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handoutMasterIdLst>
    <p:handoutMasterId r:id="rId16"/>
  </p:handoutMasterIdLst>
  <p:sldIdLst>
    <p:sldId id="271" r:id="rId2"/>
    <p:sldId id="256" r:id="rId3"/>
    <p:sldId id="302" r:id="rId4"/>
    <p:sldId id="279" r:id="rId5"/>
    <p:sldId id="581" r:id="rId6"/>
    <p:sldId id="399" r:id="rId7"/>
    <p:sldId id="599" r:id="rId8"/>
    <p:sldId id="565" r:id="rId9"/>
    <p:sldId id="551" r:id="rId10"/>
    <p:sldId id="553" r:id="rId11"/>
    <p:sldId id="314" r:id="rId12"/>
    <p:sldId id="330" r:id="rId13"/>
    <p:sldId id="27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93">
          <p15:clr>
            <a:srgbClr val="A4A3A4"/>
          </p15:clr>
        </p15:guide>
        <p15:guide id="2" pos="38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DA"/>
    <a:srgbClr val="D0BFFF"/>
    <a:srgbClr val="FFE9BD"/>
    <a:srgbClr val="DFCCFB"/>
    <a:srgbClr val="FF1F1F"/>
    <a:srgbClr val="24FF1F"/>
    <a:srgbClr val="F16649"/>
    <a:srgbClr val="0070C0"/>
    <a:srgbClr val="E8F6F8"/>
    <a:srgbClr val="C0E6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69" autoAdjust="0"/>
    <p:restoredTop sz="94660"/>
  </p:normalViewPr>
  <p:slideViewPr>
    <p:cSldViewPr snapToGrid="0" showGuides="1">
      <p:cViewPr varScale="1">
        <p:scale>
          <a:sx n="65" d="100"/>
          <a:sy n="65" d="100"/>
        </p:scale>
        <p:origin x="72" y="1026"/>
      </p:cViewPr>
      <p:guideLst>
        <p:guide orient="horz" pos="1793"/>
        <p:guide pos="38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6/6/2024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6/6/2024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6/6/2024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6/6/2024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6/6/2024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6/6/2024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rt-Design-GIF-by-G1ft3d-unscreen"/>
          <p:cNvPicPr>
            <a:picLocks noChangeAspect="1"/>
          </p:cNvPicPr>
          <p:nvPr/>
        </p:nvPicPr>
        <p:blipFill>
          <a:blip r:embed="rId3"/>
          <a:stretch>
            <a:fillRect/>
          </a:stretch>
        </p:blipFill>
        <p:spPr>
          <a:xfrm>
            <a:off x="5448300" y="2158365"/>
            <a:ext cx="722630" cy="72263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1408" y="18288"/>
            <a:ext cx="9144000" cy="6839712"/>
          </a:xfrm>
          <a:prstGeom prst="rect">
            <a:avLst/>
          </a:prstGeom>
        </p:spPr>
      </p:pic>
      <p:pic>
        <p:nvPicPr>
          <p:cNvPr id="12" name="Picture 11" descr="loop-color-GIF-unscreen"/>
          <p:cNvPicPr>
            <a:picLocks noChangeAspect="1"/>
          </p:cNvPicPr>
          <p:nvPr/>
        </p:nvPicPr>
        <p:blipFill>
          <a:blip r:embed="rId5"/>
          <a:stretch>
            <a:fillRect/>
          </a:stretch>
        </p:blipFill>
        <p:spPr>
          <a:xfrm>
            <a:off x="11172190" y="6341745"/>
            <a:ext cx="604520" cy="6045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
          <p:cNvSpPr txBox="1"/>
          <p:nvPr/>
        </p:nvSpPr>
        <p:spPr>
          <a:xfrm>
            <a:off x="1291590" y="806367"/>
            <a:ext cx="10068560" cy="954107"/>
          </a:xfrm>
          <a:prstGeom prst="rect">
            <a:avLst/>
          </a:prstGeom>
          <a:noFill/>
        </p:spPr>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sym typeface="+mn-ea"/>
              </a:rPr>
              <a:t>Write a paragraph about what you think we should do to improve the environment. </a:t>
            </a:r>
            <a:endParaRPr lang="en-US" sz="2800" b="1" dirty="0">
              <a:effectLst>
                <a:glow rad="88900">
                  <a:schemeClr val="bg1"/>
                </a:glow>
              </a:effectLst>
              <a:latin typeface="Arial" panose="020B0604020202020204" pitchFamily="34" charset="0"/>
              <a:cs typeface="Arial" panose="020B0604020202020204" pitchFamily="34" charset="0"/>
            </a:endParaRP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3235" y="805815"/>
            <a:ext cx="781962" cy="804519"/>
          </a:xfrm>
          <a:prstGeom prst="rect">
            <a:avLst/>
          </a:prstGeom>
        </p:spPr>
      </p:pic>
      <p:grpSp>
        <p:nvGrpSpPr>
          <p:cNvPr id="19" name="Group 18"/>
          <p:cNvGrpSpPr/>
          <p:nvPr/>
        </p:nvGrpSpPr>
        <p:grpSpPr>
          <a:xfrm>
            <a:off x="12700" y="-76200"/>
            <a:ext cx="12192000" cy="805815"/>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ound Single Corner Rectangle 2"/>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99767" y="43334"/>
            <a:ext cx="4132696" cy="58356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WRITING</a:t>
            </a:r>
          </a:p>
        </p:txBody>
      </p:sp>
      <p:grpSp>
        <p:nvGrpSpPr>
          <p:cNvPr id="18" name="Group 17">
            <a:extLst>
              <a:ext uri="{FF2B5EF4-FFF2-40B4-BE49-F238E27FC236}">
                <a16:creationId xmlns:a16="http://schemas.microsoft.com/office/drawing/2014/main" id="{71148AF3-D389-742D-238C-2208DCAE844F}"/>
              </a:ext>
            </a:extLst>
          </p:cNvPr>
          <p:cNvGrpSpPr/>
          <p:nvPr/>
        </p:nvGrpSpPr>
        <p:grpSpPr>
          <a:xfrm>
            <a:off x="1310979" y="1689427"/>
            <a:ext cx="9022673" cy="5061257"/>
            <a:chOff x="193701" y="1590291"/>
            <a:chExt cx="8653859" cy="5137079"/>
          </a:xfrm>
        </p:grpSpPr>
        <p:sp>
          <p:nvSpPr>
            <p:cNvPr id="20" name="Rounded Rectangle 15">
              <a:extLst>
                <a:ext uri="{FF2B5EF4-FFF2-40B4-BE49-F238E27FC236}">
                  <a16:creationId xmlns:a16="http://schemas.microsoft.com/office/drawing/2014/main" id="{43A6CD97-BD81-E438-BC1B-94F62DCA46D2}"/>
                </a:ext>
              </a:extLst>
            </p:cNvPr>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6">
              <a:extLst>
                <a:ext uri="{FF2B5EF4-FFF2-40B4-BE49-F238E27FC236}">
                  <a16:creationId xmlns:a16="http://schemas.microsoft.com/office/drawing/2014/main" id="{FA1AB316-6564-AF71-E39E-3C23CFEF5205}"/>
                </a:ext>
              </a:extLst>
            </p:cNvPr>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7">
              <a:extLst>
                <a:ext uri="{FF2B5EF4-FFF2-40B4-BE49-F238E27FC236}">
                  <a16:creationId xmlns:a16="http://schemas.microsoft.com/office/drawing/2014/main" id="{6F743C7D-F0CC-58D3-A849-B5FB04B052CB}"/>
                </a:ext>
              </a:extLst>
            </p:cNvPr>
            <p:cNvSpPr/>
            <p:nvPr/>
          </p:nvSpPr>
          <p:spPr>
            <a:xfrm>
              <a:off x="314872" y="1767152"/>
              <a:ext cx="8369436" cy="49521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15">
            <a:extLst>
              <a:ext uri="{FF2B5EF4-FFF2-40B4-BE49-F238E27FC236}">
                <a16:creationId xmlns:a16="http://schemas.microsoft.com/office/drawing/2014/main" id="{0E9673E5-CEE1-3623-7575-0AADAAB5CEFB}"/>
              </a:ext>
            </a:extLst>
          </p:cNvPr>
          <p:cNvSpPr/>
          <p:nvPr/>
        </p:nvSpPr>
        <p:spPr>
          <a:xfrm>
            <a:off x="1858348" y="2216168"/>
            <a:ext cx="8068682" cy="1077218"/>
          </a:xfrm>
          <a:prstGeom prst="rect">
            <a:avLst/>
          </a:prstGeom>
        </p:spPr>
        <p:txBody>
          <a:bodyPr wrap="square">
            <a:spAutoFit/>
          </a:bodyPr>
          <a:lstStyle/>
          <a:p>
            <a:r>
              <a:rPr lang="en-US" sz="3200" dirty="0"/>
              <a:t>I think we can do many things to improve the environment around us. Firstly, ...</a:t>
            </a:r>
          </a:p>
        </p:txBody>
      </p:sp>
      <p:cxnSp>
        <p:nvCxnSpPr>
          <p:cNvPr id="24" name="Straight Connector 23">
            <a:extLst>
              <a:ext uri="{FF2B5EF4-FFF2-40B4-BE49-F238E27FC236}">
                <a16:creationId xmlns:a16="http://schemas.microsoft.com/office/drawing/2014/main" id="{C935FB41-E088-7389-D948-D789D19DF44E}"/>
              </a:ext>
            </a:extLst>
          </p:cNvPr>
          <p:cNvCxnSpPr/>
          <p:nvPr/>
        </p:nvCxnSpPr>
        <p:spPr>
          <a:xfrm>
            <a:off x="1764013" y="3589540"/>
            <a:ext cx="803802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3A811E9-06AC-4C77-2C17-F7BD0DDF1871}"/>
              </a:ext>
            </a:extLst>
          </p:cNvPr>
          <p:cNvCxnSpPr/>
          <p:nvPr/>
        </p:nvCxnSpPr>
        <p:spPr>
          <a:xfrm>
            <a:off x="1764013" y="4074449"/>
            <a:ext cx="803802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48A92DF-765D-6C61-7763-31CCB1BFAC00}"/>
              </a:ext>
            </a:extLst>
          </p:cNvPr>
          <p:cNvCxnSpPr/>
          <p:nvPr/>
        </p:nvCxnSpPr>
        <p:spPr>
          <a:xfrm>
            <a:off x="1764013" y="4542040"/>
            <a:ext cx="803802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CB04EF7-F755-4D2E-94BE-0DDD52A31A78}"/>
              </a:ext>
            </a:extLst>
          </p:cNvPr>
          <p:cNvCxnSpPr/>
          <p:nvPr/>
        </p:nvCxnSpPr>
        <p:spPr>
          <a:xfrm>
            <a:off x="1764013" y="5026949"/>
            <a:ext cx="803802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5FB5415-23D7-217E-BBFB-87830AAA1CAB}"/>
              </a:ext>
            </a:extLst>
          </p:cNvPr>
          <p:cNvCxnSpPr/>
          <p:nvPr/>
        </p:nvCxnSpPr>
        <p:spPr>
          <a:xfrm>
            <a:off x="1764013" y="5484149"/>
            <a:ext cx="803802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9D8CF44-0640-2548-1CCA-9F5D1EE0B459}"/>
              </a:ext>
            </a:extLst>
          </p:cNvPr>
          <p:cNvCxnSpPr/>
          <p:nvPr/>
        </p:nvCxnSpPr>
        <p:spPr>
          <a:xfrm>
            <a:off x="1764013" y="5951740"/>
            <a:ext cx="803802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4B19CD4-7B1F-2D2A-2CF3-92017813BD24}"/>
              </a:ext>
            </a:extLst>
          </p:cNvPr>
          <p:cNvCxnSpPr/>
          <p:nvPr/>
        </p:nvCxnSpPr>
        <p:spPr>
          <a:xfrm>
            <a:off x="1764013" y="6436649"/>
            <a:ext cx="803802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90" y="1280664"/>
            <a:ext cx="4708772" cy="584775"/>
          </a:xfrm>
          <a:prstGeom prst="rect">
            <a:avLst/>
          </a:prstGeom>
          <a:noFill/>
          <a:effectLst/>
        </p:spPr>
        <p:txBody>
          <a:bodyPr wrap="square" rtlCol="0">
            <a:spAutoFit/>
          </a:bodyPr>
          <a:lstStyle/>
          <a:p>
            <a:r>
              <a:rPr lang="en-US" sz="3200" b="1">
                <a:effectLst>
                  <a:glow rad="88900">
                    <a:schemeClr val="bg1"/>
                  </a:glow>
                </a:effectLst>
                <a:cs typeface="Arial" panose="020B0604020202020204" pitchFamily="34" charset="0"/>
              </a:rPr>
              <a:t>Wrap-up</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344581"/>
            <a:ext cx="11445622" cy="4246245"/>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t>To review and practice on the vocabulary items and grammar points you have already studied and the skills you have practised in Units 10, 11, 12</a:t>
            </a:r>
          </a:p>
          <a:p>
            <a:pPr marL="457200" indent="-457200">
              <a:lnSpc>
                <a:spcPct val="150000"/>
              </a:lnSpc>
              <a:buFont typeface="Wingdings" panose="05000000000000000000" pitchFamily="2" charset="2"/>
              <a:buChar char="ü"/>
            </a:pPr>
            <a:r>
              <a:rPr lang="en-US" sz="3600" dirty="0"/>
              <a:t>To practice 4 skills</a:t>
            </a:r>
          </a:p>
        </p:txBody>
      </p:sp>
      <p:pic>
        <p:nvPicPr>
          <p:cNvPr id="2050" name="Picture 2" descr="Recruiting Action Plan Wrap-Up – firecrac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0550" y="1272068"/>
            <a:ext cx="2689860" cy="18072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21279" y="1289230"/>
            <a:ext cx="3300976" cy="584775"/>
          </a:xfrm>
          <a:prstGeom prst="rect">
            <a:avLst/>
          </a:prstGeom>
          <a:noFill/>
          <a:effectLst/>
        </p:spPr>
        <p:txBody>
          <a:bodyPr wrap="square" rtlCol="0">
            <a:spAutoFit/>
          </a:bodyPr>
          <a:lstStyle/>
          <a:p>
            <a:r>
              <a:rPr lang="en-US" sz="3200" b="1">
                <a:effectLst>
                  <a:glow rad="88900">
                    <a:schemeClr val="bg1"/>
                  </a:glow>
                </a:effectLst>
                <a:cs typeface="Arial" panose="020B0604020202020204" pitchFamily="34" charset="0"/>
              </a:rPr>
              <a:t>Homework</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1078804" y="2265430"/>
            <a:ext cx="6665513" cy="837473"/>
          </a:xfrm>
          <a:prstGeom prst="rect">
            <a:avLst/>
          </a:prstGeom>
          <a:noFill/>
        </p:spPr>
        <p:txBody>
          <a:bodyPr wrap="square" rtlCol="0">
            <a:spAutoFit/>
          </a:bodyPr>
          <a:lstStyle/>
          <a:p>
            <a:pPr algn="just">
              <a:lnSpc>
                <a:spcPct val="150000"/>
              </a:lnSpc>
            </a:pPr>
            <a:r>
              <a:rPr lang="en-US" sz="3600"/>
              <a:t>Prepare for the last term test.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1565" y="4203700"/>
            <a:ext cx="2216150" cy="22161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1203" y="0"/>
            <a:ext cx="9095102" cy="6858000"/>
          </a:xfrm>
        </p:spPr>
      </p:pic>
      <p:grpSp>
        <p:nvGrpSpPr>
          <p:cNvPr id="16" name="Group 15"/>
          <p:cNvGrpSpPr/>
          <p:nvPr/>
        </p:nvGrpSpPr>
        <p:grpSpPr>
          <a:xfrm>
            <a:off x="2949901" y="3510328"/>
            <a:ext cx="6869145" cy="1877988"/>
            <a:chOff x="2949901" y="3510328"/>
            <a:chExt cx="6869145" cy="1877988"/>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6820" y="3510790"/>
              <a:ext cx="1327361" cy="187707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9901" y="3510330"/>
              <a:ext cx="1319185" cy="1877986"/>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7236" y="3514195"/>
              <a:ext cx="1323683" cy="1870317"/>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p:cNvPicPr>
              <a:picLocks noChangeAspect="1"/>
            </p:cNvPicPr>
            <p:nvPr/>
          </p:nvPicPr>
          <p:blipFill>
            <a:blip r:embed="rId6" cstate="email"/>
            <a:stretch>
              <a:fillRect/>
            </a:stretch>
          </p:blipFill>
          <p:spPr>
            <a:xfrm>
              <a:off x="8489934" y="3510328"/>
              <a:ext cx="1329112" cy="1877988"/>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8654" y="3510329"/>
              <a:ext cx="1329112" cy="1877986"/>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grpSp>
      <p:sp>
        <p:nvSpPr>
          <p:cNvPr id="15" name="Rectangle 14"/>
          <p:cNvSpPr/>
          <p:nvPr/>
        </p:nvSpPr>
        <p:spPr>
          <a:xfrm>
            <a:off x="2949901" y="5654655"/>
            <a:ext cx="6529711" cy="707886"/>
          </a:xfrm>
          <a:prstGeom prst="rect">
            <a:avLst/>
          </a:prstGeom>
        </p:spPr>
        <p:txBody>
          <a:bodyPr wrap="square">
            <a:spAutoFit/>
          </a:bodyPr>
          <a:lstStyle/>
          <a:p>
            <a:pPr algn="ctr"/>
            <a:r>
              <a:rPr lang="en-GB" sz="2000" b="1" dirty="0">
                <a:latin typeface="Calibri" panose="020F0502020204030204" charset="0"/>
              </a:rPr>
              <a:t>Website: </a:t>
            </a:r>
            <a:r>
              <a:rPr lang="en-GB" sz="2000" b="1" i="1" dirty="0" err="1">
                <a:latin typeface="Calibri" panose="020F0502020204030204" charset="0"/>
              </a:rPr>
              <a:t>hoclieu.vn</a:t>
            </a:r>
            <a:endParaRPr lang="en-GB" sz="2000" dirty="0"/>
          </a:p>
          <a:p>
            <a:pPr algn="ctr"/>
            <a:r>
              <a:rPr lang="en-GB" sz="2000" b="1" dirty="0" err="1">
                <a:latin typeface="Calibri" panose="020F0502020204030204" charset="0"/>
              </a:rPr>
              <a:t>Fanpage</a:t>
            </a:r>
            <a:r>
              <a:rPr lang="en-GB" sz="2000" b="1" dirty="0">
                <a:latin typeface="Calibri" panose="020F0502020204030204" charset="0"/>
              </a:rPr>
              <a:t>: </a:t>
            </a:r>
            <a:r>
              <a:rPr lang="en-GB" sz="2000" b="1" i="1" dirty="0" err="1">
                <a:latin typeface="Calibri" panose="020F0502020204030204" charset="0"/>
              </a:rPr>
              <a:t>facebook.com</a:t>
            </a:r>
            <a:r>
              <a:rPr lang="en-GB" sz="2000" b="1" i="1" dirty="0">
                <a:latin typeface="Calibri" panose="020F0502020204030204" charset="0"/>
              </a:rPr>
              <a:t>/</a:t>
            </a:r>
            <a:r>
              <a:rPr lang="en-GB" sz="2000" b="1" i="1" dirty="0" err="1">
                <a:latin typeface="Calibri" panose="020F0502020204030204" charset="0"/>
              </a:rPr>
              <a:t>www.tienganhglobalsuccess.vn</a:t>
            </a:r>
            <a:r>
              <a:rPr lang="en-GB" sz="2000" b="1" i="1" dirty="0">
                <a:latin typeface="Calibri" panose="020F0502020204030204" charset="0"/>
              </a:rPr>
              <a:t>/</a:t>
            </a:r>
            <a:endParaRPr lang="en-GB" sz="20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a:spLocks noGrp="1" noRot="1" noChangeAspect="1" noMove="1" noResize="1" noEditPoints="1" noAdjustHandles="1" noChangeArrowheads="1" noChangeShapeType="1" noTextEdit="1"/>
          </p:cNvSpPr>
          <p:nvPr/>
        </p:nvSpPr>
        <p:spPr>
          <a:xfrm>
            <a:off x="-62865" y="-104775"/>
            <a:ext cx="12254865" cy="6857365"/>
          </a:xfrm>
          <a:prstGeom prst="rect">
            <a:avLst/>
          </a:prstGeom>
          <a:gradFill>
            <a:gsLst>
              <a:gs pos="78000">
                <a:schemeClr val="accent4">
                  <a:lumMod val="40000"/>
                  <a:lumOff val="60000"/>
                </a:schemeClr>
              </a:gs>
              <a:gs pos="56000">
                <a:schemeClr val="accent2"/>
              </a:gs>
              <a:gs pos="14000">
                <a:srgbClr val="FF1F1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848995" y="1496695"/>
            <a:ext cx="10210800" cy="1938020"/>
          </a:xfrm>
          <a:prstGeom prst="rect">
            <a:avLst/>
          </a:prstGeom>
          <a:noFill/>
        </p:spPr>
        <p:txBody>
          <a:bodyPr wrap="square" rtlCol="0">
            <a:spAutoFit/>
          </a:bodyPr>
          <a:lstStyle/>
          <a:p>
            <a:pPr algn="ctr"/>
            <a:r>
              <a:rPr lang="en-US" sz="6000" b="1" dirty="0">
                <a:solidFill>
                  <a:srgbClr val="FF0000"/>
                </a:solidFill>
                <a:latin typeface="Myriad Pro" pitchFamily="34" charset="0"/>
              </a:rPr>
              <a:t>REVIEW 4</a:t>
            </a:r>
          </a:p>
          <a:p>
            <a:pPr algn="ctr"/>
            <a:r>
              <a:rPr lang="en-US" sz="6000" b="1" dirty="0">
                <a:solidFill>
                  <a:srgbClr val="FF0000"/>
                </a:solidFill>
                <a:latin typeface="Myriad Pro" pitchFamily="34" charset="0"/>
              </a:rPr>
              <a:t>(UNITS 10-11-12)</a:t>
            </a:r>
          </a:p>
        </p:txBody>
      </p:sp>
      <p:pic>
        <p:nvPicPr>
          <p:cNvPr id="11" name="Picture 10" descr="Art-Design-GIF-by-G1ft3d-unscreen"/>
          <p:cNvPicPr>
            <a:picLocks noChangeAspect="1"/>
          </p:cNvPicPr>
          <p:nvPr/>
        </p:nvPicPr>
        <p:blipFill>
          <a:blip r:embed="rId2"/>
          <a:stretch>
            <a:fillRect/>
          </a:stretch>
        </p:blipFill>
        <p:spPr>
          <a:xfrm>
            <a:off x="3939540" y="433705"/>
            <a:ext cx="3881120" cy="3881120"/>
          </a:xfrm>
          <a:prstGeom prst="rect">
            <a:avLst/>
          </a:prstGeom>
        </p:spPr>
      </p:pic>
      <p:sp>
        <p:nvSpPr>
          <p:cNvPr id="9" name="TextBox 39"/>
          <p:cNvSpPr txBox="1"/>
          <p:nvPr/>
        </p:nvSpPr>
        <p:spPr>
          <a:xfrm>
            <a:off x="848995" y="1496695"/>
            <a:ext cx="10210800" cy="1938020"/>
          </a:xfrm>
          <a:prstGeom prst="rect">
            <a:avLst/>
          </a:prstGeom>
          <a:noFill/>
        </p:spPr>
        <p:txBody>
          <a:bodyPr wrap="square" rtlCol="0">
            <a:spAutoFit/>
          </a:bodyPr>
          <a:lstStyle/>
          <a:p>
            <a:pPr algn="ctr"/>
            <a:r>
              <a:rPr lang="en-US" sz="6000" b="1" dirty="0">
                <a:ln>
                  <a:solidFill>
                    <a:schemeClr val="bg1"/>
                  </a:solidFill>
                </a:ln>
                <a:noFill/>
                <a:latin typeface="Myriad Pro" pitchFamily="34" charset="0"/>
              </a:rPr>
              <a:t>REVIEW 4</a:t>
            </a:r>
          </a:p>
          <a:p>
            <a:pPr algn="ctr"/>
            <a:r>
              <a:rPr lang="en-US" sz="6000" b="1" dirty="0">
                <a:ln>
                  <a:solidFill>
                    <a:schemeClr val="bg1"/>
                  </a:solidFill>
                </a:ln>
                <a:noFill/>
                <a:latin typeface="Myriad Pro" pitchFamily="34" charset="0"/>
              </a:rPr>
              <a:t>(UNITS 10-11-12)</a:t>
            </a:r>
          </a:p>
        </p:txBody>
      </p:sp>
      <p:sp>
        <p:nvSpPr>
          <p:cNvPr id="36" name="TextBox 35"/>
          <p:cNvSpPr txBox="1"/>
          <p:nvPr/>
        </p:nvSpPr>
        <p:spPr>
          <a:xfrm>
            <a:off x="3825875" y="3495675"/>
            <a:ext cx="7243445" cy="829945"/>
          </a:xfrm>
          <a:prstGeom prst="rect">
            <a:avLst/>
          </a:prstGeom>
          <a:noFill/>
        </p:spPr>
        <p:txBody>
          <a:bodyPr wrap="square" rtlCol="0">
            <a:spAutoFit/>
          </a:bodyPr>
          <a:lstStyle/>
          <a:p>
            <a:r>
              <a:rPr lang="en-US" sz="4800" b="1" dirty="0">
                <a:solidFill>
                  <a:srgbClr val="FFFF00"/>
                </a:solidFill>
              </a:rPr>
              <a:t>Lesson 2: Skills</a:t>
            </a:r>
          </a:p>
        </p:txBody>
      </p:sp>
      <p:pic>
        <p:nvPicPr>
          <p:cNvPr id="12" name="Picture 11" descr="loop-color-GIF-unscreen"/>
          <p:cNvPicPr>
            <a:picLocks noChangeAspect="1"/>
          </p:cNvPicPr>
          <p:nvPr/>
        </p:nvPicPr>
        <p:blipFill>
          <a:blip r:embed="rId3"/>
          <a:stretch>
            <a:fillRect/>
          </a:stretch>
        </p:blipFill>
        <p:spPr>
          <a:xfrm>
            <a:off x="597535" y="3689985"/>
            <a:ext cx="2857500" cy="28575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1"/>
      <p:bldP spid="36" grpId="0"/>
      <p:bldP spid="3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sz="2400" b="1" dirty="0"/>
          </a:p>
        </p:txBody>
      </p:sp>
      <p:sp>
        <p:nvSpPr>
          <p:cNvPr id="16" name="Rounded Rectangle 15"/>
          <p:cNvSpPr/>
          <p:nvPr/>
        </p:nvSpPr>
        <p:spPr>
          <a:xfrm>
            <a:off x="547841" y="958088"/>
            <a:ext cx="1835914" cy="61220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ea typeface="Adobe Gothic Std B" panose="020B0800000000000000" pitchFamily="34" charset="-128"/>
              </a:rPr>
              <a:t>WARM-UP</a:t>
            </a:r>
            <a:endParaRPr lang="en-GB" sz="2400" b="1" dirty="0">
              <a:solidFill>
                <a:schemeClr val="bg1"/>
              </a:solidFill>
              <a:ea typeface="Adobe Gothic Std B" panose="020B0800000000000000" pitchFamily="34" charset="-128"/>
            </a:endParaRPr>
          </a:p>
        </p:txBody>
      </p:sp>
      <p:sp>
        <p:nvSpPr>
          <p:cNvPr id="17" name="Rounded Rectangle 16"/>
          <p:cNvSpPr/>
          <p:nvPr/>
        </p:nvSpPr>
        <p:spPr>
          <a:xfrm>
            <a:off x="2333098" y="1783348"/>
            <a:ext cx="1909445" cy="61785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sz="2400" b="1" dirty="0">
                <a:solidFill>
                  <a:schemeClr val="bg1"/>
                </a:solidFill>
              </a:rPr>
              <a:t>READING</a:t>
            </a:r>
          </a:p>
        </p:txBody>
      </p:sp>
      <p:sp>
        <p:nvSpPr>
          <p:cNvPr id="18" name="Rounded Rectangle 17"/>
          <p:cNvSpPr/>
          <p:nvPr/>
        </p:nvSpPr>
        <p:spPr>
          <a:xfrm>
            <a:off x="270510" y="2735974"/>
            <a:ext cx="2234565" cy="60134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sz="2400" b="1" dirty="0">
                <a:solidFill>
                  <a:schemeClr val="bg1"/>
                </a:solidFill>
              </a:rPr>
              <a:t>SPEAKING</a:t>
            </a:r>
          </a:p>
        </p:txBody>
      </p:sp>
      <p:sp>
        <p:nvSpPr>
          <p:cNvPr id="20" name="Rectangle 19"/>
          <p:cNvSpPr/>
          <p:nvPr/>
        </p:nvSpPr>
        <p:spPr>
          <a:xfrm>
            <a:off x="5218429" y="986914"/>
            <a:ext cx="6047803" cy="455295"/>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Chatting</a:t>
            </a:r>
          </a:p>
        </p:txBody>
      </p:sp>
      <p:sp>
        <p:nvSpPr>
          <p:cNvPr id="21" name="Rectangle 20"/>
          <p:cNvSpPr/>
          <p:nvPr/>
        </p:nvSpPr>
        <p:spPr>
          <a:xfrm>
            <a:off x="5211508" y="1671602"/>
            <a:ext cx="6054725" cy="700405"/>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Task 1: Read and choose the correct answer.</a:t>
            </a:r>
          </a:p>
        </p:txBody>
      </p:sp>
      <p:sp>
        <p:nvSpPr>
          <p:cNvPr id="22" name="Rectangle 21"/>
          <p:cNvSpPr/>
          <p:nvPr/>
        </p:nvSpPr>
        <p:spPr>
          <a:xfrm>
            <a:off x="5217794" y="3526671"/>
            <a:ext cx="6054725" cy="567690"/>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lgn="just">
              <a:lnSpc>
                <a:spcPct val="100000"/>
              </a:lnSpc>
              <a:spcBef>
                <a:spcPts val="0"/>
              </a:spcBef>
              <a:spcAft>
                <a:spcPts val="0"/>
              </a:spcAft>
            </a:pPr>
            <a:r>
              <a:rPr lang="en-US" sz="2400" dirty="0">
                <a:solidFill>
                  <a:schemeClr val="tx1"/>
                </a:solidFill>
                <a:sym typeface="+mn-ea"/>
              </a:rPr>
              <a:t>Task 3: Listen and tick.</a:t>
            </a:r>
          </a:p>
        </p:txBody>
      </p:sp>
      <p:cxnSp>
        <p:nvCxnSpPr>
          <p:cNvPr id="24" name="Curved Connector 23"/>
          <p:cNvCxnSpPr>
            <a:cxnSpLocks/>
            <a:stCxn id="16" idx="3"/>
            <a:endCxn id="17" idx="0"/>
          </p:cNvCxnSpPr>
          <p:nvPr/>
        </p:nvCxnSpPr>
        <p:spPr>
          <a:xfrm>
            <a:off x="2383755" y="1264191"/>
            <a:ext cx="904066" cy="519157"/>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387794" y="2092276"/>
            <a:ext cx="945305" cy="643698"/>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6" idx="3"/>
            <a:endCxn id="27" idx="0"/>
          </p:cNvCxnSpPr>
          <p:nvPr/>
        </p:nvCxnSpPr>
        <p:spPr>
          <a:xfrm>
            <a:off x="2704400" y="4896912"/>
            <a:ext cx="616605" cy="836987"/>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
        <p:nvSpPr>
          <p:cNvPr id="27" name="Rounded Rectangle 26"/>
          <p:cNvSpPr/>
          <p:nvPr/>
        </p:nvSpPr>
        <p:spPr>
          <a:xfrm>
            <a:off x="2074170" y="5733899"/>
            <a:ext cx="2493669" cy="656590"/>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CONSOLIDATION</a:t>
            </a:r>
            <a:endParaRPr lang="en-GB" sz="2400" b="1" dirty="0">
              <a:solidFill>
                <a:schemeClr val="bg1"/>
              </a:solidFill>
            </a:endParaRPr>
          </a:p>
        </p:txBody>
      </p:sp>
      <p:sp>
        <p:nvSpPr>
          <p:cNvPr id="29" name="Rectangle 28"/>
          <p:cNvSpPr/>
          <p:nvPr/>
        </p:nvSpPr>
        <p:spPr>
          <a:xfrm>
            <a:off x="5218430" y="5688671"/>
            <a:ext cx="6054090" cy="656590"/>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a:solidFill>
                  <a:schemeClr val="tx1"/>
                </a:solidFill>
              </a:rPr>
              <a:t>Wrap-up</a:t>
            </a:r>
          </a:p>
          <a:p>
            <a:pPr marL="285750" indent="-285750">
              <a:buFont typeface="Arial" panose="020B0604020202020204" pitchFamily="34" charset="0"/>
              <a:buChar char="•"/>
            </a:pPr>
            <a:r>
              <a:rPr lang="en-US" sz="2400">
                <a:solidFill>
                  <a:schemeClr val="tx1"/>
                </a:solidFill>
              </a:rPr>
              <a:t>Homework</a:t>
            </a:r>
            <a:endParaRPr lang="en-GB" sz="2400" dirty="0">
              <a:solidFill>
                <a:schemeClr val="tx1"/>
              </a:solidFill>
            </a:endParaRPr>
          </a:p>
        </p:txBody>
      </p:sp>
      <p:sp>
        <p:nvSpPr>
          <p:cNvPr id="32" name="Rounded Rectangle 31"/>
          <p:cNvSpPr/>
          <p:nvPr/>
        </p:nvSpPr>
        <p:spPr>
          <a:xfrm>
            <a:off x="3564890" y="251460"/>
            <a:ext cx="4926965" cy="625475"/>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100830" y="302895"/>
            <a:ext cx="5116195" cy="521970"/>
          </a:xfrm>
          <a:prstGeom prst="rect">
            <a:avLst/>
          </a:prstGeom>
          <a:noFill/>
        </p:spPr>
        <p:txBody>
          <a:bodyPr wrap="square" rtlCol="0">
            <a:spAutoFit/>
          </a:bodyPr>
          <a:lstStyle/>
          <a:p>
            <a:r>
              <a:rPr lang="en-US" sz="2800" b="1">
                <a:solidFill>
                  <a:schemeClr val="bg1"/>
                </a:solidFill>
              </a:rPr>
              <a:t>LESSON 2: SKILLS</a:t>
            </a:r>
            <a:endParaRPr lang="en-US" sz="2800" b="1" dirty="0">
              <a:solidFill>
                <a:schemeClr val="bg1"/>
              </a:solidFill>
            </a:endParaRPr>
          </a:p>
        </p:txBody>
      </p:sp>
      <p:grpSp>
        <p:nvGrpSpPr>
          <p:cNvPr id="34" name="Group 33"/>
          <p:cNvGrpSpPr/>
          <p:nvPr/>
        </p:nvGrpSpPr>
        <p:grpSpPr>
          <a:xfrm>
            <a:off x="2937828" y="97859"/>
            <a:ext cx="994505" cy="941618"/>
            <a:chOff x="2066408" y="3458139"/>
            <a:chExt cx="99450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070018" y="3458139"/>
              <a:ext cx="990895" cy="941618"/>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408" y="3554648"/>
              <a:ext cx="990895" cy="801149"/>
            </a:xfrm>
            <a:prstGeom prst="rect">
              <a:avLst/>
            </a:prstGeom>
          </p:spPr>
        </p:pic>
      </p:grpSp>
      <p:pic>
        <p:nvPicPr>
          <p:cNvPr id="5" name="Content Placeholder 4" descr="magnifying-glass-1374389_1280"/>
          <p:cNvPicPr>
            <a:picLocks noGrp="1" noChangeAspect="1"/>
          </p:cNvPicPr>
          <p:nvPr>
            <p:ph sz="half" idx="1"/>
          </p:nvPr>
        </p:nvPicPr>
        <p:blipFill>
          <a:blip r:embed="rId5"/>
          <a:stretch>
            <a:fillRect/>
          </a:stretch>
        </p:blipFill>
        <p:spPr>
          <a:xfrm flipH="1" flipV="1">
            <a:off x="-4025265" y="7454265"/>
            <a:ext cx="284480" cy="149860"/>
          </a:xfrm>
          <a:prstGeom prst="rect">
            <a:avLst/>
          </a:prstGeom>
        </p:spPr>
      </p:pic>
      <p:sp>
        <p:nvSpPr>
          <p:cNvPr id="2" name="Rounded Rectangle 1"/>
          <p:cNvSpPr/>
          <p:nvPr/>
        </p:nvSpPr>
        <p:spPr>
          <a:xfrm>
            <a:off x="2315992" y="3526671"/>
            <a:ext cx="2234565" cy="60134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sz="2400" b="1" dirty="0">
                <a:solidFill>
                  <a:schemeClr val="bg1"/>
                </a:solidFill>
              </a:rPr>
              <a:t>LISTENING</a:t>
            </a:r>
          </a:p>
        </p:txBody>
      </p:sp>
      <p:sp>
        <p:nvSpPr>
          <p:cNvPr id="3" name="Rectangle 21"/>
          <p:cNvSpPr/>
          <p:nvPr/>
        </p:nvSpPr>
        <p:spPr>
          <a:xfrm>
            <a:off x="5217794" y="2599277"/>
            <a:ext cx="6054725" cy="718820"/>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lgn="just">
              <a:lnSpc>
                <a:spcPct val="100000"/>
              </a:lnSpc>
              <a:spcBef>
                <a:spcPts val="0"/>
              </a:spcBef>
              <a:spcAft>
                <a:spcPts val="0"/>
              </a:spcAft>
            </a:pPr>
            <a:r>
              <a:rPr lang="en-US" sz="2400" dirty="0">
                <a:solidFill>
                  <a:schemeClr val="tx1"/>
                </a:solidFill>
                <a:sym typeface="+mn-ea"/>
              </a:rPr>
              <a:t>Task 2: Describe your future house. </a:t>
            </a:r>
          </a:p>
        </p:txBody>
      </p:sp>
      <p:cxnSp>
        <p:nvCxnSpPr>
          <p:cNvPr id="4" name="Curved Connector 3"/>
          <p:cNvCxnSpPr>
            <a:stCxn id="2" idx="1"/>
            <a:endCxn id="6" idx="0"/>
          </p:cNvCxnSpPr>
          <p:nvPr/>
        </p:nvCxnSpPr>
        <p:spPr>
          <a:xfrm rot="10800000" flipV="1">
            <a:off x="1587118" y="3827343"/>
            <a:ext cx="728874" cy="768895"/>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
        <p:nvSpPr>
          <p:cNvPr id="6" name="Rounded Rectangle 5"/>
          <p:cNvSpPr/>
          <p:nvPr/>
        </p:nvSpPr>
        <p:spPr>
          <a:xfrm>
            <a:off x="469835" y="4596239"/>
            <a:ext cx="2234565" cy="60134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sz="2400" b="1" dirty="0">
                <a:solidFill>
                  <a:schemeClr val="bg1"/>
                </a:solidFill>
              </a:rPr>
              <a:t>WRITING</a:t>
            </a:r>
          </a:p>
        </p:txBody>
      </p:sp>
      <p:sp>
        <p:nvSpPr>
          <p:cNvPr id="7" name="Rectangle 21"/>
          <p:cNvSpPr/>
          <p:nvPr/>
        </p:nvSpPr>
        <p:spPr>
          <a:xfrm>
            <a:off x="5217795" y="4333348"/>
            <a:ext cx="6054725" cy="1127125"/>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lgn="just">
              <a:lnSpc>
                <a:spcPct val="100000"/>
              </a:lnSpc>
              <a:spcBef>
                <a:spcPts val="0"/>
              </a:spcBef>
              <a:spcAft>
                <a:spcPts val="0"/>
              </a:spcAft>
            </a:pPr>
            <a:r>
              <a:rPr lang="en-US" sz="2400" dirty="0">
                <a:solidFill>
                  <a:schemeClr val="tx1"/>
                </a:solidFill>
                <a:sym typeface="+mn-ea"/>
              </a:rPr>
              <a:t>Task 4: Write a paragraph about what we should do to improve the environment. </a:t>
            </a:r>
          </a:p>
        </p:txBody>
      </p:sp>
      <p:cxnSp>
        <p:nvCxnSpPr>
          <p:cNvPr id="8" name="Curved Connector 7"/>
          <p:cNvCxnSpPr>
            <a:cxnSpLocks/>
            <a:stCxn id="18" idx="3"/>
            <a:endCxn id="2" idx="0"/>
          </p:cNvCxnSpPr>
          <p:nvPr/>
        </p:nvCxnSpPr>
        <p:spPr>
          <a:xfrm>
            <a:off x="2505075" y="3036647"/>
            <a:ext cx="928200" cy="490024"/>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p:cNvGrpSpPr/>
          <p:nvPr/>
        </p:nvGrpSpPr>
        <p:grpSpPr>
          <a:xfrm>
            <a:off x="7620" y="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4"/>
          <p:cNvSpPr txBox="1"/>
          <p:nvPr/>
        </p:nvSpPr>
        <p:spPr>
          <a:xfrm>
            <a:off x="1890077" y="1725993"/>
            <a:ext cx="8427085" cy="1106805"/>
          </a:xfrm>
          <a:prstGeom prst="rect">
            <a:avLst/>
          </a:prstGeom>
          <a:noFill/>
        </p:spPr>
        <p:txBody>
          <a:bodyPr wrap="square" rtlCol="0">
            <a:spAutoFit/>
          </a:bodyPr>
          <a:lstStyle/>
          <a:p>
            <a:pPr algn="ctr"/>
            <a:r>
              <a:rPr lang="en-US" sz="6600" b="1" dirty="0">
                <a:solidFill>
                  <a:srgbClr val="C00000"/>
                </a:solidFill>
                <a:effectLst>
                  <a:outerShdw blurRad="38100" dist="38100" dir="2700000" algn="tl">
                    <a:srgbClr val="000000">
                      <a:alpha val="43137"/>
                    </a:srgbClr>
                  </a:outerShdw>
                </a:effectLst>
              </a:rPr>
              <a:t>CHATTING</a:t>
            </a:r>
          </a:p>
        </p:txBody>
      </p:sp>
      <p:pic>
        <p:nvPicPr>
          <p:cNvPr id="3" name="Content Placeholder 2" descr="talking-blah-blah-blah-GIF-by--unscreen"/>
          <p:cNvPicPr>
            <a:picLocks noGrp="1" noChangeAspect="1"/>
          </p:cNvPicPr>
          <p:nvPr>
            <p:ph idx="1"/>
          </p:nvPr>
        </p:nvPicPr>
        <p:blipFill>
          <a:blip r:embed="rId3"/>
          <a:stretch>
            <a:fillRect/>
          </a:stretch>
        </p:blipFill>
        <p:spPr>
          <a:xfrm>
            <a:off x="380857" y="3813298"/>
            <a:ext cx="4681220" cy="263334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p:cNvGrpSpPr/>
          <p:nvPr/>
        </p:nvGrpSpPr>
        <p:grpSpPr>
          <a:xfrm>
            <a:off x="7620" y="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pic>
        <p:nvPicPr>
          <p:cNvPr id="3" name="Content Placeholder 2" descr="talking-blah-blah-blah-GIF-by--unscreen"/>
          <p:cNvPicPr>
            <a:picLocks noGrp="1" noChangeAspect="1"/>
          </p:cNvPicPr>
          <p:nvPr>
            <p:ph idx="1"/>
          </p:nvPr>
        </p:nvPicPr>
        <p:blipFill>
          <a:blip r:embed="rId3"/>
          <a:stretch>
            <a:fillRect/>
          </a:stretch>
        </p:blipFill>
        <p:spPr>
          <a:xfrm>
            <a:off x="-125730" y="2662555"/>
            <a:ext cx="2726055" cy="1533525"/>
          </a:xfrm>
          <a:prstGeom prst="rect">
            <a:avLst/>
          </a:prstGeom>
        </p:spPr>
      </p:pic>
      <p:sp>
        <p:nvSpPr>
          <p:cNvPr id="2" name="Text Box 1"/>
          <p:cNvSpPr txBox="1"/>
          <p:nvPr/>
        </p:nvSpPr>
        <p:spPr>
          <a:xfrm>
            <a:off x="3310890" y="1512976"/>
            <a:ext cx="6334125" cy="769441"/>
          </a:xfrm>
          <a:prstGeom prst="rect">
            <a:avLst/>
          </a:prstGeom>
          <a:noFill/>
        </p:spPr>
        <p:txBody>
          <a:bodyPr wrap="square" rtlCol="0" anchor="t">
            <a:spAutoFit/>
          </a:bodyPr>
          <a:lstStyle/>
          <a:p>
            <a:pPr algn="just">
              <a:lnSpc>
                <a:spcPct val="100000"/>
              </a:lnSpc>
            </a:pPr>
            <a:r>
              <a:rPr lang="en-US" sz="4400" b="1" dirty="0">
                <a:solidFill>
                  <a:srgbClr val="C00000"/>
                </a:solidFill>
              </a:rPr>
              <a:t>Answer the questions:</a:t>
            </a:r>
          </a:p>
        </p:txBody>
      </p:sp>
      <p:sp>
        <p:nvSpPr>
          <p:cNvPr id="4" name="Text Box 3"/>
          <p:cNvSpPr txBox="1"/>
          <p:nvPr/>
        </p:nvSpPr>
        <p:spPr>
          <a:xfrm>
            <a:off x="3310890" y="2685149"/>
            <a:ext cx="8258175" cy="3477875"/>
          </a:xfrm>
          <a:prstGeom prst="rect">
            <a:avLst/>
          </a:prstGeom>
          <a:noFill/>
        </p:spPr>
        <p:txBody>
          <a:bodyPr wrap="square" rtlCol="0" anchor="t">
            <a:spAutoFit/>
          </a:bodyPr>
          <a:lstStyle/>
          <a:p>
            <a:pPr algn="just">
              <a:lnSpc>
                <a:spcPct val="100000"/>
              </a:lnSpc>
            </a:pPr>
            <a:r>
              <a:rPr lang="en-US" sz="4400" b="1" dirty="0">
                <a:solidFill>
                  <a:schemeClr val="tx1"/>
                </a:solidFill>
              </a:rPr>
              <a:t>1. Have you ever thought of your house in the future?</a:t>
            </a:r>
          </a:p>
          <a:p>
            <a:pPr algn="just">
              <a:lnSpc>
                <a:spcPct val="100000"/>
              </a:lnSpc>
            </a:pPr>
            <a:endParaRPr lang="en-US" sz="4400" b="1" dirty="0">
              <a:solidFill>
                <a:schemeClr val="tx1"/>
              </a:solidFill>
            </a:endParaRPr>
          </a:p>
          <a:p>
            <a:pPr algn="just">
              <a:lnSpc>
                <a:spcPct val="100000"/>
              </a:lnSpc>
            </a:pPr>
            <a:r>
              <a:rPr lang="en-US" sz="4400" b="1" dirty="0">
                <a:solidFill>
                  <a:schemeClr val="tx1"/>
                </a:solidFill>
              </a:rPr>
              <a:t>2. What will your house in the future be like?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645" y="803026"/>
            <a:ext cx="667261" cy="724784"/>
          </a:xfrm>
          <a:prstGeom prst="rect">
            <a:avLst/>
          </a:prstGeom>
        </p:spPr>
      </p:pic>
      <p:sp>
        <p:nvSpPr>
          <p:cNvPr id="12" name="TextBox 11"/>
          <p:cNvSpPr txBox="1"/>
          <p:nvPr/>
        </p:nvSpPr>
        <p:spPr>
          <a:xfrm>
            <a:off x="1133906" y="910000"/>
            <a:ext cx="9420860" cy="523220"/>
          </a:xfrm>
          <a:prstGeom prst="rect">
            <a:avLst/>
          </a:prstGeom>
          <a:noFill/>
        </p:spPr>
        <p:txBody>
          <a:bodyPr wrap="square" rtlCol="0">
            <a:spAutoFit/>
          </a:bodyPr>
          <a:lstStyle/>
          <a:p>
            <a:pPr algn="just"/>
            <a:r>
              <a:rPr lang="en-US" sz="2800" b="1" dirty="0">
                <a:latin typeface="Arial" panose="020B0604020202020204" pitchFamily="34" charset="0"/>
                <a:cs typeface="Arial" panose="020B0604020202020204" pitchFamily="34" charset="0"/>
                <a:sym typeface="+mn-ea"/>
              </a:rPr>
              <a:t>Read the text and choose the correct answer.</a:t>
            </a:r>
            <a:endParaRPr lang="en-US" sz="2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5" name="Folded Corner 4"/>
          <p:cNvSpPr/>
          <p:nvPr/>
        </p:nvSpPr>
        <p:spPr>
          <a:xfrm>
            <a:off x="1121093" y="1527810"/>
            <a:ext cx="10298430" cy="5228590"/>
          </a:xfrm>
          <a:prstGeom prst="foldedCorne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4"/>
          <p:cNvSpPr txBox="1"/>
          <p:nvPr/>
        </p:nvSpPr>
        <p:spPr>
          <a:xfrm>
            <a:off x="2281554" y="1649755"/>
            <a:ext cx="7977505" cy="583565"/>
          </a:xfrm>
          <a:prstGeom prst="rect">
            <a:avLst/>
          </a:prstGeom>
          <a:noFill/>
        </p:spPr>
        <p:txBody>
          <a:bodyPr wrap="square" rtlCol="0">
            <a:spAutoFit/>
          </a:bodyPr>
          <a:lstStyle/>
          <a:p>
            <a:pPr algn="ctr"/>
            <a:r>
              <a:rPr lang="en-US" sz="3200" b="1">
                <a:solidFill>
                  <a:srgbClr val="0070C0"/>
                </a:solidFill>
              </a:rPr>
              <a:t>What will our houses in the future be like?</a:t>
            </a:r>
          </a:p>
        </p:txBody>
      </p:sp>
      <p:sp>
        <p:nvSpPr>
          <p:cNvPr id="7" name="Rectangle 5"/>
          <p:cNvSpPr/>
          <p:nvPr/>
        </p:nvSpPr>
        <p:spPr>
          <a:xfrm>
            <a:off x="1424918" y="2158004"/>
            <a:ext cx="9714599" cy="4398768"/>
          </a:xfrm>
          <a:prstGeom prst="rect">
            <a:avLst/>
          </a:prstGeom>
        </p:spPr>
        <p:txBody>
          <a:bodyPr wrap="square">
            <a:spAutoFit/>
          </a:bodyPr>
          <a:lstStyle/>
          <a:p>
            <a:pPr algn="just">
              <a:lnSpc>
                <a:spcPct val="110000"/>
              </a:lnSpc>
            </a:pPr>
            <a:r>
              <a:rPr lang="en-US" sz="3200" dirty="0"/>
              <a:t>In the future, the places we live in and the ways we live will change a lot. Our houses will be more eco-friendly. We will use wind energy or solar energy. We will use our voices to control our houses. It will make our lives more comfortable. There will be underground cities. There will be cities in the air and on other planets, too. We will have to build cities there because there will be too many people and not enough land for houses or buildings.</a:t>
            </a:r>
          </a:p>
        </p:txBody>
      </p:sp>
      <p:grpSp>
        <p:nvGrpSpPr>
          <p:cNvPr id="19" name="Group 18"/>
          <p:cNvGrpSpPr/>
          <p:nvPr/>
        </p:nvGrpSpPr>
        <p:grpSpPr>
          <a:xfrm>
            <a:off x="0" y="0"/>
            <a:ext cx="12192000" cy="751840"/>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9413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p:bldP spid="6" grpId="1"/>
      <p:bldP spid="7" grpId="0"/>
      <p:bldP spid="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43CB17-0B64-10EB-33B1-FF1CF588A2BC}"/>
              </a:ext>
            </a:extLst>
          </p:cNvPr>
          <p:cNvSpPr txBox="1"/>
          <p:nvPr/>
        </p:nvSpPr>
        <p:spPr>
          <a:xfrm>
            <a:off x="227985" y="1047098"/>
            <a:ext cx="11881465" cy="5693866"/>
          </a:xfrm>
          <a:prstGeom prst="rect">
            <a:avLst/>
          </a:prstGeom>
          <a:noFill/>
        </p:spPr>
        <p:txBody>
          <a:bodyPr wrap="square">
            <a:spAutoFit/>
          </a:bodyPr>
          <a:lstStyle/>
          <a:p>
            <a:r>
              <a:rPr lang="en-US" sz="2800" b="1" i="0" dirty="0">
                <a:solidFill>
                  <a:srgbClr val="2D77BB"/>
                </a:solidFill>
                <a:effectLst/>
              </a:rPr>
              <a:t>1. </a:t>
            </a:r>
            <a:r>
              <a:rPr lang="en-US" sz="2800" b="0" i="0" dirty="0">
                <a:solidFill>
                  <a:srgbClr val="242021"/>
                </a:solidFill>
                <a:effectLst/>
              </a:rPr>
              <a:t>Scientists predict where and how we live in the future </a:t>
            </a:r>
            <a:r>
              <a:rPr lang="en-US" sz="2800" b="0" i="0" dirty="0">
                <a:solidFill>
                  <a:srgbClr val="949599"/>
                </a:solidFill>
                <a:effectLst/>
              </a:rPr>
              <a:t>_______</a:t>
            </a:r>
            <a:r>
              <a:rPr lang="en-US" sz="2800" b="0" i="0" dirty="0">
                <a:solidFill>
                  <a:srgbClr val="242021"/>
                </a:solidFill>
                <a:effectLst/>
              </a:rPr>
              <a:t>.</a:t>
            </a:r>
          </a:p>
          <a:p>
            <a:r>
              <a:rPr lang="en-US" sz="2800" b="0" i="0" dirty="0">
                <a:solidFill>
                  <a:srgbClr val="3077B4"/>
                </a:solidFill>
                <a:effectLst/>
              </a:rPr>
              <a:t>A. </a:t>
            </a:r>
            <a:r>
              <a:rPr lang="en-US" sz="2800" b="0" i="0" dirty="0">
                <a:solidFill>
                  <a:srgbClr val="242021"/>
                </a:solidFill>
                <a:effectLst/>
              </a:rPr>
              <a:t>will change a lot		</a:t>
            </a:r>
            <a:r>
              <a:rPr lang="en-US" sz="2800" b="0" i="0" dirty="0">
                <a:solidFill>
                  <a:srgbClr val="3077B4"/>
                </a:solidFill>
                <a:effectLst/>
              </a:rPr>
              <a:t>B. </a:t>
            </a:r>
            <a:r>
              <a:rPr lang="en-US" sz="2800" b="0" i="0" dirty="0">
                <a:solidFill>
                  <a:srgbClr val="242021"/>
                </a:solidFill>
                <a:effectLst/>
              </a:rPr>
              <a:t>will not change much	</a:t>
            </a:r>
            <a:r>
              <a:rPr lang="en-US" sz="2800" b="0" i="0" dirty="0">
                <a:solidFill>
                  <a:srgbClr val="3077B4"/>
                </a:solidFill>
                <a:effectLst/>
              </a:rPr>
              <a:t>C. </a:t>
            </a:r>
            <a:r>
              <a:rPr lang="en-US" sz="2800" b="0" i="0" dirty="0">
                <a:solidFill>
                  <a:srgbClr val="242021"/>
                </a:solidFill>
                <a:effectLst/>
              </a:rPr>
              <a:t>will change only a little</a:t>
            </a:r>
          </a:p>
          <a:p>
            <a:r>
              <a:rPr lang="en-US" sz="2800" b="1" i="0" dirty="0">
                <a:solidFill>
                  <a:srgbClr val="2D77BB"/>
                </a:solidFill>
                <a:effectLst/>
              </a:rPr>
              <a:t>2. </a:t>
            </a:r>
            <a:r>
              <a:rPr lang="en-US" sz="2800" b="0" i="0" dirty="0">
                <a:solidFill>
                  <a:srgbClr val="242021"/>
                </a:solidFill>
                <a:effectLst/>
              </a:rPr>
              <a:t>According to the text, which of the following is NOT true about future houses?</a:t>
            </a:r>
          </a:p>
          <a:p>
            <a:r>
              <a:rPr lang="en-US" sz="2800" b="0" i="0" dirty="0">
                <a:solidFill>
                  <a:srgbClr val="3077B4"/>
                </a:solidFill>
                <a:effectLst/>
              </a:rPr>
              <a:t>A. </a:t>
            </a:r>
            <a:r>
              <a:rPr lang="en-US" sz="2800" b="0" i="0" dirty="0">
                <a:solidFill>
                  <a:srgbClr val="242021"/>
                </a:solidFill>
                <a:effectLst/>
              </a:rPr>
              <a:t>They will be more eco-friendly.</a:t>
            </a:r>
          </a:p>
          <a:p>
            <a:r>
              <a:rPr lang="en-US" sz="2800" b="0" i="0" dirty="0">
                <a:solidFill>
                  <a:srgbClr val="3077B4"/>
                </a:solidFill>
                <a:effectLst/>
              </a:rPr>
              <a:t>B. </a:t>
            </a:r>
            <a:r>
              <a:rPr lang="en-US" sz="2800" b="0" i="0" dirty="0">
                <a:solidFill>
                  <a:srgbClr val="242021"/>
                </a:solidFill>
                <a:effectLst/>
              </a:rPr>
              <a:t>They will use energy from coal.</a:t>
            </a:r>
          </a:p>
          <a:p>
            <a:r>
              <a:rPr lang="en-US" sz="2800" b="0" i="0" dirty="0">
                <a:solidFill>
                  <a:srgbClr val="3077B4"/>
                </a:solidFill>
                <a:effectLst/>
              </a:rPr>
              <a:t>C. </a:t>
            </a:r>
            <a:r>
              <a:rPr lang="en-US" sz="2800" b="0" i="0" dirty="0">
                <a:solidFill>
                  <a:srgbClr val="242021"/>
                </a:solidFill>
                <a:effectLst/>
              </a:rPr>
              <a:t>They will use wind energy.</a:t>
            </a:r>
          </a:p>
          <a:p>
            <a:r>
              <a:rPr lang="en-US" sz="2800" b="1" i="0" dirty="0">
                <a:solidFill>
                  <a:srgbClr val="2D77BB"/>
                </a:solidFill>
                <a:effectLst/>
              </a:rPr>
              <a:t>3. </a:t>
            </a:r>
            <a:r>
              <a:rPr lang="en-US" sz="2800" b="0" i="0" dirty="0">
                <a:solidFill>
                  <a:srgbClr val="242021"/>
                </a:solidFill>
                <a:effectLst/>
              </a:rPr>
              <a:t>We will control our future houses </a:t>
            </a:r>
            <a:r>
              <a:rPr lang="en-US" sz="2800" b="0" i="0" dirty="0">
                <a:solidFill>
                  <a:srgbClr val="949599"/>
                </a:solidFill>
                <a:effectLst/>
              </a:rPr>
              <a:t>_______</a:t>
            </a:r>
            <a:r>
              <a:rPr lang="en-US" sz="2800" b="0" i="0" dirty="0">
                <a:solidFill>
                  <a:srgbClr val="242021"/>
                </a:solidFill>
                <a:effectLst/>
              </a:rPr>
              <a:t>.</a:t>
            </a:r>
          </a:p>
          <a:p>
            <a:r>
              <a:rPr lang="en-US" sz="2800" b="0" i="0" dirty="0">
                <a:solidFill>
                  <a:srgbClr val="3077B4"/>
                </a:solidFill>
                <a:effectLst/>
              </a:rPr>
              <a:t>A. </a:t>
            </a:r>
            <a:r>
              <a:rPr lang="en-US" sz="2800" b="0" i="0" dirty="0">
                <a:solidFill>
                  <a:srgbClr val="242021"/>
                </a:solidFill>
                <a:effectLst/>
              </a:rPr>
              <a:t>with our voices		</a:t>
            </a:r>
            <a:r>
              <a:rPr lang="en-US" sz="2800" b="0" i="0" dirty="0">
                <a:solidFill>
                  <a:srgbClr val="3077B4"/>
                </a:solidFill>
                <a:effectLst/>
              </a:rPr>
              <a:t>B. </a:t>
            </a:r>
            <a:r>
              <a:rPr lang="en-US" sz="2800" b="0" i="0" dirty="0">
                <a:solidFill>
                  <a:srgbClr val="242021"/>
                </a:solidFill>
                <a:effectLst/>
              </a:rPr>
              <a:t>by clapping our hands	</a:t>
            </a:r>
            <a:r>
              <a:rPr lang="en-US" sz="2800" b="0" i="0" dirty="0">
                <a:solidFill>
                  <a:srgbClr val="3077B4"/>
                </a:solidFill>
                <a:effectLst/>
              </a:rPr>
              <a:t>C. </a:t>
            </a:r>
            <a:r>
              <a:rPr lang="en-US" sz="2800" b="0" i="0" dirty="0">
                <a:solidFill>
                  <a:srgbClr val="242021"/>
                </a:solidFill>
                <a:effectLst/>
              </a:rPr>
              <a:t>with mobile phones</a:t>
            </a:r>
          </a:p>
          <a:p>
            <a:r>
              <a:rPr lang="en-US" sz="2800" b="1" i="0" dirty="0">
                <a:solidFill>
                  <a:srgbClr val="2D77BB"/>
                </a:solidFill>
                <a:effectLst/>
              </a:rPr>
              <a:t>4. </a:t>
            </a:r>
            <a:r>
              <a:rPr lang="en-US" sz="2800" b="0" i="0" dirty="0">
                <a:solidFill>
                  <a:srgbClr val="242021"/>
                </a:solidFill>
                <a:effectLst/>
              </a:rPr>
              <a:t>There will be cities in the air, on other planets, and underground because </a:t>
            </a:r>
            <a:r>
              <a:rPr lang="en-US" sz="2800" b="0" i="0" dirty="0">
                <a:solidFill>
                  <a:srgbClr val="949599"/>
                </a:solidFill>
                <a:effectLst/>
              </a:rPr>
              <a:t>_______</a:t>
            </a:r>
            <a:r>
              <a:rPr lang="en-US" sz="2800" b="0" i="0" dirty="0">
                <a:solidFill>
                  <a:srgbClr val="242021"/>
                </a:solidFill>
                <a:effectLst/>
              </a:rPr>
              <a:t>.</a:t>
            </a:r>
          </a:p>
          <a:p>
            <a:r>
              <a:rPr lang="en-US" sz="2800" b="0" i="0" dirty="0">
                <a:solidFill>
                  <a:srgbClr val="3077B4"/>
                </a:solidFill>
                <a:effectLst/>
              </a:rPr>
              <a:t>A. </a:t>
            </a:r>
            <a:r>
              <a:rPr lang="en-US" sz="2800" b="0" i="0" dirty="0">
                <a:solidFill>
                  <a:srgbClr val="242021"/>
                </a:solidFill>
                <a:effectLst/>
              </a:rPr>
              <a:t>we won’t have enough land to build houses on</a:t>
            </a:r>
          </a:p>
          <a:p>
            <a:r>
              <a:rPr lang="en-US" sz="2800" b="0" i="0" dirty="0">
                <a:solidFill>
                  <a:srgbClr val="3077B4"/>
                </a:solidFill>
                <a:effectLst/>
              </a:rPr>
              <a:t>B. </a:t>
            </a:r>
            <a:r>
              <a:rPr lang="en-US" sz="2800" b="0" i="0" dirty="0">
                <a:solidFill>
                  <a:srgbClr val="242021"/>
                </a:solidFill>
                <a:effectLst/>
              </a:rPr>
              <a:t>living there will be more comfortable</a:t>
            </a:r>
          </a:p>
          <a:p>
            <a:r>
              <a:rPr lang="en-US" sz="2800" b="0" i="0" dirty="0">
                <a:solidFill>
                  <a:srgbClr val="3077B4"/>
                </a:solidFill>
                <a:effectLst/>
              </a:rPr>
              <a:t>C. </a:t>
            </a:r>
            <a:r>
              <a:rPr lang="en-US" sz="2800" b="0" i="0" dirty="0">
                <a:solidFill>
                  <a:srgbClr val="242021"/>
                </a:solidFill>
                <a:effectLst/>
              </a:rPr>
              <a:t>life on the Earth will become boring</a:t>
            </a:r>
            <a:r>
              <a:rPr lang="en-US" sz="2800" dirty="0"/>
              <a:t> </a:t>
            </a:r>
          </a:p>
        </p:txBody>
      </p:sp>
      <p:sp>
        <p:nvSpPr>
          <p:cNvPr id="50" name="Oval 49"/>
          <p:cNvSpPr/>
          <p:nvPr/>
        </p:nvSpPr>
        <p:spPr>
          <a:xfrm>
            <a:off x="115347" y="1434092"/>
            <a:ext cx="658889" cy="64543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19" name="Group 18"/>
          <p:cNvGrpSpPr/>
          <p:nvPr/>
        </p:nvGrpSpPr>
        <p:grpSpPr>
          <a:xfrm>
            <a:off x="0" y="0"/>
            <a:ext cx="12192000" cy="751840"/>
            <a:chOff x="7620" y="-7620"/>
            <a:chExt cx="12192000" cy="1083309"/>
          </a:xfrm>
        </p:grpSpPr>
        <p:sp>
          <p:nvSpPr>
            <p:cNvPr id="3" name="Round Single Corner Rectangle 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 Single Corner Rectangle 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9413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sp>
        <p:nvSpPr>
          <p:cNvPr id="6" name="Oval 5">
            <a:extLst>
              <a:ext uri="{FF2B5EF4-FFF2-40B4-BE49-F238E27FC236}">
                <a16:creationId xmlns:a16="http://schemas.microsoft.com/office/drawing/2014/main" id="{3118AAE9-435D-285E-CE5C-0E31D36DF821}"/>
              </a:ext>
            </a:extLst>
          </p:cNvPr>
          <p:cNvSpPr/>
          <p:nvPr/>
        </p:nvSpPr>
        <p:spPr>
          <a:xfrm>
            <a:off x="181662" y="5268395"/>
            <a:ext cx="658889" cy="64543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7" name="Oval 6">
            <a:extLst>
              <a:ext uri="{FF2B5EF4-FFF2-40B4-BE49-F238E27FC236}">
                <a16:creationId xmlns:a16="http://schemas.microsoft.com/office/drawing/2014/main" id="{7B605792-185F-C41E-F9D6-730E85FCAA9A}"/>
              </a:ext>
            </a:extLst>
          </p:cNvPr>
          <p:cNvSpPr/>
          <p:nvPr/>
        </p:nvSpPr>
        <p:spPr>
          <a:xfrm>
            <a:off x="115348" y="3965730"/>
            <a:ext cx="658889" cy="64543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8" name="Oval 7">
            <a:extLst>
              <a:ext uri="{FF2B5EF4-FFF2-40B4-BE49-F238E27FC236}">
                <a16:creationId xmlns:a16="http://schemas.microsoft.com/office/drawing/2014/main" id="{58ECD1B8-32BD-4F1D-E02D-2280F923FA3B}"/>
              </a:ext>
            </a:extLst>
          </p:cNvPr>
          <p:cNvSpPr/>
          <p:nvPr/>
        </p:nvSpPr>
        <p:spPr>
          <a:xfrm>
            <a:off x="98521" y="2699911"/>
            <a:ext cx="658889" cy="64543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heel(1)">
                                      <p:cBhvr>
                                        <p:cTn id="7" dur="10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ldLvl="0" animBg="1"/>
      <p:bldP spid="6" grpId="0" bldLvl="0" animBg="1"/>
      <p:bldP spid="7" grpId="0" bldLvl="0" animBg="1"/>
      <p:bldP spid="8"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932940" y="1043305"/>
            <a:ext cx="9420860" cy="521970"/>
          </a:xfrm>
          <a:prstGeom prst="rect">
            <a:avLst/>
          </a:prstGeom>
          <a:noFill/>
        </p:spPr>
        <p:txBody>
          <a:bodyPr wrap="square" rtlCol="0">
            <a:spAutoFit/>
          </a:bodyPr>
          <a:lstStyle/>
          <a:p>
            <a:pPr algn="just"/>
            <a:r>
              <a:rPr lang="en-US" sz="2800" b="1" dirty="0">
                <a:effectLst>
                  <a:glow rad="88900">
                    <a:schemeClr val="bg1"/>
                  </a:glow>
                </a:effectLst>
                <a:latin typeface="Arial" panose="020B0604020202020204" pitchFamily="34" charset="0"/>
                <a:cs typeface="Arial" panose="020B0604020202020204" pitchFamily="34" charset="0"/>
                <a:sym typeface="+mn-ea"/>
              </a:rPr>
              <a:t>Describe your future house.</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7600" y="950595"/>
            <a:ext cx="736600" cy="730250"/>
          </a:xfrm>
          <a:prstGeom prst="rect">
            <a:avLst/>
          </a:prstGeom>
        </p:spPr>
      </p:pic>
      <p:grpSp>
        <p:nvGrpSpPr>
          <p:cNvPr id="19" name="Group 18"/>
          <p:cNvGrpSpPr/>
          <p:nvPr/>
        </p:nvGrpSpPr>
        <p:grpSpPr>
          <a:xfrm>
            <a:off x="0" y="0"/>
            <a:ext cx="12192000" cy="751840"/>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9413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SPEAKING</a:t>
            </a:r>
          </a:p>
        </p:txBody>
      </p:sp>
      <p:pic>
        <p:nvPicPr>
          <p:cNvPr id="3" name="Picture 2">
            <a:extLst>
              <a:ext uri="{FF2B5EF4-FFF2-40B4-BE49-F238E27FC236}">
                <a16:creationId xmlns:a16="http://schemas.microsoft.com/office/drawing/2014/main" id="{88A23BCE-D011-0208-B73E-8406974C8CBB}"/>
              </a:ext>
            </a:extLst>
          </p:cNvPr>
          <p:cNvPicPr>
            <a:picLocks noChangeAspect="1"/>
          </p:cNvPicPr>
          <p:nvPr/>
        </p:nvPicPr>
        <p:blipFill>
          <a:blip r:embed="rId3"/>
          <a:stretch>
            <a:fillRect/>
          </a:stretch>
        </p:blipFill>
        <p:spPr>
          <a:xfrm>
            <a:off x="487067" y="1856740"/>
            <a:ext cx="6047619" cy="3076190"/>
          </a:xfrm>
          <a:prstGeom prst="rect">
            <a:avLst/>
          </a:prstGeom>
        </p:spPr>
      </p:pic>
      <p:pic>
        <p:nvPicPr>
          <p:cNvPr id="5" name="Picture 4">
            <a:extLst>
              <a:ext uri="{FF2B5EF4-FFF2-40B4-BE49-F238E27FC236}">
                <a16:creationId xmlns:a16="http://schemas.microsoft.com/office/drawing/2014/main" id="{6F78F7F2-75A0-C1DF-DE63-57E7F4E7AE33}"/>
              </a:ext>
            </a:extLst>
          </p:cNvPr>
          <p:cNvPicPr>
            <a:picLocks noChangeAspect="1"/>
          </p:cNvPicPr>
          <p:nvPr/>
        </p:nvPicPr>
        <p:blipFill>
          <a:blip r:embed="rId4"/>
          <a:stretch>
            <a:fillRect/>
          </a:stretch>
        </p:blipFill>
        <p:spPr>
          <a:xfrm>
            <a:off x="5732124" y="3624774"/>
            <a:ext cx="6066667" cy="310476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905635" y="1280159"/>
            <a:ext cx="9420860" cy="584775"/>
          </a:xfrm>
          <a:prstGeom prst="rect">
            <a:avLst/>
          </a:prstGeom>
          <a:noFill/>
        </p:spPr>
        <p:txBody>
          <a:bodyPr wrap="square" rtlCol="0">
            <a:spAutoFit/>
          </a:bodyPr>
          <a:lstStyle/>
          <a:p>
            <a:pPr algn="just"/>
            <a:r>
              <a:rPr lang="en-US" sz="3200" b="1" spc="-50" dirty="0">
                <a:effectLst>
                  <a:glow rad="88900">
                    <a:schemeClr val="bg1"/>
                  </a:glow>
                </a:effectLst>
                <a:latin typeface="Arial" panose="020B0604020202020204" pitchFamily="34" charset="0"/>
                <a:cs typeface="Arial" panose="020B0604020202020204" pitchFamily="34" charset="0"/>
                <a:sym typeface="+mn-ea"/>
              </a:rPr>
              <a:t>Listen and tick.</a:t>
            </a:r>
          </a:p>
        </p:txBody>
      </p:sp>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36980" y="1203325"/>
            <a:ext cx="668655" cy="708025"/>
          </a:xfrm>
          <a:prstGeom prst="rect">
            <a:avLst/>
          </a:prstGeom>
        </p:spPr>
      </p:pic>
      <p:sp>
        <p:nvSpPr>
          <p:cNvPr id="29" name="Rectangle 23"/>
          <p:cNvSpPr/>
          <p:nvPr/>
        </p:nvSpPr>
        <p:spPr>
          <a:xfrm>
            <a:off x="10467852" y="2509260"/>
            <a:ext cx="563941" cy="54117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35" name="TextBox 2"/>
          <p:cNvSpPr txBox="1"/>
          <p:nvPr/>
        </p:nvSpPr>
        <p:spPr>
          <a:xfrm>
            <a:off x="10416583" y="2283024"/>
            <a:ext cx="532130" cy="1106805"/>
          </a:xfrm>
          <a:prstGeom prst="rect">
            <a:avLst/>
          </a:prstGeom>
          <a:noFill/>
        </p:spPr>
        <p:txBody>
          <a:bodyPr wrap="square" rtlCol="0">
            <a:spAutoFit/>
          </a:bodyPr>
          <a:lstStyle/>
          <a:p>
            <a:r>
              <a:rPr lang="en-US" sz="6600" b="1" dirty="0">
                <a:solidFill>
                  <a:srgbClr val="00B050"/>
                </a:solidFill>
                <a:sym typeface="Wingdings 2" panose="05020102010507070707" pitchFamily="18" charset="2"/>
              </a:rPr>
              <a:t></a:t>
            </a:r>
          </a:p>
        </p:txBody>
      </p:sp>
      <p:sp>
        <p:nvSpPr>
          <p:cNvPr id="36" name="TextBox 28"/>
          <p:cNvSpPr txBox="1"/>
          <p:nvPr/>
        </p:nvSpPr>
        <p:spPr>
          <a:xfrm>
            <a:off x="10416583" y="3029964"/>
            <a:ext cx="532130" cy="1106805"/>
          </a:xfrm>
          <a:prstGeom prst="rect">
            <a:avLst/>
          </a:prstGeom>
          <a:noFill/>
        </p:spPr>
        <p:txBody>
          <a:bodyPr wrap="square" rtlCol="0">
            <a:spAutoFit/>
          </a:bodyPr>
          <a:lstStyle/>
          <a:p>
            <a:r>
              <a:rPr lang="en-US" sz="6600" b="1" dirty="0">
                <a:solidFill>
                  <a:srgbClr val="00B050"/>
                </a:solidFill>
                <a:sym typeface="Wingdings 2" panose="05020102010507070707" pitchFamily="18" charset="2"/>
              </a:rPr>
              <a:t></a:t>
            </a:r>
          </a:p>
        </p:txBody>
      </p:sp>
      <p:pic>
        <p:nvPicPr>
          <p:cNvPr id="40" name="B2_4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72760" y="1174024"/>
            <a:ext cx="868680" cy="868680"/>
          </a:xfrm>
          <a:prstGeom prst="rect">
            <a:avLst/>
          </a:prstGeom>
        </p:spPr>
      </p:pic>
      <p:grpSp>
        <p:nvGrpSpPr>
          <p:cNvPr id="19" name="Group 18"/>
          <p:cNvGrpSpPr/>
          <p:nvPr/>
        </p:nvGrpSpPr>
        <p:grpSpPr>
          <a:xfrm>
            <a:off x="0" y="0"/>
            <a:ext cx="12192000" cy="1059180"/>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ound Single Corner Rectangle 2"/>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extBox 14"/>
          <p:cNvSpPr txBox="1"/>
          <p:nvPr/>
        </p:nvSpPr>
        <p:spPr>
          <a:xfrm>
            <a:off x="487067" y="9413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5" name="TextBox 4">
            <a:extLst>
              <a:ext uri="{FF2B5EF4-FFF2-40B4-BE49-F238E27FC236}">
                <a16:creationId xmlns:a16="http://schemas.microsoft.com/office/drawing/2014/main" id="{B0F180D1-44AD-8250-F54C-D3404461998B}"/>
              </a:ext>
            </a:extLst>
          </p:cNvPr>
          <p:cNvSpPr txBox="1"/>
          <p:nvPr/>
        </p:nvSpPr>
        <p:spPr>
          <a:xfrm>
            <a:off x="643030" y="2256257"/>
            <a:ext cx="9498556" cy="3970318"/>
          </a:xfrm>
          <a:prstGeom prst="rect">
            <a:avLst/>
          </a:prstGeom>
          <a:noFill/>
        </p:spPr>
        <p:txBody>
          <a:bodyPr wrap="square">
            <a:spAutoFit/>
          </a:bodyPr>
          <a:lstStyle/>
          <a:p>
            <a:r>
              <a:rPr lang="en-US" sz="3600" dirty="0"/>
              <a:t>1. Recycle more rubbish (for example, glass, paper and plastic, etc.).</a:t>
            </a:r>
          </a:p>
          <a:p>
            <a:r>
              <a:rPr lang="en-US" sz="3600" dirty="0"/>
              <a:t>2. Pick up rubbish in parks or in the streets.</a:t>
            </a:r>
          </a:p>
          <a:p>
            <a:r>
              <a:rPr lang="en-US" sz="3600" dirty="0"/>
              <a:t>3. Grow your own vegetables.</a:t>
            </a:r>
          </a:p>
          <a:p>
            <a:r>
              <a:rPr lang="en-US" sz="3600" dirty="0"/>
              <a:t>4. Save energy – turn off lights and TVs when you’re not using them.</a:t>
            </a:r>
          </a:p>
          <a:p>
            <a:r>
              <a:rPr lang="en-US" sz="3600" dirty="0"/>
              <a:t>5. Use reusable bags instead of plastic bags.</a:t>
            </a:r>
          </a:p>
        </p:txBody>
      </p:sp>
      <p:sp>
        <p:nvSpPr>
          <p:cNvPr id="6" name="Rectangle 23">
            <a:extLst>
              <a:ext uri="{FF2B5EF4-FFF2-40B4-BE49-F238E27FC236}">
                <a16:creationId xmlns:a16="http://schemas.microsoft.com/office/drawing/2014/main" id="{A6618777-07EA-8AAA-0ECE-A67F83DC4743}"/>
              </a:ext>
            </a:extLst>
          </p:cNvPr>
          <p:cNvSpPr/>
          <p:nvPr/>
        </p:nvSpPr>
        <p:spPr>
          <a:xfrm>
            <a:off x="10477682" y="3312781"/>
            <a:ext cx="563941" cy="54117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8" name="Rectangle 23">
            <a:extLst>
              <a:ext uri="{FF2B5EF4-FFF2-40B4-BE49-F238E27FC236}">
                <a16:creationId xmlns:a16="http://schemas.microsoft.com/office/drawing/2014/main" id="{272FE3DE-A78B-0F37-2652-A701B96628D8}"/>
              </a:ext>
            </a:extLst>
          </p:cNvPr>
          <p:cNvSpPr/>
          <p:nvPr/>
        </p:nvSpPr>
        <p:spPr>
          <a:xfrm>
            <a:off x="10477682" y="3970829"/>
            <a:ext cx="563941" cy="54117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9" name="Rectangle 23">
            <a:extLst>
              <a:ext uri="{FF2B5EF4-FFF2-40B4-BE49-F238E27FC236}">
                <a16:creationId xmlns:a16="http://schemas.microsoft.com/office/drawing/2014/main" id="{BA17CABA-71FC-5C1A-76B9-02A826910CB0}"/>
              </a:ext>
            </a:extLst>
          </p:cNvPr>
          <p:cNvSpPr/>
          <p:nvPr/>
        </p:nvSpPr>
        <p:spPr>
          <a:xfrm>
            <a:off x="10477682" y="4760628"/>
            <a:ext cx="563941" cy="54117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0" name="Rectangle 23">
            <a:extLst>
              <a:ext uri="{FF2B5EF4-FFF2-40B4-BE49-F238E27FC236}">
                <a16:creationId xmlns:a16="http://schemas.microsoft.com/office/drawing/2014/main" id="{38543592-15CF-BFFD-3A25-4E74B4070EB8}"/>
              </a:ext>
            </a:extLst>
          </p:cNvPr>
          <p:cNvSpPr/>
          <p:nvPr/>
        </p:nvSpPr>
        <p:spPr>
          <a:xfrm>
            <a:off x="10477682" y="5538163"/>
            <a:ext cx="563941" cy="54117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8" name="TextBox 28">
            <a:extLst>
              <a:ext uri="{FF2B5EF4-FFF2-40B4-BE49-F238E27FC236}">
                <a16:creationId xmlns:a16="http://schemas.microsoft.com/office/drawing/2014/main" id="{75C513FC-4523-7B56-58AD-F12161EED27C}"/>
              </a:ext>
            </a:extLst>
          </p:cNvPr>
          <p:cNvSpPr txBox="1"/>
          <p:nvPr/>
        </p:nvSpPr>
        <p:spPr>
          <a:xfrm>
            <a:off x="10416583" y="4512002"/>
            <a:ext cx="532130" cy="1106805"/>
          </a:xfrm>
          <a:prstGeom prst="rect">
            <a:avLst/>
          </a:prstGeom>
          <a:noFill/>
        </p:spPr>
        <p:txBody>
          <a:bodyPr wrap="square" rtlCol="0">
            <a:spAutoFit/>
          </a:bodyPr>
          <a:lstStyle/>
          <a:p>
            <a:r>
              <a:rPr lang="en-US" sz="6600" b="1" dirty="0">
                <a:solidFill>
                  <a:srgbClr val="00B050"/>
                </a:solidFill>
                <a:sym typeface="Wingdings 2" panose="05020102010507070707" pitchFamily="18" charset="2"/>
              </a:rPr>
              <a:t></a:t>
            </a:r>
          </a:p>
        </p:txBody>
      </p:sp>
      <p:sp>
        <p:nvSpPr>
          <p:cNvPr id="20" name="TextBox 28">
            <a:extLst>
              <a:ext uri="{FF2B5EF4-FFF2-40B4-BE49-F238E27FC236}">
                <a16:creationId xmlns:a16="http://schemas.microsoft.com/office/drawing/2014/main" id="{FD589A79-5C7C-D10A-8007-BD9F15FC033C}"/>
              </a:ext>
            </a:extLst>
          </p:cNvPr>
          <p:cNvSpPr txBox="1"/>
          <p:nvPr/>
        </p:nvSpPr>
        <p:spPr>
          <a:xfrm>
            <a:off x="10413770" y="5255346"/>
            <a:ext cx="532130" cy="1106805"/>
          </a:xfrm>
          <a:prstGeom prst="rect">
            <a:avLst/>
          </a:prstGeom>
          <a:noFill/>
        </p:spPr>
        <p:txBody>
          <a:bodyPr wrap="square" rtlCol="0">
            <a:spAutoFit/>
          </a:bodyPr>
          <a:lstStyle/>
          <a:p>
            <a:r>
              <a:rPr lang="en-US" sz="6600" b="1" dirty="0">
                <a:solidFill>
                  <a:srgbClr val="00B050"/>
                </a:solidFill>
                <a:sym typeface="Wingdings 2" panose="05020102010507070707" pitchFamily="18" charset="2"/>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62" fill="hold"/>
                                        <p:tgtEl>
                                          <p:spTgt spid="4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0"/>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104</TotalTime>
  <Words>556</Words>
  <PresentationFormat>Widescreen</PresentationFormat>
  <Paragraphs>76</Paragraphs>
  <Slides>13</Slides>
  <Notes>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Adobe Gothic Std B</vt:lpstr>
      <vt:lpstr>Arial</vt:lpstr>
      <vt:lpstr>Calibri</vt:lpstr>
      <vt:lpstr>Calibri Light</vt:lpstr>
      <vt:lpstr>Myriad Pro</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2020-12-09T02:04:00Z</dcterms:created>
  <dcterms:modified xsi:type="dcterms:W3CDTF">2024-06-06T07:50:21Z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848A644D33574C848FAB24D248C6FF12</vt:lpwstr>
  </property>
  <property fmtid="{D5CDD505-2E9C-101B-9397-08002B2CF9AE}" pid="3" name="KSOProductBuildVer">
    <vt:lpwstr>1033-11.2.0.11537</vt:lpwstr>
  </property>
</Properties>
</file>