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7" r:id="rId3"/>
    <p:sldId id="256" r:id="rId4"/>
    <p:sldId id="260" r:id="rId5"/>
    <p:sldId id="258" r:id="rId6"/>
    <p:sldId id="259" r:id="rId7"/>
    <p:sldId id="269" r:id="rId8"/>
    <p:sldId id="270" r:id="rId9"/>
    <p:sldId id="267" r:id="rId10"/>
    <p:sldId id="271" r:id="rId11"/>
    <p:sldId id="272" r:id="rId12"/>
    <p:sldId id="273" r:id="rId13"/>
    <p:sldId id="274" r:id="rId14"/>
    <p:sldId id="275" r:id="rId15"/>
    <p:sldId id="276" r:id="rId16"/>
    <p:sldId id="268" r:id="rId17"/>
    <p:sldId id="264" r:id="rId18"/>
    <p:sldId id="277" r:id="rId19"/>
    <p:sldId id="278" r:id="rId20"/>
    <p:sldId id="279" r:id="rId21"/>
    <p:sldId id="280" r:id="rId22"/>
    <p:sldId id="281" r:id="rId23"/>
    <p:sldId id="263" r:id="rId24"/>
    <p:sldId id="282" r:id="rId25"/>
    <p:sldId id="266" r:id="rId26"/>
  </p:sldIdLst>
  <p:sldSz cx="18288000" cy="10287000"/>
  <p:notesSz cx="6858000" cy="9144000"/>
  <p:embeddedFontLs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10.svg"/><Relationship Id="rId3" Type="http://schemas.openxmlformats.org/officeDocument/2006/relationships/image" Target="../media/image57.svg"/><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15" Type="http://schemas.openxmlformats.org/officeDocument/2006/relationships/image" Target="../media/image8.svg"/><Relationship Id="rId4" Type="http://schemas.openxmlformats.org/officeDocument/2006/relationships/image" Target="../media/image2.png"/><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5.svg"/><Relationship Id="rId3" Type="http://schemas.openxmlformats.org/officeDocument/2006/relationships/image" Target="../media/image27.svg"/><Relationship Id="rId7" Type="http://schemas.openxmlformats.org/officeDocument/2006/relationships/image" Target="../media/image6.svg"/><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5.svg"/><Relationship Id="rId3" Type="http://schemas.openxmlformats.org/officeDocument/2006/relationships/image" Target="../media/image27.svg"/><Relationship Id="rId7" Type="http://schemas.openxmlformats.org/officeDocument/2006/relationships/image" Target="../media/image6.svg"/><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svg"/><Relationship Id="rId7"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12" Type="http://schemas.openxmlformats.org/officeDocument/2006/relationships/image" Target="../media/image2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svg"/><Relationship Id="rId7"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svg"/><Relationship Id="rId7"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5.svg"/><Relationship Id="rId3" Type="http://schemas.openxmlformats.org/officeDocument/2006/relationships/image" Target="../media/image27.svg"/><Relationship Id="rId7" Type="http://schemas.openxmlformats.org/officeDocument/2006/relationships/image" Target="../media/image6.svg"/><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3.svg"/><Relationship Id="rId3" Type="http://schemas.openxmlformats.org/officeDocument/2006/relationships/image" Target="../media/image27.svg"/><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3.sv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8.png"/><Relationship Id="rId17" Type="http://schemas.openxmlformats.org/officeDocument/2006/relationships/image" Target="../media/image10.svg"/><Relationship Id="rId2" Type="http://schemas.openxmlformats.org/officeDocument/2006/relationships/image" Target="../media/image12.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image" Target="../media/image43.svg"/><Relationship Id="rId4" Type="http://schemas.openxmlformats.org/officeDocument/2006/relationships/image" Target="../media/image7.png"/><Relationship Id="rId14" Type="http://schemas.openxmlformats.org/officeDocument/2006/relationships/image" Target="../media/image19.png"/></Relationships>
</file>

<file path=ppt/slides/_rels/slide25.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10.svg"/><Relationship Id="rId3" Type="http://schemas.openxmlformats.org/officeDocument/2006/relationships/image" Target="../media/image57.svg"/><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9.svg"/><Relationship Id="rId15" Type="http://schemas.openxmlformats.org/officeDocument/2006/relationships/image" Target="../media/image8.svg"/><Relationship Id="rId4" Type="http://schemas.openxmlformats.org/officeDocument/2006/relationships/image" Target="../media/image2.png"/><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18.png"/><Relationship Id="rId17" Type="http://schemas.openxmlformats.org/officeDocument/2006/relationships/image" Target="../media/image10.svg"/><Relationship Id="rId2" Type="http://schemas.openxmlformats.org/officeDocument/2006/relationships/image" Target="../media/image12.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svg"/><Relationship Id="rId5" Type="http://schemas.openxmlformats.org/officeDocument/2006/relationships/image" Target="../media/image16.svg"/><Relationship Id="rId15" Type="http://schemas.openxmlformats.org/officeDocument/2006/relationships/image" Target="../media/image43.svg"/><Relationship Id="rId4" Type="http://schemas.openxmlformats.org/officeDocument/2006/relationships/image" Target="../media/image7.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4.svg"/><Relationship Id="rId10" Type="http://schemas.openxmlformats.org/officeDocument/2006/relationships/image" Target="../media/image25.png"/><Relationship Id="rId9" Type="http://schemas.openxmlformats.org/officeDocument/2006/relationships/image" Target="../media/image6.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5.svg"/><Relationship Id="rId7" Type="http://schemas.openxmlformats.org/officeDocument/2006/relationships/image" Target="../media/image12.svg"/><Relationship Id="rId12"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5.png"/><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4.svg"/><Relationship Id="rId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3126">
            <a:off x="15380398" y="1263116"/>
            <a:ext cx="738216" cy="70197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68748">
            <a:off x="16197110" y="1787193"/>
            <a:ext cx="471748" cy="4485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862616"/>
            <a:ext cx="1220988" cy="1248222"/>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476428" y="1486727"/>
            <a:ext cx="658529" cy="67321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62412" y="7121877"/>
            <a:ext cx="991051" cy="1013157"/>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9128">
            <a:off x="1092226" y="8620243"/>
            <a:ext cx="599663" cy="570225"/>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735801" flipH="1" flipV="1">
            <a:off x="1600772" y="7886677"/>
            <a:ext cx="1162909" cy="1162909"/>
          </a:xfrm>
          <a:prstGeom prst="rect">
            <a:avLst/>
          </a:prstGeom>
        </p:spPr>
      </p:pic>
      <p:sp>
        <p:nvSpPr>
          <p:cNvPr id="12" name="TextBox 12"/>
          <p:cNvSpPr txBox="1"/>
          <p:nvPr/>
        </p:nvSpPr>
        <p:spPr>
          <a:xfrm>
            <a:off x="2427170" y="3485713"/>
            <a:ext cx="13683043" cy="2817374"/>
          </a:xfrm>
          <a:prstGeom prst="rect">
            <a:avLst/>
          </a:prstGeom>
        </p:spPr>
        <p:txBody>
          <a:bodyPr wrap="square" lIns="0" tIns="0" rIns="0" bIns="0" rtlCol="0" anchor="t">
            <a:spAutoFit/>
          </a:bodyPr>
          <a:lstStyle/>
          <a:p>
            <a:pPr marL="0" lvl="0" indent="0" algn="ctr">
              <a:lnSpc>
                <a:spcPts val="11519"/>
              </a:lnSpc>
            </a:pPr>
            <a:r>
              <a:rPr lang="vi-VN" sz="7200" b="1" dirty="0" smtClean="0">
                <a:solidFill>
                  <a:srgbClr val="5E3023"/>
                </a:solidFill>
              </a:rPr>
              <a:t>CHÀO MỪNG CÁC EM ĐẾN VỚI BÀI HỌC NGÀY HÔM NAY!</a:t>
            </a:r>
            <a:endParaRPr lang="en-US" sz="7200" b="1" dirty="0">
              <a:solidFill>
                <a:srgbClr val="5E3023"/>
              </a:solidFill>
            </a:endParaRPr>
          </a:p>
        </p:txBody>
      </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503883" y="8320544"/>
            <a:ext cx="658529" cy="6732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628991" y="1298781"/>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823928" y="8963512"/>
            <a:ext cx="454420" cy="1336530"/>
          </a:xfrm>
          <a:prstGeom prst="rect">
            <a:avLst/>
          </a:prstGeom>
        </p:spPr>
      </p:pic>
      <p:sp>
        <p:nvSpPr>
          <p:cNvPr id="5" name="TextBox 4"/>
          <p:cNvSpPr txBox="1"/>
          <p:nvPr/>
        </p:nvSpPr>
        <p:spPr>
          <a:xfrm>
            <a:off x="2667000" y="1089981"/>
            <a:ext cx="14504292" cy="784830"/>
          </a:xfrm>
          <a:prstGeom prst="rect">
            <a:avLst/>
          </a:prstGeom>
          <a:noFill/>
        </p:spPr>
        <p:txBody>
          <a:bodyPr wrap="none" rtlCol="0">
            <a:spAutoFit/>
          </a:bodyPr>
          <a:lstStyle/>
          <a:p>
            <a:r>
              <a:rPr lang="vi-VN" sz="4500" b="1" dirty="0" smtClean="0"/>
              <a:t>Cho đề bài: </a:t>
            </a:r>
            <a:r>
              <a:rPr lang="vi-VN" sz="4500" dirty="0" smtClean="0"/>
              <a:t>Suy nghĩ về đạo lí </a:t>
            </a:r>
            <a:r>
              <a:rPr lang="vi-VN" sz="4500" i="1" dirty="0" smtClean="0"/>
              <a:t>“Uống nước nhớ nguồn”</a:t>
            </a:r>
            <a:endParaRPr lang="en-US" sz="4500" i="1" dirty="0"/>
          </a:p>
        </p:txBody>
      </p:sp>
      <p:sp>
        <p:nvSpPr>
          <p:cNvPr id="12" name="TextBox 11"/>
          <p:cNvSpPr txBox="1"/>
          <p:nvPr/>
        </p:nvSpPr>
        <p:spPr>
          <a:xfrm>
            <a:off x="2672687" y="2249288"/>
            <a:ext cx="12739385" cy="738664"/>
          </a:xfrm>
          <a:prstGeom prst="rect">
            <a:avLst/>
          </a:prstGeom>
          <a:noFill/>
        </p:spPr>
        <p:txBody>
          <a:bodyPr wrap="none" rtlCol="0">
            <a:spAutoFit/>
          </a:bodyPr>
          <a:lstStyle/>
          <a:p>
            <a:r>
              <a:rPr lang="vi-VN" sz="4200" b="1" dirty="0" smtClean="0">
                <a:solidFill>
                  <a:srgbClr val="FF0000"/>
                </a:solidFill>
              </a:rPr>
              <a:t>1. Bước tìm hiểu đề và tìm ý cần lưu ý những gì?</a:t>
            </a:r>
            <a:endParaRPr lang="en-US" sz="4200" b="1" dirty="0">
              <a:solidFill>
                <a:srgbClr val="FF0000"/>
              </a:solidFill>
            </a:endParaRPr>
          </a:p>
        </p:txBody>
      </p:sp>
      <p:sp>
        <p:nvSpPr>
          <p:cNvPr id="13" name="TextBox 12"/>
          <p:cNvSpPr txBox="1"/>
          <p:nvPr/>
        </p:nvSpPr>
        <p:spPr>
          <a:xfrm>
            <a:off x="3257308" y="2987952"/>
            <a:ext cx="12191158" cy="3970318"/>
          </a:xfrm>
          <a:prstGeom prst="rect">
            <a:avLst/>
          </a:prstGeom>
          <a:noFill/>
        </p:spPr>
        <p:txBody>
          <a:bodyPr wrap="none" rtlCol="0">
            <a:spAutoFit/>
          </a:bodyPr>
          <a:lstStyle/>
          <a:p>
            <a:pPr marL="342900" indent="-342900">
              <a:lnSpc>
                <a:spcPct val="150000"/>
              </a:lnSpc>
              <a:buAutoNum type="alphaLcPeriod"/>
            </a:pPr>
            <a:r>
              <a:rPr lang="vi-VN" sz="4200" b="1" i="1" dirty="0" smtClean="0"/>
              <a:t>Tìm hiểu đề</a:t>
            </a:r>
          </a:p>
          <a:p>
            <a:pPr marL="1485900" lvl="2" indent="-571500">
              <a:lnSpc>
                <a:spcPct val="150000"/>
              </a:lnSpc>
              <a:buFont typeface="Wingdings" panose="05000000000000000000" pitchFamily="2" charset="2"/>
              <a:buChar char="§"/>
            </a:pPr>
            <a:r>
              <a:rPr lang="vi-VN" sz="4200" dirty="0" smtClean="0"/>
              <a:t>Xác định đúng tính chất</a:t>
            </a:r>
          </a:p>
          <a:p>
            <a:pPr marL="1485900" lvl="2" indent="-571500">
              <a:lnSpc>
                <a:spcPct val="150000"/>
              </a:lnSpc>
              <a:buFont typeface="Wingdings" panose="05000000000000000000" pitchFamily="2" charset="2"/>
              <a:buChar char="§"/>
            </a:pPr>
            <a:r>
              <a:rPr lang="vi-VN" sz="4200" dirty="0" smtClean="0"/>
              <a:t>Xác định nội dung: nghị luận về lòng biết ơn</a:t>
            </a:r>
          </a:p>
          <a:p>
            <a:pPr marL="1485900" lvl="2" indent="-571500">
              <a:lnSpc>
                <a:spcPct val="150000"/>
              </a:lnSpc>
              <a:buFont typeface="Wingdings" panose="05000000000000000000" pitchFamily="2" charset="2"/>
              <a:buChar char="§"/>
            </a:pPr>
            <a:r>
              <a:rPr lang="vi-VN" sz="4200" dirty="0" smtClean="0"/>
              <a:t>Chú ý: từ “suy nghĩ”</a:t>
            </a:r>
            <a:endParaRPr lang="en-US" sz="4200" dirty="0"/>
          </a:p>
        </p:txBody>
      </p:sp>
    </p:spTree>
    <p:extLst>
      <p:ext uri="{BB962C8B-B14F-4D97-AF65-F5344CB8AC3E}">
        <p14:creationId xmlns:p14="http://schemas.microsoft.com/office/powerpoint/2010/main" val="41949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628991" y="1298781"/>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823928" y="8963512"/>
            <a:ext cx="454420" cy="1336530"/>
          </a:xfrm>
          <a:prstGeom prst="rect">
            <a:avLst/>
          </a:prstGeom>
        </p:spPr>
      </p:pic>
      <p:sp>
        <p:nvSpPr>
          <p:cNvPr id="5" name="TextBox 4"/>
          <p:cNvSpPr txBox="1"/>
          <p:nvPr/>
        </p:nvSpPr>
        <p:spPr>
          <a:xfrm>
            <a:off x="2667000" y="1089981"/>
            <a:ext cx="14504292" cy="784830"/>
          </a:xfrm>
          <a:prstGeom prst="rect">
            <a:avLst/>
          </a:prstGeom>
          <a:noFill/>
        </p:spPr>
        <p:txBody>
          <a:bodyPr wrap="none" rtlCol="0">
            <a:spAutoFit/>
          </a:bodyPr>
          <a:lstStyle/>
          <a:p>
            <a:r>
              <a:rPr lang="vi-VN" sz="4500" b="1" dirty="0" smtClean="0"/>
              <a:t>Cho đề bài: </a:t>
            </a:r>
            <a:r>
              <a:rPr lang="vi-VN" sz="4500" dirty="0" smtClean="0"/>
              <a:t>Suy nghĩ về đạo lí </a:t>
            </a:r>
            <a:r>
              <a:rPr lang="vi-VN" sz="4500" i="1" dirty="0" smtClean="0"/>
              <a:t>“Uống nước nhớ nguồn”</a:t>
            </a:r>
            <a:endParaRPr lang="en-US" sz="4500" i="1" dirty="0"/>
          </a:p>
        </p:txBody>
      </p:sp>
      <p:sp>
        <p:nvSpPr>
          <p:cNvPr id="12" name="TextBox 11"/>
          <p:cNvSpPr txBox="1"/>
          <p:nvPr/>
        </p:nvSpPr>
        <p:spPr>
          <a:xfrm>
            <a:off x="2672687" y="2249288"/>
            <a:ext cx="12739385" cy="738664"/>
          </a:xfrm>
          <a:prstGeom prst="rect">
            <a:avLst/>
          </a:prstGeom>
          <a:noFill/>
        </p:spPr>
        <p:txBody>
          <a:bodyPr wrap="none" rtlCol="0">
            <a:spAutoFit/>
          </a:bodyPr>
          <a:lstStyle/>
          <a:p>
            <a:r>
              <a:rPr lang="vi-VN" sz="4200" b="1" dirty="0" smtClean="0">
                <a:solidFill>
                  <a:srgbClr val="FF0000"/>
                </a:solidFill>
              </a:rPr>
              <a:t>1. Bước tìm hiểu đề và tìm ý cần lưu ý những gì?</a:t>
            </a:r>
            <a:endParaRPr lang="en-US" sz="4200" b="1" dirty="0">
              <a:solidFill>
                <a:srgbClr val="FF0000"/>
              </a:solidFill>
            </a:endParaRPr>
          </a:p>
        </p:txBody>
      </p:sp>
      <p:sp>
        <p:nvSpPr>
          <p:cNvPr id="13" name="TextBox 12"/>
          <p:cNvSpPr txBox="1"/>
          <p:nvPr/>
        </p:nvSpPr>
        <p:spPr>
          <a:xfrm>
            <a:off x="3257308" y="2987952"/>
            <a:ext cx="14192491" cy="4939814"/>
          </a:xfrm>
          <a:prstGeom prst="rect">
            <a:avLst/>
          </a:prstGeom>
          <a:noFill/>
        </p:spPr>
        <p:txBody>
          <a:bodyPr wrap="square" rtlCol="0">
            <a:spAutoFit/>
          </a:bodyPr>
          <a:lstStyle/>
          <a:p>
            <a:pPr>
              <a:lnSpc>
                <a:spcPct val="150000"/>
              </a:lnSpc>
            </a:pPr>
            <a:r>
              <a:rPr lang="vi-VN" sz="4200" b="1" i="1" dirty="0" smtClean="0"/>
              <a:t>b. Tìm ý</a:t>
            </a:r>
          </a:p>
          <a:p>
            <a:pPr marL="1485900" lvl="2" indent="-571500" algn="just">
              <a:lnSpc>
                <a:spcPct val="150000"/>
              </a:lnSpc>
              <a:buFont typeface="Wingdings" panose="05000000000000000000" pitchFamily="2" charset="2"/>
              <a:buChar char="§"/>
            </a:pPr>
            <a:r>
              <a:rPr lang="vi-VN" sz="4200" dirty="0" smtClean="0"/>
              <a:t>Câu tục ngữ có nghĩa đen, nghĩa bóng như thế nào?</a:t>
            </a:r>
          </a:p>
          <a:p>
            <a:pPr marL="1485900" lvl="2" indent="-571500" algn="just">
              <a:lnSpc>
                <a:spcPct val="150000"/>
              </a:lnSpc>
              <a:buFont typeface="Wingdings" panose="05000000000000000000" pitchFamily="2" charset="2"/>
              <a:buChar char="§"/>
            </a:pPr>
            <a:r>
              <a:rPr lang="vi-VN" sz="4200" dirty="0" smtClean="0"/>
              <a:t>Câu tục ngữ thể hiện truyền thống đạo lí gì của người Việt Nam?</a:t>
            </a:r>
          </a:p>
          <a:p>
            <a:pPr marL="1485900" lvl="2" indent="-571500" algn="just">
              <a:lnSpc>
                <a:spcPct val="150000"/>
              </a:lnSpc>
              <a:buFont typeface="Wingdings" panose="05000000000000000000" pitchFamily="2" charset="2"/>
              <a:buChar char="§"/>
            </a:pPr>
            <a:r>
              <a:rPr lang="vi-VN" sz="4200" dirty="0" smtClean="0"/>
              <a:t>Ngày nay đạo lí ấy có ý nghĩa như thế nào?</a:t>
            </a:r>
            <a:endParaRPr lang="en-US" sz="4200" dirty="0"/>
          </a:p>
        </p:txBody>
      </p:sp>
    </p:spTree>
    <p:extLst>
      <p:ext uri="{BB962C8B-B14F-4D97-AF65-F5344CB8AC3E}">
        <p14:creationId xmlns:p14="http://schemas.microsoft.com/office/powerpoint/2010/main" val="21522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628991" y="1298781"/>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439790" y="9198492"/>
            <a:ext cx="454420" cy="1336530"/>
          </a:xfrm>
          <a:prstGeom prst="rect">
            <a:avLst/>
          </a:prstGeom>
        </p:spPr>
      </p:pic>
      <p:sp>
        <p:nvSpPr>
          <p:cNvPr id="5" name="TextBox 4"/>
          <p:cNvSpPr txBox="1"/>
          <p:nvPr/>
        </p:nvSpPr>
        <p:spPr>
          <a:xfrm>
            <a:off x="2667000" y="1089981"/>
            <a:ext cx="14504292" cy="784830"/>
          </a:xfrm>
          <a:prstGeom prst="rect">
            <a:avLst/>
          </a:prstGeom>
          <a:noFill/>
        </p:spPr>
        <p:txBody>
          <a:bodyPr wrap="none" rtlCol="0">
            <a:spAutoFit/>
          </a:bodyPr>
          <a:lstStyle/>
          <a:p>
            <a:r>
              <a:rPr lang="vi-VN" sz="4500" b="1" dirty="0" smtClean="0"/>
              <a:t>Cho đề bài: </a:t>
            </a:r>
            <a:r>
              <a:rPr lang="vi-VN" sz="4500" dirty="0" smtClean="0"/>
              <a:t>Suy nghĩ về đạo lí </a:t>
            </a:r>
            <a:r>
              <a:rPr lang="vi-VN" sz="4500" i="1" dirty="0" smtClean="0"/>
              <a:t>“Uống nước nhớ nguồn”</a:t>
            </a:r>
            <a:endParaRPr lang="en-US" sz="4500" i="1" dirty="0"/>
          </a:p>
        </p:txBody>
      </p:sp>
      <p:sp>
        <p:nvSpPr>
          <p:cNvPr id="12" name="TextBox 11"/>
          <p:cNvSpPr txBox="1"/>
          <p:nvPr/>
        </p:nvSpPr>
        <p:spPr>
          <a:xfrm>
            <a:off x="2672687" y="2249288"/>
            <a:ext cx="7209025" cy="738664"/>
          </a:xfrm>
          <a:prstGeom prst="rect">
            <a:avLst/>
          </a:prstGeom>
          <a:noFill/>
        </p:spPr>
        <p:txBody>
          <a:bodyPr wrap="none" rtlCol="0">
            <a:spAutoFit/>
          </a:bodyPr>
          <a:lstStyle/>
          <a:p>
            <a:r>
              <a:rPr lang="vi-VN" sz="4200" b="1" dirty="0" smtClean="0">
                <a:solidFill>
                  <a:srgbClr val="FF0000"/>
                </a:solidFill>
              </a:rPr>
              <a:t>2. Nêu các bước lập dàn ý?</a:t>
            </a:r>
            <a:endParaRPr lang="en-US" sz="4200" b="1" dirty="0">
              <a:solidFill>
                <a:srgbClr val="FF0000"/>
              </a:solidFill>
            </a:endParaRPr>
          </a:p>
        </p:txBody>
      </p:sp>
      <p:sp>
        <p:nvSpPr>
          <p:cNvPr id="13" name="TextBox 12"/>
          <p:cNvSpPr txBox="1"/>
          <p:nvPr/>
        </p:nvSpPr>
        <p:spPr>
          <a:xfrm>
            <a:off x="3257308" y="2987952"/>
            <a:ext cx="14954492" cy="6878806"/>
          </a:xfrm>
          <a:prstGeom prst="rect">
            <a:avLst/>
          </a:prstGeom>
          <a:noFill/>
        </p:spPr>
        <p:txBody>
          <a:bodyPr wrap="square" rtlCol="0">
            <a:spAutoFit/>
          </a:bodyPr>
          <a:lstStyle/>
          <a:p>
            <a:pPr marL="742950" indent="-742950">
              <a:lnSpc>
                <a:spcPct val="150000"/>
              </a:lnSpc>
              <a:buAutoNum type="alphaLcPeriod"/>
            </a:pPr>
            <a:r>
              <a:rPr lang="vi-VN" sz="4200" b="1" i="1" dirty="0" smtClean="0"/>
              <a:t>Mở bài</a:t>
            </a:r>
          </a:p>
          <a:p>
            <a:pPr marL="571500" indent="-571500">
              <a:lnSpc>
                <a:spcPct val="150000"/>
              </a:lnSpc>
              <a:buFontTx/>
              <a:buChar char="-"/>
            </a:pPr>
            <a:r>
              <a:rPr lang="vi-VN" sz="4200" dirty="0" smtClean="0"/>
              <a:t>Giới thiệu vấn đề cần nghị luận</a:t>
            </a:r>
          </a:p>
          <a:p>
            <a:pPr marL="571500" indent="-571500">
              <a:lnSpc>
                <a:spcPct val="150000"/>
              </a:lnSpc>
              <a:buFontTx/>
              <a:buChar char="-"/>
            </a:pPr>
            <a:r>
              <a:rPr lang="vi-VN" sz="4200" dirty="0" smtClean="0"/>
              <a:t>Có nhiều cách mở bài:</a:t>
            </a:r>
          </a:p>
          <a:p>
            <a:pPr>
              <a:lnSpc>
                <a:spcPct val="150000"/>
              </a:lnSpc>
            </a:pPr>
            <a:r>
              <a:rPr lang="vi-VN" sz="4200" b="1" i="1" dirty="0"/>
              <a:t>	</a:t>
            </a:r>
            <a:r>
              <a:rPr lang="vi-VN" sz="4200" dirty="0" smtClean="0"/>
              <a:t>+ Từ chung -&gt; riêng</a:t>
            </a:r>
          </a:p>
          <a:p>
            <a:pPr>
              <a:lnSpc>
                <a:spcPct val="150000"/>
              </a:lnSpc>
            </a:pPr>
            <a:r>
              <a:rPr lang="vi-VN" sz="4200" dirty="0"/>
              <a:t>	</a:t>
            </a:r>
            <a:r>
              <a:rPr lang="vi-VN" sz="4200" dirty="0" smtClean="0"/>
              <a:t>+ Từ thực tế -&gt; đạo lí</a:t>
            </a:r>
          </a:p>
          <a:p>
            <a:pPr>
              <a:lnSpc>
                <a:spcPct val="150000"/>
              </a:lnSpc>
            </a:pPr>
            <a:r>
              <a:rPr lang="vi-VN" sz="4200" dirty="0"/>
              <a:t>	</a:t>
            </a:r>
            <a:r>
              <a:rPr lang="vi-VN" sz="4200" dirty="0" smtClean="0"/>
              <a:t>+ Đưa ra câu tục ngữ có cùng quan điểm hoặc trái 	ngược với quan điểm của vấn đề tư tưởng đạo lí cần bàn.</a:t>
            </a:r>
            <a:endParaRPr lang="en-US" sz="4200" dirty="0"/>
          </a:p>
        </p:txBody>
      </p:sp>
    </p:spTree>
    <p:extLst>
      <p:ext uri="{BB962C8B-B14F-4D97-AF65-F5344CB8AC3E}">
        <p14:creationId xmlns:p14="http://schemas.microsoft.com/office/powerpoint/2010/main" val="41264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arn(inVertic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8" dur="500"/>
                                        <p:tgtEl>
                                          <p:spTgt spid="13">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1" dur="500"/>
                                        <p:tgtEl>
                                          <p:spTgt spid="13">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628991" y="1298781"/>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439790" y="9198492"/>
            <a:ext cx="454420" cy="1336530"/>
          </a:xfrm>
          <a:prstGeom prst="rect">
            <a:avLst/>
          </a:prstGeom>
        </p:spPr>
      </p:pic>
      <p:sp>
        <p:nvSpPr>
          <p:cNvPr id="5" name="TextBox 4"/>
          <p:cNvSpPr txBox="1"/>
          <p:nvPr/>
        </p:nvSpPr>
        <p:spPr>
          <a:xfrm>
            <a:off x="2667000" y="1089981"/>
            <a:ext cx="14504292" cy="784830"/>
          </a:xfrm>
          <a:prstGeom prst="rect">
            <a:avLst/>
          </a:prstGeom>
          <a:noFill/>
        </p:spPr>
        <p:txBody>
          <a:bodyPr wrap="none" rtlCol="0">
            <a:spAutoFit/>
          </a:bodyPr>
          <a:lstStyle/>
          <a:p>
            <a:r>
              <a:rPr lang="vi-VN" sz="4500" b="1" dirty="0" smtClean="0"/>
              <a:t>Cho đề bài: </a:t>
            </a:r>
            <a:r>
              <a:rPr lang="vi-VN" sz="4500" dirty="0" smtClean="0"/>
              <a:t>Suy nghĩ về đạo lí </a:t>
            </a:r>
            <a:r>
              <a:rPr lang="vi-VN" sz="4500" i="1" dirty="0" smtClean="0"/>
              <a:t>“Uống nước nhớ nguồn”</a:t>
            </a:r>
            <a:endParaRPr lang="en-US" sz="4500" i="1" dirty="0"/>
          </a:p>
        </p:txBody>
      </p:sp>
      <p:sp>
        <p:nvSpPr>
          <p:cNvPr id="12" name="TextBox 11"/>
          <p:cNvSpPr txBox="1"/>
          <p:nvPr/>
        </p:nvSpPr>
        <p:spPr>
          <a:xfrm>
            <a:off x="2672687" y="2249288"/>
            <a:ext cx="7209025" cy="738664"/>
          </a:xfrm>
          <a:prstGeom prst="rect">
            <a:avLst/>
          </a:prstGeom>
          <a:noFill/>
        </p:spPr>
        <p:txBody>
          <a:bodyPr wrap="none" rtlCol="0">
            <a:spAutoFit/>
          </a:bodyPr>
          <a:lstStyle/>
          <a:p>
            <a:r>
              <a:rPr lang="vi-VN" sz="4200" b="1" dirty="0" smtClean="0">
                <a:solidFill>
                  <a:srgbClr val="FF0000"/>
                </a:solidFill>
              </a:rPr>
              <a:t>2. Nêu các bước lập dàn ý?</a:t>
            </a:r>
            <a:endParaRPr lang="en-US" sz="4200" b="1" dirty="0">
              <a:solidFill>
                <a:srgbClr val="FF0000"/>
              </a:solidFill>
            </a:endParaRPr>
          </a:p>
        </p:txBody>
      </p:sp>
      <p:sp>
        <p:nvSpPr>
          <p:cNvPr id="13" name="TextBox 12"/>
          <p:cNvSpPr txBox="1"/>
          <p:nvPr/>
        </p:nvSpPr>
        <p:spPr>
          <a:xfrm>
            <a:off x="3257308" y="2987952"/>
            <a:ext cx="14954492" cy="3970318"/>
          </a:xfrm>
          <a:prstGeom prst="rect">
            <a:avLst/>
          </a:prstGeom>
          <a:noFill/>
        </p:spPr>
        <p:txBody>
          <a:bodyPr wrap="square" rtlCol="0">
            <a:spAutoFit/>
          </a:bodyPr>
          <a:lstStyle/>
          <a:p>
            <a:pPr>
              <a:lnSpc>
                <a:spcPct val="150000"/>
              </a:lnSpc>
            </a:pPr>
            <a:r>
              <a:rPr lang="vi-VN" sz="4200" b="1" i="1" dirty="0" smtClean="0"/>
              <a:t>b. Thân bài</a:t>
            </a:r>
          </a:p>
          <a:p>
            <a:pPr marL="571500" indent="-571500">
              <a:lnSpc>
                <a:spcPct val="150000"/>
              </a:lnSpc>
              <a:buFontTx/>
              <a:buChar char="-"/>
            </a:pPr>
            <a:r>
              <a:rPr lang="vi-VN" sz="4200" dirty="0" smtClean="0"/>
              <a:t>Giải thích nội dung câu tục ngữ </a:t>
            </a:r>
            <a:r>
              <a:rPr lang="vi-VN" sz="4200" i="1" dirty="0" smtClean="0"/>
              <a:t>(nghĩa đen, nghĩa bóng).</a:t>
            </a:r>
          </a:p>
          <a:p>
            <a:pPr marL="571500" indent="-571500">
              <a:lnSpc>
                <a:spcPct val="150000"/>
              </a:lnSpc>
              <a:buFontTx/>
              <a:buChar char="-"/>
            </a:pPr>
            <a:r>
              <a:rPr lang="vi-VN" sz="4200" dirty="0" smtClean="0"/>
              <a:t>Đánh giá nội dung câu tục ngữ.</a:t>
            </a:r>
          </a:p>
          <a:p>
            <a:pPr marL="571500" indent="-571500">
              <a:lnSpc>
                <a:spcPct val="150000"/>
              </a:lnSpc>
              <a:buFontTx/>
              <a:buChar char="-"/>
            </a:pPr>
            <a:r>
              <a:rPr lang="vi-VN" sz="4200" dirty="0" smtClean="0"/>
              <a:t>Xác lập luận điểm.</a:t>
            </a:r>
          </a:p>
        </p:txBody>
      </p:sp>
    </p:spTree>
    <p:extLst>
      <p:ext uri="{BB962C8B-B14F-4D97-AF65-F5344CB8AC3E}">
        <p14:creationId xmlns:p14="http://schemas.microsoft.com/office/powerpoint/2010/main" val="1897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2" dur="500"/>
                                        <p:tgtEl>
                                          <p:spTgt spid="1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5" dur="500"/>
                                        <p:tgtEl>
                                          <p:spTgt spid="1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18"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628991" y="1298781"/>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439790" y="9198492"/>
            <a:ext cx="454420" cy="1336530"/>
          </a:xfrm>
          <a:prstGeom prst="rect">
            <a:avLst/>
          </a:prstGeom>
        </p:spPr>
      </p:pic>
      <p:sp>
        <p:nvSpPr>
          <p:cNvPr id="5" name="TextBox 4"/>
          <p:cNvSpPr txBox="1"/>
          <p:nvPr/>
        </p:nvSpPr>
        <p:spPr>
          <a:xfrm>
            <a:off x="2667000" y="1089981"/>
            <a:ext cx="14504292" cy="784830"/>
          </a:xfrm>
          <a:prstGeom prst="rect">
            <a:avLst/>
          </a:prstGeom>
          <a:noFill/>
        </p:spPr>
        <p:txBody>
          <a:bodyPr wrap="none" rtlCol="0">
            <a:spAutoFit/>
          </a:bodyPr>
          <a:lstStyle/>
          <a:p>
            <a:r>
              <a:rPr lang="vi-VN" sz="4500" b="1" dirty="0" smtClean="0"/>
              <a:t>Cho đề bài: </a:t>
            </a:r>
            <a:r>
              <a:rPr lang="vi-VN" sz="4500" dirty="0" smtClean="0"/>
              <a:t>Suy nghĩ về đạo lí </a:t>
            </a:r>
            <a:r>
              <a:rPr lang="vi-VN" sz="4500" i="1" dirty="0" smtClean="0"/>
              <a:t>“Uống nước nhớ nguồn”</a:t>
            </a:r>
            <a:endParaRPr lang="en-US" sz="4500" i="1" dirty="0"/>
          </a:p>
        </p:txBody>
      </p:sp>
      <p:sp>
        <p:nvSpPr>
          <p:cNvPr id="12" name="TextBox 11"/>
          <p:cNvSpPr txBox="1"/>
          <p:nvPr/>
        </p:nvSpPr>
        <p:spPr>
          <a:xfrm>
            <a:off x="2672687" y="2249288"/>
            <a:ext cx="7209025" cy="738664"/>
          </a:xfrm>
          <a:prstGeom prst="rect">
            <a:avLst/>
          </a:prstGeom>
          <a:noFill/>
        </p:spPr>
        <p:txBody>
          <a:bodyPr wrap="none" rtlCol="0">
            <a:spAutoFit/>
          </a:bodyPr>
          <a:lstStyle/>
          <a:p>
            <a:r>
              <a:rPr lang="vi-VN" sz="4200" b="1" dirty="0" smtClean="0">
                <a:solidFill>
                  <a:srgbClr val="FF0000"/>
                </a:solidFill>
              </a:rPr>
              <a:t>2. Nêu các bước lập dàn ý?</a:t>
            </a:r>
            <a:endParaRPr lang="en-US" sz="4200" b="1" dirty="0">
              <a:solidFill>
                <a:srgbClr val="FF0000"/>
              </a:solidFill>
            </a:endParaRPr>
          </a:p>
        </p:txBody>
      </p:sp>
      <p:sp>
        <p:nvSpPr>
          <p:cNvPr id="13" name="TextBox 12"/>
          <p:cNvSpPr txBox="1"/>
          <p:nvPr/>
        </p:nvSpPr>
        <p:spPr>
          <a:xfrm>
            <a:off x="3257308" y="2987952"/>
            <a:ext cx="14954492" cy="3970318"/>
          </a:xfrm>
          <a:prstGeom prst="rect">
            <a:avLst/>
          </a:prstGeom>
          <a:noFill/>
        </p:spPr>
        <p:txBody>
          <a:bodyPr wrap="square" rtlCol="0">
            <a:spAutoFit/>
          </a:bodyPr>
          <a:lstStyle/>
          <a:p>
            <a:pPr>
              <a:lnSpc>
                <a:spcPct val="150000"/>
              </a:lnSpc>
            </a:pPr>
            <a:r>
              <a:rPr lang="vi-VN" sz="4200" b="1" i="1" dirty="0" smtClean="0"/>
              <a:t>c. Kết bài</a:t>
            </a:r>
          </a:p>
          <a:p>
            <a:pPr marL="571500" indent="-571500">
              <a:lnSpc>
                <a:spcPct val="150000"/>
              </a:lnSpc>
              <a:buFontTx/>
              <a:buChar char="-"/>
            </a:pPr>
            <a:r>
              <a:rPr lang="vi-VN" sz="4200" dirty="0" smtClean="0"/>
              <a:t>Khẳng định truyền thống tốt đẹp.</a:t>
            </a:r>
          </a:p>
          <a:p>
            <a:pPr marL="571500" indent="-571500">
              <a:lnSpc>
                <a:spcPct val="150000"/>
              </a:lnSpc>
              <a:buFontTx/>
              <a:buChar char="-"/>
            </a:pPr>
            <a:r>
              <a:rPr lang="vi-VN" sz="4200" dirty="0" smtClean="0"/>
              <a:t>Nêu ý nghĩa của câu tục ngữ đối với hôm nay.</a:t>
            </a:r>
          </a:p>
          <a:p>
            <a:pPr marL="571500" indent="-571500">
              <a:lnSpc>
                <a:spcPct val="150000"/>
              </a:lnSpc>
              <a:buFont typeface="Symbol" panose="05050102010706020507" pitchFamily="18" charset="2"/>
              <a:buChar char="Þ"/>
            </a:pPr>
            <a:r>
              <a:rPr lang="vi-VN" sz="4200" b="1" i="1" dirty="0" smtClean="0"/>
              <a:t>Sống và làm việc theo đạo lí.</a:t>
            </a:r>
          </a:p>
        </p:txBody>
      </p:sp>
    </p:spTree>
    <p:extLst>
      <p:ext uri="{BB962C8B-B14F-4D97-AF65-F5344CB8AC3E}">
        <p14:creationId xmlns:p14="http://schemas.microsoft.com/office/powerpoint/2010/main" val="32078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p:cTn id="1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628991" y="1298781"/>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439790" y="9198492"/>
            <a:ext cx="454420" cy="1336530"/>
          </a:xfrm>
          <a:prstGeom prst="rect">
            <a:avLst/>
          </a:prstGeom>
        </p:spPr>
      </p:pic>
      <p:sp>
        <p:nvSpPr>
          <p:cNvPr id="5" name="TextBox 4"/>
          <p:cNvSpPr txBox="1"/>
          <p:nvPr/>
        </p:nvSpPr>
        <p:spPr>
          <a:xfrm>
            <a:off x="2667000" y="1089981"/>
            <a:ext cx="14504292" cy="784830"/>
          </a:xfrm>
          <a:prstGeom prst="rect">
            <a:avLst/>
          </a:prstGeom>
          <a:noFill/>
        </p:spPr>
        <p:txBody>
          <a:bodyPr wrap="none" rtlCol="0">
            <a:spAutoFit/>
          </a:bodyPr>
          <a:lstStyle/>
          <a:p>
            <a:r>
              <a:rPr lang="vi-VN" sz="4500" b="1" dirty="0" smtClean="0"/>
              <a:t>Cho đề bài: </a:t>
            </a:r>
            <a:r>
              <a:rPr lang="vi-VN" sz="4500" dirty="0" smtClean="0"/>
              <a:t>Suy nghĩ về đạo lí </a:t>
            </a:r>
            <a:r>
              <a:rPr lang="vi-VN" sz="4500" i="1" dirty="0" smtClean="0"/>
              <a:t>“Uống nước nhớ nguồn”</a:t>
            </a:r>
            <a:endParaRPr lang="en-US" sz="4500" i="1" dirty="0"/>
          </a:p>
        </p:txBody>
      </p:sp>
      <p:sp>
        <p:nvSpPr>
          <p:cNvPr id="12" name="TextBox 11"/>
          <p:cNvSpPr txBox="1"/>
          <p:nvPr/>
        </p:nvSpPr>
        <p:spPr>
          <a:xfrm>
            <a:off x="2672687" y="2249288"/>
            <a:ext cx="11335154" cy="738664"/>
          </a:xfrm>
          <a:prstGeom prst="rect">
            <a:avLst/>
          </a:prstGeom>
          <a:noFill/>
        </p:spPr>
        <p:txBody>
          <a:bodyPr wrap="none" rtlCol="0">
            <a:spAutoFit/>
          </a:bodyPr>
          <a:lstStyle/>
          <a:p>
            <a:r>
              <a:rPr lang="vi-VN" sz="4200" b="1" dirty="0">
                <a:solidFill>
                  <a:srgbClr val="FF0000"/>
                </a:solidFill>
              </a:rPr>
              <a:t>3</a:t>
            </a:r>
            <a:r>
              <a:rPr lang="vi-VN" sz="4200" b="1" dirty="0" smtClean="0">
                <a:solidFill>
                  <a:srgbClr val="FF0000"/>
                </a:solidFill>
              </a:rPr>
              <a:t>. Bước đọc và sửa lại cần lưu ý những gì?</a:t>
            </a:r>
            <a:endParaRPr lang="en-US" sz="4200" b="1" dirty="0">
              <a:solidFill>
                <a:srgbClr val="FF0000"/>
              </a:solidFill>
            </a:endParaRPr>
          </a:p>
        </p:txBody>
      </p:sp>
      <p:sp>
        <p:nvSpPr>
          <p:cNvPr id="13" name="TextBox 12"/>
          <p:cNvSpPr txBox="1"/>
          <p:nvPr/>
        </p:nvSpPr>
        <p:spPr>
          <a:xfrm>
            <a:off x="3257308" y="2987952"/>
            <a:ext cx="13913983" cy="3970318"/>
          </a:xfrm>
          <a:prstGeom prst="rect">
            <a:avLst/>
          </a:prstGeom>
          <a:noFill/>
        </p:spPr>
        <p:txBody>
          <a:bodyPr wrap="square" rtlCol="0">
            <a:spAutoFit/>
          </a:bodyPr>
          <a:lstStyle/>
          <a:p>
            <a:pPr marL="571500" indent="-571500">
              <a:lnSpc>
                <a:spcPct val="150000"/>
              </a:lnSpc>
              <a:buFont typeface="Symbol" panose="05050102010706020507" pitchFamily="18" charset="2"/>
              <a:buChar char="Þ"/>
            </a:pPr>
            <a:r>
              <a:rPr lang="vi-VN" sz="4200" b="1" i="1" dirty="0" smtClean="0"/>
              <a:t>Cần chú ý những lỗi thường mắc phải:</a:t>
            </a:r>
          </a:p>
          <a:p>
            <a:pPr marL="1485900" lvl="2" indent="-571500">
              <a:lnSpc>
                <a:spcPct val="150000"/>
              </a:lnSpc>
              <a:buFont typeface="Wingdings" panose="05000000000000000000" pitchFamily="2" charset="2"/>
              <a:buChar char="§"/>
            </a:pPr>
            <a:r>
              <a:rPr lang="vi-VN" sz="4200" b="1" i="1" dirty="0"/>
              <a:t>	</a:t>
            </a:r>
            <a:r>
              <a:rPr lang="vi-VN" sz="4200" dirty="0" smtClean="0"/>
              <a:t>Thiếu liên kết hoặc liên kết chưa hợp lí.</a:t>
            </a:r>
          </a:p>
          <a:p>
            <a:pPr marL="1485900" lvl="2" indent="-571500">
              <a:lnSpc>
                <a:spcPct val="150000"/>
              </a:lnSpc>
              <a:buFont typeface="Wingdings" panose="05000000000000000000" pitchFamily="2" charset="2"/>
              <a:buChar char="§"/>
            </a:pPr>
            <a:r>
              <a:rPr lang="vi-VN" sz="4200" dirty="0"/>
              <a:t>	</a:t>
            </a:r>
            <a:r>
              <a:rPr lang="vi-VN" sz="4200" dirty="0" smtClean="0"/>
              <a:t>Không chặt chẽ do viết vội, viết nhầm, nghĩ chưa tới gây nên.</a:t>
            </a:r>
          </a:p>
        </p:txBody>
      </p:sp>
    </p:spTree>
    <p:extLst>
      <p:ext uri="{BB962C8B-B14F-4D97-AF65-F5344CB8AC3E}">
        <p14:creationId xmlns:p14="http://schemas.microsoft.com/office/powerpoint/2010/main" val="8457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54808">
            <a:off x="-1735528" y="-1818392"/>
            <a:ext cx="5205924" cy="411741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24859">
            <a:off x="15260038" y="7745214"/>
            <a:ext cx="4661233" cy="368661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85547">
            <a:off x="13622756" y="9469370"/>
            <a:ext cx="533548" cy="50735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5801" flipH="1" flipV="1">
            <a:off x="14054104" y="8884479"/>
            <a:ext cx="1034694" cy="103469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25408">
            <a:off x="15756873" y="1074866"/>
            <a:ext cx="965329" cy="80912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1028700"/>
            <a:ext cx="1666809" cy="182914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14343" y="7233656"/>
            <a:ext cx="1844957" cy="2024644"/>
          </a:xfrm>
          <a:prstGeom prst="rect">
            <a:avLst/>
          </a:prstGeom>
        </p:spPr>
      </p:pic>
      <p:grpSp>
        <p:nvGrpSpPr>
          <p:cNvPr id="12" name="Group 2"/>
          <p:cNvGrpSpPr/>
          <p:nvPr/>
        </p:nvGrpSpPr>
        <p:grpSpPr>
          <a:xfrm>
            <a:off x="3375647" y="3296259"/>
            <a:ext cx="12038696" cy="4172557"/>
            <a:chOff x="0" y="0"/>
            <a:chExt cx="3011284" cy="3015503"/>
          </a:xfrm>
        </p:grpSpPr>
        <p:sp>
          <p:nvSpPr>
            <p:cNvPr id="13" name="Freeform 3"/>
            <p:cNvSpPr/>
            <p:nvPr/>
          </p:nvSpPr>
          <p:spPr>
            <a:xfrm>
              <a:off x="0" y="0"/>
              <a:ext cx="3011284" cy="3015503"/>
            </a:xfrm>
            <a:custGeom>
              <a:avLst/>
              <a:gdLst/>
              <a:ahLst/>
              <a:cxnLst/>
              <a:rect l="l" t="t" r="r" b="b"/>
              <a:pathLst>
                <a:path w="3011284" h="3015503">
                  <a:moveTo>
                    <a:pt x="2886823" y="3015503"/>
                  </a:moveTo>
                  <a:lnTo>
                    <a:pt x="124460" y="3015503"/>
                  </a:lnTo>
                  <a:cubicBezTo>
                    <a:pt x="55880" y="3015503"/>
                    <a:pt x="0" y="2959623"/>
                    <a:pt x="0" y="2891043"/>
                  </a:cubicBezTo>
                  <a:lnTo>
                    <a:pt x="0" y="124460"/>
                  </a:lnTo>
                  <a:cubicBezTo>
                    <a:pt x="0" y="55880"/>
                    <a:pt x="55880" y="0"/>
                    <a:pt x="124460" y="0"/>
                  </a:cubicBezTo>
                  <a:lnTo>
                    <a:pt x="2886824" y="0"/>
                  </a:lnTo>
                  <a:cubicBezTo>
                    <a:pt x="2955404" y="0"/>
                    <a:pt x="3011284" y="55880"/>
                    <a:pt x="3011284" y="124460"/>
                  </a:cubicBezTo>
                  <a:lnTo>
                    <a:pt x="3011284" y="2891043"/>
                  </a:lnTo>
                  <a:cubicBezTo>
                    <a:pt x="3011284" y="2959623"/>
                    <a:pt x="2955404" y="3015503"/>
                    <a:pt x="2886824" y="3015503"/>
                  </a:cubicBezTo>
                  <a:close/>
                </a:path>
              </a:pathLst>
            </a:custGeom>
            <a:solidFill>
              <a:srgbClr val="DAB49D"/>
            </a:solidFill>
          </p:spPr>
        </p:sp>
      </p:grpSp>
      <p:sp>
        <p:nvSpPr>
          <p:cNvPr id="14" name="TextBox 4"/>
          <p:cNvSpPr txBox="1"/>
          <p:nvPr/>
        </p:nvSpPr>
        <p:spPr>
          <a:xfrm>
            <a:off x="6419848" y="4457700"/>
            <a:ext cx="6362701" cy="1477136"/>
          </a:xfrm>
          <a:prstGeom prst="rect">
            <a:avLst/>
          </a:prstGeom>
        </p:spPr>
        <p:txBody>
          <a:bodyPr wrap="square" lIns="0" tIns="0" rIns="0" bIns="0" rtlCol="0" anchor="t">
            <a:spAutoFit/>
          </a:bodyPr>
          <a:lstStyle/>
          <a:p>
            <a:pPr marL="0" lvl="0" indent="0" algn="ctr">
              <a:lnSpc>
                <a:spcPct val="150000"/>
              </a:lnSpc>
            </a:pPr>
            <a:r>
              <a:rPr lang="vi-VN" sz="6399" b="1" dirty="0" smtClean="0">
                <a:solidFill>
                  <a:srgbClr val="5E3023"/>
                </a:solidFill>
              </a:rPr>
              <a:t>III. LUYỆN TẬP</a:t>
            </a:r>
            <a:endParaRPr lang="en-US" sz="6399" b="1" dirty="0">
              <a:solidFill>
                <a:srgbClr val="5E3023"/>
              </a:solidFill>
            </a:endParaRPr>
          </a:p>
        </p:txBody>
      </p:sp>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00" y="6362701"/>
            <a:ext cx="4191000" cy="3924300"/>
          </a:xfrm>
          <a:prstGeom prst="rect">
            <a:avLst/>
          </a:prstGeom>
        </p:spPr>
      </p:pic>
    </p:spTree>
    <p:extLst>
      <p:ext uri="{BB962C8B-B14F-4D97-AF65-F5344CB8AC3E}">
        <p14:creationId xmlns:p14="http://schemas.microsoft.com/office/powerpoint/2010/main" val="3482283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51462"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027072" y="-1662013"/>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5369691" y="360435"/>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3825" y="7962900"/>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2209516" y="8704026"/>
            <a:ext cx="454420" cy="133653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31544" y="7611783"/>
            <a:ext cx="7056456" cy="2676226"/>
          </a:xfrm>
          <a:prstGeom prst="rect">
            <a:avLst/>
          </a:prstGeom>
        </p:spPr>
      </p:pic>
      <p:sp>
        <p:nvSpPr>
          <p:cNvPr id="12" name="TextBox 4"/>
          <p:cNvSpPr txBox="1"/>
          <p:nvPr/>
        </p:nvSpPr>
        <p:spPr>
          <a:xfrm>
            <a:off x="4114800" y="1936092"/>
            <a:ext cx="12344400" cy="1153521"/>
          </a:xfrm>
          <a:prstGeom prst="rect">
            <a:avLst/>
          </a:prstGeom>
        </p:spPr>
        <p:txBody>
          <a:bodyPr wrap="square" lIns="0" tIns="0" rIns="0" bIns="0" rtlCol="0" anchor="t">
            <a:spAutoFit/>
          </a:bodyPr>
          <a:lstStyle/>
          <a:p>
            <a:pPr marL="0" lvl="0" indent="0" algn="ctr">
              <a:lnSpc>
                <a:spcPct val="150000"/>
              </a:lnSpc>
            </a:pPr>
            <a:r>
              <a:rPr lang="vi-VN" sz="5600" b="1" dirty="0" smtClean="0">
                <a:solidFill>
                  <a:srgbClr val="5E3023"/>
                </a:solidFill>
              </a:rPr>
              <a:t>Lập dàn bài cho đề bài 7 ở mục I</a:t>
            </a:r>
            <a:endParaRPr lang="en-US" sz="5600" b="1" dirty="0">
              <a:solidFill>
                <a:srgbClr val="5E3023"/>
              </a:solidFill>
            </a:endParaRPr>
          </a:p>
        </p:txBody>
      </p:sp>
      <p:sp>
        <p:nvSpPr>
          <p:cNvPr id="13" name="TextBox 12"/>
          <p:cNvSpPr txBox="1"/>
          <p:nvPr/>
        </p:nvSpPr>
        <p:spPr>
          <a:xfrm>
            <a:off x="3543300" y="3224006"/>
            <a:ext cx="13487400" cy="3416320"/>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800" b="1" dirty="0" smtClean="0">
                <a:solidFill>
                  <a:srgbClr val="FF0000"/>
                </a:solidFill>
              </a:rPr>
              <a:t>Lưu ý: </a:t>
            </a:r>
            <a:r>
              <a:rPr lang="vi-VN" sz="4800" dirty="0" smtClean="0"/>
              <a:t>đọc kĩ đề, tìm ý.</a:t>
            </a:r>
          </a:p>
          <a:p>
            <a:pPr marL="571500" indent="-571500">
              <a:lnSpc>
                <a:spcPct val="150000"/>
              </a:lnSpc>
              <a:buFont typeface="Wingdings" panose="05000000000000000000" pitchFamily="2" charset="2"/>
              <a:buChar char="§"/>
            </a:pPr>
            <a:r>
              <a:rPr lang="vi-VN" sz="4800" b="1" dirty="0" smtClean="0">
                <a:solidFill>
                  <a:srgbClr val="FF0000"/>
                </a:solidFill>
              </a:rPr>
              <a:t>Gợi ý: </a:t>
            </a:r>
            <a:r>
              <a:rPr lang="vi-VN" sz="4800" dirty="0" smtClean="0"/>
              <a:t>giải thích rõ thế nào là tự học và cần có tinh thần tự học như thế nào.</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51462"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027072" y="-1662013"/>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5369691" y="360435"/>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3825" y="7962900"/>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2209516" y="8704026"/>
            <a:ext cx="454420" cy="133653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31544" y="7611783"/>
            <a:ext cx="7056456" cy="2676226"/>
          </a:xfrm>
          <a:prstGeom prst="rect">
            <a:avLst/>
          </a:prstGeom>
        </p:spPr>
      </p:pic>
      <p:sp>
        <p:nvSpPr>
          <p:cNvPr id="4" name="Rectangle 3"/>
          <p:cNvSpPr/>
          <p:nvPr/>
        </p:nvSpPr>
        <p:spPr>
          <a:xfrm>
            <a:off x="3121636" y="1052015"/>
            <a:ext cx="13413764" cy="5909310"/>
          </a:xfrm>
          <a:prstGeom prst="rect">
            <a:avLst/>
          </a:prstGeom>
        </p:spPr>
        <p:txBody>
          <a:bodyPr wrap="square">
            <a:spAutoFit/>
          </a:bodyPr>
          <a:lstStyle/>
          <a:p>
            <a:pPr algn="just">
              <a:lnSpc>
                <a:spcPct val="150000"/>
              </a:lnSpc>
            </a:pPr>
            <a:r>
              <a:rPr lang="vi-VN" sz="4200" b="1" dirty="0" smtClean="0">
                <a:solidFill>
                  <a:srgbClr val="000000"/>
                </a:solidFill>
              </a:rPr>
              <a:t>1.Mở bài:</a:t>
            </a:r>
            <a:endParaRPr lang="vi-VN" sz="4200" b="1" dirty="0">
              <a:solidFill>
                <a:srgbClr val="000000"/>
              </a:solidFill>
            </a:endParaRPr>
          </a:p>
          <a:p>
            <a:pPr algn="just">
              <a:lnSpc>
                <a:spcPct val="150000"/>
              </a:lnSpc>
            </a:pPr>
            <a:r>
              <a:rPr lang="vi-VN" sz="4200" dirty="0">
                <a:solidFill>
                  <a:srgbClr val="000000"/>
                </a:solidFill>
              </a:rPr>
              <a:t>- Trong nhà trường, ngoài việc tiếp thu kiến thức do các thầy cô truyền đạt, người học sinh cần có biện pháp mới có thể giỏi được.</a:t>
            </a:r>
          </a:p>
          <a:p>
            <a:pPr algn="just">
              <a:lnSpc>
                <a:spcPct val="150000"/>
              </a:lnSpc>
            </a:pPr>
            <a:r>
              <a:rPr lang="vi-VN" sz="4200" dirty="0">
                <a:solidFill>
                  <a:srgbClr val="000000"/>
                </a:solidFill>
              </a:rPr>
              <a:t>- Một trong số những biện pháp có kết quả là phương pháp tự học.</a:t>
            </a:r>
            <a:endParaRPr lang="vi-VN" sz="4200" b="0" i="0" dirty="0">
              <a:solidFill>
                <a:srgbClr val="000000"/>
              </a:solidFill>
              <a:effectLst/>
            </a:endParaRPr>
          </a:p>
        </p:txBody>
      </p:sp>
    </p:spTree>
    <p:extLst>
      <p:ext uri="{BB962C8B-B14F-4D97-AF65-F5344CB8AC3E}">
        <p14:creationId xmlns:p14="http://schemas.microsoft.com/office/powerpoint/2010/main" val="323650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51462"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027072" y="-1662013"/>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5369691" y="360435"/>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3825" y="7962900"/>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2209516" y="8704026"/>
            <a:ext cx="454420" cy="1336530"/>
          </a:xfrm>
          <a:prstGeom prst="rect">
            <a:avLst/>
          </a:prstGeom>
        </p:spPr>
      </p:pic>
      <p:sp>
        <p:nvSpPr>
          <p:cNvPr id="4" name="Rectangle 3"/>
          <p:cNvSpPr/>
          <p:nvPr/>
        </p:nvSpPr>
        <p:spPr>
          <a:xfrm>
            <a:off x="3121636" y="114300"/>
            <a:ext cx="14480564" cy="9787295"/>
          </a:xfrm>
          <a:prstGeom prst="rect">
            <a:avLst/>
          </a:prstGeom>
        </p:spPr>
        <p:txBody>
          <a:bodyPr wrap="square">
            <a:spAutoFit/>
          </a:bodyPr>
          <a:lstStyle/>
          <a:p>
            <a:pPr algn="just">
              <a:lnSpc>
                <a:spcPct val="150000"/>
              </a:lnSpc>
            </a:pPr>
            <a:r>
              <a:rPr lang="vi-VN" sz="4200" b="1" dirty="0" smtClean="0">
                <a:solidFill>
                  <a:srgbClr val="000000"/>
                </a:solidFill>
              </a:rPr>
              <a:t>2. </a:t>
            </a:r>
            <a:r>
              <a:rPr lang="vi-VN" sz="4200" b="1" dirty="0">
                <a:solidFill>
                  <a:srgbClr val="000000"/>
                </a:solidFill>
              </a:rPr>
              <a:t>Thân </a:t>
            </a:r>
            <a:r>
              <a:rPr lang="vi-VN" sz="4200" b="1" dirty="0" smtClean="0">
                <a:solidFill>
                  <a:srgbClr val="000000"/>
                </a:solidFill>
              </a:rPr>
              <a:t>bài</a:t>
            </a:r>
            <a:endParaRPr lang="vi-VN" sz="4200" b="1" dirty="0">
              <a:solidFill>
                <a:srgbClr val="000000"/>
              </a:solidFill>
            </a:endParaRPr>
          </a:p>
          <a:p>
            <a:pPr algn="just">
              <a:lnSpc>
                <a:spcPct val="150000"/>
              </a:lnSpc>
            </a:pPr>
            <a:r>
              <a:rPr lang="vi-VN" sz="4200" b="1" i="1" dirty="0">
                <a:solidFill>
                  <a:srgbClr val="000000"/>
                </a:solidFill>
              </a:rPr>
              <a:t>a, Giải </a:t>
            </a:r>
            <a:r>
              <a:rPr lang="vi-VN" sz="4200" b="1" i="1" dirty="0" smtClean="0">
                <a:solidFill>
                  <a:srgbClr val="000000"/>
                </a:solidFill>
              </a:rPr>
              <a:t>thích</a:t>
            </a:r>
            <a:endParaRPr lang="vi-VN" sz="4200" b="1" i="1" dirty="0">
              <a:solidFill>
                <a:srgbClr val="000000"/>
              </a:solidFill>
            </a:endParaRPr>
          </a:p>
          <a:p>
            <a:pPr algn="just">
              <a:lnSpc>
                <a:spcPct val="150000"/>
              </a:lnSpc>
            </a:pPr>
            <a:r>
              <a:rPr lang="vi-VN" sz="4200" dirty="0">
                <a:solidFill>
                  <a:srgbClr val="000000"/>
                </a:solidFill>
              </a:rPr>
              <a:t>- “Tự học” nghĩa là tự mình vạch ra kế hoạch, tự mình đặt ra biện pháp để giúp cho việc học tốt hơn</a:t>
            </a:r>
            <a:r>
              <a:rPr lang="vi-VN" sz="4200" dirty="0" smtClean="0">
                <a:solidFill>
                  <a:srgbClr val="000000"/>
                </a:solidFill>
              </a:rPr>
              <a:t>.</a:t>
            </a:r>
            <a:endParaRPr lang="vi-VN" sz="4200" dirty="0">
              <a:solidFill>
                <a:srgbClr val="000000"/>
              </a:solidFill>
            </a:endParaRPr>
          </a:p>
          <a:p>
            <a:pPr algn="just">
              <a:lnSpc>
                <a:spcPct val="150000"/>
              </a:lnSpc>
            </a:pPr>
            <a:r>
              <a:rPr lang="vi-VN" sz="4200" dirty="0">
                <a:solidFill>
                  <a:srgbClr val="000000"/>
                </a:solidFill>
              </a:rPr>
              <a:t>- “Tự học” là phần làm việc ở nhà trước khi vào lớp tốt hơn</a:t>
            </a:r>
            <a:r>
              <a:rPr lang="vi-VN" sz="4200" dirty="0" smtClean="0">
                <a:solidFill>
                  <a:srgbClr val="000000"/>
                </a:solidFill>
              </a:rPr>
              <a:t>.</a:t>
            </a:r>
            <a:endParaRPr lang="vi-VN" sz="4200" dirty="0">
              <a:solidFill>
                <a:srgbClr val="000000"/>
              </a:solidFill>
            </a:endParaRPr>
          </a:p>
          <a:p>
            <a:pPr algn="just">
              <a:lnSpc>
                <a:spcPct val="150000"/>
              </a:lnSpc>
            </a:pPr>
            <a:r>
              <a:rPr lang="vi-VN" sz="4200" b="1" i="1" dirty="0">
                <a:solidFill>
                  <a:srgbClr val="000000"/>
                </a:solidFill>
              </a:rPr>
              <a:t>b, Chứng </a:t>
            </a:r>
            <a:r>
              <a:rPr lang="vi-VN" sz="4200" b="1" i="1" dirty="0" smtClean="0">
                <a:solidFill>
                  <a:srgbClr val="000000"/>
                </a:solidFill>
              </a:rPr>
              <a:t>minh</a:t>
            </a:r>
            <a:endParaRPr lang="vi-VN" sz="4200" b="1" i="1" dirty="0">
              <a:solidFill>
                <a:srgbClr val="000000"/>
              </a:solidFill>
            </a:endParaRPr>
          </a:p>
          <a:p>
            <a:pPr algn="just">
              <a:lnSpc>
                <a:spcPct val="150000"/>
              </a:lnSpc>
            </a:pPr>
            <a:r>
              <a:rPr lang="vi-VN" sz="4200" dirty="0">
                <a:solidFill>
                  <a:srgbClr val="000000"/>
                </a:solidFill>
              </a:rPr>
              <a:t>- Trong thực tế có biết bao gương tự học đã làm nên danh phận như: Mạc Đĩnh Chi tự học thi đỗ Trạng nguyên, Mã Lương tự học và vẽ như thật, Bác Hồ tự học và biết nhiều thứ </a:t>
            </a:r>
            <a:r>
              <a:rPr lang="vi-VN" sz="4200" dirty="0" smtClean="0">
                <a:solidFill>
                  <a:srgbClr val="000000"/>
                </a:solidFill>
              </a:rPr>
              <a:t>tiếng.</a:t>
            </a:r>
            <a:endParaRPr lang="vi-VN" sz="4200" b="0" i="0" dirty="0">
              <a:solidFill>
                <a:srgbClr val="000000"/>
              </a:solidFill>
              <a:effectLst/>
            </a:endParaRPr>
          </a:p>
        </p:txBody>
      </p:sp>
    </p:spTree>
    <p:extLst>
      <p:ext uri="{BB962C8B-B14F-4D97-AF65-F5344CB8AC3E}">
        <p14:creationId xmlns:p14="http://schemas.microsoft.com/office/powerpoint/2010/main" val="534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3326475" y="9094207"/>
            <a:ext cx="5330920" cy="11927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17814" y="8089577"/>
            <a:ext cx="613315" cy="6269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20510" y="8338938"/>
            <a:ext cx="738790" cy="755268"/>
          </a:xfrm>
          <a:prstGeom prst="rect">
            <a:avLst/>
          </a:prstGeom>
        </p:spPr>
      </p:pic>
      <p:sp>
        <p:nvSpPr>
          <p:cNvPr id="5" name="TextBox 5"/>
          <p:cNvSpPr txBox="1"/>
          <p:nvPr/>
        </p:nvSpPr>
        <p:spPr>
          <a:xfrm>
            <a:off x="6339398" y="1610145"/>
            <a:ext cx="5962643" cy="720069"/>
          </a:xfrm>
          <a:prstGeom prst="rect">
            <a:avLst/>
          </a:prstGeom>
        </p:spPr>
        <p:txBody>
          <a:bodyPr lIns="0" tIns="0" rIns="0" bIns="0" rtlCol="0" anchor="t">
            <a:spAutoFit/>
          </a:bodyPr>
          <a:lstStyle/>
          <a:p>
            <a:pPr marL="0" lvl="0" indent="0" algn="ctr">
              <a:lnSpc>
                <a:spcPts val="5280"/>
              </a:lnSpc>
            </a:pPr>
            <a:r>
              <a:rPr lang="vi-VN" sz="6400" b="1" dirty="0" smtClean="0">
                <a:solidFill>
                  <a:srgbClr val="5E3023"/>
                </a:solidFill>
              </a:rPr>
              <a:t>KHỞI ĐỘNG</a:t>
            </a:r>
            <a:endParaRPr lang="en-US" sz="6400" b="1" dirty="0">
              <a:solidFill>
                <a:srgbClr val="5E3023"/>
              </a:solidFill>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967441" y="-866001"/>
            <a:ext cx="6957237" cy="32351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446491" y="1028700"/>
            <a:ext cx="4291543" cy="1995567"/>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84753" y="9094207"/>
            <a:ext cx="5330920" cy="119279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7391" y="8467212"/>
            <a:ext cx="613315" cy="62699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276772" y="8274802"/>
            <a:ext cx="738790" cy="75526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725408">
            <a:off x="14714289" y="779684"/>
            <a:ext cx="594183" cy="498033"/>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725408">
            <a:off x="2357513" y="2442432"/>
            <a:ext cx="594183" cy="498033"/>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8668486" y="9094207"/>
            <a:ext cx="5330920" cy="1192793"/>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989800" y="9094207"/>
            <a:ext cx="5330920" cy="1192793"/>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964551" y="8338938"/>
            <a:ext cx="738790" cy="755268"/>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55171" y="8338938"/>
            <a:ext cx="613315" cy="626995"/>
          </a:xfrm>
          <a:prstGeom prst="rect">
            <a:avLst/>
          </a:prstGeom>
        </p:spPr>
      </p:pic>
      <p:sp>
        <p:nvSpPr>
          <p:cNvPr id="20" name="Rectangle 19"/>
          <p:cNvSpPr/>
          <p:nvPr/>
        </p:nvSpPr>
        <p:spPr>
          <a:xfrm>
            <a:off x="1625321" y="3116820"/>
            <a:ext cx="15390795" cy="3080202"/>
          </a:xfrm>
          <a:prstGeom prst="rect">
            <a:avLst/>
          </a:prstGeom>
        </p:spPr>
        <p:txBody>
          <a:bodyPr wrap="square">
            <a:spAutoFit/>
          </a:bodyPr>
          <a:lstStyle/>
          <a:p>
            <a:pPr algn="just">
              <a:lnSpc>
                <a:spcPct val="150000"/>
              </a:lnSpc>
            </a:pPr>
            <a:r>
              <a:rPr lang="vi-VN" sz="4200" b="1" i="1" dirty="0" smtClean="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smtClean="0">
                <a:latin typeface="Arial" panose="020B0604020202020204" pitchFamily="34" charset="0"/>
                <a:ea typeface="Times New Roman" panose="02020603050405020304" pitchFamily="18" charset="0"/>
                <a:cs typeface="Arial" panose="020B0604020202020204" pitchFamily="34" charset="0"/>
              </a:rPr>
              <a:t>Để</a:t>
            </a:r>
            <a:r>
              <a:rPr lang="es-ES_tradnl" sz="4500" b="1" i="1" dirty="0" smtClean="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tạo</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lập</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một</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văn</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bản</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vi-VN" sz="4500" b="1" i="1" dirty="0" smtClean="0">
                <a:latin typeface="Arial" panose="020B0604020202020204" pitchFamily="34" charset="0"/>
                <a:ea typeface="Times New Roman" panose="02020603050405020304" pitchFamily="18" charset="0"/>
                <a:cs typeface="Arial" panose="020B0604020202020204" pitchFamily="34" charset="0"/>
              </a:rPr>
              <a:t>nghị luận</a:t>
            </a:r>
            <a:r>
              <a:rPr lang="es-ES_tradnl" sz="4500" b="1" i="1" dirty="0" smtClean="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về</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một</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vấn</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đề</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tư</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tưởng</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đạo</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lí</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chúng</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ta</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sẽ</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tiến</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hành</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theo</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mấy</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bước</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Đó</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là</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những</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bước</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nào</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Nhiệm</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vụ</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của</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từng</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bước</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err="1">
                <a:latin typeface="Arial" panose="020B0604020202020204" pitchFamily="34" charset="0"/>
                <a:ea typeface="Times New Roman" panose="02020603050405020304" pitchFamily="18" charset="0"/>
                <a:cs typeface="Arial" panose="020B0604020202020204" pitchFamily="34" charset="0"/>
              </a:rPr>
              <a:t>ra</a:t>
            </a:r>
            <a:r>
              <a:rPr lang="es-ES_tradnl" sz="4500" b="1" i="1" dirty="0">
                <a:latin typeface="Arial" panose="020B0604020202020204" pitchFamily="34" charset="0"/>
                <a:ea typeface="Times New Roman" panose="02020603050405020304" pitchFamily="18" charset="0"/>
                <a:cs typeface="Arial" panose="020B0604020202020204" pitchFamily="34" charset="0"/>
              </a:rPr>
              <a:t> </a:t>
            </a:r>
            <a:r>
              <a:rPr lang="es-ES_tradnl" sz="4500" b="1" i="1" dirty="0" smtClean="0">
                <a:latin typeface="Arial" panose="020B0604020202020204" pitchFamily="34" charset="0"/>
                <a:ea typeface="Times New Roman" panose="02020603050405020304" pitchFamily="18" charset="0"/>
                <a:cs typeface="Arial" panose="020B0604020202020204" pitchFamily="34" charset="0"/>
              </a:rPr>
              <a:t>sao</a:t>
            </a:r>
            <a:r>
              <a:rPr lang="vi-VN" sz="4500" b="1" i="1" dirty="0" smtClean="0">
                <a:latin typeface="Arial" panose="020B0604020202020204" pitchFamily="34" charset="0"/>
                <a:ea typeface="Times New Roman" panose="02020603050405020304" pitchFamily="18"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51462"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421996" y="-1981909"/>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6154900" y="360436"/>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3825" y="7962900"/>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2209516" y="8704026"/>
            <a:ext cx="454420" cy="1336530"/>
          </a:xfrm>
          <a:prstGeom prst="rect">
            <a:avLst/>
          </a:prstGeom>
        </p:spPr>
      </p:pic>
      <p:sp>
        <p:nvSpPr>
          <p:cNvPr id="4" name="Rectangle 3"/>
          <p:cNvSpPr/>
          <p:nvPr/>
        </p:nvSpPr>
        <p:spPr>
          <a:xfrm>
            <a:off x="2944994" y="267132"/>
            <a:ext cx="14480564" cy="8817799"/>
          </a:xfrm>
          <a:prstGeom prst="rect">
            <a:avLst/>
          </a:prstGeom>
        </p:spPr>
        <p:txBody>
          <a:bodyPr wrap="square">
            <a:spAutoFit/>
          </a:bodyPr>
          <a:lstStyle/>
          <a:p>
            <a:pPr algn="just">
              <a:lnSpc>
                <a:spcPct val="150000"/>
              </a:lnSpc>
            </a:pPr>
            <a:r>
              <a:rPr lang="vi-VN" sz="4200" b="1" dirty="0" smtClean="0">
                <a:solidFill>
                  <a:srgbClr val="000000"/>
                </a:solidFill>
              </a:rPr>
              <a:t>2. </a:t>
            </a:r>
            <a:r>
              <a:rPr lang="vi-VN" sz="4200" b="1" dirty="0">
                <a:solidFill>
                  <a:srgbClr val="000000"/>
                </a:solidFill>
              </a:rPr>
              <a:t>Thân </a:t>
            </a:r>
            <a:r>
              <a:rPr lang="vi-VN" sz="4200" b="1" dirty="0" smtClean="0">
                <a:solidFill>
                  <a:srgbClr val="000000"/>
                </a:solidFill>
              </a:rPr>
              <a:t>bài</a:t>
            </a:r>
            <a:endParaRPr lang="vi-VN" sz="4200" b="1" dirty="0">
              <a:solidFill>
                <a:srgbClr val="000000"/>
              </a:solidFill>
            </a:endParaRPr>
          </a:p>
          <a:p>
            <a:pPr algn="just">
              <a:lnSpc>
                <a:spcPct val="150000"/>
              </a:lnSpc>
            </a:pPr>
            <a:r>
              <a:rPr lang="vi-VN" sz="4200" b="1" i="1" dirty="0">
                <a:solidFill>
                  <a:srgbClr val="000000"/>
                </a:solidFill>
              </a:rPr>
              <a:t>c, Phê </a:t>
            </a:r>
            <a:r>
              <a:rPr lang="vi-VN" sz="4200" b="1" i="1" dirty="0" smtClean="0">
                <a:solidFill>
                  <a:srgbClr val="000000"/>
                </a:solidFill>
              </a:rPr>
              <a:t>phán</a:t>
            </a:r>
            <a:endParaRPr lang="vi-VN" sz="4200" b="1" i="1" dirty="0">
              <a:solidFill>
                <a:srgbClr val="000000"/>
              </a:solidFill>
            </a:endParaRPr>
          </a:p>
          <a:p>
            <a:pPr algn="just">
              <a:lnSpc>
                <a:spcPct val="150000"/>
              </a:lnSpc>
            </a:pPr>
            <a:r>
              <a:rPr lang="vi-VN" sz="4200" dirty="0">
                <a:solidFill>
                  <a:srgbClr val="000000"/>
                </a:solidFill>
              </a:rPr>
              <a:t>- Những kẻ lười học, xem việc học là khổ sở, là bắt buộc nên chán học , </a:t>
            </a:r>
            <a:r>
              <a:rPr lang="vi-VN" sz="4200" dirty="0" smtClean="0">
                <a:solidFill>
                  <a:srgbClr val="000000"/>
                </a:solidFill>
              </a:rPr>
              <a:t>lười học.</a:t>
            </a:r>
            <a:endParaRPr lang="vi-VN" sz="4200" dirty="0">
              <a:solidFill>
                <a:srgbClr val="000000"/>
              </a:solidFill>
            </a:endParaRPr>
          </a:p>
          <a:p>
            <a:pPr algn="just">
              <a:lnSpc>
                <a:spcPct val="150000"/>
              </a:lnSpc>
            </a:pPr>
            <a:r>
              <a:rPr lang="vi-VN" sz="4200" b="1" i="1" dirty="0">
                <a:solidFill>
                  <a:srgbClr val="000000"/>
                </a:solidFill>
              </a:rPr>
              <a:t>d, Đánh </a:t>
            </a:r>
            <a:r>
              <a:rPr lang="vi-VN" sz="4200" b="1" i="1" dirty="0" smtClean="0">
                <a:solidFill>
                  <a:srgbClr val="000000"/>
                </a:solidFill>
              </a:rPr>
              <a:t>giá</a:t>
            </a:r>
            <a:endParaRPr lang="vi-VN" sz="4200" b="1" i="1" dirty="0">
              <a:solidFill>
                <a:srgbClr val="000000"/>
              </a:solidFill>
            </a:endParaRPr>
          </a:p>
          <a:p>
            <a:pPr algn="just">
              <a:lnSpc>
                <a:spcPct val="150000"/>
              </a:lnSpc>
            </a:pPr>
            <a:r>
              <a:rPr lang="vi-VN" sz="4200" dirty="0">
                <a:solidFill>
                  <a:srgbClr val="000000"/>
                </a:solidFill>
              </a:rPr>
              <a:t>- Việc tự học ở nhà của người học sinh thường là soạn bài,làm bài, học bài, xem trước bài </a:t>
            </a:r>
            <a:r>
              <a:rPr lang="vi-VN" sz="4200" dirty="0" smtClean="0">
                <a:solidFill>
                  <a:srgbClr val="000000"/>
                </a:solidFill>
              </a:rPr>
              <a:t>mới</a:t>
            </a:r>
            <a:endParaRPr lang="vi-VN" sz="4200" dirty="0">
              <a:solidFill>
                <a:srgbClr val="000000"/>
              </a:solidFill>
            </a:endParaRPr>
          </a:p>
          <a:p>
            <a:pPr algn="just">
              <a:lnSpc>
                <a:spcPct val="150000"/>
              </a:lnSpc>
            </a:pPr>
            <a:r>
              <a:rPr lang="vi-VN" sz="4200" dirty="0">
                <a:solidFill>
                  <a:srgbClr val="000000"/>
                </a:solidFill>
              </a:rPr>
              <a:t>- Người học lên kế hoạch cho mình, học vào lúc nào, học những gì? Cái gì trước, cái gì sau.</a:t>
            </a:r>
            <a:endParaRPr lang="vi-VN" sz="4200" dirty="0">
              <a:solidFill>
                <a:srgbClr val="000000"/>
              </a:solidFill>
              <a:effectLst/>
            </a:endParaRPr>
          </a:p>
        </p:txBody>
      </p:sp>
    </p:spTree>
    <p:extLst>
      <p:ext uri="{BB962C8B-B14F-4D97-AF65-F5344CB8AC3E}">
        <p14:creationId xmlns:p14="http://schemas.microsoft.com/office/powerpoint/2010/main" val="2715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51462"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421996" y="-1981909"/>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6154900" y="360436"/>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3825" y="7962900"/>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2068131" y="8990894"/>
            <a:ext cx="454420" cy="1336530"/>
          </a:xfrm>
          <a:prstGeom prst="rect">
            <a:avLst/>
          </a:prstGeom>
        </p:spPr>
      </p:pic>
      <p:sp>
        <p:nvSpPr>
          <p:cNvPr id="4" name="Rectangle 3"/>
          <p:cNvSpPr/>
          <p:nvPr/>
        </p:nvSpPr>
        <p:spPr>
          <a:xfrm>
            <a:off x="2980251" y="135339"/>
            <a:ext cx="14086770" cy="9787295"/>
          </a:xfrm>
          <a:prstGeom prst="rect">
            <a:avLst/>
          </a:prstGeom>
        </p:spPr>
        <p:txBody>
          <a:bodyPr wrap="square">
            <a:spAutoFit/>
          </a:bodyPr>
          <a:lstStyle/>
          <a:p>
            <a:pPr algn="just">
              <a:lnSpc>
                <a:spcPct val="150000"/>
              </a:lnSpc>
            </a:pPr>
            <a:r>
              <a:rPr lang="vi-VN" sz="4200" b="1" i="1" dirty="0" smtClean="0">
                <a:solidFill>
                  <a:srgbClr val="000000"/>
                </a:solidFill>
              </a:rPr>
              <a:t>d, Đánh giá</a:t>
            </a:r>
            <a:endParaRPr lang="vi-VN" sz="4200" b="1" i="1" dirty="0">
              <a:solidFill>
                <a:srgbClr val="000000"/>
              </a:solidFill>
            </a:endParaRPr>
          </a:p>
          <a:p>
            <a:pPr algn="just">
              <a:lnSpc>
                <a:spcPct val="150000"/>
              </a:lnSpc>
            </a:pPr>
            <a:r>
              <a:rPr lang="vi-VN" sz="4200" dirty="0">
                <a:solidFill>
                  <a:srgbClr val="000000"/>
                </a:solidFill>
              </a:rPr>
              <a:t>- Học sinh chuẩn bị bài trước khi vào lớp sẽ dễ hiểu hơn,sẽ trả lời được các câu hỏi của thầy cô đặt ra, đồng thời tạo ra hứng thú hơn trong việc học</a:t>
            </a:r>
            <a:r>
              <a:rPr lang="vi-VN" sz="4200" dirty="0" smtClean="0">
                <a:solidFill>
                  <a:srgbClr val="000000"/>
                </a:solidFill>
              </a:rPr>
              <a:t>.</a:t>
            </a:r>
            <a:endParaRPr lang="vi-VN" sz="4200" dirty="0">
              <a:solidFill>
                <a:srgbClr val="000000"/>
              </a:solidFill>
            </a:endParaRPr>
          </a:p>
          <a:p>
            <a:pPr algn="just">
              <a:lnSpc>
                <a:spcPct val="150000"/>
              </a:lnSpc>
            </a:pPr>
            <a:r>
              <a:rPr lang="vi-VN" sz="4200" dirty="0">
                <a:solidFill>
                  <a:srgbClr val="000000"/>
                </a:solidFill>
              </a:rPr>
              <a:t>- “Tự học” là biện pháp giúp người học sinh tự tìm hiểu lấy kiến thức</a:t>
            </a:r>
            <a:r>
              <a:rPr lang="vi-VN" sz="4200" dirty="0" smtClean="0">
                <a:solidFill>
                  <a:srgbClr val="000000"/>
                </a:solidFill>
              </a:rPr>
              <a:t>.</a:t>
            </a:r>
            <a:endParaRPr lang="vi-VN" sz="4200" dirty="0">
              <a:solidFill>
                <a:srgbClr val="000000"/>
              </a:solidFill>
            </a:endParaRPr>
          </a:p>
          <a:p>
            <a:pPr algn="just">
              <a:lnSpc>
                <a:spcPct val="150000"/>
              </a:lnSpc>
            </a:pPr>
            <a:r>
              <a:rPr lang="vi-VN" sz="4200" dirty="0">
                <a:solidFill>
                  <a:srgbClr val="000000"/>
                </a:solidFill>
              </a:rPr>
              <a:t>- “Tự học” là phương pháp mới giúp học sinh năng động hơn trong học tập</a:t>
            </a:r>
            <a:r>
              <a:rPr lang="vi-VN" sz="4200" dirty="0" smtClean="0">
                <a:solidFill>
                  <a:srgbClr val="000000"/>
                </a:solidFill>
              </a:rPr>
              <a:t>.</a:t>
            </a:r>
            <a:endParaRPr lang="vi-VN" sz="4200" dirty="0">
              <a:solidFill>
                <a:srgbClr val="000000"/>
              </a:solidFill>
            </a:endParaRPr>
          </a:p>
          <a:p>
            <a:pPr algn="just">
              <a:lnSpc>
                <a:spcPct val="150000"/>
              </a:lnSpc>
            </a:pPr>
            <a:r>
              <a:rPr lang="vi-VN" sz="4200" dirty="0" smtClean="0">
                <a:solidFill>
                  <a:srgbClr val="000000"/>
                </a:solidFill>
              </a:rPr>
              <a:t>- </a:t>
            </a:r>
            <a:r>
              <a:rPr lang="vi-VN" sz="4200" dirty="0">
                <a:solidFill>
                  <a:srgbClr val="000000"/>
                </a:solidFill>
              </a:rPr>
              <a:t>Người học sinh có biện pháp tự học là biết làm chủ lấy mình.</a:t>
            </a:r>
            <a:endParaRPr lang="vi-VN" sz="4200" dirty="0">
              <a:solidFill>
                <a:srgbClr val="000000"/>
              </a:solidFill>
              <a:effectLst/>
            </a:endParaRPr>
          </a:p>
        </p:txBody>
      </p:sp>
    </p:spTree>
    <p:extLst>
      <p:ext uri="{BB962C8B-B14F-4D97-AF65-F5344CB8AC3E}">
        <p14:creationId xmlns:p14="http://schemas.microsoft.com/office/powerpoint/2010/main" val="31634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51462"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421996" y="-1981909"/>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6154900" y="360436"/>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3825" y="7962900"/>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2068131" y="8990894"/>
            <a:ext cx="454420" cy="1336530"/>
          </a:xfrm>
          <a:prstGeom prst="rect">
            <a:avLst/>
          </a:prstGeom>
        </p:spPr>
      </p:pic>
      <p:sp>
        <p:nvSpPr>
          <p:cNvPr id="4" name="Rectangle 3"/>
          <p:cNvSpPr/>
          <p:nvPr/>
        </p:nvSpPr>
        <p:spPr>
          <a:xfrm>
            <a:off x="2980251" y="746459"/>
            <a:ext cx="14086770" cy="4939814"/>
          </a:xfrm>
          <a:prstGeom prst="rect">
            <a:avLst/>
          </a:prstGeom>
        </p:spPr>
        <p:txBody>
          <a:bodyPr wrap="square">
            <a:spAutoFit/>
          </a:bodyPr>
          <a:lstStyle/>
          <a:p>
            <a:pPr algn="just">
              <a:lnSpc>
                <a:spcPct val="150000"/>
              </a:lnSpc>
            </a:pPr>
            <a:r>
              <a:rPr lang="vi-VN" sz="4200" b="1" dirty="0" smtClean="0">
                <a:solidFill>
                  <a:srgbClr val="000000"/>
                </a:solidFill>
              </a:rPr>
              <a:t>3. </a:t>
            </a:r>
            <a:r>
              <a:rPr lang="vi-VN" sz="4200" b="1" dirty="0">
                <a:solidFill>
                  <a:srgbClr val="000000"/>
                </a:solidFill>
              </a:rPr>
              <a:t>Kết </a:t>
            </a:r>
            <a:r>
              <a:rPr lang="vi-VN" sz="4200" b="1" dirty="0" smtClean="0">
                <a:solidFill>
                  <a:srgbClr val="000000"/>
                </a:solidFill>
              </a:rPr>
              <a:t>bài</a:t>
            </a:r>
            <a:endParaRPr lang="vi-VN" sz="4200" b="1" dirty="0">
              <a:solidFill>
                <a:srgbClr val="000000"/>
              </a:solidFill>
            </a:endParaRPr>
          </a:p>
          <a:p>
            <a:pPr algn="just">
              <a:lnSpc>
                <a:spcPct val="150000"/>
              </a:lnSpc>
            </a:pPr>
            <a:r>
              <a:rPr lang="vi-VN" sz="4200" dirty="0">
                <a:solidFill>
                  <a:srgbClr val="000000"/>
                </a:solidFill>
              </a:rPr>
              <a:t>- Tinh thần tự học giúp con người nâng cao kiến thức, tự làm chủ lấy mình, tự đặt ra kế hoạch trong học tập</a:t>
            </a:r>
            <a:r>
              <a:rPr lang="vi-VN" sz="4200" dirty="0" smtClean="0">
                <a:solidFill>
                  <a:srgbClr val="000000"/>
                </a:solidFill>
              </a:rPr>
              <a:t>.</a:t>
            </a:r>
            <a:endParaRPr lang="vi-VN" sz="4200" dirty="0">
              <a:solidFill>
                <a:srgbClr val="000000"/>
              </a:solidFill>
            </a:endParaRPr>
          </a:p>
          <a:p>
            <a:pPr algn="just">
              <a:lnSpc>
                <a:spcPct val="150000"/>
              </a:lnSpc>
            </a:pPr>
            <a:r>
              <a:rPr lang="vi-VN" sz="4200" dirty="0">
                <a:solidFill>
                  <a:srgbClr val="000000"/>
                </a:solidFill>
              </a:rPr>
              <a:t>- Tinh thần tự học rất cần cho tất cả mọi người</a:t>
            </a:r>
            <a:r>
              <a:rPr lang="vi-VN" sz="4200" dirty="0" smtClean="0">
                <a:solidFill>
                  <a:srgbClr val="000000"/>
                </a:solidFill>
              </a:rPr>
              <a:t>.</a:t>
            </a:r>
            <a:endParaRPr lang="vi-VN" sz="4200" dirty="0">
              <a:solidFill>
                <a:srgbClr val="000000"/>
              </a:solidFill>
            </a:endParaRPr>
          </a:p>
          <a:p>
            <a:pPr algn="just">
              <a:lnSpc>
                <a:spcPct val="150000"/>
              </a:lnSpc>
            </a:pPr>
            <a:r>
              <a:rPr lang="vi-VN" sz="4200" dirty="0">
                <a:solidFill>
                  <a:srgbClr val="000000"/>
                </a:solidFill>
              </a:rPr>
              <a:t>- Mỗi học sinh cần đề ra cho mình biện pháp tự học.</a:t>
            </a:r>
            <a:endParaRPr lang="vi-VN" sz="4200" dirty="0">
              <a:solidFill>
                <a:srgbClr val="000000"/>
              </a:solidFill>
              <a:effectLst/>
            </a:endParaRP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31544" y="7611783"/>
            <a:ext cx="7056456" cy="2676226"/>
          </a:xfrm>
          <a:prstGeom prst="rect">
            <a:avLst/>
          </a:prstGeom>
        </p:spPr>
      </p:pic>
    </p:spTree>
    <p:extLst>
      <p:ext uri="{BB962C8B-B14F-4D97-AF65-F5344CB8AC3E}">
        <p14:creationId xmlns:p14="http://schemas.microsoft.com/office/powerpoint/2010/main" val="11315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5146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97697">
            <a:off x="15027072" y="-1662013"/>
            <a:ext cx="5300756" cy="41924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112479">
            <a:off x="15369691" y="360435"/>
            <a:ext cx="454420" cy="133653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028700"/>
            <a:ext cx="887594" cy="90739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57300" y="7451611"/>
            <a:ext cx="482901" cy="49367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12479">
            <a:off x="1976922" y="8872277"/>
            <a:ext cx="454420" cy="133653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735886" y="6656666"/>
            <a:ext cx="5552114" cy="3631343"/>
          </a:xfrm>
          <a:prstGeom prst="rect">
            <a:avLst/>
          </a:prstGeom>
        </p:spPr>
      </p:pic>
      <p:sp>
        <p:nvSpPr>
          <p:cNvPr id="12" name="TextBox 4"/>
          <p:cNvSpPr txBox="1"/>
          <p:nvPr/>
        </p:nvSpPr>
        <p:spPr>
          <a:xfrm>
            <a:off x="7162800" y="1714500"/>
            <a:ext cx="6019800" cy="984885"/>
          </a:xfrm>
          <a:prstGeom prst="rect">
            <a:avLst/>
          </a:prstGeom>
        </p:spPr>
        <p:txBody>
          <a:bodyPr wrap="square" lIns="0" tIns="0" rIns="0" bIns="0" rtlCol="0" anchor="t">
            <a:spAutoFit/>
          </a:bodyPr>
          <a:lstStyle/>
          <a:p>
            <a:pPr marL="0" lvl="0" indent="0" algn="ctr"/>
            <a:r>
              <a:rPr lang="vi-VN" sz="6400" b="1" dirty="0" smtClean="0">
                <a:solidFill>
                  <a:srgbClr val="5E3023"/>
                </a:solidFill>
              </a:rPr>
              <a:t>VẬN DỤNG</a:t>
            </a:r>
            <a:endParaRPr lang="en-US" sz="6400" b="1" dirty="0">
              <a:solidFill>
                <a:srgbClr val="5E3023"/>
              </a:solidFill>
            </a:endParaRPr>
          </a:p>
        </p:txBody>
      </p:sp>
      <p:sp>
        <p:nvSpPr>
          <p:cNvPr id="13" name="Rectangle 12"/>
          <p:cNvSpPr/>
          <p:nvPr/>
        </p:nvSpPr>
        <p:spPr>
          <a:xfrm>
            <a:off x="3314700" y="2857500"/>
            <a:ext cx="13716000" cy="3279359"/>
          </a:xfrm>
          <a:prstGeom prst="rect">
            <a:avLst/>
          </a:prstGeom>
        </p:spPr>
        <p:txBody>
          <a:bodyPr wrap="square">
            <a:spAutoFit/>
          </a:bodyPr>
          <a:lstStyle/>
          <a:p>
            <a:pPr algn="just">
              <a:lnSpc>
                <a:spcPct val="135000"/>
              </a:lnSpc>
              <a:spcBef>
                <a:spcPts val="600"/>
              </a:spcBef>
              <a:spcAft>
                <a:spcPts val="600"/>
              </a:spcAft>
            </a:pPr>
            <a:r>
              <a:rPr lang="pt-B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Vận kiến thức đã học thực hiện tìm hiểu đề  lập dàn ý đại cương cho đề bài sau: </a:t>
            </a:r>
            <a:endPar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500" b="1" dirty="0">
                <a:latin typeface="Arial" panose="020B0604020202020204" pitchFamily="34" charset="0"/>
                <a:ea typeface="Times New Roman" panose="02020603050405020304" pitchFamily="18" charset="0"/>
                <a:cs typeface="Arial" panose="020B0604020202020204" pitchFamily="34" charset="0"/>
              </a:rPr>
              <a:t>Suy nghĩ về câu tục ngữ: </a:t>
            </a:r>
            <a:r>
              <a:rPr lang="pt-BR" sz="4500" i="1" dirty="0">
                <a:latin typeface="Arial" panose="020B0604020202020204" pitchFamily="34" charset="0"/>
                <a:ea typeface="Times New Roman" panose="02020603050405020304" pitchFamily="18" charset="0"/>
                <a:cs typeface="Arial" panose="020B0604020202020204" pitchFamily="34" charset="0"/>
              </a:rPr>
              <a:t>Ăn quả nhớ kẻ trồng cây</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91501" y="1575785"/>
            <a:ext cx="10493486" cy="7435472"/>
            <a:chOff x="0" y="0"/>
            <a:chExt cx="3011284" cy="3015503"/>
          </a:xfrm>
        </p:grpSpPr>
        <p:sp>
          <p:nvSpPr>
            <p:cNvPr id="3" name="Freeform 3"/>
            <p:cNvSpPr/>
            <p:nvPr/>
          </p:nvSpPr>
          <p:spPr>
            <a:xfrm>
              <a:off x="0" y="0"/>
              <a:ext cx="3011284" cy="3015503"/>
            </a:xfrm>
            <a:custGeom>
              <a:avLst/>
              <a:gdLst/>
              <a:ahLst/>
              <a:cxnLst/>
              <a:rect l="l" t="t" r="r" b="b"/>
              <a:pathLst>
                <a:path w="3011284" h="3015503">
                  <a:moveTo>
                    <a:pt x="2886823" y="3015503"/>
                  </a:moveTo>
                  <a:lnTo>
                    <a:pt x="124460" y="3015503"/>
                  </a:lnTo>
                  <a:cubicBezTo>
                    <a:pt x="55880" y="3015503"/>
                    <a:pt x="0" y="2959623"/>
                    <a:pt x="0" y="2891043"/>
                  </a:cubicBezTo>
                  <a:lnTo>
                    <a:pt x="0" y="124460"/>
                  </a:lnTo>
                  <a:cubicBezTo>
                    <a:pt x="0" y="55880"/>
                    <a:pt x="55880" y="0"/>
                    <a:pt x="124460" y="0"/>
                  </a:cubicBezTo>
                  <a:lnTo>
                    <a:pt x="2886824" y="0"/>
                  </a:lnTo>
                  <a:cubicBezTo>
                    <a:pt x="2955404" y="0"/>
                    <a:pt x="3011284" y="55880"/>
                    <a:pt x="3011284" y="124460"/>
                  </a:cubicBezTo>
                  <a:lnTo>
                    <a:pt x="3011284" y="2891043"/>
                  </a:lnTo>
                  <a:cubicBezTo>
                    <a:pt x="3011284" y="2959623"/>
                    <a:pt x="2955404" y="3015503"/>
                    <a:pt x="2886824" y="3015503"/>
                  </a:cubicBezTo>
                  <a:close/>
                </a:path>
              </a:pathLst>
            </a:custGeom>
            <a:solidFill>
              <a:srgbClr val="DAB49D"/>
            </a:solidFill>
          </p:spPr>
        </p:sp>
      </p:grpSp>
      <p:sp>
        <p:nvSpPr>
          <p:cNvPr id="4" name="TextBox 4"/>
          <p:cNvSpPr txBox="1"/>
          <p:nvPr/>
        </p:nvSpPr>
        <p:spPr>
          <a:xfrm>
            <a:off x="7067434" y="2459534"/>
            <a:ext cx="9341619" cy="820738"/>
          </a:xfrm>
          <a:prstGeom prst="rect">
            <a:avLst/>
          </a:prstGeom>
        </p:spPr>
        <p:txBody>
          <a:bodyPr wrap="square" lIns="0" tIns="0" rIns="0" bIns="0" rtlCol="0" anchor="t">
            <a:spAutoFit/>
          </a:bodyPr>
          <a:lstStyle/>
          <a:p>
            <a:pPr marL="0" lvl="0" indent="0" algn="ctr">
              <a:lnSpc>
                <a:spcPts val="6399"/>
              </a:lnSpc>
            </a:pPr>
            <a:r>
              <a:rPr lang="vi-VN" sz="6399" b="1" dirty="0" smtClean="0">
                <a:solidFill>
                  <a:srgbClr val="5E3023"/>
                </a:solidFill>
              </a:rPr>
              <a:t>HƯỚNG DẪN VỀ NHÀ</a:t>
            </a:r>
            <a:endParaRPr lang="en-US" sz="6399" b="1" dirty="0">
              <a:solidFill>
                <a:srgbClr val="5E3023"/>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9950" t="6951" b="675"/>
          <a:stretch>
            <a:fillRect/>
          </a:stretch>
        </p:blipFill>
        <p:spPr>
          <a:xfrm flipH="1">
            <a:off x="1037243" y="3402476"/>
            <a:ext cx="4422328" cy="612735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5346" y="8679030"/>
            <a:ext cx="7186458" cy="16079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0594" flipV="1">
            <a:off x="17383834" y="9021642"/>
            <a:ext cx="922746" cy="92274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02271" y="6286500"/>
            <a:ext cx="589230" cy="60237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31730">
            <a:off x="614637" y="2976801"/>
            <a:ext cx="561856" cy="6268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04409">
            <a:off x="5163911" y="3522751"/>
            <a:ext cx="394918" cy="37553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flipV="1">
            <a:off x="0" y="0"/>
            <a:ext cx="762838" cy="762838"/>
          </a:xfrm>
          <a:prstGeom prst="rect">
            <a:avLst/>
          </a:prstGeom>
        </p:spPr>
      </p:pic>
      <p:sp>
        <p:nvSpPr>
          <p:cNvPr id="14" name="Rectangle 13"/>
          <p:cNvSpPr/>
          <p:nvPr/>
        </p:nvSpPr>
        <p:spPr>
          <a:xfrm>
            <a:off x="7166243" y="3547942"/>
            <a:ext cx="9144000" cy="4077526"/>
          </a:xfrm>
          <a:prstGeom prst="rect">
            <a:avLst/>
          </a:prstGeom>
        </p:spPr>
        <p:txBody>
          <a:bodyPr>
            <a:spAutoFit/>
          </a:bodyPr>
          <a:lstStyle/>
          <a:p>
            <a:pPr algn="just">
              <a:lnSpc>
                <a:spcPct val="200000"/>
              </a:lnSpc>
              <a:spcBef>
                <a:spcPts val="600"/>
              </a:spcBef>
              <a:spcAft>
                <a:spcPts val="600"/>
              </a:spcAft>
            </a:pP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Học bài cũ, trả lời câu hỏi SGK.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Bef>
                <a:spcPts val="600"/>
              </a:spcBef>
              <a:spcAft>
                <a:spcPts val="600"/>
              </a:spcAft>
            </a:pP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 Hoàn thành câu hỏi phần vận dụng.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Bef>
                <a:spcPts val="600"/>
              </a:spcBef>
              <a:spcAft>
                <a:spcPts val="600"/>
              </a:spcAft>
            </a:pP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 Chuẩn bị bài mới</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144256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3126">
            <a:off x="15380398" y="1263116"/>
            <a:ext cx="738216" cy="70197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68748">
            <a:off x="16197110" y="1787193"/>
            <a:ext cx="471748" cy="4485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862616"/>
            <a:ext cx="1220988" cy="1248222"/>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476428" y="1486727"/>
            <a:ext cx="658529" cy="67321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62412" y="7121877"/>
            <a:ext cx="991051" cy="1013157"/>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9128">
            <a:off x="1092226" y="8620243"/>
            <a:ext cx="599663" cy="570225"/>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735801" flipH="1" flipV="1">
            <a:off x="1600772" y="7886677"/>
            <a:ext cx="1162909" cy="1162909"/>
          </a:xfrm>
          <a:prstGeom prst="rect">
            <a:avLst/>
          </a:prstGeom>
        </p:spPr>
      </p:pic>
      <p:sp>
        <p:nvSpPr>
          <p:cNvPr id="12" name="TextBox 12"/>
          <p:cNvSpPr txBox="1"/>
          <p:nvPr/>
        </p:nvSpPr>
        <p:spPr>
          <a:xfrm>
            <a:off x="2427170" y="3485713"/>
            <a:ext cx="13683043" cy="2817374"/>
          </a:xfrm>
          <a:prstGeom prst="rect">
            <a:avLst/>
          </a:prstGeom>
        </p:spPr>
        <p:txBody>
          <a:bodyPr wrap="square" lIns="0" tIns="0" rIns="0" bIns="0" rtlCol="0" anchor="t">
            <a:spAutoFit/>
          </a:bodyPr>
          <a:lstStyle/>
          <a:p>
            <a:pPr marL="0" lvl="0" indent="0" algn="ctr">
              <a:lnSpc>
                <a:spcPts val="11519"/>
              </a:lnSpc>
            </a:pPr>
            <a:r>
              <a:rPr lang="vi-VN" sz="7200" b="1" dirty="0" smtClean="0">
                <a:solidFill>
                  <a:srgbClr val="5E3023"/>
                </a:solidFill>
              </a:rPr>
              <a:t>CẢM ƠN CÁC EM ĐÃ </a:t>
            </a:r>
          </a:p>
          <a:p>
            <a:pPr marL="0" lvl="0" indent="0" algn="ctr">
              <a:lnSpc>
                <a:spcPts val="11519"/>
              </a:lnSpc>
            </a:pPr>
            <a:r>
              <a:rPr lang="vi-VN" sz="7200" b="1" dirty="0" smtClean="0">
                <a:solidFill>
                  <a:srgbClr val="5E3023"/>
                </a:solidFill>
              </a:rPr>
              <a:t>LẮNG NGHE BÀI GIẢNG!</a:t>
            </a:r>
            <a:endParaRPr lang="en-US" sz="7200" b="1" dirty="0">
              <a:solidFill>
                <a:srgbClr val="5E3023"/>
              </a:solidFill>
            </a:endParaRPr>
          </a:p>
        </p:txBody>
      </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503883" y="8320544"/>
            <a:ext cx="658529" cy="673217"/>
          </a:xfrm>
          <a:prstGeom prst="rect">
            <a:avLst/>
          </a:prstGeom>
        </p:spPr>
      </p:pic>
    </p:spTree>
    <p:extLst>
      <p:ext uri="{BB962C8B-B14F-4D97-AF65-F5344CB8AC3E}">
        <p14:creationId xmlns:p14="http://schemas.microsoft.com/office/powerpoint/2010/main" val="153236923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186160"/>
            <a:ext cx="18288000" cy="5914679"/>
          </a:xfrm>
          <a:prstGeom prst="rect">
            <a:avLst/>
          </a:prstGeom>
          <a:solidFill>
            <a:srgbClr val="DAB49D"/>
          </a:solidFill>
        </p:spPr>
      </p:sp>
      <p:grpSp>
        <p:nvGrpSpPr>
          <p:cNvPr id="3" name="Group 3"/>
          <p:cNvGrpSpPr/>
          <p:nvPr/>
        </p:nvGrpSpPr>
        <p:grpSpPr>
          <a:xfrm>
            <a:off x="0" y="3954593"/>
            <a:ext cx="2018025" cy="549013"/>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F442F">
                <a:alpha val="4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62455"/>
          <a:stretch>
            <a:fillRect/>
          </a:stretch>
        </p:blipFill>
        <p:spPr>
          <a:xfrm>
            <a:off x="312979" y="321888"/>
            <a:ext cx="1628671" cy="3907212"/>
          </a:xfrm>
          <a:prstGeom prst="rect">
            <a:avLst/>
          </a:prstGeom>
        </p:spPr>
      </p:pic>
      <p:sp>
        <p:nvSpPr>
          <p:cNvPr id="6" name="TextBox 6"/>
          <p:cNvSpPr txBox="1"/>
          <p:nvPr/>
        </p:nvSpPr>
        <p:spPr>
          <a:xfrm>
            <a:off x="1143001" y="3676668"/>
            <a:ext cx="15513982" cy="3508653"/>
          </a:xfrm>
          <a:prstGeom prst="rect">
            <a:avLst/>
          </a:prstGeom>
        </p:spPr>
        <p:txBody>
          <a:bodyPr wrap="square" lIns="0" tIns="0" rIns="0" bIns="0" rtlCol="0" anchor="t">
            <a:spAutoFit/>
          </a:bodyPr>
          <a:lstStyle/>
          <a:p>
            <a:pPr marL="0" lvl="0" indent="0" algn="ctr">
              <a:lnSpc>
                <a:spcPct val="150000"/>
              </a:lnSpc>
              <a:spcBef>
                <a:spcPct val="0"/>
              </a:spcBef>
            </a:pPr>
            <a:r>
              <a:rPr lang="vi-VN" sz="7600" b="1" dirty="0" smtClean="0">
                <a:solidFill>
                  <a:srgbClr val="5E3023"/>
                </a:solidFill>
              </a:rPr>
              <a:t>CÁCH LÀM BÀI NGHỊ LUẬN VỀ MỘT VẤN ĐỀ TƯ TƯỞNG, ĐẠO LÍ</a:t>
            </a:r>
            <a:endParaRPr lang="en-US" sz="7600" b="1" dirty="0">
              <a:solidFill>
                <a:srgbClr val="5E3023"/>
              </a:solidFill>
            </a:endParaRPr>
          </a:p>
        </p:txBody>
      </p:sp>
      <p:sp>
        <p:nvSpPr>
          <p:cNvPr id="7" name="TextBox 7"/>
          <p:cNvSpPr txBox="1"/>
          <p:nvPr/>
        </p:nvSpPr>
        <p:spPr>
          <a:xfrm>
            <a:off x="6008331" y="3119128"/>
            <a:ext cx="6584318" cy="544316"/>
          </a:xfrm>
          <a:prstGeom prst="rect">
            <a:avLst/>
          </a:prstGeom>
        </p:spPr>
        <p:txBody>
          <a:bodyPr lIns="0" tIns="0" rIns="0" bIns="0" rtlCol="0" anchor="t">
            <a:spAutoFit/>
          </a:bodyPr>
          <a:lstStyle/>
          <a:p>
            <a:pPr algn="ctr">
              <a:lnSpc>
                <a:spcPts val="3200"/>
              </a:lnSpc>
            </a:pPr>
            <a:r>
              <a:rPr lang="vi-VN" sz="7200" dirty="0" smtClean="0">
                <a:solidFill>
                  <a:srgbClr val="000000"/>
                </a:solidFill>
              </a:rPr>
              <a:t>Tiết...</a:t>
            </a:r>
            <a:endParaRPr lang="en-US" sz="7200" dirty="0">
              <a:solidFill>
                <a:srgbClr val="000000"/>
              </a:solidFill>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4897"/>
          <a:stretch>
            <a:fillRect/>
          </a:stretch>
        </p:blipFill>
        <p:spPr>
          <a:xfrm flipH="1">
            <a:off x="15418009" y="6515100"/>
            <a:ext cx="2609323" cy="3771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08199" y="9097029"/>
            <a:ext cx="849142" cy="86808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18542" y="8675829"/>
            <a:ext cx="457977" cy="46819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35801" flipH="1" flipV="1">
            <a:off x="3578540" y="624325"/>
            <a:ext cx="808751" cy="808751"/>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527387">
            <a:off x="712369" y="7781604"/>
            <a:ext cx="302410" cy="889442"/>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231523" y="1578227"/>
            <a:ext cx="1201055" cy="13180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99072" y="1575785"/>
            <a:ext cx="12411589" cy="7435472"/>
            <a:chOff x="0" y="0"/>
            <a:chExt cx="3011284" cy="3015503"/>
          </a:xfrm>
        </p:grpSpPr>
        <p:sp>
          <p:nvSpPr>
            <p:cNvPr id="3" name="Freeform 3"/>
            <p:cNvSpPr/>
            <p:nvPr/>
          </p:nvSpPr>
          <p:spPr>
            <a:xfrm>
              <a:off x="0" y="0"/>
              <a:ext cx="3011284" cy="3015503"/>
            </a:xfrm>
            <a:custGeom>
              <a:avLst/>
              <a:gdLst/>
              <a:ahLst/>
              <a:cxnLst/>
              <a:rect l="l" t="t" r="r" b="b"/>
              <a:pathLst>
                <a:path w="3011284" h="3015503">
                  <a:moveTo>
                    <a:pt x="2886823" y="3015503"/>
                  </a:moveTo>
                  <a:lnTo>
                    <a:pt x="124460" y="3015503"/>
                  </a:lnTo>
                  <a:cubicBezTo>
                    <a:pt x="55880" y="3015503"/>
                    <a:pt x="0" y="2959623"/>
                    <a:pt x="0" y="2891043"/>
                  </a:cubicBezTo>
                  <a:lnTo>
                    <a:pt x="0" y="124460"/>
                  </a:lnTo>
                  <a:cubicBezTo>
                    <a:pt x="0" y="55880"/>
                    <a:pt x="55880" y="0"/>
                    <a:pt x="124460" y="0"/>
                  </a:cubicBezTo>
                  <a:lnTo>
                    <a:pt x="2886824" y="0"/>
                  </a:lnTo>
                  <a:cubicBezTo>
                    <a:pt x="2955404" y="0"/>
                    <a:pt x="3011284" y="55880"/>
                    <a:pt x="3011284" y="124460"/>
                  </a:cubicBezTo>
                  <a:lnTo>
                    <a:pt x="3011284" y="2891043"/>
                  </a:lnTo>
                  <a:cubicBezTo>
                    <a:pt x="3011284" y="2959623"/>
                    <a:pt x="2955404" y="3015503"/>
                    <a:pt x="2886824" y="3015503"/>
                  </a:cubicBezTo>
                  <a:close/>
                </a:path>
              </a:pathLst>
            </a:custGeom>
            <a:solidFill>
              <a:srgbClr val="DAB49D"/>
            </a:solidFill>
          </p:spPr>
        </p:sp>
      </p:grpSp>
      <p:sp>
        <p:nvSpPr>
          <p:cNvPr id="4" name="TextBox 4"/>
          <p:cNvSpPr txBox="1"/>
          <p:nvPr/>
        </p:nvSpPr>
        <p:spPr>
          <a:xfrm>
            <a:off x="6434056" y="2334906"/>
            <a:ext cx="9341619" cy="820738"/>
          </a:xfrm>
          <a:prstGeom prst="rect">
            <a:avLst/>
          </a:prstGeom>
        </p:spPr>
        <p:txBody>
          <a:bodyPr wrap="square" lIns="0" tIns="0" rIns="0" bIns="0" rtlCol="0" anchor="t">
            <a:spAutoFit/>
          </a:bodyPr>
          <a:lstStyle/>
          <a:p>
            <a:pPr marL="0" lvl="0" indent="0" algn="ctr">
              <a:lnSpc>
                <a:spcPts val="6399"/>
              </a:lnSpc>
            </a:pPr>
            <a:r>
              <a:rPr lang="vi-VN" sz="6399" b="1" dirty="0" smtClean="0">
                <a:solidFill>
                  <a:srgbClr val="5E3023"/>
                </a:solidFill>
              </a:rPr>
              <a:t>NỘI DUNG BÀI HỌC</a:t>
            </a:r>
            <a:endParaRPr lang="en-US" sz="6399" b="1" dirty="0">
              <a:solidFill>
                <a:srgbClr val="5E3023"/>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9950" t="6951" b="675"/>
          <a:stretch>
            <a:fillRect/>
          </a:stretch>
        </p:blipFill>
        <p:spPr>
          <a:xfrm flipH="1">
            <a:off x="510055" y="3547942"/>
            <a:ext cx="3696530" cy="612735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5346" y="8679030"/>
            <a:ext cx="7186458" cy="16079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0594" flipV="1">
            <a:off x="17383834" y="9021642"/>
            <a:ext cx="922746" cy="92274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258214" y="7023095"/>
            <a:ext cx="589230" cy="60237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31730">
            <a:off x="614637" y="2976801"/>
            <a:ext cx="561856" cy="6268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04409">
            <a:off x="3476514" y="2967879"/>
            <a:ext cx="394918" cy="37553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flipV="1">
            <a:off x="0" y="0"/>
            <a:ext cx="762838" cy="762838"/>
          </a:xfrm>
          <a:prstGeom prst="rect">
            <a:avLst/>
          </a:prstGeom>
        </p:spPr>
      </p:pic>
      <p:sp>
        <p:nvSpPr>
          <p:cNvPr id="14" name="Rectangle 13"/>
          <p:cNvSpPr/>
          <p:nvPr/>
        </p:nvSpPr>
        <p:spPr>
          <a:xfrm>
            <a:off x="5566089" y="3233151"/>
            <a:ext cx="11049000" cy="5127814"/>
          </a:xfrm>
          <a:prstGeom prst="rect">
            <a:avLst/>
          </a:prstGeom>
        </p:spPr>
        <p:txBody>
          <a:bodyPr wrap="square">
            <a:spAutoFit/>
          </a:bodyPr>
          <a:lstStyle/>
          <a:p>
            <a:pPr marL="857250" indent="-857250" algn="just">
              <a:lnSpc>
                <a:spcPct val="150000"/>
              </a:lnSpc>
              <a:spcBef>
                <a:spcPts val="600"/>
              </a:spcBef>
              <a:spcAft>
                <a:spcPts val="600"/>
              </a:spcAft>
              <a:buAutoNum type="romanUcPeriod"/>
            </a:pP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ĐỀ BÀI NGHỊ LUẬN VỀ MỘT VẤN ĐỀ TƯ TƯỞNG, ĐẠO LÍ</a:t>
            </a:r>
          </a:p>
          <a:p>
            <a:pPr marL="857250" indent="-857250" algn="just">
              <a:lnSpc>
                <a:spcPct val="150000"/>
              </a:lnSpc>
              <a:spcBef>
                <a:spcPts val="600"/>
              </a:spcBef>
              <a:spcAft>
                <a:spcPts val="600"/>
              </a:spcAft>
              <a:buAutoNum type="romanUcPeriod"/>
            </a:pP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 LÀM BÀI VĂN NGHỊ LUẬN VỀ MỘT VẤN ĐỀ TƯ TƯỞNG, ĐẠO LÍ</a:t>
            </a:r>
          </a:p>
          <a:p>
            <a:pPr marL="857250" indent="-857250" algn="just">
              <a:lnSpc>
                <a:spcPct val="150000"/>
              </a:lnSpc>
              <a:spcBef>
                <a:spcPts val="600"/>
              </a:spcBef>
              <a:spcAft>
                <a:spcPts val="600"/>
              </a:spcAft>
              <a:buAutoNum type="romanUcPeriod"/>
            </a:pP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LUYỆN TẬP</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54808">
            <a:off x="-1735528" y="-1818392"/>
            <a:ext cx="5205924" cy="411741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24859">
            <a:off x="15260038" y="7745214"/>
            <a:ext cx="4661233" cy="368661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85547">
            <a:off x="13622756" y="9469370"/>
            <a:ext cx="533548" cy="50735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5801" flipH="1" flipV="1">
            <a:off x="14054104" y="8884479"/>
            <a:ext cx="1034694" cy="103469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25408">
            <a:off x="15756873" y="1074866"/>
            <a:ext cx="965329" cy="80912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1028700"/>
            <a:ext cx="1666809" cy="182914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14343" y="7233656"/>
            <a:ext cx="1844957" cy="2024644"/>
          </a:xfrm>
          <a:prstGeom prst="rect">
            <a:avLst/>
          </a:prstGeom>
        </p:spPr>
      </p:pic>
      <p:grpSp>
        <p:nvGrpSpPr>
          <p:cNvPr id="12" name="Group 2"/>
          <p:cNvGrpSpPr/>
          <p:nvPr/>
        </p:nvGrpSpPr>
        <p:grpSpPr>
          <a:xfrm>
            <a:off x="2695509" y="3296259"/>
            <a:ext cx="13611291" cy="4172557"/>
            <a:chOff x="0" y="0"/>
            <a:chExt cx="3011284" cy="3015503"/>
          </a:xfrm>
        </p:grpSpPr>
        <p:sp>
          <p:nvSpPr>
            <p:cNvPr id="13" name="Freeform 3"/>
            <p:cNvSpPr/>
            <p:nvPr/>
          </p:nvSpPr>
          <p:spPr>
            <a:xfrm>
              <a:off x="0" y="0"/>
              <a:ext cx="3011284" cy="3015503"/>
            </a:xfrm>
            <a:custGeom>
              <a:avLst/>
              <a:gdLst/>
              <a:ahLst/>
              <a:cxnLst/>
              <a:rect l="l" t="t" r="r" b="b"/>
              <a:pathLst>
                <a:path w="3011284" h="3015503">
                  <a:moveTo>
                    <a:pt x="2886823" y="3015503"/>
                  </a:moveTo>
                  <a:lnTo>
                    <a:pt x="124460" y="3015503"/>
                  </a:lnTo>
                  <a:cubicBezTo>
                    <a:pt x="55880" y="3015503"/>
                    <a:pt x="0" y="2959623"/>
                    <a:pt x="0" y="2891043"/>
                  </a:cubicBezTo>
                  <a:lnTo>
                    <a:pt x="0" y="124460"/>
                  </a:lnTo>
                  <a:cubicBezTo>
                    <a:pt x="0" y="55880"/>
                    <a:pt x="55880" y="0"/>
                    <a:pt x="124460" y="0"/>
                  </a:cubicBezTo>
                  <a:lnTo>
                    <a:pt x="2886824" y="0"/>
                  </a:lnTo>
                  <a:cubicBezTo>
                    <a:pt x="2955404" y="0"/>
                    <a:pt x="3011284" y="55880"/>
                    <a:pt x="3011284" y="124460"/>
                  </a:cubicBezTo>
                  <a:lnTo>
                    <a:pt x="3011284" y="2891043"/>
                  </a:lnTo>
                  <a:cubicBezTo>
                    <a:pt x="3011284" y="2959623"/>
                    <a:pt x="2955404" y="3015503"/>
                    <a:pt x="2886824" y="3015503"/>
                  </a:cubicBezTo>
                  <a:close/>
                </a:path>
              </a:pathLst>
            </a:custGeom>
            <a:solidFill>
              <a:srgbClr val="DAB49D"/>
            </a:solidFill>
          </p:spPr>
        </p:sp>
      </p:grpSp>
      <p:sp>
        <p:nvSpPr>
          <p:cNvPr id="14" name="TextBox 4"/>
          <p:cNvSpPr txBox="1"/>
          <p:nvPr/>
        </p:nvSpPr>
        <p:spPr>
          <a:xfrm>
            <a:off x="3481806" y="3935919"/>
            <a:ext cx="12038696" cy="2954270"/>
          </a:xfrm>
          <a:prstGeom prst="rect">
            <a:avLst/>
          </a:prstGeom>
        </p:spPr>
        <p:txBody>
          <a:bodyPr wrap="square" lIns="0" tIns="0" rIns="0" bIns="0" rtlCol="0" anchor="t">
            <a:spAutoFit/>
          </a:bodyPr>
          <a:lstStyle/>
          <a:p>
            <a:pPr marL="0" lvl="0" indent="0" algn="ctr">
              <a:lnSpc>
                <a:spcPct val="150000"/>
              </a:lnSpc>
            </a:pPr>
            <a:r>
              <a:rPr lang="vi-VN" sz="6399" b="1" dirty="0" smtClean="0">
                <a:solidFill>
                  <a:srgbClr val="5E3023"/>
                </a:solidFill>
              </a:rPr>
              <a:t>I. ĐỀ BÀI NGHỊ LUẬN VỀ MỘT VẤN ĐỀ TƯ TƯỞNG, ĐẠO LÍ</a:t>
            </a:r>
            <a:endParaRPr lang="en-US" sz="6399" b="1" dirty="0">
              <a:solidFill>
                <a:srgbClr val="5E3023"/>
              </a:solidFill>
            </a:endParaRPr>
          </a:p>
        </p:txBody>
      </p:sp>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640" y="6671166"/>
            <a:ext cx="3777834" cy="36158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434011" y="-1949548"/>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069300" y="1267826"/>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823928" y="8963512"/>
            <a:ext cx="454420" cy="1336530"/>
          </a:xfrm>
          <a:prstGeom prst="rect">
            <a:avLst/>
          </a:prstGeom>
        </p:spPr>
      </p:pic>
      <p:sp>
        <p:nvSpPr>
          <p:cNvPr id="13" name="TextBox 12"/>
          <p:cNvSpPr txBox="1"/>
          <p:nvPr/>
        </p:nvSpPr>
        <p:spPr>
          <a:xfrm>
            <a:off x="2914916" y="337216"/>
            <a:ext cx="11041805" cy="830997"/>
          </a:xfrm>
          <a:prstGeom prst="rect">
            <a:avLst/>
          </a:prstGeom>
          <a:noFill/>
        </p:spPr>
        <p:txBody>
          <a:bodyPr wrap="none" rtlCol="0">
            <a:spAutoFit/>
          </a:bodyPr>
          <a:lstStyle/>
          <a:p>
            <a:r>
              <a:rPr lang="vi-VN" sz="4800" b="1" i="1" dirty="0" smtClean="0">
                <a:solidFill>
                  <a:srgbClr val="FF0000"/>
                </a:solidFill>
              </a:rPr>
              <a:t>Đọc các đề bài sau và trả lời câu hỏi:</a:t>
            </a:r>
            <a:endParaRPr lang="en-US" sz="4800" b="1" i="1" dirty="0">
              <a:solidFill>
                <a:srgbClr val="FF0000"/>
              </a:solidFill>
            </a:endParaRPr>
          </a:p>
        </p:txBody>
      </p:sp>
      <p:sp>
        <p:nvSpPr>
          <p:cNvPr id="14" name="TextBox 13"/>
          <p:cNvSpPr txBox="1"/>
          <p:nvPr/>
        </p:nvSpPr>
        <p:spPr>
          <a:xfrm>
            <a:off x="3821294" y="1204796"/>
            <a:ext cx="12933045" cy="8703729"/>
          </a:xfrm>
          <a:prstGeom prst="rect">
            <a:avLst/>
          </a:prstGeom>
          <a:noFill/>
        </p:spPr>
        <p:txBody>
          <a:bodyPr wrap="square" rtlCol="0">
            <a:spAutoFit/>
          </a:bodyPr>
          <a:lstStyle/>
          <a:p>
            <a:pPr>
              <a:lnSpc>
                <a:spcPct val="135000"/>
              </a:lnSpc>
            </a:pPr>
            <a:r>
              <a:rPr lang="vi-VN" sz="3800" b="1" i="1" dirty="0" smtClean="0"/>
              <a:t>Đề 1: </a:t>
            </a:r>
            <a:r>
              <a:rPr lang="vi-VN" sz="3800" dirty="0" smtClean="0"/>
              <a:t>Suy nghĩ về truyện ngụ ngôn Đẽo cày giữa đồng</a:t>
            </a:r>
          </a:p>
          <a:p>
            <a:pPr>
              <a:lnSpc>
                <a:spcPct val="135000"/>
              </a:lnSpc>
            </a:pPr>
            <a:r>
              <a:rPr lang="vi-VN" sz="3800" b="1" i="1" dirty="0" smtClean="0"/>
              <a:t>Đề 2: </a:t>
            </a:r>
            <a:r>
              <a:rPr lang="vi-VN" sz="3800" dirty="0" smtClean="0"/>
              <a:t>Đạo lí Uống nước nhớ nguồn</a:t>
            </a:r>
          </a:p>
          <a:p>
            <a:pPr>
              <a:lnSpc>
                <a:spcPct val="135000"/>
              </a:lnSpc>
            </a:pPr>
            <a:r>
              <a:rPr lang="vi-VN" sz="3800" b="1" i="1" dirty="0" smtClean="0"/>
              <a:t>Đề 3: </a:t>
            </a:r>
            <a:r>
              <a:rPr lang="vi-VN" sz="3800" dirty="0" smtClean="0"/>
              <a:t>Bàn về tranh giành và nhường nhịn</a:t>
            </a:r>
          </a:p>
          <a:p>
            <a:pPr>
              <a:lnSpc>
                <a:spcPct val="135000"/>
              </a:lnSpc>
            </a:pPr>
            <a:r>
              <a:rPr lang="vi-VN" sz="3800" b="1" i="1" dirty="0" smtClean="0"/>
              <a:t>Đề 4: </a:t>
            </a:r>
            <a:r>
              <a:rPr lang="vi-VN" sz="3800" dirty="0" smtClean="0"/>
              <a:t>Đức tính khiêm nhường</a:t>
            </a:r>
          </a:p>
          <a:p>
            <a:pPr>
              <a:lnSpc>
                <a:spcPct val="135000"/>
              </a:lnSpc>
            </a:pPr>
            <a:r>
              <a:rPr lang="vi-VN" sz="3800" b="1" i="1" dirty="0" smtClean="0"/>
              <a:t>Đề 5: </a:t>
            </a:r>
            <a:r>
              <a:rPr lang="vi-VN" sz="3800" dirty="0" smtClean="0"/>
              <a:t>Có chí thì nên</a:t>
            </a:r>
          </a:p>
          <a:p>
            <a:pPr>
              <a:lnSpc>
                <a:spcPct val="135000"/>
              </a:lnSpc>
            </a:pPr>
            <a:r>
              <a:rPr lang="vi-VN" sz="3800" b="1" i="1" dirty="0" smtClean="0"/>
              <a:t>Đề 6: </a:t>
            </a:r>
            <a:r>
              <a:rPr lang="vi-VN" sz="3800" dirty="0" smtClean="0"/>
              <a:t>Đức tính trung thực</a:t>
            </a:r>
          </a:p>
          <a:p>
            <a:pPr>
              <a:lnSpc>
                <a:spcPct val="135000"/>
              </a:lnSpc>
            </a:pPr>
            <a:r>
              <a:rPr lang="vi-VN" sz="3800" b="1" i="1" dirty="0" smtClean="0"/>
              <a:t>Đề 7: </a:t>
            </a:r>
            <a:r>
              <a:rPr lang="vi-VN" sz="3800" dirty="0" smtClean="0"/>
              <a:t>Tinh thần tự học</a:t>
            </a:r>
          </a:p>
          <a:p>
            <a:pPr>
              <a:lnSpc>
                <a:spcPct val="135000"/>
              </a:lnSpc>
            </a:pPr>
            <a:r>
              <a:rPr lang="vi-VN" sz="3800" b="1" i="1" dirty="0" smtClean="0"/>
              <a:t>Đề 8: </a:t>
            </a:r>
            <a:r>
              <a:rPr lang="vi-VN" sz="3800" dirty="0" smtClean="0"/>
              <a:t>Hút thuốc lá có hại</a:t>
            </a:r>
          </a:p>
          <a:p>
            <a:pPr>
              <a:lnSpc>
                <a:spcPct val="135000"/>
              </a:lnSpc>
            </a:pPr>
            <a:r>
              <a:rPr lang="vi-VN" sz="3800" b="1" i="1" dirty="0" smtClean="0"/>
              <a:t>Đề 9: </a:t>
            </a:r>
            <a:r>
              <a:rPr lang="vi-VN" sz="3800" dirty="0" smtClean="0"/>
              <a:t>Lòng biết ơn thầy, cô giáo</a:t>
            </a:r>
          </a:p>
          <a:p>
            <a:pPr>
              <a:lnSpc>
                <a:spcPct val="135000"/>
              </a:lnSpc>
            </a:pPr>
            <a:r>
              <a:rPr lang="vi-VN" sz="3800" b="1" i="1" dirty="0" smtClean="0"/>
              <a:t>Đề 10</a:t>
            </a:r>
            <a:r>
              <a:rPr lang="vi-VN" sz="3800" dirty="0" smtClean="0"/>
              <a:t>: Suy nghĩ từ câu ca dao: </a:t>
            </a:r>
            <a:r>
              <a:rPr lang="vi-VN" sz="3800" i="1" dirty="0" smtClean="0"/>
              <a:t>Công cha như núi Thái Sơn</a:t>
            </a:r>
            <a:r>
              <a:rPr lang="vi-VN" sz="3800" dirty="0" smtClean="0"/>
              <a:t> – </a:t>
            </a:r>
            <a:r>
              <a:rPr lang="vi-VN" sz="3800" i="1" dirty="0" smtClean="0"/>
              <a:t>Nghĩa mẹ như nước trong nguồn chảy ra.</a:t>
            </a:r>
            <a:endParaRPr lang="en-US" sz="3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434011" y="-1949548"/>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069300" y="1267826"/>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823928" y="8963512"/>
            <a:ext cx="454420" cy="1336530"/>
          </a:xfrm>
          <a:prstGeom prst="rect">
            <a:avLst/>
          </a:prstGeom>
        </p:spPr>
      </p:pic>
      <p:sp>
        <p:nvSpPr>
          <p:cNvPr id="13" name="TextBox 12"/>
          <p:cNvSpPr txBox="1"/>
          <p:nvPr/>
        </p:nvSpPr>
        <p:spPr>
          <a:xfrm>
            <a:off x="2819400" y="1105094"/>
            <a:ext cx="11041805" cy="830997"/>
          </a:xfrm>
          <a:prstGeom prst="rect">
            <a:avLst/>
          </a:prstGeom>
          <a:noFill/>
        </p:spPr>
        <p:txBody>
          <a:bodyPr wrap="none" rtlCol="0">
            <a:spAutoFit/>
          </a:bodyPr>
          <a:lstStyle/>
          <a:p>
            <a:r>
              <a:rPr lang="vi-VN" sz="4800" b="1" i="1" dirty="0" smtClean="0">
                <a:solidFill>
                  <a:srgbClr val="FF0000"/>
                </a:solidFill>
              </a:rPr>
              <a:t>Đọc các đề bài sau và trả lời câu hỏi:</a:t>
            </a:r>
            <a:endParaRPr lang="en-US" sz="4800" b="1" i="1" dirty="0">
              <a:solidFill>
                <a:srgbClr val="FF0000"/>
              </a:solidFill>
            </a:endParaRPr>
          </a:p>
        </p:txBody>
      </p:sp>
      <p:pic>
        <p:nvPicPr>
          <p:cNvPr id="12"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44897"/>
          <a:stretch>
            <a:fillRect/>
          </a:stretch>
        </p:blipFill>
        <p:spPr>
          <a:xfrm flipH="1">
            <a:off x="15418009" y="6515100"/>
            <a:ext cx="2609323" cy="3771900"/>
          </a:xfrm>
          <a:prstGeom prst="rect">
            <a:avLst/>
          </a:prstGeom>
        </p:spPr>
      </p:pic>
      <p:sp>
        <p:nvSpPr>
          <p:cNvPr id="5" name="TextBox 4"/>
          <p:cNvSpPr txBox="1"/>
          <p:nvPr/>
        </p:nvSpPr>
        <p:spPr>
          <a:xfrm>
            <a:off x="3467100" y="1936091"/>
            <a:ext cx="12420600" cy="4939814"/>
          </a:xfrm>
          <a:prstGeom prst="rect">
            <a:avLst/>
          </a:prstGeom>
          <a:noFill/>
        </p:spPr>
        <p:txBody>
          <a:bodyPr wrap="square" rtlCol="0">
            <a:spAutoFit/>
          </a:bodyPr>
          <a:lstStyle/>
          <a:p>
            <a:pPr marL="342900" indent="-342900" algn="just">
              <a:lnSpc>
                <a:spcPct val="150000"/>
              </a:lnSpc>
              <a:buAutoNum type="arabicPeriod"/>
            </a:pPr>
            <a:r>
              <a:rPr lang="vi-VN" sz="4200" dirty="0" smtClean="0"/>
              <a:t>Hãy so sánh các đề bài trên để chỉ ra điểm giống và khác nhau.</a:t>
            </a:r>
          </a:p>
          <a:p>
            <a:pPr marL="342900" indent="-342900" algn="just">
              <a:lnSpc>
                <a:spcPct val="150000"/>
              </a:lnSpc>
              <a:buAutoNum type="arabicPeriod"/>
            </a:pPr>
            <a:r>
              <a:rPr lang="vi-VN" sz="4200" dirty="0" smtClean="0"/>
              <a:t>Từ những điểm giống nhau và khác nhau đó, các em hãy cho biết đề văn nghị luận thường có mấy dạng? Cho ví dụ một vài đề bài tương tự.</a:t>
            </a:r>
            <a:endParaRPr lang="en-US" sz="4200" dirty="0"/>
          </a:p>
        </p:txBody>
      </p:sp>
    </p:spTree>
    <p:extLst>
      <p:ext uri="{BB962C8B-B14F-4D97-AF65-F5344CB8AC3E}">
        <p14:creationId xmlns:p14="http://schemas.microsoft.com/office/powerpoint/2010/main" val="17383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438400" cy="10288009"/>
            <a:chOff x="0" y="0"/>
            <a:chExt cx="2230331" cy="3457499"/>
          </a:xfrm>
        </p:grpSpPr>
        <p:sp>
          <p:nvSpPr>
            <p:cNvPr id="3" name="Freeform 3"/>
            <p:cNvSpPr/>
            <p:nvPr/>
          </p:nvSpPr>
          <p:spPr>
            <a:xfrm>
              <a:off x="0" y="0"/>
              <a:ext cx="2230331" cy="3457499"/>
            </a:xfrm>
            <a:custGeom>
              <a:avLst/>
              <a:gdLst/>
              <a:ahLst/>
              <a:cxnLst/>
              <a:rect l="l" t="t" r="r" b="b"/>
              <a:pathLst>
                <a:path w="2230331" h="3457499">
                  <a:moveTo>
                    <a:pt x="2105871" y="3457499"/>
                  </a:moveTo>
                  <a:lnTo>
                    <a:pt x="124460" y="3457499"/>
                  </a:lnTo>
                  <a:cubicBezTo>
                    <a:pt x="55880" y="3457499"/>
                    <a:pt x="0" y="3401618"/>
                    <a:pt x="0" y="3333038"/>
                  </a:cubicBezTo>
                  <a:lnTo>
                    <a:pt x="0" y="124460"/>
                  </a:lnTo>
                  <a:cubicBezTo>
                    <a:pt x="0" y="55880"/>
                    <a:pt x="55880" y="0"/>
                    <a:pt x="124460" y="0"/>
                  </a:cubicBezTo>
                  <a:lnTo>
                    <a:pt x="2105871" y="0"/>
                  </a:lnTo>
                  <a:cubicBezTo>
                    <a:pt x="2174451" y="0"/>
                    <a:pt x="2230331" y="55880"/>
                    <a:pt x="2230331" y="124460"/>
                  </a:cubicBezTo>
                  <a:lnTo>
                    <a:pt x="2230331" y="3333039"/>
                  </a:lnTo>
                  <a:cubicBezTo>
                    <a:pt x="2230331" y="3401619"/>
                    <a:pt x="2174451" y="3457499"/>
                    <a:pt x="2105871" y="3457499"/>
                  </a:cubicBezTo>
                  <a:close/>
                </a:path>
              </a:pathLst>
            </a:custGeom>
            <a:solidFill>
              <a:srgbClr val="5E3023"/>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97697">
            <a:off x="15637622" y="-2254347"/>
            <a:ext cx="5300756" cy="41924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12479">
            <a:off x="17069300" y="1267826"/>
            <a:ext cx="454420" cy="133653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1028700"/>
            <a:ext cx="887594" cy="907392"/>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74843" y="8115300"/>
            <a:ext cx="482901" cy="493672"/>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112479">
            <a:off x="2823928" y="8963512"/>
            <a:ext cx="454420" cy="133653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09253776"/>
              </p:ext>
            </p:extLst>
          </p:nvPr>
        </p:nvGraphicFramePr>
        <p:xfrm>
          <a:off x="3467100" y="765203"/>
          <a:ext cx="12801600" cy="5326380"/>
        </p:xfrm>
        <a:graphic>
          <a:graphicData uri="http://schemas.openxmlformats.org/drawingml/2006/table">
            <a:tbl>
              <a:tblPr firstRow="1" bandRow="1">
                <a:tableStyleId>{5940675A-B579-460E-94D1-54222C63F5DA}</a:tableStyleId>
              </a:tblPr>
              <a:tblGrid>
                <a:gridCol w="3403893">
                  <a:extLst>
                    <a:ext uri="{9D8B030D-6E8A-4147-A177-3AD203B41FA5}">
                      <a16:colId xmlns:a16="http://schemas.microsoft.com/office/drawing/2014/main" val="541535232"/>
                    </a:ext>
                  </a:extLst>
                </a:gridCol>
                <a:gridCol w="9397707">
                  <a:extLst>
                    <a:ext uri="{9D8B030D-6E8A-4147-A177-3AD203B41FA5}">
                      <a16:colId xmlns:a16="http://schemas.microsoft.com/office/drawing/2014/main" val="1520460907"/>
                    </a:ext>
                  </a:extLst>
                </a:gridCol>
              </a:tblGrid>
              <a:tr h="1760220">
                <a:tc>
                  <a:txBody>
                    <a:bodyPr/>
                    <a:lstStyle/>
                    <a:p>
                      <a:r>
                        <a:rPr lang="vi-VN" sz="3800" b="1" dirty="0" smtClean="0">
                          <a:solidFill>
                            <a:srgbClr val="FF0000"/>
                          </a:solidFill>
                        </a:rPr>
                        <a:t>GIỐNG</a:t>
                      </a:r>
                      <a:r>
                        <a:rPr lang="vi-VN" sz="3800" b="1" baseline="0" dirty="0" smtClean="0">
                          <a:solidFill>
                            <a:srgbClr val="FF0000"/>
                          </a:solidFill>
                        </a:rPr>
                        <a:t> NHAU</a:t>
                      </a:r>
                      <a:endParaRPr lang="en-US" sz="3800" b="1" dirty="0">
                        <a:solidFill>
                          <a:srgbClr val="FF0000"/>
                        </a:solidFill>
                      </a:endParaRPr>
                    </a:p>
                  </a:txBody>
                  <a:tcPr anchor="ctr">
                    <a:solidFill>
                      <a:schemeClr val="accent6">
                        <a:lumMod val="20000"/>
                        <a:lumOff val="80000"/>
                      </a:schemeClr>
                    </a:solidFill>
                  </a:tcPr>
                </a:tc>
                <a:tc>
                  <a:txBody>
                    <a:bodyPr/>
                    <a:lstStyle/>
                    <a:p>
                      <a:r>
                        <a:rPr lang="vi-VN" sz="3800" dirty="0" smtClean="0"/>
                        <a:t>Nghị luận</a:t>
                      </a:r>
                      <a:r>
                        <a:rPr lang="vi-VN" sz="3800" baseline="0" dirty="0" smtClean="0"/>
                        <a:t> về vấn đề tư tưởng , đạo lí.</a:t>
                      </a:r>
                      <a:endParaRPr lang="en-US" sz="3800" dirty="0"/>
                    </a:p>
                  </a:txBody>
                  <a:tcPr anchor="ctr"/>
                </a:tc>
                <a:extLst>
                  <a:ext uri="{0D108BD9-81ED-4DB2-BD59-A6C34878D82A}">
                    <a16:rowId xmlns:a16="http://schemas.microsoft.com/office/drawing/2014/main" val="3282850757"/>
                  </a:ext>
                </a:extLst>
              </a:tr>
              <a:tr h="3040380">
                <a:tc>
                  <a:txBody>
                    <a:bodyPr/>
                    <a:lstStyle/>
                    <a:p>
                      <a:r>
                        <a:rPr lang="vi-VN" sz="3800" b="1" dirty="0" smtClean="0">
                          <a:solidFill>
                            <a:srgbClr val="FF0000"/>
                          </a:solidFill>
                        </a:rPr>
                        <a:t>KHÁC</a:t>
                      </a:r>
                      <a:r>
                        <a:rPr lang="vi-VN" sz="3800" b="1" baseline="0" dirty="0" smtClean="0">
                          <a:solidFill>
                            <a:srgbClr val="FF0000"/>
                          </a:solidFill>
                        </a:rPr>
                        <a:t> NHAU</a:t>
                      </a:r>
                      <a:endParaRPr lang="en-US" sz="3800" b="1" dirty="0">
                        <a:solidFill>
                          <a:srgbClr val="FF0000"/>
                        </a:solidFill>
                      </a:endParaRPr>
                    </a:p>
                  </a:txBody>
                  <a:tcPr anchor="ctr">
                    <a:solidFill>
                      <a:schemeClr val="accent6">
                        <a:lumMod val="20000"/>
                        <a:lumOff val="80000"/>
                      </a:schemeClr>
                    </a:solidFill>
                  </a:tcPr>
                </a:tc>
                <a:tc>
                  <a:txBody>
                    <a:bodyPr/>
                    <a:lstStyle/>
                    <a:p>
                      <a:pPr marL="285750" indent="-285750" algn="just">
                        <a:lnSpc>
                          <a:spcPct val="150000"/>
                        </a:lnSpc>
                        <a:buFontTx/>
                        <a:buChar char="-"/>
                      </a:pPr>
                      <a:r>
                        <a:rPr lang="vi-VN" sz="3800" b="1" dirty="0" smtClean="0"/>
                        <a:t>Dạng</a:t>
                      </a:r>
                      <a:r>
                        <a:rPr lang="vi-VN" sz="3800" b="1" baseline="0" dirty="0" smtClean="0"/>
                        <a:t> 1: </a:t>
                      </a:r>
                      <a:r>
                        <a:rPr lang="vi-VN" sz="3800" baseline="0" dirty="0" smtClean="0"/>
                        <a:t>đề 1, 3, 10: có mệnh lệnh (suy nghĩ, bàn về)</a:t>
                      </a:r>
                    </a:p>
                    <a:p>
                      <a:pPr marL="285750" indent="-285750" algn="just">
                        <a:lnSpc>
                          <a:spcPct val="150000"/>
                        </a:lnSpc>
                        <a:buFontTx/>
                        <a:buChar char="-"/>
                      </a:pPr>
                      <a:r>
                        <a:rPr lang="vi-VN" sz="3800" b="1" baseline="0" dirty="0" smtClean="0"/>
                        <a:t>Dạng 2: </a:t>
                      </a:r>
                      <a:r>
                        <a:rPr lang="vi-VN" sz="3800" baseline="0" dirty="0" smtClean="0"/>
                        <a:t>đề 2, 4, 5, 6, 7, 8, 9: không có mệnh lệnh.</a:t>
                      </a:r>
                    </a:p>
                  </a:txBody>
                  <a:tcPr/>
                </a:tc>
                <a:extLst>
                  <a:ext uri="{0D108BD9-81ED-4DB2-BD59-A6C34878D82A}">
                    <a16:rowId xmlns:a16="http://schemas.microsoft.com/office/drawing/2014/main" val="1804569432"/>
                  </a:ext>
                </a:extLst>
              </a:tr>
            </a:tbl>
          </a:graphicData>
        </a:graphic>
      </p:graphicFrame>
      <p:sp>
        <p:nvSpPr>
          <p:cNvPr id="8" name="TextBox 7"/>
          <p:cNvSpPr txBox="1"/>
          <p:nvPr/>
        </p:nvSpPr>
        <p:spPr>
          <a:xfrm>
            <a:off x="3958912" y="6048024"/>
            <a:ext cx="9430787" cy="3865995"/>
          </a:xfrm>
          <a:prstGeom prst="rect">
            <a:avLst/>
          </a:prstGeom>
          <a:noFill/>
        </p:spPr>
        <p:txBody>
          <a:bodyPr wrap="none" rtlCol="0">
            <a:spAutoFit/>
          </a:bodyPr>
          <a:lstStyle/>
          <a:p>
            <a:pPr>
              <a:lnSpc>
                <a:spcPct val="150000"/>
              </a:lnSpc>
            </a:pPr>
            <a:r>
              <a:rPr lang="vi-VN" sz="4200" b="1" i="1" dirty="0" smtClean="0"/>
              <a:t>*Một số đề tương tự:</a:t>
            </a:r>
          </a:p>
          <a:p>
            <a:pPr>
              <a:lnSpc>
                <a:spcPct val="150000"/>
              </a:lnSpc>
            </a:pPr>
            <a:r>
              <a:rPr lang="vi-VN" sz="4200" b="1" i="1" dirty="0"/>
              <a:t>	</a:t>
            </a:r>
            <a:r>
              <a:rPr lang="vi-VN" sz="4200" dirty="0" smtClean="0"/>
              <a:t>- Suy nghĩ của em về lòng nhân ái.</a:t>
            </a:r>
          </a:p>
          <a:p>
            <a:pPr>
              <a:lnSpc>
                <a:spcPct val="150000"/>
              </a:lnSpc>
            </a:pPr>
            <a:r>
              <a:rPr lang="vi-VN" sz="4200" dirty="0"/>
              <a:t>	</a:t>
            </a:r>
            <a:r>
              <a:rPr lang="vi-VN" sz="4200" dirty="0" smtClean="0"/>
              <a:t>- Bàn về chữ hiếu.</a:t>
            </a:r>
          </a:p>
          <a:p>
            <a:pPr>
              <a:lnSpc>
                <a:spcPct val="150000"/>
              </a:lnSpc>
            </a:pPr>
            <a:r>
              <a:rPr lang="vi-VN" sz="4200" dirty="0"/>
              <a:t>	</a:t>
            </a:r>
            <a:r>
              <a:rPr lang="vi-VN" sz="4200" dirty="0" smtClean="0"/>
              <a:t>-...</a:t>
            </a:r>
            <a:endParaRPr lang="en-US" sz="4200" dirty="0"/>
          </a:p>
        </p:txBody>
      </p:sp>
    </p:spTree>
    <p:extLst>
      <p:ext uri="{BB962C8B-B14F-4D97-AF65-F5344CB8AC3E}">
        <p14:creationId xmlns:p14="http://schemas.microsoft.com/office/powerpoint/2010/main" val="5093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754808">
            <a:off x="-1735528" y="-1818392"/>
            <a:ext cx="5205924" cy="411741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24859">
            <a:off x="15260038" y="7745214"/>
            <a:ext cx="4661233" cy="368661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85547">
            <a:off x="13622756" y="9469370"/>
            <a:ext cx="533548" cy="50735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5801" flipH="1" flipV="1">
            <a:off x="14054104" y="8884479"/>
            <a:ext cx="1034694" cy="103469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25408">
            <a:off x="15756873" y="1074866"/>
            <a:ext cx="965329" cy="80912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1028700"/>
            <a:ext cx="1666809" cy="182914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414343" y="7233656"/>
            <a:ext cx="1844957" cy="2024644"/>
          </a:xfrm>
          <a:prstGeom prst="rect">
            <a:avLst/>
          </a:prstGeom>
        </p:spPr>
      </p:pic>
      <p:grpSp>
        <p:nvGrpSpPr>
          <p:cNvPr id="12" name="Group 2"/>
          <p:cNvGrpSpPr/>
          <p:nvPr/>
        </p:nvGrpSpPr>
        <p:grpSpPr>
          <a:xfrm>
            <a:off x="2133600" y="3296259"/>
            <a:ext cx="14935199" cy="4172557"/>
            <a:chOff x="0" y="0"/>
            <a:chExt cx="3011284" cy="3015503"/>
          </a:xfrm>
        </p:grpSpPr>
        <p:sp>
          <p:nvSpPr>
            <p:cNvPr id="13" name="Freeform 3"/>
            <p:cNvSpPr/>
            <p:nvPr/>
          </p:nvSpPr>
          <p:spPr>
            <a:xfrm>
              <a:off x="0" y="0"/>
              <a:ext cx="3011284" cy="3015503"/>
            </a:xfrm>
            <a:custGeom>
              <a:avLst/>
              <a:gdLst/>
              <a:ahLst/>
              <a:cxnLst/>
              <a:rect l="l" t="t" r="r" b="b"/>
              <a:pathLst>
                <a:path w="3011284" h="3015503">
                  <a:moveTo>
                    <a:pt x="2886823" y="3015503"/>
                  </a:moveTo>
                  <a:lnTo>
                    <a:pt x="124460" y="3015503"/>
                  </a:lnTo>
                  <a:cubicBezTo>
                    <a:pt x="55880" y="3015503"/>
                    <a:pt x="0" y="2959623"/>
                    <a:pt x="0" y="2891043"/>
                  </a:cubicBezTo>
                  <a:lnTo>
                    <a:pt x="0" y="124460"/>
                  </a:lnTo>
                  <a:cubicBezTo>
                    <a:pt x="0" y="55880"/>
                    <a:pt x="55880" y="0"/>
                    <a:pt x="124460" y="0"/>
                  </a:cubicBezTo>
                  <a:lnTo>
                    <a:pt x="2886824" y="0"/>
                  </a:lnTo>
                  <a:cubicBezTo>
                    <a:pt x="2955404" y="0"/>
                    <a:pt x="3011284" y="55880"/>
                    <a:pt x="3011284" y="124460"/>
                  </a:cubicBezTo>
                  <a:lnTo>
                    <a:pt x="3011284" y="2891043"/>
                  </a:lnTo>
                  <a:cubicBezTo>
                    <a:pt x="3011284" y="2959623"/>
                    <a:pt x="2955404" y="3015503"/>
                    <a:pt x="2886824" y="3015503"/>
                  </a:cubicBezTo>
                  <a:close/>
                </a:path>
              </a:pathLst>
            </a:custGeom>
            <a:solidFill>
              <a:srgbClr val="DAB49D"/>
            </a:solidFill>
          </p:spPr>
        </p:sp>
      </p:grpSp>
      <p:sp>
        <p:nvSpPr>
          <p:cNvPr id="14" name="TextBox 4"/>
          <p:cNvSpPr txBox="1"/>
          <p:nvPr/>
        </p:nvSpPr>
        <p:spPr>
          <a:xfrm>
            <a:off x="2400299" y="3856537"/>
            <a:ext cx="14401800" cy="2954270"/>
          </a:xfrm>
          <a:prstGeom prst="rect">
            <a:avLst/>
          </a:prstGeom>
        </p:spPr>
        <p:txBody>
          <a:bodyPr wrap="square" lIns="0" tIns="0" rIns="0" bIns="0" rtlCol="0" anchor="t">
            <a:spAutoFit/>
          </a:bodyPr>
          <a:lstStyle/>
          <a:p>
            <a:pPr marL="0" lvl="0" indent="0" algn="ctr">
              <a:lnSpc>
                <a:spcPct val="150000"/>
              </a:lnSpc>
            </a:pPr>
            <a:r>
              <a:rPr lang="vi-VN" sz="6399" b="1" dirty="0" smtClean="0">
                <a:solidFill>
                  <a:srgbClr val="5E3023"/>
                </a:solidFill>
              </a:rPr>
              <a:t>II. CÁCH LÀM BÀI VĂN NGHỊ LUẬN VỀ MỘT VẤN ĐỀ TƯ TƯỞNG, ĐẠO LÍ</a:t>
            </a:r>
            <a:endParaRPr lang="en-US" sz="6399" b="1" dirty="0">
              <a:solidFill>
                <a:srgbClr val="5E3023"/>
              </a:solidFill>
            </a:endParaRPr>
          </a:p>
        </p:txBody>
      </p:sp>
      <p:pic>
        <p:nvPicPr>
          <p:cNvPr id="15"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6810807"/>
            <a:ext cx="3665854" cy="3508656"/>
          </a:xfrm>
          <a:prstGeom prst="rect">
            <a:avLst/>
          </a:prstGeom>
        </p:spPr>
      </p:pic>
    </p:spTree>
    <p:extLst>
      <p:ext uri="{BB962C8B-B14F-4D97-AF65-F5344CB8AC3E}">
        <p14:creationId xmlns:p14="http://schemas.microsoft.com/office/powerpoint/2010/main" val="1184859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1168</Words>
  <PresentationFormat>Custom</PresentationFormat>
  <Paragraphs>108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2021-12-09T15:17:29Z</dcterms:modified>
  <dc:identifier>DAEtUBLhDZE</dc:identifier>
</cp:coreProperties>
</file>