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5" r:id="rId3"/>
    <p:sldId id="266" r:id="rId4"/>
    <p:sldId id="320" r:id="rId5"/>
    <p:sldId id="267" r:id="rId6"/>
    <p:sldId id="268" r:id="rId7"/>
    <p:sldId id="321" r:id="rId8"/>
    <p:sldId id="322" r:id="rId9"/>
    <p:sldId id="269" r:id="rId10"/>
    <p:sldId id="323" r:id="rId11"/>
    <p:sldId id="270" r:id="rId12"/>
    <p:sldId id="324" r:id="rId13"/>
    <p:sldId id="325" r:id="rId14"/>
    <p:sldId id="271" r:id="rId15"/>
    <p:sldId id="326" r:id="rId16"/>
    <p:sldId id="327" r:id="rId17"/>
    <p:sldId id="329" r:id="rId18"/>
    <p:sldId id="328" r:id="rId19"/>
    <p:sldId id="330" r:id="rId20"/>
    <p:sldId id="281" r:id="rId21"/>
    <p:sldId id="282" r:id="rId22"/>
    <p:sldId id="283" r:id="rId23"/>
    <p:sldId id="331" r:id="rId24"/>
    <p:sldId id="333" r:id="rId25"/>
    <p:sldId id="288" r:id="rId26"/>
    <p:sldId id="332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</p:sldIdLst>
  <p:sldSz cx="24387175" cy="13716000"/>
  <p:notesSz cx="6858000" cy="9144000"/>
  <p:custDataLst>
    <p:tags r:id="rId5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7" autoAdjust="0"/>
    <p:restoredTop sz="93725" autoAdjust="0"/>
  </p:normalViewPr>
  <p:slideViewPr>
    <p:cSldViewPr>
      <p:cViewPr varScale="1">
        <p:scale>
          <a:sx n="37" d="100"/>
          <a:sy n="37" d="100"/>
        </p:scale>
        <p:origin x="-636" y="-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5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7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66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43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79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1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6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35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5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07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76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32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6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52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6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36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6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62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6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50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93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722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218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70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21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1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8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5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5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1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4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2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1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2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83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44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05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67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2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89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12" indent="0">
              <a:buNone/>
              <a:defRPr sz="4800" b="1"/>
            </a:lvl2pPr>
            <a:lvl3pPr marL="2177224" indent="0">
              <a:buNone/>
              <a:defRPr sz="4300" b="1"/>
            </a:lvl3pPr>
            <a:lvl4pPr marL="3265835" indent="0">
              <a:buNone/>
              <a:defRPr sz="3800" b="1"/>
            </a:lvl4pPr>
            <a:lvl5pPr marL="4354448" indent="0">
              <a:buNone/>
              <a:defRPr sz="3800" b="1"/>
            </a:lvl5pPr>
            <a:lvl6pPr marL="5443059" indent="0">
              <a:buNone/>
              <a:defRPr sz="3800" b="1"/>
            </a:lvl6pPr>
            <a:lvl7pPr marL="6531671" indent="0">
              <a:buNone/>
              <a:defRPr sz="3800" b="1"/>
            </a:lvl7pPr>
            <a:lvl8pPr marL="7620281" indent="0">
              <a:buNone/>
              <a:defRPr sz="3800" b="1"/>
            </a:lvl8pPr>
            <a:lvl9pPr marL="8708893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1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12" indent="0">
              <a:buNone/>
              <a:defRPr sz="4800" b="1"/>
            </a:lvl2pPr>
            <a:lvl3pPr marL="2177224" indent="0">
              <a:buNone/>
              <a:defRPr sz="4300" b="1"/>
            </a:lvl3pPr>
            <a:lvl4pPr marL="3265835" indent="0">
              <a:buNone/>
              <a:defRPr sz="3800" b="1"/>
            </a:lvl4pPr>
            <a:lvl5pPr marL="4354448" indent="0">
              <a:buNone/>
              <a:defRPr sz="3800" b="1"/>
            </a:lvl5pPr>
            <a:lvl6pPr marL="5443059" indent="0">
              <a:buNone/>
              <a:defRPr sz="3800" b="1"/>
            </a:lvl6pPr>
            <a:lvl7pPr marL="6531671" indent="0">
              <a:buNone/>
              <a:defRPr sz="3800" b="1"/>
            </a:lvl7pPr>
            <a:lvl8pPr marL="7620281" indent="0">
              <a:buNone/>
              <a:defRPr sz="3800" b="1"/>
            </a:lvl8pPr>
            <a:lvl9pPr marL="8708893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1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2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2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12" indent="0">
              <a:buNone/>
              <a:defRPr sz="2900"/>
            </a:lvl2pPr>
            <a:lvl3pPr marL="2177224" indent="0">
              <a:buNone/>
              <a:defRPr sz="2400"/>
            </a:lvl3pPr>
            <a:lvl4pPr marL="3265835" indent="0">
              <a:buNone/>
              <a:defRPr sz="2100"/>
            </a:lvl4pPr>
            <a:lvl5pPr marL="4354448" indent="0">
              <a:buNone/>
              <a:defRPr sz="2100"/>
            </a:lvl5pPr>
            <a:lvl6pPr marL="5443059" indent="0">
              <a:buNone/>
              <a:defRPr sz="2100"/>
            </a:lvl6pPr>
            <a:lvl7pPr marL="6531671" indent="0">
              <a:buNone/>
              <a:defRPr sz="2100"/>
            </a:lvl7pPr>
            <a:lvl8pPr marL="7620281" indent="0">
              <a:buNone/>
              <a:defRPr sz="2100"/>
            </a:lvl8pPr>
            <a:lvl9pPr marL="8708893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12" indent="0">
              <a:buNone/>
              <a:defRPr sz="6700"/>
            </a:lvl2pPr>
            <a:lvl3pPr marL="2177224" indent="0">
              <a:buNone/>
              <a:defRPr sz="5700"/>
            </a:lvl3pPr>
            <a:lvl4pPr marL="3265835" indent="0">
              <a:buNone/>
              <a:defRPr sz="4800"/>
            </a:lvl4pPr>
            <a:lvl5pPr marL="4354448" indent="0">
              <a:buNone/>
              <a:defRPr sz="4800"/>
            </a:lvl5pPr>
            <a:lvl6pPr marL="5443059" indent="0">
              <a:buNone/>
              <a:defRPr sz="4800"/>
            </a:lvl6pPr>
            <a:lvl7pPr marL="6531671" indent="0">
              <a:buNone/>
              <a:defRPr sz="4800"/>
            </a:lvl7pPr>
            <a:lvl8pPr marL="7620281" indent="0">
              <a:buNone/>
              <a:defRPr sz="4800"/>
            </a:lvl8pPr>
            <a:lvl9pPr marL="8708893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12" indent="0">
              <a:buNone/>
              <a:defRPr sz="2900"/>
            </a:lvl2pPr>
            <a:lvl3pPr marL="2177224" indent="0">
              <a:buNone/>
              <a:defRPr sz="2400"/>
            </a:lvl3pPr>
            <a:lvl4pPr marL="3265835" indent="0">
              <a:buNone/>
              <a:defRPr sz="2100"/>
            </a:lvl4pPr>
            <a:lvl5pPr marL="4354448" indent="0">
              <a:buNone/>
              <a:defRPr sz="2100"/>
            </a:lvl5pPr>
            <a:lvl6pPr marL="5443059" indent="0">
              <a:buNone/>
              <a:defRPr sz="2100"/>
            </a:lvl6pPr>
            <a:lvl7pPr marL="6531671" indent="0">
              <a:buNone/>
              <a:defRPr sz="2100"/>
            </a:lvl7pPr>
            <a:lvl8pPr marL="7620281" indent="0">
              <a:buNone/>
              <a:defRPr sz="2100"/>
            </a:lvl8pPr>
            <a:lvl9pPr marL="8708893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364558" y="333381"/>
            <a:ext cx="10143072" cy="877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666" y="455255"/>
            <a:ext cx="2102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9943" y="185951"/>
            <a:ext cx="86445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60118" y="276524"/>
            <a:ext cx="20139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3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24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59" indent="-816459" algn="l" defTabSz="2177224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994" indent="-680382" algn="l" defTabSz="2177224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29" indent="-544306" algn="l" defTabSz="217722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141" indent="-544306" algn="l" defTabSz="217722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753" indent="-544306" algn="l" defTabSz="2177224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365" indent="-544306" algn="l" defTabSz="21772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976" indent="-544306" algn="l" defTabSz="21772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588" indent="-544306" algn="l" defTabSz="21772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200" indent="-544306" algn="l" defTabSz="21772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12" algn="l" defTabSz="21772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24" algn="l" defTabSz="21772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835" algn="l" defTabSz="21772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448" algn="l" defTabSz="21772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059" algn="l" defTabSz="21772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671" algn="l" defTabSz="21772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281" algn="l" defTabSz="21772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893" algn="l" defTabSz="217722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8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4.xml"/><Relationship Id="rId3" Type="http://schemas.openxmlformats.org/officeDocument/2006/relationships/slide" Target="slide16.xml"/><Relationship Id="rId7" Type="http://schemas.openxmlformats.org/officeDocument/2006/relationships/slide" Target="slide11.xml"/><Relationship Id="rId12" Type="http://schemas.openxmlformats.org/officeDocument/2006/relationships/slide" Target="slide5.xml"/><Relationship Id="rId17" Type="http://schemas.openxmlformats.org/officeDocument/2006/relationships/slide" Target="slide47.xml"/><Relationship Id="rId2" Type="http://schemas.openxmlformats.org/officeDocument/2006/relationships/slide" Target="slide15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6.xml"/><Relationship Id="rId5" Type="http://schemas.openxmlformats.org/officeDocument/2006/relationships/slide" Target="slide19.xml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slide" Target="slide18.xml"/><Relationship Id="rId9" Type="http://schemas.openxmlformats.org/officeDocument/2006/relationships/slide" Target="slide13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2.xml"/><Relationship Id="rId3" Type="http://schemas.openxmlformats.org/officeDocument/2006/relationships/slide" Target="slide33.xml"/><Relationship Id="rId7" Type="http://schemas.openxmlformats.org/officeDocument/2006/relationships/slide" Target="slide28.xml"/><Relationship Id="rId12" Type="http://schemas.openxmlformats.org/officeDocument/2006/relationships/slide" Target="slide2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24.xml"/><Relationship Id="rId5" Type="http://schemas.openxmlformats.org/officeDocument/2006/relationships/slide" Target="slide35.xml"/><Relationship Id="rId15" Type="http://schemas.openxmlformats.org/officeDocument/2006/relationships/slide" Target="slide21.xml"/><Relationship Id="rId10" Type="http://schemas.openxmlformats.org/officeDocument/2006/relationships/slide" Target="slide26.xml"/><Relationship Id="rId4" Type="http://schemas.openxmlformats.org/officeDocument/2006/relationships/slide" Target="slide34.xml"/><Relationship Id="rId9" Type="http://schemas.openxmlformats.org/officeDocument/2006/relationships/slide" Target="slide30.xml"/><Relationship Id="rId14" Type="http://schemas.openxmlformats.org/officeDocument/2006/relationships/slide" Target="slide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40.png"/><Relationship Id="rId5" Type="http://schemas.openxmlformats.org/officeDocument/2006/relationships/image" Target="../media/image94.png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410.png"/><Relationship Id="rId4" Type="http://schemas.openxmlformats.org/officeDocument/2006/relationships/image" Target="../media/image1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10.png"/><Relationship Id="rId7" Type="http://schemas.openxmlformats.org/officeDocument/2006/relationships/image" Target="../media/image12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1.png"/><Relationship Id="rId5" Type="http://schemas.openxmlformats.org/officeDocument/2006/relationships/image" Target="../media/image1011.png"/><Relationship Id="rId4" Type="http://schemas.openxmlformats.org/officeDocument/2006/relationships/image" Target="../media/image910.png"/><Relationship Id="rId9" Type="http://schemas.openxmlformats.org/officeDocument/2006/relationships/image" Target="../media/image10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110.png"/><Relationship Id="rId7" Type="http://schemas.openxmlformats.org/officeDocument/2006/relationships/image" Target="../media/image15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511.png"/><Relationship Id="rId4" Type="http://schemas.openxmlformats.org/officeDocument/2006/relationships/image" Target="../media/image146.png"/><Relationship Id="rId9" Type="http://schemas.openxmlformats.org/officeDocument/2006/relationships/image" Target="../media/image17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3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0" Type="http://schemas.openxmlformats.org/officeDocument/2006/relationships/image" Target="../media/image132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1.png"/><Relationship Id="rId4" Type="http://schemas.openxmlformats.org/officeDocument/2006/relationships/image" Target="../media/image40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44.xml"/><Relationship Id="rId7" Type="http://schemas.openxmlformats.org/officeDocument/2006/relationships/slide" Target="slide40.xml"/><Relationship Id="rId12" Type="http://schemas.openxmlformats.org/officeDocument/2006/relationships/slide" Target="slide3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11" Type="http://schemas.openxmlformats.org/officeDocument/2006/relationships/slide" Target="slide37.xml"/><Relationship Id="rId5" Type="http://schemas.openxmlformats.org/officeDocument/2006/relationships/slide" Target="slide46.xml"/><Relationship Id="rId10" Type="http://schemas.openxmlformats.org/officeDocument/2006/relationships/slide" Target="slide42.xml"/><Relationship Id="rId4" Type="http://schemas.openxmlformats.org/officeDocument/2006/relationships/slide" Target="slide45.xml"/><Relationship Id="rId9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10" Type="http://schemas.openxmlformats.org/officeDocument/2006/relationships/image" Target="../media/image610.png"/><Relationship Id="rId4" Type="http://schemas.openxmlformats.org/officeDocument/2006/relationships/image" Target="../media/image550.png"/><Relationship Id="rId9" Type="http://schemas.openxmlformats.org/officeDocument/2006/relationships/image" Target="../media/image6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720.png"/><Relationship Id="rId3" Type="http://schemas.openxmlformats.org/officeDocument/2006/relationships/image" Target="../media/image620.png"/><Relationship Id="rId7" Type="http://schemas.openxmlformats.org/officeDocument/2006/relationships/image" Target="../media/image660.png"/><Relationship Id="rId12" Type="http://schemas.openxmlformats.org/officeDocument/2006/relationships/image" Target="../media/image7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5" Type="http://schemas.openxmlformats.org/officeDocument/2006/relationships/image" Target="../media/image640.png"/><Relationship Id="rId10" Type="http://schemas.openxmlformats.org/officeDocument/2006/relationships/image" Target="../media/image690.png"/><Relationship Id="rId4" Type="http://schemas.openxmlformats.org/officeDocument/2006/relationships/image" Target="../media/image630.png"/><Relationship Id="rId9" Type="http://schemas.openxmlformats.org/officeDocument/2006/relationships/image" Target="../media/image680.png"/><Relationship Id="rId14" Type="http://schemas.openxmlformats.org/officeDocument/2006/relationships/image" Target="../media/image7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20.png"/><Relationship Id="rId7" Type="http://schemas.openxmlformats.org/officeDocument/2006/relationships/image" Target="../media/image860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900.png"/><Relationship Id="rId10" Type="http://schemas.openxmlformats.org/officeDocument/2006/relationships/image" Target="../media/image134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image" Target="../media/image960.png"/><Relationship Id="rId7" Type="http://schemas.openxmlformats.org/officeDocument/2006/relationships/image" Target="../media/image1041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1012.png"/><Relationship Id="rId9" Type="http://schemas.openxmlformats.org/officeDocument/2006/relationships/image" Target="../media/image106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070.png"/><Relationship Id="rId7" Type="http://schemas.openxmlformats.org/officeDocument/2006/relationships/image" Target="../media/image11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11" Type="http://schemas.openxmlformats.org/officeDocument/2006/relationships/image" Target="../media/image1140.png"/><Relationship Id="rId5" Type="http://schemas.openxmlformats.org/officeDocument/2006/relationships/image" Target="../media/image1090.png"/><Relationship Id="rId10" Type="http://schemas.openxmlformats.org/officeDocument/2006/relationships/image" Target="../media/image1130.png"/><Relationship Id="rId4" Type="http://schemas.openxmlformats.org/officeDocument/2006/relationships/image" Target="../media/image1080.png"/><Relationship Id="rId9" Type="http://schemas.microsoft.com/office/2007/relationships/hdphoto" Target="NUL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image" Target="../media/image1160.png"/><Relationship Id="rId7" Type="http://schemas.openxmlformats.org/officeDocument/2006/relationships/image" Target="../media/image136.png"/><Relationship Id="rId12" Type="http://schemas.openxmlformats.org/officeDocument/2006/relationships/image" Target="../media/image1240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11" Type="http://schemas.openxmlformats.org/officeDocument/2006/relationships/image" Target="../media/image137.emf"/><Relationship Id="rId5" Type="http://schemas.openxmlformats.org/officeDocument/2006/relationships/image" Target="../media/image1180.png"/><Relationship Id="rId10" Type="http://schemas.openxmlformats.org/officeDocument/2006/relationships/image" Target="../media/image1220.png"/><Relationship Id="rId4" Type="http://schemas.openxmlformats.org/officeDocument/2006/relationships/image" Target="../media/image1170.png"/><Relationship Id="rId9" Type="http://schemas.openxmlformats.org/officeDocument/2006/relationships/image" Target="../media/image121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3" Type="http://schemas.openxmlformats.org/officeDocument/2006/relationships/image" Target="../media/image1260.png"/><Relationship Id="rId7" Type="http://schemas.openxmlformats.org/officeDocument/2006/relationships/image" Target="../media/image1300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0.png"/><Relationship Id="rId5" Type="http://schemas.openxmlformats.org/officeDocument/2006/relationships/image" Target="../media/image1280.png"/><Relationship Id="rId4" Type="http://schemas.openxmlformats.org/officeDocument/2006/relationships/image" Target="../media/image1270.png"/><Relationship Id="rId9" Type="http://schemas.openxmlformats.org/officeDocument/2006/relationships/image" Target="../media/image132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7.xml"/><Relationship Id="rId7" Type="http://schemas.openxmlformats.org/officeDocument/2006/relationships/slide" Target="slide49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11" Type="http://schemas.openxmlformats.org/officeDocument/2006/relationships/image" Target="../media/image138.png"/><Relationship Id="rId5" Type="http://schemas.openxmlformats.org/officeDocument/2006/relationships/slide" Target="slide29.xml"/><Relationship Id="rId10" Type="http://schemas.openxmlformats.org/officeDocument/2006/relationships/slide" Target="slide8.xml"/><Relationship Id="rId4" Type="http://schemas.openxmlformats.org/officeDocument/2006/relationships/slide" Target="slide52.xml"/><Relationship Id="rId9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3" Type="http://schemas.openxmlformats.org/officeDocument/2006/relationships/image" Target="../media/image1340.png"/><Relationship Id="rId7" Type="http://schemas.openxmlformats.org/officeDocument/2006/relationships/slide" Target="slide23.xml"/><Relationship Id="rId12" Type="http://schemas.openxmlformats.org/officeDocument/2006/relationships/image" Target="../media/image142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1.png"/><Relationship Id="rId5" Type="http://schemas.openxmlformats.org/officeDocument/2006/relationships/image" Target="../media/image1200.png"/><Relationship Id="rId10" Type="http://schemas.openxmlformats.org/officeDocument/2006/relationships/image" Target="../media/image140.png"/><Relationship Id="rId4" Type="http://schemas.openxmlformats.org/officeDocument/2006/relationships/image" Target="../media/image1120.png"/><Relationship Id="rId9" Type="http://schemas.openxmlformats.org/officeDocument/2006/relationships/image" Target="../media/image13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145.png"/><Relationship Id="rId3" Type="http://schemas.openxmlformats.org/officeDocument/2006/relationships/image" Target="../media/image143.png"/><Relationship Id="rId7" Type="http://schemas.openxmlformats.org/officeDocument/2006/relationships/image" Target="../media/image1360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0.png"/><Relationship Id="rId11" Type="http://schemas.openxmlformats.org/officeDocument/2006/relationships/image" Target="../media/image150.png"/><Relationship Id="rId5" Type="http://schemas.openxmlformats.org/officeDocument/2006/relationships/image" Target="../media/image1230.png"/><Relationship Id="rId10" Type="http://schemas.openxmlformats.org/officeDocument/2006/relationships/image" Target="../media/image149.png"/><Relationship Id="rId4" Type="http://schemas.openxmlformats.org/officeDocument/2006/relationships/image" Target="../media/image144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5.png"/><Relationship Id="rId7" Type="http://schemas.openxmlformats.org/officeDocument/2006/relationships/slide" Target="slide23.xml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2.png"/><Relationship Id="rId5" Type="http://schemas.openxmlformats.org/officeDocument/2006/relationships/image" Target="../media/image157.png"/><Relationship Id="rId10" Type="http://schemas.openxmlformats.org/officeDocument/2006/relationships/image" Target="../media/image161.png"/><Relationship Id="rId4" Type="http://schemas.openxmlformats.org/officeDocument/2006/relationships/image" Target="../media/image156.png"/><Relationship Id="rId9" Type="http://schemas.openxmlformats.org/officeDocument/2006/relationships/image" Target="../media/image16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3" Type="http://schemas.openxmlformats.org/officeDocument/2006/relationships/image" Target="../media/image163.png"/><Relationship Id="rId7" Type="http://schemas.openxmlformats.org/officeDocument/2006/relationships/image" Target="../media/image166.png"/><Relationship Id="rId12" Type="http://schemas.openxmlformats.org/officeDocument/2006/relationships/image" Target="../media/image152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46.jpeg"/><Relationship Id="rId15" Type="http://schemas.openxmlformats.org/officeDocument/2006/relationships/image" Target="../media/image174.png"/><Relationship Id="rId10" Type="http://schemas.openxmlformats.org/officeDocument/2006/relationships/image" Target="../media/image147.emf"/><Relationship Id="rId4" Type="http://schemas.openxmlformats.org/officeDocument/2006/relationships/slide" Target="slide23.xml"/><Relationship Id="rId9" Type="http://schemas.openxmlformats.org/officeDocument/2006/relationships/image" Target="../media/image168.png"/><Relationship Id="rId14" Type="http://schemas.openxmlformats.org/officeDocument/2006/relationships/image" Target="../media/image16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173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71.png"/><Relationship Id="rId5" Type="http://schemas.openxmlformats.org/officeDocument/2006/relationships/image" Target="../media/image178.png"/><Relationship Id="rId10" Type="http://schemas.openxmlformats.org/officeDocument/2006/relationships/image" Target="../media/image182.png"/><Relationship Id="rId4" Type="http://schemas.openxmlformats.org/officeDocument/2006/relationships/image" Target="../media/image177.png"/><Relationship Id="rId9" Type="http://schemas.openxmlformats.org/officeDocument/2006/relationships/image" Target="../media/image181.png"/><Relationship Id="rId14" Type="http://schemas.openxmlformats.org/officeDocument/2006/relationships/image" Target="../media/image1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81" y="0"/>
            <a:ext cx="24406147" cy="1382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5" y="7622415"/>
            <a:ext cx="15138801" cy="374013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4069" y="3807870"/>
            <a:ext cx="8865970" cy="83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7718" y="4503554"/>
            <a:ext cx="3001785" cy="12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8" rIns="91397" bIns="4569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03241" y="6853528"/>
            <a:ext cx="10470553" cy="3077739"/>
            <a:chOff x="8137790" y="4371559"/>
            <a:chExt cx="8841649" cy="1500304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37790" y="4371559"/>
              <a:ext cx="8841649" cy="1500304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56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72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7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 TRỊ CỦA HÀM SỐ</a:t>
              </a:r>
              <a:endPara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6" y="1743254"/>
            <a:ext cx="1814128" cy="1813427"/>
            <a:chOff x="12784885" y="1066801"/>
            <a:chExt cx="1814128" cy="1813426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10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10660" cy="1323440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865008"/>
            <a:ext cx="2238375" cy="170702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7126606" y="2329718"/>
            <a:ext cx="7214113" cy="41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6" y="1682610"/>
            <a:ext cx="5222238" cy="5310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1138" y="11234296"/>
            <a:ext cx="23475121" cy="2026278"/>
            <a:chOff x="184495" y="3636278"/>
            <a:chExt cx="11834900" cy="101385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7849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49511"/>
              <a:chOff x="1275608" y="6239450"/>
              <a:chExt cx="4592537" cy="99843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55889" cy="998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89312"/>
            <a:ext cx="24201901" cy="2299752"/>
            <a:chOff x="534987" y="1869705"/>
            <a:chExt cx="23719158" cy="131143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311430"/>
              <a:chOff x="534987" y="1647866"/>
              <a:chExt cx="23340848" cy="131143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23840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7" y="1653394"/>
                  <a:ext cx="2097638" cy="579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197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liên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tục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đạo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tới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cấp</a:t>
                  </a:r>
                  <a:r>
                    <a:rPr lang="es-E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r>
                    <a:rPr lang="es-ES" sz="600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6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6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s-E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vi-VN" sz="6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197673"/>
                </a:xfrm>
                <a:prstGeom prst="rect">
                  <a:avLst/>
                </a:prstGeom>
                <a:blipFill>
                  <a:blip r:embed="rId3"/>
                  <a:stretch>
                    <a:fillRect l="-1307" t="-6667" r="-552" b="-1623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20487" y="2659492"/>
            <a:ext cx="19645502" cy="2042550"/>
            <a:chOff x="1356395" y="6449874"/>
            <a:chExt cx="23075877" cy="250511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3" y="6449874"/>
              <a:ext cx="22291889" cy="25051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56395" y="671516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405940" y="2687386"/>
                <a:ext cx="23090115" cy="2014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5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s-E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5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sz="5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s-ES" sz="5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5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56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5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5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5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s-ES" sz="5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″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5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56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5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5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s-E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s-E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s-E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s-E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s-E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E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s-E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s-E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40" y="2687386"/>
                <a:ext cx="23090115" cy="2014654"/>
              </a:xfrm>
              <a:prstGeom prst="rect">
                <a:avLst/>
              </a:prstGeom>
              <a:blipFill>
                <a:blip r:embed="rId4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0910" y="12283165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 đúng là B</a:t>
            </a:r>
            <a:endParaRPr lang="vi-VN" sz="5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06387" y="4953000"/>
            <a:ext cx="19659601" cy="2042550"/>
            <a:chOff x="1356395" y="6449874"/>
            <a:chExt cx="23075877" cy="250511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3" y="6449874"/>
              <a:ext cx="22291889" cy="25051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56395" y="671516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391841" y="4980894"/>
                <a:ext cx="23090115" cy="2151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sz="6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s-E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6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60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6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6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s-E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″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6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60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6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841" y="4980894"/>
                <a:ext cx="23090115" cy="2151936"/>
              </a:xfrm>
              <a:prstGeom prst="rect">
                <a:avLst/>
              </a:prstGeom>
              <a:blipFill>
                <a:blip r:embed="rId5"/>
                <a:stretch>
                  <a:fillRect l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06387" y="7253850"/>
            <a:ext cx="19659601" cy="2042550"/>
            <a:chOff x="1356395" y="6449874"/>
            <a:chExt cx="23075877" cy="250511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3" y="6449874"/>
              <a:ext cx="22291889" cy="25051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56395" y="671516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91841" y="7281744"/>
                <a:ext cx="23090115" cy="2151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sz="6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s-E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6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60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6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6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s-E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″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6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60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6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vi-VN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s-E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841" y="7281744"/>
                <a:ext cx="23090115" cy="2151936"/>
              </a:xfrm>
              <a:prstGeom prst="rect">
                <a:avLst/>
              </a:prstGeom>
              <a:blipFill>
                <a:blip r:embed="rId6"/>
                <a:stretch>
                  <a:fillRect l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58788" y="9526503"/>
            <a:ext cx="19507200" cy="1141497"/>
            <a:chOff x="1422746" y="6334162"/>
            <a:chExt cx="22254441" cy="114149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21536804" cy="1141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22746" y="6357008"/>
              <a:ext cx="1028590" cy="9739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59514" y="9677400"/>
            <a:ext cx="4589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 đều sai</a:t>
            </a:r>
            <a:r>
              <a:rPr lang="es-ES" sz="5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5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37716" y="5071342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0458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6494" y="10006222"/>
            <a:ext cx="23781476" cy="3252578"/>
            <a:chOff x="184495" y="3636278"/>
            <a:chExt cx="11834900" cy="175975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53081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49511"/>
              <a:chOff x="1275608" y="6239450"/>
              <a:chExt cx="4592537" cy="99843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21676" cy="998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2"/>
            <a:ext cx="23815891" cy="7197751"/>
            <a:chOff x="534987" y="1869705"/>
            <a:chExt cx="23340848" cy="596039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5960396"/>
              <a:chOff x="534987" y="1647866"/>
              <a:chExt cx="23340848" cy="596039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588737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7" y="1653394"/>
                  <a:ext cx="2097638" cy="84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91352" y="3049515"/>
                  <a:ext cx="11841369" cy="3211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39777" algn="l"/>
                    </a:tabLst>
                  </a:pPr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 </m:t>
                      </m:r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a14:m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600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39777" algn="l"/>
                    </a:tabLst>
                  </a:pPr>
                  <a:r>
                    <a:rPr lang="en-US" sz="600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cực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6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352" y="3049515"/>
                  <a:ext cx="11841369" cy="3211334"/>
                </a:xfrm>
                <a:prstGeom prst="rect">
                  <a:avLst/>
                </a:prstGeom>
                <a:blipFill>
                  <a:blip r:embed="rId3"/>
                  <a:stretch>
                    <a:fillRect l="-2321" t="-3611" r="-2270" b="-84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7883056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-339" y="8460897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877" y="401539"/>
            <a:ext cx="9933810" cy="669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744" y="11209594"/>
            <a:ext cx="17314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điểm mà đồ thị đi lên rồi đi xuống và ngược lại. 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6494" y="10006222"/>
            <a:ext cx="23781476" cy="3252578"/>
            <a:chOff x="184495" y="3636278"/>
            <a:chExt cx="11834900" cy="175975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53081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49511"/>
              <a:chOff x="1275608" y="6239450"/>
              <a:chExt cx="4592537" cy="99843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21676" cy="998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2"/>
            <a:ext cx="23815891" cy="7197751"/>
            <a:chOff x="534987" y="1869705"/>
            <a:chExt cx="23340848" cy="596039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5960396"/>
              <a:chOff x="534987" y="1647866"/>
              <a:chExt cx="23340848" cy="596039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588737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7" y="1653394"/>
                  <a:ext cx="2097638" cy="84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561588" y="6742438"/>
              <a:ext cx="11841369" cy="917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1650" algn="l"/>
                  <a:tab pos="3486150" algn="l"/>
                  <a:tab pos="3657600" algn="l"/>
                  <a:tab pos="5143500" algn="l"/>
                </a:tabLst>
              </a:pP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Hàm số đạt cực đại tại:</a:t>
              </a:r>
              <a:endPara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7883056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=−</m:t>
                          </m:r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vi-VN" sz="60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m:rPr>
                              <m:nor/>
                            </m:rPr>
                            <a:rPr lang="vi-VN" sz="60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vi-VN" sz="60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6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vi-VN" sz="60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11628244" y="8382671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4744" y="11209594"/>
                <a:ext cx="2067668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(+) sang (-)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đạt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cực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đại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4" y="11209594"/>
                <a:ext cx="20676686" cy="923330"/>
              </a:xfrm>
              <a:prstGeom prst="rect">
                <a:avLst/>
              </a:prstGeom>
              <a:blipFill>
                <a:blip r:embed="rId7"/>
                <a:stretch>
                  <a:fillRect l="-1592" t="-20530" b="-3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4111192" y="216335"/>
                <a:ext cx="17130196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0" lang="en-US" sz="5400" b="0" i="0" u="none" strike="noStrike" cap="none" normalizeH="0" baseline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sz="54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54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54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5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5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sz="5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5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5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kumimoji="0" lang="en-US" sz="54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54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kumimoji="0" lang="en-US" sz="54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kumimoji="0" lang="en-US" sz="54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kumimoji="0" lang="en-US" sz="54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kumimoji="0" lang="en-US" sz="54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0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sz="54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5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771650" algn="l"/>
                    <a:tab pos="3486150" algn="l"/>
                    <a:tab pos="3657600" algn="l"/>
                    <a:tab pos="5143500" algn="l"/>
                  </a:tabLst>
                </a:pPr>
                <a:endParaRPr kumimoji="0" lang="en-US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1192" y="216335"/>
                <a:ext cx="17130196" cy="1754326"/>
              </a:xfrm>
              <a:prstGeom prst="rect">
                <a:avLst/>
              </a:prstGeom>
              <a:blipFill>
                <a:blip r:embed="rId8"/>
                <a:stretch>
                  <a:fillRect l="-1886" t="-90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59" y="1066281"/>
            <a:ext cx="17070387" cy="48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6494" y="10006222"/>
            <a:ext cx="23781476" cy="3252578"/>
            <a:chOff x="184495" y="3636278"/>
            <a:chExt cx="11834900" cy="175975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53081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49511"/>
              <a:chOff x="1275608" y="6239450"/>
              <a:chExt cx="4592537" cy="99843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21676" cy="998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2"/>
            <a:ext cx="23815891" cy="7197751"/>
            <a:chOff x="534987" y="1869705"/>
            <a:chExt cx="23340848" cy="596039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5960396"/>
              <a:chOff x="534987" y="1647866"/>
              <a:chExt cx="23340848" cy="596039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588737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2" y="1653394"/>
                  <a:ext cx="2509247" cy="84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27587" y="3049515"/>
                  <a:ext cx="13842806" cy="3228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vi-VN" sz="600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Cho </a:t>
                  </a:r>
                  <a:r>
                    <a:rPr lang="vi-VN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vi-VN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(</a:t>
                  </a:r>
                  <a:r>
                    <a:rPr lang="vi-VN" sz="6000" i="1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a</a:t>
                  </a:r>
                  <a:r>
                    <a:rPr lang="vi-VN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, </a:t>
                  </a:r>
                  <a:r>
                    <a:rPr lang="vi-VN" sz="6000" i="1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b</a:t>
                  </a:r>
                  <a:r>
                    <a:rPr lang="vi-VN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, </a:t>
                  </a:r>
                  <a:r>
                    <a:rPr lang="vi-VN" sz="6000" i="1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c</a:t>
                  </a:r>
                  <a:r>
                    <a:rPr lang="en-US" sz="6000" i="1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 </a:t>
                  </a:r>
                  <a:r>
                    <a:rPr lang="vi-VN" sz="6000" i="1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Cambria Math" panose="02040503050406030204" pitchFamily="18" charset="0"/>
                    </a:rPr>
                    <a:t>∈</a:t>
                  </a:r>
                  <a:r>
                    <a:rPr lang="en-US" sz="6000" i="1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Cambria Math" panose="02040503050406030204" pitchFamily="18" charset="0"/>
                    </a:rPr>
                    <a:t> </a:t>
                  </a:r>
                  <a:r>
                    <a:rPr lang="vi-VN" sz="6000" i="1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R</a:t>
                  </a:r>
                  <a:r>
                    <a:rPr lang="vi-VN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) có đồ thị như hình vẽ </a:t>
                  </a:r>
                  <a:r>
                    <a:rPr lang="vi-VN" sz="600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bên</a:t>
                  </a:r>
                  <a:r>
                    <a:rPr lang="vi-VN" sz="6000" smtClean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</a:rPr>
                    <a:t>.</a:t>
                  </a:r>
                  <a:endParaRPr lang="en-US" sz="6000" smtClean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endParaRPr>
                </a:p>
                <a:p>
                  <a:endParaRPr lang="en-US" sz="6000" dirty="0">
                    <a:latin typeface="+mj-lt"/>
                  </a:endParaRPr>
                </a:p>
                <a:p>
                  <a:pPr algn="just"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39777" algn="l"/>
                    </a:tabLst>
                  </a:pPr>
                  <a:r>
                    <a:rPr lang="en-US" sz="6000" smtClean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cực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err="1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>
                      <a:solidFill>
                        <a:srgbClr val="00206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600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587" y="3049515"/>
                  <a:ext cx="13842806" cy="3228644"/>
                </a:xfrm>
                <a:prstGeom prst="rect">
                  <a:avLst/>
                </a:prstGeom>
                <a:blipFill>
                  <a:blip r:embed="rId3"/>
                  <a:stretch>
                    <a:fillRect l="-1985" t="-3594" r="-3064" b="-84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7883056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11725293" y="8452606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2" name="TextBox 1"/>
          <p:cNvSpPr txBox="1"/>
          <p:nvPr/>
        </p:nvSpPr>
        <p:spPr>
          <a:xfrm>
            <a:off x="694744" y="11209594"/>
            <a:ext cx="17314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điểm mà đồ thị đi lên rồi đi xuống và ngược lại. 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6" t="38268" r="37836" b="29051"/>
          <a:stretch>
            <a:fillRect/>
          </a:stretch>
        </p:blipFill>
        <p:spPr bwMode="auto">
          <a:xfrm>
            <a:off x="14819286" y="412341"/>
            <a:ext cx="8861666" cy="63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1096" y="9523286"/>
            <a:ext cx="23788189" cy="3811953"/>
            <a:chOff x="184495" y="3636275"/>
            <a:chExt cx="11834900" cy="224142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20124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60983"/>
              <a:chOff x="1275608" y="6239450"/>
              <a:chExt cx="4592537" cy="10192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20935" cy="1019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2"/>
            <a:ext cx="23815891" cy="6751378"/>
            <a:chOff x="534987" y="1869705"/>
            <a:chExt cx="23340848" cy="559075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5590758"/>
              <a:chOff x="534987" y="1647866"/>
              <a:chExt cx="23340848" cy="559075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551773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2" y="1653394"/>
                  <a:ext cx="2509247" cy="84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948632" y="3090024"/>
              <a:ext cx="7919794" cy="397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fontAlgn="base">
                <a:buClr>
                  <a:srgbClr val="0000FF"/>
                </a:buClr>
                <a:tabLst>
                  <a:tab pos="1259872" algn="l"/>
                </a:tabLst>
              </a:pP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 hàm số </a:t>
              </a:r>
              <a:r>
                <a:rPr lang="en-US" sz="6000" i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y=f(x)</a:t>
              </a: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có bảng biến thiên như </a:t>
              </a:r>
              <a:r>
                <a:rPr lang="en-US" sz="600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</a:p>
            <a:p>
              <a:pPr lvl="0" fontAlgn="base">
                <a:buClr>
                  <a:srgbClr val="0000FF"/>
                </a:buClr>
                <a:tabLst>
                  <a:tab pos="1259872" algn="l"/>
                </a:tabLst>
              </a:pPr>
              <a:endParaRPr lang="en-US" sz="60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fontAlgn="base">
                <a:buClr>
                  <a:srgbClr val="0000FF"/>
                </a:buClr>
                <a:tabLst>
                  <a:tab pos="1259872" algn="l"/>
                </a:tabLst>
              </a:pPr>
              <a:r>
                <a:rPr lang="en-US" sz="600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Mệnh </a:t>
              </a: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 nào dưới đây </a:t>
              </a:r>
              <a:r>
                <a:rPr lang="en-US" sz="6000" b="1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endParaRPr 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1025" y="7459670"/>
            <a:ext cx="23679365" cy="1856666"/>
            <a:chOff x="247181" y="1501337"/>
            <a:chExt cx="11838141" cy="92833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7"/>
              <a:ext cx="3090381" cy="922483"/>
              <a:chOff x="5537206" y="1557991"/>
              <a:chExt cx="3079904" cy="85758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61676"/>
                    <a:ext cx="2280848" cy="8538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762000" algn="l"/>
                        <a:tab pos="3600450" algn="l"/>
                        <a:tab pos="504031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hai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ti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i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61676"/>
                    <a:ext cx="2280848" cy="85389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0"/>
              <a:ext cx="3090381" cy="928330"/>
              <a:chOff x="5537206" y="1557992"/>
              <a:chExt cx="3079904" cy="86301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31138" y="1597094"/>
                    <a:ext cx="2464399" cy="8239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762000" algn="l"/>
                        <a:tab pos="3600450" algn="l"/>
                        <a:tab pos="504031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á 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đạ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2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52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ằ</m:t>
                          </m:r>
                          <m:r>
                            <m:rPr>
                              <m:nor/>
                            </m:rPr>
                            <a:rPr lang="en-US" sz="52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52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2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52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200" i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1138" y="1597094"/>
                    <a:ext cx="2464399" cy="82391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1"/>
              <a:ext cx="3090381" cy="922478"/>
              <a:chOff x="5537206" y="1557992"/>
              <a:chExt cx="3079904" cy="85757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61673"/>
                    <a:ext cx="2280848" cy="8538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ba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để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ị.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61673"/>
                    <a:ext cx="2280848" cy="8538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2"/>
              <a:ext cx="3090381" cy="922478"/>
              <a:chOff x="5537206" y="1557992"/>
              <a:chExt cx="3079904" cy="85757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61672"/>
                    <a:ext cx="2493487" cy="8538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á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đạ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ằ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61672"/>
                    <a:ext cx="2493487" cy="85389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-2284413" y="41910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pic>
        <p:nvPicPr>
          <p:cNvPr id="5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13" y="345689"/>
            <a:ext cx="15161983" cy="63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05556" y="10744966"/>
                <a:ext cx="18491281" cy="207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46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600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600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600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600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sz="600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6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(±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556" y="10744966"/>
                <a:ext cx="18491281" cy="2077492"/>
              </a:xfrm>
              <a:prstGeom prst="rect">
                <a:avLst/>
              </a:prstGeom>
              <a:blipFill>
                <a:blip r:embed="rId8"/>
                <a:stretch>
                  <a:fillRect l="-2011" t="-6765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11964519" y="8021151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6998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11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1096" y="9523286"/>
            <a:ext cx="23788189" cy="3811953"/>
            <a:chOff x="184495" y="3636275"/>
            <a:chExt cx="11834900" cy="224142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20124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60983"/>
              <a:chOff x="1275608" y="6239450"/>
              <a:chExt cx="4592537" cy="10192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20935" cy="1019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2"/>
            <a:ext cx="23815891" cy="6751378"/>
            <a:chOff x="534987" y="1869705"/>
            <a:chExt cx="23340848" cy="559075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5590758"/>
              <a:chOff x="534987" y="1647866"/>
              <a:chExt cx="23340848" cy="559075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551773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2" y="1653394"/>
                  <a:ext cx="2509247" cy="84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948632" y="3090024"/>
              <a:ext cx="7919794" cy="397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 hàm số </a:t>
              </a:r>
              <a:r>
                <a:rPr lang="en-US" sz="6000" i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 = f(x)</a:t>
              </a: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có bảng biến thiên như hình </a:t>
              </a:r>
              <a:r>
                <a:rPr lang="en-US" sz="600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vẽ bên.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 </a:t>
              </a: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hàm số có bao nhiêu điểm cực trị?</a:t>
              </a:r>
              <a:endPara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1025" y="7459670"/>
            <a:ext cx="23679365" cy="1828812"/>
            <a:chOff x="247181" y="1501337"/>
            <a:chExt cx="11838141" cy="9144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7"/>
              <a:ext cx="3090381" cy="914399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86238"/>
                    <a:ext cx="2280848" cy="4484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762000" algn="l"/>
                        <a:tab pos="3600450" algn="l"/>
                        <a:tab pos="504031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ố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i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86238"/>
                    <a:ext cx="2280848" cy="44840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0"/>
              <a:ext cx="3090381" cy="914400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31138" y="1750816"/>
                    <a:ext cx="2464399" cy="448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762000" algn="l"/>
                        <a:tab pos="3600450" algn="l"/>
                        <a:tab pos="504031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ba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200" i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1138" y="1750816"/>
                    <a:ext cx="2464399" cy="4484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1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0815"/>
                    <a:ext cx="2280848" cy="448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hai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0815"/>
                    <a:ext cx="2280848" cy="44840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399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6501" y="1750814"/>
                    <a:ext cx="2493487" cy="448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ộ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6501" y="1750814"/>
                    <a:ext cx="2493487" cy="44840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-2284413" y="41910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05556" y="10744966"/>
                <a:ext cx="14762183" cy="1069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76835">
                  <a:lnSpc>
                    <a:spcPct val="115000"/>
                  </a:lnSpc>
                  <a:spcAft>
                    <a:spcPts val="0"/>
                  </a:spcAft>
                  <a:tabLst>
                    <a:tab pos="762635" algn="l"/>
                  </a:tabLst>
                </a:pP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BBT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=±1.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556" y="10744966"/>
                <a:ext cx="14762183" cy="1069075"/>
              </a:xfrm>
              <a:prstGeom prst="rect">
                <a:avLst/>
              </a:prstGeom>
              <a:blipFill>
                <a:blip r:embed="rId7"/>
                <a:stretch>
                  <a:fillRect l="-1983" t="-13143" b="-37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47" y="563634"/>
            <a:ext cx="14813667" cy="604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11943014" y="7990227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537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11" grpId="0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4" y="10847637"/>
            <a:ext cx="23788189" cy="2600241"/>
            <a:chOff x="184495" y="3636275"/>
            <a:chExt cx="11834900" cy="152893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129999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60983"/>
              <a:chOff x="1275608" y="6239450"/>
              <a:chExt cx="4592537" cy="10192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20935" cy="1019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2"/>
            <a:ext cx="23815891" cy="5177203"/>
            <a:chOff x="534987" y="1869705"/>
            <a:chExt cx="23340848" cy="428719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4287197"/>
              <a:chOff x="534987" y="1647866"/>
              <a:chExt cx="23340848" cy="428719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42141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2" y="1653394"/>
                  <a:ext cx="2509247" cy="84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948632" y="2691847"/>
              <a:ext cx="7919794" cy="321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 hàm số </a:t>
              </a:r>
              <a:r>
                <a:rPr lang="en-US" sz="6000" i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 = f(x)</a:t>
              </a: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liên tục trên </a:t>
              </a:r>
              <a:r>
                <a:rPr lang="en-US" sz="6000" i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và có bảng biến thiên như hình vẽ. Tìm khẳng định đúng?</a:t>
              </a:r>
              <a:endPara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-2284413" y="41910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4707" y="11503470"/>
                <a:ext cx="22490580" cy="1878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46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BBT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(0)=1.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(−1)=0.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7" y="11503470"/>
                <a:ext cx="22490580" cy="1878976"/>
              </a:xfrm>
              <a:prstGeom prst="rect">
                <a:avLst/>
              </a:prstGeom>
              <a:blipFill>
                <a:blip r:embed="rId3"/>
                <a:stretch>
                  <a:fillRect l="-1464" t="-6818" b="-18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230" y="500000"/>
            <a:ext cx="15193740" cy="43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58787" y="8131926"/>
            <a:ext cx="19507200" cy="1141497"/>
            <a:chOff x="1422746" y="6334162"/>
            <a:chExt cx="22254441" cy="114149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21536804" cy="1141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22746" y="6357008"/>
              <a:ext cx="1028590" cy="9739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760756" y="8282823"/>
            <a:ext cx="14034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 thị hàm số cắt trục hoành tại </a:t>
            </a:r>
            <a:r>
              <a:rPr lang="en-US" sz="5400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điểm phân biệt.</a:t>
            </a:r>
            <a:endParaRPr lang="vi-VN" sz="5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98276" y="5578604"/>
            <a:ext cx="19507200" cy="1141497"/>
            <a:chOff x="1422746" y="6334162"/>
            <a:chExt cx="22254441" cy="114149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21536804" cy="1141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22746" y="6357008"/>
              <a:ext cx="1028590" cy="9739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699002" y="5729501"/>
            <a:ext cx="1777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 số có giá trị nhỏ nhất bằng </a:t>
            </a:r>
            <a:r>
              <a:rPr lang="en-US" sz="5400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giá trị lớn nhất bằng </a:t>
            </a:r>
            <a:r>
              <a:rPr lang="en-US" sz="5400" i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59589" y="6858000"/>
            <a:ext cx="19507200" cy="1141497"/>
            <a:chOff x="1422746" y="6334162"/>
            <a:chExt cx="22254441" cy="114149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21536804" cy="1141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22746" y="6357008"/>
              <a:ext cx="1028590" cy="9739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660315" y="7008897"/>
                <a:ext cx="1628663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540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−1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315" y="7008897"/>
                <a:ext cx="16286638" cy="923330"/>
              </a:xfrm>
              <a:prstGeom prst="rect">
                <a:avLst/>
              </a:prstGeom>
              <a:blipFill>
                <a:blip r:embed="rId5"/>
                <a:stretch>
                  <a:fillRect l="-1984" t="-18543" r="-1048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58787" y="9372600"/>
            <a:ext cx="19507200" cy="1141497"/>
            <a:chOff x="1422746" y="6334162"/>
            <a:chExt cx="22254441" cy="1141497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21536804" cy="1141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22746" y="6357008"/>
              <a:ext cx="1028590" cy="9739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583313" y="9448800"/>
            <a:ext cx="8254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 số có đúng một cực trị.</a:t>
            </a:r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458787" y="6829711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372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11" grpId="0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45970" y="8606273"/>
            <a:ext cx="23781476" cy="4576326"/>
            <a:chOff x="184495" y="3636278"/>
            <a:chExt cx="11834900" cy="247594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24700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49511"/>
              <a:chOff x="1275608" y="6239450"/>
              <a:chExt cx="4592537" cy="99843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21676" cy="998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94154" y="90052"/>
            <a:ext cx="23815891" cy="6012877"/>
            <a:chOff x="534987" y="1647866"/>
            <a:chExt cx="23340848" cy="497921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720890"/>
              <a:ext cx="23120186" cy="490618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665">
                <a:defRPr/>
              </a:pP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665"/>
                <a:endParaRPr lang="en-US" sz="6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665"/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665">
                    <a:defRPr/>
                  </a:pPr>
                  <a:endParaRPr lang="en-US" sz="640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665">
                    <a:defRPr/>
                  </a:pPr>
                  <a:endParaRPr lang="en-US" sz="640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665">
                    <a:defRPr/>
                  </a:pPr>
                  <a:endParaRPr lang="en-US" sz="6400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665">
                    <a:defRPr/>
                  </a:pPr>
                  <a:endParaRPr lang="en-US" sz="64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665">
                    <a:defRPr/>
                  </a:pPr>
                  <a:endParaRPr lang="en-US" sz="64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665">
                    <a:defRPr/>
                  </a:pPr>
                  <a:endParaRPr lang="en-US" sz="64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665">
                    <a:defRPr/>
                  </a:pPr>
                  <a:endParaRPr lang="en-US" sz="6400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4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18792" y="1653394"/>
                <a:ext cx="2509247" cy="84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600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14</a:t>
                </a:r>
                <a:endParaRPr lang="en-US" sz="6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3722" y="9725494"/>
                <a:ext cx="2285175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f’(x)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mà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f’(x)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1270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54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1270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4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22" y="9725494"/>
                <a:ext cx="22851752" cy="3416320"/>
              </a:xfrm>
              <a:prstGeom prst="rect">
                <a:avLst/>
              </a:prstGeom>
              <a:blipFill>
                <a:blip r:embed="rId3"/>
                <a:stretch>
                  <a:fillRect l="-1414" t="-4991" r="-12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111192" y="216334"/>
            <a:ext cx="2038798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1650" algn="l"/>
                <a:tab pos="3486150" algn="l"/>
                <a:tab pos="3657600" algn="l"/>
                <a:tab pos="514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12700" defTabSz="914400">
              <a:tabLst/>
            </a:pPr>
            <a:r>
              <a:rPr lang="vi-VN" sz="5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 </a:t>
            </a:r>
            <a:r>
              <a:rPr lang="vi-VN" sz="54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54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54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54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54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54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54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54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5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liên tục trên </a:t>
            </a:r>
            <a:r>
              <a:rPr lang="vi-VN" sz="54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vi-VN" sz="5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có bảng xét dấu của đạo hàm</a:t>
            </a:r>
            <a:r>
              <a:rPr lang="vi-VN" sz="54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5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 </a:t>
            </a:r>
            <a:endParaRPr lang="en-US" sz="5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2700" defTabSz="914400">
              <a:tabLst/>
            </a:pPr>
            <a:r>
              <a:rPr lang="vi-VN" sz="5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vẽ. Hàm số đã cho có bao nhiêu điểm cực trị?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94" y="2058843"/>
            <a:ext cx="19152763" cy="359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-41419" y="6570287"/>
            <a:ext cx="23679365" cy="1828810"/>
            <a:chOff x="247181" y="1501340"/>
            <a:chExt cx="11838141" cy="914405"/>
          </a:xfrm>
        </p:grpSpPr>
        <p:grpSp>
          <p:nvGrpSpPr>
            <p:cNvPr id="67" name="Group 66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8" name="Group 67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oup 68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11639950" y="7092807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7712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1096" y="9523286"/>
            <a:ext cx="23788189" cy="3811953"/>
            <a:chOff x="184495" y="3636275"/>
            <a:chExt cx="11834900" cy="224142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20124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60983"/>
              <a:chOff x="1275608" y="6239450"/>
              <a:chExt cx="4592537" cy="10192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20935" cy="1019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2"/>
            <a:ext cx="23815891" cy="6751378"/>
            <a:chOff x="534987" y="1869705"/>
            <a:chExt cx="23340848" cy="559075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5590758"/>
              <a:chOff x="534987" y="1647866"/>
              <a:chExt cx="23340848" cy="559075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551773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2" y="1653394"/>
                  <a:ext cx="2509247" cy="84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948632" y="3090024"/>
              <a:ext cx="7919794" cy="397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fontAlgn="base">
                <a:buClr>
                  <a:srgbClr val="0000FF"/>
                </a:buClr>
                <a:tabLst>
                  <a:tab pos="1259872" algn="l"/>
                </a:tabLst>
              </a:pP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 hàm số </a:t>
              </a:r>
              <a:r>
                <a:rPr lang="en-US" sz="6000" i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y=f(x)</a:t>
              </a: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có bảng biến thiên như </a:t>
              </a:r>
              <a:r>
                <a:rPr lang="en-US" sz="600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</a:p>
            <a:p>
              <a:pPr lvl="0" fontAlgn="base">
                <a:buClr>
                  <a:srgbClr val="0000FF"/>
                </a:buClr>
                <a:tabLst>
                  <a:tab pos="1259872" algn="l"/>
                </a:tabLst>
              </a:pPr>
              <a:endParaRPr lang="en-US" sz="60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fontAlgn="base">
                <a:buClr>
                  <a:srgbClr val="0000FF"/>
                </a:buClr>
                <a:tabLst>
                  <a:tab pos="1259872" algn="l"/>
                </a:tabLst>
              </a:pPr>
              <a:r>
                <a:rPr lang="en-US" sz="600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Mệnh </a:t>
              </a: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 nào dưới đây </a:t>
              </a:r>
              <a:r>
                <a:rPr lang="en-US" sz="6000" b="1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endParaRPr 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1025" y="7459670"/>
            <a:ext cx="23679365" cy="1856666"/>
            <a:chOff x="247181" y="1501337"/>
            <a:chExt cx="11838141" cy="92833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7"/>
              <a:ext cx="3090381" cy="922483"/>
              <a:chOff x="5537206" y="1557991"/>
              <a:chExt cx="3079904" cy="85758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61676"/>
                    <a:ext cx="2280848" cy="8538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762000" algn="l"/>
                        <a:tab pos="3600450" algn="l"/>
                        <a:tab pos="504031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hai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ti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i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61676"/>
                    <a:ext cx="2280848" cy="85389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0"/>
              <a:ext cx="3090381" cy="928330"/>
              <a:chOff x="5537206" y="1557992"/>
              <a:chExt cx="3079904" cy="86301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31138" y="1597094"/>
                    <a:ext cx="2464399" cy="8239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762000" algn="l"/>
                        <a:tab pos="3600450" algn="l"/>
                        <a:tab pos="504031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á 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đạ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52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2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52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ằ</m:t>
                          </m:r>
                          <m:r>
                            <m:rPr>
                              <m:nor/>
                            </m:rPr>
                            <a:rPr lang="en-US" sz="52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52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0.</m:t>
                          </m:r>
                        </m:oMath>
                      </m:oMathPara>
                    </a14:m>
                    <a:endParaRPr lang="en-US" sz="5200" i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1138" y="1597094"/>
                    <a:ext cx="2464399" cy="82391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1"/>
              <a:ext cx="3090381" cy="922478"/>
              <a:chOff x="5537206" y="1557992"/>
              <a:chExt cx="3079904" cy="85757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61673"/>
                    <a:ext cx="2280848" cy="8538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ba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để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ị.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61673"/>
                    <a:ext cx="2280848" cy="8538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2"/>
              <a:ext cx="3090381" cy="922478"/>
              <a:chOff x="5537206" y="1557992"/>
              <a:chExt cx="3079904" cy="85757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61672"/>
                    <a:ext cx="2493487" cy="8538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á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đạ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5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ằ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540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61672"/>
                    <a:ext cx="2493487" cy="85389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-2284413" y="41910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pic>
        <p:nvPicPr>
          <p:cNvPr id="5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13" y="345689"/>
            <a:ext cx="15161983" cy="63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05556" y="10744966"/>
                <a:ext cx="18491281" cy="207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46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600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(0)=3.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600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sz="600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60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(±1)=0.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556" y="10744966"/>
                <a:ext cx="18491281" cy="2077492"/>
              </a:xfrm>
              <a:prstGeom prst="rect">
                <a:avLst/>
              </a:prstGeom>
              <a:blipFill>
                <a:blip r:embed="rId8"/>
                <a:stretch>
                  <a:fillRect l="-2011" t="-6765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12015612" y="7915344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9096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11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4" y="10847637"/>
            <a:ext cx="23788189" cy="2600241"/>
            <a:chOff x="184495" y="3636275"/>
            <a:chExt cx="11834900" cy="152893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129999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60983"/>
              <a:chOff x="1275608" y="6239450"/>
              <a:chExt cx="4592537" cy="10192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20935" cy="1019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2"/>
            <a:ext cx="23815891" cy="5177203"/>
            <a:chOff x="534987" y="1869705"/>
            <a:chExt cx="23340848" cy="428719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4287197"/>
              <a:chOff x="534987" y="1647866"/>
              <a:chExt cx="23340848" cy="428719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42141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2" y="1653394"/>
                  <a:ext cx="2509247" cy="84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48632" y="2691847"/>
                  <a:ext cx="14778373" cy="24467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a14:m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đạo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đồ thị hàm số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’(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a14:m>
                  <a:r>
                    <a:rPr lang="en-US" sz="600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 </a:t>
                  </a:r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 vẽ. </a:t>
                  </a:r>
                  <a:endParaRPr lang="en-US" sz="600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600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Mệnh </a:t>
                  </a:r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đề nào sau đây là </a:t>
                  </a:r>
                  <a:r>
                    <a:rPr lang="en-US" sz="600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60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32" y="2691847"/>
                  <a:ext cx="14778373" cy="2446733"/>
                </a:xfrm>
                <a:prstGeom prst="rect">
                  <a:avLst/>
                </a:prstGeom>
                <a:blipFill>
                  <a:blip r:embed="rId3"/>
                  <a:stretch>
                    <a:fillRect l="-1819" t="-4752" r="-889" b="-1157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-2284413" y="41910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4707" y="11677421"/>
                <a:ext cx="22626322" cy="1047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461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5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(-) </a:t>
                </a:r>
                <a:r>
                  <a:rPr lang="en-US" sz="5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sang </a:t>
                </a:r>
                <a:r>
                  <a:rPr lang="en-US" sz="54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(+) 1 lần nên hàm số có 1 cực tiểu và không có cực đại  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7" y="11677421"/>
                <a:ext cx="22626322" cy="1047979"/>
              </a:xfrm>
              <a:prstGeom prst="rect">
                <a:avLst/>
              </a:prstGeom>
              <a:blipFill>
                <a:blip r:embed="rId4"/>
                <a:stretch>
                  <a:fillRect t="-12209" r="-1320"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58787" y="8131926"/>
            <a:ext cx="19507200" cy="1141497"/>
            <a:chOff x="1422746" y="6334162"/>
            <a:chExt cx="22254441" cy="114149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21536804" cy="1141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22746" y="6357008"/>
              <a:ext cx="1028590" cy="9739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60756" y="8282823"/>
                <a:ext cx="1663968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</a:pPr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56" y="8282823"/>
                <a:ext cx="16639683" cy="923330"/>
              </a:xfrm>
              <a:prstGeom prst="rect">
                <a:avLst/>
              </a:prstGeom>
              <a:blipFill>
                <a:blip r:embed="rId5"/>
                <a:stretch>
                  <a:fillRect l="-1979" t="-18543" r="-1026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98276" y="5578604"/>
            <a:ext cx="19507200" cy="1141497"/>
            <a:chOff x="1422746" y="6334162"/>
            <a:chExt cx="22254441" cy="114149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21536804" cy="1141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22746" y="6357008"/>
              <a:ext cx="1028590" cy="9739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699002" y="5729501"/>
                <a:ext cx="1598565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</a:pPr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002" y="5729501"/>
                <a:ext cx="15985658" cy="923330"/>
              </a:xfrm>
              <a:prstGeom prst="rect">
                <a:avLst/>
              </a:prstGeom>
              <a:blipFill>
                <a:blip r:embed="rId6"/>
                <a:stretch>
                  <a:fillRect l="-2059" t="-18543" r="-1106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59589" y="6858000"/>
            <a:ext cx="19507200" cy="1141497"/>
            <a:chOff x="1422746" y="6334162"/>
            <a:chExt cx="22254441" cy="114149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21536804" cy="1141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22746" y="6357008"/>
              <a:ext cx="1028590" cy="9739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660315" y="7008897"/>
                <a:ext cx="1598565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0500" algn="l"/>
                  </a:tabLst>
                </a:pPr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315" y="7008897"/>
                <a:ext cx="15985658" cy="923330"/>
              </a:xfrm>
              <a:prstGeom prst="rect">
                <a:avLst/>
              </a:prstGeom>
              <a:blipFill>
                <a:blip r:embed="rId7"/>
                <a:stretch>
                  <a:fillRect l="-2021" t="-18543" r="-1106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58787" y="9372600"/>
            <a:ext cx="19507200" cy="1141497"/>
            <a:chOff x="1422746" y="6334162"/>
            <a:chExt cx="22254441" cy="1141497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21536804" cy="1141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22746" y="6357008"/>
              <a:ext cx="1028590" cy="9739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83313" y="9448800"/>
                <a:ext cx="1663968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 dirty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313" y="9448800"/>
                <a:ext cx="16639683" cy="923330"/>
              </a:xfrm>
              <a:prstGeom prst="rect">
                <a:avLst/>
              </a:prstGeom>
              <a:blipFill>
                <a:blip r:embed="rId8"/>
                <a:stretch>
                  <a:fillRect l="-1979" t="-18543" r="-1026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015" y="-124877"/>
            <a:ext cx="8008165" cy="569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213618" y="9327722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7713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11" grpId="0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61" y="2390478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307139" y="899160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12.C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0440987" y="8991599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13.B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4327189" y="899160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14.C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18353091" y="899160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15.D</a:t>
            </a: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6307139" y="7012123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7.B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10440987" y="7012125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8.A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14327189" y="707505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9.C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18353091" y="707505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10.B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18353091" y="507885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5.A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14327189" y="507885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4.A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10440987" y="507885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3.D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6307139" y="501765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2.D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219233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11.B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219233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6.C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1.C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7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23129448" y="12321314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92" y="344661"/>
            <a:ext cx="23367997" cy="11695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7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189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CĐ_CỰC TRỊ HÀM SỐ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61" y="2048143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6307139" y="899160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12.A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10440987" y="8991599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13.D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14327189" y="899160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14.B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18353091" y="899160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15.C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6307139" y="7012123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7.A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10440987" y="7012125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8.B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14327189" y="707505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9.B</a:t>
            </a: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18353091" y="707505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10.C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18353091" y="507885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5.A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14327189" y="507885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4.A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10440987" y="507885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3.A</a:t>
            </a: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6307139" y="5017651"/>
            <a:ext cx="3333750" cy="1077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2.C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219233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11.D</a:t>
            </a:r>
          </a:p>
        </p:txBody>
      </p:sp>
      <p:sp>
        <p:nvSpPr>
          <p:cNvPr id="33" name="TextBox 32">
            <a:hlinkClick r:id="rId10" action="ppaction://hlinksldjump"/>
          </p:cNvPr>
          <p:cNvSpPr txBox="1"/>
          <p:nvPr/>
        </p:nvSpPr>
        <p:spPr>
          <a:xfrm>
            <a:off x="219233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6.B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5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1.D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4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4"/>
            <a:ext cx="965854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92" y="344661"/>
            <a:ext cx="23367997" cy="11695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7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189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CĐ_CỰC TRỊ HÀM SỐ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27825" y="10236744"/>
            <a:ext cx="23788189" cy="3442651"/>
            <a:chOff x="184495" y="3636271"/>
            <a:chExt cx="11834900" cy="188604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6570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56428"/>
              <a:chOff x="1275608" y="6239450"/>
              <a:chExt cx="4592537" cy="10110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20935" cy="1011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49"/>
            <a:ext cx="23879639" cy="2246085"/>
            <a:chOff x="534987" y="1869705"/>
            <a:chExt cx="23340848" cy="11900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190020"/>
              <a:chOff x="534987" y="1647866"/>
              <a:chExt cx="23340848" cy="119002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11699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7264" y="1653394"/>
                  <a:ext cx="2092310" cy="538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275889" y="1983484"/>
                  <a:ext cx="19510559" cy="1076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/>
                  <a:r>
                    <a:rPr lang="vi-VN" sz="6000">
                      <a:solidFill>
                        <a:srgbClr val="002060"/>
                      </a:solidFill>
                      <a:latin typeface="+mj-lt"/>
                      <a:cs typeface="Calibri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+mj-lt"/>
                      <a:cs typeface="Calibri" pitchFamily="34" charset="0"/>
                    </a:rPr>
                    <a:t> </a:t>
                  </a:r>
                  <a:r>
                    <a:rPr lang="en-US" sz="6000">
                      <a:solidFill>
                        <a:srgbClr val="002060"/>
                      </a:solidFill>
                      <a:latin typeface="+mj-lt"/>
                      <a:cs typeface="Arial" pitchFamily="34" charset="0"/>
                    </a:rPr>
                    <a:t>xác định,</a:t>
                  </a:r>
                  <a:r>
                    <a:rPr lang="en-US" sz="6000">
                      <a:solidFill>
                        <a:srgbClr val="002060"/>
                      </a:solidFill>
                      <a:latin typeface="+mj-lt"/>
                      <a:cs typeface="Calibri" pitchFamily="34" charset="0"/>
                    </a:rPr>
                    <a:t> </a:t>
                  </a:r>
                  <a:r>
                    <a:rPr lang="vi-VN" sz="6000">
                      <a:solidFill>
                        <a:srgbClr val="002060"/>
                      </a:solidFill>
                      <a:latin typeface="+mj-lt"/>
                      <a:cs typeface="Calibri" pitchFamily="34" charset="0"/>
                    </a:rPr>
                    <a:t>liên tục </a:t>
                  </a:r>
                  <a:r>
                    <a:rPr lang="en-US" sz="6000">
                      <a:solidFill>
                        <a:srgbClr val="002060"/>
                      </a:solidFill>
                      <a:latin typeface="+mj-lt"/>
                      <a:cs typeface="Arial" pitchFamily="34" charset="0"/>
                    </a:rPr>
                    <a:t>và có đạo hàm</a:t>
                  </a:r>
                  <a:r>
                    <a:rPr lang="en-US" sz="6000">
                      <a:solidFill>
                        <a:srgbClr val="002060"/>
                      </a:solidFill>
                      <a:latin typeface="+mj-lt"/>
                      <a:cs typeface="Calibri" pitchFamily="34" charset="0"/>
                    </a:rPr>
                    <a:t> </a:t>
                  </a:r>
                  <a:r>
                    <a:rPr lang="vi-VN" sz="6000">
                      <a:solidFill>
                        <a:srgbClr val="002060"/>
                      </a:solidFill>
                      <a:latin typeface="+mj-lt"/>
                      <a:cs typeface="Calibri" pitchFamily="34" charset="0"/>
                    </a:rPr>
                    <a:t>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+mj-lt"/>
                      <a:cs typeface="Calibri" pitchFamily="34" charset="0"/>
                    </a:rPr>
                    <a:t> </a:t>
                  </a:r>
                  <a:r>
                    <a:rPr lang="en-US" sz="6000">
                      <a:solidFill>
                        <a:srgbClr val="002060"/>
                      </a:solidFill>
                      <a:latin typeface="+mj-lt"/>
                      <a:cs typeface="Arial" pitchFamily="34" charset="0"/>
                    </a:rPr>
                    <a:t>Mệnh đề nào sau đây là sai?</a:t>
                  </a:r>
                  <a:endParaRPr lang="vi-VN" sz="6000">
                    <a:latin typeface="+mj-lt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5889" y="1983484"/>
                  <a:ext cx="19510559" cy="1076241"/>
                </a:xfrm>
                <a:prstGeom prst="rect">
                  <a:avLst/>
                </a:prstGeom>
                <a:blipFill>
                  <a:blip r:embed="rId3"/>
                  <a:stretch>
                    <a:fillRect l="-1374" t="-7808" r="-1374" b="-174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20487" y="2659494"/>
            <a:ext cx="23193118" cy="1278950"/>
            <a:chOff x="1356395" y="6449874"/>
            <a:chExt cx="27242956" cy="1568588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3" y="6449874"/>
              <a:ext cx="26458968" cy="15685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56395" y="671516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405941" y="2810470"/>
                <a:ext cx="2208518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4675" indent="-574675" algn="just">
                  <a:tabLst>
                    <a:tab pos="236538" algn="l"/>
                  </a:tabLst>
                </a:pPr>
                <a:r>
                  <a:rPr lang="vi-VN" sz="5400" smtClean="0">
                    <a:solidFill>
                      <a:schemeClr val="bg1"/>
                    </a:solidFill>
                    <a:latin typeface="+mj-lt"/>
                    <a:cs typeface="Calibri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>
                    <a:solidFill>
                      <a:schemeClr val="bg1"/>
                    </a:solidFill>
                    <a:latin typeface="+mj-lt"/>
                    <a:cs typeface="Calibri" pitchFamily="34" charset="0"/>
                  </a:rPr>
                  <a:t>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5400">
                    <a:solidFill>
                      <a:schemeClr val="bg1"/>
                    </a:solidFill>
                    <a:latin typeface="+mj-lt"/>
                    <a:cs typeface="Calibri" pitchFamily="34" charset="0"/>
                  </a:rPr>
                  <a:t> thì hàm số không có cực trị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>
                  <a:solidFill>
                    <a:schemeClr val="bg1"/>
                  </a:solidFill>
                  <a:latin typeface="+mj-lt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41" y="2810470"/>
                <a:ext cx="22085188" cy="923330"/>
              </a:xfrm>
              <a:prstGeom prst="rect">
                <a:avLst/>
              </a:prstGeom>
              <a:blipFill>
                <a:blip r:embed="rId4"/>
                <a:stretch>
                  <a:fillRect l="-1490"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06387" y="5715000"/>
            <a:ext cx="23184742" cy="2042550"/>
            <a:chOff x="1356395" y="6449874"/>
            <a:chExt cx="27213587" cy="2505118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3" y="6449874"/>
              <a:ext cx="26429599" cy="25051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56395" y="671516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391842" y="6004950"/>
                <a:ext cx="22085188" cy="186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4675" indent="-574675" algn="just">
                  <a:tabLst>
                    <a:tab pos="236538" algn="l"/>
                  </a:tabLst>
                </a:pPr>
                <a:r>
                  <a:rPr lang="en-US" sz="5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đạt cực trị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5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tiếp tuyến của đồ thị hàm số </a:t>
                </a:r>
                <a:r>
                  <a:rPr lang="en-US" sz="5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 điểm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5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5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song hoặc trùng với trục hoành.</a:t>
                </a:r>
                <a:endParaRPr lang="vi-VN" sz="5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842" y="6004950"/>
                <a:ext cx="22085188" cy="1861279"/>
              </a:xfrm>
              <a:prstGeom prst="rect">
                <a:avLst/>
              </a:prstGeom>
              <a:blipFill>
                <a:blip r:embed="rId5"/>
                <a:stretch>
                  <a:fillRect l="-1463" t="-9180" r="-1490" b="-1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06387" y="4131250"/>
            <a:ext cx="23193118" cy="1278950"/>
            <a:chOff x="1356395" y="6449874"/>
            <a:chExt cx="27242956" cy="156858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3" y="6449874"/>
              <a:ext cx="26458968" cy="15685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56395" y="671516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1391841" y="4282226"/>
                <a:ext cx="2208518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4675" indent="-574675" algn="just">
                  <a:tabLst>
                    <a:tab pos="236538" algn="l"/>
                  </a:tabLst>
                </a:pPr>
                <a:r>
                  <a:rPr lang="vi-VN" sz="5400" smtClean="0">
                    <a:solidFill>
                      <a:schemeClr val="bg1"/>
                    </a:solidFill>
                    <a:latin typeface="+mj-lt"/>
                    <a:cs typeface="Calibri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>
                    <a:solidFill>
                      <a:schemeClr val="bg1"/>
                    </a:solidFill>
                    <a:latin typeface="+mj-lt"/>
                    <a:cs typeface="Calibri" pitchFamily="34" charset="0"/>
                  </a:rPr>
                  <a:t>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5400">
                    <a:solidFill>
                      <a:schemeClr val="bg1"/>
                    </a:solidFill>
                    <a:latin typeface="+mj-lt"/>
                    <a:cs typeface="Calibri" pitchFamily="34" charset="0"/>
                  </a:rPr>
                  <a:t> thì hàm số không có cực trị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>
                  <a:solidFill>
                    <a:schemeClr val="bg1"/>
                  </a:solidFill>
                  <a:latin typeface="+mj-lt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841" y="4282226"/>
                <a:ext cx="22085188" cy="923330"/>
              </a:xfrm>
              <a:prstGeom prst="rect">
                <a:avLst/>
              </a:prstGeom>
              <a:blipFill>
                <a:blip r:embed="rId6"/>
                <a:stretch>
                  <a:fillRect l="-1463"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274366" y="8015850"/>
            <a:ext cx="23184742" cy="2042550"/>
            <a:chOff x="1356395" y="6449874"/>
            <a:chExt cx="27213587" cy="250511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3" y="6449874"/>
              <a:ext cx="26429599" cy="25051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56395" y="671516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1359821" y="8162899"/>
                <a:ext cx="2208518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4675" indent="-574675" algn="just">
                  <a:tabLst>
                    <a:tab pos="236538" algn="l"/>
                  </a:tabLst>
                </a:pPr>
                <a:r>
                  <a:rPr lang="en-US" sz="5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5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đạt cực đại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5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5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21" y="8162899"/>
                <a:ext cx="22085188" cy="1754326"/>
              </a:xfrm>
              <a:prstGeom prst="rect">
                <a:avLst/>
              </a:prstGeom>
              <a:blipFill>
                <a:blip r:embed="rId7"/>
                <a:stretch>
                  <a:fillRect l="-1463" t="-9722" r="-1490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925" y="10591800"/>
                <a:ext cx="23513605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Các </a:t>
                </a:r>
                <a:r>
                  <a:rPr lang="en-US" sz="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 đề A, B, C đều đúng theo định nghĩa trong SGK.</a:t>
                </a:r>
                <a:endParaRPr lang="vi-VN" sz="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mệnh đề D. </a:t>
                </a:r>
                <a:r>
                  <a:rPr lang="vi-VN" sz="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mệnh đề này chưa chỉ rõ ngoài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5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50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5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/>
                          </a:rPr>
                          <m:t>𝑎</m:t>
                        </m:r>
                        <m:r>
                          <a:rPr lang="en-US" sz="5000" i="1">
                            <a:latin typeface="Cambria Math"/>
                          </a:rPr>
                          <m:t>;</m:t>
                        </m:r>
                        <m:r>
                          <a:rPr lang="en-US" sz="50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cực đại của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5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còn có cực trị nào khác nữa hay không. Nếu có thêm điểm cực đại (hoặc cực tiểu khác) thì tính đơn </a:t>
                </a:r>
                <a:r>
                  <a:rPr lang="en-US" sz="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điệu</a:t>
                </a:r>
                <a:r>
                  <a:rPr lang="vi-VN" sz="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hàm sẽ bị thay đổi theo</a:t>
                </a:r>
                <a:r>
                  <a:rPr lang="vi-VN" sz="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5" y="10591800"/>
                <a:ext cx="23513605" cy="3170099"/>
              </a:xfrm>
              <a:prstGeom prst="rect">
                <a:avLst/>
              </a:prstGeom>
              <a:blipFill>
                <a:blip r:embed="rId8"/>
                <a:stretch>
                  <a:fillRect l="-1244" t="-4808" r="-1244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253347" y="824445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3531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5307041"/>
            <a:ext cx="23815891" cy="8027960"/>
            <a:chOff x="184495" y="3636258"/>
            <a:chExt cx="11834900" cy="44815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58"/>
              <a:ext cx="2342698" cy="566991"/>
              <a:chOff x="1275608" y="6239450"/>
              <a:chExt cx="4592537" cy="10302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17887" cy="1030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0"/>
            <a:ext cx="23815891" cy="2091496"/>
            <a:chOff x="534987" y="1869705"/>
            <a:chExt cx="23340848" cy="117633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176337"/>
              <a:chOff x="534987" y="1647866"/>
              <a:chExt cx="23340848" cy="117633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9782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1" y="1653394"/>
                  <a:ext cx="2097911" cy="442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40187" y="1974560"/>
                  <a:ext cx="19389413" cy="483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/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các điểm cực trị của đồ</a:t>
                  </a:r>
                  <a:r>
                    <a:rPr lang="vi-VN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thị của hàm số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vi-VN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74560"/>
                  <a:ext cx="19389413" cy="483112"/>
                </a:xfrm>
                <a:prstGeom prst="rect">
                  <a:avLst/>
                </a:prstGeom>
                <a:blipFill>
                  <a:blip r:embed="rId3"/>
                  <a:stretch>
                    <a:fillRect l="-1418" t="-16312" b="-7092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6" y="3002678"/>
            <a:ext cx="24032086" cy="1828812"/>
            <a:chOff x="247180" y="1501339"/>
            <a:chExt cx="12014479" cy="9144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0" y="1501339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75039" y="1732392"/>
                    <a:ext cx="2625452" cy="4291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5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5400">
                              <a:latin typeface="+mj-lt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>
                              <a:latin typeface="+mj-lt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5400">
                              <a:latin typeface="+mj-lt"/>
                              <a:cs typeface="Arial" pitchFamily="34" charset="0"/>
                            </a:rPr>
                            <m:t>à </m:t>
                          </m:r>
                          <m:d>
                            <m:dPr>
                              <m:ctrlPr>
                                <a:rPr lang="vi-VN" sz="5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;−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dirty="0">
                      <a:latin typeface="+mj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5039" y="1732392"/>
                    <a:ext cx="2625452" cy="42918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978841" y="1767772"/>
                <a:ext cx="2280848" cy="47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/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63343" y="1811191"/>
                    <a:ext cx="2614391" cy="4148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ctrlPr>
                              <a:rPr lang="vi-VN" sz="5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200">
                                <a:latin typeface="Cambria Math"/>
                              </a:rPr>
                              <m:t>0</m:t>
                            </m:r>
                            <m:r>
                              <a:rPr lang="en-US" sz="5200">
                                <a:latin typeface="Cambria Math"/>
                              </a:rPr>
                              <m:t>;</m:t>
                            </m:r>
                            <m:r>
                              <a:rPr lang="en-US" sz="5200">
                                <a:latin typeface="Cambria Math"/>
                              </a:rPr>
                              <m:t>0</m:t>
                            </m:r>
                          </m:e>
                        </m:d>
                      </m:oMath>
                    </a14:m>
                    <a:r>
                      <a:rPr lang="en-US" sz="5200">
                        <a:latin typeface="Arial" pitchFamily="34" charset="0"/>
                        <a:cs typeface="Arial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vi-VN" sz="5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200">
                                <a:latin typeface="Cambria Math"/>
                              </a:rPr>
                              <m:t>2</m:t>
                            </m:r>
                            <m:r>
                              <a:rPr lang="en-US" sz="5200">
                                <a:latin typeface="Cambria Math"/>
                              </a:rPr>
                              <m:t>;−</m:t>
                            </m:r>
                            <m:r>
                              <a:rPr lang="en-US" sz="5200"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5200">
                            <a:latin typeface="Cambria Math"/>
                          </a:rPr>
                          <m:t>.</m:t>
                        </m:r>
                      </m:oMath>
                    </a14:m>
                    <a:endPara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3343" y="1811191"/>
                    <a:ext cx="2614391" cy="41487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7808" b="-39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266718" cy="914400"/>
              <a:chOff x="5537206" y="1557992"/>
              <a:chExt cx="3255643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05733" y="1834038"/>
                    <a:ext cx="2887116" cy="4148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5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500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500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500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500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000">
                              <a:latin typeface="Arial" pitchFamily="34" charset="0"/>
                              <a:cs typeface="Arial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5000">
                              <a:latin typeface="Arial" pitchFamily="34" charset="0"/>
                              <a:cs typeface="Arial" pitchFamily="34" charset="0"/>
                            </a:rPr>
                            <m:t>à </m:t>
                          </m:r>
                          <m:d>
                            <m:dPr>
                              <m:ctrlPr>
                                <a:rPr lang="vi-VN" sz="5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50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5000">
                                  <a:latin typeface="Cambria Math"/>
                                </a:rPr>
                                <m:t>;−</m:t>
                              </m:r>
                              <m:r>
                                <a:rPr lang="en-US" sz="500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  <m:r>
                            <a:rPr lang="en-US" sz="500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vi-VN" sz="5000"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5733" y="1834038"/>
                    <a:ext cx="2887116" cy="41487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0476D86A-C9CF-449E-BE1E-8EAD1B64884C}"/>
                  </a:ext>
                </a:extLst>
              </p:cNvPr>
              <p:cNvSpPr/>
              <p:nvPr/>
            </p:nvSpPr>
            <p:spPr>
              <a:xfrm>
                <a:off x="2592388" y="7244633"/>
                <a:ext cx="21296513" cy="1128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>
                          <a:latin typeface="+mj-lt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600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000">
                          <a:latin typeface="+mj-lt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6000" b="0" i="0" smtClean="0">
                          <a:latin typeface="+mj-lt"/>
                        </a:rPr>
                        <m:t>: </m:t>
                      </m:r>
                      <m:r>
                        <m:rPr>
                          <m:nor/>
                        </m:rPr>
                        <a:rPr lang="vi-VN" sz="600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>
                          <a:latin typeface="+mj-lt"/>
                        </a:rPr>
                        <m:t>	</m:t>
                      </m:r>
                      <m:sSup>
                        <m:sSupPr>
                          <m:ctrlPr>
                            <a:rPr lang="vi-VN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=</m:t>
                      </m:r>
                      <m:r>
                        <a:rPr lang="en-US" sz="6000" i="1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vi-VN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−</m:t>
                      </m:r>
                      <m:r>
                        <a:rPr lang="en-US" sz="6000" i="1">
                          <a:latin typeface="Cambria Math"/>
                        </a:rPr>
                        <m:t>6</m:t>
                      </m:r>
                      <m:r>
                        <a:rPr lang="en-US" sz="6000" i="1">
                          <a:latin typeface="Cambria Math"/>
                        </a:rPr>
                        <m:t>𝑥</m:t>
                      </m:r>
                      <m:r>
                        <a:rPr lang="en-US" sz="6000" i="1">
                          <a:latin typeface="Cambria Math"/>
                        </a:rPr>
                        <m:t>=</m:t>
                      </m:r>
                      <m:r>
                        <a:rPr lang="en-US" sz="6000" i="1">
                          <a:latin typeface="Cambria Math"/>
                        </a:rPr>
                        <m:t>3</m:t>
                      </m:r>
                      <m:r>
                        <a:rPr lang="en-US" sz="60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vi-VN" sz="6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𝑥</m:t>
                          </m:r>
                          <m:r>
                            <a:rPr lang="en-US" sz="6000" i="1">
                              <a:latin typeface="Cambria Math"/>
                            </a:rPr>
                            <m:t>−</m:t>
                          </m:r>
                          <m:r>
                            <a:rPr lang="en-US" sz="6000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vi-VN" sz="6000" i="1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476D86A-C9CF-449E-BE1E-8EAD1B648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8" y="7244633"/>
                <a:ext cx="21296513" cy="11283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9488A64C-2136-4C1D-BB8B-073BD81EE8CB}"/>
                  </a:ext>
                </a:extLst>
              </p:cNvPr>
              <p:cNvSpPr/>
              <p:nvPr/>
            </p:nvSpPr>
            <p:spPr>
              <a:xfrm>
                <a:off x="4761657" y="8653331"/>
                <a:ext cx="10780323" cy="2147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=</m:t>
                      </m:r>
                      <m:r>
                        <a:rPr lang="en-US" sz="6000" i="1">
                          <a:latin typeface="Cambria Math"/>
                        </a:rPr>
                        <m:t>0</m:t>
                      </m:r>
                      <m:r>
                        <a:rPr lang="en-US" sz="60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6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6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6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60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60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60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6000" i="1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vi-VN" sz="6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6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60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60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60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6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60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6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60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6000" i="1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vi-VN" sz="6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60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60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6000" i="1">
                                  <a:latin typeface="Cambria Math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sz="6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600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488A64C-2136-4C1D-BB8B-073BD81EE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657" y="8653331"/>
                <a:ext cx="10780323" cy="21470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xmlns="" id="{A92D05B2-BF2B-4980-A2B9-8A943408495C}"/>
              </a:ext>
            </a:extLst>
          </p:cNvPr>
          <p:cNvSpPr/>
          <p:nvPr/>
        </p:nvSpPr>
        <p:spPr>
          <a:xfrm>
            <a:off x="12134316" y="3580981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611606" y="3505200"/>
                <a:ext cx="4553170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vi-VN" sz="5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5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5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5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5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5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5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5200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52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606" y="3505200"/>
                <a:ext cx="4553170" cy="892552"/>
              </a:xfrm>
              <a:prstGeom prst="rect">
                <a:avLst/>
              </a:prstGeom>
              <a:blipFill>
                <a:blip r:embed="rId11"/>
                <a:stretch>
                  <a:fillRect t="-17123" b="-39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806296" y="11544106"/>
            <a:ext cx="2646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5400" b="1">
                <a:solidFill>
                  <a:srgbClr val="0000CC"/>
                </a:solidFill>
                <a:latin typeface="+mj-lt"/>
              </a:rPr>
              <a:t>Chọn C.</a:t>
            </a:r>
            <a:endParaRPr lang="vi-VN" sz="540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15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3" grpId="0"/>
      <p:bldP spid="64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5307041"/>
            <a:ext cx="23815891" cy="8027960"/>
            <a:chOff x="184495" y="3636258"/>
            <a:chExt cx="11834900" cy="44815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58"/>
              <a:ext cx="2342698" cy="566991"/>
              <a:chOff x="1275608" y="6239450"/>
              <a:chExt cx="4592537" cy="10302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17887" cy="1030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0"/>
            <a:ext cx="23815891" cy="2091496"/>
            <a:chOff x="534987" y="1869705"/>
            <a:chExt cx="23340848" cy="117633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176337"/>
              <a:chOff x="534987" y="1647866"/>
              <a:chExt cx="23340848" cy="117633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9782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7" y="1653394"/>
                  <a:ext cx="2097638" cy="571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40187" y="1974560"/>
                  <a:ext cx="19389413" cy="642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/>
                  <a:r>
                    <a:rPr lang="en-US" sz="60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6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vi-VN" sz="6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60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bao nhiêu điểm cực trị?</a:t>
                  </a:r>
                  <a:endParaRPr lang="vi-VN" sz="60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74560"/>
                  <a:ext cx="19389413" cy="642659"/>
                </a:xfrm>
                <a:prstGeom prst="rect">
                  <a:avLst/>
                </a:prstGeom>
                <a:blipFill>
                  <a:blip r:embed="rId3"/>
                  <a:stretch>
                    <a:fillRect l="-1418" t="-9043" b="-3138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6" y="3002678"/>
            <a:ext cx="24032086" cy="1828812"/>
            <a:chOff x="247180" y="1501339"/>
            <a:chExt cx="12014479" cy="9144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0" y="1501339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75039" y="1732392"/>
                    <a:ext cx="2625452" cy="4291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0.</m:t>
                          </m:r>
                        </m:oMath>
                      </m:oMathPara>
                    </a14:m>
                    <a:endParaRPr lang="en-US" sz="5400" dirty="0">
                      <a:latin typeface="+mj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5039" y="1732392"/>
                    <a:ext cx="2625452" cy="42918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978841" y="1767772"/>
                <a:ext cx="2280848" cy="47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/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63343" y="1811191"/>
                    <a:ext cx="2614391" cy="4148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200" b="0" i="1" smtClean="0">
                              <a:latin typeface="Cambria Math" panose="02040503050406030204" pitchFamily="18" charset="0"/>
                            </a:rPr>
                            <m:t>3.</m:t>
                          </m:r>
                        </m:oMath>
                      </m:oMathPara>
                    </a14:m>
                    <a:endParaRPr lang="en-US" sz="5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3343" y="1811191"/>
                    <a:ext cx="2614391" cy="41487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266718" cy="914400"/>
              <a:chOff x="5537206" y="1557992"/>
              <a:chExt cx="3255643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05733" y="1834038"/>
                    <a:ext cx="2887116" cy="4148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4.</m:t>
                          </m:r>
                        </m:oMath>
                      </m:oMathPara>
                    </a14:m>
                    <a:endParaRPr lang="vi-VN" sz="5000"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5733" y="1834038"/>
                    <a:ext cx="2887116" cy="41487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0476D86A-C9CF-449E-BE1E-8EAD1B64884C}"/>
                  </a:ext>
                </a:extLst>
              </p:cNvPr>
              <p:cNvSpPr/>
              <p:nvPr/>
            </p:nvSpPr>
            <p:spPr>
              <a:xfrm>
                <a:off x="2592388" y="7244633"/>
                <a:ext cx="2129651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 </m:t>
                      </m:r>
                      <m:sSup>
                        <m:sSupPr>
                          <m:ctrlPr>
                            <a:rPr lang="vi-VN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vi-VN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vi-VN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;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vi-VN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=0⇔</m:t>
                      </m:r>
                      <m:sSup>
                        <m:sSupPr>
                          <m:ctrlPr>
                            <a:rPr lang="vi-VN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vi-VN" sz="6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5</m:t>
                          </m:r>
                          <m:sSup>
                            <m:sSupPr>
                              <m:ctrlPr>
                                <a:rPr lang="vi-VN" sz="6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latin typeface="Cambria Math"/>
                            </a:rPr>
                            <m:t>+6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476D86A-C9CF-449E-BE1E-8EAD1B648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8" y="7244633"/>
                <a:ext cx="2129651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9488A64C-2136-4C1D-BB8B-073BD81EE8CB}"/>
                  </a:ext>
                </a:extLst>
              </p:cNvPr>
              <p:cNvSpPr/>
              <p:nvPr/>
            </p:nvSpPr>
            <p:spPr>
              <a:xfrm>
                <a:off x="355501" y="8272828"/>
                <a:ext cx="23158104" cy="2030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vi-VN" sz="6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đã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000" b="0" i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đ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ị.</m:t>
                      </m:r>
                    </m:oMath>
                  </m:oMathPara>
                </a14:m>
                <a:endParaRPr lang="en-US" sz="6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488A64C-2136-4C1D-BB8B-073BD81EE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1" y="8272828"/>
                <a:ext cx="23158104" cy="20309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xmlns="" id="{A92D05B2-BF2B-4980-A2B9-8A943408495C}"/>
              </a:ext>
            </a:extLst>
          </p:cNvPr>
          <p:cNvSpPr/>
          <p:nvPr/>
        </p:nvSpPr>
        <p:spPr>
          <a:xfrm>
            <a:off x="534988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450411" y="3505200"/>
                <a:ext cx="875560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2.</m:t>
                      </m:r>
                    </m:oMath>
                  </m:oMathPara>
                </a14:m>
                <a:endParaRPr lang="vi-VN" sz="52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411" y="3505200"/>
                <a:ext cx="875560" cy="892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846371" y="11544106"/>
            <a:ext cx="25667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5400" b="1">
                <a:solidFill>
                  <a:srgbClr val="0000CC"/>
                </a:solidFill>
                <a:latin typeface="+mj-lt"/>
              </a:rPr>
              <a:t>Chọn </a:t>
            </a:r>
            <a:r>
              <a:rPr lang="en-US" sz="5400" b="1" smtClean="0">
                <a:solidFill>
                  <a:srgbClr val="0000CC"/>
                </a:solidFill>
                <a:latin typeface="+mj-lt"/>
              </a:rPr>
              <a:t>A</a:t>
            </a:r>
            <a:r>
              <a:rPr lang="vi-VN" sz="5400" b="1" smtClean="0">
                <a:solidFill>
                  <a:srgbClr val="0000CC"/>
                </a:solidFill>
                <a:latin typeface="+mj-lt"/>
              </a:rPr>
              <a:t>.</a:t>
            </a:r>
            <a:endParaRPr lang="vi-VN" sz="540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72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3" grpId="0"/>
      <p:bldP spid="64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6494" y="10006222"/>
            <a:ext cx="23781476" cy="3252578"/>
            <a:chOff x="184495" y="3636278"/>
            <a:chExt cx="11834900" cy="175975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53081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49511"/>
              <a:chOff x="1275608" y="6239450"/>
              <a:chExt cx="4592537" cy="99843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21676" cy="998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2"/>
            <a:ext cx="23815891" cy="7197751"/>
            <a:chOff x="534987" y="1869705"/>
            <a:chExt cx="23340848" cy="596039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5960396"/>
              <a:chOff x="534987" y="1647866"/>
              <a:chExt cx="23340848" cy="596039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588737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7" y="1653394"/>
                  <a:ext cx="2097638" cy="84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91352" y="3049515"/>
                  <a:ext cx="11841369" cy="3211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39777" algn="l"/>
                    </a:tabLst>
                  </a:pPr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i="1" dirty="0" err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 </m:t>
                      </m:r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6000" i="1" dirty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a14:m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600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39777" algn="l"/>
                    </a:tabLst>
                  </a:pPr>
                  <a:r>
                    <a:rPr lang="en-US" sz="600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cực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err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6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352" y="3049515"/>
                  <a:ext cx="11841369" cy="3211334"/>
                </a:xfrm>
                <a:prstGeom prst="rect">
                  <a:avLst/>
                </a:prstGeom>
                <a:blipFill>
                  <a:blip r:embed="rId3"/>
                  <a:stretch>
                    <a:fillRect l="-2321" t="-3611" r="-2270" b="-84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7883056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-41556" y="8332692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877" y="401539"/>
            <a:ext cx="9933810" cy="669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744" y="11209594"/>
            <a:ext cx="17314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điểm mà đồ thị đi lên rồi đi xuống và ngược lại. 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81886" y="9584735"/>
            <a:ext cx="23664075" cy="3675781"/>
            <a:chOff x="184495" y="3636269"/>
            <a:chExt cx="11834900" cy="1885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6565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20986"/>
              <a:chOff x="1275608" y="6239450"/>
              <a:chExt cx="4592537" cy="94660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4682" cy="946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1"/>
            <a:ext cx="23815891" cy="4773908"/>
            <a:chOff x="534987" y="1869705"/>
            <a:chExt cx="23340848" cy="272231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722314"/>
              <a:chOff x="534987" y="1647866"/>
              <a:chExt cx="23340848" cy="272231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64929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7" y="1653394"/>
                  <a:ext cx="2097638" cy="579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558535" y="2431516"/>
                  <a:ext cx="8183367" cy="1526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/>
                  <a:r>
                    <a:rPr lang="en-US" sz="54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hàm số bậc ba </a:t>
                  </a:r>
                  <a14:m>
                    <m:oMath xmlns:m="http://schemas.openxmlformats.org/officeDocument/2006/math">
                      <m:r>
                        <a:rPr lang="en-US" sz="5400" b="0" i="1">
                          <a:solidFill>
                            <a:srgbClr val="00206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54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đồ thị như hình vẽ. Mệnh đề nào dưới đây đúng?</a:t>
                  </a:r>
                  <a:endParaRPr lang="vi-VN" sz="5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8535" y="2431516"/>
                  <a:ext cx="8183367" cy="1526935"/>
                </a:xfrm>
                <a:prstGeom prst="rect">
                  <a:avLst/>
                </a:prstGeom>
                <a:blipFill>
                  <a:blip r:embed="rId3"/>
                  <a:stretch>
                    <a:fillRect l="-2849" t="-4545" r="-2849" b="-111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81886" y="5030403"/>
            <a:ext cx="24105288" cy="3431586"/>
            <a:chOff x="228408" y="1622114"/>
            <a:chExt cx="12051075" cy="1715793"/>
          </a:xfrm>
        </p:grpSpPr>
        <p:grpSp>
          <p:nvGrpSpPr>
            <p:cNvPr id="51" name="Group 50"/>
            <p:cNvGrpSpPr/>
            <p:nvPr/>
          </p:nvGrpSpPr>
          <p:grpSpPr>
            <a:xfrm>
              <a:off x="228408" y="1622114"/>
              <a:ext cx="11614348" cy="1715793"/>
              <a:chOff x="5518498" y="1670268"/>
              <a:chExt cx="11574974" cy="159507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675652"/>
                <a:ext cx="5364630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57417" y="1835679"/>
                    <a:ext cx="5234963" cy="4334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Gi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á 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ị 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ti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ủ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ằ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5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200" i="0">
                              <a:latin typeface="Cambria Math"/>
                            </a:rPr>
                            <m:t>−</m:t>
                          </m:r>
                          <m:r>
                            <a:rPr lang="en-US" sz="5200" i="0">
                              <a:latin typeface="Cambria Math"/>
                            </a:rPr>
                            <m:t>1</m:t>
                          </m:r>
                          <m:r>
                            <a:rPr lang="en-US" sz="5200" i="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5200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7417" y="1835679"/>
                    <a:ext cx="5234963" cy="43341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7422B7F-3C43-4EFB-8E1D-3B98E2788936}"/>
                  </a:ext>
                </a:extLst>
              </p:cNvPr>
              <p:cNvSpPr/>
              <p:nvPr/>
            </p:nvSpPr>
            <p:spPr>
              <a:xfrm>
                <a:off x="5809042" y="2511872"/>
                <a:ext cx="5383338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80CD87D8-97FB-4A9E-B838-54E71406E3A1}"/>
                  </a:ext>
                </a:extLst>
              </p:cNvPr>
              <p:cNvSpPr/>
              <p:nvPr/>
            </p:nvSpPr>
            <p:spPr>
              <a:xfrm>
                <a:off x="5518498" y="264741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E403606-8B95-4465-A96D-756A0EE5DB63}"/>
                  </a:ext>
                </a:extLst>
              </p:cNvPr>
              <p:cNvSpPr/>
              <p:nvPr/>
            </p:nvSpPr>
            <p:spPr>
              <a:xfrm>
                <a:off x="11692512" y="1670268"/>
                <a:ext cx="5400960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F3D0B4EE-1B20-47D0-AE8D-D687B4C41371}"/>
                  </a:ext>
                </a:extLst>
              </p:cNvPr>
              <p:cNvSpPr/>
              <p:nvPr/>
            </p:nvSpPr>
            <p:spPr>
              <a:xfrm>
                <a:off x="11401967" y="1805810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091082C3-7368-475F-99E3-BAC6E74CFC62}"/>
                  </a:ext>
                </a:extLst>
              </p:cNvPr>
              <p:cNvSpPr/>
              <p:nvPr/>
            </p:nvSpPr>
            <p:spPr>
              <a:xfrm>
                <a:off x="11673804" y="2506488"/>
                <a:ext cx="5419668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52590F7F-2FD2-49C6-825B-271EAB8B53EE}"/>
                  </a:ext>
                </a:extLst>
              </p:cNvPr>
              <p:cNvSpPr/>
              <p:nvPr/>
            </p:nvSpPr>
            <p:spPr>
              <a:xfrm>
                <a:off x="11383259" y="2642031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xmlns="" id="{2F0BFF5E-D8F8-4F83-BE25-FAD0BAFA7D04}"/>
                      </a:ext>
                    </a:extLst>
                  </p:cNvPr>
                  <p:cNvSpPr txBox="1"/>
                  <p:nvPr/>
                </p:nvSpPr>
                <p:spPr>
                  <a:xfrm>
                    <a:off x="6078478" y="2629524"/>
                    <a:ext cx="5113902" cy="493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Đ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ự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đạ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ủ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ố 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 </m:t>
                          </m:r>
                          <m:r>
                            <a:rPr lang="en-US" sz="6000" i="0">
                              <a:latin typeface="Cambria Math"/>
                            </a:rPr>
                            <m:t>3</m:t>
                          </m:r>
                          <m:r>
                            <a:rPr lang="en-US" sz="6000" i="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6000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478" y="2629524"/>
                    <a:ext cx="5113902" cy="49347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679246" y="1745708"/>
                  <a:ext cx="5600237" cy="482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a:rPr lang="en-US" sz="5400" i="0">
                            <a:latin typeface="Cambria Math"/>
                          </a:rPr>
                          <m:t>−</m:t>
                        </m:r>
                        <m:r>
                          <a:rPr lang="en-US" sz="5400" i="0">
                            <a:latin typeface="Cambria Math"/>
                          </a:rPr>
                          <m:t>1</m:t>
                        </m:r>
                        <m:r>
                          <a:rPr lang="en-US" sz="5400" i="0"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vi-VN" sz="5400" i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246" y="1745708"/>
                  <a:ext cx="5600237" cy="4823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id="{E6969B80-D98A-4698-9AD0-ABC054E15D65}"/>
                    </a:ext>
                  </a:extLst>
                </p:cNvPr>
                <p:cNvSpPr txBox="1"/>
                <p:nvPr/>
              </p:nvSpPr>
              <p:spPr>
                <a:xfrm>
                  <a:off x="6679245" y="2611992"/>
                  <a:ext cx="5600238" cy="482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đạ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5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i="0">
                            <a:latin typeface="Cambria Math"/>
                          </a:rPr>
                          <m:t>0</m:t>
                        </m:r>
                        <m:r>
                          <a:rPr lang="en-US" sz="5400" i="0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vi-VN" sz="5400" i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245" y="2611992"/>
                  <a:ext cx="5600238" cy="4823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CA139949-A2F7-4B96-AD56-16D9EAB46ED4}"/>
              </a:ext>
            </a:extLst>
          </p:cNvPr>
          <p:cNvSpPr/>
          <p:nvPr/>
        </p:nvSpPr>
        <p:spPr>
          <a:xfrm>
            <a:off x="284219" y="5333585"/>
            <a:ext cx="1092375" cy="1076255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pic>
        <p:nvPicPr>
          <p:cNvPr id="46" name="Picture 4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587" y="88308"/>
            <a:ext cx="5957626" cy="451751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06023" y="10860747"/>
                <a:ext cx="2193176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5400">
                    <a:latin typeface="+mj-lt"/>
                    <a:cs typeface="Arial" pitchFamily="34" charset="0"/>
                  </a:rPr>
                  <a:t>Dựa vào đồ thị, hàm số trên có giá trị cực tiểu </a:t>
                </a:r>
                <a:r>
                  <a:rPr lang="en-US" sz="5400">
                    <a:latin typeface="+mj-lt"/>
                    <a:cs typeface="Arial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−</m:t>
                    </m:r>
                    <m:r>
                      <a:rPr lang="en-US" sz="5400" i="1">
                        <a:latin typeface="Cambria Math"/>
                      </a:rPr>
                      <m:t>1</m:t>
                    </m:r>
                    <m:r>
                      <a:rPr lang="en-US" sz="5400" i="1">
                        <a:latin typeface="Cambria Math"/>
                      </a:rPr>
                      <m:t> </m:t>
                    </m:r>
                    <m:r>
                      <a:rPr lang="vi-VN" sz="5400">
                        <a:latin typeface="Cambria Math"/>
                      </a:rPr>
                      <m:t>,</m:t>
                    </m:r>
                  </m:oMath>
                </a14:m>
                <a:r>
                  <a:rPr lang="vi-VN" sz="5400">
                    <a:latin typeface="+mj-lt"/>
                    <a:cs typeface="Arial" pitchFamily="34" charset="0"/>
                  </a:rPr>
                  <a:t> điểm cực tiểu là 2, điểm cực đại là 0, giá trị cực đại là 3. </a:t>
                </a:r>
                <a:r>
                  <a:rPr lang="vi-VN" sz="5400" b="1">
                    <a:solidFill>
                      <a:srgbClr val="0000CC"/>
                    </a:solidFill>
                    <a:latin typeface="+mj-lt"/>
                    <a:cs typeface="Arial" pitchFamily="34" charset="0"/>
                  </a:rPr>
                  <a:t>Chọn</a:t>
                </a:r>
                <a:r>
                  <a:rPr lang="vi-VN" sz="5400">
                    <a:solidFill>
                      <a:srgbClr val="0000CC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vi-VN" sz="5400" b="1">
                    <a:solidFill>
                      <a:srgbClr val="0000CC"/>
                    </a:solidFill>
                    <a:latin typeface="+mj-lt"/>
                    <a:cs typeface="Arial" pitchFamily="34" charset="0"/>
                  </a:rPr>
                  <a:t>A.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23" y="10860747"/>
                <a:ext cx="21931764" cy="1754326"/>
              </a:xfrm>
              <a:prstGeom prst="rect">
                <a:avLst/>
              </a:prstGeom>
              <a:blipFill>
                <a:blip r:embed="rId9"/>
                <a:stretch>
                  <a:fillRect l="-1473" t="-10801" r="-1501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5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1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6494" y="10006222"/>
            <a:ext cx="23781476" cy="3252578"/>
            <a:chOff x="184495" y="3636278"/>
            <a:chExt cx="11834900" cy="175975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53081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8"/>
              <a:ext cx="2342698" cy="549511"/>
              <a:chOff x="1275608" y="6239450"/>
              <a:chExt cx="4592537" cy="99843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21676" cy="998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2"/>
            <a:ext cx="23815891" cy="7197751"/>
            <a:chOff x="534987" y="1869705"/>
            <a:chExt cx="23340848" cy="596039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5960396"/>
              <a:chOff x="534987" y="1647866"/>
              <a:chExt cx="23340848" cy="596039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588737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6" y="1653394"/>
                  <a:ext cx="2097638" cy="84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27587" y="3049515"/>
                  <a:ext cx="13509884" cy="3211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/>
                  <a:r>
                    <a:rPr lang="en-US" sz="600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[Đại học Vinh lần 3, năm 2018-2019]</a:t>
                  </a:r>
                  <a:r>
                    <a:rPr lang="en-US" sz="6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đồ thị như hình vẽ. Trên đoạn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−1;3</m:t>
                          </m:r>
                        </m:e>
                      </m:d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hàm số đã cho có bao nhiêu điểm cực trị?</a:t>
                  </a:r>
                  <a:endParaRPr lang="vi-VN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587" y="3049515"/>
                  <a:ext cx="13509884" cy="3211334"/>
                </a:xfrm>
                <a:prstGeom prst="rect">
                  <a:avLst/>
                </a:prstGeom>
                <a:blipFill>
                  <a:blip r:embed="rId3"/>
                  <a:stretch>
                    <a:fillRect l="-2034" t="-3611" r="-1990" b="-84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7883056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5941101" y="8419259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4744" y="11209594"/>
                <a:ext cx="16130506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có điểm cực đại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𝑥</m:t>
                    </m:r>
                    <m:r>
                      <a:rPr lang="en-US" sz="5400" i="1">
                        <a:latin typeface="Cambria Math"/>
                      </a:rPr>
                      <m:t>=0,</m:t>
                    </m:r>
                  </m:oMath>
                </a14:m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cực tiểu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𝑥</m:t>
                    </m:r>
                    <m:r>
                      <a:rPr lang="en-US" sz="5400" i="1">
                        <a:latin typeface="Cambria Math"/>
                      </a:rPr>
                      <m:t>=2.</m:t>
                    </m:r>
                  </m:oMath>
                </a14:m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hàm số có 2 điểm cực trị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/>
                          </a:rPr>
                          <m:t>−1;3</m:t>
                        </m:r>
                      </m:e>
                    </m:d>
                  </m:oMath>
                </a14:m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5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vi-VN" sz="5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4" y="11209594"/>
                <a:ext cx="16130506" cy="1754326"/>
              </a:xfrm>
              <a:prstGeom prst="rect">
                <a:avLst/>
              </a:prstGeom>
              <a:blipFill>
                <a:blip r:embed="rId8"/>
                <a:stretch>
                  <a:fillRect l="-2041" t="-9722" r="-1058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651" y="589243"/>
            <a:ext cx="8878954" cy="6368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9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02563" y="6813778"/>
            <a:ext cx="23514406" cy="62675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81225" cy="280989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0344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60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Cho hàm số bậc ba </a:t>
                  </a:r>
                  <a14:m>
                    <m:oMath xmlns:m="http://schemas.openxmlformats.org/officeDocument/2006/math">
                      <m:r>
                        <a:rPr lang="en-US" sz="6600" b="0" i="1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6600" b="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6600" b="0" i="1">
                          <a:solidFill>
                            <a:srgbClr val="00206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vi-VN" sz="6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6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660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có đồ thị như hình vẽ. Hỏi hàm số </a:t>
                  </a:r>
                  <a14:m>
                    <m:oMath xmlns:m="http://schemas.openxmlformats.org/officeDocument/2006/math">
                      <m:r>
                        <a:rPr lang="en-US" sz="6600" b="0" i="1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6600" b="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6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6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6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6600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660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có bao nhiêu điểm cực đại?</a:t>
                  </a: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0344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27" t="-5025" r="-1596" b="-1608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1108635" y="3505200"/>
            <a:ext cx="3117209" cy="1234536"/>
            <a:chOff x="2140384" y="6334162"/>
            <a:chExt cx="13101203" cy="12345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smtClean="0"/>
                <a:t>2</a:t>
              </a:r>
              <a:r>
                <a:rPr lang="vi-VN" sz="6000" smtClean="0"/>
                <a:t>.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2223824" y="6451164"/>
              <a:ext cx="4640894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7088187" y="3616133"/>
            <a:ext cx="3094538" cy="1211644"/>
            <a:chOff x="1393917" y="6334162"/>
            <a:chExt cx="13847670" cy="121164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B0B6341-256C-4170-AF4E-1216E5EDD04C}"/>
                </a:ext>
              </a:extLst>
            </p:cNvPr>
            <p:cNvSpPr/>
            <p:nvPr/>
          </p:nvSpPr>
          <p:spPr>
            <a:xfrm>
              <a:off x="1393917" y="6334162"/>
              <a:ext cx="13847670" cy="12116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         3.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334162"/>
              <a:ext cx="5940190" cy="114818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984442" y="5394870"/>
            <a:ext cx="3241403" cy="1234536"/>
            <a:chOff x="1458727" y="6334162"/>
            <a:chExt cx="13782860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r>
                <a:rPr lang="en-US" sz="6000" b="1" smtClean="0">
                  <a:latin typeface="+mj-lt"/>
                </a:rPr>
                <a:t>4.</a:t>
              </a:r>
              <a:endParaRPr lang="vi-VN" sz="6000" b="1" dirty="0"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27" y="6481812"/>
              <a:ext cx="4533734" cy="102721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959378" y="5431592"/>
            <a:ext cx="3223347" cy="1249066"/>
            <a:chOff x="2140383" y="6334162"/>
            <a:chExt cx="13101204" cy="124906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r>
                <a:rPr lang="en-US" sz="6000" smtClean="0"/>
                <a:t>    5.</a:t>
              </a:r>
              <a:endParaRPr lang="vi-VN" sz="60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2140383" y="6481813"/>
              <a:ext cx="5976898" cy="110141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32E638B-F586-4599-B26E-BBF1E009BB5A}"/>
              </a:ext>
            </a:extLst>
          </p:cNvPr>
          <p:cNvSpPr/>
          <p:nvPr/>
        </p:nvSpPr>
        <p:spPr>
          <a:xfrm>
            <a:off x="1096458" y="3631504"/>
            <a:ext cx="1134683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6000" dirty="0">
              <a:latin typeface="+mj-lt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743" y="3459300"/>
            <a:ext cx="7959862" cy="38844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00819" y="7607482"/>
                <a:ext cx="12192000" cy="55092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4400">
                    <a:latin typeface="Arial" pitchFamily="34" charset="0"/>
                    <a:cs typeface="Arial" pitchFamily="34" charset="0"/>
                  </a:rPr>
                  <a:t>ĐTHS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>
                    <a:latin typeface="Arial" pitchFamily="34" charset="0"/>
                    <a:cs typeface="Arial" pitchFamily="34" charset="0"/>
                  </a:rPr>
                  <a:t> suy ra từ ĐTHS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>
                    <a:latin typeface="Arial" pitchFamily="34" charset="0"/>
                    <a:cs typeface="Arial" pitchFamily="34" charset="0"/>
                  </a:rPr>
                  <a:t> bằng cách:</a:t>
                </a:r>
                <a:endParaRPr lang="vi-VN" sz="4400">
                  <a:cs typeface="Arial" pitchFamily="34" charset="0"/>
                </a:endParaRPr>
              </a:p>
              <a:p>
                <a:pPr algn="just"/>
                <a:r>
                  <a:rPr lang="en-US" sz="4400">
                    <a:latin typeface="Arial" pitchFamily="34" charset="0"/>
                    <a:cs typeface="Arial" pitchFamily="34" charset="0"/>
                  </a:rPr>
                  <a:t>• Giữ nguyên đồ thị hàm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>
                    <a:latin typeface="Arial" pitchFamily="34" charset="0"/>
                    <a:cs typeface="Arial" pitchFamily="34" charset="0"/>
                  </a:rPr>
                  <a:t> phần phía trên trục hoành;</a:t>
                </a:r>
                <a:endParaRPr lang="vi-VN" sz="4400">
                  <a:cs typeface="Arial" pitchFamily="34" charset="0"/>
                </a:endParaRPr>
              </a:p>
              <a:p>
                <a:pPr algn="just"/>
                <a:r>
                  <a:rPr lang="en-US" sz="4400">
                    <a:latin typeface="Arial" pitchFamily="34" charset="0"/>
                    <a:cs typeface="Arial" pitchFamily="34" charset="0"/>
                  </a:rPr>
                  <a:t>• Đồ thị hàm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>
                    <a:latin typeface="Arial" pitchFamily="34" charset="0"/>
                    <a:cs typeface="Arial" pitchFamily="34" charset="0"/>
                  </a:rPr>
                  <a:t> phần phía dưới trục hoành ta lấy đối xứng qua trục hoành.</a:t>
                </a:r>
              </a:p>
              <a:p>
                <a:pPr algn="just"/>
                <a:r>
                  <a:rPr lang="en-US" sz="4400">
                    <a:latin typeface="Arial" pitchFamily="34" charset="0"/>
                    <a:cs typeface="Arial" pitchFamily="34" charset="0"/>
                  </a:rPr>
                  <a:t>Dựa vào đồ thị hàm số</a:t>
                </a:r>
                <a:r>
                  <a:rPr lang="en-US" sz="44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4400">
                    <a:latin typeface="Arial" pitchFamily="34" charset="0"/>
                    <a:cs typeface="Arial" pitchFamily="34" charset="0"/>
                  </a:rPr>
                  <a:t> ta thấy hàm số có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4400">
                    <a:latin typeface="Arial" pitchFamily="34" charset="0"/>
                    <a:cs typeface="Arial" pitchFamily="34" charset="0"/>
                  </a:rPr>
                  <a:t> điểm cực đại. </a:t>
                </a:r>
                <a:r>
                  <a:rPr lang="en-US" sz="4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Chọn</a:t>
                </a:r>
                <a:r>
                  <a:rPr lang="en-US" sz="44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endParaRPr lang="vi-VN" sz="4400">
                  <a:solidFill>
                    <a:srgbClr val="0000CC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819" y="7607482"/>
                <a:ext cx="12192000" cy="5509200"/>
              </a:xfrm>
              <a:prstGeom prst="rect">
                <a:avLst/>
              </a:prstGeom>
              <a:blipFill rotWithShape="0">
                <a:blip r:embed="rId5"/>
                <a:stretch>
                  <a:fillRect l="-2050" t="-2434" r="-2000" b="-4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854" y="7753773"/>
            <a:ext cx="5631751" cy="489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1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8234" y="10723811"/>
            <a:ext cx="23672882" cy="2871933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9" cy="911447"/>
              <a:chOff x="1275608" y="6239450"/>
              <a:chExt cx="4592538" cy="165605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045846" y="5073204"/>
                <a:ext cx="1572709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39872" y="238104"/>
            <a:ext cx="23881225" cy="4734482"/>
            <a:chOff x="534987" y="1869705"/>
            <a:chExt cx="23404876" cy="397029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135546"/>
              <a:chOff x="534987" y="1647866"/>
              <a:chExt cx="23340848" cy="313554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306252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3903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00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[ĐỀ CHÍNH THỨC 2018-2019]</a:t>
              </a:r>
              <a:r>
                <a:rPr lang="en-US" sz="6000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Cho hàm số </a:t>
              </a:r>
              <a:r>
                <a:rPr lang="en-US" sz="6000" i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f(x)</a:t>
              </a:r>
              <a:r>
                <a:rPr lang="en-US" sz="60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 có bảng biến thiên </a:t>
              </a:r>
              <a:r>
                <a:rPr lang="en-US" sz="600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sau:   </a:t>
              </a:r>
            </a:p>
            <a:p>
              <a:pPr lvl="0"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0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đã cho đạt cực tiểu tại điểm</a:t>
              </a:r>
              <a:endParaRPr lang="vi-VN" sz="6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1043253" y="4225156"/>
            <a:ext cx="4472205" cy="1291802"/>
            <a:chOff x="2128991" y="6334162"/>
            <a:chExt cx="13112596" cy="12345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2128991" y="6481813"/>
              <a:ext cx="3708827" cy="10148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1043253" y="5990188"/>
            <a:ext cx="4548404" cy="1291802"/>
            <a:chOff x="1905574" y="6334162"/>
            <a:chExt cx="13336013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905574" y="6481813"/>
              <a:ext cx="3691329" cy="93424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1066947" y="7562160"/>
            <a:ext cx="4472205" cy="1291802"/>
            <a:chOff x="2128991" y="6334162"/>
            <a:chExt cx="13112596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endParaRPr lang="vi-VN" sz="6000" b="1" dirty="0"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2128991" y="6480905"/>
              <a:ext cx="4292117" cy="1001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990747" y="9175201"/>
            <a:ext cx="4548405" cy="1291802"/>
            <a:chOff x="1905571" y="6334162"/>
            <a:chExt cx="13336016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00000"/>
                </a:lnSpc>
                <a:spcBef>
                  <a:spcPts val="1800"/>
                </a:spcBef>
              </a:pPr>
              <a:endParaRPr lang="vi-VN" sz="6000" b="1" dirty="0"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905571" y="6483930"/>
              <a:ext cx="4292117" cy="99841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148D75C-9524-4005-AADE-77AC280B7203}"/>
              </a:ext>
            </a:extLst>
          </p:cNvPr>
          <p:cNvSpPr/>
          <p:nvPr/>
        </p:nvSpPr>
        <p:spPr>
          <a:xfrm>
            <a:off x="1060489" y="6017081"/>
            <a:ext cx="1227098" cy="11757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4" name="Rectangle 3"/>
          <p:cNvSpPr/>
          <p:nvPr/>
        </p:nvSpPr>
        <p:spPr>
          <a:xfrm>
            <a:off x="2562890" y="4780946"/>
            <a:ext cx="3088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x=-3.</a:t>
            </a:r>
            <a:r>
              <a:rPr lang="en-US" sz="440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2375" y="6146839"/>
            <a:ext cx="29367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x=-1.</a:t>
            </a:r>
            <a:r>
              <a:rPr lang="en-US" sz="440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53695" y="7698308"/>
            <a:ext cx="29367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x= 1</a:t>
            </a:r>
            <a:r>
              <a:rPr lang="en-US" sz="4400" i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440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53694" y="9526254"/>
            <a:ext cx="29367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x= 2.</a:t>
            </a:r>
            <a:r>
              <a:rPr lang="en-US" sz="440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69" y="4426901"/>
            <a:ext cx="16265899" cy="55318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33600" y="11484685"/>
            <a:ext cx="17340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000">
                <a:latin typeface="+mj-lt"/>
                <a:cs typeface="Arial" pitchFamily="34" charset="0"/>
              </a:rPr>
              <a:t>Theo bảng biến thiên ta thấy hàm số đã cho đạt cực tiểu tại điểm x=-1. </a:t>
            </a:r>
            <a:r>
              <a:rPr lang="vi-VN" sz="6000" b="1">
                <a:solidFill>
                  <a:srgbClr val="0000CC"/>
                </a:solidFill>
                <a:latin typeface="+mj-lt"/>
                <a:cs typeface="Arial" pitchFamily="34" charset="0"/>
              </a:rPr>
              <a:t>Chọn B.</a:t>
            </a:r>
            <a:endParaRPr lang="vi-VN" sz="600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8234" y="10744203"/>
            <a:ext cx="23672882" cy="2851541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71560" cy="598738"/>
              <a:chOff x="1275608" y="6239450"/>
              <a:chExt cx="4649118" cy="10878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58224" y="4760825"/>
                <a:ext cx="1004531" cy="412847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81225" cy="3970186"/>
            <a:chOff x="534987" y="1869705"/>
            <a:chExt cx="23404876" cy="332936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329366"/>
              <a:chOff x="534987" y="1647866"/>
              <a:chExt cx="23340848" cy="332936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325634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319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600" b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[ĐỀ CHÍNH THỨC 2016-2017]</a:t>
              </a:r>
              <a:r>
                <a:rPr lang="en-US" sz="6600" b="1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66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Cho hàm số </a:t>
              </a:r>
              <a:r>
                <a:rPr lang="vi-VN" sz="6600" i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f(x)</a:t>
              </a:r>
              <a:r>
                <a:rPr lang="vi-VN" sz="66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 có bảng biến thiên sau</a:t>
              </a:r>
              <a:r>
                <a:rPr lang="en-US" sz="66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:</a:t>
              </a:r>
              <a:endParaRPr lang="vi-VN" sz="6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40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Mệnh nào dưới đây </a:t>
              </a:r>
              <a:r>
                <a:rPr lang="en-US" sz="6400" b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sai?</a:t>
              </a:r>
              <a:endParaRPr lang="en-US" sz="6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579014" y="4578986"/>
            <a:ext cx="13198677" cy="1209045"/>
            <a:chOff x="1458731" y="6334162"/>
            <a:chExt cx="13782856" cy="12345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    Hàm số có hai điểm cực tiểu.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584981" y="6118373"/>
            <a:ext cx="13198677" cy="1209045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0" b="1" smtClean="0">
                  <a:latin typeface="+mj-lt"/>
                  <a:ea typeface="Tahoma" pitchFamily="34" charset="0"/>
                  <a:cs typeface="Tahoma" pitchFamily="34" charset="0"/>
                </a:rPr>
                <a:t>    Hàm số có giá trị cực đại bằng 0.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532476" y="7690345"/>
            <a:ext cx="13198677" cy="1209045"/>
            <a:chOff x="1458731" y="6334162"/>
            <a:chExt cx="13782856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  <a:spcBef>
                  <a:spcPts val="1800"/>
                </a:spcBef>
              </a:pPr>
              <a:r>
                <a:rPr lang="en-US" sz="6000" b="1" smtClean="0">
                  <a:latin typeface="+mj-lt"/>
                </a:rPr>
                <a:t>    Hàm số có ba điểm cực trị.</a:t>
              </a:r>
              <a:endParaRPr lang="vi-VN" sz="6000" b="1" dirty="0"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532476" y="9303386"/>
            <a:ext cx="13198677" cy="1209045"/>
            <a:chOff x="1458731" y="6334162"/>
            <a:chExt cx="13782856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  <a:spcBef>
                  <a:spcPts val="1800"/>
                </a:spcBef>
              </a:pPr>
              <a:r>
                <a:rPr lang="en-US" sz="6000" b="1" smtClean="0">
                  <a:latin typeface="+mj-lt"/>
                </a:rPr>
                <a:t>    Hàm số có giá trị cực đại bằng 3.</a:t>
              </a:r>
              <a:endParaRPr lang="vi-VN" sz="6000" b="1" dirty="0"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148D75C-9524-4005-AADE-77AC280B7203}"/>
              </a:ext>
            </a:extLst>
          </p:cNvPr>
          <p:cNvSpPr/>
          <p:nvPr/>
        </p:nvSpPr>
        <p:spPr>
          <a:xfrm>
            <a:off x="616854" y="6218758"/>
            <a:ext cx="1000255" cy="97987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610" y="4897718"/>
            <a:ext cx="9185102" cy="53163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54519" y="11363223"/>
            <a:ext cx="16602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  <a:tab pos="1260475" algn="l"/>
                <a:tab pos="2520950" algn="l"/>
                <a:tab pos="3781425" algn="l"/>
              </a:tabLst>
            </a:pPr>
            <a:r>
              <a:rPr lang="en-US" sz="6000">
                <a:latin typeface="Arial" pitchFamily="34" charset="0"/>
                <a:ea typeface="Times New Roman" pitchFamily="18" charset="0"/>
                <a:cs typeface="Arial" pitchFamily="34" charset="0"/>
              </a:rPr>
              <a:t>Dựa vào bảng biến thiên ta thấy hàm số có giá trị cực đại bằng 3. </a:t>
            </a:r>
            <a:r>
              <a:rPr lang="en-US" sz="6000" b="1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Chọn</a:t>
            </a:r>
            <a:r>
              <a:rPr lang="en-US" sz="6000" b="1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6000" b="1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B.</a:t>
            </a:r>
            <a:r>
              <a:rPr lang="vi-VN" sz="6000"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79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203572"/>
            <a:ext cx="23815894" cy="1806635"/>
            <a:chOff x="534987" y="1840746"/>
            <a:chExt cx="23340848" cy="151502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486070"/>
              <a:chOff x="534987" y="1647866"/>
              <a:chExt cx="23340848" cy="148607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141304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3" y="1653394"/>
                  <a:ext cx="2097911" cy="851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04402" y="1840746"/>
                  <a:ext cx="19835649" cy="9739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solidFill>
                        <a:srgbClr val="002060"/>
                      </a:solidFill>
                      <a:latin typeface="+mj-lt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6000" dirty="0">
                      <a:solidFill>
                        <a:srgbClr val="002060"/>
                      </a:solidFill>
                      <a:latin typeface="+mj-lt"/>
                    </a:rPr>
                    <a:t> liên tục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vi-VN" sz="6000" dirty="0">
                      <a:solidFill>
                        <a:srgbClr val="002060"/>
                      </a:solidFill>
                      <a:latin typeface="+mj-lt"/>
                    </a:rPr>
                    <a:t>. Tìm mệnh đề </a:t>
                  </a:r>
                  <a:r>
                    <a:rPr lang="vi-VN" sz="6000">
                      <a:solidFill>
                        <a:srgbClr val="002060"/>
                      </a:solidFill>
                      <a:latin typeface="+mj-lt"/>
                    </a:rPr>
                    <a:t>sai</a:t>
                  </a:r>
                  <a:r>
                    <a:rPr lang="vi-VN" sz="6000" smtClean="0">
                      <a:solidFill>
                        <a:srgbClr val="002060"/>
                      </a:solidFill>
                      <a:latin typeface="+mj-lt"/>
                    </a:rPr>
                    <a:t>.</a:t>
                  </a:r>
                  <a:endParaRPr lang="vi-VN" sz="6000" dirty="0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402" y="1840746"/>
                  <a:ext cx="19835649" cy="973956"/>
                </a:xfrm>
                <a:prstGeom prst="rect">
                  <a:avLst/>
                </a:prstGeom>
                <a:blipFill>
                  <a:blip r:embed="rId2"/>
                  <a:stretch>
                    <a:fillRect t="-7853" b="-303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679704" y="2198137"/>
            <a:ext cx="23335589" cy="2225976"/>
            <a:chOff x="1356395" y="6181761"/>
            <a:chExt cx="22389331" cy="222597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3" y="6181761"/>
              <a:ext cx="21605343" cy="222597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56395" y="6781429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2154" y="4506889"/>
            <a:ext cx="23346352" cy="2108352"/>
            <a:chOff x="1305048" y="5807340"/>
            <a:chExt cx="22399657" cy="21083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054713" y="5807340"/>
                  <a:ext cx="21649992" cy="210835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540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r>
                    <a:rPr lang="vi-VN" sz="540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đạt cực trị tại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thì tiếp tuyến của </a:t>
                  </a:r>
                  <a:r>
                    <a:rPr lang="vi-VN" sz="5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 </a:t>
                  </a:r>
                  <a:r>
                    <a:rPr lang="vi-VN" sz="540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540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 </a:t>
                  </a:r>
                  <a:r>
                    <a:rPr lang="vi-VN" sz="5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 tại điểm </a:t>
                  </a:r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5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5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5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a14:m>
                  <a:r>
                    <a:rPr lang="vi-VN" sz="5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song song hoặc trùng </a:t>
                  </a:r>
                  <a:r>
                    <a:rPr lang="vi-VN" sz="5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:r>
                    <a:rPr lang="en-US" sz="540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Ox</a:t>
                  </a:r>
                  <a:r>
                    <a:rPr lang="vi-VN" sz="540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4713" y="5807340"/>
                  <a:ext cx="21649992" cy="2108352"/>
                </a:xfrm>
                <a:prstGeom prst="rect">
                  <a:avLst/>
                </a:prstGeom>
                <a:blipFill>
                  <a:blip r:embed="rId3"/>
                  <a:stretch>
                    <a:fillRect l="-1348" t="-565" b="-734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305048" y="6021332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729123" y="6759391"/>
            <a:ext cx="23275465" cy="1892536"/>
            <a:chOff x="1458731" y="6334162"/>
            <a:chExt cx="22331645" cy="1892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15360" y="6334162"/>
                  <a:ext cx="21675016" cy="1892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5400" smtClean="0">
                      <a:solidFill>
                        <a:schemeClr val="bg1"/>
                      </a:solidFill>
                      <a:latin typeface="+mj-lt"/>
                    </a:rPr>
                    <a:t>   </a:t>
                  </a:r>
                  <a:r>
                    <a:rPr lang="vi-VN" sz="5400" smtClean="0">
                      <a:solidFill>
                        <a:schemeClr val="bg1"/>
                      </a:solidFill>
                      <a:latin typeface="+mj-lt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chemeClr val="bg1"/>
                      </a:solidFill>
                      <a:latin typeface="+mj-lt"/>
                    </a:rPr>
                    <a:t> đồng biến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chemeClr val="bg1"/>
                      </a:solidFill>
                      <a:latin typeface="+mj-lt"/>
                    </a:rPr>
                    <a:t> thì hàm số không có cực trị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chemeClr val="bg1"/>
                      </a:solidFill>
                      <a:latin typeface="+mj-lt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360" y="6334162"/>
                  <a:ext cx="21675016" cy="1892536"/>
                </a:xfrm>
                <a:prstGeom prst="rect">
                  <a:avLst/>
                </a:prstGeom>
                <a:blipFill>
                  <a:blip r:embed="rId4"/>
                  <a:stretch>
                    <a:fillRect t="-4403" r="-1912" b="-1415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713747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581093" y="8819204"/>
            <a:ext cx="23397412" cy="1208769"/>
            <a:chOff x="1349737" y="6091514"/>
            <a:chExt cx="22448646" cy="1208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2" y="6091514"/>
                  <a:ext cx="21658001" cy="120876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5400" smtClean="0">
                      <a:solidFill>
                        <a:schemeClr val="bg1"/>
                      </a:solidFill>
                      <a:latin typeface="+mj-lt"/>
                    </a:rPr>
                    <a:t>  </a:t>
                  </a:r>
                  <a:r>
                    <a:rPr lang="vi-VN" sz="5400" smtClean="0">
                      <a:solidFill>
                        <a:schemeClr val="bg1"/>
                      </a:solidFill>
                      <a:latin typeface="+mj-lt"/>
                    </a:rPr>
                    <a:t>Nếu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vi-VN" sz="5400" dirty="0">
                      <a:solidFill>
                        <a:schemeClr val="bg1"/>
                      </a:solidFill>
                      <a:latin typeface="+mj-lt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vi-VN" sz="5400" dirty="0">
                      <a:solidFill>
                        <a:schemeClr val="bg1"/>
                      </a:solidFill>
                      <a:latin typeface="+mj-lt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chemeClr val="bg1"/>
                      </a:solidFill>
                      <a:latin typeface="+mj-lt"/>
                    </a:rPr>
                    <a:t> không đạt cực trị tại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vi-VN" sz="5400" dirty="0">
                      <a:solidFill>
                        <a:schemeClr val="bg1"/>
                      </a:solidFill>
                      <a:latin typeface="+mj-lt"/>
                    </a:rPr>
                    <a:t>.</a:t>
                  </a:r>
                  <a:endParaRPr lang="en-US" sz="5400" dirty="0">
                    <a:solidFill>
                      <a:schemeClr val="bg1"/>
                    </a:solidFill>
                    <a:latin typeface="+mj-lt"/>
                    <a:ea typeface="Calibri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2" y="6091514"/>
                  <a:ext cx="21658001" cy="1208769"/>
                </a:xfrm>
                <a:prstGeom prst="rect">
                  <a:avLst/>
                </a:prstGeom>
                <a:blipFill>
                  <a:blip r:embed="rId5"/>
                  <a:stretch>
                    <a:fillRect t="-1456" b="-1456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349737" y="611506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73731" y="2453738"/>
                <a:ext cx="2235258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smtClean="0">
                    <a:solidFill>
                      <a:schemeClr val="bg1"/>
                    </a:solidFill>
                    <a:latin typeface="+mj-lt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 dirty="0">
                    <a:solidFill>
                      <a:schemeClr val="bg1"/>
                    </a:solidFill>
                    <a:latin typeface="+mj-lt"/>
                  </a:rPr>
                  <a:t>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5400" dirty="0">
                    <a:solidFill>
                      <a:schemeClr val="bg1"/>
                    </a:solidFill>
                    <a:latin typeface="+mj-lt"/>
                  </a:rPr>
                  <a:t> thì hàm số không có cực trị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540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731" y="2453738"/>
                <a:ext cx="22352581" cy="1754326"/>
              </a:xfrm>
              <a:prstGeom prst="rect">
                <a:avLst/>
              </a:prstGeom>
              <a:blipFill>
                <a:blip r:embed="rId6"/>
                <a:stretch>
                  <a:fillRect l="-1445"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02246" y="8819204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51" name="Action Button: Forward or Next 50">
            <a:hlinkClick r:id="" action="ppaction://hlinkshowjump?jump=nextslide" highlightClick="1"/>
          </p:cNvPr>
          <p:cNvSpPr/>
          <p:nvPr/>
        </p:nvSpPr>
        <p:spPr>
          <a:xfrm>
            <a:off x="23541721" y="12782816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35372" y="10538833"/>
            <a:ext cx="23472671" cy="2492804"/>
            <a:chOff x="184495" y="3636275"/>
            <a:chExt cx="11834900" cy="1434839"/>
          </a:xfrm>
        </p:grpSpPr>
        <p:sp>
          <p:nvSpPr>
            <p:cNvPr id="40" name="Rounded Rectangle 39"/>
            <p:cNvSpPr/>
            <p:nvPr/>
          </p:nvSpPr>
          <p:spPr>
            <a:xfrm>
              <a:off x="184495" y="3865217"/>
              <a:ext cx="11834900" cy="120589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03200" y="3636275"/>
              <a:ext cx="2342698" cy="507833"/>
              <a:chOff x="1275608" y="6239450"/>
              <a:chExt cx="4592537" cy="922708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87353" y="6239450"/>
                <a:ext cx="2633702" cy="922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3015567" y="11378199"/>
            <a:ext cx="18079093" cy="1002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5000"/>
              </a:lnSpc>
              <a:tabLst>
                <a:tab pos="21590" algn="l"/>
              </a:tabLst>
            </a:pPr>
            <a:r>
              <a:rPr lang="en-US" sz="5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 đề A,B,C đúng. Mệnh đề D sai.</a:t>
            </a:r>
            <a:endParaRPr lang="vi-VN" sz="5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32154" y="8334481"/>
            <a:ext cx="23774404" cy="5265706"/>
            <a:chOff x="184495" y="3544152"/>
            <a:chExt cx="11834900" cy="457368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544152"/>
              <a:ext cx="2377311" cy="1064194"/>
              <a:chOff x="1275608" y="6072073"/>
              <a:chExt cx="4660392" cy="193359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3259" y="5002923"/>
                <a:ext cx="193359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6723794"/>
            <a:chOff x="534987" y="1869705"/>
            <a:chExt cx="23719158" cy="56385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4313775"/>
              <a:chOff x="534987" y="1647866"/>
              <a:chExt cx="23340848" cy="431377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424075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3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4" y="1933278"/>
                  <a:ext cx="20065171" cy="55749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𝑓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(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liên tục trên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ℝ</m:t>
                      </m:r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và có bảng xét dấu đạo hàm như sau</a:t>
                  </a:r>
                  <a:r>
                    <a:rPr lang="en-US" sz="6000" smtClean="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:</a:t>
                  </a:r>
                </a:p>
                <a:p>
                  <a:pPr lvl="0"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lvl="0"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Hỏi hàm số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𝑓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(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có bao nhiêu điểm cực </a:t>
                  </a:r>
                  <a:r>
                    <a:rPr lang="en-US" sz="6000" smtClean="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trị?</a:t>
                  </a:r>
                  <a:endParaRPr lang="vi-VN" sz="6000" smtClean="0">
                    <a:cs typeface="Arial" pitchFamily="34" charset="0"/>
                  </a:endParaRPr>
                </a:p>
                <a:p>
                  <a:pPr lvl="0"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vi-VN" sz="6000" smtClean="0">
                    <a:cs typeface="Arial" pitchFamily="34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4" y="1933278"/>
                  <a:ext cx="20065171" cy="557492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1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4153" y="5745409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6000" dirty="0" smtClean="0"/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7964" b="-395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24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6000" dirty="0"/>
                          <m:t>	</m:t>
                        </m:r>
                      </m:oMath>
                    </a14:m>
                    <a:r>
                      <a:rPr lang="en-US" sz="6000" dirty="0" smtClean="0"/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2449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6486" b="-3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r>
                      <a:rPr lang="en-US" sz="6000" dirty="0" smtClean="0"/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7964" b="-395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sz="6000" dirty="0" smtClean="0"/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8675" b="-40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F8F3140-7878-49DC-B7DD-BFB9E1975DBD}"/>
              </a:ext>
            </a:extLst>
          </p:cNvPr>
          <p:cNvSpPr/>
          <p:nvPr/>
        </p:nvSpPr>
        <p:spPr>
          <a:xfrm>
            <a:off x="11993313" y="6324129"/>
            <a:ext cx="1092375" cy="10762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2187" y="2025261"/>
            <a:ext cx="15087601" cy="1899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09643" y="9929339"/>
                <a:ext cx="193281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Nhận thấy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′(</m:t>
                    </m:r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6000"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đổi dấu khi qua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=−3</m:t>
                    </m:r>
                  </m:oMath>
                </a14:m>
                <a:r>
                  <a:rPr lang="en-US" sz="6000"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en-US" sz="6000"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nên hàm số có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2 </m:t>
                    </m:r>
                  </m:oMath>
                </a14:m>
                <a:r>
                  <a:rPr lang="en-US" sz="6000"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điểm cực trị. (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=1 </m:t>
                    </m:r>
                  </m:oMath>
                </a14:m>
                <a:r>
                  <a:rPr lang="en-US" sz="6000"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không là điểm cực trị vì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′(</m:t>
                    </m:r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6000"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không đổi dấu khi qua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i="1">
                        <a:latin typeface="Cambria Math"/>
                        <a:ea typeface="Times New Roman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6000"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60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Chọn C.</a:t>
                </a:r>
                <a:endParaRPr lang="vi-VN" sz="6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643" y="9929339"/>
                <a:ext cx="19328144" cy="2862322"/>
              </a:xfrm>
              <a:prstGeom prst="rect">
                <a:avLst/>
              </a:prstGeom>
              <a:blipFill rotWithShape="0">
                <a:blip r:embed="rId9"/>
                <a:stretch>
                  <a:fillRect l="-1892" t="-6610" r="-1924" b="-1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0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81092" y="8881519"/>
            <a:ext cx="23528954" cy="4596376"/>
            <a:chOff x="184495" y="3636272"/>
            <a:chExt cx="11834900" cy="32461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280745" cy="686419"/>
              <a:chOff x="1275608" y="6239450"/>
              <a:chExt cx="4471085" cy="124719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89549" y="4929498"/>
                <a:ext cx="1163847" cy="395044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39872" y="238104"/>
            <a:ext cx="24027112" cy="3062111"/>
            <a:chOff x="534987" y="1869705"/>
            <a:chExt cx="23340848" cy="259700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597009"/>
              <a:chOff x="534987" y="1647866"/>
              <a:chExt cx="23340848" cy="259700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52398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4"/>
                  <a:ext cx="2509246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1913584" cy="24777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28600" algn="l"/>
                      <a:tab pos="1295400" algn="l"/>
                      <a:tab pos="2514600" algn="l"/>
                      <a:tab pos="3810000" algn="l"/>
                    </a:tabLst>
                  </a:pPr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itchFamily="18" charset="0"/>
                      <a:cs typeface="Times New Roman" panose="02020603050405020304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𝑦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𝑓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(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itchFamily="18" charset="0"/>
                      <a:cs typeface="Times New Roman" panose="02020603050405020304" pitchFamily="18" charset="0"/>
                    </a:rPr>
                    <a:t> liên tục trên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ℝ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\</m:t>
                      </m:r>
                      <m:r>
                        <m:rPr>
                          <m:lit/>
                        </m:rP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pt-BR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}</m:t>
                      </m:r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itchFamily="18" charset="0"/>
                      <a:cs typeface="Times New Roman" panose="02020603050405020304" pitchFamily="18" charset="0"/>
                    </a:rPr>
                    <a:t> và có bảng biến thiên sau</a:t>
                  </a:r>
                  <a:r>
                    <a:rPr lang="en-US" sz="600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lvl="0" algn="just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28600" algn="l"/>
                      <a:tab pos="1295400" algn="l"/>
                      <a:tab pos="2514600" algn="l"/>
                      <a:tab pos="3810000" algn="l"/>
                    </a:tabLst>
                  </a:pPr>
                  <a:r>
                    <a:rPr lang="en-US" sz="600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itchFamily="18" charset="0"/>
                      <a:cs typeface="Times New Roman" panose="02020603050405020304" pitchFamily="18" charset="0"/>
                    </a:rPr>
                    <a:t>Mệnh đề nào sau đây là đúng?</a:t>
                  </a:r>
                  <a:endParaRPr lang="en-US" sz="6000"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1913584" cy="247775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237" t="-4802" r="-2286" b="-1294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169614" y="3523111"/>
            <a:ext cx="17434173" cy="1249807"/>
            <a:chOff x="1458731" y="6335185"/>
            <a:chExt cx="13973704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31232" y="6335185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ố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ó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hai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đ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ể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ự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đạ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đ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ể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ự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ti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ể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232" y="6335185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427007" y="4927117"/>
            <a:ext cx="17252980" cy="1406298"/>
            <a:chOff x="1458731" y="6334161"/>
            <a:chExt cx="13782856" cy="1103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96205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54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540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4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54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5400" b="0" i="0" smtClean="0"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5400" b="0" i="0" smtClean="0">
                          <a:latin typeface="Cambria Math" panose="02040503050406030204" pitchFamily="18" charset="0"/>
                        </a:rPr>
                        <m:t> đ</m:t>
                      </m:r>
                      <m:r>
                        <m:rPr>
                          <m:sty m:val="p"/>
                        </m:rPr>
                        <a:rPr lang="en-US" sz="54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lang="en-US" sz="54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4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ự</m:t>
                      </m:r>
                      <m:r>
                        <m:rPr>
                          <m:sty m:val="p"/>
                        </m:rPr>
                        <a:rPr lang="en-US" sz="54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 đạ</m:t>
                      </m:r>
                      <m:r>
                        <m:rPr>
                          <m:sty m:val="p"/>
                        </m:rPr>
                        <a:rPr lang="en-US" sz="54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kh</m:t>
                      </m:r>
                      <m:r>
                        <a:rPr lang="en-US" sz="5400" b="0" i="0" smtClean="0">
                          <a:latin typeface="Cambria Math" panose="02040503050406030204" pitchFamily="18" charset="0"/>
                        </a:rPr>
                        <m:t>ô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5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5400" b="0" i="0" smtClean="0">
                          <a:latin typeface="Cambria Math" panose="02040503050406030204" pitchFamily="18" charset="0"/>
                        </a:rPr>
                        <m:t>ó đ</m:t>
                      </m:r>
                      <m:r>
                        <m:rPr>
                          <m:sty m:val="p"/>
                        </m:rPr>
                        <a:rPr lang="en-US" sz="54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lang="en-US" sz="54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4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ự</m:t>
                      </m:r>
                      <m:r>
                        <m:rPr>
                          <m:sty m:val="p"/>
                        </m:rPr>
                        <a:rPr lang="en-US" sz="54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400">
                          <a:latin typeface="Cambria Math" panose="02040503050406030204" pitchFamily="18" charset="0"/>
                        </a:rPr>
                        <m:t>ti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lang="en-US" sz="5400">
                          <a:latin typeface="Cambria Math" panose="02040503050406030204" pitchFamily="18" charset="0"/>
                        </a:rPr>
                        <m:t>u</m:t>
                      </m:r>
                    </m:oMath>
                  </a14:m>
                  <a:r>
                    <a:rPr lang="en-US" sz="5400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5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9620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556" b="-1531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94621" y="6311367"/>
            <a:ext cx="17185365" cy="1247014"/>
            <a:chOff x="1458731" y="6334162"/>
            <a:chExt cx="13782856" cy="114818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10714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vi-VN" sz="6000" b="1" dirty="0"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18280" y="7753807"/>
            <a:ext cx="17061706" cy="1119356"/>
            <a:chOff x="1458731" y="6334162"/>
            <a:chExt cx="13782856" cy="142483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4248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400"/>
                </a:spcBef>
              </a:pPr>
              <a:endParaRPr lang="vi-VN" sz="60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582531" y="7662188"/>
            <a:ext cx="1478429" cy="113679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6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7706" y="289727"/>
            <a:ext cx="6849278" cy="4637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87327" y="6466199"/>
                <a:ext cx="1407949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5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5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đ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ự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đạ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hai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đ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ự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ti</m:t>
                      </m:r>
                      <m: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ể</m:t>
                      </m:r>
                      <m:r>
                        <m:rPr>
                          <m:sty m:val="p"/>
                        </m:rPr>
                        <a:rPr lang="en-US" sz="5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5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327" y="6466199"/>
                <a:ext cx="14079495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30174" y="7856880"/>
                <a:ext cx="1434399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54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54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54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4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54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54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4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en-US" sz="5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5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5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5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 đ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ể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ự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đạ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đ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ể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ự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ti</m:t>
                    </m:r>
                    <m: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ể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54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174" y="7856880"/>
                <a:ext cx="14343990" cy="923330"/>
              </a:xfrm>
              <a:prstGeom prst="rect">
                <a:avLst/>
              </a:prstGeom>
              <a:blipFill rotWithShape="0">
                <a:blip r:embed="rId8"/>
                <a:stretch>
                  <a:fillRect t="-18543" r="-1742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52625" y="9180016"/>
                <a:ext cx="18085289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lang="en-US" sz="44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•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i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</a:t>
                </a:r>
                <a:r>
                  <a:rPr lang="en-US" sz="44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hàm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𝑓</m:t>
                    </m:r>
                    <m:r>
                      <a:rPr lang="en-US" sz="44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(</m:t>
                    </m:r>
                    <m:r>
                      <a:rPr lang="en-US" sz="44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lang="en-US" sz="4400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44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không xác định nên không đạt cực trị tại điểm này.</a:t>
                </a:r>
                <a:endParaRPr lang="vi-VN" sz="4400"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lang="en-US" sz="44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•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i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</a:t>
                </a:r>
                <a:r>
                  <a:rPr lang="en-US" sz="44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hàm số đạt cực đại tại điểm này.</a:t>
                </a:r>
                <a:endParaRPr lang="vi-VN" sz="4400">
                  <a:cs typeface="Arial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lang="en-US" sz="44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•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i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</a:t>
                </a:r>
                <a:r>
                  <a:rPr lang="en-US" sz="44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hàm số không có đạo hàm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nhưng liên tục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nên hàm số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và theo bảng biến thiên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là cực tiểu.</a:t>
                </a: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295400" algn="l"/>
                    <a:tab pos="2514600" algn="l"/>
                    <a:tab pos="3810000" algn="l"/>
                  </a:tabLst>
                </a:pPr>
                <a:r>
                  <a:rPr lang="en-US" sz="440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Vậy hàm số có một điểm cực đại, một điểm cực tiểu. </a:t>
                </a:r>
                <a:r>
                  <a:rPr lang="en-US" sz="4400" b="1">
                    <a:solidFill>
                      <a:srgbClr val="0000CC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Chọn D.</a:t>
                </a:r>
                <a:r>
                  <a:rPr lang="vi-VN" sz="4400"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25" y="9180016"/>
                <a:ext cx="18085289" cy="4154984"/>
              </a:xfrm>
              <a:prstGeom prst="rect">
                <a:avLst/>
              </a:prstGeom>
              <a:blipFill rotWithShape="0">
                <a:blip r:embed="rId9"/>
                <a:stretch>
                  <a:fillRect l="-1348" t="-3226" r="-1382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35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0866" y="5137659"/>
            <a:ext cx="23781476" cy="8283313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49"/>
            <a:ext cx="24611128" cy="1746686"/>
            <a:chOff x="534987" y="1869705"/>
            <a:chExt cx="24120222" cy="146475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612450" cy="1464753"/>
              <a:chOff x="534987" y="1647866"/>
              <a:chExt cx="23612450" cy="14647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391788" cy="139172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83497" y="1972751"/>
                  <a:ext cx="20571712" cy="946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31775" algn="l"/>
                      <a:tab pos="1254125" algn="l"/>
                      <a:tab pos="2517775" algn="l"/>
                      <a:tab pos="3771900" algn="l"/>
                    </a:tabLst>
                  </a:pPr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Tìm điểm cực đại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60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pt-BR" sz="6000" b="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của hàm số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𝑦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−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3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+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1</m:t>
                      </m:r>
                    </m:oMath>
                  </a14:m>
                  <a:r>
                    <a:rPr lang="fr-FR" sz="6000" i="1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.</a:t>
                  </a:r>
                  <a:endParaRPr lang="vi-VN" sz="6000"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3497" y="1972751"/>
                  <a:ext cx="20571712" cy="9466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07" t="-12432" b="-297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02977" y="2266723"/>
            <a:ext cx="23679365" cy="3317346"/>
            <a:chOff x="247181" y="1499280"/>
            <a:chExt cx="11838141" cy="165867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6000" i="1"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6000"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6000"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=−</m:t>
                          </m:r>
                          <m:r>
                            <a:rPr lang="en-US" sz="6000"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600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99280"/>
              <a:ext cx="3090381" cy="916467"/>
              <a:chOff x="5537206" y="1556072"/>
              <a:chExt cx="3079904" cy="85198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95222" y="1556072"/>
                    <a:ext cx="2280848" cy="729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6000" i="1"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6000"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6000"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6000"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vi-VN" sz="96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5222" y="1556072"/>
                    <a:ext cx="2280848" cy="7296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1624483" y="1501343"/>
              <a:ext cx="7544919" cy="1656610"/>
              <a:chOff x="1097770" y="1557992"/>
              <a:chExt cx="7519340" cy="154005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097770" y="2625942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6000" i="1"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6000"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6000"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6000"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6000"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7770" y="2625942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6000" i="1" smtClean="0"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6000"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6000"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6000"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3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Times New Roman" pitchFamily="18" charset="0"/>
                              <a:cs typeface="Arial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445969" y="2805411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840727" y="2646043"/>
                <a:ext cx="287431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pt-BR" sz="6000">
                              <a:solidFill>
                                <a:schemeClr val="bg1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6000">
                          <a:solidFill>
                            <a:schemeClr val="bg1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6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itchFamily="18" charset="0"/>
                          <a:cs typeface="Arial" pitchFamily="34" charset="0"/>
                        </a:rPr>
                        <m:t>1</m:t>
                      </m:r>
                      <m:r>
                        <a:rPr lang="en-US" sz="6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itchFamily="18" charset="0"/>
                          <a:cs typeface="Arial" pitchFamily="34" charset="0"/>
                        </a:rPr>
                        <m:t>. 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0727" y="2646043"/>
                <a:ext cx="2874312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46845" y="5922452"/>
                <a:ext cx="17109941" cy="2947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lang="vi-VN" sz="6000">
                    <a:solidFill>
                      <a:prstClr val="black"/>
                    </a:solidFill>
                    <a:latin typeface="+mj-lt"/>
                    <a:ea typeface="Times New Roman" pitchFamily="18" charset="0"/>
                    <a:cs typeface="Arial" pitchFamily="34" charset="0"/>
                  </a:rPr>
                  <a:t>Ta có</a:t>
                </a:r>
                <a:r>
                  <a:rPr lang="en-US" sz="6000">
                    <a:solidFill>
                      <a:prstClr val="black"/>
                    </a:solidFill>
                    <a:latin typeface="+mj-lt"/>
                    <a:ea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itchFamily="34" charset="0"/>
                          </a:rPr>
                          <m:t>3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3</m:t>
                    </m:r>
                  </m:oMath>
                </a14:m>
                <a:r>
                  <a:rPr lang="en-US" sz="6000" i="1">
                    <a:solidFill>
                      <a:prstClr val="black"/>
                    </a:solidFill>
                    <a:latin typeface="+mj-lt"/>
                    <a:ea typeface="Times New Roman" pitchFamily="18" charset="0"/>
                    <a:cs typeface="Arial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0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⇔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=±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1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6000" i="1">
                    <a:solidFill>
                      <a:prstClr val="black"/>
                    </a:solidFill>
                    <a:latin typeface="+mj-lt"/>
                    <a:ea typeface="Times New Roman" pitchFamily="18" charset="0"/>
                    <a:cs typeface="Arial" pitchFamily="34" charset="0"/>
                  </a:rPr>
                  <a:t>.</a:t>
                </a:r>
                <a:endParaRPr lang="vi-VN" sz="6000">
                  <a:solidFill>
                    <a:prstClr val="black"/>
                  </a:solidFill>
                  <a:latin typeface="+mj-lt"/>
                  <a:cs typeface="Arial" pitchFamily="34" charset="0"/>
                </a:endParaRP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lang="en-US" sz="6000">
                    <a:solidFill>
                      <a:prstClr val="black"/>
                    </a:solidFill>
                    <a:latin typeface="+mj-lt"/>
                    <a:ea typeface="Times New Roman" pitchFamily="18" charset="0"/>
                    <a:cs typeface="Arial" pitchFamily="34" charset="0"/>
                  </a:rPr>
                  <a:t>Bảng biến thiên</a:t>
                </a:r>
                <a:endParaRPr lang="vi-VN" sz="6000">
                  <a:solidFill>
                    <a:prstClr val="black"/>
                  </a:solidFill>
                  <a:latin typeface="+mj-lt"/>
                  <a:cs typeface="Arial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endParaRPr lang="vi-VN" sz="6000">
                  <a:solidFill>
                    <a:prstClr val="black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845" y="5922452"/>
                <a:ext cx="17109941" cy="2947474"/>
              </a:xfrm>
              <a:prstGeom prst="rect">
                <a:avLst/>
              </a:prstGeom>
              <a:blipFill rotWithShape="0">
                <a:blip r:embed="rId9"/>
                <a:stretch>
                  <a:fillRect l="-2174" t="-4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6480" y="7205625"/>
            <a:ext cx="11342932" cy="4051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28597" y="11922283"/>
                <a:ext cx="1460431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defTabSz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</a:pPr>
                <a:r>
                  <a:rPr lang="en-US" sz="60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vi-VN" sz="60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hàm số </a:t>
                </a:r>
                <a:r>
                  <a:rPr lang="en-US" sz="60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đạt </a:t>
                </a:r>
                <a:r>
                  <a:rPr lang="vi-VN" sz="60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cực đại</a:t>
                </a:r>
                <a:r>
                  <a:rPr lang="en-US" sz="60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1</m:t>
                    </m:r>
                  </m:oMath>
                </a14:m>
                <a:r>
                  <a:rPr lang="en-US" sz="6000" i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60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60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Chọn A.</a:t>
                </a:r>
                <a:r>
                  <a:rPr lang="vi-VN" sz="6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97" y="11922283"/>
                <a:ext cx="14604319" cy="1015663"/>
              </a:xfrm>
              <a:prstGeom prst="rect">
                <a:avLst/>
              </a:prstGeom>
              <a:blipFill rotWithShape="0">
                <a:blip r:embed="rId11"/>
                <a:stretch>
                  <a:fillRect l="-2547" t="-18675" r="-251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6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95640" y="6819414"/>
            <a:ext cx="23514406" cy="6896586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290227" cy="507832"/>
              <a:chOff x="1275608" y="6239450"/>
              <a:chExt cx="4489675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32766" y="4586285"/>
                <a:ext cx="496005" cy="396902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81225" cy="280989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4"/>
                  <a:ext cx="2509246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142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660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Tập hợp các giá trị của tham số </a:t>
                  </a:r>
                  <a14:m>
                    <m:oMath xmlns:m="http://schemas.openxmlformats.org/officeDocument/2006/math">
                      <m:r>
                        <a:rPr lang="en-US" sz="6600" b="0" i="1">
                          <a:solidFill>
                            <a:srgbClr val="002060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en-US" sz="660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để hàm số </a:t>
                  </a:r>
                </a:p>
                <a:p>
                  <a:pPr algn="just"/>
                  <a14:m>
                    <m:oMath xmlns:m="http://schemas.openxmlformats.org/officeDocument/2006/math">
                      <m:r>
                        <a:rPr lang="en-US" sz="6600" b="0" i="1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6600" b="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6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6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66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vi-VN" sz="6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6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6600" b="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6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6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600" b="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6600" b="0" i="1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6600" b="0" i="1">
                          <a:solidFill>
                            <a:srgbClr val="002060"/>
                          </a:solidFill>
                          <a:latin typeface="Cambria Math"/>
                        </a:rPr>
                        <m:t>+2020</m:t>
                      </m:r>
                    </m:oMath>
                  </a14:m>
                  <a:r>
                    <a:rPr lang="en-US" sz="660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có cực trị là</a:t>
                  </a:r>
                  <a:endParaRPr lang="vi-VN" sz="6600"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1424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27" t="-6683" b="-644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946447" y="3505200"/>
            <a:ext cx="10366229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"/>
                            <m:ctrlPr>
                              <a:rPr lang="vi-VN" sz="6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(1;+∞;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).</m:t>
                        </m:r>
                      </m:oMath>
                    </m:oMathPara>
                  </a14:m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13031786" y="3711698"/>
            <a:ext cx="9896263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vi-VN" sz="6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−∞;0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∪</m:t>
                      </m:r>
                      <m:d>
                        <m:dPr>
                          <m:ctrlPr>
                            <a:rPr lang="vi-VN" sz="6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0;1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6000">
                      <a:latin typeface="Arial" pitchFamily="34" charset="0"/>
                      <a:cs typeface="Arial" pitchFamily="34" charset="0"/>
                    </a:rPr>
                    <a:t>	</a:t>
                  </a: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984442" y="5394870"/>
            <a:ext cx="10417483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"/>
                            <m:ctrlPr>
                              <a:rPr lang="vi-VN" sz="6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(0;1)∪</m:t>
                            </m:r>
                            <m:d>
                              <m:dPr>
                                <m:ctrlPr>
                                  <a:rPr lang="vi-VN" sz="6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1;+∞;</m:t>
                                </m:r>
                              </m:e>
                            </m:d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12985249" y="5504012"/>
            <a:ext cx="9945194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vi-VN" sz="6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−∞;1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vi-VN" sz="6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32E638B-F586-4599-B26E-BBF1E009BB5A}"/>
              </a:ext>
            </a:extLst>
          </p:cNvPr>
          <p:cNvSpPr/>
          <p:nvPr/>
        </p:nvSpPr>
        <p:spPr>
          <a:xfrm>
            <a:off x="12855284" y="5671230"/>
            <a:ext cx="1134683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6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52895" y="8443307"/>
                <a:ext cx="19783842" cy="5269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914400"/>
                <a:r>
                  <a:rPr lang="en-US" sz="5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+2020: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Hàm bậc hai luôn có cực trị.</a:t>
                </a:r>
                <a:endParaRPr lang="vi-VN" sz="540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lvl="0" algn="just" defTabSz="914400"/>
                <a:r>
                  <a:rPr lang="en-US" sz="5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≠0,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+1.</m:t>
                    </m:r>
                  </m:oMath>
                </a14:m>
                <a:endParaRPr lang="en-US" sz="540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lvl="0" algn="just" defTabSz="914400"/>
                <a:r>
                  <a:rPr lang="en-US" sz="5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Để hàm số có cực trị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có hai nghiệm phân biệt </a:t>
                </a:r>
                <a:endParaRPr lang="en-US" sz="540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algn="just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5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5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5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5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en-US" sz="5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vi-VN" sz="5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𝛥</m:t>
                                  </m:r>
                                </m:e>
                                <m:sup>
                                  <m:r>
                                    <a:rPr lang="en-US" sz="5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5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=1−</m:t>
                              </m:r>
                              <m:r>
                                <a:rPr lang="en-US" sz="5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5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</a:rPr>
                        <m:t>⇔0≠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</a:rPr>
                        <m:t>&lt;1.</m:t>
                      </m:r>
                    </m:oMath>
                  </m:oMathPara>
                </a14:m>
                <a:endParaRPr lang="vi-VN" sz="540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lvl="0" algn="just" defTabSz="914400"/>
                <a:r>
                  <a:rPr lang="en-US" sz="5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Hợp hai trường hợp ta được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</a:rPr>
                      <m:t>&lt;1.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Chọn D.</a:t>
                </a:r>
                <a:endParaRPr lang="vi-VN" sz="5400">
                  <a:solidFill>
                    <a:srgbClr val="0000CC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95" y="8443307"/>
                <a:ext cx="19783842" cy="5269969"/>
              </a:xfrm>
              <a:prstGeom prst="rect">
                <a:avLst/>
              </a:prstGeom>
              <a:blipFill rotWithShape="0">
                <a:blip r:embed="rId8"/>
                <a:stretch>
                  <a:fillRect l="-1633" t="-3237" b="-6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9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6523863"/>
            <a:ext cx="23672882" cy="7116606"/>
            <a:chOff x="184495" y="3636275"/>
            <a:chExt cx="11834900" cy="355830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5197"/>
            <a:ext cx="23815893" cy="3640869"/>
            <a:chOff x="534987" y="1869705"/>
            <a:chExt cx="23340848" cy="305320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053200"/>
              <a:chOff x="534987" y="1647866"/>
              <a:chExt cx="23340848" cy="30532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6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73419" y="1911100"/>
                  <a:ext cx="19835650" cy="25918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31775" algn="l"/>
                      <a:tab pos="1254125" algn="l"/>
                      <a:tab pos="2517775" algn="l"/>
                      <a:tab pos="3771900" algn="l"/>
                    </a:tabLst>
                  </a:pPr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6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6000" b="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b="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Times New Roman" pitchFamily="18" charset="0"/>
                                  <a:cs typeface="Arial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−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𝑚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+(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itchFamily="18" charset="0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−4)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+5 </m:t>
                      </m:r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𝑚</m:t>
                      </m:r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là tham số thực. Tìm tất cả các giá trị của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𝑚</m:t>
                      </m:r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để hàm số đạt cực tiểu tại điểm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  <a:ea typeface="Times New Roman" pitchFamily="18" charset="0"/>
                          <a:cs typeface="Arial" pitchFamily="34" charset="0"/>
                        </a:rPr>
                        <m:t>=−1</m:t>
                      </m:r>
                    </m:oMath>
                  </a14:m>
                  <a:r>
                    <a:rPr lang="en-US" sz="6000" i="1">
                      <a:solidFill>
                        <a:srgbClr val="00206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.</a:t>
                  </a:r>
                  <a:endParaRPr lang="vi-VN" sz="6000"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419" y="1911100"/>
                  <a:ext cx="19835650" cy="259185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86" t="-4536" r="-1355" b="-1005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94427" y="4127518"/>
            <a:ext cx="23679365" cy="2233008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290072" y="4599448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16646" y="4753082"/>
                <a:ext cx="286783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=1 </m:t>
                    </m:r>
                  </m:oMath>
                </a14:m>
                <a:r>
                  <a:rPr lang="en-US" sz="6000" i="1">
                    <a:solidFill>
                      <a:schemeClr val="bg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lang="en-US" sz="6000">
                    <a:solidFill>
                      <a:schemeClr val="bg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646" y="4753082"/>
                <a:ext cx="2867836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21084" r="-4681" b="-37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639921" y="4608524"/>
                <a:ext cx="344331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=−3 </m:t>
                    </m:r>
                  </m:oMath>
                </a14:m>
                <a:r>
                  <a:rPr lang="en-US" sz="6000" i="1">
                    <a:solidFill>
                      <a:schemeClr val="bg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lang="en-US" sz="6000">
                    <a:solidFill>
                      <a:schemeClr val="bg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921" y="4608524"/>
                <a:ext cx="3443315" cy="1015663"/>
              </a:xfrm>
              <a:prstGeom prst="rect">
                <a:avLst/>
              </a:prstGeom>
              <a:blipFill rotWithShape="0">
                <a:blip r:embed="rId5"/>
                <a:stretch>
                  <a:fillRect t="-20958" r="-3717" b="-37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3412787" y="4699696"/>
                <a:ext cx="490294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i="1">
                    <a:solidFill>
                      <a:schemeClr val="bg1"/>
                    </a:solidFill>
                    <a:ea typeface="Times New Roman" pitchFamily="18" charset="0"/>
                    <a:cs typeface="Arial" pitchFamily="34" charset="0"/>
                  </a:rPr>
                  <a:t>m</a:t>
                </a:r>
                <a:r>
                  <a:rPr lang="en-US" sz="5400" i="1" smtClean="0">
                    <a:solidFill>
                      <a:schemeClr val="bg1"/>
                    </a:solidFill>
                    <a:ea typeface="Times New Roman" pitchFamily="18" charset="0"/>
                    <a:cs typeface="Arial" pitchFamily="34" charset="0"/>
                  </a:rPr>
                  <a:t>=-1, </a:t>
                </a: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chemeClr val="bg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lang="en-US" sz="5400" i="1" smtClean="0">
                        <a:solidFill>
                          <a:schemeClr val="bg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=−3 </m:t>
                    </m:r>
                  </m:oMath>
                </a14:m>
                <a:r>
                  <a:rPr lang="en-US" sz="5400" i="1">
                    <a:solidFill>
                      <a:schemeClr val="bg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lang="en-US" sz="5400">
                    <a:solidFill>
                      <a:schemeClr val="bg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787" y="4699696"/>
                <a:ext cx="4902945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584" t="-20530" r="-1739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217823" y="4776640"/>
                <a:ext cx="406136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0" algn="l"/>
                    <a:tab pos="4572000" algn="l"/>
                    <a:tab pos="8229600" algn="l"/>
                  </a:tabLst>
                </a:pP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chemeClr val="bg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−3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≤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≤1</m:t>
                    </m:r>
                  </m:oMath>
                </a14:m>
                <a:r>
                  <a:rPr lang="en-US" sz="5400" i="1">
                    <a:solidFill>
                      <a:schemeClr val="bg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endParaRPr lang="vi-VN" sz="54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823" y="4776640"/>
                <a:ext cx="4061368" cy="923330"/>
              </a:xfrm>
              <a:prstGeom prst="rect">
                <a:avLst/>
              </a:prstGeom>
              <a:blipFill rotWithShape="0">
                <a:blip r:embed="rId7"/>
                <a:stretch>
                  <a:fillRect t="-18543" r="-7057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18900" y="7736162"/>
                <a:ext cx="22881452" cy="5817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  <a:defRPr/>
                </a:pPr>
                <a:r>
                  <a:rPr kumimoji="0" lang="en-US" sz="4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Đạo hàm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𝑓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′</m:t>
                    </m:r>
                    <m:d>
                      <m:dPr>
                        <m:ctrlPr>
                          <a:rPr kumimoji="0" lang="en-US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2</m:t>
                    </m:r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+(</m:t>
                    </m:r>
                    <m:sSup>
                      <m:sSupPr>
                        <m:ctrlPr>
                          <a:rPr kumimoji="0" lang="en-US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𝑚</m:t>
                        </m:r>
                      </m:e>
                      <m:sup>
                        <m:r>
                          <a:rPr kumimoji="0" lang="en-US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−4)</m:t>
                    </m:r>
                  </m:oMath>
                </a14:m>
                <a:r>
                  <a: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𝑓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′′</m:t>
                    </m:r>
                    <m:d>
                      <m:dPr>
                        <m:ctrlPr>
                          <a:rPr kumimoji="0" lang="en-US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2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2</m:t>
                    </m:r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</m:oMath>
                </a14:m>
                <a:r>
                  <a:rPr kumimoji="0" lang="en-US" sz="4400" b="0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endParaRPr kumimoji="0" lang="vi-VN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  <a:defRPr/>
                </a:pPr>
                <a:r>
                  <a: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Hàm số đạt cực tiểu tại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=−1</m:t>
                    </m:r>
                  </m:oMath>
                </a14:m>
                <a:endParaRPr kumimoji="0" lang="en-US" sz="4400" b="0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⇒</m:t>
                    </m:r>
                    <m:sSup>
                      <m:sSupPr>
                        <m:ctrlP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𝑓</m:t>
                        </m:r>
                      </m:e>
                      <m:sup>
                        <m: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−1</m:t>
                        </m:r>
                      </m:e>
                    </m:d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=0⇔</m:t>
                    </m:r>
                    <m:sSup>
                      <m:sSupPr>
                        <m:ctrlP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𝑚</m:t>
                        </m:r>
                      </m:e>
                      <m:sup>
                        <m: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+2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−3=0⇔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kumimoji="0" lang="en-US" sz="4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𝑚</m:t>
                            </m:r>
                            <m:r>
                              <a:rPr kumimoji="0" lang="en-US" sz="4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=1</m:t>
                            </m:r>
                          </m:e>
                          <m:e>
                            <m:r>
                              <a:rPr kumimoji="0" lang="en-US" sz="4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𝑚</m:t>
                            </m:r>
                            <m:r>
                              <a:rPr kumimoji="0" lang="en-US" sz="4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400" b="0" i="1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 </a:t>
                </a: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  <a:defRPr/>
                </a:pPr>
                <a:r>
                  <a:rPr kumimoji="0" lang="en-US" sz="4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Thử lại ta thấy chỉ có giá trị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𝑚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−3</m:t>
                    </m:r>
                  </m:oMath>
                </a14:m>
                <a:r>
                  <a:rPr kumimoji="0" lang="en-US" sz="4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thỏa mãn (vì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𝑓</m:t>
                        </m:r>
                      </m:e>
                      <m:sup>
                        <m:r>
                          <a:rPr kumimoji="0" lang="en-US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(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kumimoji="0" lang="en-US" sz="4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đổi dấu từ </a:t>
                </a:r>
                <a:r>
                  <a:rPr kumimoji="0" lang="en-US" sz="4400" b="0" i="1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''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kumimoji="0" lang="en-US" sz="4400" b="0" i="1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''</a:t>
                </a:r>
                <a:r>
                  <a:rPr kumimoji="0" lang="en-US" sz="4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sang </a:t>
                </a:r>
                <a:r>
                  <a:rPr kumimoji="0" lang="en-US" sz="4400" b="0" i="1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''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+</m:t>
                    </m:r>
                  </m:oMath>
                </a14:m>
                <a:r>
                  <a:rPr kumimoji="0" lang="en-US" sz="4400" b="0" i="1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''</a:t>
                </a:r>
                <a:r>
                  <a:rPr kumimoji="0" lang="en-US" sz="4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khi qua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𝑥</m:t>
                    </m:r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=−1</m:t>
                    </m:r>
                  </m:oMath>
                </a14:m>
                <a:r>
                  <a:rPr kumimoji="0" lang="en-US" sz="4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). </a:t>
                </a:r>
                <a:r>
                  <a:rPr kumimoji="0" lang="en-US" sz="4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Chọn B.</a:t>
                </a:r>
              </a:p>
              <a:p>
                <a:pPr marL="0" marR="0" lvl="0" indent="0" algn="just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31775" algn="l"/>
                    <a:tab pos="1254125" algn="l"/>
                    <a:tab pos="2517775" algn="l"/>
                    <a:tab pos="3771900" algn="l"/>
                  </a:tabLst>
                  <a:defRPr/>
                </a:pPr>
                <a:r>
                  <a:rPr kumimoji="0" lang="en-US" sz="4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Cách 2: </a:t>
                </a:r>
                <a:r>
                  <a: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(Riêng hàm bậc ba) Yêu cầu bài toán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vi-VN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kumimoji="0" lang="en-US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kumimoji="0" lang="vi-VN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kumimoji="0" lang="en-US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0" lang="vi-VN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kumimoji="0" lang="en-US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kumimoji="0" lang="en-US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kumimoji="0" lang="en-US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kumimoji="0" lang="vi-VN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kumimoji="0" lang="en-US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″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0" lang="vi-VN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kumimoji="0" lang="en-US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kumimoji="0" lang="en-US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⇔</m:t>
                    </m:r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𝑚</m:t>
                    </m:r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=−3.</m:t>
                    </m:r>
                  </m:oMath>
                </a14:m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00" y="7736162"/>
                <a:ext cx="22881452" cy="5817939"/>
              </a:xfrm>
              <a:prstGeom prst="rect">
                <a:avLst/>
              </a:prstGeom>
              <a:blipFill rotWithShape="0">
                <a:blip r:embed="rId8"/>
                <a:stretch>
                  <a:fillRect l="-1092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19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9388" y="4979168"/>
            <a:ext cx="23682954" cy="8355832"/>
            <a:chOff x="184495" y="3636272"/>
            <a:chExt cx="11834900" cy="448156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257630" cy="624157"/>
              <a:chOff x="1275608" y="6239450"/>
              <a:chExt cx="4425772" cy="113406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23457" y="4895592"/>
                <a:ext cx="1050719" cy="390512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71601" y="91997"/>
            <a:ext cx="24610524" cy="2688296"/>
            <a:chOff x="534987" y="1869705"/>
            <a:chExt cx="24119630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82905" y="2046242"/>
                  <a:ext cx="20571712" cy="1720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Tìm tất cả các giá trị thực của tham số </a:t>
                  </a:r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để hàm số </a:t>
                  </a:r>
                  <a:endParaRPr lang="en-US" sz="6000" b="0" i="1" smtClean="0">
                    <a:solidFill>
                      <a:srgbClr val="002060"/>
                    </a:solidFill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60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6000" b="0" i="1">
                          <a:solidFill>
                            <a:srgbClr val="002060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en-US" sz="600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có ba điểm cực trị</a:t>
                  </a:r>
                  <a:r>
                    <a:rPr lang="en-US" sz="6000">
                      <a:solidFill>
                        <a:srgbClr val="002060"/>
                      </a:solidFill>
                    </a:rPr>
                    <a:t>.</a:t>
                  </a:r>
                  <a:endParaRPr lang="vi-VN" sz="600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905" y="2046242"/>
                  <a:ext cx="20571712" cy="17209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07" t="-6845" b="-163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2414584"/>
            <a:chOff x="247181" y="1501340"/>
            <a:chExt cx="11838141" cy="120729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=0.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&gt;0.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6"/>
              <a:ext cx="3090381" cy="1207286"/>
              <a:chOff x="5537206" y="1557992"/>
              <a:chExt cx="3079904" cy="112234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012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/>
                            </a:rPr>
                            <m:t>𝑚</m:t>
                          </m:r>
                          <m:r>
                            <a:rPr lang="en-US" sz="6000">
                              <a:latin typeface="Cambria Math"/>
                            </a:rPr>
                            <m:t>≠0.</m:t>
                          </m:r>
                        </m:oMath>
                      </m:oMathPara>
                    </a14:m>
                    <a:endParaRPr lang="en-US" sz="6000">
                      <a:latin typeface="Arial" pitchFamily="34" charset="0"/>
                      <a:cs typeface="Arial" pitchFamily="34" charset="0"/>
                    </a:endParaRPr>
                  </a:p>
                  <a:p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0128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DCE1AB2F-B005-4EA1-A9A3-CD72829BDA02}"/>
              </a:ext>
            </a:extLst>
          </p:cNvPr>
          <p:cNvSpPr/>
          <p:nvPr/>
        </p:nvSpPr>
        <p:spPr>
          <a:xfrm>
            <a:off x="12117387" y="354741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51926" y="6936495"/>
                <a:ext cx="1927859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/>
                <a:r>
                  <a:rPr lang="en-US" sz="60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=1,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60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defTabSz="914400"/>
                <a:r>
                  <a:rPr lang="en-US" sz="60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Hàm số có ba điểm cực trị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⇔1.2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&lt;0⇔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&lt;0.</m:t>
                    </m:r>
                  </m:oMath>
                </a14:m>
                <a:endParaRPr lang="en-US" sz="600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lvl="0" defTabSz="914400"/>
                <a:r>
                  <a:rPr lang="en-US" sz="60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Chọn C.</a:t>
                </a:r>
                <a:endParaRPr lang="vi-VN" sz="6000">
                  <a:solidFill>
                    <a:srgbClr val="0000CC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926" y="6936495"/>
                <a:ext cx="19278599" cy="2862322"/>
              </a:xfrm>
              <a:prstGeom prst="rect">
                <a:avLst/>
              </a:prstGeom>
              <a:blipFill rotWithShape="0">
                <a:blip r:embed="rId8"/>
                <a:stretch>
                  <a:fillRect l="-1897" t="-6610" b="-1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7" y="1524000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2" action="ppaction://hlinksldjump"/>
            <a:extLst>
              <a:ext uri="{FF2B5EF4-FFF2-40B4-BE49-F238E27FC236}">
                <a16:creationId xmlns:a16="http://schemas.microsoft.com/office/drawing/2014/main" xmlns="" id="{D369527D-B458-4701-803E-7B7683AD437B}"/>
              </a:ext>
            </a:extLst>
          </p:cNvPr>
          <p:cNvSpPr txBox="1"/>
          <p:nvPr/>
        </p:nvSpPr>
        <p:spPr>
          <a:xfrm>
            <a:off x="6364290" y="7012124"/>
            <a:ext cx="33337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smtClean="0">
                <a:latin typeface="Times New Roman" pitchFamily="18" charset="0"/>
                <a:cs typeface="Times New Roman" pitchFamily="18" charset="0"/>
              </a:rPr>
              <a:t>7 B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2AD7AB7B-6F53-4847-BC13-76796FAEC5F8}"/>
              </a:ext>
            </a:extLst>
          </p:cNvPr>
          <p:cNvSpPr txBox="1"/>
          <p:nvPr/>
        </p:nvSpPr>
        <p:spPr>
          <a:xfrm>
            <a:off x="10440988" y="7012126"/>
            <a:ext cx="33337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smtClean="0">
                <a:latin typeface="Times New Roman" pitchFamily="18" charset="0"/>
                <a:cs typeface="Times New Roman" pitchFamily="18" charset="0"/>
              </a:rPr>
              <a:t>8 A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3BFC503-ED44-4BC2-8E3E-B238B93AD157}"/>
              </a:ext>
            </a:extLst>
          </p:cNvPr>
          <p:cNvSpPr txBox="1"/>
          <p:nvPr/>
        </p:nvSpPr>
        <p:spPr>
          <a:xfrm>
            <a:off x="14327190" y="7075052"/>
            <a:ext cx="33337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smtClean="0">
                <a:latin typeface="Times New Roman" pitchFamily="18" charset="0"/>
                <a:cs typeface="Times New Roman" pitchFamily="18" charset="0"/>
              </a:rPr>
              <a:t>9 B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7E0795DD-8B0B-4375-8115-7BE3D3964F2B}"/>
              </a:ext>
            </a:extLst>
          </p:cNvPr>
          <p:cNvSpPr txBox="1"/>
          <p:nvPr/>
        </p:nvSpPr>
        <p:spPr>
          <a:xfrm>
            <a:off x="18381666" y="7075052"/>
            <a:ext cx="346709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smtClean="0">
                <a:latin typeface="Times New Roman" pitchFamily="18" charset="0"/>
                <a:cs typeface="Times New Roman" pitchFamily="18" charset="0"/>
              </a:rPr>
              <a:t>10 C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929A7A2-0EC4-4887-99DE-8FF3E3467BF8}"/>
              </a:ext>
            </a:extLst>
          </p:cNvPr>
          <p:cNvSpPr txBox="1"/>
          <p:nvPr/>
        </p:nvSpPr>
        <p:spPr>
          <a:xfrm>
            <a:off x="18353092" y="5078852"/>
            <a:ext cx="33337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smtClean="0">
                <a:latin typeface="Times New Roman" pitchFamily="18" charset="0"/>
                <a:cs typeface="Times New Roman" pitchFamily="18" charset="0"/>
              </a:rPr>
              <a:t>5 C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7" action="ppaction://hlinksldjump"/>
            <a:extLst>
              <a:ext uri="{FF2B5EF4-FFF2-40B4-BE49-F238E27FC236}">
                <a16:creationId xmlns:a16="http://schemas.microsoft.com/office/drawing/2014/main" xmlns="" id="{93072E0F-1051-4B0B-BA80-BBEDACEA5093}"/>
              </a:ext>
            </a:extLst>
          </p:cNvPr>
          <p:cNvSpPr txBox="1"/>
          <p:nvPr/>
        </p:nvSpPr>
        <p:spPr>
          <a:xfrm>
            <a:off x="14327190" y="5078852"/>
            <a:ext cx="33337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smtClean="0">
                <a:latin typeface="Times New Roman" pitchFamily="18" charset="0"/>
                <a:cs typeface="Times New Roman" pitchFamily="18" charset="0"/>
              </a:rPr>
              <a:t>4 C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8" action="ppaction://hlinksldjump"/>
            <a:extLst>
              <a:ext uri="{FF2B5EF4-FFF2-40B4-BE49-F238E27FC236}">
                <a16:creationId xmlns:a16="http://schemas.microsoft.com/office/drawing/2014/main" xmlns="" id="{53AEA5F0-DF98-4F88-B69E-C245CB90AB30}"/>
              </a:ext>
            </a:extLst>
          </p:cNvPr>
          <p:cNvSpPr txBox="1"/>
          <p:nvPr/>
        </p:nvSpPr>
        <p:spPr>
          <a:xfrm>
            <a:off x="10440990" y="5078852"/>
            <a:ext cx="33337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smtClean="0">
                <a:latin typeface="Times New Roman" pitchFamily="18" charset="0"/>
                <a:cs typeface="Times New Roman" pitchFamily="18" charset="0"/>
              </a:rPr>
              <a:t>3 D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0B7C6F0E-D42E-4076-91FD-BF16A446187C}"/>
              </a:ext>
            </a:extLst>
          </p:cNvPr>
          <p:cNvSpPr txBox="1"/>
          <p:nvPr/>
        </p:nvSpPr>
        <p:spPr>
          <a:xfrm>
            <a:off x="6307140" y="5017652"/>
            <a:ext cx="33337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smtClean="0">
                <a:latin typeface="Times New Roman" pitchFamily="18" charset="0"/>
                <a:cs typeface="Times New Roman" pitchFamily="18" charset="0"/>
              </a:rPr>
              <a:t>2 C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830A629-0599-412F-A2C9-ACA68A60D94A}"/>
              </a:ext>
            </a:extLst>
          </p:cNvPr>
          <p:cNvSpPr txBox="1"/>
          <p:nvPr/>
        </p:nvSpPr>
        <p:spPr>
          <a:xfrm>
            <a:off x="2249490" y="7050224"/>
            <a:ext cx="33337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smtClean="0">
                <a:latin typeface="Times New Roman" pitchFamily="18" charset="0"/>
                <a:cs typeface="Times New Roman" pitchFamily="18" charset="0"/>
              </a:rPr>
              <a:t>6 B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5DDC732-3520-4B92-85B9-575A92B130CB}"/>
              </a:ext>
            </a:extLst>
          </p:cNvPr>
          <p:cNvSpPr txBox="1"/>
          <p:nvPr/>
        </p:nvSpPr>
        <p:spPr>
          <a:xfrm>
            <a:off x="2192340" y="5055752"/>
            <a:ext cx="333375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smtClean="0">
                <a:latin typeface="Times New Roman" pitchFamily="18" charset="0"/>
                <a:cs typeface="Times New Roman" pitchFamily="18" charset="0"/>
              </a:rPr>
              <a:t>1 B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ction Button: Back or Previous 12">
            <a:hlinkClick r:id="rId12" action="ppaction://hlinksldjump" highlightClick="1"/>
          </p:cNvPr>
          <p:cNvSpPr/>
          <p:nvPr/>
        </p:nvSpPr>
        <p:spPr>
          <a:xfrm>
            <a:off x="18940941" y="12300559"/>
            <a:ext cx="1107596" cy="72651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20181888" y="12300559"/>
            <a:ext cx="1113946" cy="726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6" y="346143"/>
            <a:ext cx="18745201" cy="92333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5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2: CỰC TRỊ HÀM SỐ</a:t>
            </a:r>
            <a:endParaRPr kumimoji="0" lang="en-US" altLang="en-US" sz="5400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5815" y="7384126"/>
            <a:ext cx="23672882" cy="5924283"/>
            <a:chOff x="184495" y="3636275"/>
            <a:chExt cx="11834900" cy="335348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12453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89231" cy="4909950"/>
            <a:chOff x="534987" y="1869705"/>
            <a:chExt cx="23412722" cy="411744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325614"/>
              <a:chOff x="534987" y="1647866"/>
              <a:chExt cx="23340848" cy="332561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32525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12060" y="1942730"/>
                  <a:ext cx="19835649" cy="40444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Biết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giá trị của tham số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để hàm số</a:t>
                  </a: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a14:m>
                  <a:endParaRPr lang="en-US" sz="6000" smtClean="0">
                    <a:latin typeface="Cambria Math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14:m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vi-VN" sz="6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𝑚𝑥</m:t>
                      </m:r>
                      <m:r>
                        <a:rPr lang="vi-VN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có hai điểm cực trị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sao cho</a:t>
                  </a:r>
                  <a:r>
                    <a:rPr lang="en-US" sz="60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vi-VN" sz="60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60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6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vi-VN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sz="6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vi-VN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6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vi-VN" sz="6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=13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Mệnh đề nào dưới đây đúng?</a:t>
                  </a:r>
                  <a:endParaRPr lang="vi-VN" sz="6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2060" y="1942730"/>
                  <a:ext cx="19835649" cy="404441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86" t="-18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1040016" y="4416828"/>
            <a:ext cx="100744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−7;−1</m:t>
                          </m:r>
                        </m:e>
                      </m:d>
                    </m:oMath>
                  </a14:m>
                  <a:r>
                    <a:rPr lang="en-US" sz="6000" b="1" dirty="0" smtClean="0">
                      <a:latin typeface="+mj-lt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3318" b="-213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12997975" y="4465720"/>
            <a:ext cx="100744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57200" algn="ctr">
                    <a:spcAft>
                      <a:spcPts val="0"/>
                    </a:spcAft>
                    <a:tabLst>
                      <a:tab pos="3598863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6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−15;−7</m:t>
                          </m:r>
                        </m:e>
                      </m:d>
                    </m:oMath>
                  </a14:m>
                  <a:r>
                    <a:rPr lang="nl-NL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6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3810" b="-2142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993478" y="6123541"/>
            <a:ext cx="100744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6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−1;−7</m:t>
                          </m:r>
                        </m:e>
                      </m:d>
                    </m:oMath>
                  </a14:m>
                  <a:r>
                    <a:rPr lang="nl-NL" sz="6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3318" b="-213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12997975" y="6168020"/>
            <a:ext cx="100744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60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7;10</m:t>
                            </m:r>
                          </m:e>
                        </m:d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12960953" y="4613541"/>
            <a:ext cx="869799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  <a:ea typeface="Tahoma" pitchFamily="34" charset="0"/>
                <a:cs typeface="Tahoma" pitchFamily="34" charset="0"/>
              </a:rPr>
              <a:t>B</a:t>
            </a:r>
            <a:endParaRPr lang="en-US" sz="6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295915" y="7779342"/>
                <a:ext cx="853483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nl-NL" sz="6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6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15" y="7779342"/>
                <a:ext cx="8534837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4357" t="-17964" r="-3357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13582" y="8687942"/>
                <a:ext cx="2240144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nl-NL" sz="6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số có 2 điểm cực trị khi và </a:t>
                </a:r>
                <a:r>
                  <a:rPr lang="nl-NL" sz="6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 khi </a:t>
                </a:r>
              </a:p>
              <a:p>
                <a:pPr defTabSz="914400"/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p>
                        <m:r>
                          <a:rPr lang="nl-NL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nl-NL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&gt;0⇔9−3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&gt;0⇔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&lt;3</m:t>
                    </m:r>
                  </m:oMath>
                </a14:m>
                <a:r>
                  <a:rPr lang="nl-NL" sz="6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582" y="8687942"/>
                <a:ext cx="22401448" cy="1938992"/>
              </a:xfrm>
              <a:prstGeom prst="rect">
                <a:avLst/>
              </a:prstGeom>
              <a:blipFill rotWithShape="0">
                <a:blip r:embed="rId9"/>
                <a:stretch>
                  <a:fillRect l="-1633" t="-9434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559473" y="10385188"/>
                <a:ext cx="21512979" cy="1327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nl-NL" sz="6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định lý Viet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=2,</m:t>
                    </m:r>
                    <m:sSub>
                      <m:sSub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6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73" y="10385188"/>
                <a:ext cx="21512979" cy="1327543"/>
              </a:xfrm>
              <a:prstGeom prst="rect">
                <a:avLst/>
              </a:prstGeom>
              <a:blipFill rotWithShape="0">
                <a:blip r:embed="rId10"/>
                <a:stretch>
                  <a:fillRect l="-1729" t="-6912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/>
              <p:cNvSpPr>
                <a:spLocks noChangeArrowheads="1"/>
              </p:cNvSpPr>
              <p:nvPr/>
            </p:nvSpPr>
            <p:spPr bwMode="auto">
              <a:xfrm>
                <a:off x="1438008" y="11400759"/>
                <a:ext cx="22304753" cy="1951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nl-NL" sz="6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</a:t>
                </a:r>
                <a:r>
                  <a:rPr lang="vi-VN" sz="6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=13</m:t>
                    </m:r>
                    <m:r>
                      <a:rPr lang="vi-VN" sz="6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6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6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sz="6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6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6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sSub>
                      <m:sSub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6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6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4−</m:t>
                    </m:r>
                    <m:r>
                      <a:rPr lang="vi-VN" sz="6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6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6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=−9⇒</m:t>
                    </m:r>
                    <m:sSub>
                      <m:sSubPr>
                        <m:ctrlPr>
                          <a:rPr lang="vi-VN" sz="600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6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=−9</m:t>
                    </m:r>
                    <m:r>
                      <a:rPr lang="vi-VN" sz="6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6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−15;−7</m:t>
                        </m:r>
                      </m:e>
                    </m:d>
                  </m:oMath>
                </a14:m>
                <a:r>
                  <a:rPr lang="en-US" sz="6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008" y="11400759"/>
                <a:ext cx="22304753" cy="1951432"/>
              </a:xfrm>
              <a:prstGeom prst="rect">
                <a:avLst/>
              </a:prstGeom>
              <a:blipFill rotWithShape="0">
                <a:blip r:embed="rId11"/>
                <a:stretch>
                  <a:fillRect l="-1667" t="-8438" b="-20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3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50" grpId="0"/>
      <p:bldP spid="51" grpId="0"/>
      <p:bldP spid="52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9388" y="5957354"/>
            <a:ext cx="23672882" cy="7463617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5" y="90050"/>
            <a:ext cx="24093020" cy="3528059"/>
            <a:chOff x="534987" y="1869705"/>
            <a:chExt cx="23340848" cy="295859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958594"/>
              <a:chOff x="534987" y="1647866"/>
              <a:chExt cx="23340848" cy="295859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88557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19704065" cy="24777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111760" algn="just">
                    <a:tabLst>
                      <a:tab pos="111760" algn="l"/>
                    </a:tabLst>
                  </a:pPr>
                  <a:r>
                    <a:rPr lang="en-US" sz="60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r>
                    <a:rPr lang="vi-VN" sz="60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vi-VN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tất cả các giá trị thực của tham số </a:t>
                  </a:r>
                  <a:r>
                    <a:rPr lang="vi-VN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vi-VN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để đồ thị hàm số </a:t>
                  </a:r>
                  <a:endPara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11760" algn="just">
                    <a:tabLst>
                      <a:tab pos="111760" algn="l"/>
                    </a:tabLst>
                  </a:pPr>
                  <a14:m>
                    <m:oMath xmlns:m="http://schemas.openxmlformats.org/officeDocument/2006/math">
                      <m:r>
                        <a:rPr lang="vi-VN" sz="60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6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vi-VN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6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vi-VN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các điểm cực đại và cực tiểu đối xứng nhau qua đường thẳng</a:t>
                  </a:r>
                  <a14:m>
                    <m:oMath xmlns:m="http://schemas.openxmlformats.org/officeDocument/2006/math">
                      <m:r>
                        <a:rPr lang="vi-VN" sz="6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600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19704065" cy="2477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09" t="-4742" r="-1349" b="-1154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4153" y="3962463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6000" dirty="0" smtClean="0"/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8675" b="-40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6000" dirty="0" smtClean="0"/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7964" b="-395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02942" cy="5612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nl-NL" sz="40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vi-VN" sz="40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vi-VN" sz="4000">
                                <a:solidFill>
                                  <a:schemeClr val="bg1"/>
                                </a:solidFill>
                                <a:latin typeface="Times New Roman" pitchFamily="18" charset="0"/>
                                <a:ea typeface="Times New Roman" panose="020206030504050203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vi-VN" sz="4000">
                                    <a:solidFill>
                                      <a:schemeClr val="bg1"/>
                                    </a:solidFill>
                                    <a:latin typeface="Times New Roman" pitchFamily="18" charset="0"/>
                                    <a:ea typeface="Times New Roman" panose="020206030504050203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a14:m>
                    <a:r>
                      <a:rPr lang="en-US" sz="4000" dirty="0" smtClean="0">
                        <a:solidFill>
                          <a:schemeClr val="bg1"/>
                        </a:solidFill>
                      </a:rPr>
                      <a:t>.</a:t>
                    </a:r>
                    <a:endParaRPr lang="en-US" sz="4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02942" cy="56127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78901251-A012-4798-8FF5-A48A2302F0D4}"/>
              </a:ext>
            </a:extLst>
          </p:cNvPr>
          <p:cNvSpPr/>
          <p:nvPr/>
        </p:nvSpPr>
        <p:spPr>
          <a:xfrm>
            <a:off x="11964674" y="4487786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496789" y="7340637"/>
                <a:ext cx="1690750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vi-VN" sz="6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vi-VN" sz="6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6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6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vi-VN" sz="6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ó 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r>
                      <a:rPr lang="vi-VN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6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endParaRPr lang="vi-VN" sz="6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789" y="7340637"/>
                <a:ext cx="16907503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2200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43142" y="7938590"/>
                <a:ext cx="22116358" cy="2147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vi-VN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vi-VN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6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6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6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6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vi-VN" sz="6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vi-VN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vi-VN" sz="6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6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vi-VN" sz="6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vi-VN" sz="6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6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6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sz="6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vi-VN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vi-VN" sz="6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6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6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42" y="7938590"/>
                <a:ext cx="22116358" cy="21470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899911" y="9879808"/>
                <a:ext cx="22473587" cy="3075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vi-VN" sz="6000" dirty="0">
                    <a:solidFill>
                      <a:prstClr val="black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Do các điểm cực đại và điểm cực tiểu của đồ thị hàm số đối xứng </a:t>
                </a:r>
                <a:r>
                  <a:rPr lang="nl-NL" sz="6000" dirty="0">
                    <a:solidFill>
                      <a:prstClr val="black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với nhau qua đường </a:t>
                </a:r>
                <a:r>
                  <a:rPr lang="vi-VN" sz="6000" dirty="0">
                    <a:solidFill>
                      <a:prstClr val="black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thẳng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nên, 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eqArr>
                      </m:e>
                    </m:d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600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vi-VN" sz="60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ea typeface="Times New Roman" panose="020206030504050203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6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1" y="9879808"/>
                <a:ext cx="22473587" cy="3075265"/>
              </a:xfrm>
              <a:prstGeom prst="rect">
                <a:avLst/>
              </a:prstGeom>
              <a:blipFill rotWithShape="0">
                <a:blip r:embed="rId10"/>
                <a:stretch>
                  <a:fillRect l="-1655" t="-6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4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49" grpId="0"/>
      <p:bldP spid="50" grpId="0"/>
      <p:bldP spid="6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0866" y="4717087"/>
            <a:ext cx="23475121" cy="870388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093022" cy="2709406"/>
            <a:chOff x="534987" y="1869705"/>
            <a:chExt cx="24076912" cy="227207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612450" cy="2254377"/>
              <a:chOff x="534987" y="1647866"/>
              <a:chExt cx="23612450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8" y="1720890"/>
                <a:ext cx="23391789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40187" y="1896321"/>
                  <a:ext cx="20571712" cy="2245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tabLst>
                      <a:tab pos="270510" algn="l"/>
                    </a:tabLst>
                  </a:pPr>
                  <a:r>
                    <a:rPr lang="nl-NL" sz="54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Gọi </a:t>
                  </a:r>
                  <a14:m>
                    <m:oMath xmlns:m="http://schemas.openxmlformats.org/officeDocument/2006/math">
                      <m:r>
                        <a:rPr lang="nl-NL" sz="540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nl-NL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tập tất cả các giá trị của tham số </a:t>
                  </a:r>
                  <a14:m>
                    <m:oMath xmlns:m="http://schemas.openxmlformats.org/officeDocument/2006/math">
                      <m:r>
                        <a:rPr lang="nl-NL" sz="540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nl-NL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để hàm số </a:t>
                  </a:r>
                </a:p>
                <a:p>
                  <a:pPr algn="just">
                    <a:spcAft>
                      <a:spcPts val="0"/>
                    </a:spcAft>
                    <a:tabLst>
                      <a:tab pos="270510" algn="l"/>
                    </a:tabLst>
                  </a:pPr>
                  <a14:m>
                    <m:oMath xmlns:m="http://schemas.openxmlformats.org/officeDocument/2006/math">
                      <m:r>
                        <a:rPr lang="nl-NL" sz="54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5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vi-VN" sz="5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sz="54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5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vi-VN" sz="5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5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54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l-NL" sz="540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nl-NL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đạt cực trị tại hai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5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54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5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nl-NL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5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 </a:t>
                  </a:r>
                  <a:r>
                    <a:rPr lang="nl-NL" sz="54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</a:p>
                <a:p>
                  <a:pPr algn="just">
                    <a:spcAft>
                      <a:spcPts val="0"/>
                    </a:spcAft>
                    <a:tabLst>
                      <a:tab pos="270510" algn="l"/>
                    </a:tabLst>
                  </a:pPr>
                  <a:r>
                    <a:rPr lang="nl-NL" sz="54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5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54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l-NL" sz="540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vi-VN" sz="5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5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nl-NL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Tổng các phần tử của </a:t>
                  </a:r>
                  <a14:m>
                    <m:oMath xmlns:m="http://schemas.openxmlformats.org/officeDocument/2006/math">
                      <m:r>
                        <a:rPr lang="nl-NL" sz="540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nl-NL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bằng</a:t>
                  </a:r>
                  <a:endParaRPr lang="vi-VN" sz="5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896321"/>
                  <a:ext cx="20571712" cy="22454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84" b="-1116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sz="6000" dirty="0" smtClean="0"/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7964" b="-395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18028330" y="3505200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046413" y="5402853"/>
                <a:ext cx="1029102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5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vi-VN" sz="5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5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5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5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vi-VN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5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5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5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413" y="5402853"/>
                <a:ext cx="10291022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929177" y="8169536"/>
                <a:ext cx="16408210" cy="142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nl-NL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fr-FR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b>
                      <m:sSub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540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FR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fr-FR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5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540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540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5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(3)</a:t>
                </a:r>
                <a:endParaRPr lang="vi-VN" sz="5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77" y="8169536"/>
                <a:ext cx="16408210" cy="1423916"/>
              </a:xfrm>
              <a:prstGeom prst="rect">
                <a:avLst/>
              </a:prstGeom>
              <a:blipFill rotWithShape="0">
                <a:blip r:embed="rId9"/>
                <a:stretch>
                  <a:fillRect l="-1969" r="-111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057502" y="9520163"/>
                <a:ext cx="20462657" cy="1423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nl-NL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 và (2) suy ra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5400" i="1" dirty="0">
                    <a:solidFill>
                      <a:prstClr val="black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5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02" y="9520163"/>
                <a:ext cx="20462657" cy="1423851"/>
              </a:xfrm>
              <a:prstGeom prst="rect">
                <a:avLst/>
              </a:prstGeom>
              <a:blipFill rotWithShape="0">
                <a:blip r:embed="rId10"/>
                <a:stretch>
                  <a:fillRect l="-1579" b="-1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818570" y="10913108"/>
                <a:ext cx="16629424" cy="1423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vi-VN" sz="5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Thay vào (3)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5400" i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5400" i="1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vi-VN" sz="5400" i="1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5400" i="1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  <m:r>
                      <a:rPr lang="vi-VN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540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540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Times New Roman" panose="020206030504050203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vi-VN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5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5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5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vi-VN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 sz="5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0" y="10913108"/>
                <a:ext cx="16629424" cy="1423851"/>
              </a:xfrm>
              <a:prstGeom prst="rect">
                <a:avLst/>
              </a:prstGeom>
              <a:blipFill rotWithShape="0">
                <a:blip r:embed="rId11"/>
                <a:stretch>
                  <a:fillRect l="-194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 flipH="1">
                <a:off x="864772" y="12336959"/>
                <a:ext cx="175483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vi-VN" sz="5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 các phần tử của S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5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5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5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5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5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sz="5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5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5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4772" y="12336959"/>
                <a:ext cx="17548367" cy="923330"/>
              </a:xfrm>
              <a:prstGeom prst="rect">
                <a:avLst/>
              </a:prstGeom>
              <a:blipFill rotWithShape="0">
                <a:blip r:embed="rId12"/>
                <a:stretch>
                  <a:fillRect l="-1876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955982" y="6320846"/>
                <a:ext cx="2252352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" defTabSz="914400"/>
                <a:r>
                  <a:rPr lang="vi-VN" sz="5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 số </a:t>
                </a:r>
                <a:r>
                  <a:rPr lang="nl-NL" sz="5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 cực trị tại hai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540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sz="54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l-NL" sz="540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540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sz="54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l-NL" sz="5400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sz="540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540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nl-NL" sz="5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nl-NL" sz="540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nl-NL" sz="5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hai nghiệm phân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vi-VN" sz="5400" dirty="0">
                  <a:solidFill>
                    <a:prstClr val="black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82" y="6320846"/>
                <a:ext cx="22523526" cy="923330"/>
              </a:xfrm>
              <a:prstGeom prst="rect">
                <a:avLst/>
              </a:prstGeom>
              <a:blipFill rotWithShape="0">
                <a:blip r:embed="rId13"/>
                <a:stretch>
                  <a:fillRect l="-1353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74877" y="7260802"/>
                <a:ext cx="2073176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1760" defTabSz="914400"/>
                <a14:m>
                  <m:oMath xmlns:m="http://schemas.openxmlformats.org/officeDocument/2006/math">
                    <m:r>
                      <a:rPr lang="fr-FR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fr-FR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′&gt;</m:t>
                    </m:r>
                    <m:r>
                      <a:rPr lang="fr-FR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5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sz="5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fr-FR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36</m:t>
                    </m:r>
                    <m:r>
                      <a:rPr lang="fr-FR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nl-NL" sz="5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5400" dirty="0">
                  <a:solidFill>
                    <a:prstClr val="black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77" y="7260802"/>
                <a:ext cx="20731769" cy="923330"/>
              </a:xfrm>
              <a:prstGeom prst="rect">
                <a:avLst/>
              </a:prstGeom>
              <a:blipFill rotWithShape="0">
                <a:blip r:embed="rId14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5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  <p:bldP spid="49" grpId="0"/>
      <p:bldP spid="64" grpId="0"/>
      <p:bldP spid="65" grpId="0"/>
      <p:bldP spid="66" grpId="0"/>
      <p:bldP spid="67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238104"/>
            <a:ext cx="23881224" cy="1576804"/>
            <a:chOff x="534987" y="1869705"/>
            <a:chExt cx="23404875" cy="132229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322295"/>
              <a:chOff x="534987" y="1647866"/>
              <a:chExt cx="23340848" cy="132229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124927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1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3" y="1936625"/>
              <a:ext cx="19835649" cy="1006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en-US" sz="66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 biểu nào sau đây là sai?</a:t>
              </a:r>
              <a:endParaRPr lang="vi-VN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581093" y="2495717"/>
            <a:ext cx="23335589" cy="1496148"/>
            <a:chOff x="1356395" y="6181761"/>
            <a:chExt cx="22389331" cy="183497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3" y="6181761"/>
              <a:ext cx="21605343" cy="18349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56395" y="671516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498274" y="4459398"/>
            <a:ext cx="23433292" cy="1415554"/>
            <a:chOff x="912009" y="5632959"/>
            <a:chExt cx="22483072" cy="141555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B0B6341-256C-4170-AF4E-1216E5EDD04C}"/>
                </a:ext>
              </a:extLst>
            </p:cNvPr>
            <p:cNvSpPr/>
            <p:nvPr/>
          </p:nvSpPr>
          <p:spPr>
            <a:xfrm>
              <a:off x="1745089" y="5632959"/>
              <a:ext cx="21649992" cy="1415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solidFill>
                  <a:schemeClr val="bg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912009" y="5776170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98274" y="6172200"/>
            <a:ext cx="23472671" cy="1892536"/>
            <a:chOff x="1457207" y="5646690"/>
            <a:chExt cx="22520855" cy="1892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6E15A8FC-94CE-45FB-8D02-B33F2327F992}"/>
                </a:ext>
              </a:extLst>
            </p:cNvPr>
            <p:cNvSpPr/>
            <p:nvPr/>
          </p:nvSpPr>
          <p:spPr>
            <a:xfrm>
              <a:off x="2328070" y="5646690"/>
              <a:ext cx="21649992" cy="1892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7207" y="6092692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535372" y="8249399"/>
            <a:ext cx="23380395" cy="2166961"/>
            <a:chOff x="1244868" y="6334161"/>
            <a:chExt cx="22432319" cy="216696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1"/>
              <a:ext cx="21536804" cy="216696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244868" y="6771346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17132" y="2743200"/>
                <a:ext cx="2122545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6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132" y="2743200"/>
                <a:ext cx="21225456" cy="1015663"/>
              </a:xfrm>
              <a:prstGeom prst="rect">
                <a:avLst/>
              </a:prstGeom>
              <a:blipFill>
                <a:blip r:embed="rId2"/>
                <a:stretch>
                  <a:fillRect l="-1752" t="-19760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35372" y="10538833"/>
            <a:ext cx="23472671" cy="2492804"/>
            <a:chOff x="184495" y="3636275"/>
            <a:chExt cx="11834900" cy="1434839"/>
          </a:xfrm>
        </p:grpSpPr>
        <p:sp>
          <p:nvSpPr>
            <p:cNvPr id="40" name="Rounded Rectangle 39"/>
            <p:cNvSpPr/>
            <p:nvPr/>
          </p:nvSpPr>
          <p:spPr>
            <a:xfrm>
              <a:off x="184495" y="3865217"/>
              <a:ext cx="11834900" cy="120589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03200" y="3636275"/>
              <a:ext cx="2342698" cy="507833"/>
              <a:chOff x="1275608" y="6239450"/>
              <a:chExt cx="4592537" cy="922708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87353" y="6239450"/>
                <a:ext cx="2633702" cy="922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52" name="Freeform 51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82423" y="4630378"/>
                <a:ext cx="1883073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6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60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423" y="4630378"/>
                <a:ext cx="18830732" cy="1015663"/>
              </a:xfrm>
              <a:prstGeom prst="rect">
                <a:avLst/>
              </a:prstGeom>
              <a:blipFill>
                <a:blip r:embed="rId3"/>
                <a:stretch>
                  <a:fillRect l="-1975" t="-20482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52826" y="6125744"/>
                <a:ext cx="2189825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26" y="6125744"/>
                <a:ext cx="21898250" cy="1938992"/>
              </a:xfrm>
              <a:prstGeom prst="rect">
                <a:avLst/>
              </a:prstGeom>
              <a:blipFill>
                <a:blip r:embed="rId4"/>
                <a:stretch>
                  <a:fillRect l="-1698" t="-9748" r="-1643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17132" y="8477369"/>
                <a:ext cx="217339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132" y="8477369"/>
                <a:ext cx="21733944" cy="1938992"/>
              </a:xfrm>
              <a:prstGeom prst="rect">
                <a:avLst/>
              </a:prstGeom>
              <a:blipFill>
                <a:blip r:embed="rId5"/>
                <a:stretch>
                  <a:fillRect l="-1711" t="-9748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335695" y="10760931"/>
                <a:ext cx="18079093" cy="1002773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590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56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5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56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56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vi-VN" sz="56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vi-VN" sz="5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695" y="10760931"/>
                <a:ext cx="18079093" cy="1002773"/>
              </a:xfrm>
              <a:prstGeom prst="rect">
                <a:avLst/>
              </a:prstGeom>
              <a:blipFill>
                <a:blip r:embed="rId6"/>
                <a:stretch>
                  <a:fillRect l="-1854" t="-12121" b="-3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48152" y="11821067"/>
                <a:ext cx="22648363" cy="1002773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590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Nhưng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56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vì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6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56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≥0,∀</m:t>
                    </m:r>
                    <m:r>
                      <a:rPr lang="en-US" sz="5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endParaRPr lang="vi-VN" sz="5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52" y="11821067"/>
                <a:ext cx="22648363" cy="1002773"/>
              </a:xfrm>
              <a:prstGeom prst="rect">
                <a:avLst/>
              </a:prstGeom>
              <a:blipFill>
                <a:blip r:embed="rId7"/>
                <a:stretch>
                  <a:fillRect l="-1507" t="-12121" b="-3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ction Button: Forward or Next 56">
            <a:hlinkClick r:id="" action="ppaction://hlinkshowjump?jump=nextslide" highlightClick="1"/>
          </p:cNvPr>
          <p:cNvSpPr/>
          <p:nvPr/>
        </p:nvSpPr>
        <p:spPr>
          <a:xfrm>
            <a:off x="23574844" y="1277056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540582" y="8648721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7869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 animBg="1"/>
      <p:bldP spid="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2201" y="5218474"/>
            <a:ext cx="23788189" cy="8113910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63086" y="134578"/>
            <a:ext cx="23848556" cy="2688295"/>
            <a:chOff x="534987" y="1869705"/>
            <a:chExt cx="23372861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93055" y="2080355"/>
                  <a:ext cx="19914793" cy="1815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indent="635" algn="just">
                    <a:spcAft>
                      <a:spcPts val="0"/>
                    </a:spcAft>
                    <a:tabLst>
                      <a:tab pos="270510" algn="l"/>
                    </a:tabLst>
                  </a:pPr>
                  <a:r>
                    <a:rPr lang="en-US" sz="5000" smtClean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vi-VN" sz="5000" smtClean="0">
                      <a:latin typeface="Times New Roman" pitchFamily="18" charset="0"/>
                      <a:cs typeface="Times New Roman" pitchFamily="18" charset="0"/>
                    </a:rPr>
                    <a:t>Tìm </a:t>
                  </a:r>
                  <a:r>
                    <a:rPr lang="vi-VN" sz="5000" dirty="0">
                      <a:latin typeface="Times New Roman" pitchFamily="18" charset="0"/>
                      <a:cs typeface="Times New Roman" pitchFamily="18" charset="0"/>
                    </a:rPr>
                    <a:t>các giá trị của </a:t>
                  </a:r>
                  <a14:m>
                    <m:oMath xmlns:m="http://schemas.openxmlformats.org/officeDocument/2006/math">
                      <m:r>
                        <a:rPr lang="vi-VN" sz="500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vi-VN" sz="5000" dirty="0">
                      <a:latin typeface="Times New Roman" pitchFamily="18" charset="0"/>
                      <a:cs typeface="Times New Roman" pitchFamily="18" charset="0"/>
                    </a:rPr>
                    <a:t> để đồ thị hàm số </a:t>
                  </a:r>
                  <a:r>
                    <a:rPr lang="en-US" sz="5000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vi-VN" sz="5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indent="635" algn="just">
                    <a:spcAft>
                      <a:spcPts val="0"/>
                    </a:spcAft>
                    <a:tabLst>
                      <a:tab pos="270510" algn="l"/>
                    </a:tabLst>
                  </a:pPr>
                  <a14:m>
                    <m:oMath xmlns:m="http://schemas.openxmlformats.org/officeDocument/2006/math">
                      <m:r>
                        <a:rPr lang="vi-VN" sz="50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5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5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5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vi-VN" sz="5000" i="1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vi-VN" sz="5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vi-VN" sz="5000">
                              <a:latin typeface="Times New Roman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500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vi-VN" sz="5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5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00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vi-VN" sz="50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5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0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vi-VN" sz="5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000"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r>
                    <a:rPr lang="vi-VN" sz="5000" dirty="0">
                      <a:latin typeface="Times New Roman" pitchFamily="18" charset="0"/>
                      <a:cs typeface="Times New Roman" pitchFamily="18" charset="0"/>
                    </a:rPr>
                    <a:t> có hai cực trị nằm về hai phía của trục tung.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055" y="2080355"/>
                  <a:ext cx="19914793" cy="18150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507" b="-422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&gt;3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&gt;0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&lt;−3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5D02854-E6E4-42B7-B0E2-CD9E2C9EECB7}"/>
              </a:ext>
            </a:extLst>
          </p:cNvPr>
          <p:cNvSpPr/>
          <p:nvPr/>
        </p:nvSpPr>
        <p:spPr>
          <a:xfrm>
            <a:off x="12146606" y="3547413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419807" y="7066635"/>
                <a:ext cx="1290738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vi-VN" sz="6000" dirty="0">
                    <a:solidFill>
                      <a:prstClr val="black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sSup>
                      <m:sSup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vi-VN" sz="6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807" y="7066635"/>
                <a:ext cx="12907380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2881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419807" y="8263134"/>
                <a:ext cx="19917780" cy="3277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1760" algn="just" defTabSz="914400">
                  <a:lnSpc>
                    <a:spcPct val="115000"/>
                  </a:lnSpc>
                </a:pPr>
                <a:r>
                  <a:rPr lang="vi-VN" sz="6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YCBT </a:t>
                </a:r>
                <a14:m>
                  <m:oMath xmlns:m="http://schemas.openxmlformats.org/officeDocument/2006/math">
                    <m:r>
                      <a:rPr lang="vi-VN" sz="6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sz="6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6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vi-VN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′=0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6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 </a:t>
                </a:r>
                <a:r>
                  <a:rPr lang="vi-VN" sz="6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 nghiệm phân biệt trái </a:t>
                </a:r>
                <a:r>
                  <a:rPr lang="vi-VN" sz="6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6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vi-VN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&lt;0⇔(−1).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&lt;0⇔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vi-VN" sz="6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11760" algn="just" defTabSz="914400">
                  <a:lnSpc>
                    <a:spcPct val="115000"/>
                  </a:lnSpc>
                </a:pPr>
                <a:endParaRPr lang="vi-VN" sz="6000" dirty="0">
                  <a:solidFill>
                    <a:prstClr val="black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807" y="8263134"/>
                <a:ext cx="19917780" cy="3277820"/>
              </a:xfrm>
              <a:prstGeom prst="rect">
                <a:avLst/>
              </a:prstGeom>
              <a:blipFill rotWithShape="0">
                <a:blip r:embed="rId9"/>
                <a:stretch>
                  <a:fillRect l="-1316" t="-4283" r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0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50" grpId="0"/>
      <p:bldP spid="6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7680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548634" cy="3213089"/>
            <a:chOff x="534987" y="1869705"/>
            <a:chExt cx="23719158" cy="269446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4" y="1933278"/>
                  <a:ext cx="20065171" cy="26308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Biết rằng hàm số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5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5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5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5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5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vi-VN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5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5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5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5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5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vi-VN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5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vi-VN" sz="5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 có hai điểm cực trị. Mệnh đề nào sau đây là đúng?</a:t>
                  </a:r>
                  <a:endParaRPr lang="en-US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6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4" y="1933278"/>
                  <a:ext cx="20065171" cy="263088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45" t="-252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790350" cy="1828810"/>
            <a:chOff x="247181" y="1501340"/>
            <a:chExt cx="11893626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vi-VN" sz="6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vi-VN" sz="6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0994" b="-397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20173" y="1772421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vi-VN" sz="660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0173" y="1772421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37003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37003"/>
                    <a:ext cx="2280848" cy="51501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45865" cy="914400"/>
              <a:chOff x="5537206" y="1557992"/>
              <a:chExt cx="3135200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78919" y="1772420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6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vi-VN" sz="66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a14:m>
                    <a:r>
                      <a:rPr lang="vi-VN" sz="6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919" y="1772420"/>
                    <a:ext cx="2493487" cy="5150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7959035" y="3536145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0AEA1677-668F-4155-B21D-CD7BCFAAE3FA}"/>
                  </a:ext>
                </a:extLst>
              </p:cNvPr>
              <p:cNvSpPr/>
              <p:nvPr/>
            </p:nvSpPr>
            <p:spPr>
              <a:xfrm>
                <a:off x="3594450" y="6346955"/>
                <a:ext cx="19267137" cy="2174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161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8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0" i="1" smtClean="0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4800" b="0" i="1" smtClean="0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18161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800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EA1677-668F-4155-B21D-CD7BCFAAE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0" y="6346955"/>
                <a:ext cx="19267137" cy="2174570"/>
              </a:xfrm>
              <a:prstGeom prst="rect">
                <a:avLst/>
              </a:prstGeom>
              <a:blipFill rotWithShape="0">
                <a:blip r:embed="rId7"/>
                <a:stretch>
                  <a:fillRect l="-506"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9C3EFD79-5FFD-4EB2-B6EC-B81B74E564C9}"/>
                  </a:ext>
                </a:extLst>
              </p:cNvPr>
              <p:cNvSpPr/>
              <p:nvPr/>
            </p:nvSpPr>
            <p:spPr>
              <a:xfrm>
                <a:off x="3613381" y="8755177"/>
                <a:ext cx="1703840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 số có hai điểm cực trị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có hai nghiệm phân biệt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8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3EFD79-5FFD-4EB2-B6EC-B81B74E56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381" y="8755177"/>
                <a:ext cx="17038406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646" t="-8527" r="-214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5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50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57146" y="4316959"/>
            <a:ext cx="23672882" cy="9369876"/>
            <a:chOff x="184495" y="3636270"/>
            <a:chExt cx="11834900" cy="478549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5565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9014" y="95880"/>
            <a:ext cx="24536398" cy="2371574"/>
            <a:chOff x="539751" y="1875233"/>
            <a:chExt cx="23779159" cy="2248849"/>
          </a:xfrm>
        </p:grpSpPr>
        <p:grpSp>
          <p:nvGrpSpPr>
            <p:cNvPr id="21" name="Group 20"/>
            <p:cNvGrpSpPr/>
            <p:nvPr/>
          </p:nvGrpSpPr>
          <p:grpSpPr>
            <a:xfrm>
              <a:off x="539751" y="1875233"/>
              <a:ext cx="23336084" cy="2248849"/>
              <a:chOff x="539751" y="1653394"/>
              <a:chExt cx="23336084" cy="224884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9751" y="1653394"/>
                <a:ext cx="3671734" cy="1170809"/>
                <a:chOff x="539751" y="1653394"/>
                <a:chExt cx="3671734" cy="1170809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706285" y="1792663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61481" y="2017025"/>
                  <a:ext cx="20257429" cy="1751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l-NL" sz="540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Cho </a:t>
                  </a:r>
                  <a:r>
                    <a:rPr lang="nl-NL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 số </a:t>
                  </a:r>
                  <a:r>
                    <a:rPr lang="en-US" sz="54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y = f(x)</a:t>
                  </a:r>
                  <a:r>
                    <a:rPr lang="nl-NL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có đạo hàm là </a:t>
                  </a:r>
                  <a:r>
                    <a:rPr lang="en-US" sz="54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f’(x)</a:t>
                  </a:r>
                  <a:r>
                    <a:rPr lang="nl-NL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y = f’(x) </a:t>
                  </a:r>
                  <a:r>
                    <a:rPr lang="en-US" sz="5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vi-VN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Tìm số đi</a:t>
                  </a:r>
                  <a:r>
                    <a:rPr lang="en-US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ể</a:t>
                  </a:r>
                  <a:r>
                    <a:rPr lang="vi-VN" sz="5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 cực trị của hàm số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5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54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1481" y="2017025"/>
                  <a:ext cx="20257429" cy="175110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08" t="-6601" b="-1683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2590800"/>
            <a:ext cx="23788854" cy="1762057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29146" y="1806343"/>
                    <a:ext cx="2280848" cy="4899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sz="6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806343"/>
                    <a:ext cx="2280848" cy="48998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7794" y="1772801"/>
                    <a:ext cx="2280848" cy="4899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7794" y="1772801"/>
                    <a:ext cx="2280848" cy="48998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39792" y="1772802"/>
                    <a:ext cx="2280848" cy="4899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r>
                      <a:rPr lang="en-US" sz="6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9792" y="1772802"/>
                    <a:ext cx="2280848" cy="48998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627125" y="1775564"/>
                    <a:ext cx="1227245" cy="445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a14:m>
                    <a:r>
                      <a:rPr lang="en-US" sz="5400" dirty="0" smtClean="0"/>
                      <a:t>.</a:t>
                    </a:r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7125" y="1775564"/>
                    <a:ext cx="1227245" cy="44544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7881" b="-403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509413" y="3124200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6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64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821476A7-7C89-431B-9450-9F7AB0D33742}"/>
                  </a:ext>
                </a:extLst>
              </p:cNvPr>
              <p:cNvSpPr/>
              <p:nvPr/>
            </p:nvSpPr>
            <p:spPr>
              <a:xfrm>
                <a:off x="1889617" y="5338029"/>
                <a:ext cx="19967797" cy="4071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800" b="0" i="1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21476A7-7C89-431B-9450-9F7AB0D33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617" y="5338029"/>
                <a:ext cx="19967797" cy="4071243"/>
              </a:xfrm>
              <a:prstGeom prst="rect">
                <a:avLst/>
              </a:prstGeom>
              <a:blipFill rotWithShape="1">
                <a:blip r:embed="rId8"/>
                <a:stretch>
                  <a:fillRect t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983D20E1-B195-4A84-85E3-BA84501387E2}"/>
                  </a:ext>
                </a:extLst>
              </p:cNvPr>
              <p:cNvSpPr/>
              <p:nvPr/>
            </p:nvSpPr>
            <p:spPr>
              <a:xfrm>
                <a:off x="1324862" y="9186961"/>
                <a:ext cx="18996436" cy="4071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800" b="0" i="1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83D20E1-B195-4A84-85E3-BA8450138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2" y="9186961"/>
                <a:ext cx="18996436" cy="4071243"/>
              </a:xfrm>
              <a:prstGeom prst="rect">
                <a:avLst/>
              </a:prstGeom>
              <a:blipFill>
                <a:blip r:embed="rId9"/>
                <a:stretch>
                  <a:fillRect t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870" y="4853246"/>
            <a:ext cx="6820415" cy="505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76" grpId="0"/>
      <p:bldP spid="7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598164"/>
            <a:ext cx="23672882" cy="90416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5824" y="151399"/>
            <a:ext cx="24520763" cy="2506199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82433" y="1933278"/>
              <a:ext cx="20571712" cy="195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240"/>
                </a:spcBef>
              </a:pPr>
              <a:r>
                <a:rPr lang="en-US" sz="6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.  </a:t>
              </a:r>
              <a:endPara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 fontAlgn="base">
                <a:buClr>
                  <a:srgbClr val="0000FF"/>
                </a:buClr>
                <a:tabLst>
                  <a:tab pos="1259903" algn="l"/>
                </a:tabLst>
              </a:pPr>
              <a:endParaRPr lang="en-US" sz="6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4427" y="2674877"/>
            <a:ext cx="23680942" cy="1820923"/>
            <a:chOff x="247181" y="1501340"/>
            <a:chExt cx="11838142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38471" y="1776893"/>
                    <a:ext cx="2280848" cy="4741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&lt;−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8471" y="1776893"/>
                    <a:ext cx="2280848" cy="47414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38571" y="1764085"/>
                    <a:ext cx="2280848" cy="4741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8571" y="1764085"/>
                    <a:ext cx="2280848" cy="47414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667340" y="1741929"/>
                    <a:ext cx="2493487" cy="4741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≥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7340" y="1741929"/>
                    <a:ext cx="2493487" cy="47414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505490" y="322989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9F6F2F20-28BB-4E29-B870-EFD75B2B5FF1}"/>
                  </a:ext>
                </a:extLst>
              </p:cNvPr>
              <p:cNvSpPr/>
              <p:nvPr/>
            </p:nvSpPr>
            <p:spPr>
              <a:xfrm>
                <a:off x="4253853" y="268355"/>
                <a:ext cx="18327089" cy="1927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5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Hàm</a:t>
                </a:r>
                <a:r>
                  <a:rPr lang="en-US" sz="5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5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5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5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đạt</a:t>
                </a:r>
                <a:r>
                  <a:rPr lang="en-US" sz="5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cực</a:t>
                </a:r>
                <a:r>
                  <a:rPr lang="en-US" sz="5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tiểu</a:t>
                </a:r>
                <a:r>
                  <a:rPr lang="en-US" sz="5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tại</a:t>
                </a:r>
                <a:r>
                  <a:rPr lang="en-US" sz="5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= 0 </a:t>
                </a:r>
                <a:r>
                  <a:rPr lang="en-US" sz="5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5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pt-BR" sz="5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&lt;−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5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pt-BR" sz="5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5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5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5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pt-BR" sz="5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5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F6F2F20-28BB-4E29-B870-EFD75B2B5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853" y="268355"/>
                <a:ext cx="18327089" cy="1927002"/>
              </a:xfrm>
              <a:prstGeom prst="rect">
                <a:avLst/>
              </a:prstGeom>
              <a:blipFill rotWithShape="0">
                <a:blip r:embed="rId6"/>
                <a:stretch>
                  <a:fillRect l="-1796" t="-6646" b="-1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26A1BF33-28F9-45CA-B73A-53BDD2897D6E}"/>
                  </a:ext>
                </a:extLst>
              </p:cNvPr>
              <p:cNvSpPr/>
              <p:nvPr/>
            </p:nvSpPr>
            <p:spPr>
              <a:xfrm>
                <a:off x="3550100" y="6175081"/>
                <a:ext cx="12319783" cy="872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397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</m:oMath>
                </a14:m>
                <a:r>
                  <a:rPr lang="fr-F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′′=−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fr-F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6A1BF33-28F9-45CA-B73A-53BDD2897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100" y="6175081"/>
                <a:ext cx="12319783" cy="872675"/>
              </a:xfrm>
              <a:prstGeom prst="rect">
                <a:avLst/>
              </a:prstGeom>
              <a:blipFill rotWithShape="0">
                <a:blip r:embed="rId7"/>
                <a:stretch>
                  <a:fillRect l="-1781"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4FE69E26-9BB1-4946-89DC-D045ADAA507F}"/>
                  </a:ext>
                </a:extLst>
              </p:cNvPr>
              <p:cNvSpPr/>
              <p:nvPr/>
            </p:nvSpPr>
            <p:spPr>
              <a:xfrm>
                <a:off x="3631564" y="7309771"/>
                <a:ext cx="12156854" cy="1987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397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hàm số đạt cực tiểu tại x = 0 thì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′(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)=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′′(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)&gt;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E69E26-9BB1-4946-89DC-D045ADAA5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564" y="7309771"/>
                <a:ext cx="12156854" cy="1987211"/>
              </a:xfrm>
              <a:prstGeom prst="rect">
                <a:avLst/>
              </a:prstGeom>
              <a:blipFill rotWithShape="0">
                <a:blip r:embed="rId8"/>
                <a:stretch>
                  <a:fillRect l="-1856" r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42672C8E-E437-45DA-84FF-C4265C287A41}"/>
                  </a:ext>
                </a:extLst>
              </p:cNvPr>
              <p:cNvSpPr/>
              <p:nvPr/>
            </p:nvSpPr>
            <p:spPr>
              <a:xfrm>
                <a:off x="3931646" y="10033332"/>
                <a:ext cx="75139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672C8E-E437-45DA-84FF-C4265C287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646" y="10033332"/>
                <a:ext cx="7513916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3731" t="-16176" r="-26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37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65" grpId="0"/>
      <p:bldP spid="69" grpId="0"/>
      <p:bldP spid="7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0060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4" y="1933278"/>
                  <a:ext cx="20065171" cy="1548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nl-NL" sz="5400" dirty="0">
                      <a:latin typeface="Times New Roman" pitchFamily="18" charset="0"/>
                      <a:cs typeface="Times New Roman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imes New Roman" pitchFamily="18" charset="0"/>
                      <a:cs typeface="Times New Roman" pitchFamily="18" charset="0"/>
                    </a:rPr>
                    <a:t> xác định trên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nl-NL" sz="5400" dirty="0">
                      <a:latin typeface="Times New Roman" pitchFamily="18" charset="0"/>
                      <a:cs typeface="Times New Roman" pitchFamily="18" charset="0"/>
                    </a:rPr>
                    <a:t> và có đồ thị của hàm số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5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5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nl-NL" sz="5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5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imes New Roman" pitchFamily="18" charset="0"/>
                      <a:cs typeface="Times New Roman" pitchFamily="18" charset="0"/>
                    </a:rPr>
                    <a:t> như hình vẽ. Hàm số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vi-VN" sz="5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5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5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nl-NL" sz="5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nl-NL" sz="5400" dirty="0">
                      <a:latin typeface="Times New Roman" pitchFamily="18" charset="0"/>
                      <a:cs typeface="Times New Roman" pitchFamily="18" charset="0"/>
                    </a:rPr>
                    <a:t> có bao nhiêu điểm cực trị?</a:t>
                  </a:r>
                  <a:endParaRPr lang="vi-VN" sz="5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4" y="1933278"/>
                  <a:ext cx="20065171" cy="1548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61" t="-6601" b="-1683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2819691"/>
            <a:ext cx="23788858" cy="2020248"/>
            <a:chOff x="247181" y="1501343"/>
            <a:chExt cx="11838143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756069" y="1806380"/>
                    <a:ext cx="2280848" cy="4379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6069" y="1806380"/>
                    <a:ext cx="2280848" cy="43795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091176" y="1501344"/>
              <a:ext cx="3162306" cy="914401"/>
              <a:chOff x="5465525" y="1557992"/>
              <a:chExt cx="3151585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465525" y="1824164"/>
                    <a:ext cx="2280848" cy="4379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5525" y="1824164"/>
                    <a:ext cx="2280848" cy="43795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5939732" y="1501343"/>
              <a:ext cx="3229669" cy="914402"/>
              <a:chOff x="5398390" y="1557992"/>
              <a:chExt cx="3218720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398390" y="1812171"/>
                    <a:ext cx="2280848" cy="4379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8390" y="1812171"/>
                    <a:ext cx="2280848" cy="43795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788288" y="1501345"/>
              <a:ext cx="3297036" cy="914400"/>
              <a:chOff x="5331252" y="1557992"/>
              <a:chExt cx="3285858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331252" y="1801674"/>
                    <a:ext cx="2493487" cy="4379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1252" y="1801674"/>
                    <a:ext cx="2493487" cy="43795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6347316" y="342801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85D7CAA2-858A-4494-8FCB-4D9535407CCF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7" t="5705" r="4038" b="6566"/>
          <a:stretch/>
        </p:blipFill>
        <p:spPr bwMode="auto">
          <a:xfrm>
            <a:off x="19165255" y="6134100"/>
            <a:ext cx="4348350" cy="4692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03150BE3-D84D-427E-8BFD-9C63D0F05FD8}"/>
                  </a:ext>
                </a:extLst>
              </p:cNvPr>
              <p:cNvSpPr/>
              <p:nvPr/>
            </p:nvSpPr>
            <p:spPr>
              <a:xfrm>
                <a:off x="1593456" y="6401166"/>
                <a:ext cx="15324531" cy="2640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8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 điểm cực trị của hàm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4800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bằng số nghiệm bội lẻ của phương trình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sz="48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3150BE3-D84D-427E-8BFD-9C63D0F05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56" y="6401166"/>
                <a:ext cx="15324531" cy="2640723"/>
              </a:xfrm>
              <a:prstGeom prst="rect">
                <a:avLst/>
              </a:prstGeom>
              <a:blipFill rotWithShape="0">
                <a:blip r:embed="rId10"/>
                <a:stretch>
                  <a:fillRect l="-1790" t="-3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CE2A3A33-3C0F-4B49-83CE-ECA2DCD468A2}"/>
                  </a:ext>
                </a:extLst>
              </p:cNvPr>
              <p:cNvSpPr/>
              <p:nvPr/>
            </p:nvSpPr>
            <p:spPr>
              <a:xfrm>
                <a:off x="1426799" y="9721744"/>
                <a:ext cx="13738588" cy="2640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8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 điểm cực trị của hàm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4800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bằng số nghiệm bội lẻ của phương trình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sz="48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E2A3A33-3C0F-4B49-83CE-ECA2DCD46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799" y="9721744"/>
                <a:ext cx="13738588" cy="2640723"/>
              </a:xfrm>
              <a:prstGeom prst="rect">
                <a:avLst/>
              </a:prstGeom>
              <a:blipFill rotWithShape="0">
                <a:blip r:embed="rId11"/>
                <a:stretch>
                  <a:fillRect l="-1996" t="-3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4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65" grpId="0"/>
      <p:bldP spid="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7680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09769" y="59169"/>
            <a:ext cx="24472435" cy="2688296"/>
            <a:chOff x="534987" y="1869705"/>
            <a:chExt cx="23719159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5" y="2138306"/>
                  <a:ext cx="20065171" cy="1393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Biết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đạo hàm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4800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hàm số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4800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đồ thị như hình vẽ. Hàm số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đạt </a:t>
                  </a:r>
                  <a:r>
                    <a:rPr lang="nl-NL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cực đại</a:t>
                  </a:r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tại điểm nào dưới đây?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5" y="2138306"/>
                  <a:ext cx="20065171" cy="139373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883" t="-5128" r="-412" b="-161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891159" cy="1828810"/>
            <a:chOff x="247181" y="1501340"/>
            <a:chExt cx="11944024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a14:m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468562" y="3534861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2922CB97-F5F3-4C67-B852-14242249F23B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06" r="3017" b="7393"/>
          <a:stretch/>
        </p:blipFill>
        <p:spPr bwMode="auto">
          <a:xfrm>
            <a:off x="18367964" y="5820199"/>
            <a:ext cx="5004084" cy="4314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05AB5D8B-2839-40A7-9FED-BD280530777E}"/>
                  </a:ext>
                </a:extLst>
              </p:cNvPr>
              <p:cNvSpPr/>
              <p:nvPr/>
            </p:nvSpPr>
            <p:spPr>
              <a:xfrm>
                <a:off x="5315282" y="5433725"/>
                <a:ext cx="12925725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−1=1</m:t>
                              </m:r>
                            </m:e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−1=3</m:t>
                              </m:r>
                            </m:e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−1=5</m:t>
                              </m:r>
                            </m:e>
                          </m:eqAr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5AB5D8B-2839-40A7-9FED-BD2805307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282" y="5433725"/>
                <a:ext cx="12925725" cy="21954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D52AF0F-1B8A-4AB5-ABFF-71B1D85842A8}"/>
                  </a:ext>
                </a:extLst>
              </p:cNvPr>
              <p:cNvSpPr/>
              <p:nvPr/>
            </p:nvSpPr>
            <p:spPr>
              <a:xfrm>
                <a:off x="3850502" y="7739787"/>
                <a:ext cx="14479170" cy="1564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&gt;0⇔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&amp;1&lt;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−1&lt;3</m:t>
                              </m:r>
                            </m:e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−1&gt;5</m:t>
                              </m:r>
                            </m:e>
                          </m:eqAr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&amp;2&lt;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&lt;4</m:t>
                              </m:r>
                            </m:e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&gt;6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D52AF0F-1B8A-4AB5-ABFF-71B1D8584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502" y="7739787"/>
                <a:ext cx="14479170" cy="15649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91BE64AC-51E6-4881-8719-5BC2AD6137C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19" y="9153884"/>
            <a:ext cx="10359868" cy="272649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A4472A0-1E5B-434B-ADDE-A4CC249E842F}"/>
              </a:ext>
            </a:extLst>
          </p:cNvPr>
          <p:cNvSpPr txBox="1"/>
          <p:nvPr/>
        </p:nvSpPr>
        <p:spPr>
          <a:xfrm>
            <a:off x="1218465" y="9552994"/>
            <a:ext cx="4196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Bảng biến thiên: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1BAFDDB9-6604-4085-94E8-914DDAF23B4A}"/>
                  </a:ext>
                </a:extLst>
              </p:cNvPr>
              <p:cNvSpPr txBox="1"/>
              <p:nvPr/>
            </p:nvSpPr>
            <p:spPr>
              <a:xfrm>
                <a:off x="2316112" y="11975059"/>
                <a:ext cx="88498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Vậy hàm số đạt cực đại tại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endParaRPr lang="vi-VN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AFDDB9-6604-4085-94E8-914DDAF23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112" y="11975059"/>
                <a:ext cx="8849807" cy="769441"/>
              </a:xfrm>
              <a:prstGeom prst="rect">
                <a:avLst/>
              </a:prstGeom>
              <a:blipFill rotWithShape="0">
                <a:blip r:embed="rId12"/>
                <a:stretch>
                  <a:fillRect l="-2824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1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65" grpId="0"/>
      <p:bldP spid="69" grpId="0"/>
      <p:bldP spid="71" grpId="0"/>
      <p:bldP spid="7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4343400"/>
            <a:ext cx="23672882" cy="9372601"/>
            <a:chOff x="184495" y="3636270"/>
            <a:chExt cx="11834900" cy="463359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4046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0"/>
            <a:ext cx="24093021" cy="3399806"/>
            <a:chOff x="534987" y="1869705"/>
            <a:chExt cx="23340848" cy="285104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999003"/>
              <a:chOff x="534987" y="1647866"/>
              <a:chExt cx="23340848" cy="1999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259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10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28041" y="1933278"/>
                  <a:ext cx="19661909" cy="2787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tabLst>
                      <a:tab pos="111760" algn="l"/>
                    </a:tabLst>
                  </a:pP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tất cả các giá trị thực của tham số </a:t>
                  </a:r>
                  <a:r>
                    <a:rPr lang="vi-VN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để đồ thị hàm số 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tabLst>
                      <a:tab pos="111760" algn="l"/>
                    </a:tabLst>
                  </a:pPr>
                  <a14:m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480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80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vi-VN" sz="4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tabLst>
                      <a:tab pos="111760" algn="l"/>
                    </a:tabLst>
                  </a:pP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 các điểm cực đại và cực tiểu đối xứng nhau qua đường thẳng</a:t>
                  </a:r>
                  <a14:m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8041" y="1933278"/>
                  <a:ext cx="19661909" cy="278746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31" t="-25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45287" y="2434395"/>
            <a:ext cx="23892748" cy="1879573"/>
            <a:chOff x="247181" y="1435391"/>
            <a:chExt cx="11944024" cy="99739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5010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50104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18388"/>
              <a:ext cx="3090381" cy="914401"/>
              <a:chOff x="5537206" y="1573837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73837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010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60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50104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35391"/>
              <a:ext cx="3090381" cy="980355"/>
              <a:chOff x="5537206" y="1496680"/>
              <a:chExt cx="3079904" cy="91137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0388" y="1496680"/>
                    <a:ext cx="2280848" cy="8701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nl-NL" sz="60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vi-VN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6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vi-VN" sz="6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a14:m>
                    <a:r>
                      <a:rPr lang="vi-VN" sz="6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0388" y="1496680"/>
                    <a:ext cx="2280848" cy="87011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5010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a14:m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50104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2149387" y="3063889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60CE367-C48A-494C-9842-DDE8486E2D76}"/>
                  </a:ext>
                </a:extLst>
              </p:cNvPr>
              <p:cNvSpPr/>
              <p:nvPr/>
            </p:nvSpPr>
            <p:spPr>
              <a:xfrm>
                <a:off x="5416634" y="5034431"/>
                <a:ext cx="55436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0" dirty="0">
                    <a:latin typeface="+mj-lt"/>
                  </a:rPr>
                  <a:t>T</a:t>
                </a: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/>
                      </a:rPr>
                      <m:t>𝑎</m:t>
                    </m:r>
                    <m:r>
                      <a:rPr lang="vi-VN" sz="4400" b="0" i="1" smtClean="0">
                        <a:latin typeface="Cambria Math"/>
                      </a:rPr>
                      <m:t> </m:t>
                    </m:r>
                    <m:r>
                      <a:rPr lang="vi-VN" sz="4400" b="0" i="1" smtClean="0">
                        <a:latin typeface="Cambria Math"/>
                      </a:rPr>
                      <m:t>𝑐</m:t>
                    </m:r>
                    <m:r>
                      <a:rPr lang="vi-VN" sz="4400" b="0" i="1" smtClean="0">
                        <a:latin typeface="Cambria Math"/>
                      </a:rPr>
                      <m:t>ó </m:t>
                    </m:r>
                    <m:r>
                      <a:rPr lang="vi-VN" sz="4400" i="1">
                        <a:latin typeface="Cambria Math"/>
                      </a:rPr>
                      <m:t>𝑦</m:t>
                    </m:r>
                    <m:r>
                      <a:rPr lang="vi-VN" sz="4400" i="0">
                        <a:latin typeface="Cambria Math"/>
                      </a:rPr>
                      <m:t>′=3</m:t>
                    </m:r>
                    <m:sSup>
                      <m:sSupPr>
                        <m:ctrlPr>
                          <a:rPr lang="vi-VN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4400" i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0">
                        <a:latin typeface="Cambria Math"/>
                      </a:rPr>
                      <m:t>−6</m:t>
                    </m:r>
                    <m:r>
                      <a:rPr lang="vi-VN" sz="4400" i="1">
                        <a:latin typeface="Cambria Math"/>
                      </a:rPr>
                      <m:t>𝑚𝑥</m:t>
                    </m:r>
                  </m:oMath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CE367-C48A-494C-9842-DDE8486E2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634" y="5034431"/>
                <a:ext cx="5543633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4510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D1D52028-5D68-4E5B-BC4F-928E1F1484F0}"/>
                  </a:ext>
                </a:extLst>
              </p:cNvPr>
              <p:cNvSpPr/>
              <p:nvPr/>
            </p:nvSpPr>
            <p:spPr>
              <a:xfrm>
                <a:off x="4571979" y="6470231"/>
                <a:ext cx="7875618" cy="1736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/>
                        </a:rPr>
                        <m:t>𝑦</m:t>
                      </m:r>
                      <m:r>
                        <a:rPr lang="vi-VN" sz="4800" i="0">
                          <a:latin typeface="Cambria Math"/>
                        </a:rPr>
                        <m:t>′=0⇔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4800" i="0">
                                  <a:latin typeface="Cambria Math"/>
                                </a:rPr>
                                <m:t>=0⇒</m:t>
                              </m:r>
                              <m:r>
                                <a:rPr lang="vi-VN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4800" i="0">
                                  <a:latin typeface="Cambria Math"/>
                                </a:rPr>
                                <m:t>=4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vi-VN" sz="4800" i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4800" i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vi-VN" sz="4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vi-VN" sz="4800" i="0">
                                  <a:latin typeface="Cambria Math"/>
                                </a:rPr>
                                <m:t>⇒</m:t>
                              </m:r>
                              <m:r>
                                <a:rPr lang="vi-VN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4800" i="0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52028-5D68-4E5B-BC4F-928E1F148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9" y="6470231"/>
                <a:ext cx="7875618" cy="17361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D952BCA6-F64B-45DD-A342-59BFAC4077D2}"/>
                  </a:ext>
                </a:extLst>
              </p:cNvPr>
              <p:cNvSpPr/>
              <p:nvPr/>
            </p:nvSpPr>
            <p:spPr>
              <a:xfrm>
                <a:off x="3599334" y="8935504"/>
                <a:ext cx="19567053" cy="3217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+mj-lt"/>
                    <a:ea typeface="Times New Roman" panose="02020603050405020304" pitchFamily="18" charset="0"/>
                  </a:rPr>
                  <a:t>Do các điểm cực đại và điểm cực tiểu của đồ thị hàm số đối xứng </a:t>
                </a:r>
                <a:r>
                  <a:rPr lang="nl-NL" sz="4800" dirty="0"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với nhau qua đường</a:t>
                </a:r>
                <a:r>
                  <a:rPr lang="nl-NL" sz="4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thẳng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 nên</a:t>
                </a:r>
                <a:r>
                  <a:rPr lang="en-US" sz="4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ta có:</a:t>
                </a:r>
                <a:endParaRPr lang="en-US" sz="4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  <m:r>
                              <a:rPr lang="vi-VN" sz="4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eqArr>
                      </m:e>
                    </m:d>
                    <m:r>
                      <a:rPr lang="vi-VN" sz="48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8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4800" i="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8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vi-VN" sz="4800" i="0">
                                <a:effectLst/>
                                <a:latin typeface="+mj-lt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8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952BCA6-F64B-45DD-A342-59BFAC407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334" y="8935504"/>
                <a:ext cx="19567053" cy="3217356"/>
              </a:xfrm>
              <a:prstGeom prst="rect">
                <a:avLst/>
              </a:prstGeom>
              <a:blipFill rotWithShape="0">
                <a:blip r:embed="rId9"/>
                <a:stretch>
                  <a:fillRect l="-1402" t="-4167" r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0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50" grpId="0"/>
      <p:bldP spid="64" grpId="0"/>
      <p:bldP spid="6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7" y="1577172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6313641" y="6019730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4D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10440988" y="6142130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5B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14327188" y="44692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3D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7" action="ppaction://hlinksldjump"/>
          </p:cNvPr>
          <p:cNvSpPr txBox="1"/>
          <p:nvPr/>
        </p:nvSpPr>
        <p:spPr>
          <a:xfrm>
            <a:off x="10440988" y="44692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2D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9" action="ppaction://hlinksldjump"/>
          </p:cNvPr>
          <p:cNvSpPr txBox="1"/>
          <p:nvPr/>
        </p:nvSpPr>
        <p:spPr>
          <a:xfrm>
            <a:off x="6307138" y="4408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1D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10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9387" y="-182880"/>
            <a:ext cx="1884423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4392" y="4955046"/>
            <a:ext cx="23672882" cy="8991597"/>
            <a:chOff x="184495" y="3636271"/>
            <a:chExt cx="11834900" cy="46122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3832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68347"/>
              <a:chOff x="1275608" y="6239450"/>
              <a:chExt cx="4592537" cy="10326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6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8439" cy="103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6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04528" y="87662"/>
            <a:ext cx="24281058" cy="2688296"/>
            <a:chOff x="534987" y="1869705"/>
            <a:chExt cx="23556747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6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6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29551" y="1653394"/>
                  <a:ext cx="2287732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6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66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33412" y="1933278"/>
                  <a:ext cx="19958322" cy="2013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 trị thực của tham số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để đồ thị hàm số </a:t>
                  </a:r>
                  <a:endParaRPr 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sz="48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ba điểm cực trị tạo thành một tam giác nhận gốc tọa độ làm trọng tâm l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à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412" y="1933278"/>
                  <a:ext cx="19958322" cy="201317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19" t="-3807" b="-1066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2895600"/>
            <a:ext cx="23828939" cy="1828810"/>
            <a:chOff x="247181" y="1501340"/>
            <a:chExt cx="11912918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2178" y="1758391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a14:m>
                    <a:r>
                      <a:rPr lang="en-US" sz="6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178" y="1758391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0994" b="-403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16447" y="1747463"/>
                    <a:ext cx="2280848" cy="4291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𝐾h</m:t>
                          </m:r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ô</m:t>
                          </m:r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𝑛𝑔</m:t>
                          </m:r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ó </m:t>
                          </m:r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6447" y="1747463"/>
                    <a:ext cx="2280848" cy="42918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79311" y="1564942"/>
                    <a:ext cx="2280848" cy="6576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9311" y="1564942"/>
                    <a:ext cx="2280848" cy="6576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15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3" y="1501345"/>
              <a:ext cx="3165156" cy="914400"/>
              <a:chOff x="5537206" y="1557992"/>
              <a:chExt cx="3154425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98144" y="1594973"/>
                    <a:ext cx="2493487" cy="7268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>
                      <a:lnSpc>
                        <a:spcPct val="115000"/>
                      </a:lnSpc>
                      <a:spcAft>
                        <a:spcPts val="1000"/>
                      </a:spcAft>
                      <a:tabLst>
                        <a:tab pos="1620520" algn="l"/>
                        <a:tab pos="4860925" algn="l"/>
                      </a:tabLst>
                    </a:pPr>
                    <a14:m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6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8144" y="1594973"/>
                    <a:ext cx="2493487" cy="72680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90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8026182" y="3415927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66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600" dirty="0"/>
          </a:p>
        </p:txBody>
      </p: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6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178B98E1-9BB8-4824-90EE-A64F40B5D3D0}"/>
                  </a:ext>
                </a:extLst>
              </p:cNvPr>
              <p:cNvSpPr/>
              <p:nvPr/>
            </p:nvSpPr>
            <p:spPr>
              <a:xfrm>
                <a:off x="3143565" y="5194911"/>
                <a:ext cx="15265542" cy="2164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923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vi-VN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vi-VN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8B98E1-9BB8-4824-90EE-A64F40B5D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65" y="5194911"/>
                <a:ext cx="15265542" cy="21642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0DA62464-DB36-48A4-A165-46BC49FDD041}"/>
                  </a:ext>
                </a:extLst>
              </p:cNvPr>
              <p:cNvSpPr/>
              <p:nvPr/>
            </p:nvSpPr>
            <p:spPr>
              <a:xfrm>
                <a:off x="2620929" y="7436515"/>
                <a:ext cx="1704025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9230">
                  <a:spcAft>
                    <a:spcPts val="0"/>
                  </a:spcAft>
                </a:pPr>
                <a:r>
                  <a:rPr lang="vi-VN" sz="44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ba điểm cực trị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  <m:d>
                      <m:dPr>
                        <m:ctrlP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A62464-DB36-48A4-A165-46BC49FDD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929" y="7436515"/>
                <a:ext cx="17040258" cy="769441"/>
              </a:xfrm>
              <a:prstGeom prst="rect">
                <a:avLst/>
              </a:prstGeom>
              <a:blipFill rotWithShape="0">
                <a:blip r:embed="rId9"/>
                <a:stretch>
                  <a:fillRect l="-358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56756385-2302-4E27-8796-8564EB467F33}"/>
                  </a:ext>
                </a:extLst>
              </p:cNvPr>
              <p:cNvSpPr/>
              <p:nvPr/>
            </p:nvSpPr>
            <p:spPr>
              <a:xfrm>
                <a:off x="2209100" y="8412425"/>
                <a:ext cx="17863915" cy="776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9230">
                  <a:spcAft>
                    <a:spcPts val="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ác điểm cực trị là: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rad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rad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6756385-2302-4E27-8796-8564EB467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100" y="8412425"/>
                <a:ext cx="17863915" cy="776879"/>
              </a:xfrm>
              <a:prstGeom prst="rect">
                <a:avLst/>
              </a:prstGeom>
              <a:blipFill rotWithShape="0">
                <a:blip r:embed="rId10"/>
                <a:stretch>
                  <a:fillRect l="-307" t="-14961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E12564F4-4345-40A6-9043-2D38C671B0B3}"/>
                  </a:ext>
                </a:extLst>
              </p:cNvPr>
              <p:cNvSpPr/>
              <p:nvPr/>
            </p:nvSpPr>
            <p:spPr>
              <a:xfrm>
                <a:off x="2308709" y="9202228"/>
                <a:ext cx="20036782" cy="2921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9230">
                  <a:spcAft>
                    <a:spcPts val="0"/>
                  </a:spcAft>
                </a:pPr>
                <a:r>
                  <a:rPr lang="vi-VN" sz="44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đề bài ta có gốc tọa độ là trọng tâm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vi-VN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0+</m:t>
                            </m:r>
                            <m:rad>
                              <m:radPr>
                                <m:degHide m:val="on"/>
                                <m:ctrlPr>
                                  <a:rPr lang="vi-VN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rad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4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=3.0</m:t>
                            </m:r>
                          </m:e>
                          <m:e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vi-VN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vi-VN" sz="4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vi-VN" sz="4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vi-VN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vi-VN" sz="4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vi-VN" sz="4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vi-VN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=3.0</m:t>
                            </m:r>
                          </m:e>
                        </m:eqAr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vi-VN" sz="4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4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vi-VN" sz="4400" i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vi-VN" sz="4400" i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vi-VN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564F4-4345-40A6-9043-2D38C671B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709" y="9202228"/>
                <a:ext cx="20036782" cy="2921505"/>
              </a:xfrm>
              <a:prstGeom prst="rect">
                <a:avLst/>
              </a:prstGeom>
              <a:blipFill rotWithShape="0">
                <a:blip r:embed="rId11"/>
                <a:stretch>
                  <a:fillRect l="-304" t="-4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1DE2DCF0-DF4F-479D-BD70-941CC2696EE4}"/>
                  </a:ext>
                </a:extLst>
              </p:cNvPr>
              <p:cNvSpPr/>
              <p:nvPr/>
            </p:nvSpPr>
            <p:spPr>
              <a:xfrm>
                <a:off x="2830619" y="12330202"/>
                <a:ext cx="12241941" cy="1169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Đối chiếu với điều kiện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44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44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thỏa mãn.</a:t>
                </a:r>
                <a:endParaRPr lang="vi-VN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E2DCF0-DF4F-479D-BD70-941CC2696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619" y="12330202"/>
                <a:ext cx="12241941" cy="1169872"/>
              </a:xfrm>
              <a:prstGeom prst="rect">
                <a:avLst/>
              </a:prstGeom>
              <a:blipFill rotWithShape="0">
                <a:blip r:embed="rId12"/>
                <a:stretch>
                  <a:fillRect l="-1991" r="-996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5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50" grpId="0"/>
      <p:bldP spid="64" grpId="0"/>
      <p:bldP spid="68" grpId="0"/>
      <p:bldP spid="69" grpId="0"/>
      <p:bldP spid="7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5089405"/>
            <a:ext cx="24112415" cy="9236195"/>
            <a:chOff x="184495" y="3636275"/>
            <a:chExt cx="11926984" cy="488902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697565"/>
              <a:ext cx="11926984" cy="48277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1976669" cy="740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0333" y="43780"/>
            <a:ext cx="17610856" cy="4866841"/>
            <a:chOff x="534987" y="1869705"/>
            <a:chExt cx="16781215" cy="421228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4212289"/>
              <a:chOff x="534987" y="1647866"/>
              <a:chExt cx="16781215" cy="421228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413926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4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4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4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4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4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4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4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4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4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906383" y="1653394"/>
                  <a:ext cx="1534073" cy="645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69467" y="1933089"/>
                  <a:ext cx="13219177" cy="1213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14:m>
                    <m:oMath xmlns:m="http://schemas.openxmlformats.org/officeDocument/2006/math">
                      <m:r>
                        <a:rPr lang="fr-FR" sz="4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𝑓</m:t>
                      </m:r>
                      <m:r>
                        <a:rPr lang="en-US" sz="4400" i="1">
                          <a:latin typeface="Cambria Math"/>
                        </a:rPr>
                        <m:t>(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đạo</a:t>
                  </a:r>
                  <a:r>
                    <a:rPr lang="fr-FR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fr-FR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 </a:t>
                  </a:r>
                  <a:r>
                    <a:rPr lang="vi-VN" sz="4400" dirty="0">
                      <a:latin typeface="Times New Roman" pitchFamily="18" charset="0"/>
                      <a:cs typeface="Times New Roman" pitchFamily="18" charset="0"/>
                    </a:rPr>
                    <a:t>và có bảng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xét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dấu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4400" dirty="0">
                      <a:latin typeface="Times New Roman" pitchFamily="18" charset="0"/>
                      <a:cs typeface="Times New Roman" pitchFamily="18" charset="0"/>
                    </a:rPr>
                    <a:t>của đạo hàm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𝑓</m:t>
                      </m:r>
                      <m:r>
                        <a:rPr lang="en-US" sz="4400" i="1">
                          <a:latin typeface="Cambria Math"/>
                        </a:rPr>
                        <m:t>′(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fr-FR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9467" y="1933089"/>
                  <a:ext cx="13219177" cy="121306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49" t="-8439" r="-1006" b="-198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17132933" y="116784"/>
            <a:ext cx="3776053" cy="1864349"/>
            <a:chOff x="241306" y="1106599"/>
            <a:chExt cx="1558465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2" cy="468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3.</m:t>
                        </m:r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4681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20384559" y="116784"/>
            <a:ext cx="3912763" cy="2055258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11361" y="1298581"/>
                  <a:ext cx="1013413" cy="424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4.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61" y="1298581"/>
                  <a:ext cx="1013413" cy="42462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7110483" y="2010152"/>
            <a:ext cx="3798503" cy="1948749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99272" y="1236297"/>
                  <a:ext cx="1013413" cy="497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36297"/>
                  <a:ext cx="1013413" cy="4979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20384559" y="2038502"/>
            <a:ext cx="3912763" cy="1962345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99272" y="1244802"/>
                  <a:ext cx="1013413" cy="369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4400" dirty="0" smtClean="0">
                      <a:solidFill>
                        <a:schemeClr val="bg1"/>
                      </a:solidFill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44802"/>
                  <a:ext cx="1013413" cy="3693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774" b="-353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Oval 77"/>
          <p:cNvSpPr/>
          <p:nvPr/>
        </p:nvSpPr>
        <p:spPr>
          <a:xfrm>
            <a:off x="20369182" y="2363616"/>
            <a:ext cx="1190936" cy="11470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dirty="0"/>
          </a:p>
        </p:txBody>
      </p:sp>
      <p:sp>
        <p:nvSpPr>
          <p:cNvPr id="98" name="Action Button: Forward or Next 97">
            <a:hlinkClick r:id="rId8" action="ppaction://hlinksldjump" highlightClick="1"/>
          </p:cNvPr>
          <p:cNvSpPr/>
          <p:nvPr/>
        </p:nvSpPr>
        <p:spPr>
          <a:xfrm>
            <a:off x="23499952" y="1289498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xmlns="" id="{EF157A13-756F-42EB-AD9E-FFD3A00D583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973695" y="2070184"/>
              <a:ext cx="15704747" cy="1455578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207617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65038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12557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54385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543856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54385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154385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1323305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1224438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  <a:gridCol w="2129457">
                      <a:extLst>
                        <a:ext uri="{9D8B030D-6E8A-4147-A177-3AD203B41FA5}">
                          <a16:colId xmlns:a16="http://schemas.microsoft.com/office/drawing/2014/main" xmlns="" val="20009"/>
                        </a:ext>
                      </a:extLst>
                    </a:gridCol>
                  </a:tblGrid>
                  <a:tr h="727789">
                    <a:tc>
                      <a:txBody>
                        <a:bodyPr/>
                        <a:lstStyle/>
                        <a:p>
                          <a:pPr marL="0" indent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277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marL="121920" marR="1219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 marL="121920" marR="1219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157A13-756F-42EB-AD9E-FFD3A00D583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973695" y="2070184"/>
              <a:ext cx="15704747" cy="1455578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20761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65038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112557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5438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15438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15438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154385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132330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122443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  <a:gridCol w="212945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9"/>
                        </a:ext>
                      </a:extLst>
                    </a:gridCol>
                  </a:tblGrid>
                  <a:tr h="727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293" t="-833" r="-656598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126667" t="-833" r="-729259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313780" t="-833" r="-602362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515415" t="-833" r="-404743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834562" t="-833" r="-254839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638682" t="-833" r="-860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727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293" t="-100833" r="-656598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 marL="121920" marR="1219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330811" t="-100833" r="-964324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313780" t="-100833" r="-602362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415415" t="-100833" r="-50474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515415" t="-100833" r="-40474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612992" t="-100833" r="-30315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834562" t="-100833" r="-254839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1008955" t="-100833" r="-175124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0" dirty="0"/>
                        </a:p>
                      </a:txBody>
                      <a:tcPr marL="121920" marR="1219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4F7401BC-E745-4AC1-9633-2339E05F8633}"/>
                  </a:ext>
                </a:extLst>
              </p:cNvPr>
              <p:cNvSpPr/>
              <p:nvPr/>
            </p:nvSpPr>
            <p:spPr>
              <a:xfrm>
                <a:off x="255341" y="3826061"/>
                <a:ext cx="1798979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Hỏi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𝑔</m:t>
                    </m:r>
                    <m:r>
                      <a:rPr lang="en-US" sz="4400" i="1">
                        <a:latin typeface="Cambria Math"/>
                      </a:rPr>
                      <m:t>(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)=</m:t>
                    </m:r>
                    <m:r>
                      <a:rPr lang="en-US" sz="4400" i="1">
                        <a:latin typeface="Cambria Math"/>
                      </a:rPr>
                      <m:t>𝑓</m:t>
                    </m:r>
                    <m:r>
                      <a:rPr lang="en-US" sz="4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−2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b="1" dirty="0" err="1"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fr-FR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b="1" dirty="0" err="1">
                    <a:latin typeface="Times New Roman" pitchFamily="18" charset="0"/>
                    <a:cs typeface="Times New Roman" pitchFamily="18" charset="0"/>
                  </a:rPr>
                  <a:t>tiểu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 ?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7401BC-E745-4AC1-9633-2339E05F8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41" y="3826061"/>
                <a:ext cx="17989797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1389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9DFC5566-5537-4A1A-8D49-5FAB91904EB4}"/>
                  </a:ext>
                </a:extLst>
              </p:cNvPr>
              <p:cNvSpPr/>
              <p:nvPr/>
            </p:nvSpPr>
            <p:spPr>
              <a:xfrm>
                <a:off x="5145465" y="5426668"/>
                <a:ext cx="9400123" cy="746358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vi-VN" sz="44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fr-FR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sz="44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−2)</m:t>
                    </m:r>
                    <m:r>
                      <a:rPr lang="en-US" sz="4400" i="1">
                        <a:latin typeface="Cambria Math"/>
                      </a:rPr>
                      <m:t>𝑓</m:t>
                    </m:r>
                    <m:r>
                      <a:rPr lang="en-US" sz="4400" b="0" i="1" smtClean="0">
                        <a:latin typeface="Cambria Math"/>
                      </a:rPr>
                      <m:t>′</m:t>
                    </m:r>
                    <m:r>
                      <a:rPr lang="en-US" sz="4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−2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).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FC5566-5537-4A1A-8D49-5FAB91904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65" y="5426668"/>
                <a:ext cx="9400123" cy="746358"/>
              </a:xfrm>
              <a:prstGeom prst="rect">
                <a:avLst/>
              </a:prstGeom>
              <a:blipFill rotWithShape="0">
                <a:blip r:embed="rId11"/>
                <a:stretch>
                  <a:fillRect l="-2853" t="-17073" b="-39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883D0CBB-7634-4C3A-A502-CB0D02B9767E}"/>
                  </a:ext>
                </a:extLst>
              </p:cNvPr>
              <p:cNvSpPr/>
              <p:nvPr/>
            </p:nvSpPr>
            <p:spPr>
              <a:xfrm>
                <a:off x="1148902" y="5710733"/>
                <a:ext cx="23417859" cy="3605859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marL="55245" indent="-55245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4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−2=0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  <m:groupChr>
                            <m:groupChrPr>
                              <m:chr m:val="↔"/>
                              <m:vertJc m:val="bot"/>
                              <m:ctrlP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h𝑒𝑜</m:t>
                              </m:r>
                              <m:r>
                                <m:rPr>
                                  <m:brk m:alnAt="2"/>
                                </m:rP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𝐵𝑋𝐷</m:t>
                              </m:r>
                              <m:r>
                                <m:rPr>
                                  <m:brk m:alnAt="2"/>
                                </m:rP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′(</m:t>
                              </m:r>
                              <m:r>
                                <m:rPr>
                                  <m:brk m:alnAt="2"/>
                                </m:rP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groupChr>
                          <m:d>
                            <m:dPr>
                              <m:begChr m:val="["/>
                              <m:endChr m:val=""/>
                              <m:ctrlPr>
                                <a:rPr lang="en-US" sz="4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</a:rPr>
                                    <m:t>=−2</m:t>
                                  </m:r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ô </m:t>
                                  </m:r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𝑜</m:t>
                                      </m:r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sz="4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</a:rPr>
                                    <m:t>=1 (</m:t>
                                  </m:r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𝑜</m:t>
                                      </m:r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é</m:t>
                                  </m:r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</a:rPr>
                                    <m:t>=3</m:t>
                                  </m:r>
                                </m:e>
                              </m:eqArr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⇔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vi-VN" sz="4400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vi-VN" sz="4400" i="1" smtClean="0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4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440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4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1±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2 </m:t>
                                          </m:r>
                                        </m:e>
                                      </m:rad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 (</m:t>
                                      </m:r>
                                      <m:sSub>
                                        <m:sSubPr>
                                          <m:ctrlPr>
                                            <a:rPr lang="en-US" sz="440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4400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𝑜</m:t>
                                          </m:r>
                                          <m:r>
                                            <a:rPr lang="en-US" sz="4400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é</m:t>
                                      </m:r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440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a:rPr lang="en-US" sz="440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4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4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vi-VN" sz="44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3D0CBB-7634-4C3A-A502-CB0D02B97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902" y="5710733"/>
                <a:ext cx="23417859" cy="360585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 descr="67">
            <a:extLst>
              <a:ext uri="{FF2B5EF4-FFF2-40B4-BE49-F238E27FC236}">
                <a16:creationId xmlns:a16="http://schemas.microsoft.com/office/drawing/2014/main" xmlns="" id="{99711B80-A057-40EB-8329-16FAEFF6E693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65" y="9628714"/>
            <a:ext cx="13287261" cy="325462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ECD3BE1A-9112-4D31-B302-AD6E51E4DE27}"/>
              </a:ext>
            </a:extLst>
          </p:cNvPr>
          <p:cNvSpPr/>
          <p:nvPr/>
        </p:nvSpPr>
        <p:spPr>
          <a:xfrm>
            <a:off x="1586533" y="9571497"/>
            <a:ext cx="5065693" cy="387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55245" indent="-55245">
              <a:lnSpc>
                <a:spcPct val="115000"/>
              </a:lnSpc>
            </a:pPr>
            <a:r>
              <a:rPr lang="en-US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thiên</a:t>
            </a:r>
            <a:endParaRPr lang="vi-VN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46D1E12B-17EC-4FED-A5D2-AC54A2340A77}"/>
                  </a:ext>
                </a:extLst>
              </p:cNvPr>
              <p:cNvSpPr/>
              <p:nvPr/>
            </p:nvSpPr>
            <p:spPr>
              <a:xfrm>
                <a:off x="1053913" y="12936132"/>
                <a:ext cx="19642815" cy="730969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tiểu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D1E12B-17EC-4FED-A5D2-AC54A2340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913" y="12936132"/>
                <a:ext cx="19642815" cy="730969"/>
              </a:xfrm>
              <a:prstGeom prst="rect">
                <a:avLst/>
              </a:prstGeom>
              <a:blipFill rotWithShape="0">
                <a:blip r:embed="rId14"/>
                <a:stretch>
                  <a:fillRect l="-1335" t="-1833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1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8" grpId="0" animBg="1"/>
      <p:bldP spid="64" grpId="0"/>
      <p:bldP spid="65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98755" y="7713991"/>
            <a:ext cx="23672882" cy="5912856"/>
            <a:chOff x="184495" y="3636275"/>
            <a:chExt cx="11834900" cy="278791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5589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3"/>
              <a:chOff x="1275608" y="6239450"/>
              <a:chExt cx="4592537" cy="92270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34958" y="4684092"/>
                <a:ext cx="79448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702" cy="922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164255"/>
            <a:ext cx="23815893" cy="2031335"/>
            <a:chOff x="534987" y="1812207"/>
            <a:chExt cx="23340848" cy="164633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386271"/>
              <a:chOff x="534987" y="1647866"/>
              <a:chExt cx="23340848" cy="138627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3"/>
                <a:ext cx="23120186" cy="131324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1" y="1653394"/>
                  <a:ext cx="2097638" cy="823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811851" y="1812207"/>
                  <a:ext cx="19028199" cy="1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58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8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5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8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8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đạo</a:t>
                  </a:r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8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8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8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8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8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8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8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8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80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580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vi-VN" sz="5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851" y="1812207"/>
                  <a:ext cx="19028199" cy="1646331"/>
                </a:xfrm>
                <a:prstGeom prst="rect">
                  <a:avLst/>
                </a:prstGeom>
                <a:blipFill>
                  <a:blip r:embed="rId3"/>
                  <a:stretch>
                    <a:fillRect l="-1350" t="-6607" r="-157" b="-135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93883" y="12253647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-3999146" y="5124111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20486" y="2200789"/>
            <a:ext cx="23335589" cy="1228211"/>
            <a:chOff x="1356395" y="6449874"/>
            <a:chExt cx="22389331" cy="150635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3" y="6449874"/>
              <a:ext cx="21605343" cy="15063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56395" y="671516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326153" y="3695995"/>
            <a:ext cx="23433292" cy="1198945"/>
            <a:chOff x="912009" y="5632959"/>
            <a:chExt cx="22483072" cy="119894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FB0B6341-256C-4170-AF4E-1216E5EDD04C}"/>
                </a:ext>
              </a:extLst>
            </p:cNvPr>
            <p:cNvSpPr/>
            <p:nvPr/>
          </p:nvSpPr>
          <p:spPr>
            <a:xfrm>
              <a:off x="1745089" y="5632959"/>
              <a:ext cx="21649992" cy="119894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solidFill>
                  <a:schemeClr val="bg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912009" y="5776170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288813" y="5181600"/>
            <a:ext cx="23472671" cy="1048559"/>
            <a:chOff x="1457207" y="5646690"/>
            <a:chExt cx="22520855" cy="104855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6E15A8FC-94CE-45FB-8D02-B33F2327F992}"/>
                </a:ext>
              </a:extLst>
            </p:cNvPr>
            <p:cNvSpPr/>
            <p:nvPr/>
          </p:nvSpPr>
          <p:spPr>
            <a:xfrm>
              <a:off x="2328070" y="5646690"/>
              <a:ext cx="21649992" cy="10275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7207" y="5694717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504788" y="6477000"/>
            <a:ext cx="23194999" cy="1141497"/>
            <a:chOff x="1422746" y="6334162"/>
            <a:chExt cx="22254441" cy="114149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21536804" cy="1141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22746" y="6357008"/>
              <a:ext cx="1028590" cy="9739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830387" y="2228683"/>
                <a:ext cx="2122545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6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6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2228683"/>
                <a:ext cx="21225456" cy="1107996"/>
              </a:xfrm>
              <a:prstGeom prst="rect">
                <a:avLst/>
              </a:prstGeom>
              <a:blipFill>
                <a:blip r:embed="rId4"/>
                <a:stretch>
                  <a:fillRect l="-1723" t="-12155" b="-33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852826" y="3782536"/>
                <a:ext cx="181932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26" y="3782536"/>
                <a:ext cx="18193250" cy="1015663"/>
              </a:xfrm>
              <a:prstGeom prst="rect">
                <a:avLst/>
              </a:prstGeom>
              <a:blipFill>
                <a:blip r:embed="rId5"/>
                <a:stretch>
                  <a:fillRect l="-1810" t="-9581" r="-838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632957" y="5105400"/>
                <a:ext cx="2107623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57" y="5105400"/>
                <a:ext cx="21076230" cy="1107996"/>
              </a:xfrm>
              <a:prstGeom prst="rect">
                <a:avLst/>
              </a:prstGeom>
              <a:blipFill>
                <a:blip r:embed="rId6"/>
                <a:stretch>
                  <a:fillRect l="-1765" t="-10497" b="-34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906587" y="6553200"/>
                <a:ext cx="21733944" cy="1084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7" y="6553200"/>
                <a:ext cx="21733944" cy="1084592"/>
              </a:xfrm>
              <a:prstGeom prst="rect">
                <a:avLst/>
              </a:prstGeom>
              <a:blipFill>
                <a:blip r:embed="rId7"/>
                <a:stretch>
                  <a:fillRect l="-1711" t="-11236" b="-36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483986" y="647272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/>
              <a:t>D</a:t>
            </a:r>
            <a:endParaRPr lang="en-US" sz="6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75853" y="8534400"/>
                <a:ext cx="15955894" cy="2585321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111123"/>
                <a:r>
                  <a:rPr lang="vi-VN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 án A</a:t>
                </a:r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nhưng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đổi dấu khi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chạy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hàm số vẫn không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đáp án A sai.</a:t>
                </a: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3" y="8534400"/>
                <a:ext cx="15955894" cy="2585321"/>
              </a:xfrm>
              <a:prstGeom prst="rect">
                <a:avLst/>
              </a:prstGeom>
              <a:blipFill>
                <a:blip r:embed="rId8"/>
                <a:stretch>
                  <a:fillRect l="-1337" t="-6604" r="-38" b="-1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575853" y="10744200"/>
                <a:ext cx="16236682" cy="2882647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111123">
                  <a:lnSpc>
                    <a:spcPct val="115000"/>
                  </a:lnSpc>
                </a:pPr>
                <a:r>
                  <a:rPr lang="vi-VN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 án B</a:t>
                </a:r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Với điều kiện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không đủ cơ sở để khẳng định được hàm số có đạt cực trị hay không nên đáp án B sai.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3" y="10744200"/>
                <a:ext cx="16236682" cy="2882647"/>
              </a:xfrm>
              <a:prstGeom prst="rect">
                <a:avLst/>
              </a:prstGeom>
              <a:blipFill>
                <a:blip r:embed="rId9"/>
                <a:stretch>
                  <a:fillRect l="-1314" t="-4449" r="-1351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6531747" y="8123365"/>
                <a:ext cx="7970589" cy="4247315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r>
                  <a:rPr lang="vi-VN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 án C</a:t>
                </a:r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Nếu đạo hàm đổi dấu khi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5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chỉ suy ra được hàm số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chứ chưa suy ra được hàm số đạt cực tiểu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1747" y="8123365"/>
                <a:ext cx="7970589" cy="4247315"/>
              </a:xfrm>
              <a:prstGeom prst="rect">
                <a:avLst/>
              </a:prstGeom>
              <a:blipFill>
                <a:blip r:embed="rId10"/>
                <a:stretch>
                  <a:fillRect l="-4132" t="-4023" r="-4591" b="-7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16234749" y="12611210"/>
            <a:ext cx="5532036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78" grpId="0" animBg="1"/>
      <p:bldP spid="79" grpId="0"/>
      <p:bldP spid="80" grpId="0"/>
      <p:bldP spid="81" grpId="0"/>
      <p:bldP spid="8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57146" y="4724401"/>
            <a:ext cx="23672882" cy="8991599"/>
            <a:chOff x="184495" y="3636270"/>
            <a:chExt cx="11834900" cy="461224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3832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52339" y="-179781"/>
            <a:ext cx="24803764" cy="2478448"/>
            <a:chOff x="534987" y="1640085"/>
            <a:chExt cx="24309016" cy="23683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27034"/>
              <a:ext cx="23699797" cy="2181353"/>
              <a:chOff x="534987" y="1605195"/>
              <a:chExt cx="23699797" cy="21813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1114598" y="1605195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8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272291" y="1640085"/>
                  <a:ext cx="20571712" cy="1864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1620520" algn="l"/>
                      <a:tab pos="4860925" algn="l"/>
                    </a:tabLst>
                  </a:pPr>
                  <a:r>
                    <a:rPr lang="fr-F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14:m>
                    <m:oMath xmlns:m="http://schemas.openxmlformats.org/officeDocument/2006/math">
                      <m:r>
                        <a:rPr lang="fr-FR" sz="6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6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vi-VN" sz="6000" i="1">
                          <a:latin typeface="Cambria Math"/>
                        </a:rPr>
                        <m:t>⁡</m:t>
                      </m:r>
                      <m:r>
                        <a:rPr lang="fr-FR" sz="6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6000" i="1">
                          <a:latin typeface="Cambria Math" panose="02040503050406030204" pitchFamily="18" charset="0"/>
                        </a:rPr>
                        <m:t>+2019</m:t>
                      </m:r>
                    </m:oMath>
                  </a14:m>
                  <a:r>
                    <a:rPr lang="fr-F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fr-FR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fr-F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fr-F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cực</a:t>
                  </a:r>
                  <a:r>
                    <a:rPr lang="fr-F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tiểu</a:t>
                  </a:r>
                  <a:r>
                    <a:rPr lang="fr-F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291" y="1640085"/>
                  <a:ext cx="20571712" cy="186439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36" t="-4688" b="-315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86382" y="2325904"/>
            <a:ext cx="23885829" cy="3038888"/>
            <a:chOff x="247181" y="1395065"/>
            <a:chExt cx="11838142" cy="123522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92479"/>
              <a:ext cx="3090381" cy="1137811"/>
              <a:chOff x="5537206" y="1549753"/>
              <a:chExt cx="3079904" cy="105775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99836" y="1549753"/>
                    <a:ext cx="2511849" cy="1057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r-FR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fr-FR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fr-FR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fr-FR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m:rPr>
                            <m:nor/>
                          </m:rPr>
                          <a:rPr lang="fr-FR" sz="48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a14:m>
                    <a:r>
                      <a:rPr lang="vi-VN" sz="6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60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9836" y="1549753"/>
                    <a:ext cx="2511849" cy="105775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3"/>
              <a:ext cx="3090381" cy="1077851"/>
              <a:chOff x="5537206" y="1557992"/>
              <a:chExt cx="3079904" cy="100201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303571" y="1588087"/>
                    <a:ext cx="2280848" cy="971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r-FR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fr-FR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fr-FR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fr-FR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oMath>
                    </a14:m>
                    <a:r>
                      <a:rPr lang="vi-VN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3571" y="1588087"/>
                    <a:ext cx="2280848" cy="97191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00948" y="1578163"/>
                    <a:ext cx="2280848" cy="7901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r-FR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fr-FR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m:rPr>
                              <m:nor/>
                            </m:rPr>
                            <a:rPr lang="fr-FR" sz="48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0948" y="1578163"/>
                    <a:ext cx="2280848" cy="79011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395065"/>
              <a:ext cx="3090381" cy="1192802"/>
              <a:chOff x="5537206" y="1459190"/>
              <a:chExt cx="3079904" cy="110887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98644" y="1459190"/>
                    <a:ext cx="2493487" cy="11088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  <a:tabLst>
                        <a:tab pos="1620520" algn="l"/>
                        <a:tab pos="486092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5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5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5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r-FR" sz="5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fr-FR" sz="5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sz="5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  <a:tabLst>
                        <a:tab pos="1620520" algn="l"/>
                        <a:tab pos="486092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5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5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m:rPr>
                              <m:nor/>
                            </m:rPr>
                            <a:rPr lang="fr-FR" sz="54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8644" y="1459190"/>
                    <a:ext cx="2493487" cy="110887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8014289" y="3257433"/>
            <a:ext cx="1224357" cy="13456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endParaRPr lang="en-US" sz="6400" dirty="0"/>
          </a:p>
        </p:txBody>
      </p: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01713" y="1283982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63F1BD2A-4F29-47BD-A35E-2D2AAA621520}"/>
                  </a:ext>
                </a:extLst>
              </p:cNvPr>
              <p:cNvSpPr/>
              <p:nvPr/>
            </p:nvSpPr>
            <p:spPr>
              <a:xfrm>
                <a:off x="1588282" y="6179358"/>
                <a:ext cx="12069887" cy="807913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vi-VN" sz="48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Lại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=−4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48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F1BD2A-4F29-47BD-A35E-2D2AAA621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282" y="6179358"/>
                <a:ext cx="12069887" cy="807913"/>
              </a:xfrm>
              <a:prstGeom prst="rect">
                <a:avLst/>
              </a:prstGeom>
              <a:blipFill rotWithShape="0">
                <a:blip r:embed="rId8"/>
                <a:stretch>
                  <a:fillRect l="-2525" t="-18182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BAA167E-2D53-4732-BCEF-F865897610CF}"/>
                  </a:ext>
                </a:extLst>
              </p:cNvPr>
              <p:cNvSpPr/>
              <p:nvPr/>
            </p:nvSpPr>
            <p:spPr>
              <a:xfrm>
                <a:off x="1455073" y="7019571"/>
                <a:ext cx="15838158" cy="3198696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marL="55245" indent="-55245">
                  <a:lnSpc>
                    <a:spcPct val="11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8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fr-FR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48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fr-FR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AA167E-2D53-4732-BCEF-F86589761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073" y="7019571"/>
                <a:ext cx="15838158" cy="31986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6F202575-3ED2-41B3-A4A9-C8969F87CCF5}"/>
                  </a:ext>
                </a:extLst>
              </p:cNvPr>
              <p:cNvSpPr/>
              <p:nvPr/>
            </p:nvSpPr>
            <p:spPr>
              <a:xfrm>
                <a:off x="1037883" y="10253343"/>
                <a:ext cx="21595104" cy="1382301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marL="55245" indent="-55245">
                  <a:lnSpc>
                    <a:spcPct val="11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vi-VN" sz="4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- 4sin(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)=−2</m:t>
                    </m:r>
                    <m:rad>
                      <m:radPr>
                        <m:degHide m:val="on"/>
                        <m:ctrlPr>
                          <a:rPr lang="vi-VN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vi-VN" sz="4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các điểm cực đại.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202575-3ED2-41B3-A4A9-C8969F87C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83" y="10253343"/>
                <a:ext cx="21595104" cy="1382301"/>
              </a:xfrm>
              <a:prstGeom prst="rect">
                <a:avLst/>
              </a:prstGeom>
              <a:blipFill rotWithShape="0">
                <a:blip r:embed="rId10"/>
                <a:stretch>
                  <a:fillRect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A1C8F756-4669-45AE-A00E-914DB9917554}"/>
                  </a:ext>
                </a:extLst>
              </p:cNvPr>
              <p:cNvSpPr/>
              <p:nvPr/>
            </p:nvSpPr>
            <p:spPr>
              <a:xfrm>
                <a:off x="963533" y="11980191"/>
                <a:ext cx="22679648" cy="1249509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vi-VN" sz="4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- 4sin(-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)=2</m:t>
                    </m:r>
                    <m:rad>
                      <m:radPr>
                        <m:degHide m:val="on"/>
                        <m:ctrlPr>
                          <a:rPr lang="vi-VN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vi-VN" sz="4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các điểm cực </a:t>
                </a:r>
                <a:r>
                  <a:rPr lang="vi-VN" sz="4800" dirty="0">
                    <a:latin typeface="+mj-lt"/>
                    <a:ea typeface="Times New Roman" panose="02020603050405020304" pitchFamily="18" charset="0"/>
                  </a:rPr>
                  <a:t>tiểu. </a:t>
                </a:r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1C8F756-4669-45AE-A00E-914DB9917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33" y="11980191"/>
                <a:ext cx="22679648" cy="1249509"/>
              </a:xfrm>
              <a:prstGeom prst="rect">
                <a:avLst/>
              </a:prstGeom>
              <a:blipFill rotWithShape="0">
                <a:blip r:embed="rId11"/>
                <a:stretch>
                  <a:fillRect r="-618" b="-1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9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64" grpId="0"/>
      <p:bldP spid="65" grpId="0"/>
      <p:bldP spid="69" grpId="0"/>
      <p:bldP spid="7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1614" y="3496588"/>
            <a:ext cx="24388466" cy="10219412"/>
            <a:chOff x="-18876" y="3636275"/>
            <a:chExt cx="12065056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-18876" y="3865218"/>
              <a:ext cx="12065056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53988" y="-11380"/>
            <a:ext cx="23608693" cy="4042889"/>
            <a:chOff x="534987" y="1869705"/>
            <a:chExt cx="16664250" cy="339032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2491162" cy="2984533"/>
              <a:chOff x="534987" y="1647866"/>
              <a:chExt cx="12491162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2270500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1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33133" y="1933089"/>
                  <a:ext cx="13066104" cy="3326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>
                      <a:latin typeface="+mj-lt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4800" dirty="0">
                      <a:latin typeface="+mj-lt"/>
                    </a:rPr>
                    <a:t> và đồ thị hình bên</a:t>
                  </a:r>
                  <a:endParaRPr lang="en-US" sz="4800" dirty="0">
                    <a:latin typeface="+mj-lt"/>
                  </a:endParaRPr>
                </a:p>
                <a:p>
                  <a:r>
                    <a:rPr lang="vi-VN" sz="4800" dirty="0">
                      <a:latin typeface="+mj-lt"/>
                    </a:rPr>
                    <a:t> là đồ thị của đạo hàm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4800" dirty="0">
                      <a:latin typeface="+mj-lt"/>
                    </a:rPr>
                    <a:t>. Hỏi đồ thị </a:t>
                  </a:r>
                  <a:endParaRPr lang="en-US" sz="4800" dirty="0">
                    <a:latin typeface="+mj-lt"/>
                  </a:endParaRPr>
                </a:p>
                <a:p>
                  <a:r>
                    <a:rPr lang="vi-VN" sz="4800" dirty="0">
                      <a:latin typeface="+mj-lt"/>
                    </a:rPr>
                    <a:t>của hàm số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vi-VN" sz="4800" dirty="0">
                      <a:latin typeface="+mj-lt"/>
                    </a:rPr>
                    <a:t> có </a:t>
                  </a:r>
                  <a:endParaRPr lang="en-US" sz="4800" dirty="0">
                    <a:latin typeface="+mj-lt"/>
                  </a:endParaRPr>
                </a:p>
                <a:p>
                  <a:r>
                    <a:rPr lang="vi-VN" sz="4800" dirty="0">
                      <a:latin typeface="+mj-lt"/>
                    </a:rPr>
                    <a:t>tối đa bao nhiêu điểm cực trị ?</a:t>
                  </a:r>
                </a:p>
                <a:p>
                  <a:pPr lvl="0"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endParaRPr lang="en-US" sz="4800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133" y="1933089"/>
                  <a:ext cx="13066104" cy="332693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82" t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3" name="Straight Connector 92"/>
          <p:cNvCxnSpPr/>
          <p:nvPr/>
        </p:nvCxnSpPr>
        <p:spPr>
          <a:xfrm>
            <a:off x="17787414" y="4796026"/>
            <a:ext cx="0" cy="831830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ction Button: Forward or Next 97">
            <a:hlinkClick r:id="rId4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0F5CA2C9-533C-4B0B-9FF4-529178552B6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t="1" b="21857"/>
          <a:stretch/>
        </p:blipFill>
        <p:spPr bwMode="auto">
          <a:xfrm>
            <a:off x="18119539" y="4478588"/>
            <a:ext cx="6269223" cy="3333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496A1472-5961-4929-8A46-30E693734AF4}"/>
                  </a:ext>
                </a:extLst>
              </p:cNvPr>
              <p:cNvSpPr/>
              <p:nvPr/>
            </p:nvSpPr>
            <p:spPr>
              <a:xfrm>
                <a:off x="5084184" y="3965030"/>
                <a:ext cx="12563636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>
                    <a:latin typeface="+mj-lt"/>
                    <a:ea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6A1472-5961-4929-8A46-30E693734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84" y="3965030"/>
                <a:ext cx="12563636" cy="1661993"/>
              </a:xfrm>
              <a:prstGeom prst="rect">
                <a:avLst/>
              </a:prstGeom>
              <a:blipFill rotWithShape="0">
                <a:blip r:embed="rId6"/>
                <a:stretch>
                  <a:fillRect l="-2572" t="-10256" b="-18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9B00640C-2293-45A7-9341-196237CC70B9}"/>
                  </a:ext>
                </a:extLst>
              </p:cNvPr>
              <p:cNvSpPr/>
              <p:nvPr/>
            </p:nvSpPr>
            <p:spPr>
              <a:xfrm>
                <a:off x="4463758" y="5463284"/>
                <a:ext cx="8719753" cy="97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00640C-2293-45A7-9341-196237CC7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758" y="5463284"/>
                <a:ext cx="8719753" cy="971356"/>
              </a:xfrm>
              <a:prstGeom prst="rect">
                <a:avLst/>
              </a:prstGeom>
              <a:blipFill rotWithShape="0">
                <a:blip r:embed="rId7"/>
                <a:stretch>
                  <a:fillRect l="-3704" t="-13125" b="-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BCE0B99B-E636-4A24-9C4C-AA1D8363FD79}"/>
                  </a:ext>
                </a:extLst>
              </p:cNvPr>
              <p:cNvSpPr/>
              <p:nvPr/>
            </p:nvSpPr>
            <p:spPr>
              <a:xfrm>
                <a:off x="3181439" y="6300139"/>
                <a:ext cx="13218915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/>
                        </a:rPr>
                        <m:t>⇔</m:t>
                      </m:r>
                      <m:r>
                        <a:rPr lang="vi-VN" i="1">
                          <a:latin typeface="Cambria Math"/>
                        </a:rPr>
                        <m:t>𝑥</m:t>
                      </m:r>
                      <m:r>
                        <a:rPr lang="vi-VN" i="0">
                          <a:latin typeface="Cambria Math"/>
                        </a:rPr>
                        <m:t>=</m:t>
                      </m:r>
                      <m:r>
                        <a:rPr lang="vi-VN" i="0">
                          <a:latin typeface="Cambria Math"/>
                        </a:rPr>
                        <m:t>0</m:t>
                      </m:r>
                      <m:r>
                        <a:rPr lang="vi-VN" i="0">
                          <a:latin typeface="Cambria Math"/>
                        </a:rPr>
                        <m:t>;</m:t>
                      </m:r>
                      <m:r>
                        <a:rPr lang="vi-VN" i="1">
                          <a:latin typeface="Cambria Math"/>
                        </a:rPr>
                        <m:t>𝑥</m:t>
                      </m:r>
                      <m:r>
                        <a:rPr lang="vi-VN" i="0">
                          <a:latin typeface="Cambria Math"/>
                        </a:rPr>
                        <m:t>=</m:t>
                      </m:r>
                      <m:r>
                        <a:rPr lang="vi-VN" i="0">
                          <a:latin typeface="Cambria Math"/>
                        </a:rPr>
                        <m:t>1</m:t>
                      </m:r>
                      <m:r>
                        <a:rPr lang="vi-VN" i="0">
                          <a:latin typeface="Cambria Math"/>
                        </a:rPr>
                        <m:t>;</m:t>
                      </m:r>
                      <m:r>
                        <a:rPr lang="vi-VN" i="1">
                          <a:latin typeface="Cambria Math"/>
                        </a:rPr>
                        <m:t>𝑥</m:t>
                      </m:r>
                      <m:r>
                        <a:rPr lang="vi-VN" i="0">
                          <a:latin typeface="Cambria Math"/>
                        </a:rPr>
                        <m:t>=</m:t>
                      </m:r>
                      <m:r>
                        <a:rPr lang="vi-VN" i="0">
                          <a:latin typeface="Cambria Math"/>
                        </a:rPr>
                        <m:t>2</m:t>
                      </m:r>
                      <m:r>
                        <a:rPr lang="vi-VN" i="0">
                          <a:latin typeface="Cambria Math"/>
                        </a:rPr>
                        <m:t>;</m:t>
                      </m:r>
                      <m:r>
                        <a:rPr lang="vi-VN" i="1">
                          <a:latin typeface="Cambria Math"/>
                        </a:rPr>
                        <m:t>𝑥</m:t>
                      </m:r>
                      <m:r>
                        <a:rPr lang="vi-VN" i="0">
                          <a:latin typeface="Cambria Math"/>
                        </a:rPr>
                        <m:t>=</m:t>
                      </m:r>
                      <m:r>
                        <a:rPr lang="vi-VN" i="0">
                          <a:latin typeface="Cambria Math"/>
                        </a:rPr>
                        <m:t>3</m:t>
                      </m:r>
                      <m:r>
                        <a:rPr lang="vi-VN" i="0">
                          <a:latin typeface="Cambria Math"/>
                        </a:rPr>
                        <m:t>;</m:t>
                      </m:r>
                      <m:r>
                        <a:rPr lang="vi-VN" i="1">
                          <a:latin typeface="Cambria Math"/>
                        </a:rPr>
                        <m:t>𝑥</m:t>
                      </m:r>
                      <m:r>
                        <a:rPr lang="vi-VN" i="0">
                          <a:latin typeface="Cambria Math"/>
                        </a:rPr>
                        <m:t>=</m:t>
                      </m:r>
                      <m:r>
                        <a:rPr lang="vi-VN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/>
                            </a:rPr>
                            <m:t>𝑎</m:t>
                          </m:r>
                          <m:r>
                            <a:rPr lang="vi-VN" i="0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i="0">
                                  <a:latin typeface="Cambria Math"/>
                                </a:rPr>
                                <m:t>1</m:t>
                              </m:r>
                              <m:r>
                                <a:rPr lang="vi-VN" i="0">
                                  <a:latin typeface="Cambria Math"/>
                                </a:rPr>
                                <m:t>;</m:t>
                              </m:r>
                              <m:r>
                                <a:rPr lang="vi-VN" i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E0B99B-E636-4A24-9C4C-AA1D8363F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439" y="6300139"/>
                <a:ext cx="13218915" cy="8392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74EB0982-A68E-4AFD-8E63-178E082EFB4A}"/>
                  </a:ext>
                </a:extLst>
              </p:cNvPr>
              <p:cNvSpPr/>
              <p:nvPr/>
            </p:nvSpPr>
            <p:spPr>
              <a:xfrm>
                <a:off x="1072638" y="7020085"/>
                <a:ext cx="9733905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4EB0982-A68E-4AFD-8E63-178E082EF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38" y="7020085"/>
                <a:ext cx="9733905" cy="873701"/>
              </a:xfrm>
              <a:prstGeom prst="rect">
                <a:avLst/>
              </a:prstGeom>
              <a:blipFill rotWithShape="0">
                <a:blip r:embed="rId9"/>
                <a:stretch>
                  <a:fillRect l="-2880"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087FF7F5-3B60-487C-AF6C-96727EB1844D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8221" r="2481" b="7469"/>
          <a:stretch/>
        </p:blipFill>
        <p:spPr bwMode="auto">
          <a:xfrm>
            <a:off x="1238020" y="7812524"/>
            <a:ext cx="11945491" cy="3221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8ABE74E6-7FE1-4F21-81E0-CD4CE2157FB5}"/>
              </a:ext>
            </a:extLst>
          </p:cNvPr>
          <p:cNvGrpSpPr/>
          <p:nvPr/>
        </p:nvGrpSpPr>
        <p:grpSpPr>
          <a:xfrm>
            <a:off x="17146586" y="61624"/>
            <a:ext cx="3776053" cy="1864349"/>
            <a:chOff x="241306" y="1106599"/>
            <a:chExt cx="1558465" cy="89637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1FAC3300-2B5E-4168-A73A-D0B80A0B3C1D}"/>
                </a:ext>
              </a:extLst>
            </p:cNvPr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CFA96407-E4CA-4E54-8DBF-6D7BE0F1ACD9}"/>
                </a:ext>
              </a:extLst>
            </p:cNvPr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xmlns="" id="{DA868754-525C-4597-B0C1-1CDB43C4D9D9}"/>
                    </a:ext>
                  </a:extLst>
                </p:cNvPr>
                <p:cNvSpPr txBox="1"/>
                <p:nvPr/>
              </p:nvSpPr>
              <p:spPr>
                <a:xfrm>
                  <a:off x="620232" y="1318240"/>
                  <a:ext cx="1151702" cy="553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A868754-525C-4597-B0C1-1CDB43C4D9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55319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CE74BB1B-5FFD-49A8-A97C-577F6099AFE0}"/>
              </a:ext>
            </a:extLst>
          </p:cNvPr>
          <p:cNvGrpSpPr/>
          <p:nvPr/>
        </p:nvGrpSpPr>
        <p:grpSpPr>
          <a:xfrm>
            <a:off x="20398212" y="61624"/>
            <a:ext cx="3912763" cy="2055258"/>
            <a:chOff x="241306" y="1106599"/>
            <a:chExt cx="1788157" cy="89637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CC3B13EC-7EC6-449E-A3AB-AAB974B3193A}"/>
                </a:ext>
              </a:extLst>
            </p:cNvPr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8B1DBA2A-81D5-4C1F-8910-CAB8731D75DE}"/>
                </a:ext>
              </a:extLst>
            </p:cNvPr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xmlns="" id="{184EF939-847E-4688-8173-F477CE6E1D6B}"/>
                    </a:ext>
                  </a:extLst>
                </p:cNvPr>
                <p:cNvSpPr txBox="1"/>
                <p:nvPr/>
              </p:nvSpPr>
              <p:spPr>
                <a:xfrm>
                  <a:off x="811361" y="1298581"/>
                  <a:ext cx="1013413" cy="421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en-US" sz="5400" dirty="0" smtClean="0"/>
                    <a:t>.</a:t>
                  </a:r>
                  <a:endParaRPr lang="en-US" sz="54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84EF939-847E-4688-8173-F477CE6E1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61" y="1298581"/>
                  <a:ext cx="1013413" cy="42154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3208" b="-371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B7AB6A23-7A07-4771-A8F0-E8477FE784A8}"/>
              </a:ext>
            </a:extLst>
          </p:cNvPr>
          <p:cNvGrpSpPr/>
          <p:nvPr/>
        </p:nvGrpSpPr>
        <p:grpSpPr>
          <a:xfrm>
            <a:off x="17124136" y="1954992"/>
            <a:ext cx="3798503" cy="1948749"/>
            <a:chOff x="241306" y="1006293"/>
            <a:chExt cx="1558465" cy="99667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911CDF3C-346C-4FDE-8EEB-39E2A809A0C9}"/>
                </a:ext>
              </a:extLst>
            </p:cNvPr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D62D47FB-EDC5-4267-B2B8-ADA349124F99}"/>
                </a:ext>
              </a:extLst>
            </p:cNvPr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xmlns="" id="{DA6479E2-C822-4102-ADD6-264FB92684FF}"/>
                    </a:ext>
                  </a:extLst>
                </p:cNvPr>
                <p:cNvSpPr txBox="1"/>
                <p:nvPr/>
              </p:nvSpPr>
              <p:spPr>
                <a:xfrm>
                  <a:off x="699272" y="1236297"/>
                  <a:ext cx="1013413" cy="588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A6479E2-C822-4102-ADD6-264FB92684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36297"/>
                  <a:ext cx="1013413" cy="58845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0E6F19DB-F701-4958-93F5-ED2A813EE227}"/>
              </a:ext>
            </a:extLst>
          </p:cNvPr>
          <p:cNvGrpSpPr/>
          <p:nvPr/>
        </p:nvGrpSpPr>
        <p:grpSpPr>
          <a:xfrm>
            <a:off x="20398212" y="1983342"/>
            <a:ext cx="3912763" cy="1962345"/>
            <a:chOff x="241306" y="1106599"/>
            <a:chExt cx="1788157" cy="896372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8104C169-6FBB-4B09-8F4B-4C6977A52E65}"/>
                </a:ext>
              </a:extLst>
            </p:cNvPr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A313E4FB-4811-48D0-9EB7-040E1BCC0276}"/>
                </a:ext>
              </a:extLst>
            </p:cNvPr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xmlns="" id="{0B4F82A0-BE75-4455-B3FB-C586FF842E77}"/>
                    </a:ext>
                  </a:extLst>
                </p:cNvPr>
                <p:cNvSpPr txBox="1"/>
                <p:nvPr/>
              </p:nvSpPr>
              <p:spPr>
                <a:xfrm>
                  <a:off x="699272" y="1244802"/>
                  <a:ext cx="850313" cy="443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a14:m>
                  <a:r>
                    <a:rPr lang="en-US" sz="5400" dirty="0" smtClean="0">
                      <a:solidFill>
                        <a:schemeClr val="bg1"/>
                      </a:solidFill>
                    </a:rPr>
                    <a:t>.</a:t>
                  </a:r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B4F82A0-BE75-4455-B3FB-C586FF842E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44802"/>
                  <a:ext cx="850313" cy="44370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3208" b="-371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E9D2B29D-E514-4DA0-AEC3-BC0D17FA964A}"/>
              </a:ext>
            </a:extLst>
          </p:cNvPr>
          <p:cNvSpPr/>
          <p:nvPr/>
        </p:nvSpPr>
        <p:spPr>
          <a:xfrm>
            <a:off x="20382835" y="2308456"/>
            <a:ext cx="1190936" cy="11470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733CDEE-B892-4FF4-B867-7CDF8C7417FF}"/>
                  </a:ext>
                </a:extLst>
              </p:cNvPr>
              <p:cNvSpPr/>
              <p:nvPr/>
            </p:nvSpPr>
            <p:spPr>
              <a:xfrm>
                <a:off x="117967" y="11175855"/>
                <a:ext cx="1787125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spc="-3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4800" spc="-3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4800" spc="-3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4800" spc="-3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spc="-3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 spc="-3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vi-VN" sz="4800" i="1" spc="-3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i="1" spc="-3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4800" i="1" spc="-3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vi-VN" sz="4800" i="1" spc="-3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i="1" spc="-3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 spc="-3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vi-VN" sz="4800" i="1" spc="-3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i="1" spc="-3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 spc="-3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vi-VN" sz="4800" i="1" spc="-3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i="1" spc="-3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11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spc="-3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48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33CDEE-B892-4FF4-B867-7CDF8C741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67" y="11175855"/>
                <a:ext cx="17871254" cy="2308324"/>
              </a:xfrm>
              <a:prstGeom prst="rect">
                <a:avLst/>
              </a:prstGeom>
              <a:blipFill rotWithShape="0">
                <a:blip r:embed="rId15"/>
                <a:stretch>
                  <a:fillRect l="-1535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D0916AF2-7F74-4008-8273-FDD32214D2CA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6" t="9142" r="3441" b="25552"/>
          <a:stretch/>
        </p:blipFill>
        <p:spPr bwMode="auto">
          <a:xfrm>
            <a:off x="18154603" y="8700176"/>
            <a:ext cx="5992242" cy="4139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48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" grpId="0"/>
      <p:bldP spid="96" grpId="0"/>
      <p:bldP spid="99" grpId="0"/>
      <p:bldP spid="100" grpId="0"/>
      <p:bldP spid="119" grpId="0" animBg="1"/>
      <p:bldP spid="1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3" y="90051"/>
            <a:ext cx="24015233" cy="3498549"/>
            <a:chOff x="534988" y="1869706"/>
            <a:chExt cx="23340847" cy="43236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8" y="1869706"/>
              <a:ext cx="23340847" cy="3576603"/>
              <a:chOff x="534988" y="1647867"/>
              <a:chExt cx="23340847" cy="35766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3120186" cy="350358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8" y="1647867"/>
                <a:ext cx="3447273" cy="1469909"/>
                <a:chOff x="534988" y="1647867"/>
                <a:chExt cx="3447273" cy="1469909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8" y="1647867"/>
                  <a:ext cx="3447273" cy="146990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0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0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8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19711698" cy="4260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/>
                        </a:rPr>
                        <m:t>𝑦</m:t>
                      </m:r>
                      <m:r>
                        <a:rPr lang="vi-VN" sz="4800" i="1">
                          <a:latin typeface="Cambria Math"/>
                        </a:rPr>
                        <m:t>=</m:t>
                      </m:r>
                      <m:r>
                        <a:rPr lang="vi-VN" sz="4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có đạo hàm trên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</a:rPr>
                        <m:t>ℝ</m:t>
                      </m:r>
                      <m:r>
                        <a:rPr lang="vi-VN" sz="54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5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Đồ thị hàm số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</a:rPr>
                        <m:t>𝑦</m:t>
                      </m:r>
                      <m:r>
                        <a:rPr lang="vi-VN" sz="5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5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4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vi-VN" sz="5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5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 như hình vẽ bên . </a:t>
                  </a:r>
                  <a:endParaRPr lang="en-US" sz="5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vi-VN" sz="4800" i="1">
                          <a:latin typeface="Cambria Math"/>
                        </a:rPr>
                        <m:t>=2</m:t>
                      </m:r>
                      <m:r>
                        <a:rPr lang="vi-VN" sz="4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vi-VN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vi-VN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đạt cực tiểu tại điể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endParaRPr lang="en-US" sz="5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5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19711698" cy="42600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42" t="-353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35469" y="3048182"/>
            <a:ext cx="24422644" cy="1314427"/>
            <a:chOff x="247181" y="1501340"/>
            <a:chExt cx="11917852" cy="91795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2178" y="1758391"/>
                    <a:ext cx="2280848" cy="4995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=−1</m:t>
                        </m:r>
                      </m:oMath>
                    </a14:m>
                    <a: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178" y="1758391"/>
                    <a:ext cx="2280848" cy="49954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8254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68386" y="1747463"/>
                    <a:ext cx="2280848" cy="4995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40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m:rPr>
                              <m:nor/>
                            </m:rPr>
                            <a:rPr lang="vi-VN" sz="4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8386" y="1747463"/>
                    <a:ext cx="2280848" cy="49954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5"/>
              <a:ext cx="3090381" cy="914402"/>
              <a:chOff x="5537206" y="1557994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4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86781"/>
                    <a:ext cx="2280848" cy="4995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400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86781"/>
                    <a:ext cx="2280848" cy="49954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70091" cy="917954"/>
              <a:chOff x="5537206" y="1557992"/>
              <a:chExt cx="3159344" cy="85336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03063" y="1762613"/>
                    <a:ext cx="2493487" cy="6487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>
                      <a:lnSpc>
                        <a:spcPct val="115000"/>
                      </a:lnSpc>
                      <a:spcAft>
                        <a:spcPts val="1000"/>
                      </a:spcAft>
                      <a:tabLst>
                        <a:tab pos="1620520" algn="l"/>
                        <a:tab pos="486092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400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=2</m:t>
                          </m:r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3063" y="1762613"/>
                    <a:ext cx="2493487" cy="64874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5955826" y="3400584"/>
            <a:ext cx="1185970" cy="8983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65416" y="4052559"/>
            <a:ext cx="23973587" cy="9657356"/>
            <a:chOff x="-18076" y="3636275"/>
            <a:chExt cx="11926984" cy="4622678"/>
          </a:xfrm>
        </p:grpSpPr>
        <p:sp>
          <p:nvSpPr>
            <p:cNvPr id="71" name="Rounded Rectangle 70"/>
            <p:cNvSpPr/>
            <p:nvPr/>
          </p:nvSpPr>
          <p:spPr>
            <a:xfrm>
              <a:off x="-18076" y="4031521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187353" y="6239450"/>
                <a:ext cx="1976669" cy="626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74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76" name="Freeform 75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86" name="Action Button: Forward or Next 85">
            <a:hlinkClick r:id="rId8" action="ppaction://hlinksldjump" highlightClick="1"/>
          </p:cNvPr>
          <p:cNvSpPr/>
          <p:nvPr/>
        </p:nvSpPr>
        <p:spPr>
          <a:xfrm>
            <a:off x="23513605" y="12779871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561952" y="6629400"/>
                <a:ext cx="16127431" cy="324846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dirty="0">
                        <a:latin typeface="+mj-lt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Suy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ra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nghi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ệ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vi-VN" sz="5400" dirty="0"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giao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sSup>
                        <m:sSupPr>
                          <m:ctrlPr>
                            <a:rPr lang="vi-VN" sz="5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5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đườ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5400" dirty="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5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52" y="6629400"/>
                <a:ext cx="16127431" cy="3248463"/>
              </a:xfrm>
              <a:prstGeom prst="rect">
                <a:avLst/>
              </a:prstGeom>
              <a:blipFill rotWithShape="0">
                <a:blip r:embed="rId9"/>
                <a:stretch>
                  <a:fillRect t="-1504" r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E7CA45EE-0515-4DAD-8E7B-8E65AF8610F7}"/>
                  </a:ext>
                </a:extLst>
              </p:cNvPr>
              <p:cNvSpPr/>
              <p:nvPr/>
            </p:nvSpPr>
            <p:spPr>
              <a:xfrm>
                <a:off x="1456351" y="5729599"/>
                <a:ext cx="1160840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vi-VN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0" i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b="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b="0" i="0">
                          <a:latin typeface="Cambria Math" panose="02040503050406030204" pitchFamily="18" charset="0"/>
                        </a:rPr>
                        <m:t>)+2</m:t>
                      </m:r>
                      <m:r>
                        <a:rPr lang="vi-VN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b="0" i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vi-VN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b="0" i="0">
                          <a:latin typeface="Cambria Math" panose="02040503050406030204" pitchFamily="18" charset="0"/>
                        </a:rPr>
                        <m:t>=0⇔</m:t>
                      </m:r>
                      <m:r>
                        <a:rPr lang="vi-VN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b="0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b="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CA45EE-0515-4DAD-8E7B-8E65AF861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351" y="5729599"/>
                <a:ext cx="11608404" cy="7540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C073A6-FDF9-4EA5-AD2B-BD77AB4BC166}"/>
              </a:ext>
            </a:extLst>
          </p:cNvPr>
          <p:cNvSpPr/>
          <p:nvPr/>
        </p:nvSpPr>
        <p:spPr>
          <a:xfrm>
            <a:off x="855086" y="9794991"/>
            <a:ext cx="6614093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endParaRPr lang="vi-VN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 descr="110">
            <a:extLst>
              <a:ext uri="{FF2B5EF4-FFF2-40B4-BE49-F238E27FC236}">
                <a16:creationId xmlns:a16="http://schemas.microsoft.com/office/drawing/2014/main" xmlns="" id="{E23AA1E8-4B49-4191-BAE8-293387A01E0D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20" y="8738911"/>
            <a:ext cx="8983226" cy="41013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1A858B55-3EFC-4322-89A4-FFFB70A57B70}"/>
                  </a:ext>
                </a:extLst>
              </p:cNvPr>
              <p:cNvSpPr/>
              <p:nvPr/>
            </p:nvSpPr>
            <p:spPr>
              <a:xfrm>
                <a:off x="209048" y="12840236"/>
                <a:ext cx="20214139" cy="97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A858B55-3EFC-4322-89A4-FFFB70A57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8" y="12840236"/>
                <a:ext cx="20214139" cy="971356"/>
              </a:xfrm>
              <a:prstGeom prst="rect">
                <a:avLst/>
              </a:prstGeom>
              <a:blipFill rotWithShape="0">
                <a:blip r:embed="rId12"/>
                <a:stretch>
                  <a:fillRect l="-1598" t="-13125" b="-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 descr="13">
            <a:extLst>
              <a:ext uri="{FF2B5EF4-FFF2-40B4-BE49-F238E27FC236}">
                <a16:creationId xmlns:a16="http://schemas.microsoft.com/office/drawing/2014/main" xmlns="" id="{9A6F1C7C-4069-48CF-B72A-E3BB637DD04B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949" y="105429"/>
            <a:ext cx="5635644" cy="279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13">
            <a:extLst>
              <a:ext uri="{FF2B5EF4-FFF2-40B4-BE49-F238E27FC236}">
                <a16:creationId xmlns:a16="http://schemas.microsoft.com/office/drawing/2014/main" xmlns="" id="{9A949E0B-1410-40F0-A4F1-189698CA18C1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210" y="6858000"/>
            <a:ext cx="6062875" cy="515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78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86" grpId="0" animBg="1"/>
      <p:bldP spid="90" grpId="0"/>
      <p:bldP spid="63" grpId="0"/>
      <p:bldP spid="6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4" y="90052"/>
            <a:ext cx="24201901" cy="1420540"/>
            <a:chOff x="534987" y="1869705"/>
            <a:chExt cx="23719158" cy="117633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176337"/>
              <a:chOff x="534987" y="1647866"/>
              <a:chExt cx="23340848" cy="117633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07649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7" y="1653394"/>
                  <a:ext cx="2097638" cy="84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8410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872" algn="l"/>
                    </a:tabLst>
                  </a:pP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đạo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841070"/>
                </a:xfrm>
                <a:prstGeom prst="rect">
                  <a:avLst/>
                </a:prstGeom>
                <a:blipFill>
                  <a:blip r:embed="rId3"/>
                  <a:stretch>
                    <a:fillRect t="-11976" b="-311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/>
          <p:cNvGrpSpPr/>
          <p:nvPr/>
        </p:nvGrpSpPr>
        <p:grpSpPr>
          <a:xfrm>
            <a:off x="698755" y="7265802"/>
            <a:ext cx="23672882" cy="5912856"/>
            <a:chOff x="184495" y="3636275"/>
            <a:chExt cx="11834900" cy="2787918"/>
          </a:xfrm>
        </p:grpSpPr>
        <p:sp>
          <p:nvSpPr>
            <p:cNvPr id="111" name="Rounded Rectangle 110"/>
            <p:cNvSpPr/>
            <p:nvPr/>
          </p:nvSpPr>
          <p:spPr>
            <a:xfrm>
              <a:off x="184495" y="3865217"/>
              <a:ext cx="11834900" cy="25589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03200" y="3636275"/>
              <a:ext cx="2342698" cy="507833"/>
              <a:chOff x="1275608" y="6239450"/>
              <a:chExt cx="4592537" cy="922708"/>
            </a:xfrm>
          </p:grpSpPr>
          <p:sp>
            <p:nvSpPr>
              <p:cNvPr id="113" name="Freeform 20"/>
              <p:cNvSpPr>
                <a:spLocks/>
              </p:cNvSpPr>
              <p:nvPr/>
            </p:nvSpPr>
            <p:spPr bwMode="auto">
              <a:xfrm rot="16200000" flipV="1">
                <a:off x="3434958" y="4684092"/>
                <a:ext cx="79448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187353" y="6239450"/>
                <a:ext cx="2633702" cy="922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5" name="Round Diagonal Corner Rectangle 114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16" name="Freeform 115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117" name="Action Button: Forward or Next 116">
            <a:hlinkClick r:id="" action="ppaction://hlinkshowjump?jump=nextslide" highlightClick="1"/>
          </p:cNvPr>
          <p:cNvSpPr/>
          <p:nvPr/>
        </p:nvSpPr>
        <p:spPr>
          <a:xfrm>
            <a:off x="23593883" y="11805458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20486" y="1752600"/>
            <a:ext cx="24051151" cy="1228211"/>
            <a:chOff x="1356395" y="6449874"/>
            <a:chExt cx="23075877" cy="1506359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3" y="6449874"/>
              <a:ext cx="22291889" cy="15063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56395" y="671516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326153" y="3247806"/>
            <a:ext cx="23433292" cy="1198945"/>
            <a:chOff x="912009" y="5632959"/>
            <a:chExt cx="22483072" cy="1198945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FB0B6341-256C-4170-AF4E-1216E5EDD04C}"/>
                </a:ext>
              </a:extLst>
            </p:cNvPr>
            <p:cNvSpPr/>
            <p:nvPr/>
          </p:nvSpPr>
          <p:spPr>
            <a:xfrm>
              <a:off x="1745089" y="5632959"/>
              <a:ext cx="21649992" cy="119894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solidFill>
                  <a:schemeClr val="bg1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912009" y="5776170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288813" y="4733411"/>
            <a:ext cx="23472671" cy="1048559"/>
            <a:chOff x="1457207" y="5646690"/>
            <a:chExt cx="22520855" cy="104855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6E15A8FC-94CE-45FB-8D02-B33F2327F992}"/>
                </a:ext>
              </a:extLst>
            </p:cNvPr>
            <p:cNvSpPr/>
            <p:nvPr/>
          </p:nvSpPr>
          <p:spPr>
            <a:xfrm>
              <a:off x="2328070" y="5646690"/>
              <a:ext cx="21649992" cy="10275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7207" y="5694717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504788" y="6028811"/>
            <a:ext cx="23194999" cy="1141497"/>
            <a:chOff x="1422746" y="6334162"/>
            <a:chExt cx="22254441" cy="1141497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21536804" cy="1141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22746" y="6357008"/>
              <a:ext cx="1028590" cy="9739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405940" y="1780494"/>
                <a:ext cx="2309011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hàm số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hàm số không có đạo hàm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40" y="1780494"/>
                <a:ext cx="23090115" cy="923330"/>
              </a:xfrm>
              <a:prstGeom prst="rect">
                <a:avLst/>
              </a:prstGeom>
              <a:blipFill>
                <a:blip r:embed="rId4"/>
                <a:stretch>
                  <a:fillRect l="-1426" t="-20395" r="-1109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1852826" y="3334347"/>
                <a:ext cx="1453705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26" y="3334347"/>
                <a:ext cx="14537056" cy="1015663"/>
              </a:xfrm>
              <a:prstGeom prst="rect">
                <a:avLst/>
              </a:prstGeom>
              <a:blipFill>
                <a:blip r:embed="rId5"/>
                <a:stretch>
                  <a:fillRect l="-2264" t="-9581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632957" y="4495800"/>
                <a:ext cx="21076230" cy="123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5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nó không có đạo hàm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57" y="4495800"/>
                <a:ext cx="21076230" cy="1230209"/>
              </a:xfrm>
              <a:prstGeom prst="rect">
                <a:avLst/>
              </a:prstGeom>
              <a:blipFill>
                <a:blip r:embed="rId6"/>
                <a:stretch>
                  <a:fillRect l="-1620" b="-30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1906587" y="5791200"/>
                <a:ext cx="21733944" cy="123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5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5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pt-BR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5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sz="5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7" y="5791200"/>
                <a:ext cx="21733944" cy="1230209"/>
              </a:xfrm>
              <a:prstGeom prst="rect">
                <a:avLst/>
              </a:prstGeom>
              <a:blipFill>
                <a:blip r:embed="rId7"/>
                <a:stretch>
                  <a:fillRect l="-1571" b="-30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320486" y="1829687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663236" y="8052102"/>
                <a:ext cx="23795784" cy="923328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111123"/>
                <a:r>
                  <a:rPr lang="vi-VN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 án A</a:t>
                </a:r>
                <a:r>
                  <a:rPr lang="vi-VN" sz="5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54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54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hàm số đạt</a:t>
                </a:r>
                <a:r>
                  <a:rPr lang="vi-VN" sz="54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54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  <a:r>
                  <a:rPr lang="vi-VN" sz="54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 không xác định. Đúng</a:t>
                </a:r>
                <a:endParaRPr lang="vi-VN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6" y="8052102"/>
                <a:ext cx="23795784" cy="923328"/>
              </a:xfrm>
              <a:prstGeom prst="rect">
                <a:avLst/>
              </a:prstGeom>
              <a:blipFill>
                <a:blip r:embed="rId8"/>
                <a:stretch>
                  <a:fillRect l="-922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661649" y="8976626"/>
                <a:ext cx="22047538" cy="1047977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111123">
                  <a:lnSpc>
                    <a:spcPct val="115000"/>
                  </a:lnSpc>
                </a:pPr>
                <a:r>
                  <a:rPr lang="vi-VN" sz="5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 án B</a:t>
                </a:r>
                <a:r>
                  <a:rPr lang="vi-VN" sz="5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54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Thiếu trường hợp đạo hàm không xác định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vi-VN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49" y="8976626"/>
                <a:ext cx="22047538" cy="1047977"/>
              </a:xfrm>
              <a:prstGeom prst="rect">
                <a:avLst/>
              </a:prstGeom>
              <a:blipFill>
                <a:blip r:embed="rId9"/>
                <a:stretch>
                  <a:fillRect l="-996" t="-12281" b="-2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716218" y="10069817"/>
                <a:ext cx="12391769" cy="923328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r>
                  <a:rPr lang="vi-VN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 án C</a:t>
                </a:r>
                <a:r>
                  <a:rPr lang="vi-VN" sz="5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54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Thiếu trường hợp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18" y="10069817"/>
                <a:ext cx="12391769" cy="923328"/>
              </a:xfrm>
              <a:prstGeom prst="rect">
                <a:avLst/>
              </a:prstGeom>
              <a:blipFill>
                <a:blip r:embed="rId10"/>
                <a:stretch>
                  <a:fillRect l="-2607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Rectangle 137"/>
          <p:cNvSpPr/>
          <p:nvPr/>
        </p:nvSpPr>
        <p:spPr>
          <a:xfrm>
            <a:off x="661649" y="11038359"/>
            <a:ext cx="22047538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Sai.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34" grpId="0" animBg="1"/>
      <p:bldP spid="135" grpId="0"/>
      <p:bldP spid="136" grpId="0"/>
      <p:bldP spid="137" grpId="0"/>
      <p:bldP spid="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4154" y="90052"/>
            <a:ext cx="23984786" cy="10825814"/>
            <a:chOff x="534987" y="1869705"/>
            <a:chExt cx="23506374" cy="896476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8964764"/>
              <a:chOff x="534987" y="1647866"/>
              <a:chExt cx="23340848" cy="896476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889174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7" y="1653394"/>
                  <a:ext cx="2097638" cy="841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71550" y="2689525"/>
                  <a:ext cx="23069811" cy="8034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nl-NL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số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liên tục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Có bao nhiêu mệnh đề đúng trong các mệnh đề sau</a:t>
                  </a:r>
                </a:p>
                <a:p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1) Hàm số đạt cực trị tại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khi và chỉ khi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6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6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6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vi-VN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vi-VN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2) Nếu hàm số </a:t>
                  </a:r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đạo hàm và có đạo hàm cấp hai tại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thoả mãn điều kiện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5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5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5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5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5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5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vi-VN" sz="4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không phải là điểm cực trị của hàm số </a:t>
                  </a:r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3) Nếu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đổi dấu khi </a:t>
                  </a:r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thì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điểm cực tiểu của hàm số </a:t>
                  </a:r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algn="just"/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4) Nếu hàm số </a:t>
                  </a:r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có đạo hàm và có đạo hàm cấp hai tại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thoả mãn điều kiện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6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6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6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vi-VN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6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6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6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vi-VN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thì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điểm cực đại của hàm số </a:t>
                  </a:r>
                  <a:endParaRPr lang="en-US" sz="5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14:m>
                    <m:oMath xmlns:m="http://schemas.openxmlformats.org/officeDocument/2006/math"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54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550" y="2689525"/>
                  <a:ext cx="23069811" cy="8034270"/>
                </a:xfrm>
                <a:prstGeom prst="rect">
                  <a:avLst/>
                </a:prstGeom>
                <a:blipFill>
                  <a:blip r:embed="rId3"/>
                  <a:stretch>
                    <a:fillRect l="-984" t="-628" r="-984" b="-23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409162" y="11353800"/>
            <a:ext cx="23679365" cy="1828810"/>
            <a:chOff x="247181" y="1501340"/>
            <a:chExt cx="11838141" cy="914405"/>
          </a:xfrm>
        </p:grpSpPr>
        <p:grpSp>
          <p:nvGrpSpPr>
            <p:cNvPr id="49" name="Group 48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444250" y="11928617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0294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2030" y="1694854"/>
            <a:ext cx="23672882" cy="12021145"/>
            <a:chOff x="184495" y="3636275"/>
            <a:chExt cx="11834900" cy="566798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543904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3"/>
              <a:chOff x="1275608" y="6239450"/>
              <a:chExt cx="4592537" cy="92270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34958" y="4684092"/>
                <a:ext cx="79448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702" cy="922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23593883" y="11805458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0959" y="2514600"/>
                <a:ext cx="24106493" cy="1884104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r>
                  <a:rPr lang="vi-VN" sz="5400">
                    <a:latin typeface="+mj-lt"/>
                  </a:rPr>
                  <a:t>1)</a:t>
                </a:r>
                <a:r>
                  <a:rPr lang="en-US" sz="5400">
                    <a:latin typeface="+mj-lt"/>
                  </a:rPr>
                  <a:t> </a:t>
                </a:r>
                <a:r>
                  <a:rPr lang="vi-VN" sz="5400">
                    <a:latin typeface="+mj-lt"/>
                  </a:rPr>
                  <a:t>Mệnh đề: “ Hàm số đạt cực trị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>
                    <a:latin typeface="+mj-lt"/>
                  </a:rPr>
                  <a:t>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5400">
                    <a:latin typeface="+mj-lt"/>
                  </a:rPr>
                  <a:t>” sai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5400">
                    <a:latin typeface="+mj-lt"/>
                  </a:rPr>
                  <a:t> </a:t>
                </a:r>
                <a:r>
                  <a:rPr lang="vi-VN" sz="5400">
                    <a:latin typeface="+mj-lt"/>
                  </a:rPr>
                  <a:t>mà đạo hàm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>
                    <a:latin typeface="+mj-lt"/>
                  </a:rPr>
                  <a:t> không đổi dấu thì hàm số không đạt cực trị </a:t>
                </a:r>
                <a:r>
                  <a:rPr lang="vi-VN" sz="5400" smtClean="0">
                    <a:latin typeface="+mj-lt"/>
                  </a:rPr>
                  <a:t>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>
                    <a:latin typeface="+mj-lt"/>
                  </a:rPr>
                  <a:t>.</a:t>
                </a:r>
                <a:endParaRPr lang="en-US" sz="540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59" y="2514600"/>
                <a:ext cx="24106493" cy="1884104"/>
              </a:xfrm>
              <a:prstGeom prst="rect">
                <a:avLst/>
              </a:prstGeom>
              <a:blipFill>
                <a:blip r:embed="rId3"/>
                <a:stretch>
                  <a:fillRect l="-1340" t="-6472" b="-17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2802" y="4495800"/>
                <a:ext cx="23643179" cy="4064187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pPr marL="111123">
                  <a:lnSpc>
                    <a:spcPct val="115000"/>
                  </a:lnSpc>
                </a:pPr>
                <a:r>
                  <a:rPr lang="vi-VN" sz="5400">
                    <a:latin typeface="+mj-lt"/>
                  </a:rPr>
                  <a:t>2)Mệnh đề: “Nếu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>
                    <a:latin typeface="+mj-lt"/>
                  </a:rPr>
                  <a:t> có đạo hàm và có đạo hàm cấp hai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>
                    <a:latin typeface="+mj-lt"/>
                  </a:rPr>
                  <a:t>thoả mãn điều kiện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5400">
                    <a:latin typeface="+mj-lt"/>
                  </a:rPr>
                  <a:t> thì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>
                    <a:latin typeface="+mj-lt"/>
                  </a:rPr>
                  <a:t> không phải là điểm cực trị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>
                    <a:latin typeface="+mj-lt"/>
                  </a:rPr>
                  <a:t>” sai vì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vi-VN" sz="5400">
                    <a:latin typeface="+mj-lt"/>
                  </a:rPr>
                  <a:t>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5400">
                    <a:latin typeface="+mj-lt"/>
                  </a:rPr>
                  <a:t> nhưng vẫn đạt cực trị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5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5400" smtClean="0">
                    <a:latin typeface="+mj-lt"/>
                  </a:rPr>
                  <a:t>.</a:t>
                </a:r>
                <a:endParaRPr lang="en-US" sz="540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02" y="4495800"/>
                <a:ext cx="23643179" cy="4064187"/>
              </a:xfrm>
              <a:prstGeom prst="rect">
                <a:avLst/>
              </a:prstGeom>
              <a:blipFill>
                <a:blip r:embed="rId4"/>
                <a:stretch>
                  <a:fillRect l="-902" t="-3153" r="-1109" b="-6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0145" y="8458200"/>
                <a:ext cx="23618313" cy="1819214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r>
                  <a:rPr lang="vi-VN" sz="5400">
                    <a:latin typeface="+mj-lt"/>
                  </a:rPr>
                  <a:t>3)Mệnh đề: “Nếu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>
                    <a:latin typeface="+mj-lt"/>
                  </a:rPr>
                  <a:t> đổi dấu khi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5400">
                    <a:latin typeface="+mj-lt"/>
                  </a:rPr>
                  <a:t> qua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>
                    <a:latin typeface="+mj-lt"/>
                  </a:rPr>
                  <a:t> thì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>
                    <a:latin typeface="+mj-lt"/>
                  </a:rPr>
                  <a:t> là điểm cực tiểu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>
                    <a:latin typeface="+mj-lt"/>
                  </a:rPr>
                  <a:t>” sai vì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>
                    <a:latin typeface="+mj-lt"/>
                  </a:rPr>
                  <a:t> có thể là điểm cực đại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>
                    <a:latin typeface="+mj-lt"/>
                  </a:rPr>
                  <a:t>.</a:t>
                </a:r>
                <a:endParaRPr lang="en-US" sz="540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45" y="8458200"/>
                <a:ext cx="23618313" cy="1819214"/>
              </a:xfrm>
              <a:prstGeom prst="rect">
                <a:avLst/>
              </a:prstGeom>
              <a:blipFill>
                <a:blip r:embed="rId5"/>
                <a:stretch>
                  <a:fillRect l="-1394" t="-6040" b="-18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60960" y="10134600"/>
                <a:ext cx="22047538" cy="2650211"/>
              </a:xfrm>
              <a:prstGeom prst="rect">
                <a:avLst/>
              </a:prstGeom>
            </p:spPr>
            <p:txBody>
              <a:bodyPr wrap="square" lIns="91438" tIns="45719" rIns="91438" bIns="45719">
                <a:spAutoFit/>
              </a:bodyPr>
              <a:lstStyle/>
              <a:p>
                <a:r>
                  <a:rPr lang="vi-VN" sz="5400">
                    <a:latin typeface="+mj-lt"/>
                  </a:rPr>
                  <a:t>4)Mệnh đề: “Nếu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>
                    <a:latin typeface="+mj-lt"/>
                  </a:rPr>
                  <a:t> có đạo hàm và có đạo hàm cấp hai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>
                    <a:latin typeface="+mj-lt"/>
                  </a:rPr>
                  <a:t>thoả mãn điều kiện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540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vi-VN" sz="5400">
                    <a:latin typeface="+mj-lt"/>
                  </a:rPr>
                  <a:t> thì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>
                    <a:latin typeface="+mj-lt"/>
                  </a:rPr>
                  <a:t> là điểm cực đại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>
                    <a:latin typeface="+mj-lt"/>
                  </a:rPr>
                  <a:t>” sai vì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>
                    <a:latin typeface="+mj-lt"/>
                  </a:rPr>
                  <a:t> là điểm cực tiểu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>
                    <a:latin typeface="+mj-lt"/>
                  </a:rPr>
                  <a:t>.</a:t>
                </a:r>
                <a:endParaRPr lang="en-US" sz="540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60" y="10134600"/>
                <a:ext cx="22047538" cy="2650211"/>
              </a:xfrm>
              <a:prstGeom prst="rect">
                <a:avLst/>
              </a:prstGeom>
              <a:blipFill>
                <a:blip r:embed="rId6"/>
                <a:stretch>
                  <a:fillRect l="-1465" t="-6452" r="-1852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38291" y="12833027"/>
            <a:ext cx="8686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>
                <a:latin typeface="+mj-lt"/>
              </a:rPr>
              <a:t>Vậy không có mệnh nào đúng.</a:t>
            </a:r>
            <a:endParaRPr lang="en-US" sz="5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0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98277" y="8153399"/>
            <a:ext cx="23496151" cy="4963408"/>
            <a:chOff x="173893" y="3636277"/>
            <a:chExt cx="11845502" cy="448155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3893" y="3636277"/>
              <a:ext cx="2372005" cy="825628"/>
              <a:chOff x="1218156" y="6239450"/>
              <a:chExt cx="4649989" cy="150012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23810" y="4995239"/>
                <a:ext cx="1416780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55889" cy="998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18156" y="6330944"/>
                <a:ext cx="909903" cy="14086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4" y="90052"/>
            <a:ext cx="24201901" cy="2334730"/>
            <a:chOff x="534987" y="1869705"/>
            <a:chExt cx="23719158" cy="133137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311430"/>
              <a:chOff x="534987" y="1647866"/>
              <a:chExt cx="23340848" cy="131143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23840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665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66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665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665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7" y="1653394"/>
                  <a:ext cx="2097638" cy="579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267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86358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vi-VN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có đạo hàm cấp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 khoảng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𝐾</m:t>
                      </m:r>
                    </m:oMath>
                  </a14:m>
                  <a:r>
                    <a:rPr lang="vi-VN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60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𝐾</m:t>
                      </m:r>
                    </m:oMath>
                  </a14:m>
                  <a:r>
                    <a:rPr lang="vi-VN" sz="60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Mệnh đề nào sau đây đúng 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267803"/>
                </a:xfrm>
                <a:prstGeom prst="rect">
                  <a:avLst/>
                </a:prstGeom>
                <a:blipFill>
                  <a:blip r:embed="rId3"/>
                  <a:stretch>
                    <a:fillRect l="-900" t="-4110" r="-1481" b="-156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20486" y="2659492"/>
            <a:ext cx="19598821" cy="1228211"/>
            <a:chOff x="1356395" y="6449874"/>
            <a:chExt cx="23075877" cy="150635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0839FD11-1E39-4EBB-A7FB-DEB39691C378}"/>
                </a:ext>
              </a:extLst>
            </p:cNvPr>
            <p:cNvSpPr/>
            <p:nvPr/>
          </p:nvSpPr>
          <p:spPr>
            <a:xfrm>
              <a:off x="2140383" y="6449874"/>
              <a:ext cx="22291889" cy="150635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56395" y="671516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355673" y="4197863"/>
            <a:ext cx="19563634" cy="1198945"/>
            <a:chOff x="912009" y="5632959"/>
            <a:chExt cx="22483072" cy="119894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FB0B6341-256C-4170-AF4E-1216E5EDD04C}"/>
                </a:ext>
              </a:extLst>
            </p:cNvPr>
            <p:cNvSpPr/>
            <p:nvPr/>
          </p:nvSpPr>
          <p:spPr>
            <a:xfrm>
              <a:off x="1745089" y="5632959"/>
              <a:ext cx="21649992" cy="119894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solidFill>
                  <a:schemeClr val="bg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912009" y="5776170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288814" y="5640303"/>
            <a:ext cx="19630494" cy="1048559"/>
            <a:chOff x="1457207" y="5646690"/>
            <a:chExt cx="22520855" cy="104855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E15A8FC-94CE-45FB-8D02-B33F2327F992}"/>
                </a:ext>
              </a:extLst>
            </p:cNvPr>
            <p:cNvSpPr/>
            <p:nvPr/>
          </p:nvSpPr>
          <p:spPr>
            <a:xfrm>
              <a:off x="2328070" y="5646690"/>
              <a:ext cx="21649992" cy="10275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7207" y="5694717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458787" y="6935703"/>
            <a:ext cx="19460520" cy="1141497"/>
            <a:chOff x="1422746" y="6334162"/>
            <a:chExt cx="18671395" cy="114149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C4F0F9CE-3F15-4D47-A2C9-5C6F65E0E3FB}"/>
                </a:ext>
              </a:extLst>
            </p:cNvPr>
            <p:cNvSpPr/>
            <p:nvPr/>
          </p:nvSpPr>
          <p:spPr>
            <a:xfrm>
              <a:off x="2140383" y="6334162"/>
              <a:ext cx="17953758" cy="1141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22746" y="6357008"/>
              <a:ext cx="1028590" cy="9739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405940" y="2687386"/>
                <a:ext cx="23090115" cy="1041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358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725" algn="l"/>
                    <a:tab pos="5039869" algn="l"/>
                  </a:tabLst>
                </a:pPr>
                <a:r>
                  <a:rPr lang="vi-VN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cực tiểu của hàm số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40" y="2687386"/>
                <a:ext cx="23090115" cy="1041311"/>
              </a:xfrm>
              <a:prstGeom prst="rect">
                <a:avLst/>
              </a:prstGeom>
              <a:blipFill>
                <a:blip r:embed="rId4"/>
                <a:stretch>
                  <a:fillRect l="-1056" t="-64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678091" y="4240874"/>
                <a:ext cx="16918799" cy="1041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86358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725" algn="l"/>
                    <a:tab pos="5039869" algn="l"/>
                  </a:tabLst>
                </a:pPr>
                <a:r>
                  <a:rPr lang="nl-NL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nl-NL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cực trị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54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091" y="4240874"/>
                <a:ext cx="16918799" cy="1041311"/>
              </a:xfrm>
              <a:prstGeom prst="rect">
                <a:avLst/>
              </a:prstGeom>
              <a:blipFill>
                <a:blip r:embed="rId5"/>
                <a:stretch>
                  <a:fillRect l="-1405" t="-6433" r="-97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632957" y="5473007"/>
                <a:ext cx="21076230" cy="1003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6358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725" algn="l"/>
                    <a:tab pos="5039869" algn="l"/>
                  </a:tabLst>
                </a:pPr>
                <a:r>
                  <a:rPr lang="nl-NL" sz="5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cực trị của hàm số </a:t>
                </a:r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nl-NL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5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6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57" y="5473007"/>
                <a:ext cx="21076230" cy="1003993"/>
              </a:xfrm>
              <a:prstGeom prst="rect">
                <a:avLst/>
              </a:prstGeom>
              <a:blipFill>
                <a:blip r:embed="rId6"/>
                <a:stretch>
                  <a:fillRect l="-1215" t="-12121" b="-3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906587" y="6920807"/>
                <a:ext cx="18012720" cy="1083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6358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725" algn="l"/>
                    <a:tab pos="5039869" algn="l"/>
                  </a:tabLst>
                </a:pPr>
                <a:r>
                  <a:rPr lang="nl-NL" sz="5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cực trị của hàm số </a:t>
                </a:r>
                <a14:m>
                  <m:oMath xmlns:m="http://schemas.openxmlformats.org/officeDocument/2006/math">
                    <m:r>
                      <a:rPr lang="en-US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nl-NL" sz="5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vi-VN" sz="5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5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5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6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7" y="6920807"/>
                <a:ext cx="18012720" cy="1083374"/>
              </a:xfrm>
              <a:prstGeom prst="rect">
                <a:avLst/>
              </a:prstGeom>
              <a:blipFill>
                <a:blip r:embed="rId7"/>
                <a:stretch>
                  <a:fillRect l="-1421" t="-11236" b="-2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4818" y="9485165"/>
                <a:ext cx="2258977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Mệnh đề đúng là: “Nếu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điểm cực trị của hàm số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5400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5400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5400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5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5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endParaRPr lang="vi-VN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18" y="9485165"/>
                <a:ext cx="22589774" cy="923330"/>
              </a:xfrm>
              <a:prstGeom prst="rect">
                <a:avLst/>
              </a:prstGeom>
              <a:blipFill>
                <a:blip r:embed="rId8"/>
                <a:stretch>
                  <a:fillRect l="-1430" t="-18543" r="-51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36614" y="5612605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0949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7786</Words>
  <PresentationFormat>Custom</PresentationFormat>
  <Paragraphs>858</Paragraphs>
  <Slides>52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2020-03-22T03:18:09Z</dcterms:modified>
</cp:coreProperties>
</file>