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0"/>
  </p:notesMasterIdLst>
  <p:sldIdLst>
    <p:sldId id="583" r:id="rId3"/>
    <p:sldId id="292" r:id="rId4"/>
    <p:sldId id="623" r:id="rId5"/>
    <p:sldId id="630" r:id="rId6"/>
    <p:sldId id="624" r:id="rId7"/>
    <p:sldId id="631" r:id="rId8"/>
    <p:sldId id="632" r:id="rId9"/>
    <p:sldId id="601" r:id="rId10"/>
    <p:sldId id="602" r:id="rId11"/>
    <p:sldId id="603" r:id="rId12"/>
    <p:sldId id="604" r:id="rId13"/>
    <p:sldId id="605" r:id="rId14"/>
    <p:sldId id="606" r:id="rId15"/>
    <p:sldId id="607" r:id="rId16"/>
    <p:sldId id="608" r:id="rId17"/>
    <p:sldId id="609" r:id="rId18"/>
    <p:sldId id="610" r:id="rId19"/>
  </p:sldIdLst>
  <p:sldSz cx="24384000" cy="13716000"/>
  <p:notesSz cx="6858000" cy="9144000"/>
  <p:custDataLst>
    <p:tags r:id="rId2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504D"/>
    <a:srgbClr val="F5F5F5"/>
    <a:srgbClr val="3333FF"/>
    <a:srgbClr val="135F82"/>
    <a:srgbClr val="FFA700"/>
    <a:srgbClr val="242452"/>
    <a:srgbClr val="270F6B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382" autoAdjust="0"/>
    <p:restoredTop sz="86355" autoAdjust="0"/>
  </p:normalViewPr>
  <p:slideViewPr>
    <p:cSldViewPr>
      <p:cViewPr varScale="1">
        <p:scale>
          <a:sx n="31" d="100"/>
          <a:sy n="31" d="100"/>
        </p:scale>
        <p:origin x="-1386" y="-10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38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3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8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10" Type="http://schemas.openxmlformats.org/officeDocument/2006/relationships/image" Target="../media/image234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10" Type="http://schemas.openxmlformats.org/officeDocument/2006/relationships/image" Target="../media/image243.png"/><Relationship Id="rId4" Type="http://schemas.openxmlformats.org/officeDocument/2006/relationships/image" Target="../media/image236.png"/><Relationship Id="rId9" Type="http://schemas.openxmlformats.org/officeDocument/2006/relationships/image" Target="../media/image2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5" Type="http://schemas.openxmlformats.org/officeDocument/2006/relationships/image" Target="../media/image246.png"/><Relationship Id="rId10" Type="http://schemas.openxmlformats.org/officeDocument/2006/relationships/image" Target="../media/image251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3" Type="http://schemas.openxmlformats.org/officeDocument/2006/relationships/image" Target="../media/image2220.png"/><Relationship Id="rId7" Type="http://schemas.openxmlformats.org/officeDocument/2006/relationships/image" Target="../media/image14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50.png"/><Relationship Id="rId11" Type="http://schemas.openxmlformats.org/officeDocument/2006/relationships/image" Target="../media/image2250.png"/><Relationship Id="rId5" Type="http://schemas.openxmlformats.org/officeDocument/2006/relationships/image" Target="../media/image2230.png"/><Relationship Id="rId10" Type="http://schemas.openxmlformats.org/officeDocument/2006/relationships/image" Target="../media/image2240.png"/><Relationship Id="rId4" Type="http://schemas.openxmlformats.org/officeDocument/2006/relationships/image" Target="../media/image1430.png"/><Relationship Id="rId9" Type="http://schemas.openxmlformats.org/officeDocument/2006/relationships/image" Target="../media/image14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5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60.png"/><Relationship Id="rId5" Type="http://schemas.openxmlformats.org/officeDocument/2006/relationships/image" Target="../media/image155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0.png"/><Relationship Id="rId3" Type="http://schemas.openxmlformats.org/officeDocument/2006/relationships/image" Target="../media/image1730.png"/><Relationship Id="rId7" Type="http://schemas.openxmlformats.org/officeDocument/2006/relationships/image" Target="../media/image1770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60.png"/><Relationship Id="rId5" Type="http://schemas.openxmlformats.org/officeDocument/2006/relationships/image" Target="../media/image1750.png"/><Relationship Id="rId10" Type="http://schemas.openxmlformats.org/officeDocument/2006/relationships/image" Target="../media/image1800.png"/><Relationship Id="rId4" Type="http://schemas.openxmlformats.org/officeDocument/2006/relationships/image" Target="../media/image1740.png"/><Relationship Id="rId9" Type="http://schemas.openxmlformats.org/officeDocument/2006/relationships/image" Target="../media/image179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80BD0A61-15C5-4581-BEFE-C23D05114FE8}"/>
              </a:ext>
            </a:extLst>
          </p:cNvPr>
          <p:cNvSpPr/>
          <p:nvPr/>
        </p:nvSpPr>
        <p:spPr>
          <a:xfrm>
            <a:off x="485903" y="8809090"/>
            <a:ext cx="18259297" cy="4517327"/>
          </a:xfrm>
          <a:prstGeom prst="roundRect">
            <a:avLst>
              <a:gd name="adj" fmla="val 75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199" y="8649846"/>
            <a:ext cx="1885009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  <a:spcBef>
                <a:spcPts val="900"/>
              </a:spcBef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   - Chia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30000"/>
              </a:lnSpc>
              <a:spcBef>
                <a:spcPts val="900"/>
              </a:spcBef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cử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trưởng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trao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viết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chung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   -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lần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lượt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cáo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3455" y="2277541"/>
            <a:ext cx="23421975" cy="6372305"/>
            <a:chOff x="457200" y="1945341"/>
            <a:chExt cx="23421975" cy="6372305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72C34B5-28E6-4EC8-B246-38F191EAA9DC}"/>
                </a:ext>
              </a:extLst>
            </p:cNvPr>
            <p:cNvSpPr/>
            <p:nvPr/>
          </p:nvSpPr>
          <p:spPr>
            <a:xfrm>
              <a:off x="9372728" y="1945341"/>
              <a:ext cx="7238744" cy="769441"/>
            </a:xfrm>
            <a:prstGeom prst="rect">
              <a:avLst/>
            </a:prstGeom>
            <a:noFill/>
            <a:ln w="57150" cmpd="dbl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fr-FR" sz="4400" b="1" dirty="0" err="1" smtClean="0">
                  <a:solidFill>
                    <a:srgbClr val="FF0000"/>
                  </a:solidFill>
                </a:rPr>
                <a:t>Kiểm</a:t>
              </a:r>
              <a:r>
                <a:rPr lang="fr-FR" sz="44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4400" b="1" dirty="0" err="1" smtClean="0">
                  <a:solidFill>
                    <a:srgbClr val="FF0000"/>
                  </a:solidFill>
                </a:rPr>
                <a:t>tra</a:t>
              </a:r>
              <a:r>
                <a:rPr lang="fr-FR" sz="44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4400" b="1" dirty="0" err="1" smtClean="0">
                  <a:solidFill>
                    <a:srgbClr val="FF0000"/>
                  </a:solidFill>
                </a:rPr>
                <a:t>bài</a:t>
              </a:r>
              <a:r>
                <a:rPr lang="fr-FR" sz="44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4400" b="1" dirty="0" err="1" smtClean="0">
                  <a:solidFill>
                    <a:srgbClr val="FF0000"/>
                  </a:solidFill>
                </a:rPr>
                <a:t>cũ</a:t>
              </a:r>
              <a:endParaRPr lang="vi-VN" sz="4400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57200" y="3122299"/>
                  <a:ext cx="23421847" cy="5165120"/>
                </a:xfrm>
                <a:prstGeom prst="rect">
                  <a:avLst/>
                </a:prstGeom>
                <a:pattFill prst="pct10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 err="1"/>
                    <a:t>Nếu</a:t>
                  </a:r>
                  <a:r>
                    <a:rPr lang="en-US" dirty="0"/>
                    <a:t> </a:t>
                  </a:r>
                  <a:r>
                    <a:rPr lang="en-US" dirty="0" err="1"/>
                    <a:t>số</a:t>
                  </a:r>
                  <a:r>
                    <a:rPr lang="en-US" dirty="0"/>
                    <a:t> </a:t>
                  </a:r>
                  <a:r>
                    <a:rPr lang="en-US" dirty="0" err="1"/>
                    <a:t>thực</a:t>
                  </a:r>
                  <a:r>
                    <a:rPr lang="en-US" dirty="0"/>
                    <a:t> </a:t>
                  </a:r>
                  <a:r>
                    <a:rPr lang="en-US" dirty="0">
                      <a:sym typeface="Symbol"/>
                    </a:rPr>
                    <a:t></a:t>
                  </a:r>
                  <a:r>
                    <a:rPr lang="en-US" dirty="0"/>
                    <a:t> </a:t>
                  </a:r>
                  <a:r>
                    <a:rPr lang="en-US" dirty="0" err="1"/>
                    <a:t>thỏa</a:t>
                  </a:r>
                  <a:r>
                    <a:rPr lang="en-US" dirty="0"/>
                    <a:t> </a:t>
                  </a:r>
                  <a:r>
                    <a:rPr lang="en-US" dirty="0" err="1"/>
                    <a:t>mãn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điều</a:t>
                  </a:r>
                  <a:r>
                    <a:rPr lang="en-US" dirty="0"/>
                    <a:t> </a:t>
                  </a:r>
                  <a:r>
                    <a:rPr lang="en-US" dirty="0" err="1"/>
                    <a:t>kiện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0</m:t>
                      </m:r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≤</m:t>
                      </m:r>
                      <m:r>
                        <a:rPr lang="en-US" i="1">
                          <a:latin typeface="Cambria Math"/>
                        </a:rPr>
                        <m:t>𝜋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và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os</m:t>
                      </m:r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thì</a:t>
                  </a:r>
                  <a:r>
                    <a:rPr lang="en-US" dirty="0"/>
                    <a:t> ta </a:t>
                  </a:r>
                  <a:r>
                    <a:rPr lang="en-US" dirty="0" err="1"/>
                    <a:t>viết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arc</m:t>
                      </m:r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os</m:t>
                      </m:r>
                      <m:r>
                        <a:rPr lang="en-US" i="1">
                          <a:latin typeface="Cambria Math"/>
                        </a:rPr>
                        <m:t>𝑎</m:t>
                      </m:r>
                    </m:oMath>
                  </a14:m>
                  <a:endParaRPr lang="en-US" dirty="0"/>
                </a:p>
                <a:p>
                  <a:r>
                    <a:rPr lang="en-US" dirty="0"/>
                    <a:t>Khi </a:t>
                  </a:r>
                  <a:r>
                    <a:rPr lang="en-US" dirty="0" err="1"/>
                    <a:t>đó</a:t>
                  </a:r>
                  <a:r>
                    <a:rPr lang="en-US" dirty="0"/>
                    <a:t> </a:t>
                  </a:r>
                  <a:r>
                    <a:rPr lang="en-US" dirty="0" err="1"/>
                    <a:t>nghiệm</a:t>
                  </a:r>
                  <a:r>
                    <a:rPr lang="en-US" dirty="0"/>
                    <a:t> </a:t>
                  </a:r>
                  <a:r>
                    <a:rPr lang="en-US" dirty="0" err="1"/>
                    <a:t>phương</a:t>
                  </a:r>
                  <a:r>
                    <a:rPr lang="en-US" dirty="0"/>
                    <a:t> </a:t>
                  </a:r>
                  <a:r>
                    <a:rPr lang="en-US" dirty="0" err="1"/>
                    <a:t>trình</a:t>
                  </a:r>
                  <a:r>
                    <a:rPr lang="en-US" dirty="0"/>
                    <a:t> </a:t>
                  </a:r>
                  <a:r>
                    <a:rPr lang="en-US" dirty="0" err="1"/>
                    <a:t>viết</a:t>
                  </a:r>
                  <a:r>
                    <a:rPr lang="en-US" dirty="0"/>
                    <a:t> </a:t>
                  </a:r>
                  <a:r>
                    <a:rPr lang="en-US" dirty="0" err="1"/>
                    <a:t>thế</a:t>
                  </a:r>
                  <a:r>
                    <a:rPr lang="en-US" dirty="0"/>
                    <a:t> </a:t>
                  </a:r>
                  <a:r>
                    <a:rPr lang="en-US" dirty="0" err="1"/>
                    <a:t>nào</a:t>
                  </a:r>
                  <a:r>
                    <a:rPr lang="en-US" dirty="0"/>
                    <a:t>?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122299"/>
                  <a:ext cx="23421847" cy="51651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15"/>
                  </a:stretch>
                </a:blipFill>
                <a:ln>
                  <a:solidFill>
                    <a:srgbClr val="0000CC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>
              <a:off x="485903" y="4295526"/>
              <a:ext cx="23393272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877647" y="3152526"/>
              <a:ext cx="0" cy="516512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62897" y="3122299"/>
              <a:ext cx="0" cy="516512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9258109" y="4477458"/>
                  <a:ext cx="4819520" cy="24079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4000"/>
                    </a:lnSpc>
                  </a:pPr>
                  <a:r>
                    <a:rPr lang="en-US" sz="4400" b="1" dirty="0" err="1" smtClean="0">
                      <a:latin typeface="Arial" pitchFamily="34" charset="0"/>
                      <a:cs typeface="Arial" pitchFamily="34" charset="0"/>
                    </a:rPr>
                    <a:t>Nêu</a:t>
                  </a:r>
                  <a:r>
                    <a:rPr lang="en-US" sz="44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 smtClean="0">
                      <a:latin typeface="Arial" pitchFamily="34" charset="0"/>
                      <a:cs typeface="Arial" pitchFamily="34" charset="0"/>
                    </a:rPr>
                    <a:t>cách</a:t>
                  </a:r>
                  <a:r>
                    <a:rPr lang="en-US" sz="44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 smtClean="0">
                      <a:latin typeface="Arial" pitchFamily="34" charset="0"/>
                      <a:cs typeface="Arial" pitchFamily="34" charset="0"/>
                    </a:rPr>
                    <a:t>giải</a:t>
                  </a:r>
                  <a:r>
                    <a:rPr lang="en-US" sz="44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 smtClean="0">
                      <a:latin typeface="Arial" pitchFamily="34" charset="0"/>
                      <a:cs typeface="Arial" pitchFamily="34" charset="0"/>
                    </a:rPr>
                    <a:t>phương</a:t>
                  </a:r>
                  <a:r>
                    <a:rPr lang="en-US" sz="44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 smtClean="0">
                      <a:latin typeface="Arial" pitchFamily="34" charset="0"/>
                      <a:cs typeface="Arial" pitchFamily="34" charset="0"/>
                    </a:rPr>
                    <a:t>trình</a:t>
                  </a:r>
                  <a:r>
                    <a:rPr lang="en-US" sz="44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4400" b="1" dirty="0">
                    <a:latin typeface="Arial" pitchFamily="34" charset="0"/>
                    <a:cs typeface="Arial" pitchFamily="34" charset="0"/>
                  </a:endParaRPr>
                </a:p>
                <a:p>
                  <a:pPr algn="just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𝒄𝒐𝒔𝒙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8109" y="4477458"/>
                  <a:ext cx="4819520" cy="24079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190" t="-4051" r="-50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19992" y="5280736"/>
              <a:ext cx="2236694" cy="1583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667869" y="3352800"/>
              <a:ext cx="3086228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62600" y="3319992"/>
              <a:ext cx="3086228" cy="871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1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4754097" y="3152526"/>
              <a:ext cx="0" cy="516512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15630269" y="3424518"/>
              <a:ext cx="3086228" cy="804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866897" y="4405357"/>
                  <a:ext cx="6096000" cy="24079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44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 smtClean="0">
                      <a:latin typeface="Arial" pitchFamily="34" charset="0"/>
                      <a:cs typeface="Arial" pitchFamily="34" charset="0"/>
                    </a:rPr>
                    <a:t>Nêu</a:t>
                  </a:r>
                  <a:r>
                    <a:rPr lang="en-US" sz="44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 smtClean="0">
                      <a:latin typeface="Arial" pitchFamily="34" charset="0"/>
                      <a:cs typeface="Arial" pitchFamily="34" charset="0"/>
                    </a:rPr>
                    <a:t>cách</a:t>
                  </a:r>
                  <a:r>
                    <a:rPr lang="en-US" sz="44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 smtClean="0">
                      <a:latin typeface="Arial" pitchFamily="34" charset="0"/>
                      <a:cs typeface="Arial" pitchFamily="34" charset="0"/>
                    </a:rPr>
                    <a:t>giải</a:t>
                  </a:r>
                  <a:r>
                    <a:rPr lang="en-US" sz="44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 smtClean="0">
                      <a:latin typeface="Arial" pitchFamily="34" charset="0"/>
                      <a:cs typeface="Arial" pitchFamily="34" charset="0"/>
                    </a:rPr>
                    <a:t>phương</a:t>
                  </a:r>
                  <a:r>
                    <a:rPr lang="en-US" sz="44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4400" b="1" dirty="0" err="1" smtClean="0">
                      <a:latin typeface="Arial" pitchFamily="34" charset="0"/>
                      <a:cs typeface="Arial" pitchFamily="34" charset="0"/>
                    </a:rPr>
                    <a:t>trình</a:t>
                  </a:r>
                  <a:r>
                    <a:rPr lang="en-US" sz="4400" b="1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  <a:cs typeface="Arial" pitchFamily="34" charset="0"/>
                        </a:rPr>
                        <m:t>     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𝒔𝒊𝒏𝒙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/>
                          <a:cs typeface="Arial" pitchFamily="34" charset="0"/>
                        </a:rPr>
                        <m:t>𝒂</m:t>
                      </m:r>
                    </m:oMath>
                  </a14:m>
                  <a:endParaRPr lang="en-US" sz="4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6897" y="4405357"/>
                  <a:ext cx="6096000" cy="24079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000" t="-405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15335120" y="4438650"/>
              <a:ext cx="4185741" cy="752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endParaRPr lang="en-US" sz="4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9449486" y="3026780"/>
              <a:ext cx="0" cy="516512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404342" y="4809658"/>
                <a:ext cx="3890592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Nêu </a:t>
                </a:r>
                <a:r>
                  <a:rPr lang="en-US" b="1" dirty="0" err="1" smtClean="0"/>
                  <a:t>cách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giải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phương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trình</a:t>
                </a:r>
                <a:r>
                  <a:rPr lang="en-US" b="1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𝒕𝒂𝒏𝒙</m:t>
                      </m:r>
                      <m:r>
                        <a:rPr lang="vi-VN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vi-VN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vi-V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4342" y="4809658"/>
                <a:ext cx="3890592" cy="2077492"/>
              </a:xfrm>
              <a:prstGeom prst="rect">
                <a:avLst/>
              </a:prstGeom>
              <a:blipFill rotWithShape="1">
                <a:blip r:embed="rId5"/>
                <a:stretch>
                  <a:fillRect l="-6270" t="-58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017286" y="4481923"/>
                <a:ext cx="3890592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Nêu </a:t>
                </a:r>
                <a:r>
                  <a:rPr lang="en-US" b="1" dirty="0" err="1" smtClean="0"/>
                  <a:t>cách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giải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phương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trình</a:t>
                </a:r>
                <a:r>
                  <a:rPr lang="en-US" b="1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𝒄𝒐𝒕𝒙</m:t>
                      </m:r>
                      <m:r>
                        <a:rPr lang="vi-VN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vi-VN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vi-V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7286" y="4481923"/>
                <a:ext cx="3890592" cy="2077492"/>
              </a:xfrm>
              <a:prstGeom prst="rect">
                <a:avLst/>
              </a:prstGeom>
              <a:blipFill rotWithShape="1">
                <a:blip r:embed="rId6"/>
                <a:stretch>
                  <a:fillRect l="-6270" t="-58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9864886" y="3652192"/>
            <a:ext cx="3528514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0274" y="1892820"/>
            <a:ext cx="4367255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00FF"/>
                </a:solidFill>
              </a:rPr>
              <a:t>Tiết</a:t>
            </a:r>
            <a:r>
              <a:rPr lang="en-US" sz="4400" dirty="0" smtClean="0">
                <a:solidFill>
                  <a:srgbClr val="0000FF"/>
                </a:solidFill>
              </a:rPr>
              <a:t> 10: </a:t>
            </a:r>
            <a:r>
              <a:rPr lang="en-US" sz="4400" dirty="0" err="1" smtClean="0">
                <a:solidFill>
                  <a:srgbClr val="0000FF"/>
                </a:solidFill>
              </a:rPr>
              <a:t>Luyện</a:t>
            </a:r>
            <a:r>
              <a:rPr lang="en-US" sz="4400" dirty="0" smtClean="0">
                <a:solidFill>
                  <a:srgbClr val="0000FF"/>
                </a:solidFill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</a:rPr>
              <a:t>tập</a:t>
            </a:r>
            <a:endParaRPr lang="vi-VN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21" grpId="0"/>
      <p:bldP spid="22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81972" y="6172200"/>
            <a:ext cx="23220055" cy="6887174"/>
            <a:chOff x="1205494" y="6941416"/>
            <a:chExt cx="23223078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218986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10085" y="1857974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854634" y="994991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634" y="994991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64953" y="2988235"/>
                <a:ext cx="230697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𝒄𝒐𝒔𝒙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53" y="2988235"/>
                <a:ext cx="23069731" cy="830997"/>
              </a:xfrm>
              <a:prstGeom prst="rect">
                <a:avLst/>
              </a:prstGeom>
              <a:blipFill>
                <a:blip r:embed="rId4"/>
                <a:stretch>
                  <a:fillRect l="-1189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9285" y="4294913"/>
                <a:ext cx="5224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latin typeface="Cambria Math"/>
                        </a:rPr>
                        <m:t>−∞</m:t>
                      </m:r>
                      <m:r>
                        <a:rPr lang="en-US" sz="4800" b="1">
                          <a:latin typeface="Cambria Math"/>
                        </a:rPr>
                        <m:t>,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]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85" y="4294913"/>
                <a:ext cx="522492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03943" y="429491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,</m:t>
                      </m:r>
                      <m:r>
                        <a:rPr lang="en-US" sz="4800" b="1" i="1">
                          <a:latin typeface="Cambria Math"/>
                        </a:rPr>
                        <m:t>+∞</m:t>
                      </m:r>
                      <m:r>
                        <a:rPr lang="en-US" sz="4800" b="1">
                          <a:latin typeface="Cambria Math"/>
                        </a:rPr>
                        <m:t>]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943" y="4294913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31777" y="4303577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>
                          <a:latin typeface="Cambria Math"/>
                        </a:rPr>
                        <m:t>[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,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]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777" y="4303577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6424" y="4294913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≠−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424" y="4294913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281634" y="7359337"/>
                <a:ext cx="212848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𝒄𝒐𝒔𝒙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34" y="7359337"/>
                <a:ext cx="21284839" cy="830997"/>
              </a:xfrm>
              <a:prstGeom prst="rect">
                <a:avLst/>
              </a:prstGeom>
              <a:blipFill>
                <a:blip r:embed="rId9"/>
                <a:stretch>
                  <a:fillRect l="-1289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906885" y="414397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07332" y="8450730"/>
                <a:ext cx="7356902" cy="287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600" b="1" i="1">
                        <a:latin typeface="Cambria Math"/>
                      </a:rPr>
                      <m:t>⇔</m:t>
                    </m:r>
                    <m:r>
                      <a:rPr lang="en-US" sz="4600" b="1" i="1">
                        <a:latin typeface="Cambria Math"/>
                      </a:rPr>
                      <m:t>𝒄𝒐𝒔𝒙</m:t>
                    </m:r>
                    <m:r>
                      <a:rPr lang="en-US" sz="4600" b="1" i="1">
                        <a:latin typeface="Cambria Math"/>
                      </a:rPr>
                      <m:t>=</m:t>
                    </m:r>
                    <m:r>
                      <a:rPr lang="en-US" sz="46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6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600" b="1" i="1">
                        <a:latin typeface="Cambria Math"/>
                      </a:rPr>
                      <m:t>⇔</m:t>
                    </m:r>
                    <m:r>
                      <a:rPr lang="en-US" sz="4600" b="1" i="1">
                        <a:latin typeface="Cambria Math"/>
                      </a:rPr>
                      <m:t>𝒎</m:t>
                    </m:r>
                    <m:r>
                      <a:rPr lang="en-US" sz="4600" b="1" i="1">
                        <a:latin typeface="Cambria Math"/>
                      </a:rPr>
                      <m:t>∈</m:t>
                    </m:r>
                    <m:r>
                      <a:rPr lang="en-US" sz="4600" b="1">
                        <a:latin typeface="Cambria Math"/>
                      </a:rPr>
                      <m:t>[</m:t>
                    </m:r>
                    <m:r>
                      <a:rPr lang="en-US" sz="4600" b="1" i="1">
                        <a:latin typeface="Cambria Math"/>
                      </a:rPr>
                      <m:t>−</m:t>
                    </m:r>
                    <m:r>
                      <a:rPr lang="en-US" sz="4600" b="1" i="1">
                        <a:latin typeface="Cambria Math"/>
                      </a:rPr>
                      <m:t>𝟏</m:t>
                    </m:r>
                    <m:r>
                      <a:rPr lang="en-US" sz="4600" b="1">
                        <a:latin typeface="Cambria Math"/>
                      </a:rPr>
                      <m:t>,</m:t>
                    </m:r>
                    <m:r>
                      <a:rPr lang="en-US" sz="4600" b="1" i="1">
                        <a:latin typeface="Cambria Math"/>
                      </a:rPr>
                      <m:t>𝟏</m:t>
                    </m:r>
                    <m:r>
                      <a:rPr lang="en-US" sz="4600" b="1">
                        <a:latin typeface="Cambria Math"/>
                      </a:rPr>
                      <m:t>]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32" y="8450730"/>
                <a:ext cx="7356902" cy="28777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6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1" grpId="0"/>
      <p:bldP spid="5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21688" y="6248400"/>
            <a:ext cx="23140623" cy="6621290"/>
            <a:chOff x="1205494" y="6941416"/>
            <a:chExt cx="23143636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139545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65858" y="197309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072693" y="1064699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693" y="1064699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96429" y="3012856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r>
                      <a:rPr lang="en-US" sz="4800" b="1">
                        <a:latin typeface="Cambria Math"/>
                      </a:rPr>
                      <m:t>(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800" b="1">
                        <a:latin typeface="Cambria Math"/>
                      </a:rPr>
                      <m:t>)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29" y="3012856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5058" y="4410029"/>
                <a:ext cx="5224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/>
                        </a:rPr>
                        <m:t>𝟏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058" y="4410029"/>
                <a:ext cx="522492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59716" y="441002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/>
                        </a:rPr>
                        <m:t>𝟐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716" y="4410029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87550" y="441869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7550" y="4418693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02197" y="441002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2197" y="4410029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6133150" y="7230890"/>
                <a:ext cx="681462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/>
                  <a:t>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r>
                      <a:rPr lang="en-US" sz="4800" b="1">
                        <a:latin typeface="Cambria Math"/>
                      </a:rPr>
                      <m:t>(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800" b="1">
                        <a:latin typeface="Cambria Math"/>
                      </a:rPr>
                      <m:t>)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150" y="7230890"/>
                <a:ext cx="6814622" cy="830997"/>
              </a:xfrm>
              <a:prstGeom prst="rect">
                <a:avLst/>
              </a:prstGeom>
              <a:blipFill>
                <a:blip r:embed="rId9"/>
                <a:stretch>
                  <a:fillRect l="-402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842105" y="427238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80458" y="10675584"/>
                <a:ext cx="160782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⇒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000" b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𝒌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  <m:r>
                      <a:rPr lang="en-US" sz="4000" b="1">
                        <a:latin typeface="Cambria Math"/>
                      </a:rPr>
                      <m:t>),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=−</m:t>
                    </m:r>
                    <m:r>
                      <a:rPr lang="en-US" sz="4000" b="1" i="1">
                        <a:latin typeface="Cambria Math"/>
                      </a:rPr>
                      <m:t>𝟏𝟏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000" b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𝒌</m:t>
                    </m:r>
                    <m:r>
                      <a:rPr lang="en-US" sz="4000" b="1" i="1">
                        <a:latin typeface="Cambria Math"/>
                      </a:rPr>
                      <m:t>=−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  <m:r>
                      <a:rPr lang="en-US" sz="4000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58" y="10675584"/>
                <a:ext cx="16078200" cy="754053"/>
              </a:xfrm>
              <a:prstGeom prst="rect">
                <a:avLst/>
              </a:prstGeom>
              <a:blipFill>
                <a:blip r:embed="rId10"/>
                <a:stretch>
                  <a:fillRect l="-1517" t="-15323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23150" y="8265048"/>
                <a:ext cx="141973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𝟑𝟔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50" y="8265048"/>
                <a:ext cx="14197308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43327" y="9407442"/>
                <a:ext cx="68378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327" y="9407442"/>
                <a:ext cx="6837898" cy="769441"/>
              </a:xfrm>
              <a:prstGeom prst="rect">
                <a:avLst/>
              </a:prstGeom>
              <a:blipFill>
                <a:blip r:embed="rId12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57200" y="6172200"/>
            <a:ext cx="23706684" cy="6673097"/>
            <a:chOff x="1205494" y="6941416"/>
            <a:chExt cx="23709770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5679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8644" y="1872497"/>
            <a:ext cx="23862740" cy="4087555"/>
            <a:chOff x="992187" y="2564544"/>
            <a:chExt cx="2280298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64994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100502" y="967854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0502" y="967854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65844" y="2786897"/>
                <a:ext cx="23405540" cy="2424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" y="2786897"/>
                <a:ext cx="23405540" cy="2424574"/>
              </a:xfrm>
              <a:prstGeom prst="rect">
                <a:avLst/>
              </a:prstGeom>
              <a:blipFill>
                <a:blip r:embed="rId4"/>
                <a:stretch>
                  <a:fillRect l="-1068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7844" y="4208364"/>
                <a:ext cx="5224926" cy="134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44" y="4208364"/>
                <a:ext cx="5224926" cy="1347485"/>
              </a:xfrm>
              <a:prstGeom prst="rect">
                <a:avLst/>
              </a:prstGeom>
              <a:blipFill>
                <a:blip r:embed="rId5"/>
                <a:stretch>
                  <a:fillRect b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02502" y="4006097"/>
                <a:ext cx="4388542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80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502" y="4006097"/>
                <a:ext cx="4388542" cy="17520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930336" y="4217028"/>
                <a:ext cx="4447108" cy="134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80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4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336" y="4217028"/>
                <a:ext cx="4447108" cy="1347485"/>
              </a:xfrm>
              <a:prstGeom prst="rect">
                <a:avLst/>
              </a:prstGeom>
              <a:blipFill>
                <a:blip r:embed="rId7"/>
                <a:stretch>
                  <a:fillRect b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14477" y="4466607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>
                          <a:latin typeface="Cambria Math"/>
                        </a:rPr>
                        <m:t>0</m:t>
                      </m:r>
                      <m:r>
                        <a:rPr lang="en-US" sz="48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477" y="4466607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983457" y="6421403"/>
                <a:ext cx="6339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𝒔𝒊𝒏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≠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457" y="6421403"/>
                <a:ext cx="6339171" cy="830997"/>
              </a:xfrm>
              <a:prstGeom prst="rect">
                <a:avLst/>
              </a:prstGeom>
              <a:blipFill>
                <a:blip r:embed="rId9"/>
                <a:stretch>
                  <a:fillRect l="-4327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261436" y="435647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4131" y="8704667"/>
                <a:ext cx="5029518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𝒄𝒐𝒔</m:t>
                        </m:r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𝒔𝒊𝒏</m:t>
                        </m:r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1" y="8704667"/>
                <a:ext cx="5029518" cy="1159292"/>
              </a:xfrm>
              <a:prstGeom prst="rect">
                <a:avLst/>
              </a:prstGeom>
              <a:blipFill>
                <a:blip r:embed="rId10"/>
                <a:stretch>
                  <a:fillRect l="-4970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06811" y="6733093"/>
                <a:ext cx="12192000" cy="22308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6811" y="6733093"/>
                <a:ext cx="12192000" cy="2230867"/>
              </a:xfrm>
              <a:prstGeom prst="rect">
                <a:avLst/>
              </a:prstGeom>
              <a:blipFill>
                <a:blip r:embed="rId11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21819" y="7232332"/>
                <a:ext cx="5613973" cy="1252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≠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19" y="7232332"/>
                <a:ext cx="5613973" cy="12528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3471" y="10163454"/>
                <a:ext cx="607740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⇔</m:t>
                      </m:r>
                      <m:r>
                        <a:rPr lang="en-US" b="1" i="1">
                          <a:latin typeface="Cambria Math"/>
                        </a:rPr>
                        <m:t>𝒄𝒐𝒔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71" y="10163454"/>
                <a:ext cx="6077408" cy="7540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42902" y="11316081"/>
                <a:ext cx="5173966" cy="1226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⇔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902" y="11316081"/>
                <a:ext cx="5173966" cy="12264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05839" y="11256866"/>
                <a:ext cx="6213735" cy="134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⇔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r>
                            <a:rPr lang="en-US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39" y="11256866"/>
                <a:ext cx="6213735" cy="13449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BA3CB89-99F4-487E-A9EC-FF4E5BFF5231}"/>
              </a:ext>
            </a:extLst>
          </p:cNvPr>
          <p:cNvCxnSpPr/>
          <p:nvPr/>
        </p:nvCxnSpPr>
        <p:spPr>
          <a:xfrm>
            <a:off x="12320087" y="6547022"/>
            <a:ext cx="0" cy="62630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8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1261" y="6019800"/>
            <a:ext cx="23862739" cy="7254558"/>
            <a:chOff x="1205494" y="6941416"/>
            <a:chExt cx="23865846" cy="684861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861755" cy="66105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41455" y="1808065"/>
            <a:ext cx="24162856" cy="4087555"/>
            <a:chOff x="992187" y="2564544"/>
            <a:chExt cx="23089768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936734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072699" y="1085283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699" y="1085283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21261" y="2741623"/>
                <a:ext cx="238627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1" y="2741623"/>
                <a:ext cx="23862740" cy="769441"/>
              </a:xfrm>
              <a:prstGeom prst="rect">
                <a:avLst/>
              </a:prstGeom>
              <a:blipFill>
                <a:blip r:embed="rId4"/>
                <a:stretch>
                  <a:fillRect l="-1048" t="-17460" r="-102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0655" y="4143932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55" y="4143932"/>
                <a:ext cx="52249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84722" y="4143931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722" y="4143931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36289" y="4143930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𝟑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289" y="4143930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477793" y="4143932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𝟒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7793" y="4143932"/>
                <a:ext cx="40234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6761017" y="6600608"/>
                <a:ext cx="1004754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⇔−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017" y="6600608"/>
                <a:ext cx="10047541" cy="21236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306440" y="401211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25842" y="9100596"/>
                <a:ext cx="1004754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42" y="9100596"/>
                <a:ext cx="10047541" cy="1446550"/>
              </a:xfrm>
              <a:prstGeom prst="rect">
                <a:avLst/>
              </a:prstGeom>
              <a:blipFill>
                <a:blip r:embed="rId10"/>
                <a:stretch>
                  <a:fillRect l="-2488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5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27708" y="6172200"/>
            <a:ext cx="23128584" cy="6059993"/>
            <a:chOff x="1205494" y="6941416"/>
            <a:chExt cx="23131595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127504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64350" y="1920193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195594" y="1042086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594" y="1042086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21550" y="2834593"/>
                <a:ext cx="234055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𝟏𝟎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50" y="2834593"/>
                <a:ext cx="23405540" cy="769441"/>
              </a:xfrm>
              <a:prstGeom prst="rect">
                <a:avLst/>
              </a:prstGeom>
              <a:blipFill>
                <a:blip r:embed="rId4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3550" y="4256060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550" y="4256060"/>
                <a:ext cx="52249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307617" y="4256059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617" y="4256059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59184" y="4256058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9184" y="4256058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890350" y="3922910"/>
                <a:ext cx="4023461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350" y="3922910"/>
                <a:ext cx="4023461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6830247" y="6987901"/>
                <a:ext cx="777535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247" y="6987901"/>
                <a:ext cx="7775358" cy="2123658"/>
              </a:xfrm>
              <a:prstGeom prst="rect">
                <a:avLst/>
              </a:prstGeom>
              <a:blipFill>
                <a:blip r:embed="rId9"/>
                <a:stretch>
                  <a:fillRect l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048441" y="406821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83912" y="9095547"/>
                <a:ext cx="91776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0.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912" y="9095547"/>
                <a:ext cx="9177638" cy="769441"/>
              </a:xfrm>
              <a:prstGeom prst="rect">
                <a:avLst/>
              </a:prstGeom>
              <a:blipFill>
                <a:blip r:embed="rId10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4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2" grpId="1"/>
      <p:bldP spid="53" grpId="0"/>
      <p:bldP spid="54" grpId="0"/>
      <p:bldP spid="55" grpId="0"/>
      <p:bldP spid="51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8225" y="6400800"/>
            <a:ext cx="22977578" cy="6375831"/>
            <a:chOff x="1205494" y="6941416"/>
            <a:chExt cx="22980569" cy="604062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976478" cy="580258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16014" y="1956231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048199" y="1100250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199" y="1100250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78460" y="2609363"/>
                <a:ext cx="23405540" cy="110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𝟓𝟔𝟔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60" y="2609363"/>
                <a:ext cx="23405540" cy="1100751"/>
              </a:xfrm>
              <a:prstGeom prst="rect">
                <a:avLst/>
              </a:prstGeom>
              <a:blipFill>
                <a:blip r:embed="rId4"/>
                <a:stretch>
                  <a:fillRect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35214" y="4292098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214" y="4292098"/>
                <a:ext cx="52249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459281" y="4292097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281" y="4292097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10848" y="4292096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848" y="4292096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42013" y="4281055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013" y="4281055"/>
                <a:ext cx="40234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7443387" y="6603813"/>
                <a:ext cx="12579827" cy="2011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𝟓𝟔𝟔</m:t>
                    </m:r>
                  </m:oMath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≈±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387" y="6603813"/>
                <a:ext cx="12579827" cy="2011769"/>
              </a:xfrm>
              <a:prstGeom prst="rect">
                <a:avLst/>
              </a:prstGeom>
              <a:blipFill>
                <a:blip r:embed="rId9"/>
                <a:stretch>
                  <a:fillRect l="-1938" b="-1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329661" y="416027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95302" y="9022048"/>
                <a:ext cx="16078200" cy="110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1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302" y="9022048"/>
                <a:ext cx="16078200" cy="1100751"/>
              </a:xfrm>
              <a:prstGeom prst="rect">
                <a:avLst/>
              </a:prstGeom>
              <a:blipFill>
                <a:blip r:embed="rId10"/>
                <a:stretch>
                  <a:fillRect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3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2" grpId="1"/>
      <p:bldP spid="53" grpId="0"/>
      <p:bldP spid="54" grpId="0"/>
      <p:bldP spid="55" grpId="0"/>
      <p:bldP spid="51" grpId="0"/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44090" y="6324600"/>
            <a:ext cx="23036456" cy="6246935"/>
            <a:chOff x="1205494" y="6941416"/>
            <a:chExt cx="23039455" cy="603102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035363" cy="579297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88603" y="197973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679953" y="1095154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9953" y="1095154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45803" y="2894135"/>
                <a:ext cx="23405540" cy="178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𝑿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𝒔𝒊𝒏𝒙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3" y="2894135"/>
                <a:ext cx="23405540" cy="1782796"/>
              </a:xfrm>
              <a:prstGeom prst="rect">
                <a:avLst/>
              </a:prstGeom>
              <a:blipFill>
                <a:blip r:embed="rId4"/>
                <a:stretch>
                  <a:fillRect l="-1042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07803" y="5026741"/>
                <a:ext cx="522492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𝟐𝟗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803" y="5026741"/>
                <a:ext cx="5224926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431870" y="5026740"/>
                <a:ext cx="4388542" cy="1448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870" y="5026740"/>
                <a:ext cx="4388542" cy="14487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83437" y="5026739"/>
                <a:ext cx="444710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𝟐𝟐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437" y="5026739"/>
                <a:ext cx="4447108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14602" y="5015698"/>
                <a:ext cx="402346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𝟐𝟒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4602" y="5015698"/>
                <a:ext cx="4023461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7911290" y="6567992"/>
                <a:ext cx="7344318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𝒔𝒊𝒏𝒙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290" y="6567992"/>
                <a:ext cx="7344318" cy="1105687"/>
              </a:xfrm>
              <a:prstGeom prst="rect">
                <a:avLst/>
              </a:prstGeom>
              <a:blipFill>
                <a:blip r:embed="rId9"/>
                <a:stretch>
                  <a:fillRect l="-3402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210067" y="486958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404003" y="9672255"/>
                <a:ext cx="9076488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𝟓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𝟐𝟏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𝟕𝟐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a:rPr lang="en-US" sz="4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003" y="9672255"/>
                <a:ext cx="9076488" cy="1599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58871" y="8097127"/>
                <a:ext cx="8916910" cy="1813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⇔</m:t>
                      </m:r>
                      <m:r>
                        <a:rPr lang="en-US" sz="4000" b="1" i="1">
                          <a:latin typeface="Cambria Math"/>
                        </a:rPr>
                        <m:t>𝐜𝐨𝐬</m:t>
                      </m:r>
                      <m:d>
                        <m:d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>
                              <a:latin typeface="Cambria Math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/>
                                </a:rPr>
                                <m:t>𝒐</m:t>
                              </m:r>
                            </m:sup>
                          </m:sSup>
                        </m:e>
                      </m:d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𝐜𝐨𝐬</m:t>
                      </m:r>
                      <m:r>
                        <a:rPr lang="en-US" sz="4000" b="1">
                          <a:latin typeface="Cambria Math"/>
                        </a:rPr>
                        <m:t>(</m:t>
                      </m:r>
                      <m:r>
                        <a:rPr lang="en-US" sz="4000" b="1" i="1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4000" b="1" i="1">
                          <a:latin typeface="Cambria Math"/>
                        </a:rPr>
                        <m:t>−</m:t>
                      </m:r>
                      <m:r>
                        <a:rPr lang="en-US" sz="4000" b="1" i="1">
                          <a:latin typeface="Cambria Math"/>
                        </a:rPr>
                        <m:t>𝒙</m:t>
                      </m:r>
                      <m:r>
                        <a:rPr lang="en-US" sz="4000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871" y="8097127"/>
                <a:ext cx="8916910" cy="18131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50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2" grpId="1"/>
      <p:bldP spid="53" grpId="0"/>
      <p:bldP spid="54" grpId="0"/>
      <p:bldP spid="55" grpId="0"/>
      <p:bldP spid="51" grpId="0"/>
      <p:bldP spid="57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63773" y="6637510"/>
            <a:ext cx="23086737" cy="6059993"/>
            <a:chOff x="1205494" y="6941416"/>
            <a:chExt cx="2308974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08565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068800" y="1083585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1083585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38200" y="3276600"/>
                <a:ext cx="2340554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𝐧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3405540" cy="784767"/>
              </a:xfrm>
              <a:prstGeom prst="rect">
                <a:avLst/>
              </a:prstGeom>
              <a:blipFill>
                <a:blip r:embed="rId4"/>
                <a:stretch>
                  <a:fillRect l="-1068"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8612232" y="7301318"/>
                <a:ext cx="507029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𝐧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232" y="7301318"/>
                <a:ext cx="5070299" cy="784767"/>
              </a:xfrm>
              <a:prstGeom prst="rect">
                <a:avLst/>
              </a:prstGeom>
              <a:blipFill>
                <a:blip r:embed="rId5"/>
                <a:stretch>
                  <a:fillRect l="-4928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00200" y="4633442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𝒄𝒐𝒔𝒙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33442"/>
                <a:ext cx="522492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010400" y="4633442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𝒄𝒐𝒔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633442"/>
                <a:ext cx="438854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115800" y="4642106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𝒔𝒊𝒏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4642106"/>
                <a:ext cx="444710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617339" y="4633442"/>
                <a:ext cx="48616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𝐬𝐢𝐧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339" y="4633442"/>
                <a:ext cx="486166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7004647" y="4490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29800" y="8344137"/>
                <a:ext cx="5801945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𝒄𝒐𝒔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𝟎</m:t>
                      </m:r>
                      <m:r>
                        <a:rPr lang="en-US" sz="4000" b="1">
                          <a:latin typeface="Cambria Math"/>
                        </a:rPr>
                        <m:t>,</m:t>
                      </m:r>
                      <m:r>
                        <a:rPr lang="en-US" sz="4000" b="1" i="1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8344137"/>
                <a:ext cx="5801945" cy="12448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36439" y="10092287"/>
                <a:ext cx="4209062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⇔</m:t>
                    </m:r>
                    <m:r>
                      <a:rPr lang="en-US" sz="4000" b="1" i="1">
                        <a:latin typeface="Cambria Math"/>
                      </a:rPr>
                      <m:t>𝒄𝒐𝒔</m:t>
                    </m:r>
                    <m:r>
                      <a:rPr lang="en-US" sz="4000" b="1" i="1">
                        <a:latin typeface="Cambria Math"/>
                      </a:rPr>
                      <m:t>𝟐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439" y="10092287"/>
                <a:ext cx="4209062" cy="1369606"/>
              </a:xfrm>
              <a:prstGeom prst="rect">
                <a:avLst/>
              </a:prstGeom>
              <a:blipFill>
                <a:blip r:embed="rId11"/>
                <a:stretch>
                  <a:fillRect t="-8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0" grpId="0"/>
      <p:bldP spid="52" grpId="0"/>
      <p:bldP spid="52" grpId="1"/>
      <p:bldP spid="56" grpId="0"/>
      <p:bldP spid="58" grpId="0"/>
      <p:bldP spid="76" grpId="0" animBg="1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9"/>
          <p:cNvGrpSpPr/>
          <p:nvPr/>
        </p:nvGrpSpPr>
        <p:grpSpPr>
          <a:xfrm>
            <a:off x="304800" y="2376076"/>
            <a:ext cx="23635140" cy="2015402"/>
            <a:chOff x="1175570" y="3048677"/>
            <a:chExt cx="23637875" cy="2111779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216742"/>
              <a:ext cx="23637875" cy="194371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4026878" cy="969507"/>
              <a:chOff x="1175570" y="1834705"/>
              <a:chExt cx="4026878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083926" y="1939290"/>
                <a:ext cx="3118522" cy="838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/T28</a:t>
                </a: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-573267" y="2916231"/>
                <a:ext cx="24957267" cy="1495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5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5400" b="1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5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3267" y="2916231"/>
                <a:ext cx="24957267" cy="1495218"/>
              </a:xfrm>
              <a:prstGeom prst="rect">
                <a:avLst/>
              </a:prstGeom>
              <a:blipFill>
                <a:blip r:embed="rId2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307192" y="4686555"/>
            <a:ext cx="23769616" cy="9178602"/>
            <a:chOff x="1270511" y="5867400"/>
            <a:chExt cx="23914265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0511" y="6139011"/>
              <a:ext cx="23914265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7F8E1EAA-7939-4A77-84AC-EC43C822F386}"/>
                  </a:ext>
                </a:extLst>
              </p:cNvPr>
              <p:cNvSpPr txBox="1"/>
              <p:nvPr/>
            </p:nvSpPr>
            <p:spPr>
              <a:xfrm>
                <a:off x="4056590" y="4981647"/>
                <a:ext cx="4326056" cy="111498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</m:func>
                    <m:r>
                      <a:rPr lang="en-US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F8E1EAA-7939-4A77-84AC-EC43C822F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590" y="4981647"/>
                <a:ext cx="4326056" cy="1114985"/>
              </a:xfrm>
              <a:prstGeom prst="rect">
                <a:avLst/>
              </a:prstGeom>
              <a:blipFill>
                <a:blip r:embed="rId3"/>
                <a:stretch>
                  <a:fillRect l="-5493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019302C7-6C1C-4705-93F0-9D37EBBF4F4C}"/>
                  </a:ext>
                </a:extLst>
              </p:cNvPr>
              <p:cNvSpPr txBox="1"/>
              <p:nvPr/>
            </p:nvSpPr>
            <p:spPr>
              <a:xfrm>
                <a:off x="403996" y="6059560"/>
                <a:ext cx="6248400" cy="290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𝒂𝒓𝒄𝒔𝒊𝒏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𝒂𝒓𝒄𝒔𝒊𝒏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9302C7-6C1C-4705-93F0-9D37EBBF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96" y="6059560"/>
                <a:ext cx="6248400" cy="2909771"/>
              </a:xfrm>
              <a:prstGeom prst="rect">
                <a:avLst/>
              </a:prstGeom>
              <a:blipFill>
                <a:blip r:embed="rId4"/>
                <a:stretch>
                  <a:fillRect r="-28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8CBEC4CA-9E72-4A66-9463-8694EED21D9D}"/>
                  </a:ext>
                </a:extLst>
              </p:cNvPr>
              <p:cNvSpPr txBox="1"/>
              <p:nvPr/>
            </p:nvSpPr>
            <p:spPr>
              <a:xfrm>
                <a:off x="152400" y="8795598"/>
                <a:ext cx="10516122" cy="2909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𝒂𝒓𝒄𝒔𝒊𝒏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𝒂𝒓𝒄𝒔𝒊𝒏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400" b="1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BEC4CA-9E72-4A66-9463-8694EED21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795598"/>
                <a:ext cx="10516122" cy="29097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BCDB3FE-F56B-4C8C-8B56-A5BB7797FBA8}"/>
                  </a:ext>
                </a:extLst>
              </p:cNvPr>
              <p:cNvSpPr txBox="1"/>
              <p:nvPr/>
            </p:nvSpPr>
            <p:spPr>
              <a:xfrm>
                <a:off x="-286634" y="11807420"/>
                <a:ext cx="15198380" cy="2941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tập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𝒂𝒓𝒄𝒔𝒊𝒏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𝒂𝒓𝒄𝒔𝒊𝒏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CDB3FE-F56B-4C8C-8B56-A5BB7797F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634" y="11807420"/>
                <a:ext cx="15198380" cy="2941511"/>
              </a:xfrm>
              <a:prstGeom prst="rect">
                <a:avLst/>
              </a:prstGeom>
              <a:blipFill>
                <a:blip r:embed="rId6"/>
                <a:stretch>
                  <a:fillRect l="-1645" t="-4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842D5956-93D1-4BD6-83DF-B4A7D8E7F207}"/>
                  </a:ext>
                </a:extLst>
              </p:cNvPr>
              <p:cNvSpPr txBox="1"/>
              <p:nvPr/>
            </p:nvSpPr>
            <p:spPr>
              <a:xfrm>
                <a:off x="12606036" y="5031144"/>
                <a:ext cx="8260260" cy="1209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func>
                      <m:funcPr>
                        <m:ctrlPr>
                          <a:rPr lang="en-US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2D5956-93D1-4BD6-83DF-B4A7D8E7F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036" y="5031144"/>
                <a:ext cx="8260260" cy="1209370"/>
              </a:xfrm>
              <a:prstGeom prst="rect">
                <a:avLst/>
              </a:prstGeom>
              <a:blipFill>
                <a:blip r:embed="rId7"/>
                <a:stretch>
                  <a:fillRect l="-2952" b="-9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540E7489-4843-4E21-A05C-F9934D3F608B}"/>
                  </a:ext>
                </a:extLst>
              </p:cNvPr>
              <p:cNvSpPr txBox="1"/>
              <p:nvPr/>
            </p:nvSpPr>
            <p:spPr>
              <a:xfrm>
                <a:off x="12811490" y="6192592"/>
                <a:ext cx="8041753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vi-VN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vi-VN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vi-VN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1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40E7489-4843-4E21-A05C-F9934D3F6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490" y="6192592"/>
                <a:ext cx="8041753" cy="8392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7C901AFD-0D5F-4703-915C-53F8CB819FBB}"/>
                  </a:ext>
                </a:extLst>
              </p:cNvPr>
              <p:cNvSpPr txBox="1"/>
              <p:nvPr/>
            </p:nvSpPr>
            <p:spPr>
              <a:xfrm>
                <a:off x="12938107" y="7123014"/>
                <a:ext cx="5867400" cy="1564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𝟑𝟔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C901AFD-0D5F-4703-915C-53F8CB819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07" y="7123014"/>
                <a:ext cx="5867400" cy="1564916"/>
              </a:xfrm>
              <a:prstGeom prst="rect">
                <a:avLst/>
              </a:prstGeom>
              <a:blipFill>
                <a:blip r:embed="rId9"/>
                <a:stretch>
                  <a:fillRect r="-29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7AC441E6-2444-4509-997C-67A23842BCAB}"/>
                  </a:ext>
                </a:extLst>
              </p:cNvPr>
              <p:cNvSpPr txBox="1"/>
              <p:nvPr/>
            </p:nvSpPr>
            <p:spPr>
              <a:xfrm>
                <a:off x="12938107" y="8779083"/>
                <a:ext cx="7882479" cy="1564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  <m:e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vi-VN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𝟏𝟖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vi-VN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d>
                        <m:dPr>
                          <m:ctrlPr>
                            <a:rPr lang="en-US" b="1" i="1"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vi-VN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vi-VN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vi-VN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AC441E6-2444-4509-997C-67A23842B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07" y="8779083"/>
                <a:ext cx="7882479" cy="15649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0CABA352-CF8F-4BCF-A9BD-7D2BE6A824AD}"/>
                  </a:ext>
                </a:extLst>
              </p:cNvPr>
              <p:cNvSpPr txBox="1"/>
              <p:nvPr/>
            </p:nvSpPr>
            <p:spPr>
              <a:xfrm>
                <a:off x="12938107" y="10635801"/>
                <a:ext cx="11445893" cy="2159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tập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CABA352-CF8F-4BCF-A9BD-7D2BE6A82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07" y="10635801"/>
                <a:ext cx="11445893" cy="2159437"/>
              </a:xfrm>
              <a:prstGeom prst="rect">
                <a:avLst/>
              </a:prstGeom>
              <a:blipFill>
                <a:blip r:embed="rId11"/>
                <a:stretch>
                  <a:fillRect l="-2077" t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05085196-14DD-4148-90F3-E200140C27BA}"/>
              </a:ext>
            </a:extLst>
          </p:cNvPr>
          <p:cNvCxnSpPr>
            <a:cxnSpLocks/>
          </p:cNvCxnSpPr>
          <p:nvPr/>
        </p:nvCxnSpPr>
        <p:spPr>
          <a:xfrm>
            <a:off x="12186169" y="5180925"/>
            <a:ext cx="0" cy="7196315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47">
            <a:extLst>
              <a:ext uri="{FF2B5EF4-FFF2-40B4-BE49-F238E27FC236}">
                <a16:creationId xmlns="" xmlns:a16="http://schemas.microsoft.com/office/drawing/2014/main" id="{2C33252C-DDC2-471C-842E-648A9F41FEC5}"/>
              </a:ext>
            </a:extLst>
          </p:cNvPr>
          <p:cNvGrpSpPr/>
          <p:nvPr/>
        </p:nvGrpSpPr>
        <p:grpSpPr>
          <a:xfrm>
            <a:off x="1372498" y="1568280"/>
            <a:ext cx="5554052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0" name="Freeform 71">
              <a:extLst>
                <a:ext uri="{FF2B5EF4-FFF2-40B4-BE49-F238E27FC236}">
                  <a16:creationId xmlns="" xmlns:a16="http://schemas.microsoft.com/office/drawing/2014/main" id="{93B5F919-61D1-4B7B-943D-EC991030B1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="" xmlns:a16="http://schemas.microsoft.com/office/drawing/2014/main" id="{C24D3E26-AD3D-425B-BABA-7C7CD1CE02F0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="" xmlns:a16="http://schemas.microsoft.com/office/drawing/2014/main" id="{3CC0BF6A-64AB-49D0-99F8-F64545458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="" xmlns:a16="http://schemas.microsoft.com/office/drawing/2014/main" id="{FE3E0E5B-A324-47F6-8A88-A6322F016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="" xmlns:a16="http://schemas.microsoft.com/office/drawing/2014/main" id="{042BC08A-DF09-42EE-8B32-C6591731A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="" xmlns:a16="http://schemas.microsoft.com/office/drawing/2014/main" id="{7C0AEEA5-5EE9-436D-A5E2-865E737E1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="" xmlns:a16="http://schemas.microsoft.com/office/drawing/2014/main" id="{FD851276-51E1-4C7B-AFFE-F51E9C42E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="" xmlns:a16="http://schemas.microsoft.com/office/drawing/2014/main" id="{A2C6C35F-697B-462E-B4A7-6ED0F5C81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="" xmlns:a16="http://schemas.microsoft.com/office/drawing/2014/main" id="{50C441BF-CD8B-4AB8-9731-D5799A356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="" xmlns:a16="http://schemas.microsoft.com/office/drawing/2014/main" id="{CA20E45E-4B68-4FA2-A32E-CCC5E1D3F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="" xmlns:a16="http://schemas.microsoft.com/office/drawing/2014/main" id="{E857E20C-70D8-47CD-97D9-DB73390D9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="" xmlns:a16="http://schemas.microsoft.com/office/drawing/2014/main" id="{ADA0E959-4496-46E0-8879-B9B0BCC60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="" xmlns:a16="http://schemas.microsoft.com/office/drawing/2014/main" id="{8A9C0C41-3C6F-49EB-AC20-40287C946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="" xmlns:a16="http://schemas.microsoft.com/office/drawing/2014/main" id="{A85E7961-B6BB-4C36-B5AD-88F707FB0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="" xmlns:a16="http://schemas.microsoft.com/office/drawing/2014/main" id="{5A9FEF54-4C13-4BF4-8479-E67CA94089F5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BÀI TẬP SGK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34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80" grpId="0" autoUpdateAnimBg="0"/>
      <p:bldP spid="3" grpId="0" autoUpdateAnimBg="0"/>
      <p:bldP spid="4" grpId="0" autoUpdateAnimBg="0"/>
      <p:bldP spid="5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54815" y="4530019"/>
            <a:ext cx="23595724" cy="8534401"/>
            <a:chOff x="1270511" y="5867400"/>
            <a:chExt cx="23598455" cy="7565065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3596756" cy="72934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456514" y="1837557"/>
            <a:ext cx="23594025" cy="2540508"/>
            <a:chOff x="1175569" y="3048677"/>
            <a:chExt cx="23596755" cy="3060765"/>
          </a:xfrm>
        </p:grpSpPr>
        <p:sp>
          <p:nvSpPr>
            <p:cNvPr id="82" name="Rounded Rectangle 81"/>
            <p:cNvSpPr/>
            <p:nvPr/>
          </p:nvSpPr>
          <p:spPr>
            <a:xfrm>
              <a:off x="1175569" y="3533429"/>
              <a:ext cx="23596755" cy="2576013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018773" y="2193534"/>
                <a:ext cx="21990471" cy="1965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773" y="2193534"/>
                <a:ext cx="21990471" cy="1965923"/>
              </a:xfrm>
              <a:prstGeom prst="rect">
                <a:avLst/>
              </a:prstGeom>
              <a:blipFill>
                <a:blip r:embed="rId2"/>
                <a:stretch>
                  <a:fillRect t="-7453" b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C5EBD4CB-27E3-480E-BA50-62D5B71B0C73}"/>
                  </a:ext>
                </a:extLst>
              </p:cNvPr>
              <p:cNvSpPr txBox="1"/>
              <p:nvPr/>
            </p:nvSpPr>
            <p:spPr>
              <a:xfrm>
                <a:off x="415220" y="5236637"/>
                <a:ext cx="5268877" cy="1138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EBD4CB-27E3-480E-BA50-62D5B71B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20" y="5236637"/>
                <a:ext cx="5268877" cy="1138838"/>
              </a:xfrm>
              <a:prstGeom prst="rect">
                <a:avLst/>
              </a:prstGeom>
              <a:blipFill>
                <a:blip r:embed="rId3"/>
                <a:stretch>
                  <a:fillRect l="-4630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75D24055-780D-40B9-A166-22F61F06E6B6}"/>
                  </a:ext>
                </a:extLst>
              </p:cNvPr>
              <p:cNvSpPr txBox="1"/>
              <p:nvPr/>
            </p:nvSpPr>
            <p:spPr>
              <a:xfrm>
                <a:off x="19050" y="6205791"/>
                <a:ext cx="7620000" cy="2653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𝒂𝒓𝒄𝒄𝒐𝒔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𝒂𝒓𝒄𝒄𝒐𝒔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5D24055-780D-40B9-A166-22F61F06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6205791"/>
                <a:ext cx="7620000" cy="2653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6F4043B5-7B88-4CBE-8408-18E7977D0520}"/>
                  </a:ext>
                </a:extLst>
              </p:cNvPr>
              <p:cNvSpPr txBox="1"/>
              <p:nvPr/>
            </p:nvSpPr>
            <p:spPr>
              <a:xfrm>
                <a:off x="-685800" y="9185981"/>
                <a:ext cx="10336002" cy="2935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𝒂𝒓𝒄𝒄𝒐𝒔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𝒂𝒓𝒄𝒄𝒐𝒔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F4043B5-7B88-4CBE-8408-18E7977D0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5800" y="9185981"/>
                <a:ext cx="10336002" cy="2935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C66D4DED-003A-4EDB-AFF2-570BFC6962E7}"/>
                  </a:ext>
                </a:extLst>
              </p:cNvPr>
              <p:cNvSpPr txBox="1"/>
              <p:nvPr/>
            </p:nvSpPr>
            <p:spPr>
              <a:xfrm>
                <a:off x="729828" y="11798162"/>
                <a:ext cx="23377380" cy="1170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̃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tập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𝒂𝒓𝒄𝒄𝒐𝒔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𝒂𝒓𝒄𝒄𝒐𝒔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6D4DED-003A-4EDB-AFF2-570BFC696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28" y="11798162"/>
                <a:ext cx="23377380" cy="1170129"/>
              </a:xfrm>
              <a:prstGeom prst="rect">
                <a:avLst/>
              </a:prstGeom>
              <a:blipFill>
                <a:blip r:embed="rId6"/>
                <a:stretch>
                  <a:fillRect l="-939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8AE3CC14-8BE5-4923-BD3E-E5899C8DE628}"/>
                  </a:ext>
                </a:extLst>
              </p:cNvPr>
              <p:cNvSpPr txBox="1"/>
              <p:nvPr/>
            </p:nvSpPr>
            <p:spPr>
              <a:xfrm>
                <a:off x="13447275" y="5981804"/>
                <a:ext cx="795215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𝟑𝟔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AE3CC14-8BE5-4923-BD3E-E5899C8DE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275" y="5981804"/>
                <a:ext cx="7952150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FCCC5F93-F109-4781-ABA7-297488A2F12D}"/>
                  </a:ext>
                </a:extLst>
              </p:cNvPr>
              <p:cNvSpPr txBox="1"/>
              <p:nvPr/>
            </p:nvSpPr>
            <p:spPr>
              <a:xfrm>
                <a:off x="13371791" y="6919007"/>
                <a:ext cx="795215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ℤ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CCC5F93-F109-4781-ABA7-297488A2F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791" y="6919007"/>
                <a:ext cx="7952150" cy="721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9AEAA599-3B71-4741-A374-DE594299B56E}"/>
                  </a:ext>
                </a:extLst>
              </p:cNvPr>
              <p:cNvSpPr txBox="1"/>
              <p:nvPr/>
            </p:nvSpPr>
            <p:spPr>
              <a:xfrm>
                <a:off x="13070566" y="8186444"/>
                <a:ext cx="8396327" cy="2849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0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ℤ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EAA599-3B71-4741-A374-DE594299B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0566" y="8186444"/>
                <a:ext cx="8396327" cy="2849947"/>
              </a:xfrm>
              <a:prstGeom prst="rect">
                <a:avLst/>
              </a:prstGeom>
              <a:blipFill>
                <a:blip r:embed="rId9"/>
                <a:stretch>
                  <a:fillRect l="-2542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A20FF358-576F-4B42-BF52-537E09246187}"/>
                  </a:ext>
                </a:extLst>
              </p:cNvPr>
              <p:cNvSpPr txBox="1"/>
              <p:nvPr/>
            </p:nvSpPr>
            <p:spPr>
              <a:xfrm>
                <a:off x="13051516" y="4920963"/>
                <a:ext cx="6893939" cy="7734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0FF358-576F-4B42-BF52-537E09246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1516" y="4920963"/>
                <a:ext cx="6893939" cy="773417"/>
              </a:xfrm>
              <a:prstGeom prst="rect">
                <a:avLst/>
              </a:prstGeom>
              <a:blipFill>
                <a:blip r:embed="rId10"/>
                <a:stretch>
                  <a:fillRect l="-3625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4F9B5D42-C5CC-4751-B0DE-B888804F15BB}"/>
              </a:ext>
            </a:extLst>
          </p:cNvPr>
          <p:cNvCxnSpPr>
            <a:cxnSpLocks/>
          </p:cNvCxnSpPr>
          <p:nvPr/>
        </p:nvCxnSpPr>
        <p:spPr>
          <a:xfrm>
            <a:off x="12253526" y="4836432"/>
            <a:ext cx="0" cy="7196315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35B1A2E-7493-4C16-BA52-299998CC99A5}"/>
              </a:ext>
            </a:extLst>
          </p:cNvPr>
          <p:cNvSpPr txBox="1"/>
          <p:nvPr/>
        </p:nvSpPr>
        <p:spPr>
          <a:xfrm>
            <a:off x="1346523" y="1914222"/>
            <a:ext cx="31181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2/T28</a:t>
            </a:r>
          </a:p>
        </p:txBody>
      </p:sp>
    </p:spTree>
    <p:extLst>
      <p:ext uri="{BB962C8B-B14F-4D97-AF65-F5344CB8AC3E}">
        <p14:creationId xmlns:p14="http://schemas.microsoft.com/office/powerpoint/2010/main" val="115163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31" grpId="0" autoUpdateAnimBg="0"/>
      <p:bldP spid="2" grpId="0" autoUpdateAnimBg="0"/>
      <p:bldP spid="3" grpId="0" autoUpdateAnimBg="0"/>
      <p:bldP spid="4" grpId="0" autoUpdateAnimBg="0"/>
      <p:bldP spid="32" grpId="0" autoUpdateAnimBg="0"/>
      <p:bldP spid="33" grpId="0" autoUpdateAnimBg="0"/>
      <p:bldP spid="34" grpId="0" autoUpdateAnimBg="0"/>
      <p:bldP spid="3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47347" y="4606870"/>
            <a:ext cx="23623992" cy="8175586"/>
            <a:chOff x="1270511" y="5867400"/>
            <a:chExt cx="22277167" cy="868359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2275468" cy="841198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292586" y="1627696"/>
            <a:ext cx="23798828" cy="2857858"/>
            <a:chOff x="1175570" y="3048677"/>
            <a:chExt cx="23801582" cy="2858189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533429"/>
              <a:ext cx="23801582" cy="2373437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C5EBD4CB-27E3-480E-BA50-62D5B71B0C73}"/>
                  </a:ext>
                </a:extLst>
              </p:cNvPr>
              <p:cNvSpPr txBox="1"/>
              <p:nvPr/>
            </p:nvSpPr>
            <p:spPr>
              <a:xfrm>
                <a:off x="380004" y="5823834"/>
                <a:ext cx="4341483" cy="1135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5EBD4CB-27E3-480E-BA50-62D5B71B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04" y="5823834"/>
                <a:ext cx="4341483" cy="1135375"/>
              </a:xfrm>
              <a:prstGeom prst="rect">
                <a:avLst/>
              </a:prstGeom>
              <a:blipFill>
                <a:blip r:embed="rId2"/>
                <a:stretch>
                  <a:fillRect l="-5610" b="-9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2C67ED2D-EDCD-4E36-B32C-47195E38FC04}"/>
                  </a:ext>
                </a:extLst>
              </p:cNvPr>
              <p:cNvSpPr/>
              <p:nvPr/>
            </p:nvSpPr>
            <p:spPr>
              <a:xfrm>
                <a:off x="1420273" y="2255910"/>
                <a:ext cx="20983430" cy="2947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6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6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4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6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func>
                    <m:sSup>
                      <m:sSupPr>
                        <m:ctrlPr>
                          <a:rPr lang="en-US" sz="4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6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C67ED2D-EDCD-4E36-B32C-47195E38F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273" y="2255910"/>
                <a:ext cx="20983430" cy="2947089"/>
              </a:xfrm>
              <a:prstGeom prst="rect">
                <a:avLst/>
              </a:prstGeom>
              <a:blipFill>
                <a:blip r:embed="rId3"/>
                <a:stretch>
                  <a:fillRect t="-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99B0E4B6-9589-4CE5-B9E9-0DEFF5E7499C}"/>
                  </a:ext>
                </a:extLst>
              </p:cNvPr>
              <p:cNvSpPr txBox="1"/>
              <p:nvPr/>
            </p:nvSpPr>
            <p:spPr>
              <a:xfrm flipH="1">
                <a:off x="4565565" y="5191501"/>
                <a:ext cx="4560992" cy="2645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0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B0E4B6-9589-4CE5-B9E9-0DEFF5E74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65565" y="5191501"/>
                <a:ext cx="4560992" cy="2645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9AD2D01-AA7A-481A-8455-5A2A2CA4506D}"/>
                  </a:ext>
                </a:extLst>
              </p:cNvPr>
              <p:cNvSpPr txBox="1"/>
              <p:nvPr/>
            </p:nvSpPr>
            <p:spPr>
              <a:xfrm>
                <a:off x="508917" y="7583140"/>
                <a:ext cx="5488897" cy="1111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AD2D01-AA7A-481A-8455-5A2A2CA45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17" y="7583140"/>
                <a:ext cx="5488897" cy="1111523"/>
              </a:xfrm>
              <a:prstGeom prst="rect">
                <a:avLst/>
              </a:prstGeom>
              <a:blipFill>
                <a:blip r:embed="rId5"/>
                <a:stretch>
                  <a:fillRect l="-3885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FA52A38-F6C6-4252-A643-03F37E806AEC}"/>
                  </a:ext>
                </a:extLst>
              </p:cNvPr>
              <p:cNvSpPr txBox="1"/>
              <p:nvPr/>
            </p:nvSpPr>
            <p:spPr>
              <a:xfrm>
                <a:off x="1524000" y="8413024"/>
                <a:ext cx="5638800" cy="1310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46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4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A52A38-F6C6-4252-A643-03F37E806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8413024"/>
                <a:ext cx="5638800" cy="13101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6631CF21-CDA2-41BC-97A5-189CE3123AC7}"/>
                  </a:ext>
                </a:extLst>
              </p:cNvPr>
              <p:cNvSpPr txBox="1"/>
              <p:nvPr/>
            </p:nvSpPr>
            <p:spPr>
              <a:xfrm>
                <a:off x="1258965" y="9672449"/>
                <a:ext cx="8301053" cy="1310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sz="4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31CF21-CDA2-41BC-97A5-189CE3123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65" y="9672449"/>
                <a:ext cx="8301053" cy="13101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8C2BA896-5D67-4E29-A2B8-2778A72CF050}"/>
                  </a:ext>
                </a:extLst>
              </p:cNvPr>
              <p:cNvSpPr txBox="1"/>
              <p:nvPr/>
            </p:nvSpPr>
            <p:spPr>
              <a:xfrm>
                <a:off x="12415946" y="9007024"/>
                <a:ext cx="6975742" cy="1310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sz="4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2BA896-5D67-4E29-A2B8-2778A72CF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5946" y="9007024"/>
                <a:ext cx="6975742" cy="13101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BED451F6-B8F2-41AA-B832-6006FFA41928}"/>
                  </a:ext>
                </a:extLst>
              </p:cNvPr>
              <p:cNvSpPr txBox="1"/>
              <p:nvPr/>
            </p:nvSpPr>
            <p:spPr>
              <a:xfrm>
                <a:off x="11616464" y="5007257"/>
                <a:ext cx="5504137" cy="1111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600" b="1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unc>
                      <m:funcPr>
                        <m:ctrlPr>
                          <a:rPr lang="en-US" sz="4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6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D451F6-B8F2-41AA-B832-6006FFA41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464" y="5007257"/>
                <a:ext cx="5504137" cy="1111523"/>
              </a:xfrm>
              <a:prstGeom prst="rect">
                <a:avLst/>
              </a:prstGeom>
              <a:blipFill>
                <a:blip r:embed="rId9"/>
                <a:stretch>
                  <a:fillRect l="-3991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C76EC8F-4010-479F-8904-C17F93749059}"/>
                  </a:ext>
                </a:extLst>
              </p:cNvPr>
              <p:cNvSpPr txBox="1"/>
              <p:nvPr/>
            </p:nvSpPr>
            <p:spPr>
              <a:xfrm>
                <a:off x="11763425" y="5897506"/>
                <a:ext cx="7749563" cy="1422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lang="en-US" sz="46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4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76EC8F-4010-479F-8904-C17F93749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425" y="5897506"/>
                <a:ext cx="7749563" cy="14222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6AEB6950-A2B1-4BE3-B838-7D7EE1EE3A2D}"/>
                  </a:ext>
                </a:extLst>
              </p:cNvPr>
              <p:cNvSpPr txBox="1"/>
              <p:nvPr/>
            </p:nvSpPr>
            <p:spPr>
              <a:xfrm>
                <a:off x="12676864" y="7345531"/>
                <a:ext cx="8040428" cy="1422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sz="4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AEB6950-A2B1-4BE3-B838-7D7EE1EE3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6864" y="7345531"/>
                <a:ext cx="8040428" cy="14222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CBEE84C-9527-4361-8B71-86F14CC00259}"/>
                  </a:ext>
                </a:extLst>
              </p:cNvPr>
              <p:cNvSpPr txBox="1"/>
              <p:nvPr/>
            </p:nvSpPr>
            <p:spPr>
              <a:xfrm>
                <a:off x="1705455" y="10914194"/>
                <a:ext cx="6608492" cy="1310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sz="4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CBEE84C-9527-4361-8B71-86F14CC00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455" y="10914194"/>
                <a:ext cx="6608492" cy="13101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05EFF49-03AE-4E71-A34E-8F9080A7395F}"/>
                  </a:ext>
                </a:extLst>
              </p:cNvPr>
              <p:cNvSpPr txBox="1"/>
              <p:nvPr/>
            </p:nvSpPr>
            <p:spPr>
              <a:xfrm>
                <a:off x="11616463" y="10439400"/>
                <a:ext cx="12767537" cy="2770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tập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các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f>
                            <m:fPr>
                              <m:ctrlPr>
                                <a:rPr lang="en-US" sz="46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;±</m:t>
                          </m:r>
                          <m:f>
                            <m:fPr>
                              <m:ctrlPr>
                                <a:rPr lang="en-US" sz="46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6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e>
                      </m:d>
                      <m:d>
                        <m:dPr>
                          <m:ctrlPr>
                            <a:rPr lang="en-US" sz="46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sz="46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6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5EFF49-03AE-4E71-A34E-8F9080A73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6463" y="10439400"/>
                <a:ext cx="12767537" cy="2770310"/>
              </a:xfrm>
              <a:prstGeom prst="rect">
                <a:avLst/>
              </a:prstGeom>
              <a:blipFill>
                <a:blip r:embed="rId13"/>
                <a:stretch>
                  <a:fillRect l="-2053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0957E2D5-6416-467B-B0F3-2A9D65DF4560}"/>
              </a:ext>
            </a:extLst>
          </p:cNvPr>
          <p:cNvCxnSpPr>
            <a:cxnSpLocks/>
          </p:cNvCxnSpPr>
          <p:nvPr/>
        </p:nvCxnSpPr>
        <p:spPr>
          <a:xfrm>
            <a:off x="10950815" y="5293360"/>
            <a:ext cx="0" cy="7230936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5C56B66-2B07-42AD-85CB-CA0B34D80A23}"/>
              </a:ext>
            </a:extLst>
          </p:cNvPr>
          <p:cNvSpPr txBox="1"/>
          <p:nvPr/>
        </p:nvSpPr>
        <p:spPr>
          <a:xfrm>
            <a:off x="1223198" y="1712282"/>
            <a:ext cx="31181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3/T28</a:t>
            </a:r>
          </a:p>
        </p:txBody>
      </p:sp>
    </p:spTree>
    <p:extLst>
      <p:ext uri="{BB962C8B-B14F-4D97-AF65-F5344CB8AC3E}">
        <p14:creationId xmlns:p14="http://schemas.microsoft.com/office/powerpoint/2010/main" val="34572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0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9"/>
          <p:cNvGrpSpPr/>
          <p:nvPr/>
        </p:nvGrpSpPr>
        <p:grpSpPr>
          <a:xfrm>
            <a:off x="351063" y="1862403"/>
            <a:ext cx="23725378" cy="1680381"/>
            <a:chOff x="1175570" y="3048677"/>
            <a:chExt cx="23728124" cy="1754989"/>
          </a:xfrm>
        </p:grpSpPr>
        <p:sp>
          <p:nvSpPr>
            <p:cNvPr id="82" name="Rounded Rectangle 81"/>
            <p:cNvSpPr/>
            <p:nvPr/>
          </p:nvSpPr>
          <p:spPr>
            <a:xfrm>
              <a:off x="1200073" y="3340268"/>
              <a:ext cx="23703621" cy="146339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4383624" y="2392332"/>
                <a:ext cx="17219354" cy="1114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b="1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600" b="1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600" b="1" i="1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6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6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6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6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624" y="2392332"/>
                <a:ext cx="17219354" cy="1114857"/>
              </a:xfrm>
              <a:prstGeom prst="rect">
                <a:avLst/>
              </a:prstGeom>
              <a:blipFill>
                <a:blip r:embed="rId3"/>
                <a:stretch>
                  <a:fillRect b="-10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358517" y="3657600"/>
            <a:ext cx="23784925" cy="9438982"/>
            <a:chOff x="1270511" y="5867400"/>
            <a:chExt cx="23787678" cy="9186500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3785979" cy="891488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B3799D22-79C1-4DCF-B0EA-A272A7BBC953}"/>
                  </a:ext>
                </a:extLst>
              </p:cNvPr>
              <p:cNvSpPr txBox="1"/>
              <p:nvPr/>
            </p:nvSpPr>
            <p:spPr>
              <a:xfrm>
                <a:off x="19050" y="4104695"/>
                <a:ext cx="11764203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+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799D22-79C1-4DCF-B0EA-A272A7BBC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" y="4104695"/>
                <a:ext cx="11764203" cy="759375"/>
              </a:xfrm>
              <a:prstGeom prst="rect">
                <a:avLst/>
              </a:prstGeom>
              <a:blipFill>
                <a:blip r:embed="rId4"/>
                <a:stretch>
                  <a:fillRect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2C8AC8B-F39C-4E80-8742-400AE30AF074}"/>
                  </a:ext>
                </a:extLst>
              </p:cNvPr>
              <p:cNvSpPr txBox="1"/>
              <p:nvPr/>
            </p:nvSpPr>
            <p:spPr>
              <a:xfrm>
                <a:off x="11086432" y="11069835"/>
                <a:ext cx="13814213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/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GB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GB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GB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</m:d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C8AC8B-F39C-4E80-8742-400AE30AF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6432" y="11069835"/>
                <a:ext cx="13814213" cy="1067152"/>
              </a:xfrm>
              <a:prstGeom prst="rect">
                <a:avLst/>
              </a:prstGeom>
              <a:blipFill>
                <a:blip r:embed="rId5"/>
                <a:stretch>
                  <a:fillRect l="-1589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DF978458-C47A-4EF0-86AD-4DC480B92C1D}"/>
                  </a:ext>
                </a:extLst>
              </p:cNvPr>
              <p:cNvSpPr txBox="1"/>
              <p:nvPr/>
            </p:nvSpPr>
            <p:spPr>
              <a:xfrm>
                <a:off x="11753946" y="8685688"/>
                <a:ext cx="11241229" cy="1289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𝒌𝒕𝒎𝒅𝒌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978458-C47A-4EF0-86AD-4DC480B92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946" y="8685688"/>
                <a:ext cx="11241229" cy="1289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08A4CA86-04A7-45E8-999B-F355191BE371}"/>
                  </a:ext>
                </a:extLst>
              </p:cNvPr>
              <p:cNvSpPr txBox="1"/>
              <p:nvPr/>
            </p:nvSpPr>
            <p:spPr>
              <a:xfrm>
                <a:off x="11783735" y="7008569"/>
                <a:ext cx="723900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A4CA86-04A7-45E8-999B-F355191BE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735" y="7008569"/>
                <a:ext cx="7239000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FEB2D6B6-4F93-48A0-AE5A-6E9284458C6B}"/>
                  </a:ext>
                </a:extLst>
              </p:cNvPr>
              <p:cNvSpPr txBox="1"/>
              <p:nvPr/>
            </p:nvSpPr>
            <p:spPr>
              <a:xfrm>
                <a:off x="11475749" y="5823032"/>
                <a:ext cx="10207017" cy="759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B2D6B6-4F93-48A0-AE5A-6E9284458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749" y="5823032"/>
                <a:ext cx="10207017" cy="759375"/>
              </a:xfrm>
              <a:prstGeom prst="rect">
                <a:avLst/>
              </a:prstGeom>
              <a:blipFill>
                <a:blip r:embed="rId8"/>
                <a:stretch>
                  <a:fillRect l="-2449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2A74445D-8748-4F39-A961-9F15508FEC7E}"/>
                  </a:ext>
                </a:extLst>
              </p:cNvPr>
              <p:cNvSpPr txBox="1"/>
              <p:nvPr/>
            </p:nvSpPr>
            <p:spPr>
              <a:xfrm>
                <a:off x="11938164" y="4162743"/>
                <a:ext cx="11549591" cy="161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𝒕𝒎𝒅𝒌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74445D-8748-4F39-A961-9F15508FE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164" y="4162743"/>
                <a:ext cx="11549591" cy="1613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B00983B9-F940-472E-AC74-719CBD7743E0}"/>
                  </a:ext>
                </a:extLst>
              </p:cNvPr>
              <p:cNvSpPr txBox="1"/>
              <p:nvPr/>
            </p:nvSpPr>
            <p:spPr>
              <a:xfrm>
                <a:off x="1010986" y="11565529"/>
                <a:ext cx="8384099" cy="1401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0983B9-F940-472E-AC74-719CBD774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86" y="11565529"/>
                <a:ext cx="8384099" cy="14019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E166E191-1BBD-416C-96CA-AAA6D518A171}"/>
                  </a:ext>
                </a:extLst>
              </p:cNvPr>
              <p:cNvSpPr txBox="1"/>
              <p:nvPr/>
            </p:nvSpPr>
            <p:spPr>
              <a:xfrm>
                <a:off x="407684" y="10550115"/>
                <a:ext cx="10221919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66E191-1BBD-416C-96CA-AAA6D518A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84" y="10550115"/>
                <a:ext cx="10221919" cy="1431161"/>
              </a:xfrm>
              <a:prstGeom prst="rect">
                <a:avLst/>
              </a:prstGeom>
              <a:blipFill>
                <a:blip r:embed="rId11"/>
                <a:stretch>
                  <a:fillRect l="-2147" t="-4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BD9CFCAC-77C7-4CF9-BF48-89BB0DE5F599}"/>
                  </a:ext>
                </a:extLst>
              </p:cNvPr>
              <p:cNvSpPr txBox="1"/>
              <p:nvPr/>
            </p:nvSpPr>
            <p:spPr>
              <a:xfrm>
                <a:off x="948490" y="7906523"/>
                <a:ext cx="4873614" cy="2534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9CFCAC-77C7-4CF9-BF48-89BB0DE5F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90" y="7906523"/>
                <a:ext cx="4873614" cy="253454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ECA316E4-B1FB-43CD-944B-BE7662DA00CA}"/>
                  </a:ext>
                </a:extLst>
              </p:cNvPr>
              <p:cNvSpPr txBox="1"/>
              <p:nvPr/>
            </p:nvSpPr>
            <p:spPr>
              <a:xfrm>
                <a:off x="1522411" y="6347085"/>
                <a:ext cx="518160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GB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A316E4-B1FB-43CD-944B-BE7662DA0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11" y="6347085"/>
                <a:ext cx="5181601" cy="14465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587909BE-AC0D-48C0-9019-F5BE0B6D2A5C}"/>
                  </a:ext>
                </a:extLst>
              </p:cNvPr>
              <p:cNvSpPr txBox="1"/>
              <p:nvPr/>
            </p:nvSpPr>
            <p:spPr>
              <a:xfrm>
                <a:off x="773024" y="4987120"/>
                <a:ext cx="5181601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7909BE-AC0D-48C0-9019-F5BE0B6D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24" y="4987120"/>
                <a:ext cx="5181601" cy="1070358"/>
              </a:xfrm>
              <a:prstGeom prst="rect">
                <a:avLst/>
              </a:prstGeom>
              <a:blipFill>
                <a:blip r:embed="rId14"/>
                <a:stretch>
                  <a:fillRect l="-423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936CB630-19F7-4493-832D-3A85235FB021}"/>
              </a:ext>
            </a:extLst>
          </p:cNvPr>
          <p:cNvCxnSpPr>
            <a:cxnSpLocks/>
          </p:cNvCxnSpPr>
          <p:nvPr/>
        </p:nvCxnSpPr>
        <p:spPr>
          <a:xfrm>
            <a:off x="10879380" y="3969085"/>
            <a:ext cx="0" cy="8998431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994199D-3B12-46E0-B1F3-2CC7986B46CC}"/>
              </a:ext>
            </a:extLst>
          </p:cNvPr>
          <p:cNvSpPr txBox="1"/>
          <p:nvPr/>
        </p:nvSpPr>
        <p:spPr>
          <a:xfrm>
            <a:off x="1253213" y="1960051"/>
            <a:ext cx="31181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4/T28</a:t>
            </a:r>
          </a:p>
        </p:txBody>
      </p:sp>
    </p:spTree>
    <p:extLst>
      <p:ext uri="{BB962C8B-B14F-4D97-AF65-F5344CB8AC3E}">
        <p14:creationId xmlns:p14="http://schemas.microsoft.com/office/powerpoint/2010/main" val="121507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31" grpId="0"/>
      <p:bldP spid="2" grpId="0"/>
      <p:bldP spid="3" grpId="0"/>
      <p:bldP spid="3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33400" y="5029200"/>
            <a:ext cx="23164800" cy="8169695"/>
            <a:chOff x="1270511" y="5867400"/>
            <a:chExt cx="22062025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560920" y="1983098"/>
            <a:ext cx="23230911" cy="2811975"/>
            <a:chOff x="1175570" y="3048677"/>
            <a:chExt cx="22124988" cy="3587919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4554734" y="2522012"/>
                <a:ext cx="1808216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/>
                <a:r>
                  <a:rPr lang="en-GB" sz="4400" b="1" dirty="0" smtClean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/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4400" b="1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effectLst/>
                        <a:latin typeface="Cambria Math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/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734" y="2522012"/>
                <a:ext cx="18082160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349" t="-5747" b="-126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6501D5F5-207A-46FB-B671-094C912B2449}"/>
                  </a:ext>
                </a:extLst>
              </p:cNvPr>
              <p:cNvSpPr txBox="1"/>
              <p:nvPr/>
            </p:nvSpPr>
            <p:spPr>
              <a:xfrm>
                <a:off x="511967" y="9952320"/>
                <a:ext cx="9042049" cy="2610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vi-V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vi-VN" b="0" i="1" smtClean="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GB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GB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GB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GB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40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GB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  <m:r>
                              <m:rPr>
                                <m:nor/>
                              </m:rPr>
                              <a:rPr lang="en-GB" dirty="0"/>
                              <m:t> </m:t>
                            </m:r>
                          </m:e>
                          <m:e>
                            <m:r>
                              <a:rPr lang="vi-VN" i="1">
                                <a:latin typeface="Cambria Math"/>
                              </a:rPr>
                              <m:t>3</m:t>
                            </m:r>
                            <m:r>
                              <a:rPr lang="vi-VN" i="1">
                                <a:latin typeface="Cambria Math"/>
                              </a:rPr>
                              <m:t>𝑥</m:t>
                            </m:r>
                            <m:r>
                              <a:rPr lang="vi-VN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GB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vi-VN" sz="44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GB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GB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vi-VN" sz="4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GB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01D5F5-207A-46FB-B671-094C912B2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67" y="9952320"/>
                <a:ext cx="9042049" cy="2610586"/>
              </a:xfrm>
              <a:prstGeom prst="rect">
                <a:avLst/>
              </a:prstGeom>
              <a:blipFill rotWithShape="1">
                <a:blip r:embed="rId4"/>
                <a:stretch>
                  <a:fillRect l="-26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3FBC4F4F-3B75-4EEA-BC1B-A547788CF60B}"/>
                  </a:ext>
                </a:extLst>
              </p:cNvPr>
              <p:cNvSpPr txBox="1"/>
              <p:nvPr/>
            </p:nvSpPr>
            <p:spPr>
              <a:xfrm>
                <a:off x="0" y="8728603"/>
                <a:ext cx="11622135" cy="18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⇔</m:t>
                      </m:r>
                      <m:r>
                        <a:rPr lang="en-US" b="0" i="1" smtClean="0">
                          <a:latin typeface="Cambria Math"/>
                        </a:rPr>
                        <m:t>𝑠𝑖𝑛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⇔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𝟓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BC4F4F-3B75-4EEA-BC1B-A547788CF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728603"/>
                <a:ext cx="11622135" cy="18695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78C8613-0AA6-4725-B224-531904D2FC14}"/>
              </a:ext>
            </a:extLst>
          </p:cNvPr>
          <p:cNvCxnSpPr>
            <a:cxnSpLocks/>
          </p:cNvCxnSpPr>
          <p:nvPr/>
        </p:nvCxnSpPr>
        <p:spPr>
          <a:xfrm>
            <a:off x="11622135" y="5875849"/>
            <a:ext cx="0" cy="6769979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7D27F58-2887-4C0B-909C-A603AD09C607}"/>
              </a:ext>
            </a:extLst>
          </p:cNvPr>
          <p:cNvSpPr txBox="1"/>
          <p:nvPr/>
        </p:nvSpPr>
        <p:spPr>
          <a:xfrm>
            <a:off x="1419846" y="2065314"/>
            <a:ext cx="32744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7/T29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Sequential Access Storage 7"/>
              <p:cNvSpPr/>
              <p:nvPr/>
            </p:nvSpPr>
            <p:spPr>
              <a:xfrm>
                <a:off x="1950720" y="5959715"/>
                <a:ext cx="8991600" cy="2523123"/>
              </a:xfrm>
              <a:prstGeom prst="flowChartMagneticTa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Hãy </a:t>
                </a:r>
                <a:r>
                  <a:rPr lang="en-US" dirty="0" err="1" smtClean="0"/>
                  <a:t>đưa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pt</a:t>
                </a:r>
                <a:r>
                  <a:rPr lang="en-US" dirty="0" smtClean="0"/>
                  <a:t>(1) </a:t>
                </a:r>
                <a:r>
                  <a:rPr lang="en-US" dirty="0" err="1" smtClean="0"/>
                  <a:t>về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dạng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𝑠𝑖𝑛𝑓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𝑠𝑖𝑛𝑔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hoặc</a:t>
                </a:r>
                <a:r>
                  <a:rPr lang="en-US" dirty="0" smtClean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𝑐𝑜𝑠𝑓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cos</m:t>
                      </m:r>
                      <m:r>
                        <a:rPr lang="en-US" b="0" i="1" smtClean="0">
                          <a:latin typeface="Cambria Math"/>
                        </a:rPr>
                        <m:t>⁡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8" name="Flowchart: Sequential Access Storag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20" y="5959715"/>
                <a:ext cx="8991600" cy="2523123"/>
              </a:xfrm>
              <a:prstGeom prst="flowChartMagneticTap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96911" y="6324600"/>
                <a:ext cx="6424490" cy="261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800" b="1" i="1" smtClean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vi-VN" sz="4800" b="0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𝒌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4400" b="1" dirty="0">
                                  <a:solidFill>
                                    <a:srgbClr val="000000"/>
                                  </a:solidFill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vi-VN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b="0" i="1" smtClean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8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800" b="1" i="1" smtClean="0"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800" b="0" i="1" smtClean="0">
                                  <a:latin typeface="Cambria Math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GB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GB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𝝅</m:t>
                              </m:r>
                              <m:r>
                                <m:rPr>
                                  <m:nor/>
                                </m:rPr>
                                <a:rPr lang="en-GB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6911" y="6324600"/>
                <a:ext cx="6424490" cy="26189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427057" y="7280118"/>
                <a:ext cx="35798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𝒌</m:t>
                          </m:r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7057" y="7280118"/>
                <a:ext cx="3579866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4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33400" y="5029200"/>
            <a:ext cx="23164800" cy="8169695"/>
            <a:chOff x="1270511" y="5867400"/>
            <a:chExt cx="22062025" cy="742294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1" name="Group 9"/>
          <p:cNvGrpSpPr/>
          <p:nvPr/>
        </p:nvGrpSpPr>
        <p:grpSpPr>
          <a:xfrm>
            <a:off x="560920" y="1983098"/>
            <a:ext cx="23230911" cy="2811975"/>
            <a:chOff x="1175570" y="3048677"/>
            <a:chExt cx="22124988" cy="3587919"/>
          </a:xfrm>
        </p:grpSpPr>
        <p:sp>
          <p:nvSpPr>
            <p:cNvPr id="82" name="Rounded Rectangle 81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4554734" y="2522012"/>
                <a:ext cx="18082160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/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/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/>
                <a:r>
                  <a:rPr lang="en-GB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734" y="2522012"/>
                <a:ext cx="18082160" cy="2123658"/>
              </a:xfrm>
              <a:prstGeom prst="rect">
                <a:avLst/>
              </a:prstGeom>
              <a:blipFill>
                <a:blip r:embed="rId3"/>
                <a:stretch>
                  <a:fillRect l="-1349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0B0DF132-2AF6-4D1D-A84F-5D74C0BB7A23}"/>
                  </a:ext>
                </a:extLst>
              </p:cNvPr>
              <p:cNvSpPr txBox="1"/>
              <p:nvPr/>
            </p:nvSpPr>
            <p:spPr>
              <a:xfrm>
                <a:off x="651398" y="6381629"/>
                <a:ext cx="561126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/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0DF132-2AF6-4D1D-A84F-5D74C0BB7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98" y="6381629"/>
                <a:ext cx="5611260" cy="769441"/>
              </a:xfrm>
              <a:prstGeom prst="rect">
                <a:avLst/>
              </a:prstGeom>
              <a:blipFill>
                <a:blip r:embed="rId4"/>
                <a:stretch>
                  <a:fillRect l="-445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90E14D30-B88E-4660-ADE0-9573B848717B}"/>
                  </a:ext>
                </a:extLst>
              </p:cNvPr>
              <p:cNvSpPr txBox="1"/>
              <p:nvPr/>
            </p:nvSpPr>
            <p:spPr>
              <a:xfrm>
                <a:off x="12396910" y="10409888"/>
                <a:ext cx="8861356" cy="1606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GB" sz="40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GB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GB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E14D30-B88E-4660-ADE0-9573B8487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6910" y="10409888"/>
                <a:ext cx="8861356" cy="1606465"/>
              </a:xfrm>
              <a:prstGeom prst="rect">
                <a:avLst/>
              </a:prstGeom>
              <a:blipFill>
                <a:blip r:embed="rId5"/>
                <a:stretch>
                  <a:fillRect l="-2478" t="-7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CA153FA-7BDC-45D7-948D-C4D3B34839B9}"/>
              </a:ext>
            </a:extLst>
          </p:cNvPr>
          <p:cNvSpPr txBox="1"/>
          <p:nvPr/>
        </p:nvSpPr>
        <p:spPr>
          <a:xfrm>
            <a:off x="12396910" y="8339940"/>
            <a:ext cx="9494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/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thỏa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mãn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GB" sz="40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89385F77-E476-457C-93EE-F13919886886}"/>
                  </a:ext>
                </a:extLst>
              </p:cNvPr>
              <p:cNvSpPr txBox="1"/>
              <p:nvPr/>
            </p:nvSpPr>
            <p:spPr>
              <a:xfrm flipH="1">
                <a:off x="1198429" y="12084434"/>
                <a:ext cx="5018528" cy="1147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𝒌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385F77-E476-457C-93EE-F13919886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98429" y="12084434"/>
                <a:ext cx="5018528" cy="11473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6501D5F5-207A-46FB-B671-094C912B2449}"/>
                  </a:ext>
                </a:extLst>
              </p:cNvPr>
              <p:cNvSpPr txBox="1"/>
              <p:nvPr/>
            </p:nvSpPr>
            <p:spPr>
              <a:xfrm>
                <a:off x="-255223" y="10549014"/>
                <a:ext cx="90420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1D5F5-207A-46FB-B671-094C912B2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5223" y="10549014"/>
                <a:ext cx="904204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3FBC4F4F-3B75-4EEA-BC1B-A547788CF60B}"/>
                  </a:ext>
                </a:extLst>
              </p:cNvPr>
              <p:cNvSpPr txBox="1"/>
              <p:nvPr/>
            </p:nvSpPr>
            <p:spPr>
              <a:xfrm>
                <a:off x="915189" y="8617398"/>
                <a:ext cx="944214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BC4F4F-3B75-4EEA-BC1B-A547788CF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89" y="8617398"/>
                <a:ext cx="9442140" cy="12488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038FAC5E-EE5D-42C6-B606-61A182E0D1DE}"/>
                  </a:ext>
                </a:extLst>
              </p:cNvPr>
              <p:cNvSpPr txBox="1"/>
              <p:nvPr/>
            </p:nvSpPr>
            <p:spPr>
              <a:xfrm>
                <a:off x="12700476" y="6478536"/>
                <a:ext cx="6001359" cy="1378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GB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  <m:r>
                        <a:rPr lang="en-GB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𝒌</m:t>
                          </m:r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𝒌</m:t>
                          </m:r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8FAC5E-EE5D-42C6-B606-61A182E0D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476" y="6478536"/>
                <a:ext cx="6001359" cy="13787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E42770CE-C8F3-4E62-9F16-F17E05424193}"/>
                  </a:ext>
                </a:extLst>
              </p:cNvPr>
              <p:cNvSpPr txBox="1"/>
              <p:nvPr/>
            </p:nvSpPr>
            <p:spPr>
              <a:xfrm>
                <a:off x="962810" y="10885083"/>
                <a:ext cx="7247133" cy="1289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en-GB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GB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2770CE-C8F3-4E62-9F16-F17E05424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10" y="10885083"/>
                <a:ext cx="7247133" cy="12897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78C8613-0AA6-4725-B224-531904D2FC14}"/>
              </a:ext>
            </a:extLst>
          </p:cNvPr>
          <p:cNvCxnSpPr>
            <a:cxnSpLocks/>
          </p:cNvCxnSpPr>
          <p:nvPr/>
        </p:nvCxnSpPr>
        <p:spPr>
          <a:xfrm>
            <a:off x="11622135" y="5875849"/>
            <a:ext cx="0" cy="6769979"/>
          </a:xfrm>
          <a:prstGeom prst="line">
            <a:avLst/>
          </a:prstGeom>
          <a:ln w="76200">
            <a:solidFill>
              <a:srgbClr val="C05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24085FB2-DE30-40D8-A2EE-7D267FF12753}"/>
                  </a:ext>
                </a:extLst>
              </p:cNvPr>
              <p:cNvSpPr txBox="1"/>
              <p:nvPr/>
            </p:nvSpPr>
            <p:spPr>
              <a:xfrm>
                <a:off x="731981" y="7508812"/>
                <a:ext cx="10448123" cy="907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0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𝝅</m:t>
                    </m:r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en-GB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GB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)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085FB2-DE30-40D8-A2EE-7D267FF12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81" y="7508812"/>
                <a:ext cx="10448123" cy="907428"/>
              </a:xfrm>
              <a:prstGeom prst="rect">
                <a:avLst/>
              </a:prstGeom>
              <a:blipFill>
                <a:blip r:embed="rId11"/>
                <a:stretch>
                  <a:fillRect l="-2042" t="-6711"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7D27F58-2887-4C0B-909C-A603AD09C607}"/>
              </a:ext>
            </a:extLst>
          </p:cNvPr>
          <p:cNvSpPr txBox="1"/>
          <p:nvPr/>
        </p:nvSpPr>
        <p:spPr>
          <a:xfrm>
            <a:off x="1419846" y="2065314"/>
            <a:ext cx="32744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7/T29</a:t>
            </a:r>
          </a:p>
        </p:txBody>
      </p:sp>
    </p:spTree>
    <p:extLst>
      <p:ext uri="{BB962C8B-B14F-4D97-AF65-F5344CB8AC3E}">
        <p14:creationId xmlns:p14="http://schemas.microsoft.com/office/powerpoint/2010/main" val="34224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30" grpId="0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13473" y="6858000"/>
            <a:ext cx="23087141" cy="6400800"/>
            <a:chOff x="1205494" y="6941416"/>
            <a:chExt cx="23090147" cy="6109585"/>
          </a:xfrm>
        </p:grpSpPr>
        <p:sp>
          <p:nvSpPr>
            <p:cNvPr id="41" name="Rounded Rectangle 40"/>
            <p:cNvSpPr/>
            <p:nvPr/>
          </p:nvSpPr>
          <p:spPr>
            <a:xfrm>
              <a:off x="1209585" y="7179457"/>
              <a:ext cx="23086056" cy="58715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81000" y="2362200"/>
            <a:ext cx="23391942" cy="4343400"/>
            <a:chOff x="992187" y="2564544"/>
            <a:chExt cx="22353091" cy="4088087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0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Pentagon 50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54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6" name="Freeform 55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3" name="Chevron 52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287568" y="1144998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568" y="11449985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012019" y="2525767"/>
                <a:ext cx="22565882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r>
                      <a:rPr lang="en-US" sz="4800" b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latin typeface="Cambria Math"/>
                      </a:rPr>
                      <m:t>)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19" y="2525767"/>
                <a:ext cx="22565882" cy="1159228"/>
              </a:xfrm>
              <a:prstGeom prst="rect">
                <a:avLst/>
              </a:prstGeom>
              <a:blipFill>
                <a:blip r:embed="rId3"/>
                <a:stretch>
                  <a:fillRect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157718" y="389129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𝝅</m:t>
                      </m:r>
                      <m:r>
                        <a:rPr lang="en-US" sz="4800" b="1">
                          <a:latin typeface="Cambria Math"/>
                        </a:rPr>
                        <m:t>,(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718" y="3891295"/>
                <a:ext cx="548568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2631973" y="3632886"/>
                <a:ext cx="8217715" cy="1494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,(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1973" y="3632886"/>
                <a:ext cx="8217715" cy="1494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00213" y="5329643"/>
                <a:ext cx="7139712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latin typeface="Cambria Math"/>
                        </a:rPr>
                        <m:t>+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𝝅</m:t>
                      </m:r>
                      <m:r>
                        <a:rPr lang="en-US" sz="4800" b="1">
                          <a:latin typeface="Cambria Math"/>
                        </a:rPr>
                        <m:t>,(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  <m:r>
                        <m:rPr>
                          <m:nor/>
                        </m:rPr>
                        <a:rPr lang="en-US" sz="4800" b="1"/>
                        <m:t>	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213" y="5329643"/>
                <a:ext cx="7139712" cy="13522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3254233" y="5260809"/>
                <a:ext cx="9067800" cy="1489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,(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233" y="5260809"/>
                <a:ext cx="9067800" cy="1489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47"/>
          <p:cNvGrpSpPr/>
          <p:nvPr/>
        </p:nvGrpSpPr>
        <p:grpSpPr>
          <a:xfrm>
            <a:off x="381000" y="1378044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grpSp>
          <p:nvGrpSpPr>
            <p:cNvPr id="70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  <a:grpFill/>
          </p:grpSpPr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2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3" name="TextBox 43"/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192163" y="7522305"/>
                <a:ext cx="6346609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r>
                      <a:rPr lang="en-US" sz="4800" b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latin typeface="Cambria Math"/>
                      </a:rPr>
                      <m:t>)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63" y="7522305"/>
                <a:ext cx="6346609" cy="1159228"/>
              </a:xfrm>
              <a:prstGeom prst="rect">
                <a:avLst/>
              </a:prstGeom>
              <a:blipFill>
                <a:blip r:embed="rId8"/>
                <a:stretch>
                  <a:fillRect l="-4419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12911420" y="548019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85905" y="8952691"/>
                <a:ext cx="571500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05" y="8952691"/>
                <a:ext cx="5715000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33024" y="10995484"/>
                <a:ext cx="7043458" cy="116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⇔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𝒌</m:t>
                        </m:r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latin typeface="Cambria Math"/>
                      </a:rPr>
                      <m:t>(</m:t>
                    </m:r>
                    <m:r>
                      <a:rPr lang="en-US" sz="4800" b="1" i="1">
                        <a:latin typeface="Cambria Math"/>
                      </a:rPr>
                      <m:t>𝒌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ℤ</m:t>
                    </m:r>
                    <m:r>
                      <a:rPr lang="en-US" sz="48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024" y="10995484"/>
                <a:ext cx="7043458" cy="1166923"/>
              </a:xfrm>
              <a:prstGeom prst="rect">
                <a:avLst/>
              </a:prstGeom>
              <a:blipFill>
                <a:blip r:embed="rId10"/>
                <a:stretch>
                  <a:fillRect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9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7" grpId="1"/>
      <p:bldP spid="84" grpId="0"/>
      <p:bldP spid="85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057" y="6324600"/>
            <a:ext cx="23235886" cy="6059993"/>
            <a:chOff x="1205494" y="6941416"/>
            <a:chExt cx="23238911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5" y="7179457"/>
              <a:ext cx="23234820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18227" y="1809648"/>
            <a:ext cx="23391942" cy="4087555"/>
            <a:chOff x="992187" y="2564544"/>
            <a:chExt cx="22353091" cy="408808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825221" y="1007271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5221" y="10072712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44287" y="2807451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itchFamily="18" charset="0"/>
                        <a:ea typeface="Cambria Math" pitchFamily="18" charset="0"/>
                      </a:rPr>
                      <m:t>𝒔𝒊𝒏𝒙</m:t>
                    </m:r>
                    <m:r>
                      <a:rPr lang="en-US" sz="48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800" b="1" i="1">
                        <a:latin typeface="Cambria Math" pitchFamily="18" charset="0"/>
                        <a:ea typeface="Cambria Math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87" y="2807451"/>
                <a:ext cx="22565882" cy="830997"/>
              </a:xfrm>
              <a:prstGeom prst="rect">
                <a:avLst/>
              </a:prstGeom>
              <a:blipFill>
                <a:blip r:embed="rId3"/>
                <a:stretch>
                  <a:fillRect l="-121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37427" y="4246587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≠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427" y="4246587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862353" y="4246587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≠−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353" y="4246587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772027" y="4246587"/>
                <a:ext cx="50666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 i="1">
                          <a:latin typeface="Cambria Math"/>
                        </a:rPr>
                        <m:t>≤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≤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027" y="4246587"/>
                <a:ext cx="506664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654566" y="4246587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&gt;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4566" y="4246587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5172099" y="6943594"/>
                <a:ext cx="137957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𝒔𝒊𝒏𝒙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≤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099" y="6943594"/>
                <a:ext cx="13795745" cy="830997"/>
              </a:xfrm>
              <a:prstGeom prst="rect">
                <a:avLst/>
              </a:prstGeom>
              <a:blipFill>
                <a:blip r:embed="rId8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1772027" y="412580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253297" y="8365925"/>
                <a:ext cx="7266537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297" y="8365925"/>
                <a:ext cx="7266537" cy="1431161"/>
              </a:xfrm>
              <a:prstGeom prst="rect">
                <a:avLst/>
              </a:prstGeom>
              <a:blipFill>
                <a:blip r:embed="rId9"/>
                <a:stretch>
                  <a:fillRect t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1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8" grpId="1"/>
      <p:bldP spid="29" grpId="0"/>
      <p:bldP spid="46" grpId="0"/>
      <p:bldP spid="47" grpId="0" animBg="1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1811</TotalTime>
  <Words>2421</Words>
  <Application>Microsoft Office PowerPoint</Application>
  <PresentationFormat>Custom</PresentationFormat>
  <Paragraphs>245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HoangLan</cp:lastModifiedBy>
  <cp:revision>125</cp:revision>
  <dcterms:created xsi:type="dcterms:W3CDTF">2013-08-31T11:42:51Z</dcterms:created>
  <dcterms:modified xsi:type="dcterms:W3CDTF">2021-09-03T16:10:08Z</dcterms:modified>
</cp:coreProperties>
</file>