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56"/>
  </p:notesMasterIdLst>
  <p:sldIdLst>
    <p:sldId id="301" r:id="rId3"/>
    <p:sldId id="260" r:id="rId4"/>
    <p:sldId id="258" r:id="rId5"/>
    <p:sldId id="305" r:id="rId6"/>
    <p:sldId id="306" r:id="rId7"/>
    <p:sldId id="307" r:id="rId8"/>
    <p:sldId id="309" r:id="rId9"/>
    <p:sldId id="310" r:id="rId10"/>
    <p:sldId id="287" r:id="rId11"/>
    <p:sldId id="312" r:id="rId12"/>
    <p:sldId id="313" r:id="rId13"/>
    <p:sldId id="314" r:id="rId14"/>
    <p:sldId id="315" r:id="rId15"/>
    <p:sldId id="267" r:id="rId16"/>
    <p:sldId id="317" r:id="rId17"/>
    <p:sldId id="316" r:id="rId18"/>
    <p:sldId id="318" r:id="rId19"/>
    <p:sldId id="319" r:id="rId20"/>
    <p:sldId id="322" r:id="rId21"/>
    <p:sldId id="323" r:id="rId22"/>
    <p:sldId id="321" r:id="rId23"/>
    <p:sldId id="325" r:id="rId24"/>
    <p:sldId id="326" r:id="rId25"/>
    <p:sldId id="324" r:id="rId26"/>
    <p:sldId id="328" r:id="rId27"/>
    <p:sldId id="330" r:id="rId28"/>
    <p:sldId id="331" r:id="rId29"/>
    <p:sldId id="332" r:id="rId30"/>
    <p:sldId id="333" r:id="rId31"/>
    <p:sldId id="334" r:id="rId32"/>
    <p:sldId id="335" r:id="rId33"/>
    <p:sldId id="337" r:id="rId34"/>
    <p:sldId id="336" r:id="rId35"/>
    <p:sldId id="340" r:id="rId36"/>
    <p:sldId id="354" r:id="rId37"/>
    <p:sldId id="357" r:id="rId38"/>
    <p:sldId id="356" r:id="rId39"/>
    <p:sldId id="370" r:id="rId40"/>
    <p:sldId id="372" r:id="rId41"/>
    <p:sldId id="373" r:id="rId42"/>
    <p:sldId id="374" r:id="rId43"/>
    <p:sldId id="375" r:id="rId44"/>
    <p:sldId id="376" r:id="rId45"/>
    <p:sldId id="364" r:id="rId46"/>
    <p:sldId id="365" r:id="rId47"/>
    <p:sldId id="366" r:id="rId48"/>
    <p:sldId id="367" r:id="rId49"/>
    <p:sldId id="368" r:id="rId50"/>
    <p:sldId id="379" r:id="rId51"/>
    <p:sldId id="380" r:id="rId52"/>
    <p:sldId id="381" r:id="rId53"/>
    <p:sldId id="382" r:id="rId54"/>
    <p:sldId id="383" r:id="rId55"/>
  </p:sldIdLst>
  <p:sldSz cx="24384000" cy="13716000"/>
  <p:notesSz cx="6858000" cy="9144000"/>
  <p:custDataLst>
    <p:tags r:id="rId5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135F82"/>
    <a:srgbClr val="FFA700"/>
    <a:srgbClr val="242452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78664" autoAdjust="0"/>
  </p:normalViewPr>
  <p:slideViewPr>
    <p:cSldViewPr>
      <p:cViewPr>
        <p:scale>
          <a:sx n="31" d="100"/>
          <a:sy n="31" d="100"/>
        </p:scale>
        <p:origin x="-990" y="-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55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99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35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29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13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FE56B-9C1D-4357-A643-BC5835BA8B8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90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FE56B-9C1D-4357-A643-BC5835BA8B8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44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FE56B-9C1D-4357-A643-BC5835BA8B8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12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FE56B-9C1D-4357-A643-BC5835BA8B8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24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FE56B-9C1D-4357-A643-BC5835BA8B8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29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FE56B-9C1D-4357-A643-BC5835BA8B8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708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FE56B-9C1D-4357-A643-BC5835BA8B8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52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FE56B-9C1D-4357-A643-BC5835BA8B8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39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FE56B-9C1D-4357-A643-BC5835BA8B8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317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FE56B-9C1D-4357-A643-BC5835BA8B8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800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FE56B-9C1D-4357-A643-BC5835BA8B8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576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730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55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99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35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29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13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9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2.png"/><Relationship Id="rId7" Type="http://schemas.openxmlformats.org/officeDocument/2006/relationships/image" Target="../media/image7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62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63.png"/><Relationship Id="rId9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8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7.png"/><Relationship Id="rId7" Type="http://schemas.openxmlformats.org/officeDocument/2006/relationships/image" Target="../media/image8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9.jpe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2.png"/><Relationship Id="rId5" Type="http://schemas.openxmlformats.org/officeDocument/2006/relationships/image" Target="../media/image107.png"/><Relationship Id="rId10" Type="http://schemas.openxmlformats.org/officeDocument/2006/relationships/image" Target="../media/image93.png"/><Relationship Id="rId4" Type="http://schemas.openxmlformats.org/officeDocument/2006/relationships/image" Target="../media/image106.png"/><Relationship Id="rId9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1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1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88.png"/><Relationship Id="rId7" Type="http://schemas.openxmlformats.org/officeDocument/2006/relationships/image" Target="../media/image1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88.png"/><Relationship Id="rId7" Type="http://schemas.openxmlformats.org/officeDocument/2006/relationships/image" Target="../media/image1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88.png"/><Relationship Id="rId7" Type="http://schemas.openxmlformats.org/officeDocument/2006/relationships/image" Target="../media/image12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11.png"/><Relationship Id="rId4" Type="http://schemas.openxmlformats.org/officeDocument/2006/relationships/image" Target="../media/image1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31.png"/><Relationship Id="rId7" Type="http://schemas.openxmlformats.org/officeDocument/2006/relationships/image" Target="../media/image134.png"/><Relationship Id="rId12" Type="http://schemas.openxmlformats.org/officeDocument/2006/relationships/image" Target="../media/image13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137.png"/><Relationship Id="rId5" Type="http://schemas.openxmlformats.org/officeDocument/2006/relationships/image" Target="../media/image133.png"/><Relationship Id="rId10" Type="http://schemas.openxmlformats.org/officeDocument/2006/relationships/image" Target="../media/image136.png"/><Relationship Id="rId4" Type="http://schemas.openxmlformats.org/officeDocument/2006/relationships/image" Target="../media/image132.png"/><Relationship Id="rId9" Type="http://schemas.openxmlformats.org/officeDocument/2006/relationships/image" Target="../media/image1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3.png"/><Relationship Id="rId3" Type="http://schemas.openxmlformats.org/officeDocument/2006/relationships/image" Target="../media/image131.png"/><Relationship Id="rId7" Type="http://schemas.openxmlformats.org/officeDocument/2006/relationships/image" Target="../media/image134.png"/><Relationship Id="rId12" Type="http://schemas.openxmlformats.org/officeDocument/2006/relationships/image" Target="../media/image142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141.png"/><Relationship Id="rId5" Type="http://schemas.openxmlformats.org/officeDocument/2006/relationships/image" Target="../media/image139.png"/><Relationship Id="rId10" Type="http://schemas.openxmlformats.org/officeDocument/2006/relationships/image" Target="../media/image140.png"/><Relationship Id="rId4" Type="http://schemas.openxmlformats.org/officeDocument/2006/relationships/image" Target="../media/image132.png"/><Relationship Id="rId9" Type="http://schemas.openxmlformats.org/officeDocument/2006/relationships/image" Target="../media/image13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ysmccd-my.sharepoint.com/personal/phkhails_my_smccd_edu/Documents/C%C3%A2u%2012.docx?web=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ysmccd-my.sharepoint.com/personal/phkhails_my_smccd_edu/Documents/C%C3%A2u%2012.docx?web=1" TargetMode="External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hyperlink" Target="https://mysmccd-my.sharepoint.com/personal/phkhails_my_smccd_edu/Documents/C%C3%A2u%2012.docx?web=1" TargetMode="External"/><Relationship Id="rId7" Type="http://schemas.openxmlformats.org/officeDocument/2006/relationships/image" Target="../media/image1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hyperlink" Target="https://mysmccd-my.sharepoint.com/personal/phkhails_my_smccd_edu/Documents/C%C3%A2u%2012.docx?web=1" TargetMode="External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9.png"/><Relationship Id="rId11" Type="http://schemas.openxmlformats.org/officeDocument/2006/relationships/image" Target="../media/image165.png"/><Relationship Id="rId5" Type="http://schemas.openxmlformats.org/officeDocument/2006/relationships/image" Target="../media/image158.png"/><Relationship Id="rId10" Type="http://schemas.openxmlformats.org/officeDocument/2006/relationships/image" Target="../media/image164.png"/><Relationship Id="rId4" Type="http://schemas.openxmlformats.org/officeDocument/2006/relationships/image" Target="../media/image157.png"/><Relationship Id="rId9" Type="http://schemas.openxmlformats.org/officeDocument/2006/relationships/image" Target="../media/image1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hyperlink" Target="https://mysmccd-my.sharepoint.com/personal/phkhails_my_smccd_edu/Documents/C%C3%A2u%2012.docx?web=1" TargetMode="External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173.png"/><Relationship Id="rId7" Type="http://schemas.openxmlformats.org/officeDocument/2006/relationships/image" Target="../media/image177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10" Type="http://schemas.openxmlformats.org/officeDocument/2006/relationships/image" Target="../media/image188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193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png"/><Relationship Id="rId5" Type="http://schemas.openxmlformats.org/officeDocument/2006/relationships/image" Target="../media/image19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0.png"/><Relationship Id="rId7" Type="http://schemas.openxmlformats.org/officeDocument/2006/relationships/image" Target="../media/image194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31.png"/><Relationship Id="rId5" Type="http://schemas.openxmlformats.org/officeDocument/2006/relationships/image" Target="../media/image192.png"/><Relationship Id="rId4" Type="http://schemas.openxmlformats.org/officeDocument/2006/relationships/image" Target="../media/image19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7" Type="http://schemas.openxmlformats.org/officeDocument/2006/relationships/image" Target="../media/image200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9.png"/><Relationship Id="rId5" Type="http://schemas.openxmlformats.org/officeDocument/2006/relationships/image" Target="../media/image192.png"/><Relationship Id="rId4" Type="http://schemas.openxmlformats.org/officeDocument/2006/relationships/image" Target="../media/image19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image" Target="../media/image205.png"/><Relationship Id="rId7" Type="http://schemas.openxmlformats.org/officeDocument/2006/relationships/image" Target="../media/image20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10" Type="http://schemas.openxmlformats.org/officeDocument/2006/relationships/image" Target="../media/image88.png"/><Relationship Id="rId4" Type="http://schemas.openxmlformats.org/officeDocument/2006/relationships/image" Target="../media/image206.png"/><Relationship Id="rId9" Type="http://schemas.openxmlformats.org/officeDocument/2006/relationships/image" Target="../media/image89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3" Type="http://schemas.openxmlformats.org/officeDocument/2006/relationships/image" Target="../media/image94.png"/><Relationship Id="rId7" Type="http://schemas.openxmlformats.org/officeDocument/2006/relationships/image" Target="../media/image9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5" Type="http://schemas.openxmlformats.org/officeDocument/2006/relationships/image" Target="../media/image91.png"/><Relationship Id="rId10" Type="http://schemas.openxmlformats.org/officeDocument/2006/relationships/image" Target="../media/image89.jpeg"/><Relationship Id="rId4" Type="http://schemas.openxmlformats.org/officeDocument/2006/relationships/image" Target="../media/image89.png"/><Relationship Id="rId9" Type="http://schemas.openxmlformats.org/officeDocument/2006/relationships/image" Target="../media/image20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ysmccd-my.sharepoint.com/personal/phkhails_my_smccd_edu/Documents/C%C3%A2u%2012.docx?web=1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9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5" Type="http://schemas.openxmlformats.org/officeDocument/2006/relationships/image" Target="../media/image101.png"/><Relationship Id="rId10" Type="http://schemas.openxmlformats.org/officeDocument/2006/relationships/image" Target="../media/image89.jpeg"/><Relationship Id="rId4" Type="http://schemas.openxmlformats.org/officeDocument/2006/relationships/image" Target="../media/image100.png"/><Relationship Id="rId9" Type="http://schemas.openxmlformats.org/officeDocument/2006/relationships/image" Target="../media/image20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4.png"/><Relationship Id="rId7" Type="http://schemas.openxmlformats.org/officeDocument/2006/relationships/image" Target="../media/image20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89.jpeg"/><Relationship Id="rId5" Type="http://schemas.openxmlformats.org/officeDocument/2006/relationships/image" Target="../media/image106.png"/><Relationship Id="rId10" Type="http://schemas.openxmlformats.org/officeDocument/2006/relationships/image" Target="../media/image207.png"/><Relationship Id="rId4" Type="http://schemas.openxmlformats.org/officeDocument/2006/relationships/image" Target="../media/image105.png"/><Relationship Id="rId9" Type="http://schemas.openxmlformats.org/officeDocument/2006/relationships/image" Target="../media/image9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10.png"/><Relationship Id="rId7" Type="http://schemas.openxmlformats.org/officeDocument/2006/relationships/image" Target="../media/image20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0.png"/><Relationship Id="rId11" Type="http://schemas.openxmlformats.org/officeDocument/2006/relationships/image" Target="../media/image89.jpeg"/><Relationship Id="rId5" Type="http://schemas.openxmlformats.org/officeDocument/2006/relationships/image" Target="../media/image96.png"/><Relationship Id="rId10" Type="http://schemas.openxmlformats.org/officeDocument/2006/relationships/image" Target="../media/image207.png"/><Relationship Id="rId4" Type="http://schemas.openxmlformats.org/officeDocument/2006/relationships/image" Target="../media/image95.png"/><Relationship Id="rId9" Type="http://schemas.openxmlformats.org/officeDocument/2006/relationships/image" Target="../media/image21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16.png"/><Relationship Id="rId7" Type="http://schemas.openxmlformats.org/officeDocument/2006/relationships/image" Target="../media/image20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89.jpeg"/><Relationship Id="rId5" Type="http://schemas.openxmlformats.org/officeDocument/2006/relationships/image" Target="../media/image118.png"/><Relationship Id="rId10" Type="http://schemas.openxmlformats.org/officeDocument/2006/relationships/image" Target="../media/image207.png"/><Relationship Id="rId4" Type="http://schemas.openxmlformats.org/officeDocument/2006/relationships/image" Target="../media/image117.png"/><Relationship Id="rId9" Type="http://schemas.openxmlformats.org/officeDocument/2006/relationships/image" Target="../media/image21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0.png"/><Relationship Id="rId3" Type="http://schemas.openxmlformats.org/officeDocument/2006/relationships/image" Target="../media/image1790.png"/><Relationship Id="rId7" Type="http://schemas.openxmlformats.org/officeDocument/2006/relationships/image" Target="../media/image20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0.png"/><Relationship Id="rId11" Type="http://schemas.openxmlformats.org/officeDocument/2006/relationships/image" Target="../media/image89.jpeg"/><Relationship Id="rId5" Type="http://schemas.openxmlformats.org/officeDocument/2006/relationships/image" Target="../media/image1810.png"/><Relationship Id="rId10" Type="http://schemas.openxmlformats.org/officeDocument/2006/relationships/image" Target="../media/image207.png"/><Relationship Id="rId4" Type="http://schemas.openxmlformats.org/officeDocument/2006/relationships/image" Target="../media/image1800.png"/><Relationship Id="rId9" Type="http://schemas.openxmlformats.org/officeDocument/2006/relationships/image" Target="../media/image162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0.png"/><Relationship Id="rId3" Type="http://schemas.openxmlformats.org/officeDocument/2006/relationships/image" Target="../media/image1850.png"/><Relationship Id="rId7" Type="http://schemas.openxmlformats.org/officeDocument/2006/relationships/image" Target="../media/image20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0.png"/><Relationship Id="rId11" Type="http://schemas.openxmlformats.org/officeDocument/2006/relationships/image" Target="../media/image89.jpeg"/><Relationship Id="rId5" Type="http://schemas.openxmlformats.org/officeDocument/2006/relationships/image" Target="../media/image1680.png"/><Relationship Id="rId10" Type="http://schemas.openxmlformats.org/officeDocument/2006/relationships/image" Target="../media/image207.png"/><Relationship Id="rId4" Type="http://schemas.openxmlformats.org/officeDocument/2006/relationships/image" Target="../media/image1860.png"/><Relationship Id="rId9" Type="http://schemas.openxmlformats.org/officeDocument/2006/relationships/image" Target="../media/image178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0.png"/><Relationship Id="rId3" Type="http://schemas.openxmlformats.org/officeDocument/2006/relationships/image" Target="../media/image1910.png"/><Relationship Id="rId7" Type="http://schemas.openxmlformats.org/officeDocument/2006/relationships/image" Target="../media/image20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0.png"/><Relationship Id="rId11" Type="http://schemas.openxmlformats.org/officeDocument/2006/relationships/image" Target="../media/image89.jpeg"/><Relationship Id="rId5" Type="http://schemas.openxmlformats.org/officeDocument/2006/relationships/image" Target="../media/image1930.png"/><Relationship Id="rId10" Type="http://schemas.openxmlformats.org/officeDocument/2006/relationships/image" Target="../media/image207.png"/><Relationship Id="rId4" Type="http://schemas.openxmlformats.org/officeDocument/2006/relationships/image" Target="../media/image1920.png"/><Relationship Id="rId9" Type="http://schemas.openxmlformats.org/officeDocument/2006/relationships/image" Target="../media/image182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0.png"/><Relationship Id="rId3" Type="http://schemas.openxmlformats.org/officeDocument/2006/relationships/image" Target="../media/image1970.png"/><Relationship Id="rId7" Type="http://schemas.openxmlformats.org/officeDocument/2006/relationships/image" Target="../media/image20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0.png"/><Relationship Id="rId11" Type="http://schemas.openxmlformats.org/officeDocument/2006/relationships/image" Target="../media/image89.jpeg"/><Relationship Id="rId5" Type="http://schemas.openxmlformats.org/officeDocument/2006/relationships/image" Target="../media/image1990.png"/><Relationship Id="rId10" Type="http://schemas.openxmlformats.org/officeDocument/2006/relationships/image" Target="../media/image207.png"/><Relationship Id="rId4" Type="http://schemas.openxmlformats.org/officeDocument/2006/relationships/image" Target="../media/image1980.png"/><Relationship Id="rId9" Type="http://schemas.openxmlformats.org/officeDocument/2006/relationships/image" Target="../media/image187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0.png"/><Relationship Id="rId3" Type="http://schemas.openxmlformats.org/officeDocument/2006/relationships/image" Target="../media/image2030.png"/><Relationship Id="rId7" Type="http://schemas.openxmlformats.org/officeDocument/2006/relationships/image" Target="../media/image20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0.png"/><Relationship Id="rId11" Type="http://schemas.openxmlformats.org/officeDocument/2006/relationships/image" Target="../media/image89.jpeg"/><Relationship Id="rId5" Type="http://schemas.openxmlformats.org/officeDocument/2006/relationships/image" Target="../media/image2050.png"/><Relationship Id="rId10" Type="http://schemas.openxmlformats.org/officeDocument/2006/relationships/image" Target="../media/image207.png"/><Relationship Id="rId4" Type="http://schemas.openxmlformats.org/officeDocument/2006/relationships/image" Target="../media/image2040.png"/><Relationship Id="rId9" Type="http://schemas.openxmlformats.org/officeDocument/2006/relationships/image" Target="../media/image188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6.png"/><Relationship Id="rId5" Type="http://schemas.openxmlformats.org/officeDocument/2006/relationships/image" Target="../media/image215.png"/><Relationship Id="rId4" Type="http://schemas.openxmlformats.org/officeDocument/2006/relationships/image" Target="../media/image20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ysmccd-my.sharepoint.com/personal/phkhails_my_smccd_edu/Documents/C%C3%A2u%2012.docx?web=1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gif"/><Relationship Id="rId2" Type="http://schemas.openxmlformats.org/officeDocument/2006/relationships/image" Target="../media/image20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gif"/><Relationship Id="rId2" Type="http://schemas.openxmlformats.org/officeDocument/2006/relationships/image" Target="../media/image20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gif"/><Relationship Id="rId2" Type="http://schemas.openxmlformats.org/officeDocument/2006/relationships/image" Target="../media/image20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0.png"/><Relationship Id="rId4" Type="http://schemas.openxmlformats.org/officeDocument/2006/relationships/image" Target="../media/image20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mysmccd-my.sharepoint.com/personal/phkhails_my_smccd_edu/Documents/C%C3%A2u%2012.docx?web=1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60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mysmccd-my.sharepoint.com/personal/phkhails_my_smccd_edu/Documents/C%C3%A2u%2012.docx?web=1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mysmccd-my.sharepoint.com/personal/phkhails_my_smccd_edu/Documents/C%C3%A2u%2012.docx?web=1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75778" y="1907684"/>
            <a:ext cx="3799377" cy="92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5400" b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  <a:endParaRPr lang="en-US" sz="54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16" y="3346603"/>
            <a:ext cx="24400495" cy="92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5400" b="1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54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HÀM SỐ LUỸ THỪA– HÀM SỐ MŨ- HÀM SỐ LOGARIT</a:t>
            </a:r>
            <a:endParaRPr lang="en-US" sz="54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4446051"/>
            <a:ext cx="24136675" cy="861744"/>
            <a:chOff x="564048" y="4446051"/>
            <a:chExt cx="24136675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4048" y="4446051"/>
              <a:ext cx="24136675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5. </a:t>
              </a:r>
              <a:r>
                <a:rPr lang="vi-VN" sz="6599" b="1">
                  <a:solidFill>
                    <a:srgbClr val="135F8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PHƯƠNG TRÌNH MŨ VÀ PHƯƠNG TRÌNH LOGARIT</a:t>
              </a:r>
              <a:endParaRPr lang="en-US" sz="6599" b="1" dirty="0">
                <a:solidFill>
                  <a:srgbClr val="135F82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730672" y="1524016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  <a:endParaRPr lang="en-US" sz="810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8" y="5796146"/>
            <a:ext cx="7927910" cy="907184"/>
            <a:chOff x="7459670" y="7086600"/>
            <a:chExt cx="7928828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629604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MŨ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2948" y="9448800"/>
            <a:ext cx="9712053" cy="929775"/>
            <a:chOff x="7459670" y="8524495"/>
            <a:chExt cx="9713178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808039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LÔGARIT</a:t>
              </a:r>
              <a:endPara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0373" y="708435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mũ cơ bản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0373" y="8311854"/>
            <a:ext cx="15294428" cy="861774"/>
            <a:chOff x="644526" y="2766774"/>
            <a:chExt cx="8810336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456929" y="2766774"/>
              <a:ext cx="79979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 giải một số phương trình mũ cơ bản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73112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11979" y="2859107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EE895BF2-2412-40AD-96FA-95F23019D83F}"/>
              </a:ext>
            </a:extLst>
          </p:cNvPr>
          <p:cNvGrpSpPr/>
          <p:nvPr/>
        </p:nvGrpSpPr>
        <p:grpSpPr>
          <a:xfrm>
            <a:off x="4114800" y="10644426"/>
            <a:ext cx="10253661" cy="861774"/>
            <a:chOff x="644526" y="2766774"/>
            <a:chExt cx="10253661" cy="861774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040F8EB9-DEFA-422C-AAD9-1542DEFB374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lôgarit cơ bản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ounded Rectangle 89">
              <a:extLst>
                <a:ext uri="{FF2B5EF4-FFF2-40B4-BE49-F238E27FC236}">
                  <a16:creationId xmlns="" xmlns:a16="http://schemas.microsoft.com/office/drawing/2014/main" id="{538BBA34-6F7F-4E9E-A4C2-EB21941466DA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453C5991-CD55-42C4-9A27-911103AD1B8B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08EB0E36-DDF8-4FBC-9839-432B62EE910F}"/>
              </a:ext>
            </a:extLst>
          </p:cNvPr>
          <p:cNvGrpSpPr/>
          <p:nvPr/>
        </p:nvGrpSpPr>
        <p:grpSpPr>
          <a:xfrm>
            <a:off x="4114800" y="11939826"/>
            <a:ext cx="15294428" cy="861774"/>
            <a:chOff x="644526" y="2766774"/>
            <a:chExt cx="8810336" cy="861774"/>
          </a:xfrm>
        </p:grpSpPr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2588CBF4-DE77-4500-9B2B-C52D937C6FC0}"/>
                </a:ext>
              </a:extLst>
            </p:cNvPr>
            <p:cNvSpPr txBox="1"/>
            <p:nvPr/>
          </p:nvSpPr>
          <p:spPr>
            <a:xfrm>
              <a:off x="1456929" y="2766774"/>
              <a:ext cx="79979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 giải một số phương trình lôgarit cơ bản</a:t>
              </a:r>
            </a:p>
          </p:txBody>
        </p:sp>
        <p:sp>
          <p:nvSpPr>
            <p:cNvPr id="64" name="Rounded Rectangle 93">
              <a:extLst>
                <a:ext uri="{FF2B5EF4-FFF2-40B4-BE49-F238E27FC236}">
                  <a16:creationId xmlns="" xmlns:a16="http://schemas.microsoft.com/office/drawing/2014/main" id="{A4FA6F98-3612-41CA-A298-F58B0CD3F2E5}"/>
                </a:ext>
              </a:extLst>
            </p:cNvPr>
            <p:cNvSpPr/>
            <p:nvPr/>
          </p:nvSpPr>
          <p:spPr>
            <a:xfrm>
              <a:off x="644526" y="2823876"/>
              <a:ext cx="73112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1ECAEA37-337B-44CC-BC2B-919A524F8F9F}"/>
                </a:ext>
              </a:extLst>
            </p:cNvPr>
            <p:cNvSpPr txBox="1"/>
            <p:nvPr/>
          </p:nvSpPr>
          <p:spPr>
            <a:xfrm>
              <a:off x="711979" y="2859107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63873" y="5949900"/>
            <a:ext cx="23042576" cy="7560356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35821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SÁCH GIÁO KHOA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527850" y="2491134"/>
            <a:ext cx="23627550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941462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079DEC5-391D-4235-8DDC-1ADD5EE89A1A}"/>
              </a:ext>
            </a:extLst>
          </p:cNvPr>
          <p:cNvSpPr txBox="1"/>
          <p:nvPr/>
        </p:nvSpPr>
        <p:spPr>
          <a:xfrm>
            <a:off x="5684084" y="2877977"/>
            <a:ext cx="165523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Giải phương trình</a:t>
            </a:r>
            <a:endParaRPr lang="en-US" sz="5400" b="1" i="1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2EBD8C71-0ABC-476A-AFE5-D84B71BB078E}"/>
                  </a:ext>
                </a:extLst>
              </p:cNvPr>
              <p:cNvSpPr txBox="1"/>
              <p:nvPr/>
            </p:nvSpPr>
            <p:spPr>
              <a:xfrm>
                <a:off x="331691" y="4177134"/>
                <a:ext cx="5929355" cy="1030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endChr m:val=""/>
                          <m:ctrlPr>
                            <a:rPr lang="en-US" sz="5400" b="1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ctrlPr>
                                    <a:rPr lang="en-US" sz="5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EBD8C71-0ABC-476A-AFE5-D84B71BB0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91" y="4177134"/>
                <a:ext cx="5929355" cy="10302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9C6A83A1-6040-4DA2-8330-DCCFB9C22A46}"/>
                  </a:ext>
                </a:extLst>
              </p:cNvPr>
              <p:cNvSpPr txBox="1"/>
              <p:nvPr/>
            </p:nvSpPr>
            <p:spPr>
              <a:xfrm>
                <a:off x="6165997" y="3668149"/>
                <a:ext cx="4806869" cy="2052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400" b="1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C6A83A1-6040-4DA2-8330-DCCFB9C22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997" y="3668149"/>
                <a:ext cx="4806869" cy="20527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73B8F3B2-5478-4004-B949-02F05FA0D7FF}"/>
                  </a:ext>
                </a:extLst>
              </p:cNvPr>
              <p:cNvSpPr txBox="1"/>
              <p:nvPr/>
            </p:nvSpPr>
            <p:spPr>
              <a:xfrm>
                <a:off x="6655642" y="4201348"/>
                <a:ext cx="13369158" cy="1066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3B8F3B2-5478-4004-B949-02F05FA0D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642" y="4201348"/>
                <a:ext cx="13369158" cy="10664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7335624A-9F7E-4B41-9333-55D2F1240B37}"/>
                  </a:ext>
                </a:extLst>
              </p:cNvPr>
              <p:cNvSpPr txBox="1"/>
              <p:nvPr/>
            </p:nvSpPr>
            <p:spPr>
              <a:xfrm>
                <a:off x="15605950" y="4139073"/>
                <a:ext cx="8768898" cy="1336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d>
                        <m:dPr>
                          <m:endChr m:val=""/>
                          <m:ctrlPr>
                            <a:rPr lang="en-US" sz="5400" b="1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ctrlPr>
                                    <a:rPr lang="en-US" sz="5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endChr m:val=""/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400" b="1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en-US" sz="54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335624A-9F7E-4B41-9333-55D2F1240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5950" y="4139073"/>
                <a:ext cx="8768898" cy="13360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0916646E-3D46-4A7C-BB5D-F776DB17AD1B}"/>
                  </a:ext>
                </a:extLst>
              </p:cNvPr>
              <p:cNvSpPr txBox="1"/>
              <p:nvPr/>
            </p:nvSpPr>
            <p:spPr>
              <a:xfrm>
                <a:off x="3696594" y="6278179"/>
                <a:ext cx="11457062" cy="1066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916646E-3D46-4A7C-BB5D-F776DB17A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594" y="6278179"/>
                <a:ext cx="11457062" cy="10664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8653A263-94E5-4ACB-A676-82827DCBB2A4}"/>
                  </a:ext>
                </a:extLst>
              </p:cNvPr>
              <p:cNvSpPr txBox="1"/>
              <p:nvPr/>
            </p:nvSpPr>
            <p:spPr>
              <a:xfrm>
                <a:off x="480834" y="7577248"/>
                <a:ext cx="6681130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653A263-94E5-4ACB-A676-82827DCBB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34" y="7577248"/>
                <a:ext cx="6681130" cy="942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CD7E209B-17BD-4C47-8DF8-E15156EB1F8E}"/>
                  </a:ext>
                </a:extLst>
              </p:cNvPr>
              <p:cNvSpPr txBox="1"/>
              <p:nvPr/>
            </p:nvSpPr>
            <p:spPr>
              <a:xfrm>
                <a:off x="6655642" y="7610942"/>
                <a:ext cx="5674065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D7E209B-17BD-4C47-8DF8-E15156EB1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642" y="7610942"/>
                <a:ext cx="5674065" cy="942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7592BF5A-E20B-47CC-9F4A-1A963E4D25CB}"/>
                  </a:ext>
                </a:extLst>
              </p:cNvPr>
              <p:cNvSpPr txBox="1"/>
              <p:nvPr/>
            </p:nvSpPr>
            <p:spPr>
              <a:xfrm>
                <a:off x="11688286" y="7129691"/>
                <a:ext cx="8248412" cy="1941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592BF5A-E20B-47CC-9F4A-1A963E4D2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8286" y="7129691"/>
                <a:ext cx="8248412" cy="19415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0FAA2624-E0BF-47AA-9FD7-74EF8C6A30E1}"/>
                  </a:ext>
                </a:extLst>
              </p:cNvPr>
              <p:cNvSpPr txBox="1"/>
              <p:nvPr/>
            </p:nvSpPr>
            <p:spPr>
              <a:xfrm>
                <a:off x="298400" y="8860250"/>
                <a:ext cx="15820791" cy="9117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5400" b="1" i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phương trình có tập nghiệm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𝐒</m:t>
                    </m:r>
                    <m:r>
                      <a:rPr lang="en-US" sz="5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={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5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5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}</m:t>
                    </m:r>
                  </m:oMath>
                </a14:m>
                <a:r>
                  <a:rPr lang="vi-VN" sz="5400" b="1" i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FAA2624-E0BF-47AA-9FD7-74EF8C6A3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00" y="8860250"/>
                <a:ext cx="15820791" cy="911788"/>
              </a:xfrm>
              <a:prstGeom prst="rect">
                <a:avLst/>
              </a:prstGeom>
              <a:blipFill>
                <a:blip r:embed="rId10"/>
                <a:stretch>
                  <a:fillRect t="-21333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B52BF0F8-BE2B-49EE-ABA3-2490F372A4B7}"/>
                  </a:ext>
                </a:extLst>
              </p:cNvPr>
              <p:cNvSpPr txBox="1"/>
              <p:nvPr/>
            </p:nvSpPr>
            <p:spPr>
              <a:xfrm>
                <a:off x="0" y="10556862"/>
                <a:ext cx="9808164" cy="1336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d>
                        <m:dPr>
                          <m:endChr m:val=""/>
                          <m:ctrlPr>
                            <a:rPr lang="en-US" sz="5400" b="1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ctrlPr>
                                    <a:rPr lang="en-US" sz="5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endChr m:val=""/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400" b="1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en-US" sz="54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52BF0F8-BE2B-49EE-ABA3-2490F372A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556862"/>
                <a:ext cx="9808164" cy="13360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="" xmlns:a16="http://schemas.microsoft.com/office/drawing/2014/main" id="{0830F933-2A95-4C57-88B9-B88C96D937C1}"/>
                  </a:ext>
                </a:extLst>
              </p:cNvPr>
              <p:cNvSpPr txBox="1"/>
              <p:nvPr/>
            </p:nvSpPr>
            <p:spPr>
              <a:xfrm>
                <a:off x="8926261" y="10079293"/>
                <a:ext cx="8473762" cy="2144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400" b="1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400" b="1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830F933-2A95-4C57-88B9-B88C96D93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261" y="10079293"/>
                <a:ext cx="8473762" cy="21448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="" xmlns:a16="http://schemas.microsoft.com/office/drawing/2014/main" id="{1FA40C37-047A-452B-952D-D39D665E6DB8}"/>
                  </a:ext>
                </a:extLst>
              </p:cNvPr>
              <p:cNvSpPr txBox="1"/>
              <p:nvPr/>
            </p:nvSpPr>
            <p:spPr>
              <a:xfrm>
                <a:off x="8926261" y="12411565"/>
                <a:ext cx="4991993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FA40C37-047A-452B-952D-D39D665E6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261" y="12411565"/>
                <a:ext cx="4991993" cy="9420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AAC4929C-A1C8-4560-85E8-9FE0153C5B2B}"/>
                  </a:ext>
                </a:extLst>
              </p:cNvPr>
              <p:cNvSpPr txBox="1"/>
              <p:nvPr/>
            </p:nvSpPr>
            <p:spPr>
              <a:xfrm>
                <a:off x="16852885" y="9999237"/>
                <a:ext cx="4849620" cy="2144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400" b="1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540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AC4929C-A1C8-4560-85E8-9FE0153C5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2885" y="9999237"/>
                <a:ext cx="4849620" cy="21448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4D08EDDF-48C3-4F25-9C3C-26B37D2830EB}"/>
                  </a:ext>
                </a:extLst>
              </p:cNvPr>
              <p:cNvSpPr txBox="1"/>
              <p:nvPr/>
            </p:nvSpPr>
            <p:spPr>
              <a:xfrm>
                <a:off x="13195285" y="12420927"/>
                <a:ext cx="73152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540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D08EDDF-48C3-4F25-9C3C-26B37D283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5285" y="12420927"/>
                <a:ext cx="7315200" cy="92333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40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  <p:bldP spid="52" grpId="0"/>
      <p:bldP spid="56" grpId="0"/>
      <p:bldP spid="58" grpId="0"/>
      <p:bldP spid="63" grpId="0"/>
      <p:bldP spid="66" grpId="0"/>
      <p:bldP spid="69" grpId="0"/>
      <p:bldP spid="41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60967"/>
            <a:chOff x="-288924" y="1892299"/>
            <a:chExt cx="19659599" cy="86096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i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7750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i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SÁCH GIÁO KHOA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4"/>
            <a:ext cx="22522148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i="1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855932" cy="944813"/>
              <a:chOff x="1175570" y="1834705"/>
              <a:chExt cx="4206110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 i="1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46250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8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 i="1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 i="1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 i="1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 i="1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 i="1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 i="1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 i="1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 i="1"/>
                </a:p>
              </p:txBody>
            </p:sp>
          </p:grpSp>
        </p:grpSp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079DEC5-391D-4235-8DDC-1ADD5EE89A1A}"/>
              </a:ext>
            </a:extLst>
          </p:cNvPr>
          <p:cNvSpPr txBox="1"/>
          <p:nvPr/>
        </p:nvSpPr>
        <p:spPr>
          <a:xfrm>
            <a:off x="8854213" y="2874897"/>
            <a:ext cx="65079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Giải phương trình</a:t>
            </a:r>
            <a:endParaRPr lang="en-US" sz="5400" b="1" i="1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2EBD8C71-0ABC-476A-AFE5-D84B71BB078E}"/>
                  </a:ext>
                </a:extLst>
              </p:cNvPr>
              <p:cNvSpPr txBox="1"/>
              <p:nvPr/>
            </p:nvSpPr>
            <p:spPr>
              <a:xfrm>
                <a:off x="1465995" y="3714484"/>
                <a:ext cx="7421139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𝟏𝟎𝟖</m:t>
                      </m:r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EBD8C71-0ABC-476A-AFE5-D84B71BB0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995" y="3714484"/>
                <a:ext cx="7421139" cy="9420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9C6A83A1-6040-4DA2-8330-DCCFB9C22A46}"/>
                  </a:ext>
                </a:extLst>
              </p:cNvPr>
              <p:cNvSpPr txBox="1"/>
              <p:nvPr/>
            </p:nvSpPr>
            <p:spPr>
              <a:xfrm>
                <a:off x="1766276" y="4797033"/>
                <a:ext cx="7924800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𝟐𝟖</m:t>
                      </m:r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C6A83A1-6040-4DA2-8330-DCCFB9C22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276" y="4797033"/>
                <a:ext cx="7924800" cy="9420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73B8F3B2-5478-4004-B949-02F05FA0D7FF}"/>
                  </a:ext>
                </a:extLst>
              </p:cNvPr>
              <p:cNvSpPr txBox="1"/>
              <p:nvPr/>
            </p:nvSpPr>
            <p:spPr>
              <a:xfrm>
                <a:off x="12248280" y="3818227"/>
                <a:ext cx="9575579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3B8F3B2-5478-4004-B949-02F05FA0D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8280" y="3818227"/>
                <a:ext cx="9575579" cy="9420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7335624A-9F7E-4B41-9333-55D2F1240B37}"/>
                  </a:ext>
                </a:extLst>
              </p:cNvPr>
              <p:cNvSpPr txBox="1"/>
              <p:nvPr/>
            </p:nvSpPr>
            <p:spPr>
              <a:xfrm>
                <a:off x="11399729" y="4759519"/>
                <a:ext cx="79248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335624A-9F7E-4B41-9333-55D2F1240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9729" y="4759519"/>
                <a:ext cx="7924800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604C6276-D3AC-41A1-9D8F-0A36203A9163}"/>
              </a:ext>
            </a:extLst>
          </p:cNvPr>
          <p:cNvGrpSpPr/>
          <p:nvPr/>
        </p:nvGrpSpPr>
        <p:grpSpPr>
          <a:xfrm>
            <a:off x="1139181" y="5982953"/>
            <a:ext cx="22522148" cy="7405238"/>
            <a:chOff x="1220788" y="7162797"/>
            <a:chExt cx="22124987" cy="7406095"/>
          </a:xfrm>
        </p:grpSpPr>
        <p:sp>
          <p:nvSpPr>
            <p:cNvPr id="48" name="Rounded Rectangle 30">
              <a:extLst>
                <a:ext uri="{FF2B5EF4-FFF2-40B4-BE49-F238E27FC236}">
                  <a16:creationId xmlns="" xmlns:a16="http://schemas.microsoft.com/office/drawing/2014/main" id="{09B9C518-84FC-4878-9592-BA0A40B18723}"/>
                </a:ext>
              </a:extLst>
            </p:cNvPr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i="1"/>
            </a:p>
          </p:txBody>
        </p:sp>
        <p:grpSp>
          <p:nvGrpSpPr>
            <p:cNvPr id="50" name="Group 60">
              <a:extLst>
                <a:ext uri="{FF2B5EF4-FFF2-40B4-BE49-F238E27FC236}">
                  <a16:creationId xmlns="" xmlns:a16="http://schemas.microsoft.com/office/drawing/2014/main" id="{04030626-B065-42EF-A496-4CBB31FD2D6E}"/>
                </a:ext>
              </a:extLst>
            </p:cNvPr>
            <p:cNvGrpSpPr/>
            <p:nvPr/>
          </p:nvGrpSpPr>
          <p:grpSpPr>
            <a:xfrm>
              <a:off x="1220788" y="7162797"/>
              <a:ext cx="3305491" cy="831093"/>
              <a:chOff x="1224542" y="6305967"/>
              <a:chExt cx="3305491" cy="882633"/>
            </a:xfrm>
          </p:grpSpPr>
          <p:sp>
            <p:nvSpPr>
              <p:cNvPr id="53" name="Freeform 20">
                <a:extLst>
                  <a:ext uri="{FF2B5EF4-FFF2-40B4-BE49-F238E27FC236}">
                    <a16:creationId xmlns="" xmlns:a16="http://schemas.microsoft.com/office/drawing/2014/main" id="{23A3EBE4-D717-4129-B18E-8177499EB96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 i="1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DC0E4DDC-F8A8-4D5D-96C6-07B7FD591F28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426982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34">
                <a:extLst>
                  <a:ext uri="{FF2B5EF4-FFF2-40B4-BE49-F238E27FC236}">
                    <a16:creationId xmlns="" xmlns:a16="http://schemas.microsoft.com/office/drawing/2014/main" id="{B0B38214-D78D-48E5-B907-20BCB4C1ECF1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 i="1"/>
              </a:p>
            </p:txBody>
          </p:sp>
          <p:sp>
            <p:nvSpPr>
              <p:cNvPr id="60" name="Freeform 15">
                <a:extLst>
                  <a:ext uri="{FF2B5EF4-FFF2-40B4-BE49-F238E27FC236}">
                    <a16:creationId xmlns="" xmlns:a16="http://schemas.microsoft.com/office/drawing/2014/main" id="{6B4E069F-8BF1-42F2-A1F3-800AEBF5AD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 i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D3435D9E-6B17-4259-BA23-AE0EC7BB5D90}"/>
                  </a:ext>
                </a:extLst>
              </p:cNvPr>
              <p:cNvSpPr txBox="1"/>
              <p:nvPr/>
            </p:nvSpPr>
            <p:spPr>
              <a:xfrm>
                <a:off x="916439" y="7111803"/>
                <a:ext cx="7456545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𝟏𝟎𝟖</m:t>
                      </m:r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435D9E-6B17-4259-BA23-AE0EC7BB5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439" y="7111803"/>
                <a:ext cx="7456545" cy="942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C527B3C5-84E1-4E88-B533-30D00932FEFD}"/>
                  </a:ext>
                </a:extLst>
              </p:cNvPr>
              <p:cNvSpPr txBox="1"/>
              <p:nvPr/>
            </p:nvSpPr>
            <p:spPr>
              <a:xfrm>
                <a:off x="7875905" y="7092812"/>
                <a:ext cx="9050428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𝟏𝟎𝟖</m:t>
                      </m:r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527B3C5-84E1-4E88-B533-30D00932F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905" y="7092812"/>
                <a:ext cx="9050428" cy="942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="" xmlns:a16="http://schemas.microsoft.com/office/drawing/2014/main" id="{4D9A70E9-A1F0-43EA-8E8F-447240D7C1A2}"/>
                  </a:ext>
                </a:extLst>
              </p:cNvPr>
              <p:cNvSpPr txBox="1"/>
              <p:nvPr/>
            </p:nvSpPr>
            <p:spPr>
              <a:xfrm>
                <a:off x="15873094" y="7128326"/>
                <a:ext cx="6656073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𝟏𝟎𝟖</m:t>
                      </m:r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D9A70E9-A1F0-43EA-8E8F-447240D7C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3094" y="7128326"/>
                <a:ext cx="6656073" cy="942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A2843B7A-AF55-48AF-8D51-BE5A2F5086EF}"/>
                  </a:ext>
                </a:extLst>
              </p:cNvPr>
              <p:cNvSpPr txBox="1"/>
              <p:nvPr/>
            </p:nvSpPr>
            <p:spPr>
              <a:xfrm>
                <a:off x="7614606" y="8263478"/>
                <a:ext cx="9645039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×−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2843B7A-AF55-48AF-8D51-BE5A2F508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606" y="8263478"/>
                <a:ext cx="9645039" cy="9420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E794C308-D60B-44CB-87C9-A08929B817EF}"/>
                  </a:ext>
                </a:extLst>
              </p:cNvPr>
              <p:cNvSpPr txBox="1"/>
              <p:nvPr/>
            </p:nvSpPr>
            <p:spPr>
              <a:xfrm>
                <a:off x="1305711" y="9684239"/>
                <a:ext cx="7924800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𝟐𝟖</m:t>
                      </m:r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794C308-D60B-44CB-87C9-A08929B81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711" y="9684239"/>
                <a:ext cx="7924800" cy="9420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2D288191-A667-43A1-9B52-264A12866A1C}"/>
                  </a:ext>
                </a:extLst>
              </p:cNvPr>
              <p:cNvSpPr txBox="1"/>
              <p:nvPr/>
            </p:nvSpPr>
            <p:spPr>
              <a:xfrm>
                <a:off x="8386122" y="9747448"/>
                <a:ext cx="12418142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𝟐𝟖</m:t>
                      </m:r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D288191-A667-43A1-9B52-264A12866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122" y="9747448"/>
                <a:ext cx="12418142" cy="9420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="" xmlns:a16="http://schemas.microsoft.com/office/drawing/2014/main" id="{70FB30FD-9CFF-4EF2-B45C-B848E08B8CC2}"/>
                  </a:ext>
                </a:extLst>
              </p:cNvPr>
              <p:cNvSpPr txBox="1"/>
              <p:nvPr/>
            </p:nvSpPr>
            <p:spPr>
              <a:xfrm>
                <a:off x="1685372" y="11010283"/>
                <a:ext cx="9291092" cy="1030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𝟐𝟖</m:t>
                      </m:r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0FB30FD-9CFF-4EF2-B45C-B848E08B8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372" y="11010283"/>
                <a:ext cx="9291092" cy="103028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1668DBB6-265C-4673-A2D7-3D35B13E4D77}"/>
                  </a:ext>
                </a:extLst>
              </p:cNvPr>
              <p:cNvSpPr txBox="1"/>
              <p:nvPr/>
            </p:nvSpPr>
            <p:spPr>
              <a:xfrm>
                <a:off x="10440589" y="11036036"/>
                <a:ext cx="5790011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𝟐𝟖</m:t>
                      </m:r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668DBB6-265C-4673-A2D7-3D35B13E4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589" y="11036036"/>
                <a:ext cx="5790011" cy="9420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="" xmlns:a16="http://schemas.microsoft.com/office/drawing/2014/main" id="{5783A1B2-8A96-431F-9ED9-086322DED252}"/>
                  </a:ext>
                </a:extLst>
              </p:cNvPr>
              <p:cNvSpPr txBox="1"/>
              <p:nvPr/>
            </p:nvSpPr>
            <p:spPr>
              <a:xfrm>
                <a:off x="1552400" y="12227499"/>
                <a:ext cx="16176258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783A1B2-8A96-431F-9ED9-086322DED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400" y="12227499"/>
                <a:ext cx="16176258" cy="9420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28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4" grpId="0"/>
      <p:bldP spid="65" grpId="0"/>
      <p:bldP spid="67" grpId="0"/>
      <p:bldP spid="68" grpId="0"/>
      <p:bldP spid="70" grpId="0"/>
      <p:bldP spid="73" grpId="0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60967"/>
            <a:chOff x="-288924" y="1892299"/>
            <a:chExt cx="19659599" cy="86096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i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7750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i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SÁCH GIÁO KHOA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4"/>
            <a:ext cx="22522148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i="1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855932" cy="944813"/>
              <a:chOff x="1175570" y="1834705"/>
              <a:chExt cx="4206110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 i="1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46250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8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 i="1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 i="1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 i="1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 i="1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 i="1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 i="1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 i="1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 i="1"/>
                </a:p>
              </p:txBody>
            </p:sp>
          </p:grpSp>
        </p:grpSp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079DEC5-391D-4235-8DDC-1ADD5EE89A1A}"/>
              </a:ext>
            </a:extLst>
          </p:cNvPr>
          <p:cNvSpPr txBox="1"/>
          <p:nvPr/>
        </p:nvSpPr>
        <p:spPr>
          <a:xfrm>
            <a:off x="8854213" y="2874897"/>
            <a:ext cx="65079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Giải phương trình</a:t>
            </a:r>
            <a:endParaRPr lang="en-US" sz="5400" b="1" i="1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2EBD8C71-0ABC-476A-AFE5-D84B71BB078E}"/>
                  </a:ext>
                </a:extLst>
              </p:cNvPr>
              <p:cNvSpPr txBox="1"/>
              <p:nvPr/>
            </p:nvSpPr>
            <p:spPr>
              <a:xfrm>
                <a:off x="1626280" y="3620427"/>
                <a:ext cx="7067355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𝟏𝟎𝟖</m:t>
                      </m:r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EBD8C71-0ABC-476A-AFE5-D84B71BB0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280" y="3620427"/>
                <a:ext cx="7067355" cy="9420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9C6A83A1-6040-4DA2-8330-DCCFB9C22A46}"/>
                  </a:ext>
                </a:extLst>
              </p:cNvPr>
              <p:cNvSpPr txBox="1"/>
              <p:nvPr/>
            </p:nvSpPr>
            <p:spPr>
              <a:xfrm>
                <a:off x="1766276" y="4797033"/>
                <a:ext cx="7924800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𝟐𝟖</m:t>
                      </m:r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C6A83A1-6040-4DA2-8330-DCCFB9C22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276" y="4797033"/>
                <a:ext cx="7924800" cy="9420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73B8F3B2-5478-4004-B949-02F05FA0D7FF}"/>
                  </a:ext>
                </a:extLst>
              </p:cNvPr>
              <p:cNvSpPr txBox="1"/>
              <p:nvPr/>
            </p:nvSpPr>
            <p:spPr>
              <a:xfrm>
                <a:off x="12248280" y="3818227"/>
                <a:ext cx="9575579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3B8F3B2-5478-4004-B949-02F05FA0D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8280" y="3818227"/>
                <a:ext cx="9575579" cy="9420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7335624A-9F7E-4B41-9333-55D2F1240B37}"/>
                  </a:ext>
                </a:extLst>
              </p:cNvPr>
              <p:cNvSpPr txBox="1"/>
              <p:nvPr/>
            </p:nvSpPr>
            <p:spPr>
              <a:xfrm>
                <a:off x="11665285" y="4758067"/>
                <a:ext cx="79248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335624A-9F7E-4B41-9333-55D2F1240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5285" y="4758067"/>
                <a:ext cx="7924800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604C6276-D3AC-41A1-9D8F-0A36203A9163}"/>
              </a:ext>
            </a:extLst>
          </p:cNvPr>
          <p:cNvGrpSpPr/>
          <p:nvPr/>
        </p:nvGrpSpPr>
        <p:grpSpPr>
          <a:xfrm>
            <a:off x="1139181" y="5982953"/>
            <a:ext cx="22522148" cy="7405238"/>
            <a:chOff x="1220788" y="7162797"/>
            <a:chExt cx="22124987" cy="7406095"/>
          </a:xfrm>
        </p:grpSpPr>
        <p:sp>
          <p:nvSpPr>
            <p:cNvPr id="48" name="Rounded Rectangle 30">
              <a:extLst>
                <a:ext uri="{FF2B5EF4-FFF2-40B4-BE49-F238E27FC236}">
                  <a16:creationId xmlns="" xmlns:a16="http://schemas.microsoft.com/office/drawing/2014/main" id="{09B9C518-84FC-4878-9592-BA0A40B18723}"/>
                </a:ext>
              </a:extLst>
            </p:cNvPr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i="1"/>
            </a:p>
          </p:txBody>
        </p:sp>
        <p:grpSp>
          <p:nvGrpSpPr>
            <p:cNvPr id="50" name="Group 60">
              <a:extLst>
                <a:ext uri="{FF2B5EF4-FFF2-40B4-BE49-F238E27FC236}">
                  <a16:creationId xmlns="" xmlns:a16="http://schemas.microsoft.com/office/drawing/2014/main" id="{04030626-B065-42EF-A496-4CBB31FD2D6E}"/>
                </a:ext>
              </a:extLst>
            </p:cNvPr>
            <p:cNvGrpSpPr/>
            <p:nvPr/>
          </p:nvGrpSpPr>
          <p:grpSpPr>
            <a:xfrm>
              <a:off x="1220788" y="7162797"/>
              <a:ext cx="3305491" cy="831093"/>
              <a:chOff x="1224542" y="6305967"/>
              <a:chExt cx="3305491" cy="882633"/>
            </a:xfrm>
          </p:grpSpPr>
          <p:sp>
            <p:nvSpPr>
              <p:cNvPr id="53" name="Freeform 20">
                <a:extLst>
                  <a:ext uri="{FF2B5EF4-FFF2-40B4-BE49-F238E27FC236}">
                    <a16:creationId xmlns="" xmlns:a16="http://schemas.microsoft.com/office/drawing/2014/main" id="{23A3EBE4-D717-4129-B18E-8177499EB96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 i="1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DC0E4DDC-F8A8-4D5D-96C6-07B7FD591F28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426982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34">
                <a:extLst>
                  <a:ext uri="{FF2B5EF4-FFF2-40B4-BE49-F238E27FC236}">
                    <a16:creationId xmlns="" xmlns:a16="http://schemas.microsoft.com/office/drawing/2014/main" id="{B0B38214-D78D-48E5-B907-20BCB4C1ECF1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 i="1"/>
              </a:p>
            </p:txBody>
          </p:sp>
          <p:sp>
            <p:nvSpPr>
              <p:cNvPr id="60" name="Freeform 15">
                <a:extLst>
                  <a:ext uri="{FF2B5EF4-FFF2-40B4-BE49-F238E27FC236}">
                    <a16:creationId xmlns="" xmlns:a16="http://schemas.microsoft.com/office/drawing/2014/main" id="{6B4E069F-8BF1-42F2-A1F3-800AEBF5AD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 i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1EAD013A-13E9-4033-83FA-6711138AADF4}"/>
                  </a:ext>
                </a:extLst>
              </p:cNvPr>
              <p:cNvSpPr txBox="1"/>
              <p:nvPr/>
            </p:nvSpPr>
            <p:spPr>
              <a:xfrm>
                <a:off x="1639239" y="6962822"/>
                <a:ext cx="7733361" cy="917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5400" b="1" i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𝟓𝟔</m:t>
                    </m:r>
                    <m:r>
                      <a:rPr lang="en-US" sz="5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54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EAD013A-13E9-4033-83FA-6711138AA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239" y="6962822"/>
                <a:ext cx="7733361" cy="917687"/>
              </a:xfrm>
              <a:prstGeom prst="rect">
                <a:avLst/>
              </a:prstGeom>
              <a:blipFill>
                <a:blip r:embed="rId6"/>
                <a:stretch>
                  <a:fillRect t="-21192" b="-37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4D15495A-66DD-4D9A-A931-DBA50C663134}"/>
                  </a:ext>
                </a:extLst>
              </p:cNvPr>
              <p:cNvSpPr txBox="1"/>
              <p:nvPr/>
            </p:nvSpPr>
            <p:spPr>
              <a:xfrm>
                <a:off x="1596098" y="9660943"/>
                <a:ext cx="11770196" cy="1941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5400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400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5400" i="1">
                                        <a:solidFill>
                                          <a:srgbClr val="836967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00" i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  <m:sup>
                                    <m:r>
                                      <a:rPr lang="en-US" sz="5400" b="1" i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sup>
                                </m:sSup>
                                <m:r>
                                  <a:rPr lang="en-US" sz="5400" b="0" i="0">
                                    <a:latin typeface="Cambria Math" panose="02040503050406030204" pitchFamily="18" charset="0"/>
                                  </a:rPr>
                                  <m:t>=−7</m:t>
                                </m:r>
                                <m:d>
                                  <m:dPr>
                                    <m:ctrlPr>
                                      <a:rPr lang="en-US" sz="5400" b="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5400" b="1" i="0">
                                        <a:latin typeface="Cambria Math" panose="02040503050406030204" pitchFamily="18" charset="0"/>
                                      </a:rPr>
                                      <m:t>𝐋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5400" b="0" i="1">
                                        <a:solidFill>
                                          <a:srgbClr val="836967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00" b="0" i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  <m:sup>
                                    <m:r>
                                      <a:rPr lang="en-US" sz="5400" b="1" i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sup>
                                </m:sSup>
                                <m:r>
                                  <a:rPr lang="en-US" sz="5400" b="0" i="0">
                                    <a:latin typeface="Cambria Math" panose="02040503050406030204" pitchFamily="18" charset="0"/>
                                  </a:rPr>
                                  <m:t>=8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5400" b="0" i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b="0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0" i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sup>
                      </m:sSup>
                      <m:r>
                        <a:rPr lang="en-US" sz="5400" b="0" i="0">
                          <a:latin typeface="Cambria Math" panose="02040503050406030204" pitchFamily="18" charset="0"/>
                        </a:rPr>
                        <m:t>=8⇔</m:t>
                      </m:r>
                      <m:r>
                        <a:rPr lang="en-US" sz="5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5400" b="0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540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D15495A-66DD-4D9A-A931-DBA50C663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098" y="9660943"/>
                <a:ext cx="11770196" cy="19415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EEEEE947-1A44-4753-9119-263C8684E8F0}"/>
                  </a:ext>
                </a:extLst>
              </p:cNvPr>
              <p:cNvSpPr txBox="1"/>
              <p:nvPr/>
            </p:nvSpPr>
            <p:spPr>
              <a:xfrm>
                <a:off x="2102426" y="8129484"/>
                <a:ext cx="18623974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54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𝟖</m:t>
                                </m:r>
                              </m:e>
                              <m:sup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𝐱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𝟓𝟔</m:t>
                    </m:r>
                    <m:r>
                      <a:rPr lang="en-US" sz="5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b="1" i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(Phương trình bậc hai ẩn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vi-VN" sz="5400" b="1" i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endParaRPr lang="en-US" sz="540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EEEE947-1A44-4753-9119-263C8684E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426" y="8129484"/>
                <a:ext cx="18623974" cy="942053"/>
              </a:xfrm>
              <a:prstGeom prst="rect">
                <a:avLst/>
              </a:prstGeom>
              <a:blipFill>
                <a:blip r:embed="rId8"/>
                <a:stretch>
                  <a:fillRect t="-17532" b="-37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4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60967"/>
            <a:chOff x="-288924" y="1892299"/>
            <a:chExt cx="19659599" cy="86096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i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7750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i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SÁCH GIÁO KHOA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4"/>
            <a:ext cx="22522148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i="1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855932" cy="944813"/>
              <a:chOff x="1175570" y="1834705"/>
              <a:chExt cx="4206110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 i="1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46250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8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 i="1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 i="1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 i="1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 i="1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 i="1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 i="1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 i="1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 i="1"/>
                </a:p>
              </p:txBody>
            </p:sp>
          </p:grpSp>
        </p:grpSp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079DEC5-391D-4235-8DDC-1ADD5EE89A1A}"/>
              </a:ext>
            </a:extLst>
          </p:cNvPr>
          <p:cNvSpPr txBox="1"/>
          <p:nvPr/>
        </p:nvSpPr>
        <p:spPr>
          <a:xfrm>
            <a:off x="8854213" y="2874897"/>
            <a:ext cx="65079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Giải phương trình</a:t>
            </a:r>
            <a:endParaRPr lang="en-US" sz="5400" b="1" i="1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2EBD8C71-0ABC-476A-AFE5-D84B71BB078E}"/>
                  </a:ext>
                </a:extLst>
              </p:cNvPr>
              <p:cNvSpPr txBox="1"/>
              <p:nvPr/>
            </p:nvSpPr>
            <p:spPr>
              <a:xfrm>
                <a:off x="1367757" y="3715601"/>
                <a:ext cx="7680704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𝟏𝟎𝟖</m:t>
                      </m:r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EBD8C71-0ABC-476A-AFE5-D84B71BB0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757" y="3715601"/>
                <a:ext cx="7680704" cy="9420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9C6A83A1-6040-4DA2-8330-DCCFB9C22A46}"/>
                  </a:ext>
                </a:extLst>
              </p:cNvPr>
              <p:cNvSpPr txBox="1"/>
              <p:nvPr/>
            </p:nvSpPr>
            <p:spPr>
              <a:xfrm>
                <a:off x="1766276" y="4797033"/>
                <a:ext cx="7924800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𝟐𝟖</m:t>
                      </m:r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C6A83A1-6040-4DA2-8330-DCCFB9C22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276" y="4797033"/>
                <a:ext cx="7924800" cy="9420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73B8F3B2-5478-4004-B949-02F05FA0D7FF}"/>
                  </a:ext>
                </a:extLst>
              </p:cNvPr>
              <p:cNvSpPr txBox="1"/>
              <p:nvPr/>
            </p:nvSpPr>
            <p:spPr>
              <a:xfrm>
                <a:off x="12248280" y="3818227"/>
                <a:ext cx="9575579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3B8F3B2-5478-4004-B949-02F05FA0D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8280" y="3818227"/>
                <a:ext cx="9575579" cy="9420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7335624A-9F7E-4B41-9333-55D2F1240B37}"/>
                  </a:ext>
                </a:extLst>
              </p:cNvPr>
              <p:cNvSpPr txBox="1"/>
              <p:nvPr/>
            </p:nvSpPr>
            <p:spPr>
              <a:xfrm>
                <a:off x="11399729" y="4758509"/>
                <a:ext cx="79248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335624A-9F7E-4B41-9333-55D2F1240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9729" y="4758509"/>
                <a:ext cx="7924800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604C6276-D3AC-41A1-9D8F-0A36203A9163}"/>
              </a:ext>
            </a:extLst>
          </p:cNvPr>
          <p:cNvGrpSpPr/>
          <p:nvPr/>
        </p:nvGrpSpPr>
        <p:grpSpPr>
          <a:xfrm>
            <a:off x="1139181" y="5982953"/>
            <a:ext cx="22522148" cy="7405238"/>
            <a:chOff x="1220788" y="7162797"/>
            <a:chExt cx="22124987" cy="7406095"/>
          </a:xfrm>
        </p:grpSpPr>
        <p:sp>
          <p:nvSpPr>
            <p:cNvPr id="48" name="Rounded Rectangle 30">
              <a:extLst>
                <a:ext uri="{FF2B5EF4-FFF2-40B4-BE49-F238E27FC236}">
                  <a16:creationId xmlns="" xmlns:a16="http://schemas.microsoft.com/office/drawing/2014/main" id="{09B9C518-84FC-4878-9592-BA0A40B18723}"/>
                </a:ext>
              </a:extLst>
            </p:cNvPr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i="1"/>
            </a:p>
          </p:txBody>
        </p:sp>
        <p:grpSp>
          <p:nvGrpSpPr>
            <p:cNvPr id="50" name="Group 60">
              <a:extLst>
                <a:ext uri="{FF2B5EF4-FFF2-40B4-BE49-F238E27FC236}">
                  <a16:creationId xmlns="" xmlns:a16="http://schemas.microsoft.com/office/drawing/2014/main" id="{04030626-B065-42EF-A496-4CBB31FD2D6E}"/>
                </a:ext>
              </a:extLst>
            </p:cNvPr>
            <p:cNvGrpSpPr/>
            <p:nvPr/>
          </p:nvGrpSpPr>
          <p:grpSpPr>
            <a:xfrm>
              <a:off x="1220788" y="7162797"/>
              <a:ext cx="3305491" cy="831093"/>
              <a:chOff x="1224542" y="6305967"/>
              <a:chExt cx="3305491" cy="882633"/>
            </a:xfrm>
          </p:grpSpPr>
          <p:sp>
            <p:nvSpPr>
              <p:cNvPr id="53" name="Freeform 20">
                <a:extLst>
                  <a:ext uri="{FF2B5EF4-FFF2-40B4-BE49-F238E27FC236}">
                    <a16:creationId xmlns="" xmlns:a16="http://schemas.microsoft.com/office/drawing/2014/main" id="{23A3EBE4-D717-4129-B18E-8177499EB96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 i="1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DC0E4DDC-F8A8-4D5D-96C6-07B7FD591F28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426982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34">
                <a:extLst>
                  <a:ext uri="{FF2B5EF4-FFF2-40B4-BE49-F238E27FC236}">
                    <a16:creationId xmlns="" xmlns:a16="http://schemas.microsoft.com/office/drawing/2014/main" id="{B0B38214-D78D-48E5-B907-20BCB4C1ECF1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 i="1"/>
              </a:p>
            </p:txBody>
          </p:sp>
          <p:sp>
            <p:nvSpPr>
              <p:cNvPr id="60" name="Freeform 15">
                <a:extLst>
                  <a:ext uri="{FF2B5EF4-FFF2-40B4-BE49-F238E27FC236}">
                    <a16:creationId xmlns="" xmlns:a16="http://schemas.microsoft.com/office/drawing/2014/main" id="{6B4E069F-8BF1-42F2-A1F3-800AEBF5AD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 i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A16CEBCC-C459-49DF-ADF0-E7D5F4139CB0}"/>
                  </a:ext>
                </a:extLst>
              </p:cNvPr>
              <p:cNvSpPr txBox="1"/>
              <p:nvPr/>
            </p:nvSpPr>
            <p:spPr>
              <a:xfrm>
                <a:off x="966915" y="6930431"/>
                <a:ext cx="79248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16CEBCC-C459-49DF-ADF0-E7D5F4139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15" y="6930431"/>
                <a:ext cx="7924800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0D97EC3C-331B-4783-BF12-FC8144AD04BA}"/>
                  </a:ext>
                </a:extLst>
              </p:cNvPr>
              <p:cNvSpPr txBox="1"/>
              <p:nvPr/>
            </p:nvSpPr>
            <p:spPr>
              <a:xfrm>
                <a:off x="7368248" y="6911305"/>
                <a:ext cx="903254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D97EC3C-331B-4783-BF12-FC8144AD0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248" y="6911305"/>
                <a:ext cx="9032546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BE01E8E8-91AE-4393-9113-D95CE6862273}"/>
                  </a:ext>
                </a:extLst>
              </p:cNvPr>
              <p:cNvSpPr txBox="1"/>
              <p:nvPr/>
            </p:nvSpPr>
            <p:spPr>
              <a:xfrm>
                <a:off x="15360684" y="6549589"/>
                <a:ext cx="8363218" cy="1685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4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5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400" b="1" i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  <m:sup>
                              <m:r>
                                <a:rPr lang="en-US" sz="5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p>
                          </m:sSup>
                        </m:den>
                      </m:f>
                      <m:r>
                        <a:rPr lang="en-US" sz="5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sz="5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400" b="1" i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  <m:sup>
                              <m:r>
                                <a:rPr lang="en-US" sz="5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p>
                          </m:sSup>
                        </m:den>
                      </m:f>
                      <m:r>
                        <a:rPr lang="en-US" sz="5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5400" b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E01E8E8-91AE-4393-9113-D95CE6862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0684" y="6549589"/>
                <a:ext cx="8363218" cy="16850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D48CBEDA-727D-46C8-B2CA-6412F52979B9}"/>
                  </a:ext>
                </a:extLst>
              </p:cNvPr>
              <p:cNvSpPr txBox="1"/>
              <p:nvPr/>
            </p:nvSpPr>
            <p:spPr>
              <a:xfrm>
                <a:off x="1844178" y="8046553"/>
                <a:ext cx="9797241" cy="2048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4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400" b="1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5400" b="1" i="0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sup>
                      </m:sSup>
                      <m:r>
                        <a:rPr lang="en-US" sz="5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400" b="1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5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sup>
                      </m:sSup>
                      <m:r>
                        <a:rPr lang="en-US" sz="5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5400" b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48CBEDA-727D-46C8-B2CA-6412F5297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178" y="8046553"/>
                <a:ext cx="9797241" cy="20488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F66EE92B-22AA-4F48-A808-4F0D449A0998}"/>
                  </a:ext>
                </a:extLst>
              </p:cNvPr>
              <p:cNvSpPr txBox="1"/>
              <p:nvPr/>
            </p:nvSpPr>
            <p:spPr>
              <a:xfrm>
                <a:off x="11125200" y="7985791"/>
                <a:ext cx="9883103" cy="2144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4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400" b="1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5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𝟐𝐱</m:t>
                          </m:r>
                        </m:sup>
                      </m:sSup>
                      <m:r>
                        <a:rPr lang="en-US" sz="5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400" b="1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5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sup>
                      </m:sSup>
                      <m:r>
                        <a:rPr lang="en-US" sz="5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5400" b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66EE92B-22AA-4F48-A808-4F0D449A0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200" y="7985791"/>
                <a:ext cx="9883103" cy="21448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09F73F48-5A95-45C2-93B4-90889E69876B}"/>
                  </a:ext>
                </a:extLst>
              </p:cNvPr>
              <p:cNvSpPr txBox="1"/>
              <p:nvPr/>
            </p:nvSpPr>
            <p:spPr>
              <a:xfrm>
                <a:off x="1176052" y="9742884"/>
                <a:ext cx="21607476" cy="14292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Đặt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>
                                <a:effectLst/>
                                <a:latin typeface="Cambria Math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400" b="1" i="1">
                                    <a:effectLst/>
                                    <a:latin typeface="Cambria Math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5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5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trở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thành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5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⋅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5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5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9F73F48-5A95-45C2-93B4-90889E698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2" y="9742884"/>
                <a:ext cx="21607476" cy="1429237"/>
              </a:xfrm>
              <a:prstGeom prst="rect">
                <a:avLst/>
              </a:prstGeom>
              <a:blipFill>
                <a:blip r:embed="rId11"/>
                <a:stretch>
                  <a:fillRect l="-1524" b="-8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57D714E8-E337-4A8C-A807-59B5E2328BF1}"/>
                  </a:ext>
                </a:extLst>
              </p:cNvPr>
              <p:cNvSpPr txBox="1"/>
              <p:nvPr/>
            </p:nvSpPr>
            <p:spPr>
              <a:xfrm>
                <a:off x="8367031" y="10831012"/>
                <a:ext cx="13425260" cy="2346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5400" b="1" i="0">
                                    <a:latin typeface="Cambria Math" panose="02040503050406030204" pitchFamily="18" charset="0"/>
                                  </a:rPr>
                                  <m:t>𝐭</m:t>
                                </m:r>
                                <m:r>
                                  <a:rPr lang="en-US" sz="5400" b="1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5400" b="1" i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400" b="1" i="0">
                                    <a:latin typeface="Cambria Math" panose="02040503050406030204" pitchFamily="18" charset="0"/>
                                  </a:rPr>
                                  <m:t>𝐭</m:t>
                                </m:r>
                                <m:r>
                                  <a:rPr lang="en-US" sz="5400" b="1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5400" b="1" i="1">
                                        <a:solidFill>
                                          <a:srgbClr val="836967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5400" b="1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5400" b="1" i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5400" b="1" i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5400" b="1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5400" b="1" i="0">
                                        <a:latin typeface="Cambria Math" panose="02040503050406030204" pitchFamily="18" charset="0"/>
                                      </a:rPr>
                                      <m:t>𝐋</m:t>
                                    </m:r>
                                  </m:e>
                                </m:d>
                              </m:e>
                            </m:mr>
                          </m:m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 </m:t>
                          </m:r>
                        </m:e>
                      </m:d>
                      <m:r>
                        <a:rPr lang="en-US" sz="5400" b="1" i="0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400" b="1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5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sup>
                      </m:sSup>
                      <m:r>
                        <a:rPr lang="en-US" sz="5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 i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5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5400" b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7D714E8-E337-4A8C-A807-59B5E2328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031" y="10831012"/>
                <a:ext cx="13425260" cy="23467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08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41" grpId="0"/>
      <p:bldP spid="44" grpId="0"/>
      <p:bldP spid="49" grpId="0"/>
      <p:bldP spid="56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267709"/>
            <a:ext cx="23862374" cy="5716249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5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529041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𝑺</m:t>
                      </m:r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5400" b="1" i="1">
                              <a:effectLst/>
                              <a:latin typeface="Cambria Math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54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>
                          <a:latin typeface="Cambria Math"/>
                        </a:rPr>
                        <m:t>𝑺</m:t>
                      </m:r>
                      <m:r>
                        <a:rPr lang="en-US" sz="54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5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54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𝑺</m:t>
                      </m:r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5400" b="1" i="1">
                              <a:effectLst/>
                              <a:latin typeface="Cambria Math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5400" b="1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𝑺</m:t>
                      </m:r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5400" b="1" i="1">
                              <a:effectLst/>
                              <a:latin typeface="Cambria Math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5400" b="1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5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18567659" y="524192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5400" dirty="0">
              <a:latin typeface="Tahoma" panose="020B060403050404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163008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123882"/>
              <a:chOff x="923003" y="3917552"/>
              <a:chExt cx="3942102" cy="1123882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985107"/>
                <a:chOff x="2028795" y="4418277"/>
                <a:chExt cx="3503060" cy="985107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5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5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5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953300"/>
            <a:chOff x="-288924" y="1892299"/>
            <a:chExt cx="19659599" cy="953299"/>
          </a:xfrm>
        </p:grpSpPr>
        <p:sp>
          <p:nvSpPr>
            <p:cNvPr id="26" name="Rounded Rectangle 2">
              <a:extLst>
                <a:ext uri="{FF2B5EF4-FFF2-40B4-BE49-F238E27FC236}">
                  <a16:creationId xmlns=""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625605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4446640" y="3505200"/>
                <a:ext cx="15670160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>
                    <a:latin typeface="Tahoma" panose="020B0604030504040204" pitchFamily="34" charset="0"/>
                  </a:rPr>
                  <a:t>Tìm tập nghiệm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𝑺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</a:rPr>
                  <a:t> của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  <m:r>
                          <a:rPr lang="en-US" sz="5400" b="1" i="1">
                            <a:latin typeface="Cambria Math"/>
                          </a:rPr>
                          <m:t>+</m:t>
                        </m:r>
                        <m:r>
                          <a:rPr lang="en-US" sz="54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𝟖</m:t>
                    </m:r>
                  </m:oMath>
                </a14:m>
                <a:endParaRPr lang="en-US" sz="540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640" y="3505200"/>
                <a:ext cx="15670160" cy="942053"/>
              </a:xfrm>
              <a:prstGeom prst="rect">
                <a:avLst/>
              </a:prstGeom>
              <a:blipFill>
                <a:blip r:embed="rId8"/>
                <a:stretch>
                  <a:fillRect l="-2061" t="-17419" b="-36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BE8DB636-0E7F-45BF-986B-C4B461A6E0AD}"/>
                  </a:ext>
                </a:extLst>
              </p:cNvPr>
              <p:cNvSpPr txBox="1"/>
              <p:nvPr/>
            </p:nvSpPr>
            <p:spPr>
              <a:xfrm>
                <a:off x="2324433" y="8708046"/>
                <a:ext cx="12407462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𝟖</m:t>
                    </m:r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540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E8DB636-0E7F-45BF-986B-C4B461A6E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433" y="8708046"/>
                <a:ext cx="12407462" cy="942053"/>
              </a:xfrm>
              <a:prstGeom prst="rect">
                <a:avLst/>
              </a:prstGeom>
              <a:blipFill>
                <a:blip r:embed="rId9"/>
                <a:stretch>
                  <a:fillRect l="-2603" t="-17419" b="-36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50F433B6-A7C7-4962-841A-452CE4BCCCD6}"/>
                  </a:ext>
                </a:extLst>
              </p:cNvPr>
              <p:cNvSpPr txBox="1"/>
              <p:nvPr/>
            </p:nvSpPr>
            <p:spPr>
              <a:xfrm>
                <a:off x="11486112" y="8708046"/>
                <a:ext cx="733528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540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0F433B6-A7C7-4962-841A-452CE4BCC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6112" y="8708046"/>
                <a:ext cx="7335288" cy="923330"/>
              </a:xfrm>
              <a:prstGeom prst="rect">
                <a:avLst/>
              </a:prstGeom>
              <a:blipFill>
                <a:blip r:embed="rId10"/>
                <a:stretch>
                  <a:fillRect t="-19737" r="-166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29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4" grpId="0"/>
      <p:bldP spid="40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267709"/>
            <a:ext cx="23862374" cy="5716249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5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529041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a14:m>
                  <a:r>
                    <a:rPr lang="en-US" sz="54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a14:m>
                  <a:r>
                    <a:rPr lang="en-US" sz="54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𝟒</m:t>
                      </m:r>
                    </m:oMath>
                  </a14:m>
                  <a:r>
                    <a:rPr lang="en-US" sz="5400" b="1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𝟑</m:t>
                      </m:r>
                    </m:oMath>
                  </a14:m>
                  <a:r>
                    <a:rPr lang="en-US" sz="5400" b="1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5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12535825" y="524192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5400" dirty="0">
              <a:latin typeface="Tahoma" panose="020B060403050404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163008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123882"/>
              <a:chOff x="923003" y="3917552"/>
              <a:chExt cx="3942102" cy="1123882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985107"/>
                <a:chOff x="2028795" y="4418277"/>
                <a:chExt cx="3503060" cy="985107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54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54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lang="vi-VN" sz="54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953300"/>
            <a:chOff x="-288924" y="1892299"/>
            <a:chExt cx="19659599" cy="953299"/>
          </a:xfrm>
        </p:grpSpPr>
        <p:sp>
          <p:nvSpPr>
            <p:cNvPr id="26" name="Rounded Rectangle 2">
              <a:extLst>
                <a:ext uri="{FF2B5EF4-FFF2-40B4-BE49-F238E27FC236}">
                  <a16:creationId xmlns=""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625605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4446639" y="3505200"/>
                <a:ext cx="14702109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>
                    <a:latin typeface="Tahoma" panose="020B0604030504040204" pitchFamily="34" charset="0"/>
                  </a:rPr>
                  <a:t>Tìm nghiệm của phương trình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5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540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639" y="3505200"/>
                <a:ext cx="14702109" cy="942053"/>
              </a:xfrm>
              <a:prstGeom prst="rect">
                <a:avLst/>
              </a:prstGeom>
              <a:blipFill>
                <a:blip r:embed="rId8"/>
                <a:stretch>
                  <a:fillRect l="-2197" t="-17419" b="-36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652ED9E4-F61B-46E2-A0AA-85A13419D018}"/>
                  </a:ext>
                </a:extLst>
              </p:cNvPr>
              <p:cNvSpPr txBox="1"/>
              <p:nvPr/>
            </p:nvSpPr>
            <p:spPr>
              <a:xfrm>
                <a:off x="5593962" y="8744998"/>
                <a:ext cx="8426838" cy="934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7970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4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52ED9E4-F61B-46E2-A0AA-85A13419D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962" y="8744998"/>
                <a:ext cx="8426838" cy="934936"/>
              </a:xfrm>
              <a:prstGeom prst="rect">
                <a:avLst/>
              </a:prstGeom>
              <a:blipFill>
                <a:blip r:embed="rId9"/>
                <a:stretch>
                  <a:fillRect l="-1809" t="-18954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49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4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267709"/>
            <a:ext cx="23862374" cy="5716249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5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529041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61" name="Rectangle 60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3.</a:t>
              </a:r>
            </a:p>
          </p:txBody>
        </p:sp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5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0.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</a:t>
              </a:r>
              <a:endPara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5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</a:t>
              </a:r>
              <a:endPara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5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18567659" y="521078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ahoma" panose="020B0604030504040204" pitchFamily="34" charset="0"/>
                <a:cs typeface="Tahoma" pitchFamily="34" charset="0"/>
              </a:rPr>
              <a:t>D</a:t>
            </a:r>
            <a:endParaRPr lang="en-US" sz="5400" dirty="0">
              <a:latin typeface="Tahoma" panose="020B060403050404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163008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123882"/>
              <a:chOff x="923003" y="3917552"/>
              <a:chExt cx="3942102" cy="1123882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985107"/>
                <a:chOff x="2028795" y="4418277"/>
                <a:chExt cx="3503060" cy="985107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54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54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lang="vi-VN" sz="54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953300"/>
            <a:chOff x="-288924" y="1892299"/>
            <a:chExt cx="19659599" cy="953299"/>
          </a:xfrm>
        </p:grpSpPr>
        <p:sp>
          <p:nvSpPr>
            <p:cNvPr id="26" name="Rounded Rectangle 2">
              <a:extLst>
                <a:ext uri="{FF2B5EF4-FFF2-40B4-BE49-F238E27FC236}">
                  <a16:creationId xmlns=""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625605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4446639" y="3505200"/>
                <a:ext cx="16051161" cy="1066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>
                    <a:latin typeface="Tahoma" panose="020B0604030504040204" pitchFamily="34" charset="0"/>
                  </a:rPr>
                  <a:t>Số nghiệm của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e>
                      <m:sup>
                        <m:sSup>
                          <m:sSup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/>
                          </a:rPr>
                          <m:t>−</m:t>
                        </m:r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</a:rPr>
                  <a:t> là</a:t>
                </a:r>
                <a:endParaRPr lang="en-US" sz="540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639" y="3505200"/>
                <a:ext cx="16051161" cy="1066446"/>
              </a:xfrm>
              <a:prstGeom prst="rect">
                <a:avLst/>
              </a:prstGeom>
              <a:blipFill>
                <a:blip r:embed="rId4"/>
                <a:stretch>
                  <a:fillRect l="-2012" t="-4000" b="-3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1D93E07F-3F75-4078-99A3-6B352488FB31}"/>
                  </a:ext>
                </a:extLst>
              </p:cNvPr>
              <p:cNvSpPr txBox="1"/>
              <p:nvPr/>
            </p:nvSpPr>
            <p:spPr>
              <a:xfrm>
                <a:off x="1624807" y="8753610"/>
                <a:ext cx="10052950" cy="1066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sSup>
                          <m:sSupPr>
                            <m:ctrlPr>
                              <a:rPr lang="en-US" sz="5400" b="1" i="1">
                                <a:effectLst/>
                                <a:latin typeface="Cambria Math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sSup>
                          <m:sSupPr>
                            <m:ctrlPr>
                              <a:rPr lang="en-US" sz="5400" b="1" i="1">
                                <a:effectLst/>
                                <a:latin typeface="Cambria Math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540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D93E07F-3F75-4078-99A3-6B352488F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807" y="8753610"/>
                <a:ext cx="10052950" cy="1066446"/>
              </a:xfrm>
              <a:prstGeom prst="rect">
                <a:avLst/>
              </a:prstGeom>
              <a:blipFill>
                <a:blip r:embed="rId5"/>
                <a:stretch>
                  <a:fillRect l="-3275" t="-4000" b="-3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DE888A3A-1FE8-4311-90FA-88C54514302D}"/>
                  </a:ext>
                </a:extLst>
              </p:cNvPr>
              <p:cNvSpPr txBox="1"/>
              <p:nvPr/>
            </p:nvSpPr>
            <p:spPr>
              <a:xfrm>
                <a:off x="11677757" y="8347183"/>
                <a:ext cx="12407462" cy="1941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1" i="1">
                                <a:effectLst/>
                                <a:latin typeface="Cambria Math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540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E888A3A-1FE8-4311-90FA-88C545143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7757" y="8347183"/>
                <a:ext cx="12407462" cy="19415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44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4" grpId="0"/>
      <p:bldP spid="34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267709"/>
            <a:ext cx="23862374" cy="5716249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6177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529041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𝒕</m:t>
                      </m:r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a14:m>
                  <a:r>
                    <a:rPr lang="en-US" sz="48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737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effectLst/>
                              <a:latin typeface="Cambria Math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𝒕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𝒕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a14:m>
                  <a:r>
                    <a:rPr lang="en-US" sz="48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287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r="-856" b="-75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64800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effectLst/>
                              <a:latin typeface="Cambria Math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𝒕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𝒕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a14:m>
                  <a:r>
                    <a:rPr lang="en-US" sz="4800" b="1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8007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75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𝟐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𝒕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𝒕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a14:m>
                  <a:r>
                    <a:rPr lang="en-US" sz="4800" b="1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7"/>
                  <a:stretch>
                    <a:fillRect b="-75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8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485691" y="524192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800" dirty="0">
              <a:latin typeface="Tahoma" panose="020B060403050404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163008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123882"/>
              <a:chOff x="923003" y="3917552"/>
              <a:chExt cx="3942102" cy="1123882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985107"/>
                <a:chOff x="2028795" y="4418277"/>
                <a:chExt cx="3503060" cy="985107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54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54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endPara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923330"/>
            <a:chOff x="-288924" y="1892299"/>
            <a:chExt cx="19659599" cy="923329"/>
          </a:xfrm>
        </p:grpSpPr>
        <p:sp>
          <p:nvSpPr>
            <p:cNvPr id="26" name="Rounded Rectangle 2">
              <a:extLst>
                <a:ext uri="{FF2B5EF4-FFF2-40B4-BE49-F238E27FC236}">
                  <a16:creationId xmlns=""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593539" cy="861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4621432" y="2963013"/>
                <a:ext cx="19099161" cy="1773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>
                    <a:latin typeface="Tahoma" panose="020B0604030504040204" pitchFamily="34" charset="0"/>
                    <a:cs typeface="Tahoma" panose="020B0604030504040204" pitchFamily="34" charset="0"/>
                  </a:rPr>
                  <a:t>Cho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/>
                          </a:rPr>
                          <m:t>𝟒</m:t>
                        </m:r>
                      </m:e>
                      <m:sup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5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5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  <m:r>
                          <a:rPr lang="en-US" sz="5400" b="1" i="1">
                            <a:latin typeface="Cambria Math"/>
                          </a:rPr>
                          <m:t>+</m:t>
                        </m:r>
                        <m:r>
                          <a:rPr lang="en-US" sz="54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𝟑</m:t>
                    </m:r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cs typeface="Tahoma" panose="020B0604030504040204" pitchFamily="34" charset="0"/>
                  </a:rPr>
                  <a:t>. Khi đặt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𝒕</m:t>
                    </m:r>
                    <m:r>
                      <a:rPr lang="en-US" sz="5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5400" b="1">
                    <a:latin typeface="Tahoma" panose="020B0604030504040204" pitchFamily="34" charset="0"/>
                    <a:cs typeface="Tahoma" panose="020B0604030504040204" pitchFamily="34" charset="0"/>
                  </a:rPr>
                  <a:t>, ta được phương trình nào dưới đây?</a:t>
                </a:r>
                <a:endParaRPr lang="en-US" sz="54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432" y="2963013"/>
                <a:ext cx="19099161" cy="1773049"/>
              </a:xfrm>
              <a:prstGeom prst="rect">
                <a:avLst/>
              </a:prstGeom>
              <a:blipFill>
                <a:blip r:embed="rId9"/>
                <a:stretch>
                  <a:fillRect l="-1692" t="-9278" b="-19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19BA69BE-8AC6-44B1-A0D2-2280EE769B5A}"/>
                  </a:ext>
                </a:extLst>
              </p:cNvPr>
              <p:cNvSpPr txBox="1"/>
              <p:nvPr/>
            </p:nvSpPr>
            <p:spPr>
              <a:xfrm>
                <a:off x="1763549" y="8567115"/>
                <a:ext cx="21093627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.</a:t>
                </a:r>
                <a:endParaRPr lang="en-US" sz="54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9BA69BE-8AC6-44B1-A0D2-2280EE769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549" y="8567115"/>
                <a:ext cx="21093627" cy="942053"/>
              </a:xfrm>
              <a:prstGeom prst="rect">
                <a:avLst/>
              </a:prstGeom>
              <a:blipFill>
                <a:blip r:embed="rId10"/>
                <a:stretch>
                  <a:fillRect l="-1531" t="-17419" b="-36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4A37AE89-9CBC-46FF-9A18-E74E13BF3AFC}"/>
                  </a:ext>
                </a:extLst>
              </p:cNvPr>
              <p:cNvSpPr txBox="1"/>
              <p:nvPr/>
            </p:nvSpPr>
            <p:spPr>
              <a:xfrm>
                <a:off x="1577080" y="10104949"/>
                <a:ext cx="20494977" cy="928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7970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Khi đó, đặt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, ta được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.</a:t>
                </a:r>
                <a:endParaRPr lang="en-US" sz="54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A37AE89-9CBC-46FF-9A18-E74E13BF3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080" y="10104949"/>
                <a:ext cx="20494977" cy="928075"/>
              </a:xfrm>
              <a:prstGeom prst="rect">
                <a:avLst/>
              </a:prstGeom>
              <a:blipFill>
                <a:blip r:embed="rId11"/>
                <a:stretch>
                  <a:fillRect l="-744" t="-19079" b="-38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80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4" grpId="0"/>
      <p:bldP spid="37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267709"/>
            <a:ext cx="23862374" cy="5716249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5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529041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61" name="Rectangle 60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</a:t>
              </a:r>
            </a:p>
          </p:txBody>
        </p:sp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5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</a:t>
              </a:r>
              <a:endPara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5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</a:t>
              </a:r>
              <a:endPara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5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6540114" y="521168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5400" dirty="0">
              <a:latin typeface="Tahoma" panose="020B060403050404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163008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123882"/>
              <a:chOff x="923003" y="3917552"/>
              <a:chExt cx="3942102" cy="1123882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985107"/>
                <a:chOff x="2028795" y="4418277"/>
                <a:chExt cx="3503060" cy="985107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54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54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lang="vi-VN" sz="54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953300"/>
            <a:chOff x="-288924" y="1892299"/>
            <a:chExt cx="19659599" cy="953299"/>
          </a:xfrm>
        </p:grpSpPr>
        <p:sp>
          <p:nvSpPr>
            <p:cNvPr id="26" name="Rounded Rectangle 2">
              <a:extLst>
                <a:ext uri="{FF2B5EF4-FFF2-40B4-BE49-F238E27FC236}">
                  <a16:creationId xmlns=""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625605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4446639" y="3505200"/>
                <a:ext cx="1727036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5400" b="1">
                    <a:latin typeface="Tahoma" panose="020B0604030504040204" pitchFamily="34" charset="0"/>
                  </a:rPr>
                  <a:t>Số nghiệm của phương trình: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/>
                          </a:rPr>
                          <m:t>𝟒</m:t>
                        </m:r>
                      </m:e>
                      <m:sup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𝟔</m:t>
                    </m:r>
                    <m:r>
                      <a:rPr lang="en-US" sz="5400" b="1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5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𝟖</m:t>
                    </m:r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pt-BR" sz="5400" b="1">
                    <a:latin typeface="Tahoma" panose="020B0604030504040204" pitchFamily="34" charset="0"/>
                  </a:rPr>
                  <a:t> là:</a:t>
                </a:r>
                <a:endParaRPr lang="en-US" sz="540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639" y="3505200"/>
                <a:ext cx="17270361" cy="923330"/>
              </a:xfrm>
              <a:prstGeom prst="rect">
                <a:avLst/>
              </a:prstGeom>
              <a:blipFill>
                <a:blip r:embed="rId4"/>
                <a:stretch>
                  <a:fillRect l="-1870" t="-19868" r="-106" b="-3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EA3099CD-24C1-4FB7-83CD-BFE39F3F2621}"/>
                  </a:ext>
                </a:extLst>
              </p:cNvPr>
              <p:cNvSpPr txBox="1"/>
              <p:nvPr/>
            </p:nvSpPr>
            <p:spPr>
              <a:xfrm>
                <a:off x="4739674" y="8593101"/>
                <a:ext cx="15779799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540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A3099CD-24C1-4FB7-83CD-BFE39F3F2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674" y="8593101"/>
                <a:ext cx="15779799" cy="942053"/>
              </a:xfrm>
              <a:prstGeom prst="rect">
                <a:avLst/>
              </a:prstGeom>
              <a:blipFill>
                <a:blip r:embed="rId5"/>
                <a:stretch>
                  <a:fillRect l="-2087" t="-17532" b="-37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4AB4A44A-DCF9-4066-9726-CD0F0C81BE26}"/>
                  </a:ext>
                </a:extLst>
              </p:cNvPr>
              <p:cNvSpPr txBox="1"/>
              <p:nvPr/>
            </p:nvSpPr>
            <p:spPr>
              <a:xfrm>
                <a:off x="6248400" y="10100460"/>
                <a:ext cx="4936470" cy="1941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5400" b="1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5400" b="1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5400" b="1" i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AB4A44A-DCF9-4066-9726-CD0F0C81B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0100460"/>
                <a:ext cx="4936470" cy="19415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F5D7A70B-2525-47DD-A865-3220FD70F6C8}"/>
                  </a:ext>
                </a:extLst>
              </p:cNvPr>
              <p:cNvSpPr txBox="1"/>
              <p:nvPr/>
            </p:nvSpPr>
            <p:spPr>
              <a:xfrm>
                <a:off x="10633482" y="10100460"/>
                <a:ext cx="3677473" cy="1941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1" i="1">
                                <a:effectLst/>
                                <a:latin typeface="Cambria Math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540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5D7A70B-2525-47DD-A865-3220FD70F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482" y="10100460"/>
                <a:ext cx="3677473" cy="19415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45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4" grpId="0"/>
      <p:bldP spid="33" grpId="0"/>
      <p:bldP spid="36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267709"/>
            <a:ext cx="23862374" cy="5716249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5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529041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61" name="Rectangle 60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</a:t>
              </a:r>
            </a:p>
          </p:txBody>
        </p:sp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5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</a:t>
              </a:r>
              <a:endPara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5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</a:t>
              </a:r>
              <a:endPara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5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12566125" y="524192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5400" dirty="0">
              <a:latin typeface="Tahoma" panose="020B060403050404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163008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123882"/>
              <a:chOff x="923003" y="3917552"/>
              <a:chExt cx="3942102" cy="1123882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985107"/>
                <a:chOff x="2028795" y="4418277"/>
                <a:chExt cx="3503060" cy="985107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54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54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endPara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953300"/>
            <a:chOff x="-288924" y="1892299"/>
            <a:chExt cx="19659599" cy="953299"/>
          </a:xfrm>
        </p:grpSpPr>
        <p:sp>
          <p:nvSpPr>
            <p:cNvPr id="26" name="Rounded Rectangle 2">
              <a:extLst>
                <a:ext uri="{FF2B5EF4-FFF2-40B4-BE49-F238E27FC236}">
                  <a16:creationId xmlns=""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625605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4446639" y="3505200"/>
                <a:ext cx="1884352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>
                    <a:latin typeface="Tahoma" panose="020B0604030504040204" pitchFamily="34" charset="0"/>
                  </a:rPr>
                  <a:t>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5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</a:rPr>
                  <a:t> có tổng các nghiệm là:</a:t>
                </a:r>
                <a:endParaRPr lang="en-US" sz="540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639" y="3505200"/>
                <a:ext cx="18843521" cy="923330"/>
              </a:xfrm>
              <a:prstGeom prst="rect">
                <a:avLst/>
              </a:prstGeom>
              <a:blipFill>
                <a:blip r:embed="rId4"/>
                <a:stretch>
                  <a:fillRect l="-1714" t="-19868" b="-3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EA3099CD-24C1-4FB7-83CD-BFE39F3F2621}"/>
                  </a:ext>
                </a:extLst>
              </p:cNvPr>
              <p:cNvSpPr txBox="1"/>
              <p:nvPr/>
            </p:nvSpPr>
            <p:spPr>
              <a:xfrm>
                <a:off x="4739674" y="8593101"/>
                <a:ext cx="15779799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540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A3099CD-24C1-4FB7-83CD-BFE39F3F2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674" y="8593101"/>
                <a:ext cx="15779799" cy="942053"/>
              </a:xfrm>
              <a:prstGeom prst="rect">
                <a:avLst/>
              </a:prstGeom>
              <a:blipFill>
                <a:blip r:embed="rId5"/>
                <a:stretch>
                  <a:fillRect l="-2087" t="-17532" b="-37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4AB4A44A-DCF9-4066-9726-CD0F0C81BE26}"/>
                  </a:ext>
                </a:extLst>
              </p:cNvPr>
              <p:cNvSpPr txBox="1"/>
              <p:nvPr/>
            </p:nvSpPr>
            <p:spPr>
              <a:xfrm>
                <a:off x="6248400" y="10100460"/>
                <a:ext cx="4936470" cy="1941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5400" b="1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5400" b="1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5400" b="1" i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AB4A44A-DCF9-4066-9726-CD0F0C81B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0100460"/>
                <a:ext cx="4936470" cy="19415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F5D7A70B-2525-47DD-A865-3220FD70F6C8}"/>
                  </a:ext>
                </a:extLst>
              </p:cNvPr>
              <p:cNvSpPr txBox="1"/>
              <p:nvPr/>
            </p:nvSpPr>
            <p:spPr>
              <a:xfrm>
                <a:off x="10633482" y="10100460"/>
                <a:ext cx="3677473" cy="1941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1" i="1">
                                <a:effectLst/>
                                <a:latin typeface="Cambria Math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540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5D7A70B-2525-47DD-A865-3220FD70F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482" y="10100460"/>
                <a:ext cx="3677473" cy="19415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4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4" grpId="0"/>
      <p:bldP spid="33" grpId="0"/>
      <p:bldP spid="36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415498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415498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/>
          </a:p>
        </p:txBody>
      </p:sp>
      <p:grpSp>
        <p:nvGrpSpPr>
          <p:cNvPr id="52" name="Group 10"/>
          <p:cNvGrpSpPr/>
          <p:nvPr/>
        </p:nvGrpSpPr>
        <p:grpSpPr>
          <a:xfrm>
            <a:off x="1791305" y="4953000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919358"/>
              <a:chOff x="1224541" y="6305967"/>
              <a:chExt cx="3568119" cy="91935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470548" cy="919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731718" y="1600200"/>
            <a:ext cx="21817979" cy="3039361"/>
            <a:chOff x="1268078" y="3405486"/>
            <a:chExt cx="21817979" cy="303936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0"/>
              <a:ext cx="21817978" cy="265389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0850">
                <a:lnSpc>
                  <a:spcPct val="107000"/>
                </a:lnSpc>
                <a:spcAft>
                  <a:spcPts val="800"/>
                </a:spcAft>
              </a:pPr>
              <a:endParaRPr lang="en-US" sz="4800" b="1" i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endParaRPr>
            </a:p>
            <a:p>
              <a:pPr marL="450850">
                <a:lnSpc>
                  <a:spcPct val="107000"/>
                </a:lnSpc>
                <a:spcAft>
                  <a:spcPts val="800"/>
                </a:spcAft>
              </a:pPr>
              <a:endParaRPr lang="en-US" sz="48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endParaRPr>
            </a:p>
            <a:p>
              <a:pPr marL="450850"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Một người gửi tiết kiệm với lãi suất 8,4%/năm và lãi hàng năm được nhập vào vốn. Hỏi sau bao nhiêu năm người đó thu được gấp đôi số tiền ban đầu?</a:t>
              </a:r>
            </a:p>
            <a:p>
              <a:pPr algn="ctr"/>
              <a:endParaRPr lang="en-US" sz="48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52677"/>
              <a:chOff x="1311958" y="3405486"/>
              <a:chExt cx="3251532" cy="952677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8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/>
                </a:p>
              </p:txBody>
            </p:sp>
          </p:grpSp>
        </p:grp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19F885E-BBBC-43FE-B03C-B8C35F28FBB0}"/>
              </a:ext>
            </a:extLst>
          </p:cNvPr>
          <p:cNvSpPr txBox="1"/>
          <p:nvPr/>
        </p:nvSpPr>
        <p:spPr>
          <a:xfrm>
            <a:off x="2070678" y="10903204"/>
            <a:ext cx="12912410" cy="81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850">
              <a:lnSpc>
                <a:spcPct val="107000"/>
              </a:lnSpc>
              <a:spcAft>
                <a:spcPts val="800"/>
              </a:spcAft>
            </a:pPr>
            <a:r>
              <a:rPr lang="en-US" sz="4800" b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 </a:t>
            </a:r>
            <a:r>
              <a:rPr lang="en-US" sz="4800" b="1" i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4800" b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số tự nhiên nên ta chọn </a:t>
            </a:r>
            <a:r>
              <a:rPr lang="en-US" sz="4800" b="1" i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4800" b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9.</a:t>
            </a:r>
            <a:endParaRPr lang="en-US" sz="48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267C7404-2388-440B-B3EE-17CAA79C8254}"/>
              </a:ext>
            </a:extLst>
          </p:cNvPr>
          <p:cNvSpPr txBox="1"/>
          <p:nvPr/>
        </p:nvSpPr>
        <p:spPr>
          <a:xfrm>
            <a:off x="1921753" y="5959262"/>
            <a:ext cx="21243047" cy="81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850">
              <a:lnSpc>
                <a:spcPct val="107000"/>
              </a:lnSpc>
              <a:spcAft>
                <a:spcPts val="800"/>
              </a:spcAft>
            </a:pPr>
            <a:r>
              <a:rPr lang="en-US" sz="4800" b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Gọi số tiền gửi ban đầu là P. Sau </a:t>
            </a:r>
            <a:r>
              <a:rPr lang="en-US" sz="4800" b="1" i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4800" b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năm, số tiền thu được là</a:t>
            </a:r>
            <a:endParaRPr lang="en-US" sz="48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8E2FE19D-33D9-4E23-ABD2-3795FFF4F787}"/>
                  </a:ext>
                </a:extLst>
              </p:cNvPr>
              <p:cNvSpPr txBox="1"/>
              <p:nvPr/>
            </p:nvSpPr>
            <p:spPr>
              <a:xfrm>
                <a:off x="4878484" y="7011367"/>
                <a:ext cx="12186744" cy="819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𝑷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𝟎𝟖𝟒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𝟎𝟖𝟒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E2FE19D-33D9-4E23-ABD2-3795FFF4F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484" y="7011367"/>
                <a:ext cx="12186744" cy="819968"/>
              </a:xfrm>
              <a:prstGeom prst="rect">
                <a:avLst/>
              </a:prstGeom>
              <a:blipFill>
                <a:blip r:embed="rId3"/>
                <a:stretch>
                  <a:fillRect t="-19259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067B44D8-E6B8-4259-B5C4-AAB98140BE2C}"/>
                  </a:ext>
                </a:extLst>
              </p:cNvPr>
              <p:cNvSpPr txBox="1"/>
              <p:nvPr/>
            </p:nvSpPr>
            <p:spPr>
              <a:xfrm>
                <a:off x="2039316" y="8213345"/>
                <a:ext cx="12186744" cy="819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𝑷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phải có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𝟎𝟖𝟒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8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67B44D8-E6B8-4259-B5C4-AAB98140B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316" y="8213345"/>
                <a:ext cx="12186744" cy="819968"/>
              </a:xfrm>
              <a:prstGeom prst="rect">
                <a:avLst/>
              </a:prstGeom>
              <a:blipFill>
                <a:blip r:embed="rId4"/>
                <a:stretch>
                  <a:fillRect t="-19259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F27F6B67-42AA-4C0F-A736-5888A1430492}"/>
                  </a:ext>
                </a:extLst>
              </p:cNvPr>
              <p:cNvSpPr txBox="1"/>
              <p:nvPr/>
            </p:nvSpPr>
            <p:spPr>
              <a:xfrm>
                <a:off x="2081188" y="9585007"/>
                <a:ext cx="10004326" cy="890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: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𝒍𝒐𝒈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𝟎𝟖𝟒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≈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𝟓𝟗</m:t>
                    </m:r>
                  </m:oMath>
                </a14:m>
                <a:endParaRPr lang="en-US" sz="48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27F6B67-42AA-4C0F-A736-5888A1430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188" y="9585007"/>
                <a:ext cx="10004326" cy="890885"/>
              </a:xfrm>
              <a:prstGeom prst="rect">
                <a:avLst/>
              </a:prstGeom>
              <a:blipFill>
                <a:blip r:embed="rId5"/>
                <a:stretch>
                  <a:fillRect t="-14384" b="-30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8" grpId="0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267709"/>
            <a:ext cx="23862374" cy="5716249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5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529041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61" name="Rectangle 60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</a:t>
              </a:r>
            </a:p>
          </p:txBody>
        </p:sp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5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</a:t>
              </a:r>
              <a:endPara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5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</a:t>
              </a:r>
              <a:endPara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5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6540114" y="521168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5400" dirty="0">
              <a:latin typeface="Tahoma" panose="020B060403050404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163008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123882"/>
              <a:chOff x="923003" y="3917552"/>
              <a:chExt cx="3942102" cy="1123882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985107"/>
                <a:chOff x="2028795" y="4418277"/>
                <a:chExt cx="3503060" cy="985107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54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54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lang="vi-VN" sz="54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953300"/>
            <a:chOff x="-288924" y="1892299"/>
            <a:chExt cx="19659599" cy="953299"/>
          </a:xfrm>
        </p:grpSpPr>
        <p:sp>
          <p:nvSpPr>
            <p:cNvPr id="26" name="Rounded Rectangle 2">
              <a:extLst>
                <a:ext uri="{FF2B5EF4-FFF2-40B4-BE49-F238E27FC236}">
                  <a16:creationId xmlns=""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625605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4173276" y="2999482"/>
                <a:ext cx="1935697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>
                    <a:latin typeface="Tahoma" panose="020B0604030504040204" pitchFamily="34" charset="0"/>
                  </a:rPr>
                  <a:t>Cho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/>
                          </a:rPr>
                          <m:t>𝟒</m:t>
                        </m:r>
                      </m:e>
                      <m:sup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𝟔</m:t>
                    </m:r>
                    <m:r>
                      <a:rPr lang="en-US" sz="5400" b="1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5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𝟖</m:t>
                    </m:r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5400" b="1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5400" b="1">
                    <a:latin typeface="Tahoma" panose="020B0604030504040204" pitchFamily="34" charset="0"/>
                  </a:rPr>
                  <a:t> là hai nghiệm của phương trình trên. Khi đó, tích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5400" b="1" i="1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5400" b="1">
                    <a:latin typeface="Tahoma" panose="020B0604030504040204" pitchFamily="34" charset="0"/>
                  </a:rPr>
                  <a:t> bằng:</a:t>
                </a:r>
                <a:endParaRPr lang="en-US" sz="540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276" y="2999482"/>
                <a:ext cx="19356979" cy="1754326"/>
              </a:xfrm>
              <a:prstGeom prst="rect">
                <a:avLst/>
              </a:prstGeom>
              <a:blipFill>
                <a:blip r:embed="rId4"/>
                <a:stretch>
                  <a:fillRect l="-1701" t="-10417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EA3099CD-24C1-4FB7-83CD-BFE39F3F2621}"/>
                  </a:ext>
                </a:extLst>
              </p:cNvPr>
              <p:cNvSpPr txBox="1"/>
              <p:nvPr/>
            </p:nvSpPr>
            <p:spPr>
              <a:xfrm>
                <a:off x="4739674" y="8593101"/>
                <a:ext cx="15779799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540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A3099CD-24C1-4FB7-83CD-BFE39F3F2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674" y="8593101"/>
                <a:ext cx="15779799" cy="942053"/>
              </a:xfrm>
              <a:prstGeom prst="rect">
                <a:avLst/>
              </a:prstGeom>
              <a:blipFill>
                <a:blip r:embed="rId5"/>
                <a:stretch>
                  <a:fillRect l="-2087" t="-17532" b="-37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4AB4A44A-DCF9-4066-9726-CD0F0C81BE26}"/>
                  </a:ext>
                </a:extLst>
              </p:cNvPr>
              <p:cNvSpPr txBox="1"/>
              <p:nvPr/>
            </p:nvSpPr>
            <p:spPr>
              <a:xfrm>
                <a:off x="6248400" y="10100460"/>
                <a:ext cx="4936470" cy="1941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5400" b="1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5400" b="1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5400" b="1" i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AB4A44A-DCF9-4066-9726-CD0F0C81B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0100460"/>
                <a:ext cx="4936470" cy="19415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F5D7A70B-2525-47DD-A865-3220FD70F6C8}"/>
                  </a:ext>
                </a:extLst>
              </p:cNvPr>
              <p:cNvSpPr txBox="1"/>
              <p:nvPr/>
            </p:nvSpPr>
            <p:spPr>
              <a:xfrm>
                <a:off x="10633482" y="10100460"/>
                <a:ext cx="3677473" cy="1941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5400" b="1" i="1">
                              <a:effectLst/>
                              <a:latin typeface="Cambria Math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400" b="1" i="1">
                                  <a:effectLst/>
                                  <a:latin typeface="Cambria Math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&amp;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&amp;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540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5D7A70B-2525-47DD-A865-3220FD70F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482" y="10100460"/>
                <a:ext cx="3677473" cy="19415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83F13801-732C-45EE-A45A-00F4CB3C90CD}"/>
                  </a:ext>
                </a:extLst>
              </p:cNvPr>
              <p:cNvSpPr txBox="1"/>
              <p:nvPr/>
            </p:nvSpPr>
            <p:spPr>
              <a:xfrm>
                <a:off x="14294069" y="10686517"/>
                <a:ext cx="440196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sSub>
                      <m:sSub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sSub>
                      <m:sSub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pt-BR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540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3F13801-732C-45EE-A45A-00F4CB3C9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4069" y="10686517"/>
                <a:ext cx="4401968" cy="923330"/>
              </a:xfrm>
              <a:prstGeom prst="rect">
                <a:avLst/>
              </a:prstGeom>
              <a:blipFill>
                <a:blip r:embed="rId8"/>
                <a:stretch>
                  <a:fillRect t="-19737" r="-2493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7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4" grpId="0"/>
      <p:bldP spid="33" grpId="0"/>
      <p:bldP spid="36" grpId="0"/>
      <p:bldP spid="40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267709"/>
            <a:ext cx="23862374" cy="5716249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5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529041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61" name="Rectangle 60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7.</a:t>
              </a:r>
            </a:p>
          </p:txBody>
        </p:sp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5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5.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Vô số.</a:t>
              </a:r>
              <a:endPara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5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</a:t>
              </a:r>
              <a:endPara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54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41340" y="2590800"/>
            <a:ext cx="23943880" cy="2514600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56007"/>
                <a:chOff x="2028795" y="4418277"/>
                <a:chExt cx="3503060" cy="856007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794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54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54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  <a:r>
                    <a:rPr lang="vi-VN" sz="54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953300"/>
            <a:chOff x="-288924" y="1892299"/>
            <a:chExt cx="19659599" cy="953299"/>
          </a:xfrm>
        </p:grpSpPr>
        <p:sp>
          <p:nvSpPr>
            <p:cNvPr id="26" name="Rounded Rectangle 2">
              <a:extLst>
                <a:ext uri="{FF2B5EF4-FFF2-40B4-BE49-F238E27FC236}">
                  <a16:creationId xmlns=""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625605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4303226" y="3079717"/>
                <a:ext cx="19364248" cy="1810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ahoma" panose="020B0604030504040204" pitchFamily="34" charset="0"/>
                  </a:rPr>
                  <a:t>Có bao nhiêu giá trị nguyên của tham số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</a:rPr>
                  <a:t> để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𝟗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  <m:r>
                          <a:rPr lang="en-US" sz="4800" b="1" i="1"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sup>
                    </m:sSup>
                    <m:r>
                      <a:rPr lang="en-US" sz="4800" b="1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𝒎</m:t>
                        </m:r>
                        <m:r>
                          <a:rPr lang="en-US" sz="4800" b="1" i="1">
                            <a:latin typeface="Cambria Math"/>
                          </a:rPr>
                          <m:t>+</m:t>
                        </m:r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</m:e>
                    </m:d>
                    <m:sSup>
                      <m:sSupPr>
                        <m:ctrlPr>
                          <a:rPr lang="en-US" sz="4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  <m:r>
                          <a:rPr lang="en-US" sz="4800" b="1" i="1"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sup>
                    </m:sSup>
                    <m:r>
                      <a:rPr lang="en-US" sz="4800" b="1" i="1">
                        <a:latin typeface="Cambria Math"/>
                      </a:rPr>
                      <m:t>+</m:t>
                    </m:r>
                    <m:r>
                      <a:rPr lang="en-US" sz="4800" b="1" i="1">
                        <a:latin typeface="Cambria Math"/>
                      </a:rPr>
                      <m:t>𝟐</m:t>
                    </m:r>
                    <m:r>
                      <a:rPr lang="en-US" sz="4800" b="1" i="1">
                        <a:latin typeface="Cambria Math"/>
                      </a:rPr>
                      <m:t>𝒎</m:t>
                    </m:r>
                    <m:r>
                      <a:rPr lang="en-US" sz="4800" b="1" i="1">
                        <a:latin typeface="Cambria Math"/>
                      </a:rPr>
                      <m:t>+</m:t>
                    </m:r>
                    <m:r>
                      <a:rPr lang="en-US" sz="4800" b="1" i="1">
                        <a:latin typeface="Cambria Math"/>
                      </a:rPr>
                      <m:t>𝟏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</a:rPr>
                  <a:t> có nghiệm thực?</a:t>
                </a:r>
                <a:endParaRPr lang="en-US" sz="480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226" y="3079717"/>
                <a:ext cx="19364248" cy="1810817"/>
              </a:xfrm>
              <a:prstGeom prst="rect">
                <a:avLst/>
              </a:prstGeom>
              <a:blipFill>
                <a:blip r:embed="rId4"/>
                <a:stretch>
                  <a:fillRect l="-1448" t="-8081" b="-16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78C7C4D4-F0DC-4CAA-8063-61736BE5D487}"/>
                  </a:ext>
                </a:extLst>
              </p:cNvPr>
              <p:cNvSpPr txBox="1"/>
              <p:nvPr/>
            </p:nvSpPr>
            <p:spPr>
              <a:xfrm>
                <a:off x="4628664" y="7888339"/>
                <a:ext cx="12407462" cy="917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7970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5400" b="1"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Điều kiện: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4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8C7C4D4-F0DC-4CAA-8063-61736BE5D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664" y="7888339"/>
                <a:ext cx="12407462" cy="917687"/>
              </a:xfrm>
              <a:prstGeom prst="rect">
                <a:avLst/>
              </a:prstGeom>
              <a:blipFill>
                <a:blip r:embed="rId5"/>
                <a:stretch>
                  <a:fillRect l="-1179" t="-21192" b="-37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26BABA7B-48B9-43DB-BDD9-3F1EBDD08985}"/>
                  </a:ext>
                </a:extLst>
              </p:cNvPr>
              <p:cNvSpPr txBox="1"/>
              <p:nvPr/>
            </p:nvSpPr>
            <p:spPr>
              <a:xfrm>
                <a:off x="382914" y="8838863"/>
                <a:ext cx="23513288" cy="1138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7970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5400" b="1"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Đặt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54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sup>
                    </m:sSup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Ta có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5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54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BABA7B-48B9-43DB-BDD9-3F1EBDD08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14" y="8838863"/>
                <a:ext cx="23513288" cy="1138068"/>
              </a:xfrm>
              <a:prstGeom prst="rect">
                <a:avLst/>
              </a:prstGeom>
              <a:blipFill>
                <a:blip r:embed="rId6"/>
                <a:stretch>
                  <a:fillRect l="-648" b="-29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D7E1EAF5-128C-4D14-B8F6-370479BC39E3}"/>
                  </a:ext>
                </a:extLst>
              </p:cNvPr>
              <p:cNvSpPr txBox="1"/>
              <p:nvPr/>
            </p:nvSpPr>
            <p:spPr>
              <a:xfrm>
                <a:off x="611913" y="10165256"/>
                <a:ext cx="19808692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>
                    <a:effectLst/>
                    <a:latin typeface="Tahoma" panose="020B0604030504040204" pitchFamily="34" charset="0"/>
                    <a:ea typeface="Arial" panose="020B0604020202020204" pitchFamily="34" charset="0"/>
                  </a:rPr>
                  <a:t>Phương trình trở thành: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d>
                      <m:d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540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7E1EAF5-128C-4D14-B8F6-370479BC3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13" y="10165256"/>
                <a:ext cx="19808692" cy="942053"/>
              </a:xfrm>
              <a:prstGeom prst="rect">
                <a:avLst/>
              </a:prstGeom>
              <a:blipFill>
                <a:blip r:embed="rId7"/>
                <a:stretch>
                  <a:fillRect l="-1631" t="-17532" b="-37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BBC761B9-89B7-447A-9475-8AA1714F0720}"/>
                  </a:ext>
                </a:extLst>
              </p:cNvPr>
              <p:cNvSpPr txBox="1"/>
              <p:nvPr/>
            </p:nvSpPr>
            <p:spPr>
              <a:xfrm>
                <a:off x="479298" y="11156769"/>
                <a:ext cx="22594866" cy="1486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7970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d>
                      <m:d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,∀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4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BC761B9-89B7-447A-9475-8AA1714F0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98" y="11156769"/>
                <a:ext cx="22594866" cy="1486625"/>
              </a:xfrm>
              <a:prstGeom prst="rect">
                <a:avLst/>
              </a:prstGeom>
              <a:blipFill>
                <a:blip r:embed="rId8"/>
                <a:stretch>
                  <a:fillRect r="-297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16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6" grpId="0"/>
      <p:bldP spid="39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6422421"/>
            <a:ext cx="23862374" cy="6561538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5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529041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61" name="Rectangle 60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7.</a:t>
              </a:r>
            </a:p>
          </p:txBody>
        </p:sp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5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5.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Vô số.</a:t>
              </a:r>
              <a:endPara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5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</a:t>
              </a:r>
              <a:endPara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5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6540114" y="521168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5400" dirty="0">
              <a:latin typeface="Tahoma" panose="020B060403050404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514600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56006"/>
                <a:chOff x="2028795" y="4418277"/>
                <a:chExt cx="3503060" cy="85600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7942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54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54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  <a:r>
                    <a:rPr lang="vi-VN" sz="54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953300"/>
            <a:chOff x="-288924" y="1892299"/>
            <a:chExt cx="19659599" cy="953299"/>
          </a:xfrm>
        </p:grpSpPr>
        <p:sp>
          <p:nvSpPr>
            <p:cNvPr id="26" name="Rounded Rectangle 2">
              <a:extLst>
                <a:ext uri="{FF2B5EF4-FFF2-40B4-BE49-F238E27FC236}">
                  <a16:creationId xmlns=""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625605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4303226" y="3079717"/>
                <a:ext cx="19364248" cy="1810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ahoma" panose="020B0604030504040204" pitchFamily="34" charset="0"/>
                  </a:rPr>
                  <a:t>Có bao nhiêu giá trị nguyên của tham số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</a:rPr>
                  <a:t> để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sSup>
                      <m:sSupPr>
                        <m:ctrlPr>
                          <a:rPr lang="en-US" sz="4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</a:rPr>
                  <a:t> có nghiệm thực?</a:t>
                </a:r>
                <a:endParaRPr lang="en-US" sz="480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226" y="3079717"/>
                <a:ext cx="19364248" cy="1810817"/>
              </a:xfrm>
              <a:prstGeom prst="rect">
                <a:avLst/>
              </a:prstGeom>
              <a:blipFill>
                <a:blip r:embed="rId4"/>
                <a:stretch>
                  <a:fillRect l="-1448" t="-8081" b="-16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9E251882-365E-4950-B162-003455E74216}"/>
                  </a:ext>
                </a:extLst>
              </p:cNvPr>
              <p:cNvSpPr txBox="1"/>
              <p:nvPr/>
            </p:nvSpPr>
            <p:spPr>
              <a:xfrm>
                <a:off x="1069041" y="7190722"/>
                <a:ext cx="21396359" cy="1601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7970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5400" b="1" dirty="0"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Xét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hàm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sô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́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</m:d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</m:d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4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𝒕</m:t>
                                </m:r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,∀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4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E251882-365E-4950-B162-003455E74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041" y="7190722"/>
                <a:ext cx="21396359" cy="1601657"/>
              </a:xfrm>
              <a:prstGeom prst="rect">
                <a:avLst/>
              </a:prstGeom>
              <a:blipFill>
                <a:blip r:embed="rId5"/>
                <a:stretch>
                  <a:fillRect l="-684" r="-1368" b="-4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58CAA9A0-1E6E-43A9-ACDD-3B9435537247}"/>
                  </a:ext>
                </a:extLst>
              </p:cNvPr>
              <p:cNvSpPr txBox="1"/>
              <p:nvPr/>
            </p:nvSpPr>
            <p:spPr>
              <a:xfrm>
                <a:off x="1108243" y="8645786"/>
                <a:ext cx="17290245" cy="1386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7970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5400" b="1"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Vậy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</m:d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</m:d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𝟓𝟓</m:t>
                        </m:r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∀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4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8CAA9A0-1E6E-43A9-ACDD-3B9435537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243" y="8645786"/>
                <a:ext cx="17290245" cy="1386405"/>
              </a:xfrm>
              <a:prstGeom prst="rect">
                <a:avLst/>
              </a:prstGeom>
              <a:blipFill>
                <a:blip r:embed="rId6"/>
                <a:stretch>
                  <a:fillRect l="-882" r="-388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46637576-5924-443F-AA48-322787FCCBD6}"/>
                  </a:ext>
                </a:extLst>
              </p:cNvPr>
              <p:cNvSpPr txBox="1"/>
              <p:nvPr/>
            </p:nvSpPr>
            <p:spPr>
              <a:xfrm>
                <a:off x="1173360" y="9945288"/>
                <a:ext cx="22494114" cy="22755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7970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5400" b="1"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 trình đã cho có nghiệm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có nghiệm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e>
                    </m:d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𝟓𝟓</m:t>
                        </m:r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4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6637576-5924-443F-AA48-322787FCC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360" y="9945288"/>
                <a:ext cx="22494114" cy="2275559"/>
              </a:xfrm>
              <a:prstGeom prst="rect">
                <a:avLst/>
              </a:prstGeom>
              <a:blipFill>
                <a:blip r:embed="rId7"/>
                <a:stretch>
                  <a:fillRect l="-650" t="-8556" r="-2331" b="-6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C88F5509-6C6C-4AA3-AF6B-2E291385BA63}"/>
                  </a:ext>
                </a:extLst>
              </p:cNvPr>
              <p:cNvSpPr txBox="1"/>
              <p:nvPr/>
            </p:nvSpPr>
            <p:spPr>
              <a:xfrm>
                <a:off x="8915400" y="11028411"/>
                <a:ext cx="12281338" cy="917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7970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5400" b="1"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Vậy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4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88F5509-6C6C-4AA3-AF6B-2E291385B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00" y="11028411"/>
                <a:ext cx="12281338" cy="917687"/>
              </a:xfrm>
              <a:prstGeom prst="rect">
                <a:avLst/>
              </a:prstGeom>
              <a:blipFill>
                <a:blip r:embed="rId8"/>
                <a:stretch>
                  <a:fillRect l="-1241" t="-21192" b="-37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53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7" grpId="0"/>
      <p:bldP spid="40" grpId="0"/>
      <p:bldP spid="44" grpId="0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521462" y="5105399"/>
            <a:ext cx="10375137" cy="8117016"/>
            <a:chOff x="237517" y="2243792"/>
            <a:chExt cx="4885158" cy="303801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585634" y="2939039"/>
                  <a:ext cx="4537041" cy="899435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𝒂</m:t>
                      </m:r>
                    </m:oMath>
                  </a14:m>
                  <a:r>
                    <a:rPr lang="pt-BR" sz="5400" b="1"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cũng là nghiệm của </a:t>
                  </a:r>
                </a:p>
                <a:p>
                  <a:pPr algn="ctr"/>
                  <a:r>
                    <a:rPr lang="pt-BR" sz="5400" b="1"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phương trình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400" b="1" i="1">
                              <a:effectLst/>
                              <a:latin typeface="Cambria Math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b="1" i="1">
                                  <a:effectLst/>
                                  <a:latin typeface="Cambria Math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400" b="1" i="1">
                                      <a:effectLst/>
                                      <a:latin typeface="Cambria Math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5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sz="5400" b="1" i="1">
                                  <a:effectLst/>
                                  <a:latin typeface="Cambria Math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𝒍𝒐𝒈</m:t>
                              </m:r>
                            </m:fName>
                            <m:e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func>
                        </m:sup>
                      </m:sSup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effectLst/>
                              <a:latin typeface="Cambria Math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54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634" y="2939039"/>
                  <a:ext cx="4537041" cy="899435"/>
                </a:xfrm>
                <a:prstGeom prst="rect">
                  <a:avLst/>
                </a:prstGeom>
                <a:blipFill>
                  <a:blip r:embed="rId2"/>
                  <a:stretch>
                    <a:fillRect t="-5224" b="-373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237517" y="2982960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4590824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effectLst/>
                              <a:latin typeface="Cambria Math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b="1" i="1">
                                  <a:effectLst/>
                                  <a:latin typeface="Cambria Math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𝟏𝟎</m:t>
                              </m:r>
                            </m:e>
                          </m:d>
                        </m:e>
                        <m:sup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a14:m>
                  <a:r>
                    <a:rPr lang="en-US" sz="54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4590824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569305" y="3942874"/>
                  <a:ext cx="45370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effectLst/>
                              <a:latin typeface="Cambria Math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a14:m>
                  <a:r>
                    <a:rPr lang="en-US" sz="5400" b="1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305" y="3942874"/>
                  <a:ext cx="4537041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253706" y="3941254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566321" y="4664542"/>
                  <a:ext cx="45370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𝟏</m:t>
                      </m:r>
                      <m:sSup>
                        <m:sSupPr>
                          <m:ctrlPr>
                            <a:rPr lang="en-US" sz="5400" b="1" i="1">
                              <a:effectLst/>
                              <a:latin typeface="Cambria Math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e>
                        <m:sup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5400" b="1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321" y="4664542"/>
                  <a:ext cx="4537041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271363" y="4703176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54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41340" y="2133600"/>
            <a:ext cx="23943880" cy="3107726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642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5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5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lang="vi-VN" sz="5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953300"/>
            <a:chOff x="-288924" y="1892299"/>
            <a:chExt cx="19659599" cy="953299"/>
          </a:xfrm>
        </p:grpSpPr>
        <p:sp>
          <p:nvSpPr>
            <p:cNvPr id="26" name="Rounded Rectangle 2">
              <a:extLst>
                <a:ext uri="{FF2B5EF4-FFF2-40B4-BE49-F238E27FC236}">
                  <a16:creationId xmlns=""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625605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679518" y="3528523"/>
                <a:ext cx="23651943" cy="1660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5000" b="1">
                    <a:latin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:r>
                  <a:rPr lang="pt-BR" sz="5000" b="1" i="1">
                    <a:latin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pt-BR" sz="5000" b="1">
                    <a:latin typeface="Tahoma" panose="020B0604030504040204" pitchFamily="34" charset="0"/>
                    <a:cs typeface="Tahoma" panose="020B0604030504040204" pitchFamily="34" charset="0"/>
                  </a:rPr>
                  <a:t>là một nghiệm của phương trình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5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50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fName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sup>
                    </m:sSup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5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func>
                          <m:funcPr>
                            <m:ctrlPr>
                              <a:rPr lang="en-US" sz="50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fName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sup>
                    </m:sSup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5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50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fName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sup>
                    </m:sSup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t-BR" sz="5000" b="1">
                    <a:latin typeface="Tahoma" panose="020B0604030504040204" pitchFamily="34" charset="0"/>
                    <a:cs typeface="Tahoma" panose="020B0604030504040204" pitchFamily="34" charset="0"/>
                  </a:rPr>
                  <a:t>. Khẳng định nào sau đây đúng khi đánh giá về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pt-BR" sz="5000" b="1">
                    <a:latin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50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18" y="3528523"/>
                <a:ext cx="23651943" cy="1660263"/>
              </a:xfrm>
              <a:prstGeom prst="rect">
                <a:avLst/>
              </a:prstGeom>
              <a:blipFill>
                <a:blip r:embed="rId7"/>
                <a:stretch>
                  <a:fillRect l="-1237" t="-7721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4D73AF3E-CF99-4ED5-8A5B-FC0C33326EC1}"/>
              </a:ext>
            </a:extLst>
          </p:cNvPr>
          <p:cNvGrpSpPr/>
          <p:nvPr/>
        </p:nvGrpSpPr>
        <p:grpSpPr>
          <a:xfrm>
            <a:off x="10896600" y="5372233"/>
            <a:ext cx="13107114" cy="7611726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9" name="Rounded Rectangle 52">
              <a:extLst>
                <a:ext uri="{FF2B5EF4-FFF2-40B4-BE49-F238E27FC236}">
                  <a16:creationId xmlns="" xmlns:a16="http://schemas.microsoft.com/office/drawing/2014/main" id="{489EF28A-F37C-4812-995A-53309CCD0AB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5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DABAB392-A1E8-4009-9ABC-C6638A7581DB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43" name="Freeform 20">
                <a:extLst>
                  <a:ext uri="{FF2B5EF4-FFF2-40B4-BE49-F238E27FC236}">
                    <a16:creationId xmlns="" xmlns:a16="http://schemas.microsoft.com/office/drawing/2014/main" id="{61E9FF7A-CD8D-42CE-922A-E5F21B4437F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C4B0EA0C-22B6-4E86-820A-1B9D5C7DBBF9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40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46" name="Picture 45">
                <a:extLst>
                  <a:ext uri="{FF2B5EF4-FFF2-40B4-BE49-F238E27FC236}">
                    <a16:creationId xmlns="" xmlns:a16="http://schemas.microsoft.com/office/drawing/2014/main" id="{4C2C67A7-B883-4F68-9D86-D1E10ABB79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2FA63840-781C-4916-B259-52874FA47750}"/>
                  </a:ext>
                </a:extLst>
              </p:cNvPr>
              <p:cNvSpPr txBox="1"/>
              <p:nvPr/>
            </p:nvSpPr>
            <p:spPr>
              <a:xfrm>
                <a:off x="13474415" y="6350811"/>
                <a:ext cx="6032750" cy="917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7970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 kiện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4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FA63840-781C-4916-B259-52874FA47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4415" y="6350811"/>
                <a:ext cx="6032750" cy="917687"/>
              </a:xfrm>
              <a:prstGeom prst="rect">
                <a:avLst/>
              </a:prstGeom>
              <a:blipFill>
                <a:blip r:embed="rId9"/>
                <a:stretch>
                  <a:fillRect l="-2424" t="-21333" r="-404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B1D47E88-AD39-4A8B-9DCA-B370D68D96A7}"/>
                  </a:ext>
                </a:extLst>
              </p:cNvPr>
              <p:cNvSpPr txBox="1"/>
              <p:nvPr/>
            </p:nvSpPr>
            <p:spPr>
              <a:xfrm>
                <a:off x="11381995" y="7537017"/>
                <a:ext cx="12328070" cy="1785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Chia cả hai vế của phương trình cho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5400" b="1" i="1">
                                <a:effectLst/>
                                <a:latin typeface="Cambria Math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𝒍𝒐𝒈</m:t>
                            </m:r>
                          </m:fName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5400">
                    <a:latin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400" b="1">
                    <a:latin typeface="Tahoma" panose="020B0604030504040204" pitchFamily="34" charset="0"/>
                    <a:cs typeface="Tahoma" panose="020B0604030504040204" pitchFamily="34" charset="0"/>
                  </a:rPr>
                  <a:t>ta được </a:t>
                </a:r>
                <a:endParaRPr lang="en-US" sz="54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1D47E88-AD39-4A8B-9DCA-B370D68D9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1995" y="7537017"/>
                <a:ext cx="12328070" cy="1785682"/>
              </a:xfrm>
              <a:prstGeom prst="rect">
                <a:avLst/>
              </a:prstGeom>
              <a:blipFill>
                <a:blip r:embed="rId10"/>
                <a:stretch>
                  <a:fillRect l="-2621" t="-9556" b="-19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AAE9B7C0-9278-4156-A724-BD6956CC2F88}"/>
                  </a:ext>
                </a:extLst>
              </p:cNvPr>
              <p:cNvSpPr txBox="1"/>
              <p:nvPr/>
            </p:nvSpPr>
            <p:spPr>
              <a:xfrm>
                <a:off x="11381995" y="9473808"/>
                <a:ext cx="9635803" cy="1609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7970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4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5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𝒍𝒐𝒈</m:t>
                            </m:r>
                          </m:fName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func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4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5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𝒍𝒐𝒈</m:t>
                            </m:r>
                          </m:fName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func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𝟏𝟖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5400" b="1" i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AE9B7C0-9278-4156-A724-BD6956CC2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1995" y="9473808"/>
                <a:ext cx="9635803" cy="1609671"/>
              </a:xfrm>
              <a:prstGeom prst="rect">
                <a:avLst/>
              </a:prstGeom>
              <a:blipFill>
                <a:blip r:embed="rId11"/>
                <a:stretch>
                  <a:fillRect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70C4ACEA-BFC0-4DDB-BBB8-DC511460F588}"/>
                  </a:ext>
                </a:extLst>
              </p:cNvPr>
              <p:cNvSpPr txBox="1"/>
              <p:nvPr/>
            </p:nvSpPr>
            <p:spPr>
              <a:xfrm>
                <a:off x="11381995" y="11155319"/>
                <a:ext cx="8201405" cy="1609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7970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4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5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𝒍𝒐𝒈</m:t>
                            </m:r>
                          </m:fName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4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0C4ACEA-BFC0-4DDB-BBB8-DC511460F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1995" y="11155319"/>
                <a:ext cx="8201405" cy="1609671"/>
              </a:xfrm>
              <a:prstGeom prst="rect">
                <a:avLst/>
              </a:prstGeom>
              <a:blipFill>
                <a:blip r:embed="rId12"/>
                <a:stretch>
                  <a:fillRect l="-1783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20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8" grpId="0"/>
      <p:bldP spid="52" grpId="0"/>
      <p:bldP spid="54" grpId="0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521462" y="5105399"/>
            <a:ext cx="10375137" cy="8117016"/>
            <a:chOff x="237517" y="2243792"/>
            <a:chExt cx="4885158" cy="303801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585634" y="2939039"/>
                  <a:ext cx="4537041" cy="899435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𝒂</m:t>
                      </m:r>
                    </m:oMath>
                  </a14:m>
                  <a:r>
                    <a:rPr lang="pt-BR" sz="5400" b="1" dirty="0"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cũng là nghiệm của </a:t>
                  </a:r>
                </a:p>
                <a:p>
                  <a:pPr algn="ctr"/>
                  <a:r>
                    <a:rPr lang="pt-BR" sz="5400" b="1" dirty="0"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phương trình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400" b="1" i="1">
                              <a:effectLst/>
                              <a:latin typeface="Cambria Math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b="1" i="1">
                                  <a:effectLst/>
                                  <a:latin typeface="Cambria Math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400" b="1" i="1">
                                      <a:effectLst/>
                                      <a:latin typeface="Cambria Math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1" smtClean="0">
                                      <a:effectLst/>
                                      <a:latin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5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sz="5400" b="1" i="1">
                                  <a:effectLst/>
                                  <a:latin typeface="Cambria Math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𝒍𝒐𝒈</m:t>
                              </m:r>
                            </m:fName>
                            <m:e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func>
                        </m:sup>
                      </m:sSup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effectLst/>
                              <a:latin typeface="Cambria Math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634" y="2939039"/>
                  <a:ext cx="4537041" cy="899435"/>
                </a:xfrm>
                <a:prstGeom prst="rect">
                  <a:avLst/>
                </a:prstGeom>
                <a:blipFill>
                  <a:blip r:embed="rId2"/>
                  <a:stretch>
                    <a:fillRect t="-5224" b="-373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237517" y="2982960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4590824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effectLst/>
                              <a:latin typeface="Cambria Math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b="1" i="1">
                                  <a:effectLst/>
                                  <a:latin typeface="Cambria Math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𝟏𝟎</m:t>
                              </m:r>
                            </m:e>
                          </m:d>
                        </m:e>
                        <m:sup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a14:m>
                  <a:r>
                    <a:rPr lang="en-US" sz="54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4590824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569305" y="3942874"/>
                  <a:ext cx="45370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effectLst/>
                              <a:latin typeface="Cambria Math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a14:m>
                  <a:r>
                    <a:rPr lang="en-US" sz="5400" b="1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305" y="3942874"/>
                  <a:ext cx="4537041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253706" y="3941254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566321" y="4664542"/>
                  <a:ext cx="45370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𝟏</m:t>
                      </m:r>
                      <m:sSup>
                        <m:sSupPr>
                          <m:ctrlPr>
                            <a:rPr lang="en-US" sz="5400" b="1" i="1">
                              <a:effectLst/>
                              <a:latin typeface="Cambria Math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e>
                        <m:sup>
                          <m: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5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321" y="4664542"/>
                  <a:ext cx="4537041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271363" y="4703176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54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41340" y="2133600"/>
            <a:ext cx="23943880" cy="3107726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642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5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5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lang="vi-VN" sz="5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953300"/>
            <a:chOff x="-288924" y="1892299"/>
            <a:chExt cx="19659599" cy="953299"/>
          </a:xfrm>
        </p:grpSpPr>
        <p:sp>
          <p:nvSpPr>
            <p:cNvPr id="26" name="Rounded Rectangle 2">
              <a:extLst>
                <a:ext uri="{FF2B5EF4-FFF2-40B4-BE49-F238E27FC236}">
                  <a16:creationId xmlns=""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625605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679518" y="3528523"/>
                <a:ext cx="23651943" cy="1660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5000" b="1">
                    <a:latin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:r>
                  <a:rPr lang="pt-BR" sz="5000" b="1" i="1">
                    <a:latin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pt-BR" sz="5000" b="1">
                    <a:latin typeface="Tahoma" panose="020B0604030504040204" pitchFamily="34" charset="0"/>
                    <a:cs typeface="Tahoma" panose="020B0604030504040204" pitchFamily="34" charset="0"/>
                  </a:rPr>
                  <a:t>là một nghiệm của phương trình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/>
                      </a:rPr>
                      <m:t>𝟒</m:t>
                    </m:r>
                    <m:r>
                      <a:rPr lang="en-US" sz="5000" b="1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5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5000" b="1" i="1">
                            <a:latin typeface="Cambria Math"/>
                          </a:rPr>
                          <m:t>𝟐</m:t>
                        </m:r>
                        <m:func>
                          <m:funcPr>
                            <m:ctrlPr>
                              <a:rPr lang="en-US" sz="50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000" b="1" i="1">
                                <a:latin typeface="Cambria Math"/>
                              </a:rPr>
                              <m:t>𝒍𝒐𝒈</m:t>
                            </m:r>
                          </m:fName>
                          <m:e>
                            <m:r>
                              <a:rPr lang="en-US" sz="5000" b="1" i="1">
                                <a:latin typeface="Cambria Math"/>
                              </a:rPr>
                              <m:t>𝒙</m:t>
                            </m:r>
                          </m:e>
                        </m:func>
                      </m:sup>
                    </m:sSup>
                    <m:r>
                      <a:rPr lang="en-US" sz="50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5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/>
                          </a:rPr>
                          <m:t>𝟔</m:t>
                        </m:r>
                      </m:e>
                      <m:sup>
                        <m:func>
                          <m:funcPr>
                            <m:ctrlPr>
                              <a:rPr lang="en-US" sz="50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000" b="1" i="1">
                                <a:latin typeface="Cambria Math"/>
                              </a:rPr>
                              <m:t>𝒍𝒐𝒈</m:t>
                            </m:r>
                          </m:fName>
                          <m:e>
                            <m:r>
                              <a:rPr lang="en-US" sz="5000" b="1" i="1">
                                <a:latin typeface="Cambria Math"/>
                              </a:rPr>
                              <m:t>𝒙</m:t>
                            </m:r>
                          </m:e>
                        </m:func>
                      </m:sup>
                    </m:sSup>
                    <m:r>
                      <a:rPr lang="en-US" sz="5000" b="1" i="1">
                        <a:latin typeface="Cambria Math"/>
                      </a:rPr>
                      <m:t>−</m:t>
                    </m:r>
                    <m:r>
                      <a:rPr lang="en-US" sz="5000" b="1" i="1">
                        <a:latin typeface="Cambria Math"/>
                      </a:rPr>
                      <m:t>𝟏𝟖</m:t>
                    </m:r>
                    <m:r>
                      <a:rPr lang="en-US" sz="5000" b="1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5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5000" b="1" i="1">
                            <a:latin typeface="Cambria Math"/>
                          </a:rPr>
                          <m:t>𝟐</m:t>
                        </m:r>
                        <m:func>
                          <m:funcPr>
                            <m:ctrlPr>
                              <a:rPr lang="en-US" sz="50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5000" b="1" i="1">
                                <a:latin typeface="Cambria Math"/>
                              </a:rPr>
                              <m:t>𝒍𝒐𝒈</m:t>
                            </m:r>
                          </m:fName>
                          <m:e>
                            <m:r>
                              <a:rPr lang="en-US" sz="5000" b="1" i="1">
                                <a:latin typeface="Cambria Math"/>
                              </a:rPr>
                              <m:t>𝒙</m:t>
                            </m:r>
                          </m:e>
                        </m:func>
                      </m:sup>
                    </m:sSup>
                    <m:r>
                      <a:rPr lang="en-US" sz="5000" b="1" i="1">
                        <a:latin typeface="Cambria Math"/>
                      </a:rPr>
                      <m:t>=</m:t>
                    </m:r>
                    <m:r>
                      <a:rPr lang="en-US" sz="5000" b="1" i="1">
                        <a:latin typeface="Cambria Math"/>
                      </a:rPr>
                      <m:t>𝟎</m:t>
                    </m:r>
                  </m:oMath>
                </a14:m>
                <a:r>
                  <a:rPr lang="pt-BR" sz="5000" b="1">
                    <a:latin typeface="Tahoma" panose="020B0604030504040204" pitchFamily="34" charset="0"/>
                    <a:cs typeface="Tahoma" panose="020B0604030504040204" pitchFamily="34" charset="0"/>
                  </a:rPr>
                  <a:t>. Khẳng định nào sau đây đúng khi đánh giá về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/>
                      </a:rPr>
                      <m:t>𝒂</m:t>
                    </m:r>
                  </m:oMath>
                </a14:m>
                <a:r>
                  <a:rPr lang="pt-BR" sz="5000" b="1">
                    <a:latin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50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18" y="3528523"/>
                <a:ext cx="23651943" cy="1660263"/>
              </a:xfrm>
              <a:prstGeom prst="rect">
                <a:avLst/>
              </a:prstGeom>
              <a:blipFill>
                <a:blip r:embed="rId7"/>
                <a:stretch>
                  <a:fillRect l="-1237" t="-7721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4D73AF3E-CF99-4ED5-8A5B-FC0C33326EC1}"/>
              </a:ext>
            </a:extLst>
          </p:cNvPr>
          <p:cNvGrpSpPr/>
          <p:nvPr/>
        </p:nvGrpSpPr>
        <p:grpSpPr>
          <a:xfrm>
            <a:off x="10896600" y="5263717"/>
            <a:ext cx="13107114" cy="7611726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9" name="Rounded Rectangle 52">
              <a:extLst>
                <a:ext uri="{FF2B5EF4-FFF2-40B4-BE49-F238E27FC236}">
                  <a16:creationId xmlns="" xmlns:a16="http://schemas.microsoft.com/office/drawing/2014/main" id="{489EF28A-F37C-4812-995A-53309CCD0AB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5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DABAB392-A1E8-4009-9ABC-C6638A7581DB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43" name="Freeform 20">
                <a:extLst>
                  <a:ext uri="{FF2B5EF4-FFF2-40B4-BE49-F238E27FC236}">
                    <a16:creationId xmlns="" xmlns:a16="http://schemas.microsoft.com/office/drawing/2014/main" id="{61E9FF7A-CD8D-42CE-922A-E5F21B4437F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C4B0EA0C-22B6-4E86-820A-1B9D5C7DBBF9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40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46" name="Picture 45">
                <a:extLst>
                  <a:ext uri="{FF2B5EF4-FFF2-40B4-BE49-F238E27FC236}">
                    <a16:creationId xmlns="" xmlns:a16="http://schemas.microsoft.com/office/drawing/2014/main" id="{4C2C67A7-B883-4F68-9D86-D1E10ABB79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6724EDDE-C1AB-488A-B6D5-3A0F2BDD1CD5}"/>
                  </a:ext>
                </a:extLst>
              </p:cNvPr>
              <p:cNvSpPr txBox="1"/>
              <p:nvPr/>
            </p:nvSpPr>
            <p:spPr>
              <a:xfrm>
                <a:off x="11463467" y="7341854"/>
                <a:ext cx="7662733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Ta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𝟏𝟖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endParaRPr lang="en-US" sz="5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724EDDE-C1AB-488A-B6D5-3A0F2BDD1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3467" y="7341854"/>
                <a:ext cx="7662733" cy="942053"/>
              </a:xfrm>
              <a:prstGeom prst="rect">
                <a:avLst/>
              </a:prstGeom>
              <a:blipFill>
                <a:blip r:embed="rId9"/>
                <a:stretch>
                  <a:fillRect l="-4213" t="-17419" r="-1828" b="-36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2BE12C1F-6CFA-49A8-963C-DAD8183D37B1}"/>
                  </a:ext>
                </a:extLst>
              </p:cNvPr>
              <p:cNvSpPr txBox="1"/>
              <p:nvPr/>
            </p:nvSpPr>
            <p:spPr>
              <a:xfrm>
                <a:off x="18873211" y="6374146"/>
                <a:ext cx="5050972" cy="2733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1" i="1">
                                <a:effectLst/>
                                <a:latin typeface="Cambria Math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𝒕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5400" b="1" i="1">
                                    <a:effectLst/>
                                    <a:latin typeface="Cambria Math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𝟗</m:t>
                                </m:r>
                              </m:num>
                              <m:den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𝒕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=−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d>
                              <m:dPr>
                                <m:ctrlPr>
                                  <a:rPr lang="en-US" sz="5400" b="1" i="1">
                                    <a:effectLst/>
                                    <a:latin typeface="Cambria Math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𝑳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540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BE12C1F-6CFA-49A8-963C-DAD8183D3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3211" y="6374146"/>
                <a:ext cx="5050972" cy="27335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8BBC6130-023B-4B9D-9872-50F2B81A9401}"/>
                  </a:ext>
                </a:extLst>
              </p:cNvPr>
              <p:cNvSpPr txBox="1"/>
              <p:nvPr/>
            </p:nvSpPr>
            <p:spPr>
              <a:xfrm>
                <a:off x="10943406" y="8912354"/>
                <a:ext cx="13060308" cy="1641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7970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5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4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5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5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𝒍𝒐𝒈</m:t>
                            </m:r>
                          </m:fName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func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func>
                      <m:func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𝒍𝒐𝒈</m:t>
                        </m:r>
                      </m:fName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BBC6130-023B-4B9D-9872-50F2B81A9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3406" y="8912354"/>
                <a:ext cx="13060308" cy="1641283"/>
              </a:xfrm>
              <a:prstGeom prst="rect">
                <a:avLst/>
              </a:prstGeom>
              <a:blipFill>
                <a:blip r:embed="rId11"/>
                <a:stretch>
                  <a:fillRect l="-1120" b="-5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D6E90EA4-85A4-4F3D-B621-3849614EB1DC}"/>
                  </a:ext>
                </a:extLst>
              </p:cNvPr>
              <p:cNvSpPr txBox="1"/>
              <p:nvPr/>
            </p:nvSpPr>
            <p:spPr>
              <a:xfrm>
                <a:off x="10896599" y="11798304"/>
                <a:ext cx="7077911" cy="13766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7970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5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𝟏𝟎𝟎</m:t>
                        </m:r>
                      </m:den>
                    </m:f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4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6E90EA4-85A4-4F3D-B621-3849614EB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6599" y="11798304"/>
                <a:ext cx="7077911" cy="1376659"/>
              </a:xfrm>
              <a:prstGeom prst="rect">
                <a:avLst/>
              </a:prstGeom>
              <a:blipFill>
                <a:blip r:embed="rId12"/>
                <a:stretch>
                  <a:fillRect l="-2065" b="-1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="" xmlns:a16="http://schemas.microsoft.com/office/drawing/2014/main" id="{E97CE2A0-5482-41E9-91E6-061445476E10}"/>
                  </a:ext>
                </a:extLst>
              </p:cNvPr>
              <p:cNvSpPr txBox="1"/>
              <p:nvPr/>
            </p:nvSpPr>
            <p:spPr>
              <a:xfrm>
                <a:off x="18364200" y="10578914"/>
                <a:ext cx="4367893" cy="13724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7970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4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97CE2A0-5482-41E9-91E6-061445476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4200" y="10578914"/>
                <a:ext cx="4367893" cy="1372427"/>
              </a:xfrm>
              <a:prstGeom prst="rect">
                <a:avLst/>
              </a:prstGeom>
              <a:blipFill>
                <a:blip r:embed="rId13"/>
                <a:stretch>
                  <a:fillRect b="-1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>
            <a:extLst>
              <a:ext uri="{FF2B5EF4-FFF2-40B4-BE49-F238E27FC236}">
                <a16:creationId xmlns="" xmlns:a16="http://schemas.microsoft.com/office/drawing/2014/main" id="{B14878F2-4D5F-42EF-9BC6-AD87C78516D7}"/>
              </a:ext>
            </a:extLst>
          </p:cNvPr>
          <p:cNvSpPr/>
          <p:nvPr/>
        </p:nvSpPr>
        <p:spPr>
          <a:xfrm>
            <a:off x="479644" y="11676413"/>
            <a:ext cx="1260556" cy="1442779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5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63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3" grpId="0"/>
      <p:bldP spid="65" grpId="0"/>
      <p:bldP spid="68" grpId="0"/>
      <p:bldP spid="70" grpId="0"/>
      <p:bldP spid="7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146214" y="2280592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3" name="Group 67"/>
          <p:cNvGrpSpPr/>
          <p:nvPr/>
        </p:nvGrpSpPr>
        <p:grpSpPr>
          <a:xfrm>
            <a:off x="2382544" y="2280592"/>
            <a:ext cx="9712053" cy="929775"/>
            <a:chOff x="7459670" y="8524495"/>
            <a:chExt cx="9713178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808039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LÔGARIT</a:t>
              </a:r>
              <a:endPara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EE895BF2-2412-40AD-96FA-95F23019D83F}"/>
              </a:ext>
            </a:extLst>
          </p:cNvPr>
          <p:cNvGrpSpPr/>
          <p:nvPr/>
        </p:nvGrpSpPr>
        <p:grpSpPr>
          <a:xfrm>
            <a:off x="3327058" y="7260959"/>
            <a:ext cx="10253661" cy="861774"/>
            <a:chOff x="644526" y="2766774"/>
            <a:chExt cx="10253661" cy="861774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040F8EB9-DEFA-422C-AAD9-1542DEFB374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lôgarit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ounded Rectangle 89">
              <a:extLst>
                <a:ext uri="{FF2B5EF4-FFF2-40B4-BE49-F238E27FC236}">
                  <a16:creationId xmlns="" xmlns:a16="http://schemas.microsoft.com/office/drawing/2014/main" id="{538BBA34-6F7F-4E9E-A4C2-EB21941466DA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453C5991-CD55-42C4-9A27-911103AD1B8B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08EB0E36-DDF8-4FBC-9839-432B62EE910F}"/>
              </a:ext>
            </a:extLst>
          </p:cNvPr>
          <p:cNvGrpSpPr/>
          <p:nvPr/>
        </p:nvGrpSpPr>
        <p:grpSpPr>
          <a:xfrm>
            <a:off x="3327058" y="8957846"/>
            <a:ext cx="15294428" cy="861774"/>
            <a:chOff x="644526" y="2766774"/>
            <a:chExt cx="8810336" cy="861774"/>
          </a:xfrm>
        </p:grpSpPr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2588CBF4-DE77-4500-9B2B-C52D937C6FC0}"/>
                </a:ext>
              </a:extLst>
            </p:cNvPr>
            <p:cNvSpPr txBox="1"/>
            <p:nvPr/>
          </p:nvSpPr>
          <p:spPr>
            <a:xfrm>
              <a:off x="1456929" y="2766774"/>
              <a:ext cx="79979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lôgarit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ounded Rectangle 93">
              <a:extLst>
                <a:ext uri="{FF2B5EF4-FFF2-40B4-BE49-F238E27FC236}">
                  <a16:creationId xmlns="" xmlns:a16="http://schemas.microsoft.com/office/drawing/2014/main" id="{A4FA6F98-3612-41CA-A298-F58B0CD3F2E5}"/>
                </a:ext>
              </a:extLst>
            </p:cNvPr>
            <p:cNvSpPr/>
            <p:nvPr/>
          </p:nvSpPr>
          <p:spPr>
            <a:xfrm>
              <a:off x="644526" y="2823876"/>
              <a:ext cx="73112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1ECAEA37-337B-44CC-BC2B-919A524F8F9F}"/>
                </a:ext>
              </a:extLst>
            </p:cNvPr>
            <p:cNvSpPr txBox="1"/>
            <p:nvPr/>
          </p:nvSpPr>
          <p:spPr>
            <a:xfrm>
              <a:off x="711979" y="2859107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85740" y="3657600"/>
                <a:ext cx="15672197" cy="3603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logarit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 ẩ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trong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logarit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m:t>ụ </m:t>
                      </m:r>
                    </m:oMath>
                  </m:oMathPara>
                </a14:m>
                <a:endParaRPr lang="en-US" sz="4400" b="1" dirty="0">
                  <a:solidFill>
                    <a:schemeClr val="tx2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  <a:p>
                <a:pPr algn="ctr"/>
                <a:endParaRPr lang="en-US" sz="5400" b="1" i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𝐥𝐨</m:t>
                    </m:r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𝒈</m:t>
                        </m:r>
                      </m:e>
                      <m:sub>
                        <m:f>
                          <m:f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b>
                    </m:sSub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𝟒</m:t>
                    </m:r>
                  </m:oMath>
                </a14:m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𝐥𝐨</m:t>
                    </m:r>
                    <m:sSubSup>
                      <m:sSubSupPr>
                        <m:ctrlPr>
                          <a:rPr lang="en-US" sz="54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5400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𝟐𝐥𝐨</m:t>
                    </m:r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𝟒</m:t>
                        </m:r>
                      </m:sub>
                    </m:sSub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𝟏</m:t>
                    </m:r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𝟎</m:t>
                    </m:r>
                  </m:oMath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740" y="3657600"/>
                <a:ext cx="15672197" cy="36033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64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1569660"/>
            <a:chOff x="-288924" y="1892299"/>
            <a:chExt cx="19659599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MŨ</a:t>
              </a:r>
            </a:p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logarit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747031"/>
            <a:ext cx="22325581" cy="2778460"/>
            <a:chOff x="1076414" y="4334859"/>
            <a:chExt cx="22325581" cy="2778460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2442228"/>
              <a:chOff x="637542" y="1083939"/>
              <a:chExt cx="8611674" cy="96151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ounded Rectangle 38"/>
                  <p:cNvSpPr/>
                  <p:nvPr/>
                </p:nvSpPr>
                <p:spPr>
                  <a:xfrm>
                    <a:off x="637542" y="1083939"/>
                    <a:ext cx="8611674" cy="961516"/>
                  </a:xfrm>
                  <a:prstGeom prst="roundRect">
                    <a:avLst>
                      <a:gd name="adj" fmla="val 4110"/>
                    </a:avLst>
                  </a:prstGeom>
                  <a:solidFill>
                    <a:srgbClr val="BEDCF4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endParaRPr>
                  </a:p>
                  <a:p>
                    <a:pPr algn="ctr"/>
                    <a:r>
                      <a:rPr lang="en-US" sz="4800" b="1" dirty="0" err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a:t>Phương</a:t>
                    </a:r>
                    <a:r>
                      <a:rPr lang="en-US" sz="4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a:t> </a:t>
                    </a:r>
                    <a:r>
                      <a:rPr lang="en-US" sz="4800" b="1" dirty="0" err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a:t>trình</a:t>
                    </a:r>
                    <a:r>
                      <a:rPr lang="en-US" sz="4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a:t> </a:t>
                    </a:r>
                    <a:r>
                      <a:rPr lang="en-US" sz="48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Calibri" panose="020F0502020204030204" pitchFamily="34" charset="0"/>
                      </a:rPr>
                      <a:t>logarit</a:t>
                    </a:r>
                    <a:r>
                      <a:rPr lang="en-US" sz="4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a:t> </a:t>
                    </a:r>
                    <a:r>
                      <a:rPr lang="en-US" sz="4800" b="1" dirty="0" err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a:t>cơ</a:t>
                    </a:r>
                    <a:r>
                      <a:rPr lang="en-US" sz="4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a:t> </a:t>
                    </a:r>
                    <a:r>
                      <a:rPr lang="en-US" sz="4800" b="1" dirty="0" err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a:t>bản</a:t>
                    </a:r>
                    <a:r>
                      <a:rPr lang="en-US" sz="4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a:t> </a:t>
                    </a:r>
                    <a:r>
                      <a:rPr lang="en-US" sz="4800" b="1" dirty="0" err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a:t>có</a:t>
                    </a:r>
                    <a:r>
                      <a:rPr lang="en-US" sz="4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a:t> </a:t>
                    </a:r>
                    <a:r>
                      <a:rPr lang="en-US" sz="4800" b="1" dirty="0" err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a:t>dạng</a:t>
                    </a:r>
                    <a:r>
                      <a:rPr lang="en-US" sz="4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sz="5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MS Mincho" panose="02020609040205080304" pitchFamily="49" charset="-128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MS Mincho" panose="02020609040205080304" pitchFamily="49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𝒙</m:t>
                            </m:r>
                          </m:e>
                        </m:func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=</m:t>
                        </m:r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𝒃</m:t>
                        </m:r>
                      </m:oMath>
                    </a14:m>
                    <a:r>
                      <a:rPr lang="en-US" sz="5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Mincho" panose="02020609040205080304" pitchFamily="49" charset="-128"/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5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5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&gt;</m:t>
                            </m:r>
                            <m:r>
                              <a:rPr lang="en-US" sz="5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5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en-US" sz="5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5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≠</m:t>
                            </m:r>
                            <m:r>
                              <a:rPr lang="en-US" sz="5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oMath>
                    </a14:m>
                    <a:endParaRPr lang="en-US" sz="5400" b="1" dirty="0">
                      <a:solidFill>
                        <a:schemeClr val="tx2"/>
                      </a:solidFill>
                    </a:endParaRPr>
                  </a:p>
                  <a:p>
                    <a:pPr algn="ctr"/>
                    <a:endParaRPr lang="en-US" sz="4600" b="1" dirty="0">
                      <a:solidFill>
                        <a:schemeClr val="tx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9" name="Rounded Rectangle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7542" y="1083939"/>
                    <a:ext cx="8611674" cy="961516"/>
                  </a:xfrm>
                  <a:prstGeom prst="roundRect">
                    <a:avLst>
                      <a:gd name="adj" fmla="val 4110"/>
                    </a:avLst>
                  </a:prstGeom>
                  <a:blipFill rotWithShape="1">
                    <a:blip r:embed="rId3"/>
                    <a:stretch>
                      <a:fillRect/>
                    </a:stretch>
                  </a:blipFill>
                  <a:ln w="28575">
                    <a:solidFill>
                      <a:srgbClr val="0999C8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8" name="Rounded Rectangle 47"/>
          <p:cNvSpPr/>
          <p:nvPr/>
        </p:nvSpPr>
        <p:spPr>
          <a:xfrm>
            <a:off x="1388521" y="8194281"/>
            <a:ext cx="21948825" cy="3562290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0E401504-54EF-46EB-8BAF-8829E27265C7}"/>
                  </a:ext>
                </a:extLst>
              </p:cNvPr>
              <p:cNvSpPr txBox="1"/>
              <p:nvPr/>
            </p:nvSpPr>
            <p:spPr>
              <a:xfrm>
                <a:off x="2471751" y="8667087"/>
                <a:ext cx="19550049" cy="2616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/>
                          </a:rPr>
                          <m:t>𝒂</m:t>
                        </m:r>
                        <m:r>
                          <a:rPr lang="en-US" sz="5400" b="1" i="1">
                            <a:latin typeface="Cambria Math"/>
                          </a:rPr>
                          <m:t>&gt;</m:t>
                        </m:r>
                        <m:r>
                          <a:rPr lang="en-US" sz="5400" b="1" i="1">
                            <a:latin typeface="Cambria Math"/>
                          </a:rPr>
                          <m:t>𝟎</m:t>
                        </m:r>
                        <m:r>
                          <a:rPr lang="en-US" sz="5400" b="1" i="1">
                            <a:latin typeface="Cambria Math"/>
                          </a:rPr>
                          <m:t>,</m:t>
                        </m:r>
                        <m:r>
                          <a:rPr lang="en-US" sz="5400" b="1" i="1">
                            <a:latin typeface="Cambria Math"/>
                          </a:rPr>
                          <m:t>𝒂</m:t>
                        </m:r>
                        <m:r>
                          <a:rPr lang="en-US" sz="5400" b="1" i="1">
                            <a:latin typeface="Cambria Math"/>
                          </a:rPr>
                          <m:t>≠</m:t>
                        </m:r>
                        <m:r>
                          <a:rPr lang="en-US" sz="5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5400" b="1" i="1">
                            <a:latin typeface="Cambria Math"/>
                          </a:rPr>
                          <m:t>𝒃</m:t>
                        </m:r>
                      </m:sup>
                    </m:sSup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5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E401504-54EF-46EB-8BAF-8829E2726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751" y="8667087"/>
                <a:ext cx="19550049" cy="2616678"/>
              </a:xfrm>
              <a:prstGeom prst="rect">
                <a:avLst/>
              </a:prstGeom>
              <a:blipFill rotWithShape="1">
                <a:blip r:embed="rId4"/>
                <a:stretch>
                  <a:fillRect l="-1652" t="-6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34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200" y="1572062"/>
            <a:ext cx="14859000" cy="1569660"/>
            <a:chOff x="-288924" y="1892299"/>
            <a:chExt cx="8839198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7356" y="1905000"/>
              <a:ext cx="500015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6462713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LOGARIT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logarit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22792" y="5965033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>
              <a:hlinkClick r:id="rId3"/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5A98298A-07C5-49EC-8B44-9097168AA707}"/>
                  </a:ext>
                </a:extLst>
              </p:cNvPr>
              <p:cNvSpPr txBox="1"/>
              <p:nvPr/>
            </p:nvSpPr>
            <p:spPr>
              <a:xfrm>
                <a:off x="4473032" y="4067586"/>
                <a:ext cx="15567567" cy="258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50000"/>
                  </a:lnSpc>
                </a:pPr>
                <a:r>
                  <a:rPr lang="en-US" sz="5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Giải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5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vi-VN" sz="5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fr-FR" sz="5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vi-VN" sz="5400" b="1" dirty="0">
                  <a:latin typeface="Tahoma" panose="020B0604030504040204" pitchFamily="34" charset="0"/>
                </a:endParaRPr>
              </a:p>
              <a:p>
                <a:pPr marL="450850" algn="just">
                  <a:lnSpc>
                    <a:spcPct val="150000"/>
                  </a:lnSpc>
                </a:pPr>
                <a:endParaRPr lang="en-US" sz="5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A98298A-07C5-49EC-8B44-9097168AA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032" y="4067586"/>
                <a:ext cx="15567567" cy="25853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37DCE4EE-4F6C-4129-8715-2F464087CB14}"/>
                  </a:ext>
                </a:extLst>
              </p:cNvPr>
              <p:cNvSpPr txBox="1"/>
              <p:nvPr/>
            </p:nvSpPr>
            <p:spPr>
              <a:xfrm>
                <a:off x="2576560" y="7571548"/>
                <a:ext cx="17464040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5400" b="1" dirty="0">
                          <a:latin typeface="Tahoma" panose="020B0604030504040204" pitchFamily="34" charset="0"/>
                          <a:ea typeface="Arial" panose="020B060402020202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5400" b="1" dirty="0">
                          <a:latin typeface="Tahoma" panose="020B0604030504040204" pitchFamily="34" charset="0"/>
                          <a:ea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5400" b="1" dirty="0">
                          <a:latin typeface="Tahoma" panose="020B0604030504040204" pitchFamily="34" charset="0"/>
                          <a:ea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5400" b="1" dirty="0">
                          <a:latin typeface="Tahoma" panose="020B0604030504040204" pitchFamily="34" charset="0"/>
                          <a:ea typeface="Arial" panose="020B0604020202020204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vi-VN" sz="5400" b="1" dirty="0">
                          <a:latin typeface="Tahoma" panose="020B0604030504040204" pitchFamily="34" charset="0"/>
                          <a:ea typeface="Arial" panose="020B0604020202020204" pitchFamily="34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fr-FR" sz="5400" b="1" dirty="0">
                          <a:latin typeface="Tahoma" panose="020B0604030504040204" pitchFamily="34" charset="0"/>
                          <a:ea typeface="Arial" panose="020B060402020202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vi-VN" sz="54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vi-VN" sz="54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5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fr-FR" sz="5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vi-VN" sz="54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5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5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5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fr-FR" sz="5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5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fr-FR" sz="5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fr-FR" sz="5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fr-FR" sz="5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5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fr-FR" sz="5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54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5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fr-FR" sz="5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fr-FR" sz="5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fr-FR" sz="5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fr-FR" sz="5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5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𝟔𝟓</m:t>
                      </m:r>
                      <m:r>
                        <m:rPr>
                          <m:nor/>
                        </m:rPr>
                        <a:rPr lang="fr-FR" sz="5400" b="1" dirty="0">
                          <a:latin typeface="Tahoma" panose="020B0604030504040204" pitchFamily="34" charset="0"/>
                          <a:ea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vi-VN" sz="5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7DCE4EE-4F6C-4129-8715-2F464087C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560" y="7571548"/>
                <a:ext cx="17464040" cy="94205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15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200" y="1572062"/>
            <a:ext cx="11914073" cy="1569660"/>
            <a:chOff x="-288924" y="1892299"/>
            <a:chExt cx="8839198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27525" y="1949886"/>
              <a:ext cx="53185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6462713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LOGARIT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logarit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22792" y="5965033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>
              <a:hlinkClick r:id="rId3"/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5A98298A-07C5-49EC-8B44-9097168AA707}"/>
                  </a:ext>
                </a:extLst>
              </p:cNvPr>
              <p:cNvSpPr txBox="1"/>
              <p:nvPr/>
            </p:nvSpPr>
            <p:spPr>
              <a:xfrm>
                <a:off x="4473033" y="4067586"/>
                <a:ext cx="12407462" cy="1030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5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Giải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b="1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5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 smtClean="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vi-VN" sz="5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54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vi-VN" sz="5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A98298A-07C5-49EC-8B44-9097168AA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033" y="4067586"/>
                <a:ext cx="12407462" cy="1030282"/>
              </a:xfrm>
              <a:prstGeom prst="rect">
                <a:avLst/>
              </a:prstGeom>
              <a:blipFill rotWithShape="1">
                <a:blip r:embed="rId4"/>
                <a:stretch>
                  <a:fillRect l="-1376" t="-13609" r="-1278" b="-27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170DA668-7E07-4EB4-B620-CA11B2E23FD2}"/>
                  </a:ext>
                </a:extLst>
              </p:cNvPr>
              <p:cNvSpPr txBox="1"/>
              <p:nvPr/>
            </p:nvSpPr>
            <p:spPr>
              <a:xfrm>
                <a:off x="1592342" y="7486030"/>
                <a:ext cx="8542258" cy="1030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54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Ta </a:t>
                </a:r>
                <a:r>
                  <a:rPr lang="fr-FR" sz="5400" b="1" dirty="0" err="1">
                    <a:latin typeface="Tahoma" panose="020B0604030504040204" pitchFamily="34" charset="0"/>
                    <a:ea typeface="Arial" panose="020B0604020202020204" pitchFamily="34" charset="0"/>
                  </a:rPr>
                  <a:t>có</a:t>
                </a:r>
                <a:r>
                  <a:rPr lang="vi-VN" sz="54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:</a:t>
                </a:r>
                <a:r>
                  <a:rPr lang="fr-FR" sz="54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5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vi-VN" sz="5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54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5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70DA668-7E07-4EB4-B620-CA11B2E23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342" y="7486030"/>
                <a:ext cx="8542258" cy="1030282"/>
              </a:xfrm>
              <a:prstGeom prst="rect">
                <a:avLst/>
              </a:prstGeom>
              <a:blipFill rotWithShape="1">
                <a:blip r:embed="rId5"/>
                <a:stretch>
                  <a:fillRect l="-3780" t="-13609" b="-27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8678DD9F-2DD6-4B19-8C5D-6D3C474EC7DD}"/>
                  </a:ext>
                </a:extLst>
              </p:cNvPr>
              <p:cNvSpPr txBox="1"/>
              <p:nvPr/>
            </p:nvSpPr>
            <p:spPr>
              <a:xfrm>
                <a:off x="9292772" y="7583204"/>
                <a:ext cx="4328202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vi-VN" sz="5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678DD9F-2DD6-4B19-8C5D-6D3C474EC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2772" y="7583204"/>
                <a:ext cx="4328202" cy="94205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="" xmlns:a16="http://schemas.microsoft.com/office/drawing/2014/main" id="{BC0B14FC-B5DF-4E24-B0AC-679A319D2696}"/>
                  </a:ext>
                </a:extLst>
              </p:cNvPr>
              <p:cNvSpPr txBox="1"/>
              <p:nvPr/>
            </p:nvSpPr>
            <p:spPr>
              <a:xfrm>
                <a:off x="13030200" y="7669353"/>
                <a:ext cx="582010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=±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fr-FR" sz="5400" b="1" dirty="0">
                          <a:latin typeface="Tahoma" panose="020B0604030504040204" pitchFamily="34" charset="0"/>
                          <a:ea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vi-VN" sz="5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C0B14FC-B5DF-4E24-B0AC-679A319D2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200" y="7669353"/>
                <a:ext cx="5820103" cy="9233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36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9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1277599" cy="830997"/>
            <a:chOff x="-288924" y="1892299"/>
            <a:chExt cx="11277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901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LOGARIT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6044860" cy="861774"/>
            <a:chOff x="644526" y="2766774"/>
            <a:chExt cx="146732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341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logarit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15428" y="2795826"/>
              <a:ext cx="49725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/>
          </a:p>
        </p:txBody>
      </p:sp>
      <p:grpSp>
        <p:nvGrpSpPr>
          <p:cNvPr id="52" name="Group 10"/>
          <p:cNvGrpSpPr/>
          <p:nvPr/>
        </p:nvGrpSpPr>
        <p:grpSpPr>
          <a:xfrm>
            <a:off x="546508" y="8507421"/>
            <a:ext cx="22448255" cy="4962311"/>
            <a:chOff x="1573670" y="9189119"/>
            <a:chExt cx="21817977" cy="4838126"/>
          </a:xfrm>
        </p:grpSpPr>
        <p:sp>
          <p:nvSpPr>
            <p:cNvPr id="53" name="Rounded Rectangle 52">
              <a:hlinkClick r:id="rId3"/>
            </p:cNvPr>
            <p:cNvSpPr/>
            <p:nvPr/>
          </p:nvSpPr>
          <p:spPr>
            <a:xfrm>
              <a:off x="1573670" y="9189121"/>
              <a:ext cx="21817977" cy="483812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651778" y="9189119"/>
              <a:ext cx="3983849" cy="871202"/>
              <a:chOff x="1605808" y="9627686"/>
              <a:chExt cx="3983849" cy="87120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3588807" y="858637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523313" y="9670261"/>
                <a:ext cx="3066344" cy="780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605808" y="9627686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804413" y="9699693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546508" y="5494906"/>
            <a:ext cx="22448255" cy="2799754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569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112" name="Group 111">
            <a:extLst>
              <a:ext uri="{FF2B5EF4-FFF2-40B4-BE49-F238E27FC236}">
                <a16:creationId xmlns="" xmlns:a16="http://schemas.microsoft.com/office/drawing/2014/main" id="{03454B31-8E15-44D5-B0CB-723B600426C3}"/>
              </a:ext>
            </a:extLst>
          </p:cNvPr>
          <p:cNvGrpSpPr/>
          <p:nvPr/>
        </p:nvGrpSpPr>
        <p:grpSpPr>
          <a:xfrm>
            <a:off x="642940" y="3574490"/>
            <a:ext cx="21069299" cy="861774"/>
            <a:chOff x="644526" y="2766774"/>
            <a:chExt cx="21069299" cy="861774"/>
          </a:xfrm>
        </p:grpSpPr>
        <p:sp>
          <p:nvSpPr>
            <p:cNvPr id="113" name="TextBox 112">
              <a:extLst>
                <a:ext uri="{FF2B5EF4-FFF2-40B4-BE49-F238E27FC236}">
                  <a16:creationId xmlns="" xmlns:a16="http://schemas.microsoft.com/office/drawing/2014/main" id="{D76EA99D-BA8A-4AB0-9D07-2279E55997CF}"/>
                </a:ext>
              </a:extLst>
            </p:cNvPr>
            <p:cNvSpPr txBox="1"/>
            <p:nvPr/>
          </p:nvSpPr>
          <p:spPr>
            <a:xfrm>
              <a:off x="1906586" y="2766774"/>
              <a:ext cx="198072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Đưa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cùng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</p:txBody>
        </p:sp>
        <p:sp>
          <p:nvSpPr>
            <p:cNvPr id="114" name="Rounded Rectangle 7">
              <a:extLst>
                <a:ext uri="{FF2B5EF4-FFF2-40B4-BE49-F238E27FC236}">
                  <a16:creationId xmlns="" xmlns:a16="http://schemas.microsoft.com/office/drawing/2014/main" id="{406ADCC2-07DC-4BAC-A998-662E8D6E7F58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="" xmlns:a16="http://schemas.microsoft.com/office/drawing/2014/main" id="{BBDA4D69-BC43-4376-9D3B-A232753B83B2}"/>
                </a:ext>
              </a:extLst>
            </p:cNvPr>
            <p:cNvSpPr txBox="1"/>
            <p:nvPr/>
          </p:nvSpPr>
          <p:spPr>
            <a:xfrm>
              <a:off x="874367" y="2795826"/>
              <a:ext cx="7793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="" xmlns:a16="http://schemas.microsoft.com/office/drawing/2014/main" id="{4914F4F1-DB8A-43DB-9D1D-7C02F2116754}"/>
                  </a:ext>
                </a:extLst>
              </p:cNvPr>
              <p:cNvSpPr txBox="1"/>
              <p:nvPr/>
            </p:nvSpPr>
            <p:spPr>
              <a:xfrm>
                <a:off x="1489523" y="6669928"/>
                <a:ext cx="20066516" cy="1013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Giải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𝒍𝒐</m:t>
                    </m:r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𝒍𝒐</m:t>
                    </m:r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𝟗</m:t>
                        </m:r>
                      </m:sub>
                    </m:sSub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𝒍𝒐</m:t>
                    </m:r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𝟐𝟕</m:t>
                        </m:r>
                      </m:sub>
                    </m:sSub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𝟏𝟏</m:t>
                    </m:r>
                  </m:oMath>
                </a14:m>
                <a:endParaRPr lang="en-US" sz="5400" b="1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14F4F1-DB8A-43DB-9D1D-7C02F2116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523" y="6669928"/>
                <a:ext cx="20066516" cy="1013739"/>
              </a:xfrm>
              <a:prstGeom prst="rect">
                <a:avLst/>
              </a:prstGeom>
              <a:blipFill rotWithShape="1">
                <a:blip r:embed="rId4"/>
                <a:stretch>
                  <a:fillRect l="-1610" t="-19277" b="-24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="" xmlns:a16="http://schemas.microsoft.com/office/drawing/2014/main" id="{3942A086-04B8-4709-8AA9-BA290815DA93}"/>
                  </a:ext>
                </a:extLst>
              </p:cNvPr>
              <p:cNvSpPr txBox="1"/>
              <p:nvPr/>
            </p:nvSpPr>
            <p:spPr>
              <a:xfrm>
                <a:off x="5054726" y="8659274"/>
                <a:ext cx="11633074" cy="1013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/>
                        </a:rPr>
                        <m:t>𝒍𝒐</m:t>
                      </m:r>
                      <m:sSub>
                        <m:sSub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/>
                            </a:rPr>
                            <m:t>𝒈</m:t>
                          </m:r>
                        </m:e>
                        <m:sub>
                          <m:r>
                            <a:rPr lang="en-US" sz="5400" b="1" i="1"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5400" b="1" i="1">
                          <a:latin typeface="Cambria Math"/>
                        </a:rPr>
                        <m:t>𝒙</m:t>
                      </m:r>
                      <m:r>
                        <a:rPr lang="en-US" sz="5400" b="1" i="1">
                          <a:latin typeface="Cambria Math"/>
                        </a:rPr>
                        <m:t>+</m:t>
                      </m:r>
                      <m:r>
                        <a:rPr lang="en-US" sz="5400" b="1" i="1">
                          <a:latin typeface="Cambria Math"/>
                        </a:rPr>
                        <m:t>𝒍𝒐</m:t>
                      </m:r>
                      <m:sSub>
                        <m:sSub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/>
                            </a:rPr>
                            <m:t>𝒈</m:t>
                          </m:r>
                        </m:e>
                        <m:sub>
                          <m:sSup>
                            <m:sSup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sub>
                      </m:sSub>
                      <m:r>
                        <a:rPr lang="en-US" sz="5400" b="1" i="1">
                          <a:latin typeface="Cambria Math"/>
                        </a:rPr>
                        <m:t>𝒙</m:t>
                      </m:r>
                      <m:r>
                        <a:rPr lang="en-US" sz="5400" b="1" i="1">
                          <a:latin typeface="Cambria Math"/>
                        </a:rPr>
                        <m:t>+</m:t>
                      </m:r>
                      <m:r>
                        <a:rPr lang="en-US" sz="5400" b="1" i="1">
                          <a:latin typeface="Cambria Math"/>
                        </a:rPr>
                        <m:t>𝒍𝒐</m:t>
                      </m:r>
                      <m:sSub>
                        <m:sSub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/>
                            </a:rPr>
                            <m:t>𝒈</m:t>
                          </m:r>
                        </m:e>
                        <m:sub>
                          <m:sSup>
                            <m:sSup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sub>
                      </m:sSub>
                      <m:r>
                        <a:rPr lang="en-US" sz="5400" b="1" i="1">
                          <a:latin typeface="Cambria Math"/>
                        </a:rPr>
                        <m:t>𝒙</m:t>
                      </m:r>
                      <m:r>
                        <a:rPr lang="en-US" sz="5400" b="1" i="1">
                          <a:latin typeface="Cambria Math"/>
                        </a:rPr>
                        <m:t>=</m:t>
                      </m:r>
                      <m:r>
                        <a:rPr lang="en-US" sz="5400" b="1" i="1">
                          <a:latin typeface="Cambria Math"/>
                        </a:rPr>
                        <m:t>𝟏𝟏</m:t>
                      </m:r>
                    </m:oMath>
                  </m:oMathPara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942A086-04B8-4709-8AA9-BA290815D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726" y="8659274"/>
                <a:ext cx="11633074" cy="101373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="" xmlns:a16="http://schemas.microsoft.com/office/drawing/2014/main" id="{54F86328-8581-4104-81E9-1BAC673DF177}"/>
                  </a:ext>
                </a:extLst>
              </p:cNvPr>
              <p:cNvSpPr txBox="1"/>
              <p:nvPr/>
            </p:nvSpPr>
            <p:spPr>
              <a:xfrm>
                <a:off x="1320382" y="10704156"/>
                <a:ext cx="11638221" cy="1653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smtClean="0">
                          <a:solidFill>
                            <a:schemeClr val="tx1"/>
                          </a:solidFill>
                          <a:sym typeface="Symbol"/>
                        </a:rPr>
                        <m:t></m:t>
                      </m:r>
                      <m:r>
                        <m:rPr>
                          <m:nor/>
                        </m:rPr>
                        <a:rPr lang="en-US" sz="5400" b="1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/>
                        </a:rPr>
                        <m:t>𝒍𝒐</m:t>
                      </m:r>
                      <m:sSub>
                        <m:sSubPr>
                          <m:ctrlP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𝒈</m:t>
                          </m:r>
                        </m:e>
                        <m:sub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fr-FR" sz="5400" b="1" i="1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/>
                        </a:rPr>
                        <m:t>𝒍𝒐</m:t>
                      </m:r>
                      <m:sSub>
                        <m:sSubPr>
                          <m:ctrlP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𝒈</m:t>
                          </m:r>
                        </m:e>
                        <m:sub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fr-FR" sz="5400" b="1" i="1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/>
                        </a:rPr>
                        <m:t>𝒍𝒐</m:t>
                      </m:r>
                      <m:sSub>
                        <m:sSubPr>
                          <m:ctrlP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𝒈</m:t>
                          </m:r>
                        </m:e>
                        <m:sub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fr-FR" sz="5400" b="1" i="1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/>
                        </a:rPr>
                        <m:t>𝟏𝟏</m:t>
                      </m:r>
                    </m:oMath>
                  </m:oMathPara>
                </a14:m>
                <a:endParaRPr lang="en-US" sz="5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4F86328-8581-4104-81E9-1BAC673DF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382" y="10704156"/>
                <a:ext cx="11638221" cy="16535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id="{FC829DF2-9412-44E5-AD7C-092D0250EE2F}"/>
                  </a:ext>
                </a:extLst>
              </p:cNvPr>
              <p:cNvSpPr txBox="1"/>
              <p:nvPr/>
            </p:nvSpPr>
            <p:spPr>
              <a:xfrm>
                <a:off x="12725400" y="11053104"/>
                <a:ext cx="6612819" cy="1013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>
                          <a:latin typeface="Cambria Math"/>
                        </a:rPr>
                        <m:t>𝐥𝐨</m:t>
                      </m:r>
                      <m:sSub>
                        <m:sSub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/>
                            </a:rPr>
                            <m:t>𝒈</m:t>
                          </m:r>
                        </m:e>
                        <m:sub>
                          <m:r>
                            <a:rPr lang="en-US" sz="5400" b="1" i="1"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fr-FR" sz="5400" b="1" i="1">
                          <a:latin typeface="Cambria Math"/>
                        </a:rPr>
                        <m:t>𝒙</m:t>
                      </m:r>
                      <m:r>
                        <a:rPr lang="en-US" sz="5400" b="1" i="1">
                          <a:latin typeface="Cambria Math"/>
                        </a:rPr>
                        <m:t>=</m:t>
                      </m:r>
                      <m:r>
                        <a:rPr lang="en-US" sz="5400" b="1" i="1">
                          <a:latin typeface="Cambria Math"/>
                        </a:rPr>
                        <m:t>𝟔</m:t>
                      </m:r>
                      <m:r>
                        <m:rPr>
                          <m:nor/>
                        </m:rPr>
                        <a:rPr lang="en-US" sz="5400" b="1"/>
                        <m:t>.</m:t>
                      </m:r>
                    </m:oMath>
                  </m:oMathPara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C829DF2-9412-44E5-AD7C-092D0250E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400" y="11053104"/>
                <a:ext cx="6612819" cy="101373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="" xmlns:a16="http://schemas.microsoft.com/office/drawing/2014/main" id="{F9B1D73A-D053-459D-B627-0CE39D9C8201}"/>
                  </a:ext>
                </a:extLst>
              </p:cNvPr>
              <p:cNvSpPr txBox="1"/>
              <p:nvPr/>
            </p:nvSpPr>
            <p:spPr>
              <a:xfrm>
                <a:off x="14630400" y="12390844"/>
                <a:ext cx="4707819" cy="999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400" b="1" i="1">
                          <a:latin typeface="Cambria Math"/>
                        </a:rPr>
                        <m:t>𝒙</m:t>
                      </m:r>
                      <m:r>
                        <a:rPr lang="fr-FR" sz="54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5400" b="1" i="1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fr-FR" sz="5400" b="1" i="1">
                              <a:latin typeface="Cambria Math"/>
                            </a:rPr>
                            <m:t>𝟔</m:t>
                          </m:r>
                        </m:sup>
                      </m:sSup>
                      <m:r>
                        <a:rPr lang="fr-FR" sz="5400" b="1" i="1">
                          <a:latin typeface="Cambria Math"/>
                        </a:rPr>
                        <m:t>=</m:t>
                      </m:r>
                      <m:r>
                        <a:rPr lang="fr-FR" sz="5400" b="1" i="1">
                          <a:latin typeface="Cambria Math"/>
                        </a:rPr>
                        <m:t>𝟕𝟐𝟗</m:t>
                      </m:r>
                      <m:r>
                        <a:rPr lang="fr-FR" sz="5400" b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9B1D73A-D053-459D-B627-0CE39D9C8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00" y="12390844"/>
                <a:ext cx="4707819" cy="99988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08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98" grpId="0"/>
      <p:bldP spid="99" grpId="0"/>
      <p:bldP spid="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1569660"/>
            <a:chOff x="-288924" y="1892299"/>
            <a:chExt cx="19659599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MŨ</a:t>
              </a:r>
            </a:p>
            <a:p>
              <a:endParaRPr lang="en-US" sz="48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mũ cơ bản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747031"/>
            <a:ext cx="22325581" cy="2778460"/>
            <a:chOff x="1076414" y="4334859"/>
            <a:chExt cx="22325581" cy="2778460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2442228"/>
              <a:chOff x="637542" y="1083939"/>
              <a:chExt cx="8611674" cy="96151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ounded Rectangle 38"/>
                  <p:cNvSpPr/>
                  <p:nvPr/>
                </p:nvSpPr>
                <p:spPr>
                  <a:xfrm>
                    <a:off x="637542" y="1083939"/>
                    <a:ext cx="8611674" cy="961516"/>
                  </a:xfrm>
                  <a:prstGeom prst="roundRect">
                    <a:avLst>
                      <a:gd name="adj" fmla="val 4110"/>
                    </a:avLst>
                  </a:prstGeom>
                  <a:solidFill>
                    <a:srgbClr val="BEDCF4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8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endParaRPr>
                  </a:p>
                  <a:p>
                    <a:pPr algn="ctr"/>
                    <a:r>
                      <a:rPr lang="en-US" sz="4800" b="1" dirty="0" err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a:t>Phương</a:t>
                    </a:r>
                    <a:r>
                      <a:rPr lang="en-US" sz="4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a:t> </a:t>
                    </a:r>
                    <a:r>
                      <a:rPr lang="en-US" sz="4800" b="1" dirty="0" err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a:t>trình</a:t>
                    </a:r>
                    <a:r>
                      <a:rPr lang="en-US" sz="4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a:t> </a:t>
                    </a:r>
                    <a:r>
                      <a:rPr lang="en-US" sz="4800" b="1" dirty="0" err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a:t>mũ</a:t>
                    </a:r>
                    <a:r>
                      <a:rPr lang="en-US" sz="4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a:t> </a:t>
                    </a:r>
                    <a:r>
                      <a:rPr lang="en-US" sz="4800" b="1" dirty="0" err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a:t>cơ</a:t>
                    </a:r>
                    <a:r>
                      <a:rPr lang="en-US" sz="4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a:t> </a:t>
                    </a:r>
                    <a:r>
                      <a:rPr lang="en-US" sz="4800" b="1" dirty="0" err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a:t>bản</a:t>
                    </a:r>
                    <a:r>
                      <a:rPr lang="en-US" sz="4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a:t> </a:t>
                    </a:r>
                    <a:r>
                      <a:rPr lang="en-US" sz="4800" b="1" dirty="0" err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a:t>có</a:t>
                    </a:r>
                    <a:r>
                      <a:rPr lang="en-US" sz="4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a:t> </a:t>
                    </a:r>
                    <a:r>
                      <a:rPr lang="en-US" sz="4800" b="1" dirty="0" err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a:t>dạng</a:t>
                    </a:r>
                    <a:r>
                      <a:rPr lang="en-US" sz="4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oMath>
                    </a14:m>
                    <a:r>
                      <a:rPr lang="en-US" sz="4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&gt;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≠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oMath>
                    </a14:m>
                    <a:endParaRPr lang="en-US" sz="4800" b="1" dirty="0"/>
                  </a:p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9" name="Rounded Rectangle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7542" y="1083939"/>
                    <a:ext cx="8611674" cy="961516"/>
                  </a:xfrm>
                  <a:prstGeom prst="roundRect">
                    <a:avLst>
                      <a:gd name="adj" fmla="val 4110"/>
                    </a:avLst>
                  </a:prstGeom>
                  <a:blipFill>
                    <a:blip r:embed="rId3"/>
                    <a:stretch>
                      <a:fillRect/>
                    </a:stretch>
                  </a:blipFill>
                  <a:ln w="28575">
                    <a:solidFill>
                      <a:srgbClr val="0999C8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88521" y="7794171"/>
            <a:ext cx="21948825" cy="39624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184858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 ý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60A709F4-3354-4978-88CD-A40EA0EA250B}"/>
                  </a:ext>
                </a:extLst>
              </p:cNvPr>
              <p:cNvSpPr txBox="1"/>
              <p:nvPr/>
            </p:nvSpPr>
            <p:spPr>
              <a:xfrm>
                <a:off x="4114800" y="9135622"/>
                <a:ext cx="15087600" cy="910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+) Với </a:t>
                </a:r>
                <a:r>
                  <a:rPr lang="en-US" sz="5400" b="1" i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&gt; 0,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sSub>
                      <m:sSubPr>
                        <m:ctrlPr>
                          <a:rPr lang="en-US" sz="54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⇔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𝒍𝒐𝒈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sub>
                    </m:sSub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endParaRPr lang="en-US" sz="5400" b="1" i="1"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0A709F4-3354-4978-88CD-A40EA0EA2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9135622"/>
                <a:ext cx="15087600" cy="910955"/>
              </a:xfrm>
              <a:prstGeom prst="rect">
                <a:avLst/>
              </a:prstGeom>
              <a:blipFill>
                <a:blip r:embed="rId4"/>
                <a:stretch>
                  <a:fillRect t="-21477" b="-38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0E401504-54EF-46EB-8BAF-8829E27265C7}"/>
                  </a:ext>
                </a:extLst>
              </p:cNvPr>
              <p:cNvSpPr txBox="1"/>
              <p:nvPr/>
            </p:nvSpPr>
            <p:spPr>
              <a:xfrm>
                <a:off x="4692870" y="10499555"/>
                <a:ext cx="1450953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+) Với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, phương trình vô nghiệm.</a:t>
                </a:r>
                <a:endParaRPr lang="en-US" sz="540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E401504-54EF-46EB-8BAF-8829E2726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870" y="10499555"/>
                <a:ext cx="14509530" cy="923330"/>
              </a:xfrm>
              <a:prstGeom prst="rect">
                <a:avLst/>
              </a:prstGeom>
              <a:blipFill>
                <a:blip r:embed="rId5"/>
                <a:stretch>
                  <a:fillRect l="-2269" t="-1973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1"/>
            <a:ext cx="14477957" cy="1754326"/>
            <a:chOff x="-288924" y="1892299"/>
            <a:chExt cx="8839198" cy="175432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08197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6462713" cy="1754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LOGARIT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7421805" cy="952382"/>
            <a:chOff x="644526" y="2766774"/>
            <a:chExt cx="17421805" cy="952382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61597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Cách</a:t>
              </a:r>
              <a:r>
                <a:rPr lang="en-US" sz="5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5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5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5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5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logarit</a:t>
              </a:r>
              <a:r>
                <a:rPr lang="en-US" sz="5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cơ</a:t>
              </a:r>
              <a:r>
                <a:rPr lang="en-US" sz="5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bản</a:t>
              </a:r>
              <a:endParaRPr lang="en-US" sz="5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51311" y="2795826"/>
              <a:ext cx="62549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461664"/>
            <a:ext cx="1847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5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461664"/>
            <a:ext cx="1847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5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53084" y="7324728"/>
            <a:ext cx="23175844" cy="6254067"/>
            <a:chOff x="1573670" y="9189119"/>
            <a:chExt cx="21817977" cy="4838126"/>
          </a:xfrm>
        </p:grpSpPr>
        <p:sp>
          <p:nvSpPr>
            <p:cNvPr id="53" name="Rounded Rectangle 52">
              <a:hlinkClick r:id="rId3"/>
            </p:cNvPr>
            <p:cNvSpPr/>
            <p:nvPr/>
          </p:nvSpPr>
          <p:spPr>
            <a:xfrm>
              <a:off x="1573670" y="9189121"/>
              <a:ext cx="21817977" cy="483812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651778" y="9189119"/>
              <a:ext cx="3983849" cy="871202"/>
              <a:chOff x="1605808" y="9627686"/>
              <a:chExt cx="3983849" cy="87120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3588807" y="858637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523313" y="9670261"/>
                <a:ext cx="3066344" cy="714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5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605808" y="9627686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804413" y="9699693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990601" y="4498598"/>
            <a:ext cx="22366383" cy="2799754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528622" cy="940513"/>
              <a:chOff x="1311958" y="3405486"/>
              <a:chExt cx="352862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059931" y="2532537"/>
                <a:ext cx="793396" cy="276790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2555831" cy="656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112" name="Group 111">
            <a:extLst>
              <a:ext uri="{FF2B5EF4-FFF2-40B4-BE49-F238E27FC236}">
                <a16:creationId xmlns="" xmlns:a16="http://schemas.microsoft.com/office/drawing/2014/main" id="{03454B31-8E15-44D5-B0CB-723B600426C3}"/>
              </a:ext>
            </a:extLst>
          </p:cNvPr>
          <p:cNvGrpSpPr/>
          <p:nvPr/>
        </p:nvGrpSpPr>
        <p:grpSpPr>
          <a:xfrm>
            <a:off x="723901" y="3603542"/>
            <a:ext cx="21096602" cy="957340"/>
            <a:chOff x="644526" y="2795826"/>
            <a:chExt cx="21096602" cy="957340"/>
          </a:xfrm>
        </p:grpSpPr>
        <p:sp>
          <p:nvSpPr>
            <p:cNvPr id="113" name="TextBox 112">
              <a:extLst>
                <a:ext uri="{FF2B5EF4-FFF2-40B4-BE49-F238E27FC236}">
                  <a16:creationId xmlns="" xmlns:a16="http://schemas.microsoft.com/office/drawing/2014/main" id="{D76EA99D-BA8A-4AB0-9D07-2279E55997CF}"/>
                </a:ext>
              </a:extLst>
            </p:cNvPr>
            <p:cNvSpPr txBox="1"/>
            <p:nvPr/>
          </p:nvSpPr>
          <p:spPr>
            <a:xfrm>
              <a:off x="1933889" y="2829836"/>
              <a:ext cx="198072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800" b="1" i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US" sz="5400" dirty="0" err="1"/>
                <a:t>Đặt</a:t>
              </a:r>
              <a:r>
                <a:rPr lang="en-US" sz="5400" dirty="0"/>
                <a:t> </a:t>
              </a:r>
              <a:r>
                <a:rPr lang="en-US" sz="5400" dirty="0" err="1"/>
                <a:t>ẩn</a:t>
              </a:r>
              <a:r>
                <a:rPr lang="en-US" sz="5400" dirty="0"/>
                <a:t> </a:t>
              </a:r>
              <a:r>
                <a:rPr lang="en-US" sz="5400" dirty="0" err="1"/>
                <a:t>phụ</a:t>
              </a:r>
              <a:endParaRPr lang="en-US" sz="5400" dirty="0"/>
            </a:p>
          </p:txBody>
        </p:sp>
        <p:sp>
          <p:nvSpPr>
            <p:cNvPr id="114" name="Rounded Rectangle 7">
              <a:extLst>
                <a:ext uri="{FF2B5EF4-FFF2-40B4-BE49-F238E27FC236}">
                  <a16:creationId xmlns="" xmlns:a16="http://schemas.microsoft.com/office/drawing/2014/main" id="{406ADCC2-07DC-4BAC-A998-662E8D6E7F58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="" xmlns:a16="http://schemas.microsoft.com/office/drawing/2014/main" id="{BBDA4D69-BC43-4376-9D3B-A232753B83B2}"/>
                </a:ext>
              </a:extLst>
            </p:cNvPr>
            <p:cNvSpPr txBox="1"/>
            <p:nvPr/>
          </p:nvSpPr>
          <p:spPr>
            <a:xfrm>
              <a:off x="795820" y="2795826"/>
              <a:ext cx="9364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="" xmlns:a16="http://schemas.microsoft.com/office/drawing/2014/main" id="{4914F4F1-DB8A-43DB-9D1D-7C02F2116754}"/>
                  </a:ext>
                </a:extLst>
              </p:cNvPr>
              <p:cNvSpPr txBox="1"/>
              <p:nvPr/>
            </p:nvSpPr>
            <p:spPr>
              <a:xfrm>
                <a:off x="3639250" y="5734423"/>
                <a:ext cx="20763016" cy="13989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i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r>
                  <a:rPr lang="en-US" sz="4400" b="1" i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i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i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𝟓</m:t>
                        </m:r>
                        <m:r>
                          <a:rPr lang="en-US" sz="5400" b="1" i="1">
                            <a:latin typeface="Cambria Math"/>
                          </a:rPr>
                          <m:t>−</m:t>
                        </m:r>
                        <m:r>
                          <a:rPr lang="en-US" sz="5400" b="1" i="1">
                            <a:latin typeface="Cambria Math"/>
                          </a:rPr>
                          <m:t>𝒍𝒐𝒈𝒙</m:t>
                        </m:r>
                      </m:den>
                    </m:f>
                    <m:r>
                      <a:rPr lang="en-US" sz="5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𝟏</m:t>
                        </m:r>
                        <m:r>
                          <a:rPr lang="en-US" sz="5400" b="1" i="1">
                            <a:latin typeface="Cambria Math"/>
                          </a:rPr>
                          <m:t>+</m:t>
                        </m:r>
                        <m:r>
                          <a:rPr lang="en-US" sz="5400" b="1" i="1">
                            <a:latin typeface="Cambria Math"/>
                          </a:rPr>
                          <m:t>𝒍𝒐𝒈𝒙</m:t>
                        </m:r>
                      </m:den>
                    </m:f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𝟏</m:t>
                    </m:r>
                  </m:oMath>
                </a14:m>
                <a:endParaRPr lang="en-US" sz="5400" b="1" i="1" dirty="0">
                  <a:latin typeface="Tahoma" panose="020B060403050404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14F4F1-DB8A-43DB-9D1D-7C02F2116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250" y="5734423"/>
                <a:ext cx="20763016" cy="1398973"/>
              </a:xfrm>
              <a:prstGeom prst="rect">
                <a:avLst/>
              </a:prstGeom>
              <a:blipFill rotWithShape="1">
                <a:blip r:embed="rId4"/>
                <a:stretch>
                  <a:fillRect l="-1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="" xmlns:a16="http://schemas.microsoft.com/office/drawing/2014/main" id="{BD3BFF99-A1DF-4E22-8B90-B69E79144839}"/>
                  </a:ext>
                </a:extLst>
              </p:cNvPr>
              <p:cNvSpPr txBox="1"/>
              <p:nvPr/>
            </p:nvSpPr>
            <p:spPr>
              <a:xfrm>
                <a:off x="5547403" y="7599173"/>
                <a:ext cx="1816414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Điều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r>
                  <a:rPr lang="en-US" sz="5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&gt; 0,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𝒍𝒐𝒈𝒙</m:t>
                    </m:r>
                    <m:r>
                      <a:rPr lang="en-US" sz="5400" b="1" i="1">
                        <a:latin typeface="Cambria Math"/>
                      </a:rPr>
                      <m:t>≠</m:t>
                    </m:r>
                    <m:r>
                      <a:rPr lang="en-US" sz="5400" b="1" i="1">
                        <a:latin typeface="Cambria Math"/>
                      </a:rPr>
                      <m:t>𝟓</m:t>
                    </m:r>
                  </m:oMath>
                </a14:m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𝒍𝒐𝒈𝒙</m:t>
                    </m:r>
                    <m:r>
                      <a:rPr lang="en-US" sz="5400" b="1" i="1">
                        <a:latin typeface="Cambria Math"/>
                      </a:rPr>
                      <m:t>≠−</m:t>
                    </m:r>
                    <m:r>
                      <a:rPr lang="en-US" sz="5400" b="1" i="1">
                        <a:latin typeface="Cambria Math"/>
                      </a:rPr>
                      <m:t>𝟏</m:t>
                    </m:r>
                  </m:oMath>
                </a14:m>
                <a:endParaRPr lang="en-US" sz="5400" b="1" i="1" dirty="0">
                  <a:latin typeface="Tahoma" panose="020B060403050404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D3BFF99-A1DF-4E22-8B90-B69E79144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403" y="7599173"/>
                <a:ext cx="18164145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342" t="-19868" b="-3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3885A7C6-87CD-44C6-A93B-AA2FAEEFC1D9}"/>
                  </a:ext>
                </a:extLst>
              </p:cNvPr>
              <p:cNvSpPr txBox="1"/>
              <p:nvPr/>
            </p:nvSpPr>
            <p:spPr>
              <a:xfrm>
                <a:off x="1141581" y="8550317"/>
                <a:ext cx="22962897" cy="981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</a:t>
                </a:r>
                <a:r>
                  <a:rPr lang="fr-FR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400" b="1" i="1">
                        <a:latin typeface="Cambria Math"/>
                      </a:rPr>
                      <m:t>𝒕</m:t>
                    </m:r>
                    <m:r>
                      <a:rPr lang="fr-FR" sz="5400" b="1" i="1">
                        <a:latin typeface="Cambria Math"/>
                      </a:rPr>
                      <m:t>=</m:t>
                    </m:r>
                    <m:r>
                      <a:rPr lang="fr-FR" sz="5400" b="1" i="1">
                        <a:latin typeface="Cambria Math"/>
                      </a:rPr>
                      <m:t>𝒍𝒐𝒈𝒙</m:t>
                    </m:r>
                  </m:oMath>
                </a14:m>
                <a:r>
                  <a:rPr lang="fr-FR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400" b="1">
                        <a:latin typeface="Cambria Math"/>
                      </a:rPr>
                      <m:t>(</m:t>
                    </m:r>
                    <m:r>
                      <a:rPr lang="fr-FR" sz="5400" b="1" i="1">
                        <a:latin typeface="Cambria Math"/>
                      </a:rPr>
                      <m:t>𝒕</m:t>
                    </m:r>
                    <m:r>
                      <a:rPr lang="fr-FR" sz="5400" b="1" i="1">
                        <a:latin typeface="Cambria Math"/>
                      </a:rPr>
                      <m:t>≠</m:t>
                    </m:r>
                    <m:r>
                      <a:rPr lang="fr-FR" sz="5400" b="1" i="1">
                        <a:latin typeface="Cambria Math"/>
                      </a:rPr>
                      <m:t>𝟓</m:t>
                    </m:r>
                    <m:r>
                      <a:rPr lang="fr-FR" sz="5400" b="1">
                        <a:latin typeface="Cambria Math"/>
                      </a:rPr>
                      <m:t>,</m:t>
                    </m:r>
                    <m:r>
                      <a:rPr lang="fr-FR" sz="5400" b="1" i="1">
                        <a:latin typeface="Cambria Math"/>
                      </a:rPr>
                      <m:t>  </m:t>
                    </m:r>
                    <m:r>
                      <a:rPr lang="fr-FR" sz="5400" b="1" i="1">
                        <a:latin typeface="Cambria Math"/>
                      </a:rPr>
                      <m:t>𝒕</m:t>
                    </m:r>
                    <m:r>
                      <a:rPr lang="fr-FR" sz="5400" b="1" i="1">
                        <a:latin typeface="Cambria Math"/>
                      </a:rPr>
                      <m:t>≠−</m:t>
                    </m:r>
                    <m:r>
                      <a:rPr lang="fr-FR" sz="5400" b="1" i="1">
                        <a:latin typeface="Cambria Math"/>
                      </a:rPr>
                      <m:t>𝟏</m:t>
                    </m:r>
                    <m:r>
                      <a:rPr lang="fr-FR" sz="5400" b="1">
                        <a:latin typeface="Cambria Math"/>
                      </a:rPr>
                      <m:t>),</m:t>
                    </m:r>
                  </m:oMath>
                </a14:m>
                <a:r>
                  <a:rPr lang="fr-FR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rình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885A7C6-87CD-44C6-A93B-AA2FAEEFC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81" y="8550317"/>
                <a:ext cx="22962897" cy="981487"/>
              </a:xfrm>
              <a:prstGeom prst="rect">
                <a:avLst/>
              </a:prstGeom>
              <a:blipFill rotWithShape="1">
                <a:blip r:embed="rId6"/>
                <a:stretch>
                  <a:fillRect t="-1863" b="-18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="" xmlns:a16="http://schemas.microsoft.com/office/drawing/2014/main" id="{4B83516D-EC01-412D-AC4A-7956F7587991}"/>
                  </a:ext>
                </a:extLst>
              </p:cNvPr>
              <p:cNvSpPr txBox="1"/>
              <p:nvPr/>
            </p:nvSpPr>
            <p:spPr>
              <a:xfrm>
                <a:off x="16850997" y="8052533"/>
                <a:ext cx="7533003" cy="1880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5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fr-FR" sz="5400" b="1" i="1">
                              <a:latin typeface="Cambria Math"/>
                            </a:rPr>
                            <m:t>𝟓</m:t>
                          </m:r>
                          <m:r>
                            <a:rPr lang="fr-FR" sz="5400" b="1" i="1">
                              <a:latin typeface="Cambria Math"/>
                            </a:rPr>
                            <m:t>−</m:t>
                          </m:r>
                          <m:r>
                            <a:rPr lang="fr-FR" sz="5400" b="1" i="1">
                              <a:latin typeface="Cambria Math"/>
                            </a:rPr>
                            <m:t>𝒕</m:t>
                          </m:r>
                        </m:den>
                      </m:f>
                      <m:r>
                        <a:rPr lang="fr-FR" sz="54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5400" b="1" i="1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fr-FR" sz="5400" b="1" i="1">
                              <a:latin typeface="Cambria Math"/>
                            </a:rPr>
                            <m:t>𝟏</m:t>
                          </m:r>
                          <m:r>
                            <a:rPr lang="fr-FR" sz="5400" b="1" i="1">
                              <a:latin typeface="Cambria Math"/>
                            </a:rPr>
                            <m:t>+</m:t>
                          </m:r>
                          <m:r>
                            <a:rPr lang="fr-FR" sz="5400" b="1" i="1">
                              <a:latin typeface="Cambria Math"/>
                            </a:rPr>
                            <m:t>𝒕</m:t>
                          </m:r>
                        </m:den>
                      </m:f>
                      <m:r>
                        <a:rPr lang="fr-FR" sz="5400" b="1" i="1">
                          <a:latin typeface="Cambria Math"/>
                        </a:rPr>
                        <m:t>=</m:t>
                      </m:r>
                      <m:r>
                        <a:rPr lang="fr-FR" sz="5400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5400" b="1" dirty="0">
                  <a:effectLst/>
                  <a:latin typeface="Tahoma" panose="020B060403050404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B83516D-EC01-412D-AC4A-7956F7587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0997" y="8052533"/>
                <a:ext cx="7533003" cy="188019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="" xmlns:a16="http://schemas.microsoft.com/office/drawing/2014/main" id="{C9F556BB-4248-43E3-940C-4B23CC5BF2B4}"/>
                  </a:ext>
                </a:extLst>
              </p:cNvPr>
              <p:cNvSpPr txBox="1"/>
              <p:nvPr/>
            </p:nvSpPr>
            <p:spPr>
              <a:xfrm>
                <a:off x="1511731" y="9687501"/>
                <a:ext cx="618447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9F556BB-4248-43E3-940C-4B23CC5BF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731" y="9687501"/>
                <a:ext cx="6184470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696201" y="9533612"/>
                <a:ext cx="10368544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/>
                        </a:rPr>
                        <m:t>𝟏</m:t>
                      </m:r>
                      <m:r>
                        <a:rPr lang="en-US" sz="5400" b="1" i="1">
                          <a:latin typeface="Cambria Math"/>
                        </a:rPr>
                        <m:t>+</m:t>
                      </m:r>
                      <m:r>
                        <a:rPr lang="en-US" sz="5400" b="1" i="1">
                          <a:latin typeface="Cambria Math"/>
                        </a:rPr>
                        <m:t>𝒕</m:t>
                      </m:r>
                      <m:r>
                        <a:rPr lang="en-US" sz="5400" b="1" i="1">
                          <a:latin typeface="Cambria Math"/>
                        </a:rPr>
                        <m:t>+</m:t>
                      </m:r>
                      <m:r>
                        <a:rPr lang="en-US" sz="5400" b="1" i="1">
                          <a:latin typeface="Cambria Math"/>
                        </a:rPr>
                        <m:t>𝟐</m:t>
                      </m:r>
                      <m:r>
                        <a:rPr lang="en-US" sz="5400" b="1">
                          <a:latin typeface="Cambria Math"/>
                        </a:rPr>
                        <m:t>(</m:t>
                      </m:r>
                      <m:r>
                        <a:rPr lang="en-US" sz="5400" b="1" i="1">
                          <a:latin typeface="Cambria Math"/>
                        </a:rPr>
                        <m:t>𝟓</m:t>
                      </m:r>
                      <m:r>
                        <a:rPr lang="en-US" sz="5400" b="1" i="1">
                          <a:latin typeface="Cambria Math"/>
                        </a:rPr>
                        <m:t>−</m:t>
                      </m:r>
                      <m:r>
                        <a:rPr lang="en-US" sz="5400" b="1" i="1">
                          <a:latin typeface="Cambria Math"/>
                        </a:rPr>
                        <m:t>𝒕</m:t>
                      </m:r>
                      <m:r>
                        <a:rPr lang="en-US" sz="5400" b="1">
                          <a:latin typeface="Cambria Math"/>
                        </a:rPr>
                        <m:t>)</m:t>
                      </m:r>
                      <m:r>
                        <a:rPr lang="en-US" sz="5400" b="1" i="1">
                          <a:latin typeface="Cambria Math"/>
                        </a:rPr>
                        <m:t>=</m:t>
                      </m:r>
                      <m:r>
                        <a:rPr lang="en-US" sz="5400" b="1">
                          <a:latin typeface="Cambria Math"/>
                        </a:rPr>
                        <m:t>(</m:t>
                      </m:r>
                      <m:r>
                        <a:rPr lang="en-US" sz="5400" b="1" i="1">
                          <a:latin typeface="Cambria Math"/>
                        </a:rPr>
                        <m:t>𝟓</m:t>
                      </m:r>
                      <m:r>
                        <a:rPr lang="en-US" sz="5400" b="1" i="1">
                          <a:latin typeface="Cambria Math"/>
                        </a:rPr>
                        <m:t>−</m:t>
                      </m:r>
                      <m:r>
                        <a:rPr lang="en-US" sz="5400" b="1" i="1">
                          <a:latin typeface="Cambria Math"/>
                        </a:rPr>
                        <m:t>𝒕</m:t>
                      </m:r>
                      <m:r>
                        <a:rPr lang="en-US" sz="5400" b="1">
                          <a:latin typeface="Cambria Math"/>
                        </a:rPr>
                        <m:t>)(</m:t>
                      </m:r>
                      <m:r>
                        <a:rPr lang="en-US" sz="5400" b="1" i="1">
                          <a:latin typeface="Cambria Math"/>
                        </a:rPr>
                        <m:t>𝟏</m:t>
                      </m:r>
                      <m:r>
                        <a:rPr lang="en-US" sz="5400" b="1" i="1">
                          <a:latin typeface="Cambria Math"/>
                        </a:rPr>
                        <m:t>+</m:t>
                      </m:r>
                      <m:r>
                        <a:rPr lang="en-US" sz="5400" b="1" i="1">
                          <a:latin typeface="Cambria Math"/>
                        </a:rPr>
                        <m:t>𝒕</m:t>
                      </m:r>
                      <m:r>
                        <a:rPr lang="en-US" sz="5400" b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1" y="9533612"/>
                <a:ext cx="10368544" cy="92333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81477" y="10913451"/>
                <a:ext cx="14869520" cy="9528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/>
                        </a:rPr>
                        <m:t></m:t>
                      </m:r>
                      <m:r>
                        <m:rPr>
                          <m:nor/>
                        </m:rPr>
                        <a:rPr lang="en-US" sz="5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5400" b="1" i="1">
                          <a:latin typeface="Cambria Math"/>
                        </a:rPr>
                        <m:t>−</m:t>
                      </m:r>
                      <m:r>
                        <a:rPr lang="en-US" sz="5400" b="1" i="1">
                          <a:latin typeface="Cambria Math"/>
                        </a:rPr>
                        <m:t>𝒕</m:t>
                      </m:r>
                      <m:r>
                        <a:rPr lang="en-US" sz="5400" b="1" i="1">
                          <a:latin typeface="Cambria Math"/>
                        </a:rPr>
                        <m:t>+</m:t>
                      </m:r>
                      <m:r>
                        <a:rPr lang="en-US" sz="5400" b="1" i="1">
                          <a:latin typeface="Cambria Math"/>
                        </a:rPr>
                        <m:t>𝟏𝟏</m:t>
                      </m:r>
                      <m:r>
                        <a:rPr lang="en-US" sz="5400" b="1" i="1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5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/>
                        </a:rPr>
                        <m:t>+</m:t>
                      </m:r>
                      <m:r>
                        <a:rPr lang="en-US" sz="5400" b="1" i="1">
                          <a:latin typeface="Cambria Math"/>
                        </a:rPr>
                        <m:t>𝟒</m:t>
                      </m:r>
                      <m:r>
                        <a:rPr lang="en-US" sz="5400" b="1" i="1">
                          <a:latin typeface="Cambria Math"/>
                        </a:rPr>
                        <m:t>𝒕</m:t>
                      </m:r>
                      <m:r>
                        <a:rPr lang="en-US" sz="5400" b="1" i="1">
                          <a:latin typeface="Cambria Math"/>
                        </a:rPr>
                        <m:t>+</m:t>
                      </m:r>
                      <m:r>
                        <a:rPr lang="en-US" sz="5400" b="1" i="1">
                          <a:latin typeface="Cambria Math"/>
                        </a:rPr>
                        <m:t>𝟓</m:t>
                      </m:r>
                      <m:r>
                        <m:rPr>
                          <m:nor/>
                        </m:rPr>
                        <a:rPr lang="en-US" sz="5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/>
                        </a:rPr>
                        <m:t></m:t>
                      </m:r>
                      <m:r>
                        <m:rPr>
                          <m:nor/>
                        </m:rPr>
                        <a:rPr lang="en-US" sz="5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5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/>
                        </a:rPr>
                        <m:t>−</m:t>
                      </m:r>
                      <m:r>
                        <a:rPr lang="en-US" sz="5400" b="1" i="1">
                          <a:latin typeface="Cambria Math"/>
                        </a:rPr>
                        <m:t>𝟓</m:t>
                      </m:r>
                      <m:r>
                        <a:rPr lang="en-US" sz="5400" b="1" i="1">
                          <a:latin typeface="Cambria Math"/>
                        </a:rPr>
                        <m:t>𝒕</m:t>
                      </m:r>
                      <m:r>
                        <a:rPr lang="en-US" sz="5400" b="1" i="1">
                          <a:latin typeface="Cambria Math"/>
                        </a:rPr>
                        <m:t>+</m:t>
                      </m:r>
                      <m:r>
                        <a:rPr lang="en-US" sz="5400" b="1" i="1">
                          <a:latin typeface="Cambria Math"/>
                        </a:rPr>
                        <m:t>𝟔</m:t>
                      </m:r>
                      <m:r>
                        <a:rPr lang="en-US" sz="5400" b="1" i="1">
                          <a:latin typeface="Cambria Math"/>
                        </a:rPr>
                        <m:t>=</m:t>
                      </m:r>
                      <m:r>
                        <a:rPr lang="en-US" sz="5400" b="1" i="1">
                          <a:latin typeface="Cambria Math"/>
                        </a:rPr>
                        <m:t>𝟎</m:t>
                      </m:r>
                      <m:r>
                        <a:rPr lang="en-US" sz="5400" b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477" y="10913451"/>
                <a:ext cx="14869520" cy="95289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177230" y="12201525"/>
                <a:ext cx="478368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</m:t>
                    </m:r>
                    <m:r>
                      <a:rPr lang="en-US" sz="5400" b="1" i="1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/>
                      </a:rPr>
                      <m:t>𝒕</m:t>
                    </m:r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𝟐</m:t>
                    </m:r>
                    <m:r>
                      <a:rPr lang="en-US" sz="5400" b="1">
                        <a:latin typeface="Cambria Math"/>
                      </a:rPr>
                      <m:t>,</m:t>
                    </m:r>
                  </m:oMath>
                </a14:m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/>
                      </a:rPr>
                      <m:t>𝐭</m:t>
                    </m:r>
                    <m:r>
                      <a:rPr lang="en-US" sz="5400" b="1" i="0" smtClean="0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𝟑</m:t>
                    </m:r>
                    <m:r>
                      <a:rPr lang="en-US" sz="5400" b="1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230" y="12201525"/>
                <a:ext cx="4783682" cy="92333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975854" y="12115800"/>
                <a:ext cx="16408146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𝐥𝐨𝐠</m:t>
                    </m:r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𝟐</m:t>
                    </m:r>
                    <m:r>
                      <a:rPr lang="en-US" sz="5400" b="1">
                        <a:latin typeface="Cambria Math"/>
                      </a:rPr>
                      <m:t>,</m:t>
                    </m:r>
                  </m:oMath>
                </a14:m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𝐥𝐨𝐠</m:t>
                    </m:r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𝟏𝟎𝟎</m:t>
                    </m:r>
                    <m:r>
                      <a:rPr lang="en-US" sz="5400" b="1">
                        <a:latin typeface="Cambria Math"/>
                      </a:rPr>
                      <m:t>,</m:t>
                    </m:r>
                  </m:oMath>
                </a14:m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𝟏𝟎𝟎𝟎</m:t>
                    </m:r>
                    <m:r>
                      <a:rPr lang="en-US" sz="5400" b="1">
                        <a:latin typeface="Cambria Math"/>
                      </a:rPr>
                      <m:t>.</m:t>
                    </m:r>
                  </m:oMath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854" y="12115800"/>
                <a:ext cx="16408146" cy="923330"/>
              </a:xfrm>
              <a:prstGeom prst="rect">
                <a:avLst/>
              </a:prstGeom>
              <a:blipFill rotWithShape="1">
                <a:blip r:embed="rId12"/>
                <a:stretch>
                  <a:fillRect l="-1486" t="-19868" b="-37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32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10" grpId="0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3901" y="1572061"/>
            <a:ext cx="12484826" cy="1754326"/>
            <a:chOff x="647530" y="1892299"/>
            <a:chExt cx="9898786" cy="1754322"/>
          </a:xfrm>
        </p:grpSpPr>
        <p:sp>
          <p:nvSpPr>
            <p:cNvPr id="3" name="Rounded Rectangle 2"/>
            <p:cNvSpPr/>
            <p:nvPr/>
          </p:nvSpPr>
          <p:spPr>
            <a:xfrm>
              <a:off x="647530" y="1905000"/>
              <a:ext cx="142574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677679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458755" cy="1754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LOGARIT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33888"/>
            <a:ext cx="19222529" cy="923330"/>
            <a:chOff x="644526" y="2795826"/>
            <a:chExt cx="19222529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2905981" y="2795826"/>
              <a:ext cx="169610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sz="5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lang="en-US" sz="5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5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5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5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5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logarit</a:t>
              </a:r>
              <a:r>
                <a:rPr lang="en-US" sz="5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đơn</a:t>
              </a:r>
              <a:r>
                <a:rPr lang="en-US" sz="5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US" sz="5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giản</a:t>
              </a:r>
              <a:endParaRPr lang="en-US" sz="5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51311" y="2795826"/>
              <a:ext cx="62549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461664"/>
            <a:ext cx="1847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5400" b="1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461664"/>
            <a:ext cx="1847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5400" b="1"/>
          </a:p>
        </p:txBody>
      </p:sp>
      <p:grpSp>
        <p:nvGrpSpPr>
          <p:cNvPr id="52" name="Group 10"/>
          <p:cNvGrpSpPr/>
          <p:nvPr/>
        </p:nvGrpSpPr>
        <p:grpSpPr>
          <a:xfrm>
            <a:off x="1169039" y="7939757"/>
            <a:ext cx="21919935" cy="5529975"/>
            <a:chOff x="1573670" y="9189119"/>
            <a:chExt cx="21817977" cy="4838126"/>
          </a:xfrm>
        </p:grpSpPr>
        <p:sp>
          <p:nvSpPr>
            <p:cNvPr id="53" name="Rounded Rectangle 52">
              <a:hlinkClick r:id="rId3"/>
            </p:cNvPr>
            <p:cNvSpPr/>
            <p:nvPr/>
          </p:nvSpPr>
          <p:spPr>
            <a:xfrm>
              <a:off x="1573670" y="9189121"/>
              <a:ext cx="21817977" cy="483812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651778" y="9189119"/>
              <a:ext cx="3983849" cy="871202"/>
              <a:chOff x="1605808" y="9627686"/>
              <a:chExt cx="3983849" cy="87120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3588807" y="858637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 b="1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523313" y="9670261"/>
                <a:ext cx="3066344" cy="807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5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605808" y="9627686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804413" y="9699693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 b="1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074828" y="4927242"/>
            <a:ext cx="21841827" cy="2799754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857722" cy="940513"/>
              <a:chOff x="1311958" y="3405486"/>
              <a:chExt cx="385772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224481" y="2367987"/>
                <a:ext cx="793396" cy="309700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 b="1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619082" cy="656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400" b="1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/>
                </a:p>
              </p:txBody>
            </p:sp>
          </p:grpSp>
        </p:grpSp>
      </p:grpSp>
      <p:grpSp>
        <p:nvGrpSpPr>
          <p:cNvPr id="112" name="Group 111">
            <a:extLst>
              <a:ext uri="{FF2B5EF4-FFF2-40B4-BE49-F238E27FC236}">
                <a16:creationId xmlns="" xmlns:a16="http://schemas.microsoft.com/office/drawing/2014/main" id="{03454B31-8E15-44D5-B0CB-723B600426C3}"/>
              </a:ext>
            </a:extLst>
          </p:cNvPr>
          <p:cNvGrpSpPr/>
          <p:nvPr/>
        </p:nvGrpSpPr>
        <p:grpSpPr>
          <a:xfrm>
            <a:off x="723901" y="3603542"/>
            <a:ext cx="21096602" cy="957340"/>
            <a:chOff x="644526" y="2795826"/>
            <a:chExt cx="21096602" cy="957340"/>
          </a:xfrm>
        </p:grpSpPr>
        <p:sp>
          <p:nvSpPr>
            <p:cNvPr id="113" name="TextBox 112">
              <a:extLst>
                <a:ext uri="{FF2B5EF4-FFF2-40B4-BE49-F238E27FC236}">
                  <a16:creationId xmlns="" xmlns:a16="http://schemas.microsoft.com/office/drawing/2014/main" id="{D76EA99D-BA8A-4AB0-9D07-2279E55997CF}"/>
                </a:ext>
              </a:extLst>
            </p:cNvPr>
            <p:cNvSpPr txBox="1"/>
            <p:nvPr/>
          </p:nvSpPr>
          <p:spPr>
            <a:xfrm>
              <a:off x="1933889" y="2829836"/>
              <a:ext cx="198072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800" b="1" i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US" sz="5400" dirty="0" err="1"/>
                <a:t>Mũ</a:t>
              </a:r>
              <a:r>
                <a:rPr lang="en-US" sz="5400" dirty="0"/>
                <a:t> </a:t>
              </a:r>
              <a:r>
                <a:rPr lang="en-US" sz="5400" dirty="0" err="1"/>
                <a:t>hoá</a:t>
              </a:r>
              <a:endParaRPr lang="en-US" sz="5400" dirty="0"/>
            </a:p>
          </p:txBody>
        </p:sp>
        <p:sp>
          <p:nvSpPr>
            <p:cNvPr id="114" name="Rounded Rectangle 7">
              <a:extLst>
                <a:ext uri="{FF2B5EF4-FFF2-40B4-BE49-F238E27FC236}">
                  <a16:creationId xmlns="" xmlns:a16="http://schemas.microsoft.com/office/drawing/2014/main" id="{406ADCC2-07DC-4BAC-A998-662E8D6E7F58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="" xmlns:a16="http://schemas.microsoft.com/office/drawing/2014/main" id="{BBDA4D69-BC43-4376-9D3B-A232753B83B2}"/>
                </a:ext>
              </a:extLst>
            </p:cNvPr>
            <p:cNvSpPr txBox="1"/>
            <p:nvPr/>
          </p:nvSpPr>
          <p:spPr>
            <a:xfrm>
              <a:off x="831888" y="2795826"/>
              <a:ext cx="86433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="" xmlns:a16="http://schemas.microsoft.com/office/drawing/2014/main" id="{4914F4F1-DB8A-43DB-9D1D-7C02F2116754}"/>
                  </a:ext>
                </a:extLst>
              </p:cNvPr>
              <p:cNvSpPr txBox="1"/>
              <p:nvPr/>
            </p:nvSpPr>
            <p:spPr>
              <a:xfrm>
                <a:off x="4932551" y="6061212"/>
                <a:ext cx="16552355" cy="1009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Giải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/>
                  <a:t>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𝐥𝐨</m:t>
                    </m:r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5400" b="1">
                        <a:latin typeface="Cambria Math"/>
                      </a:rPr>
                      <m:t>(</m:t>
                    </m:r>
                    <m:r>
                      <a:rPr lang="en-US" sz="5400" b="1" i="1">
                        <a:latin typeface="Cambria Math"/>
                      </a:rPr>
                      <m:t>𝟗</m:t>
                    </m:r>
                    <m:r>
                      <a:rPr lang="en-US" sz="54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5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5400" b="1">
                        <a:latin typeface="Cambria Math"/>
                      </a:rPr>
                      <m:t>)</m:t>
                    </m:r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𝟑</m:t>
                    </m:r>
                  </m:oMath>
                </a14:m>
                <a:endParaRPr lang="en-US" sz="5400" b="1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14F4F1-DB8A-43DB-9D1D-7C02F2116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551" y="6061212"/>
                <a:ext cx="16552355" cy="1009764"/>
              </a:xfrm>
              <a:prstGeom prst="rect">
                <a:avLst/>
              </a:prstGeom>
              <a:blipFill rotWithShape="1">
                <a:blip r:embed="rId4"/>
                <a:stretch>
                  <a:fillRect l="-1473" t="-1205" b="-15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AFDB47BD-9641-4603-BD86-C3FD2698C3B0}"/>
              </a:ext>
            </a:extLst>
          </p:cNvPr>
          <p:cNvSpPr txBox="1"/>
          <p:nvPr/>
        </p:nvSpPr>
        <p:spPr>
          <a:xfrm>
            <a:off x="5713152" y="8182734"/>
            <a:ext cx="149370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 err="1">
                <a:latin typeface="Tahoma" panose="020B0604030504040204" pitchFamily="34" charset="0"/>
                <a:ea typeface="Calibri" panose="020F0502020204030204" pitchFamily="34" charset="0"/>
              </a:rPr>
              <a:t>Phương</a:t>
            </a:r>
            <a:r>
              <a:rPr lang="en-US" sz="4400" b="1" i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Calibri" panose="020F0502020204030204" pitchFamily="34" charset="0"/>
              </a:rPr>
              <a:t>trình</a:t>
            </a:r>
            <a:r>
              <a:rPr lang="en-US" sz="4400" b="1" i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Calibri" panose="020F0502020204030204" pitchFamily="34" charset="0"/>
              </a:rPr>
              <a:t>đã</a:t>
            </a:r>
            <a:r>
              <a:rPr lang="en-US" sz="4400" b="1" i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Calibri" panose="020F0502020204030204" pitchFamily="34" charset="0"/>
              </a:rPr>
              <a:t>cho</a:t>
            </a:r>
            <a:r>
              <a:rPr lang="en-US" sz="4400" b="1" i="1" dirty="0">
                <a:latin typeface="Tahoma" panose="020B0604030504040204" pitchFamily="34" charset="0"/>
                <a:ea typeface="Calibri" panose="020F0502020204030204" pitchFamily="34" charset="0"/>
              </a:rPr>
              <a:t>  </a:t>
            </a:r>
            <a:r>
              <a:rPr lang="en-US" sz="4400" b="1" i="1" dirty="0" err="1">
                <a:latin typeface="Tahoma" panose="020B0604030504040204" pitchFamily="34" charset="0"/>
                <a:ea typeface="Calibri" panose="020F0502020204030204" pitchFamily="34" charset="0"/>
              </a:rPr>
              <a:t>tương</a:t>
            </a:r>
            <a:r>
              <a:rPr lang="en-US" sz="4400" b="1" i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Calibri" panose="020F0502020204030204" pitchFamily="34" charset="0"/>
              </a:rPr>
              <a:t>đương</a:t>
            </a:r>
            <a:r>
              <a:rPr lang="en-US" sz="4400" b="1" i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Calibri" panose="020F0502020204030204" pitchFamily="34" charset="0"/>
              </a:rPr>
              <a:t>với</a:t>
            </a:r>
            <a:r>
              <a:rPr lang="en-US" sz="4400" b="1" i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endParaRPr lang="en-US" sz="4400" b="1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="" xmlns:a16="http://schemas.microsoft.com/office/drawing/2014/main" id="{2177F0F6-C3C0-49DA-8724-08317A1F3B8D}"/>
                  </a:ext>
                </a:extLst>
              </p:cNvPr>
              <p:cNvSpPr txBox="1"/>
              <p:nvPr/>
            </p:nvSpPr>
            <p:spPr>
              <a:xfrm>
                <a:off x="1103774" y="9440976"/>
                <a:ext cx="7057699" cy="10838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latin typeface="Cambria Math"/>
                            </a:rPr>
                            <m:t>𝐥𝐨</m:t>
                          </m:r>
                          <m:sSub>
                            <m:sSub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5400" b="1" i="1">
                                  <a:latin typeface="Cambria Math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sz="5400" b="1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5400" b="1">
                              <a:latin typeface="Cambria Math"/>
                            </a:rPr>
                            <m:t>(</m:t>
                          </m:r>
                          <m:r>
                            <a:rPr lang="en-US" sz="5400" b="1" i="1">
                              <a:latin typeface="Cambria Math"/>
                            </a:rPr>
                            <m:t>𝟗</m:t>
                          </m:r>
                          <m:r>
                            <a:rPr lang="en-US" sz="5400" b="1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5400" b="1">
                              <a:latin typeface="Cambria Math"/>
                            </a:rPr>
                            <m:t>)</m:t>
                          </m:r>
                        </m:sup>
                      </m:sSup>
                      <m:r>
                        <a:rPr lang="en-US" sz="54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5400" b="1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177F0F6-C3C0-49DA-8724-08317A1F3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774" y="9440976"/>
                <a:ext cx="7057699" cy="10838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="" xmlns:a16="http://schemas.microsoft.com/office/drawing/2014/main" id="{DEF4E039-100F-45D2-B81A-6FB13B52A65E}"/>
                  </a:ext>
                </a:extLst>
              </p:cNvPr>
              <p:cNvSpPr txBox="1"/>
              <p:nvPr/>
            </p:nvSpPr>
            <p:spPr>
              <a:xfrm>
                <a:off x="2125005" y="10968571"/>
                <a:ext cx="1312322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400" b="1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5400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fr-FR" sz="5400" b="1" i="1">
                          <a:latin typeface="Cambria Math"/>
                        </a:rPr>
                        <m:t>=</m:t>
                      </m:r>
                      <m:r>
                        <a:rPr lang="fr-FR" sz="5400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5400" b="1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EF4E039-100F-45D2-B81A-6FB13B52A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005" y="10968571"/>
                <a:ext cx="13123220" cy="9233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id="{D541B1E6-FC58-4566-9B39-E6CD2956DDE2}"/>
                  </a:ext>
                </a:extLst>
              </p:cNvPr>
              <p:cNvSpPr txBox="1"/>
              <p:nvPr/>
            </p:nvSpPr>
            <p:spPr>
              <a:xfrm>
                <a:off x="8161473" y="10993911"/>
                <a:ext cx="917737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400" b="1" i="1">
                          <a:latin typeface="Cambria Math"/>
                        </a:rPr>
                        <m:t>⇔</m:t>
                      </m:r>
                      <m:r>
                        <a:rPr lang="en-US" sz="5400" b="1" i="1">
                          <a:latin typeface="Cambria Math"/>
                        </a:rPr>
                        <m:t>𝒙</m:t>
                      </m:r>
                      <m:r>
                        <a:rPr lang="fr-FR" sz="5400" b="1" i="1">
                          <a:latin typeface="Cambria Math"/>
                        </a:rPr>
                        <m:t>=</m:t>
                      </m:r>
                      <m:r>
                        <a:rPr lang="fr-FR" sz="5400" b="1" i="1">
                          <a:latin typeface="Cambria Math"/>
                        </a:rPr>
                        <m:t>𝟎</m:t>
                      </m:r>
                      <m:r>
                        <m:rPr>
                          <m:nor/>
                        </m:rPr>
                        <a:rPr lang="fr-FR" sz="5400" b="1"/>
                        <m:t>.</m:t>
                      </m:r>
                    </m:oMath>
                  </m:oMathPara>
                </a14:m>
                <a:endParaRPr lang="en-US" sz="5400" b="1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541B1E6-FC58-4566-9B39-E6CD2956D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473" y="10993911"/>
                <a:ext cx="9177379" cy="9233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="" xmlns:a16="http://schemas.microsoft.com/office/drawing/2014/main" id="{1E486D88-65A3-4936-B2EE-9AA058C19FB6}"/>
                  </a:ext>
                </a:extLst>
              </p:cNvPr>
              <p:cNvSpPr txBox="1"/>
              <p:nvPr/>
            </p:nvSpPr>
            <p:spPr>
              <a:xfrm>
                <a:off x="7139014" y="9495127"/>
                <a:ext cx="4999517" cy="999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fr-FR" sz="5400" b="1" i="1">
                          <a:latin typeface="Cambria Math"/>
                        </a:rPr>
                        <m:t>𝟗</m:t>
                      </m:r>
                      <m:r>
                        <a:rPr lang="fr-FR" sz="54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5400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fr-FR" sz="54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5400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fr-FR" sz="5400" b="1" i="1"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E486D88-65A3-4936-B2EE-9AA058C19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014" y="9495127"/>
                <a:ext cx="4999517" cy="99988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8" grpId="0"/>
      <p:bldP spid="99" grpId="0"/>
      <p:bldP spid="9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63873" y="5949900"/>
            <a:ext cx="23042576" cy="7560356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35821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SÁCH GIÁO KHOA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527850" y="2604840"/>
            <a:ext cx="23627550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761061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079DEC5-391D-4235-8DDC-1ADD5EE89A1A}"/>
              </a:ext>
            </a:extLst>
          </p:cNvPr>
          <p:cNvSpPr txBox="1"/>
          <p:nvPr/>
        </p:nvSpPr>
        <p:spPr>
          <a:xfrm>
            <a:off x="5684084" y="2877977"/>
            <a:ext cx="165523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Giải phương trình</a:t>
            </a:r>
            <a:endParaRPr lang="en-US" sz="5400" b="1" i="1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0916646E-3D46-4A7C-BB5D-F776DB17AD1B}"/>
                  </a:ext>
                </a:extLst>
              </p:cNvPr>
              <p:cNvSpPr txBox="1"/>
              <p:nvPr/>
            </p:nvSpPr>
            <p:spPr>
              <a:xfrm>
                <a:off x="3696593" y="6278179"/>
                <a:ext cx="1916340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US" sz="5400" b="1" i="1">
                          <a:latin typeface="Cambria Math"/>
                        </a:rPr>
                        <m:t>𝐥𝐨</m:t>
                      </m:r>
                      <m:sSub>
                        <m:sSub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/>
                            </a:rPr>
                            <m:t>𝒈</m:t>
                          </m:r>
                        </m:e>
                        <m:sub>
                          <m:r>
                            <a:rPr lang="en-US" sz="5400" b="1" i="1">
                              <a:latin typeface="Cambria Math"/>
                            </a:rPr>
                            <m:t>𝟑</m:t>
                          </m:r>
                        </m:sub>
                      </m:sSub>
                      <m:d>
                        <m:d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/>
                            </a:rPr>
                            <m:t>𝟓</m:t>
                          </m:r>
                          <m:r>
                            <a:rPr lang="en-US" sz="54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/>
                            </a:rPr>
                            <m:t>+</m:t>
                          </m:r>
                          <m:r>
                            <a:rPr lang="en-US" sz="5400" b="1" i="1"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sz="5400" b="1" i="1">
                          <a:latin typeface="Cambria Math"/>
                        </a:rPr>
                        <m:t>=</m:t>
                      </m:r>
                      <m:r>
                        <a:rPr lang="en-US" sz="5400" b="1" i="1">
                          <a:latin typeface="Cambria Math"/>
                        </a:rPr>
                        <m:t>𝐥𝐨</m:t>
                      </m:r>
                      <m:sSub>
                        <m:sSub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/>
                            </a:rPr>
                            <m:t>𝒈</m:t>
                          </m:r>
                        </m:e>
                        <m:sub>
                          <m:r>
                            <a:rPr lang="en-US" sz="5400" b="1" i="1">
                              <a:latin typeface="Cambria Math"/>
                            </a:rPr>
                            <m:t>𝟑</m:t>
                          </m:r>
                        </m:sub>
                      </m:sSub>
                      <m:d>
                        <m:d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/>
                            </a:rPr>
                            <m:t>𝟕</m:t>
                          </m:r>
                          <m:r>
                            <a:rPr lang="en-US" sz="54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/>
                            </a:rPr>
                            <m:t>+</m:t>
                          </m:r>
                          <m:r>
                            <a:rPr lang="en-US" sz="5400" b="1" i="1"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400" b="1" i="1">
                          <a:latin typeface="Cambria Math"/>
                        </a:rPr>
                        <m:t>𝟓</m:t>
                      </m:r>
                      <m:r>
                        <a:rPr lang="en-US" sz="5400" b="1" i="1">
                          <a:latin typeface="Cambria Math"/>
                        </a:rPr>
                        <m:t>𝒙</m:t>
                      </m:r>
                      <m:r>
                        <a:rPr lang="en-US" sz="5400" b="1" i="1">
                          <a:latin typeface="Cambria Math"/>
                        </a:rPr>
                        <m:t>+</m:t>
                      </m:r>
                      <m:r>
                        <a:rPr lang="en-US" sz="5400" b="1" i="1">
                          <a:latin typeface="Cambria Math"/>
                        </a:rPr>
                        <m:t>𝟑</m:t>
                      </m:r>
                      <m:r>
                        <a:rPr lang="en-US" sz="5400" b="1" i="1">
                          <a:latin typeface="Cambria Math"/>
                        </a:rPr>
                        <m:t>=</m:t>
                      </m:r>
                      <m:r>
                        <a:rPr lang="en-US" sz="5400" b="1" i="1">
                          <a:latin typeface="Cambria Math"/>
                        </a:rPr>
                        <m:t>𝟕</m:t>
                      </m:r>
                      <m:r>
                        <a:rPr lang="en-US" sz="5400" b="1" i="1">
                          <a:latin typeface="Cambria Math"/>
                        </a:rPr>
                        <m:t>𝒙</m:t>
                      </m:r>
                      <m:r>
                        <a:rPr lang="en-US" sz="5400" b="1" i="1">
                          <a:latin typeface="Cambria Math"/>
                        </a:rPr>
                        <m:t>+</m:t>
                      </m:r>
                      <m:r>
                        <a:rPr lang="en-US" sz="5400" b="1" i="1">
                          <a:latin typeface="Cambria Math"/>
                        </a:rPr>
                        <m:t>𝟓</m:t>
                      </m:r>
                      <m:r>
                        <a:rPr lang="en-US" sz="5400" b="1" i="1" smtClean="0">
                          <a:latin typeface="Cambria Math"/>
                        </a:rPr>
                        <m:t>&gt;</m:t>
                      </m:r>
                      <m:r>
                        <a:rPr lang="en-US" sz="54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5400" b="1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916646E-3D46-4A7C-BB5D-F776DB17A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593" y="6278179"/>
                <a:ext cx="19163407" cy="9233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8653A263-94E5-4ACB-A676-82827DCBB2A4}"/>
                  </a:ext>
                </a:extLst>
              </p:cNvPr>
              <p:cNvSpPr txBox="1"/>
              <p:nvPr/>
            </p:nvSpPr>
            <p:spPr>
              <a:xfrm>
                <a:off x="4440204" y="7577247"/>
                <a:ext cx="6681130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400" b="1" i="1" smtClean="0">
                          <a:latin typeface="Cambria Math"/>
                        </a:rPr>
                        <m:t>𝒙</m:t>
                      </m:r>
                      <m:r>
                        <a:rPr lang="en-US" sz="5400" b="1" i="1" smtClean="0">
                          <a:latin typeface="Cambria Math"/>
                        </a:rPr>
                        <m:t>=−</m:t>
                      </m:r>
                      <m:r>
                        <a:rPr lang="en-US" sz="5400" b="1" i="1" smtClean="0">
                          <a:latin typeface="Cambria Math"/>
                        </a:rPr>
                        <m:t>𝟏</m:t>
                      </m:r>
                      <m:r>
                        <a:rPr lang="en-US" sz="5400" b="1" i="1" smtClean="0">
                          <a:latin typeface="Cambria Math"/>
                        </a:rPr>
                        <m:t> (</m:t>
                      </m:r>
                      <m:r>
                        <a:rPr lang="en-US" sz="5400" b="1" i="1" smtClean="0">
                          <a:latin typeface="Cambria Math"/>
                        </a:rPr>
                        <m:t>𝑳</m:t>
                      </m:r>
                      <m:r>
                        <a:rPr lang="en-US" sz="54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5400" b="1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653A263-94E5-4ACB-A676-82827DCBB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204" y="7577247"/>
                <a:ext cx="6681130" cy="94205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FAA2624-E0BF-47AA-9FD7-74EF8C6A30E1}"/>
              </a:ext>
            </a:extLst>
          </p:cNvPr>
          <p:cNvSpPr txBox="1"/>
          <p:nvPr/>
        </p:nvSpPr>
        <p:spPr>
          <a:xfrm>
            <a:off x="3540804" y="8828945"/>
            <a:ext cx="15820791" cy="816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vi-VN" sz="4400" b="1" i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phương trình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vi-VN" sz="4400" b="1" i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nghiệm</a:t>
            </a:r>
            <a:endParaRPr lang="en-US" sz="4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B52BF0F8-BE2B-49EE-ABA3-2490F372A4B7}"/>
                  </a:ext>
                </a:extLst>
              </p:cNvPr>
              <p:cNvSpPr txBox="1"/>
              <p:nvPr/>
            </p:nvSpPr>
            <p:spPr>
              <a:xfrm>
                <a:off x="832024" y="10556862"/>
                <a:ext cx="1204577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/>
                        </a:rPr>
                        <m:t>𝒃</m:t>
                      </m:r>
                      <m:r>
                        <a:rPr lang="en-US" sz="5400" b="1" i="1" smtClean="0">
                          <a:latin typeface="Cambria Math"/>
                        </a:rPr>
                        <m:t>) </m:t>
                      </m:r>
                      <m:r>
                        <a:rPr lang="en-US" sz="5400" b="1" i="1">
                          <a:latin typeface="Cambria Math"/>
                        </a:rPr>
                        <m:t>𝐥𝐨𝐠</m:t>
                      </m:r>
                      <m:r>
                        <a:rPr lang="en-US" sz="5400" b="1">
                          <a:latin typeface="Cambria Math"/>
                        </a:rPr>
                        <m:t>(</m:t>
                      </m:r>
                      <m:r>
                        <a:rPr lang="en-US" sz="5400" b="1" i="1">
                          <a:latin typeface="Cambria Math"/>
                        </a:rPr>
                        <m:t>𝒙</m:t>
                      </m:r>
                      <m:r>
                        <a:rPr lang="en-US" sz="5400" b="1" i="1">
                          <a:latin typeface="Cambria Math"/>
                        </a:rPr>
                        <m:t>−</m:t>
                      </m:r>
                      <m:r>
                        <a:rPr lang="en-US" sz="5400" b="1" i="1">
                          <a:latin typeface="Cambria Math"/>
                        </a:rPr>
                        <m:t>𝟏</m:t>
                      </m:r>
                      <m:r>
                        <a:rPr lang="en-US" sz="5400" b="1">
                          <a:latin typeface="Cambria Math"/>
                        </a:rPr>
                        <m:t>)</m:t>
                      </m:r>
                      <m:r>
                        <a:rPr lang="en-US" sz="5400" b="1" i="1">
                          <a:latin typeface="Cambria Math"/>
                        </a:rPr>
                        <m:t>−</m:t>
                      </m:r>
                      <m:r>
                        <a:rPr lang="en-US" sz="5400" b="1" i="1">
                          <a:latin typeface="Cambria Math"/>
                        </a:rPr>
                        <m:t>𝒍𝒐</m:t>
                      </m:r>
                      <m:r>
                        <a:rPr lang="en-US" sz="5400" b="1" i="1">
                          <a:latin typeface="Cambria Math"/>
                        </a:rPr>
                        <m:t>​</m:t>
                      </m:r>
                      <m:r>
                        <a:rPr lang="en-US" sz="5400" b="1" i="1">
                          <a:latin typeface="Cambria Math"/>
                        </a:rPr>
                        <m:t>𝐠</m:t>
                      </m:r>
                      <m:r>
                        <a:rPr lang="en-US" sz="5400" b="1">
                          <a:latin typeface="Cambria Math"/>
                        </a:rPr>
                        <m:t>(</m:t>
                      </m:r>
                      <m:r>
                        <a:rPr lang="en-US" sz="5400" b="1" i="1">
                          <a:latin typeface="Cambria Math"/>
                        </a:rPr>
                        <m:t>𝟐</m:t>
                      </m:r>
                      <m:r>
                        <a:rPr lang="en-US" sz="5400" b="1" i="1">
                          <a:latin typeface="Cambria Math"/>
                        </a:rPr>
                        <m:t>𝒙</m:t>
                      </m:r>
                      <m:r>
                        <a:rPr lang="en-US" sz="5400" b="1" i="1">
                          <a:latin typeface="Cambria Math"/>
                        </a:rPr>
                        <m:t>−</m:t>
                      </m:r>
                      <m:r>
                        <a:rPr lang="en-US" sz="5400" b="1" i="1">
                          <a:latin typeface="Cambria Math"/>
                        </a:rPr>
                        <m:t>𝟏𝟏</m:t>
                      </m:r>
                      <m:r>
                        <a:rPr lang="en-US" sz="5400" b="1">
                          <a:latin typeface="Cambria Math"/>
                        </a:rPr>
                        <m:t>)</m:t>
                      </m:r>
                      <m:r>
                        <a:rPr lang="en-US" sz="5400" b="1" i="1">
                          <a:latin typeface="Cambria Math"/>
                        </a:rPr>
                        <m:t>=</m:t>
                      </m:r>
                      <m:r>
                        <a:rPr lang="en-US" sz="5400" b="1" i="1">
                          <a:latin typeface="Cambria Math"/>
                        </a:rPr>
                        <m:t>𝒍𝒐</m:t>
                      </m:r>
                      <m:r>
                        <a:rPr lang="en-US" sz="5400" b="1" i="1">
                          <a:latin typeface="Cambria Math"/>
                        </a:rPr>
                        <m:t>​</m:t>
                      </m:r>
                      <m:r>
                        <a:rPr lang="en-US" sz="5400" b="1" i="1">
                          <a:latin typeface="Cambria Math"/>
                        </a:rPr>
                        <m:t>𝐠𝟐</m:t>
                      </m:r>
                    </m:oMath>
                  </m:oMathPara>
                </a14:m>
                <a:endParaRPr lang="en-US" sz="5400" b="1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52BF0F8-BE2B-49EE-ABA3-2490F372A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24" y="10556862"/>
                <a:ext cx="12045776" cy="9233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="" xmlns:a16="http://schemas.microsoft.com/office/drawing/2014/main" id="{0830F933-2A95-4C57-88B9-B88C96D937C1}"/>
                  </a:ext>
                </a:extLst>
              </p:cNvPr>
              <p:cNvSpPr txBox="1"/>
              <p:nvPr/>
            </p:nvSpPr>
            <p:spPr>
              <a:xfrm>
                <a:off x="12102408" y="10647852"/>
                <a:ext cx="1204346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400" b="1" i="1">
                          <a:latin typeface="Cambria Math"/>
                        </a:rPr>
                        <m:t>𝐥𝐨𝐠</m:t>
                      </m:r>
                      <m:d>
                        <m:d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5400" b="1" i="1" smtClean="0">
                          <a:latin typeface="Cambria Math"/>
                        </a:rPr>
                        <m:t>=</m:t>
                      </m:r>
                      <m:r>
                        <a:rPr lang="en-US" sz="5400" b="1" i="1">
                          <a:latin typeface="Cambria Math"/>
                        </a:rPr>
                        <m:t>𝒍𝒐</m:t>
                      </m:r>
                      <m:r>
                        <a:rPr lang="en-US" sz="5400" b="1" i="1">
                          <a:latin typeface="Cambria Math"/>
                        </a:rPr>
                        <m:t>​</m:t>
                      </m:r>
                      <m:r>
                        <a:rPr lang="en-US" sz="5400" b="1" i="1">
                          <a:latin typeface="Cambria Math"/>
                        </a:rPr>
                        <m:t>𝐠</m:t>
                      </m:r>
                      <m:d>
                        <m:d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54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/>
                            </a:rPr>
                            <m:t>𝟏𝟏</m:t>
                          </m:r>
                        </m:e>
                      </m:d>
                      <m:r>
                        <a:rPr lang="en-US" sz="5400" b="1" i="1" smtClean="0">
                          <a:latin typeface="Cambria Math"/>
                        </a:rPr>
                        <m:t>+</m:t>
                      </m:r>
                      <m:r>
                        <a:rPr lang="en-US" sz="5400" b="1" i="1">
                          <a:latin typeface="Cambria Math"/>
                        </a:rPr>
                        <m:t>𝒍𝒐</m:t>
                      </m:r>
                      <m:r>
                        <a:rPr lang="en-US" sz="5400" b="1" i="1">
                          <a:latin typeface="Cambria Math"/>
                        </a:rPr>
                        <m:t>​</m:t>
                      </m:r>
                      <m:r>
                        <a:rPr lang="en-US" sz="5400" b="1" i="1">
                          <a:latin typeface="Cambria Math"/>
                        </a:rPr>
                        <m:t>𝐠𝟐</m:t>
                      </m:r>
                    </m:oMath>
                  </m:oMathPara>
                </a14:m>
                <a:endParaRPr lang="en-US" sz="5400" b="1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830F933-2A95-4C57-88B9-B88C96D93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408" y="10647852"/>
                <a:ext cx="12043467" cy="9233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="" xmlns:a16="http://schemas.microsoft.com/office/drawing/2014/main" id="{1FA40C37-047A-452B-952D-D39D665E6DB8}"/>
                  </a:ext>
                </a:extLst>
              </p:cNvPr>
              <p:cNvSpPr txBox="1"/>
              <p:nvPr/>
            </p:nvSpPr>
            <p:spPr>
              <a:xfrm>
                <a:off x="8286303" y="11618094"/>
                <a:ext cx="499199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400" b="1" i="1" smtClean="0">
                          <a:latin typeface="Cambria Math"/>
                        </a:rPr>
                        <m:t>𝟑</m:t>
                      </m:r>
                      <m:r>
                        <a:rPr lang="en-US" sz="5400" b="1" i="1" smtClean="0">
                          <a:latin typeface="Cambria Math"/>
                        </a:rPr>
                        <m:t>𝒙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/>
                        </a:rPr>
                        <m:t>𝟐𝟏</m:t>
                      </m:r>
                    </m:oMath>
                  </m:oMathPara>
                </a14:m>
                <a:endParaRPr lang="en-US" sz="5400" b="1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FA40C37-047A-452B-952D-D39D665E6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303" y="11618094"/>
                <a:ext cx="4991993" cy="9233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AAC4929C-A1C8-4560-85E8-9FE0153C5B2B}"/>
                  </a:ext>
                </a:extLst>
              </p:cNvPr>
              <p:cNvSpPr txBox="1"/>
              <p:nvPr/>
            </p:nvSpPr>
            <p:spPr>
              <a:xfrm>
                <a:off x="1278345" y="11571182"/>
                <a:ext cx="794185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5400" dirty="0"/>
                  <a:t>=</a:t>
                </a:r>
                <a:r>
                  <a:rPr lang="en-US" sz="5400" b="1" dirty="0"/>
                  <a:t> 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  <m:r>
                          <a:rPr lang="en-US" sz="5400" b="1" i="1">
                            <a:latin typeface="Cambria Math"/>
                          </a:rPr>
                          <m:t>−</m:t>
                        </m:r>
                        <m:r>
                          <a:rPr lang="en-US" sz="5400" b="1" i="1">
                            <a:latin typeface="Cambria Math"/>
                          </a:rPr>
                          <m:t>𝟏𝟏</m:t>
                        </m:r>
                      </m:e>
                    </m:d>
                  </m:oMath>
                </a14:m>
                <a:r>
                  <a:rPr lang="en-US" sz="5400" dirty="0"/>
                  <a:t>&gt;0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AC4929C-A1C8-4560-85E8-9FE0153C5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345" y="11571182"/>
                <a:ext cx="7941855" cy="923330"/>
              </a:xfrm>
              <a:prstGeom prst="rect">
                <a:avLst/>
              </a:prstGeom>
              <a:blipFill rotWithShape="1">
                <a:blip r:embed="rId7"/>
                <a:stretch>
                  <a:fillRect t="-17763" b="-3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4D08EDDF-48C3-4F25-9C3C-26B37D2830EB}"/>
                  </a:ext>
                </a:extLst>
              </p:cNvPr>
              <p:cNvSpPr txBox="1"/>
              <p:nvPr/>
            </p:nvSpPr>
            <p:spPr>
              <a:xfrm>
                <a:off x="12877800" y="11618094"/>
                <a:ext cx="73152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7(tm)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D08EDDF-48C3-4F25-9C3C-26B37D283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800" y="11618094"/>
                <a:ext cx="7315200" cy="923330"/>
              </a:xfrm>
              <a:prstGeom prst="rect">
                <a:avLst/>
              </a:prstGeom>
              <a:blipFill rotWithShape="1">
                <a:blip r:embed="rId8"/>
                <a:stretch>
                  <a:fillRect t="-19868" b="-3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22592" y="3809503"/>
                <a:ext cx="23104207" cy="1931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/>
                  <a:t>a)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𝐥𝐨</m:t>
                    </m:r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5400" b="1">
                        <a:latin typeface="Cambria Math"/>
                      </a:rPr>
                      <m:t>(</m:t>
                    </m:r>
                    <m:r>
                      <a:rPr lang="en-US" sz="5400" b="1" i="1">
                        <a:latin typeface="Cambria Math"/>
                      </a:rPr>
                      <m:t>𝟓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𝟑</m:t>
                    </m:r>
                    <m:r>
                      <a:rPr lang="en-US" sz="5400" b="1">
                        <a:latin typeface="Cambria Math"/>
                      </a:rPr>
                      <m:t>)</m:t>
                    </m:r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𝐥𝐨</m:t>
                    </m:r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5400" b="1">
                        <a:latin typeface="Cambria Math"/>
                      </a:rPr>
                      <m:t>(</m:t>
                    </m:r>
                    <m:r>
                      <a:rPr lang="en-US" sz="5400" b="1" i="1">
                        <a:latin typeface="Cambria Math"/>
                      </a:rPr>
                      <m:t>𝟕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𝟓</m:t>
                    </m:r>
                    <m:r>
                      <a:rPr lang="en-US" sz="5400" b="1">
                        <a:latin typeface="Cambria Math"/>
                      </a:rPr>
                      <m:t>)</m:t>
                    </m:r>
                  </m:oMath>
                </a14:m>
                <a:r>
                  <a:rPr lang="en-US" sz="5400" b="1" dirty="0"/>
                  <a:t> ;     b)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𝐥𝐨𝐠</m:t>
                    </m:r>
                    <m:r>
                      <a:rPr lang="en-US" sz="5400" b="1">
                        <a:latin typeface="Cambria Math"/>
                      </a:rPr>
                      <m:t>(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𝟏</m:t>
                    </m:r>
                    <m:r>
                      <a:rPr lang="en-US" sz="5400" b="1">
                        <a:latin typeface="Cambria Math"/>
                      </a:rPr>
                      <m:t>)</m:t>
                    </m:r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𝒍𝒐</m:t>
                    </m:r>
                    <m:r>
                      <a:rPr lang="en-US" sz="5400" b="1" i="1">
                        <a:latin typeface="Cambria Math"/>
                      </a:rPr>
                      <m:t>​</m:t>
                    </m:r>
                    <m:r>
                      <a:rPr lang="en-US" sz="5400" b="1" i="1">
                        <a:latin typeface="Cambria Math"/>
                      </a:rPr>
                      <m:t>𝐠</m:t>
                    </m:r>
                    <m:r>
                      <a:rPr lang="en-US" sz="5400" b="1">
                        <a:latin typeface="Cambria Math"/>
                      </a:rPr>
                      <m:t>(</m:t>
                    </m:r>
                    <m:r>
                      <a:rPr lang="en-US" sz="5400" b="1" i="1">
                        <a:latin typeface="Cambria Math"/>
                      </a:rPr>
                      <m:t>𝟐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𝟏𝟏</m:t>
                    </m:r>
                    <m:r>
                      <a:rPr lang="en-US" sz="5400" b="1">
                        <a:latin typeface="Cambria Math"/>
                      </a:rPr>
                      <m:t>)</m:t>
                    </m:r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𝒍𝒐</m:t>
                    </m:r>
                    <m:r>
                      <a:rPr lang="en-US" sz="5400" b="1" i="1">
                        <a:latin typeface="Cambria Math"/>
                      </a:rPr>
                      <m:t>​</m:t>
                    </m:r>
                    <m:r>
                      <a:rPr lang="en-US" sz="5400" b="1" i="1">
                        <a:latin typeface="Cambria Math"/>
                      </a:rPr>
                      <m:t>𝐠𝟐</m:t>
                    </m:r>
                  </m:oMath>
                </a14:m>
                <a:r>
                  <a:rPr lang="en-US" sz="5400" b="1" dirty="0"/>
                  <a:t> ;</a:t>
                </a:r>
              </a:p>
              <a:p>
                <a:r>
                  <a:rPr lang="en-US" sz="5400" b="1" dirty="0"/>
                  <a:t>c)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𝐥𝐨</m:t>
                    </m:r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5400" b="1">
                        <a:latin typeface="Cambria Math"/>
                      </a:rPr>
                      <m:t>(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𝟓</m:t>
                    </m:r>
                    <m:r>
                      <a:rPr lang="en-US" sz="5400" b="1">
                        <a:latin typeface="Cambria Math"/>
                      </a:rPr>
                      <m:t>)</m:t>
                    </m:r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𝐥𝐨</m:t>
                    </m:r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5400" b="1">
                        <a:latin typeface="Cambria Math"/>
                      </a:rPr>
                      <m:t>(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𝟐</m:t>
                    </m:r>
                    <m:r>
                      <a:rPr lang="en-US" sz="5400" b="1">
                        <a:latin typeface="Cambria Math"/>
                      </a:rPr>
                      <m:t>)</m:t>
                    </m:r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5400" b="1" dirty="0"/>
                  <a:t> ;    d)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𝐥𝐨𝐠</m:t>
                    </m:r>
                    <m:r>
                      <a:rPr lang="en-US" sz="5400" b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5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𝟔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𝟕</m:t>
                    </m:r>
                    <m:r>
                      <a:rPr lang="en-US" sz="5400" b="1">
                        <a:latin typeface="Cambria Math"/>
                      </a:rPr>
                      <m:t>)</m:t>
                    </m:r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𝐥𝐨𝐠</m:t>
                    </m:r>
                    <m:r>
                      <a:rPr lang="en-US" sz="5400" b="1">
                        <a:latin typeface="Cambria Math"/>
                      </a:rPr>
                      <m:t>(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𝟑</m:t>
                    </m:r>
                    <m:r>
                      <a:rPr lang="en-US" sz="5400" b="1">
                        <a:latin typeface="Cambria Math"/>
                      </a:rPr>
                      <m:t>).</m:t>
                    </m:r>
                  </m:oMath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92" y="3809503"/>
                <a:ext cx="23104207" cy="1931170"/>
              </a:xfrm>
              <a:prstGeom prst="rect">
                <a:avLst/>
              </a:prstGeom>
              <a:blipFill rotWithShape="1">
                <a:blip r:embed="rId9"/>
                <a:stretch>
                  <a:fillRect l="-1425" t="-8202" b="-14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89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  <p:bldP spid="58" grpId="0"/>
      <p:bldP spid="63" grpId="0"/>
      <p:bldP spid="66" grpId="0"/>
      <p:bldP spid="69" grpId="0"/>
      <p:bldP spid="41" grpId="0"/>
      <p:bldP spid="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97627" y="7326733"/>
            <a:ext cx="22424373" cy="6042968"/>
            <a:chOff x="1220788" y="7162800"/>
            <a:chExt cx="22124988" cy="6043667"/>
          </a:xfrm>
        </p:grpSpPr>
        <p:sp>
          <p:nvSpPr>
            <p:cNvPr id="31" name="Rounded Rectangle 30"/>
            <p:cNvSpPr/>
            <p:nvPr/>
          </p:nvSpPr>
          <p:spPr>
            <a:xfrm>
              <a:off x="1222487" y="7418549"/>
              <a:ext cx="22123289" cy="578791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35821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SÁCH GIÁO KHOA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3"/>
            <a:ext cx="22422651" cy="4587605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909429" cy="586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079DEC5-391D-4235-8DDC-1ADD5EE89A1A}"/>
              </a:ext>
            </a:extLst>
          </p:cNvPr>
          <p:cNvSpPr txBox="1"/>
          <p:nvPr/>
        </p:nvSpPr>
        <p:spPr>
          <a:xfrm>
            <a:off x="5684085" y="2877977"/>
            <a:ext cx="69651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Giải phương trình</a:t>
            </a:r>
            <a:endParaRPr lang="en-US" sz="5400" b="1" i="1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1CF59D1A-53CC-4576-8E4F-72118B1F27F9}"/>
                  </a:ext>
                </a:extLst>
              </p:cNvPr>
              <p:cNvSpPr txBox="1"/>
              <p:nvPr/>
            </p:nvSpPr>
            <p:spPr>
              <a:xfrm>
                <a:off x="1262421" y="8312848"/>
                <a:ext cx="1077717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5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/>
                          </a:rPr>
                          <m:t>𝒄</m:t>
                        </m:r>
                      </m:e>
                    </m:d>
                  </m:oMath>
                </a14:m>
                <a:r>
                  <a:rPr lang="en-US" sz="5400" b="1" dirty="0"/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𝐥𝐨</m:t>
                    </m:r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5400" b="1">
                        <a:latin typeface="Cambria Math"/>
                      </a:rPr>
                      <m:t>(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𝟓</m:t>
                    </m:r>
                    <m:r>
                      <a:rPr lang="en-US" sz="5400" b="1">
                        <a:latin typeface="Cambria Math"/>
                      </a:rPr>
                      <m:t>)</m:t>
                    </m:r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𝐥𝐨</m:t>
                    </m:r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5400" b="1">
                        <a:latin typeface="Cambria Math"/>
                      </a:rPr>
                      <m:t>(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𝟐</m:t>
                    </m:r>
                    <m:r>
                      <a:rPr lang="en-US" sz="5400" b="1">
                        <a:latin typeface="Cambria Math"/>
                      </a:rPr>
                      <m:t>)</m:t>
                    </m:r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5400" b="1" dirty="0"/>
                  <a:t> </a:t>
                </a:r>
                <a:endParaRPr lang="en-US" sz="5400" b="1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CF59D1A-53CC-4576-8E4F-72118B1F2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421" y="8312848"/>
                <a:ext cx="10777179" cy="9233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AC99EEE1-3074-41AB-8470-C92DC541C516}"/>
                  </a:ext>
                </a:extLst>
              </p:cNvPr>
              <p:cNvSpPr txBox="1"/>
              <p:nvPr/>
            </p:nvSpPr>
            <p:spPr>
              <a:xfrm>
                <a:off x="1305138" y="10855244"/>
                <a:ext cx="10607496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/>
                        </a:rPr>
                        <m:t>𝒅</m:t>
                      </m:r>
                      <m:r>
                        <a:rPr lang="en-US" sz="5400" b="1" i="1" smtClean="0">
                          <a:latin typeface="Cambria Math"/>
                        </a:rPr>
                        <m:t>) </m:t>
                      </m:r>
                      <m:r>
                        <a:rPr lang="en-US" sz="5400" b="1" i="1">
                          <a:latin typeface="Cambria Math"/>
                        </a:rPr>
                        <m:t>𝐥𝐨𝐠</m:t>
                      </m:r>
                      <m:r>
                        <a:rPr lang="en-US" sz="5400" b="1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/>
                        </a:rPr>
                        <m:t>−</m:t>
                      </m:r>
                      <m:r>
                        <a:rPr lang="en-US" sz="5400" b="1" i="1">
                          <a:latin typeface="Cambria Math"/>
                        </a:rPr>
                        <m:t>𝟔</m:t>
                      </m:r>
                      <m:r>
                        <a:rPr lang="en-US" sz="5400" b="1" i="1">
                          <a:latin typeface="Cambria Math"/>
                        </a:rPr>
                        <m:t>𝒙</m:t>
                      </m:r>
                      <m:r>
                        <a:rPr lang="en-US" sz="5400" b="1" i="1">
                          <a:latin typeface="Cambria Math"/>
                        </a:rPr>
                        <m:t>+</m:t>
                      </m:r>
                      <m:r>
                        <a:rPr lang="en-US" sz="5400" b="1" i="1">
                          <a:latin typeface="Cambria Math"/>
                        </a:rPr>
                        <m:t>𝟕</m:t>
                      </m:r>
                      <m:r>
                        <a:rPr lang="en-US" sz="5400" b="1">
                          <a:latin typeface="Cambria Math"/>
                        </a:rPr>
                        <m:t>)</m:t>
                      </m:r>
                      <m:r>
                        <a:rPr lang="en-US" sz="5400" b="1" i="1">
                          <a:latin typeface="Cambria Math"/>
                        </a:rPr>
                        <m:t>=</m:t>
                      </m:r>
                      <m:r>
                        <a:rPr lang="en-US" sz="5400" b="1" i="1">
                          <a:latin typeface="Cambria Math"/>
                        </a:rPr>
                        <m:t>𝐥𝐨𝐠</m:t>
                      </m:r>
                      <m:r>
                        <a:rPr lang="en-US" sz="5400" b="1">
                          <a:latin typeface="Cambria Math"/>
                        </a:rPr>
                        <m:t>(</m:t>
                      </m:r>
                      <m:r>
                        <a:rPr lang="en-US" sz="5400" b="1" i="1">
                          <a:latin typeface="Cambria Math"/>
                        </a:rPr>
                        <m:t>𝒙</m:t>
                      </m:r>
                      <m:r>
                        <a:rPr lang="en-US" sz="5400" b="1" i="1">
                          <a:latin typeface="Cambria Math"/>
                        </a:rPr>
                        <m:t>−</m:t>
                      </m:r>
                      <m:r>
                        <a:rPr lang="en-US" sz="5400" b="1" i="1">
                          <a:latin typeface="Cambria Math"/>
                        </a:rPr>
                        <m:t>𝟑</m:t>
                      </m:r>
                      <m:r>
                        <a:rPr lang="en-US" sz="5400" b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5400" b="1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C99EEE1-3074-41AB-8470-C92DC541C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138" y="10855244"/>
                <a:ext cx="10607496" cy="94205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CF5EC0E6-01D7-4395-AED2-269E028A9D03}"/>
                  </a:ext>
                </a:extLst>
              </p:cNvPr>
              <p:cNvSpPr txBox="1"/>
              <p:nvPr/>
            </p:nvSpPr>
            <p:spPr>
              <a:xfrm>
                <a:off x="11810999" y="8353441"/>
                <a:ext cx="1046047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400" b="1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/>
                            </a:rPr>
                            <m:t>𝟓</m:t>
                          </m:r>
                        </m:e>
                      </m:d>
                      <m:d>
                        <m:d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5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5400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5400" b="1" i="1" smtClean="0">
                          <a:latin typeface="Cambria Math"/>
                        </a:rPr>
                        <m:t>=</m:t>
                      </m:r>
                      <m:r>
                        <a:rPr lang="en-US" sz="5400" b="1" i="1" smtClean="0">
                          <a:latin typeface="Cambria Math"/>
                        </a:rPr>
                        <m:t>𝟖</m:t>
                      </m:r>
                      <m:r>
                        <a:rPr lang="en-US" sz="5400" b="1" i="1" smtClean="0">
                          <a:latin typeface="Cambria Math"/>
                        </a:rPr>
                        <m:t>,</m:t>
                      </m:r>
                      <m:r>
                        <a:rPr lang="en-US" sz="5400" b="1" i="1" smtClean="0">
                          <a:latin typeface="Cambria Math"/>
                        </a:rPr>
                        <m:t>𝒙</m:t>
                      </m:r>
                      <m:r>
                        <a:rPr lang="en-US" sz="5400" b="1" i="1" smtClean="0">
                          <a:latin typeface="Cambria Math"/>
                        </a:rPr>
                        <m:t>&gt;</m:t>
                      </m:r>
                      <m:r>
                        <a:rPr lang="en-US" sz="54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sz="5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F5EC0E6-01D7-4395-AED2-269E028A9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0999" y="8353441"/>
                <a:ext cx="10460471" cy="9233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id="{53CEA562-4B3F-4904-8F1B-4CB62C207318}"/>
                  </a:ext>
                </a:extLst>
              </p:cNvPr>
              <p:cNvSpPr txBox="1"/>
              <p:nvPr/>
            </p:nvSpPr>
            <p:spPr>
              <a:xfrm>
                <a:off x="11810999" y="10855243"/>
                <a:ext cx="8627580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/>
                        </a:rPr>
                        <m:t>−</m:t>
                      </m:r>
                      <m:r>
                        <a:rPr lang="en-US" sz="5400" b="1" i="1">
                          <a:latin typeface="Cambria Math"/>
                        </a:rPr>
                        <m:t>𝟔</m:t>
                      </m:r>
                      <m:r>
                        <a:rPr lang="en-US" sz="5400" b="1" i="1">
                          <a:latin typeface="Cambria Math"/>
                        </a:rPr>
                        <m:t>𝒙</m:t>
                      </m:r>
                      <m:r>
                        <a:rPr lang="en-US" sz="5400" b="1" i="1">
                          <a:latin typeface="Cambria Math"/>
                        </a:rPr>
                        <m:t>+</m:t>
                      </m:r>
                      <m:r>
                        <a:rPr lang="en-US" sz="5400" b="1" i="1">
                          <a:latin typeface="Cambria Math"/>
                        </a:rPr>
                        <m:t>𝟕</m:t>
                      </m:r>
                      <m:r>
                        <a:rPr lang="en-US" sz="5400" b="1" i="1" smtClean="0">
                          <a:latin typeface="Cambria Math"/>
                        </a:rPr>
                        <m:t>=</m:t>
                      </m:r>
                      <m:r>
                        <a:rPr lang="en-US" sz="5400" b="1" i="1">
                          <a:latin typeface="Cambria Math"/>
                        </a:rPr>
                        <m:t>𝒙</m:t>
                      </m:r>
                      <m:r>
                        <a:rPr lang="en-US" sz="5400" b="1" i="1">
                          <a:latin typeface="Cambria Math"/>
                        </a:rPr>
                        <m:t>−</m:t>
                      </m:r>
                      <m:r>
                        <a:rPr lang="en-US" sz="5400" b="1" i="1">
                          <a:latin typeface="Cambria Math"/>
                        </a:rPr>
                        <m:t>𝟑</m:t>
                      </m:r>
                      <m:r>
                        <a:rPr lang="en-US" sz="5400" b="1" i="1" smtClean="0">
                          <a:latin typeface="Cambria Math"/>
                        </a:rPr>
                        <m:t>&gt;</m:t>
                      </m:r>
                      <m:r>
                        <a:rPr lang="en-US" sz="54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5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3CEA562-4B3F-4904-8F1B-4CB62C207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0999" y="10855243"/>
                <a:ext cx="8627580" cy="94205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77484" y="4343400"/>
                <a:ext cx="23104207" cy="1931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/>
                  <a:t>a)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𝐥𝐨</m:t>
                    </m:r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5400" b="1">
                        <a:latin typeface="Cambria Math"/>
                      </a:rPr>
                      <m:t>(</m:t>
                    </m:r>
                    <m:r>
                      <a:rPr lang="en-US" sz="5400" b="1" i="1">
                        <a:latin typeface="Cambria Math"/>
                      </a:rPr>
                      <m:t>𝟓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𝟑</m:t>
                    </m:r>
                    <m:r>
                      <a:rPr lang="en-US" sz="5400" b="1">
                        <a:latin typeface="Cambria Math"/>
                      </a:rPr>
                      <m:t>)</m:t>
                    </m:r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𝐥𝐨</m:t>
                    </m:r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5400" b="1">
                        <a:latin typeface="Cambria Math"/>
                      </a:rPr>
                      <m:t>(</m:t>
                    </m:r>
                    <m:r>
                      <a:rPr lang="en-US" sz="5400" b="1" i="1">
                        <a:latin typeface="Cambria Math"/>
                      </a:rPr>
                      <m:t>𝟕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𝟓</m:t>
                    </m:r>
                    <m:r>
                      <a:rPr lang="en-US" sz="5400" b="1">
                        <a:latin typeface="Cambria Math"/>
                      </a:rPr>
                      <m:t>)</m:t>
                    </m:r>
                  </m:oMath>
                </a14:m>
                <a:r>
                  <a:rPr lang="en-US" sz="5400" b="1" dirty="0"/>
                  <a:t> ;     b)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𝐥𝐨𝐠</m:t>
                    </m:r>
                    <m:r>
                      <a:rPr lang="en-US" sz="5400" b="1">
                        <a:latin typeface="Cambria Math"/>
                      </a:rPr>
                      <m:t>(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𝟏</m:t>
                    </m:r>
                    <m:r>
                      <a:rPr lang="en-US" sz="5400" b="1">
                        <a:latin typeface="Cambria Math"/>
                      </a:rPr>
                      <m:t>)</m:t>
                    </m:r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𝒍𝒐</m:t>
                    </m:r>
                    <m:r>
                      <a:rPr lang="en-US" sz="5400" b="1" i="1">
                        <a:latin typeface="Cambria Math"/>
                      </a:rPr>
                      <m:t>​</m:t>
                    </m:r>
                    <m:r>
                      <a:rPr lang="en-US" sz="5400" b="1" i="1">
                        <a:latin typeface="Cambria Math"/>
                      </a:rPr>
                      <m:t>𝐠</m:t>
                    </m:r>
                    <m:r>
                      <a:rPr lang="en-US" sz="5400" b="1">
                        <a:latin typeface="Cambria Math"/>
                      </a:rPr>
                      <m:t>(</m:t>
                    </m:r>
                    <m:r>
                      <a:rPr lang="en-US" sz="5400" b="1" i="1">
                        <a:latin typeface="Cambria Math"/>
                      </a:rPr>
                      <m:t>𝟐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𝟏𝟏</m:t>
                    </m:r>
                    <m:r>
                      <a:rPr lang="en-US" sz="5400" b="1">
                        <a:latin typeface="Cambria Math"/>
                      </a:rPr>
                      <m:t>)</m:t>
                    </m:r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𝒍𝒐</m:t>
                    </m:r>
                    <m:r>
                      <a:rPr lang="en-US" sz="5400" b="1" i="1">
                        <a:latin typeface="Cambria Math"/>
                      </a:rPr>
                      <m:t>​</m:t>
                    </m:r>
                    <m:r>
                      <a:rPr lang="en-US" sz="5400" b="1" i="1">
                        <a:latin typeface="Cambria Math"/>
                      </a:rPr>
                      <m:t>𝐠𝟐</m:t>
                    </m:r>
                  </m:oMath>
                </a14:m>
                <a:r>
                  <a:rPr lang="en-US" sz="5400" b="1" dirty="0"/>
                  <a:t> ;</a:t>
                </a:r>
              </a:p>
              <a:p>
                <a:r>
                  <a:rPr lang="en-US" sz="5400" b="1" dirty="0"/>
                  <a:t>c)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𝐥𝐨</m:t>
                    </m:r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5400" b="1">
                        <a:latin typeface="Cambria Math"/>
                      </a:rPr>
                      <m:t>(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𝟓</m:t>
                    </m:r>
                    <m:r>
                      <a:rPr lang="en-US" sz="5400" b="1">
                        <a:latin typeface="Cambria Math"/>
                      </a:rPr>
                      <m:t>)</m:t>
                    </m:r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𝐥𝐨</m:t>
                    </m:r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5400" b="1">
                        <a:latin typeface="Cambria Math"/>
                      </a:rPr>
                      <m:t>(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𝟐</m:t>
                    </m:r>
                    <m:r>
                      <a:rPr lang="en-US" sz="5400" b="1">
                        <a:latin typeface="Cambria Math"/>
                      </a:rPr>
                      <m:t>)</m:t>
                    </m:r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5400" b="1" dirty="0"/>
                  <a:t> ;    d)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𝐥𝐨𝐠</m:t>
                    </m:r>
                    <m:r>
                      <a:rPr lang="en-US" sz="5400" b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5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𝟔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𝟕</m:t>
                    </m:r>
                    <m:r>
                      <a:rPr lang="en-US" sz="5400" b="1">
                        <a:latin typeface="Cambria Math"/>
                      </a:rPr>
                      <m:t>)</m:t>
                    </m:r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𝐥𝐨𝐠</m:t>
                    </m:r>
                    <m:r>
                      <a:rPr lang="en-US" sz="5400" b="1">
                        <a:latin typeface="Cambria Math"/>
                      </a:rPr>
                      <m:t>(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𝟑</m:t>
                    </m:r>
                    <m:r>
                      <a:rPr lang="en-US" sz="5400" b="1">
                        <a:latin typeface="Cambria Math"/>
                      </a:rPr>
                      <m:t>).</m:t>
                    </m:r>
                  </m:oMath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484" y="4343400"/>
                <a:ext cx="23104207" cy="1931170"/>
              </a:xfrm>
              <a:prstGeom prst="rect">
                <a:avLst/>
              </a:prstGeom>
              <a:blipFill rotWithShape="1">
                <a:blip r:embed="rId6"/>
                <a:stretch>
                  <a:fillRect l="-1425" t="-8228" b="-14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CF5EC0E6-01D7-4395-AED2-269E028A9D03}"/>
                  </a:ext>
                </a:extLst>
              </p:cNvPr>
              <p:cNvSpPr txBox="1"/>
              <p:nvPr/>
            </p:nvSpPr>
            <p:spPr>
              <a:xfrm>
                <a:off x="1452163" y="9552746"/>
                <a:ext cx="10460471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⇔</m:t>
                          </m:r>
                          <m:r>
                            <a:rPr lang="en-US" sz="5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/>
                        </a:rPr>
                        <m:t>−</m:t>
                      </m:r>
                      <m:r>
                        <a:rPr lang="en-US" sz="5400" b="1" i="1" smtClean="0">
                          <a:latin typeface="Cambria Math"/>
                        </a:rPr>
                        <m:t>𝟑</m:t>
                      </m:r>
                      <m:r>
                        <a:rPr lang="en-US" sz="5400" b="1" i="1">
                          <a:latin typeface="Cambria Math"/>
                        </a:rPr>
                        <m:t>𝒙</m:t>
                      </m:r>
                      <m:r>
                        <a:rPr lang="en-US" sz="5400" b="1" i="1" smtClean="0">
                          <a:latin typeface="Cambria Math"/>
                        </a:rPr>
                        <m:t>−</m:t>
                      </m:r>
                      <m:r>
                        <a:rPr lang="en-US" sz="5400" b="1" i="1" smtClean="0">
                          <a:latin typeface="Cambria Math"/>
                        </a:rPr>
                        <m:t>𝟏𝟖</m:t>
                      </m:r>
                      <m:r>
                        <a:rPr lang="en-US" sz="5400" b="1" i="1" smtClean="0">
                          <a:latin typeface="Cambria Math"/>
                        </a:rPr>
                        <m:t>=</m:t>
                      </m:r>
                      <m:r>
                        <a:rPr lang="en-US" sz="54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5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F5EC0E6-01D7-4395-AED2-269E028A9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163" y="9552746"/>
                <a:ext cx="10460471" cy="94205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CF5EC0E6-01D7-4395-AED2-269E028A9D03}"/>
                  </a:ext>
                </a:extLst>
              </p:cNvPr>
              <p:cNvSpPr txBox="1"/>
              <p:nvPr/>
            </p:nvSpPr>
            <p:spPr>
              <a:xfrm>
                <a:off x="10287000" y="9587774"/>
                <a:ext cx="1046047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400" b="1" i="1" smtClean="0">
                          <a:latin typeface="Cambria Math"/>
                        </a:rPr>
                        <m:t>𝒙</m:t>
                      </m:r>
                      <m:r>
                        <a:rPr lang="en-US" sz="5400" b="1" i="1" smtClean="0">
                          <a:latin typeface="Cambria Math"/>
                        </a:rPr>
                        <m:t>=</m:t>
                      </m:r>
                      <m:r>
                        <a:rPr lang="en-US" sz="54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en-US" sz="5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F5EC0E6-01D7-4395-AED2-269E028A9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0" y="9587774"/>
                <a:ext cx="10460471" cy="92333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CF5EC0E6-01D7-4395-AED2-269E028A9D03}"/>
                  </a:ext>
                </a:extLst>
              </p:cNvPr>
              <p:cNvSpPr txBox="1"/>
              <p:nvPr/>
            </p:nvSpPr>
            <p:spPr>
              <a:xfrm>
                <a:off x="1604563" y="12039600"/>
                <a:ext cx="10460471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⇔</m:t>
                          </m:r>
                          <m:r>
                            <a:rPr lang="en-US" sz="5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5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/>
                        </a:rPr>
                        <m:t>−</m:t>
                      </m:r>
                      <m:r>
                        <a:rPr lang="en-US" sz="5400" b="1" i="1" smtClean="0">
                          <a:latin typeface="Cambria Math"/>
                        </a:rPr>
                        <m:t>𝟕</m:t>
                      </m:r>
                      <m:r>
                        <a:rPr lang="en-US" sz="5400" b="1" i="1" smtClean="0">
                          <a:latin typeface="Cambria Math"/>
                        </a:rPr>
                        <m:t>𝒙</m:t>
                      </m:r>
                      <m:r>
                        <a:rPr lang="en-US" sz="5400" b="1" i="1" smtClean="0">
                          <a:latin typeface="Cambria Math"/>
                        </a:rPr>
                        <m:t>+</m:t>
                      </m:r>
                      <m:r>
                        <a:rPr lang="en-US" sz="5400" b="1" i="1" smtClean="0">
                          <a:latin typeface="Cambria Math"/>
                        </a:rPr>
                        <m:t>𝟏𝟎</m:t>
                      </m:r>
                      <m:r>
                        <a:rPr lang="en-US" sz="5400" b="1" i="1" smtClean="0">
                          <a:latin typeface="Cambria Math"/>
                        </a:rPr>
                        <m:t>=</m:t>
                      </m:r>
                      <m:r>
                        <a:rPr lang="en-US" sz="54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5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F5EC0E6-01D7-4395-AED2-269E028A9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563" y="12039600"/>
                <a:ext cx="10460471" cy="94205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CF5EC0E6-01D7-4395-AED2-269E028A9D03}"/>
                  </a:ext>
                </a:extLst>
              </p:cNvPr>
              <p:cNvSpPr txBox="1"/>
              <p:nvPr/>
            </p:nvSpPr>
            <p:spPr>
              <a:xfrm>
                <a:off x="9677400" y="12035699"/>
                <a:ext cx="1046047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400" b="1" i="1" smtClean="0">
                          <a:latin typeface="Cambria Math"/>
                        </a:rPr>
                        <m:t>𝒙</m:t>
                      </m:r>
                      <m:r>
                        <a:rPr lang="en-US" sz="5400" b="1" i="1" smtClean="0">
                          <a:latin typeface="Cambria Math"/>
                        </a:rPr>
                        <m:t>=</m:t>
                      </m:r>
                      <m:r>
                        <a:rPr lang="en-US" sz="54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sz="5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F5EC0E6-01D7-4395-AED2-269E028A9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400" y="12035699"/>
                <a:ext cx="10460471" cy="92333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00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8" grpId="0"/>
      <p:bldP spid="73" grpId="0"/>
      <p:bldP spid="75" grpId="0"/>
      <p:bldP spid="38" grpId="0"/>
      <p:bldP spid="40" grpId="0"/>
      <p:bldP spid="41" grpId="0"/>
      <p:bldP spid="4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953300"/>
            <a:chOff x="-288924" y="1892299"/>
            <a:chExt cx="19659599" cy="9532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i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625605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i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SÁCH GIÁO KHOA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665072" y="2407671"/>
            <a:ext cx="22522148" cy="4406279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i="1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4192162" cy="896426"/>
              <a:chOff x="1175570" y="1834705"/>
              <a:chExt cx="4572875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3269123" y="333221"/>
                <a:ext cx="836967" cy="4121674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 b="1" i="1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513015" cy="732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i="1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 i="1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 i="1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 i="1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 i="1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 i="1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 i="1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 i="1"/>
                </a:p>
              </p:txBody>
            </p:sp>
          </p:grpSp>
        </p:grpSp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079DEC5-391D-4235-8DDC-1ADD5EE89A1A}"/>
              </a:ext>
            </a:extLst>
          </p:cNvPr>
          <p:cNvSpPr txBox="1"/>
          <p:nvPr/>
        </p:nvSpPr>
        <p:spPr>
          <a:xfrm>
            <a:off x="3417955" y="3639709"/>
            <a:ext cx="65079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Giải</a:t>
            </a:r>
            <a:r>
              <a:rPr lang="en-US" sz="4400" b="1" i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phương</a:t>
            </a:r>
            <a:r>
              <a:rPr lang="en-US" sz="4400" b="1" i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trình</a:t>
            </a:r>
            <a:endParaRPr lang="en-US" sz="4400" b="1" i="1" dirty="0">
              <a:latin typeface="Tahoma" panose="020B060403050404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604C6276-D3AC-41A1-9D8F-0A36203A9163}"/>
              </a:ext>
            </a:extLst>
          </p:cNvPr>
          <p:cNvGrpSpPr/>
          <p:nvPr/>
        </p:nvGrpSpPr>
        <p:grpSpPr>
          <a:xfrm>
            <a:off x="1552817" y="6782134"/>
            <a:ext cx="22522148" cy="6588316"/>
            <a:chOff x="1220788" y="7162800"/>
            <a:chExt cx="22124987" cy="7406092"/>
          </a:xfrm>
        </p:grpSpPr>
        <p:sp>
          <p:nvSpPr>
            <p:cNvPr id="48" name="Rounded Rectangle 30">
              <a:extLst>
                <a:ext uri="{FF2B5EF4-FFF2-40B4-BE49-F238E27FC236}">
                  <a16:creationId xmlns="" xmlns:a16="http://schemas.microsoft.com/office/drawing/2014/main" id="{09B9C518-84FC-4878-9592-BA0A40B18723}"/>
                </a:ext>
              </a:extLst>
            </p:cNvPr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i="1"/>
            </a:p>
          </p:txBody>
        </p:sp>
        <p:grpSp>
          <p:nvGrpSpPr>
            <p:cNvPr id="50" name="Group 60">
              <a:extLst>
                <a:ext uri="{FF2B5EF4-FFF2-40B4-BE49-F238E27FC236}">
                  <a16:creationId xmlns="" xmlns:a16="http://schemas.microsoft.com/office/drawing/2014/main" id="{04030626-B065-42EF-A496-4CBB31FD2D6E}"/>
                </a:ext>
              </a:extLst>
            </p:cNvPr>
            <p:cNvGrpSpPr/>
            <p:nvPr/>
          </p:nvGrpSpPr>
          <p:grpSpPr>
            <a:xfrm>
              <a:off x="1220788" y="7162800"/>
              <a:ext cx="3572731" cy="1037939"/>
              <a:chOff x="1224542" y="6305967"/>
              <a:chExt cx="3572731" cy="1102306"/>
            </a:xfrm>
          </p:grpSpPr>
          <p:sp>
            <p:nvSpPr>
              <p:cNvPr id="53" name="Freeform 20">
                <a:extLst>
                  <a:ext uri="{FF2B5EF4-FFF2-40B4-BE49-F238E27FC236}">
                    <a16:creationId xmlns="" xmlns:a16="http://schemas.microsoft.com/office/drawing/2014/main" id="{23A3EBE4-D717-4129-B18E-8177499EB96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 b="1" i="1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DC0E4DDC-F8A8-4D5D-96C6-07B7FD591F28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705711" cy="1102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5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5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34">
                <a:extLst>
                  <a:ext uri="{FF2B5EF4-FFF2-40B4-BE49-F238E27FC236}">
                    <a16:creationId xmlns="" xmlns:a16="http://schemas.microsoft.com/office/drawing/2014/main" id="{B0B38214-D78D-48E5-B907-20BCB4C1ECF1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i="1"/>
              </a:p>
            </p:txBody>
          </p:sp>
          <p:sp>
            <p:nvSpPr>
              <p:cNvPr id="60" name="Freeform 15">
                <a:extLst>
                  <a:ext uri="{FF2B5EF4-FFF2-40B4-BE49-F238E27FC236}">
                    <a16:creationId xmlns="" xmlns:a16="http://schemas.microsoft.com/office/drawing/2014/main" id="{6B4E069F-8BF1-42F2-A1F3-800AEBF5AD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 b="1" i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0D97EC3C-331B-4783-BF12-FC8144AD04BA}"/>
                  </a:ext>
                </a:extLst>
              </p:cNvPr>
              <p:cNvSpPr txBox="1"/>
              <p:nvPr/>
            </p:nvSpPr>
            <p:spPr>
              <a:xfrm>
                <a:off x="5394388" y="6911305"/>
                <a:ext cx="12588812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/>
                      </a:rPr>
                      <m:t>𝐥𝐨𝐠</m:t>
                    </m:r>
                    <m:d>
                      <m:dPr>
                        <m:ctrlPr>
                          <a:rPr lang="en-US" sz="5400" b="1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/>
                          </a:rPr>
                          <m:t>+</m:t>
                        </m:r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  <m:r>
                          <a:rPr lang="en-US" sz="5400" b="1" i="1">
                            <a:latin typeface="Cambria Math"/>
                          </a:rPr>
                          <m:t>−</m:t>
                        </m:r>
                        <m:r>
                          <a:rPr lang="en-US" sz="5400" b="1" i="1"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𝒍𝒐𝒈</m:t>
                    </m:r>
                    <m:r>
                      <a:rPr lang="en-US" sz="5400" b="1" i="1">
                        <a:latin typeface="Cambria Math"/>
                      </a:rPr>
                      <m:t>𝟓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𝐥𝐨𝐠</m:t>
                    </m:r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𝟓</m:t>
                        </m:r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sz="5400" b="1" i="1" smtClean="0">
                        <a:latin typeface="Cambria Math"/>
                      </a:rPr>
                      <m:t> . </m:t>
                    </m:r>
                  </m:oMath>
                </a14:m>
                <a:endParaRPr lang="en-US" sz="5400" b="1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97EC3C-331B-4783-BF12-FC8144AD0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388" y="6911305"/>
                <a:ext cx="12588812" cy="1292662"/>
              </a:xfrm>
              <a:prstGeom prst="rect">
                <a:avLst/>
              </a:prstGeom>
              <a:blipFill rotWithShape="1">
                <a:blip r:embed="rId2"/>
                <a:stretch>
                  <a:fillRect l="-2615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57D714E8-E337-4A8C-A807-59B5E2328BF1}"/>
                  </a:ext>
                </a:extLst>
              </p:cNvPr>
              <p:cNvSpPr txBox="1"/>
              <p:nvPr/>
            </p:nvSpPr>
            <p:spPr>
              <a:xfrm>
                <a:off x="3448435" y="8688901"/>
                <a:ext cx="13425260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smtClean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/>
                        </a:rPr>
                        <m:t>+</m:t>
                      </m:r>
                      <m:r>
                        <a:rPr lang="en-US" sz="5400" b="1" i="1">
                          <a:latin typeface="Cambria Math"/>
                        </a:rPr>
                        <m:t>𝒙</m:t>
                      </m:r>
                      <m:r>
                        <a:rPr lang="en-US" sz="5400" b="1" i="1">
                          <a:latin typeface="Cambria Math"/>
                        </a:rPr>
                        <m:t>−</m:t>
                      </m:r>
                      <m:r>
                        <a:rPr lang="en-US" sz="5400" b="1" i="1">
                          <a:latin typeface="Cambria Math"/>
                        </a:rPr>
                        <m:t>𝟓</m:t>
                      </m:r>
                      <m:r>
                        <a:rPr lang="en-US" sz="5400" b="1">
                          <a:latin typeface="Cambria Math"/>
                        </a:rPr>
                        <m:t>=</m:t>
                      </m:r>
                      <m:r>
                        <a:rPr lang="en-US" sz="5400" b="1" i="1">
                          <a:latin typeface="Cambria Math"/>
                        </a:rPr>
                        <m:t>𝟏</m:t>
                      </m:r>
                      <m:r>
                        <a:rPr lang="en-US" sz="5400" b="1" i="1">
                          <a:latin typeface="Cambria Math"/>
                        </a:rPr>
                        <m:t>;</m:t>
                      </m:r>
                      <m:r>
                        <a:rPr lang="en-US" sz="5400" b="1" i="1">
                          <a:latin typeface="Cambria Math"/>
                        </a:rPr>
                        <m:t>𝒙</m:t>
                      </m:r>
                      <m:r>
                        <a:rPr lang="en-US" sz="5400" b="1" i="1">
                          <a:latin typeface="Cambria Math"/>
                        </a:rPr>
                        <m:t>&gt;</m:t>
                      </m:r>
                      <m:r>
                        <a:rPr lang="en-US" sz="5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7D714E8-E337-4A8C-A807-59B5E2328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435" y="8688901"/>
                <a:ext cx="13425260" cy="9420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144000" y="3464912"/>
                <a:ext cx="14044420" cy="3446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9144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/>
                      </a:rPr>
                      <m:t>𝐥𝐨𝐠</m:t>
                    </m:r>
                    <m:r>
                      <a:rPr lang="en-US" sz="5400" b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5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𝟓</m:t>
                    </m:r>
                    <m:r>
                      <a:rPr lang="en-US" sz="5400" b="1">
                        <a:latin typeface="Cambria Math"/>
                      </a:rPr>
                      <m:t>)</m:t>
                    </m:r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𝒍𝒐𝒈</m:t>
                    </m:r>
                    <m:r>
                      <a:rPr lang="en-US" sz="5400" b="1" i="1">
                        <a:latin typeface="Cambria Math"/>
                      </a:rPr>
                      <m:t>𝟓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𝐥𝐨𝐠</m:t>
                    </m:r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𝟓</m:t>
                        </m:r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5400" b="1" dirty="0"/>
                  <a:t> ;</a:t>
                </a:r>
              </a:p>
              <a:p>
                <a:r>
                  <a:rPr lang="en-US" sz="5400" b="1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/>
                      </a:rPr>
                      <m:t>𝐥𝐨𝐠</m:t>
                    </m:r>
                    <m:r>
                      <a:rPr lang="en-US" sz="5400" b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5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𝟒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𝟏</m:t>
                    </m:r>
                    <m:r>
                      <a:rPr lang="en-US" sz="5400" b="1">
                        <a:latin typeface="Cambria Math"/>
                      </a:rPr>
                      <m:t>)</m:t>
                    </m:r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𝒍𝒐𝒈</m:t>
                    </m:r>
                    <m:r>
                      <a:rPr lang="en-US" sz="5400" b="1" i="1">
                        <a:latin typeface="Cambria Math"/>
                      </a:rPr>
                      <m:t>𝟖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𝒍𝒐𝒈</m:t>
                    </m:r>
                    <m:r>
                      <a:rPr lang="en-US" sz="5400" b="1" i="1">
                        <a:latin typeface="Cambria Math"/>
                      </a:rPr>
                      <m:t>𝟒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5400" b="1" dirty="0"/>
                  <a:t> ;</a:t>
                </a:r>
              </a:p>
              <a:p>
                <a:r>
                  <a:rPr lang="en-US" sz="5400" b="1" dirty="0"/>
                  <a:t>c)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𝐥𝐨</m:t>
                    </m:r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𝒈</m:t>
                        </m:r>
                      </m:e>
                      <m:sub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sub>
                    </m:sSub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𝟒𝐥𝐨</m:t>
                    </m:r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𝟒</m:t>
                        </m:r>
                      </m:sub>
                    </m:sSub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𝐥𝐨</m:t>
                    </m:r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𝟖</m:t>
                        </m:r>
                      </m:sub>
                    </m:sSub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𝟏𝟑</m:t>
                    </m:r>
                    <m:r>
                      <a:rPr lang="en-US" sz="5400" b="1">
                        <a:latin typeface="Cambria Math"/>
                      </a:rPr>
                      <m:t>.</m:t>
                    </m:r>
                  </m:oMath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3464912"/>
                <a:ext cx="14044420" cy="3446393"/>
              </a:xfrm>
              <a:prstGeom prst="rect">
                <a:avLst/>
              </a:prstGeom>
              <a:blipFill rotWithShape="1">
                <a:blip r:embed="rId5"/>
                <a:stretch>
                  <a:fillRect l="-2300" b="-6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57D714E8-E337-4A8C-A807-59B5E2328BF1}"/>
                  </a:ext>
                </a:extLst>
              </p:cNvPr>
              <p:cNvSpPr txBox="1"/>
              <p:nvPr/>
            </p:nvSpPr>
            <p:spPr>
              <a:xfrm>
                <a:off x="3400538" y="10126873"/>
                <a:ext cx="13425260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smtClean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/>
                        </a:rPr>
                        <m:t>+</m:t>
                      </m:r>
                      <m:r>
                        <a:rPr lang="en-US" sz="5400" b="1" i="1">
                          <a:latin typeface="Cambria Math"/>
                        </a:rPr>
                        <m:t>𝒙</m:t>
                      </m:r>
                      <m:r>
                        <a:rPr lang="en-US" sz="5400" b="1" i="1">
                          <a:latin typeface="Cambria Math"/>
                        </a:rPr>
                        <m:t>−</m:t>
                      </m:r>
                      <m:r>
                        <a:rPr lang="en-US" sz="5400" b="1" i="0" smtClean="0">
                          <a:latin typeface="Cambria Math"/>
                        </a:rPr>
                        <m:t>𝟔</m:t>
                      </m:r>
                      <m:r>
                        <a:rPr lang="en-US" sz="5400" b="1">
                          <a:latin typeface="Cambria Math"/>
                        </a:rPr>
                        <m:t>=</m:t>
                      </m:r>
                      <m:r>
                        <a:rPr lang="en-US" sz="5400" b="1" i="1" smtClean="0">
                          <a:latin typeface="Cambria Math"/>
                        </a:rPr>
                        <m:t>𝟎</m:t>
                      </m:r>
                      <m:r>
                        <a:rPr lang="en-US" sz="5400" b="1" i="1">
                          <a:latin typeface="Cambria Math"/>
                        </a:rPr>
                        <m:t>;</m:t>
                      </m:r>
                      <m:r>
                        <a:rPr lang="en-US" sz="5400" b="1" i="1">
                          <a:latin typeface="Cambria Math"/>
                        </a:rPr>
                        <m:t>𝒙</m:t>
                      </m:r>
                      <m:r>
                        <a:rPr lang="en-US" sz="5400" b="1" i="1">
                          <a:latin typeface="Cambria Math"/>
                        </a:rPr>
                        <m:t>&gt;</m:t>
                      </m:r>
                      <m:r>
                        <a:rPr lang="en-US" sz="5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7D714E8-E337-4A8C-A807-59B5E2328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538" y="10126873"/>
                <a:ext cx="13425260" cy="942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57D714E8-E337-4A8C-A807-59B5E2328BF1}"/>
                  </a:ext>
                </a:extLst>
              </p:cNvPr>
              <p:cNvSpPr txBox="1"/>
              <p:nvPr/>
            </p:nvSpPr>
            <p:spPr>
              <a:xfrm>
                <a:off x="1305662" y="11590698"/>
                <a:ext cx="1342526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400" b="1" i="1" smtClean="0">
                          <a:latin typeface="Cambria Math"/>
                        </a:rPr>
                        <m:t>𝒙</m:t>
                      </m:r>
                      <m:r>
                        <a:rPr lang="en-US" sz="5400" b="1" i="1" smtClean="0">
                          <a:latin typeface="Cambria Math"/>
                        </a:rPr>
                        <m:t>=</m:t>
                      </m:r>
                      <m:r>
                        <a:rPr lang="en-US" sz="54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7D714E8-E337-4A8C-A807-59B5E2328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662" y="11590698"/>
                <a:ext cx="13425260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872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8" grpId="0"/>
      <p:bldP spid="40" grpId="0"/>
      <p:bldP spid="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953300"/>
            <a:chOff x="-288924" y="1892299"/>
            <a:chExt cx="19659599" cy="9532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i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625605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i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SÁCH GIÁO KHOA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665072" y="2407671"/>
            <a:ext cx="22522148" cy="4406279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i="1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4192162" cy="896426"/>
              <a:chOff x="1175570" y="1834705"/>
              <a:chExt cx="4572875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3269123" y="333221"/>
                <a:ext cx="836967" cy="4121674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 b="1" i="1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513015" cy="732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i="1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 i="1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 i="1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 i="1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 i="1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 i="1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 i="1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 i="1"/>
                </a:p>
              </p:txBody>
            </p:sp>
          </p:grpSp>
        </p:grpSp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079DEC5-391D-4235-8DDC-1ADD5EE89A1A}"/>
              </a:ext>
            </a:extLst>
          </p:cNvPr>
          <p:cNvSpPr txBox="1"/>
          <p:nvPr/>
        </p:nvSpPr>
        <p:spPr>
          <a:xfrm>
            <a:off x="3417955" y="3639709"/>
            <a:ext cx="65079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Giải</a:t>
            </a:r>
            <a:r>
              <a:rPr lang="en-US" sz="4400" b="1" i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phương</a:t>
            </a:r>
            <a:r>
              <a:rPr lang="en-US" sz="4400" b="1" i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trình</a:t>
            </a:r>
            <a:endParaRPr lang="en-US" sz="4400" b="1" i="1" dirty="0">
              <a:latin typeface="Tahoma" panose="020B060403050404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604C6276-D3AC-41A1-9D8F-0A36203A9163}"/>
              </a:ext>
            </a:extLst>
          </p:cNvPr>
          <p:cNvGrpSpPr/>
          <p:nvPr/>
        </p:nvGrpSpPr>
        <p:grpSpPr>
          <a:xfrm>
            <a:off x="1139181" y="6799873"/>
            <a:ext cx="22522148" cy="6588316"/>
            <a:chOff x="1220788" y="7162800"/>
            <a:chExt cx="22124987" cy="7406092"/>
          </a:xfrm>
        </p:grpSpPr>
        <p:sp>
          <p:nvSpPr>
            <p:cNvPr id="48" name="Rounded Rectangle 30">
              <a:extLst>
                <a:ext uri="{FF2B5EF4-FFF2-40B4-BE49-F238E27FC236}">
                  <a16:creationId xmlns="" xmlns:a16="http://schemas.microsoft.com/office/drawing/2014/main" id="{09B9C518-84FC-4878-9592-BA0A40B18723}"/>
                </a:ext>
              </a:extLst>
            </p:cNvPr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i="1"/>
            </a:p>
          </p:txBody>
        </p:sp>
        <p:grpSp>
          <p:nvGrpSpPr>
            <p:cNvPr id="50" name="Group 60">
              <a:extLst>
                <a:ext uri="{FF2B5EF4-FFF2-40B4-BE49-F238E27FC236}">
                  <a16:creationId xmlns="" xmlns:a16="http://schemas.microsoft.com/office/drawing/2014/main" id="{04030626-B065-42EF-A496-4CBB31FD2D6E}"/>
                </a:ext>
              </a:extLst>
            </p:cNvPr>
            <p:cNvGrpSpPr/>
            <p:nvPr/>
          </p:nvGrpSpPr>
          <p:grpSpPr>
            <a:xfrm>
              <a:off x="1220788" y="7162800"/>
              <a:ext cx="3572731" cy="1037939"/>
              <a:chOff x="1224542" y="6305967"/>
              <a:chExt cx="3572731" cy="1102306"/>
            </a:xfrm>
          </p:grpSpPr>
          <p:sp>
            <p:nvSpPr>
              <p:cNvPr id="53" name="Freeform 20">
                <a:extLst>
                  <a:ext uri="{FF2B5EF4-FFF2-40B4-BE49-F238E27FC236}">
                    <a16:creationId xmlns="" xmlns:a16="http://schemas.microsoft.com/office/drawing/2014/main" id="{23A3EBE4-D717-4129-B18E-8177499EB96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 b="1" i="1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DC0E4DDC-F8A8-4D5D-96C6-07B7FD591F28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705711" cy="1102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5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5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34">
                <a:extLst>
                  <a:ext uri="{FF2B5EF4-FFF2-40B4-BE49-F238E27FC236}">
                    <a16:creationId xmlns="" xmlns:a16="http://schemas.microsoft.com/office/drawing/2014/main" id="{B0B38214-D78D-48E5-B907-20BCB4C1ECF1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i="1"/>
              </a:p>
            </p:txBody>
          </p:sp>
          <p:sp>
            <p:nvSpPr>
              <p:cNvPr id="60" name="Freeform 15">
                <a:extLst>
                  <a:ext uri="{FF2B5EF4-FFF2-40B4-BE49-F238E27FC236}">
                    <a16:creationId xmlns="" xmlns:a16="http://schemas.microsoft.com/office/drawing/2014/main" id="{6B4E069F-8BF1-42F2-A1F3-800AEBF5AD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 b="1" i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0D97EC3C-331B-4783-BF12-FC8144AD04BA}"/>
                  </a:ext>
                </a:extLst>
              </p:cNvPr>
              <p:cNvSpPr txBox="1"/>
              <p:nvPr/>
            </p:nvSpPr>
            <p:spPr>
              <a:xfrm>
                <a:off x="5394388" y="6911305"/>
                <a:ext cx="12588812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/>
                      </a:rPr>
                      <m:t>𝐥𝐨𝐠</m:t>
                    </m:r>
                    <m:d>
                      <m:dPr>
                        <m:ctrlPr>
                          <a:rPr lang="en-US" sz="5400" b="1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/>
                          </a:rPr>
                          <m:t>+</m:t>
                        </m:r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  <m:r>
                          <a:rPr lang="en-US" sz="5400" b="1" i="1">
                            <a:latin typeface="Cambria Math"/>
                          </a:rPr>
                          <m:t>−</m:t>
                        </m:r>
                        <m:r>
                          <a:rPr lang="en-US" sz="5400" b="1" i="1"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𝒍𝒐𝒈</m:t>
                    </m:r>
                    <m:r>
                      <a:rPr lang="en-US" sz="5400" b="1" i="1">
                        <a:latin typeface="Cambria Math"/>
                      </a:rPr>
                      <m:t>𝟓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𝐥𝐨𝐠</m:t>
                    </m:r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𝟓</m:t>
                        </m:r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sz="5400" b="1" i="1" smtClean="0">
                        <a:latin typeface="Cambria Math"/>
                      </a:rPr>
                      <m:t> . </m:t>
                    </m:r>
                  </m:oMath>
                </a14:m>
                <a:endParaRPr lang="en-US" sz="5400" b="1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97EC3C-331B-4783-BF12-FC8144AD0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388" y="6911305"/>
                <a:ext cx="12588812" cy="1292662"/>
              </a:xfrm>
              <a:prstGeom prst="rect">
                <a:avLst/>
              </a:prstGeom>
              <a:blipFill rotWithShape="1">
                <a:blip r:embed="rId2"/>
                <a:stretch>
                  <a:fillRect l="-2615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F66EE92B-22AA-4F48-A808-4F0D449A0998}"/>
                  </a:ext>
                </a:extLst>
              </p:cNvPr>
              <p:cNvSpPr txBox="1"/>
              <p:nvPr/>
            </p:nvSpPr>
            <p:spPr>
              <a:xfrm>
                <a:off x="5580757" y="8383200"/>
                <a:ext cx="9883103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smtClean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/>
                        </a:rPr>
                        <m:t>+</m:t>
                      </m:r>
                      <m:r>
                        <a:rPr lang="en-US" sz="5400" b="1" i="1">
                          <a:latin typeface="Cambria Math"/>
                        </a:rPr>
                        <m:t>𝒙</m:t>
                      </m:r>
                      <m:r>
                        <a:rPr lang="en-US" sz="5400" b="1" i="1">
                          <a:latin typeface="Cambria Math"/>
                        </a:rPr>
                        <m:t>−</m:t>
                      </m:r>
                      <m:r>
                        <a:rPr lang="en-US" sz="5400" b="1" i="1">
                          <a:latin typeface="Cambria Math"/>
                        </a:rPr>
                        <m:t>𝟓</m:t>
                      </m:r>
                      <m:r>
                        <a:rPr lang="en-US" sz="5400" b="1" i="0" smtClean="0">
                          <a:latin typeface="Cambria Math"/>
                        </a:rPr>
                        <m:t>=</m:t>
                      </m:r>
                      <m:r>
                        <a:rPr lang="en-US" sz="5400" b="1" i="0" smtClean="0">
                          <a:latin typeface="Cambria Math"/>
                        </a:rPr>
                        <m:t>𝟏</m:t>
                      </m:r>
                      <m:r>
                        <a:rPr lang="en-US" sz="5400" b="1" i="1" smtClean="0">
                          <a:latin typeface="Cambria Math"/>
                        </a:rPr>
                        <m:t>;</m:t>
                      </m:r>
                      <m:r>
                        <a:rPr lang="en-US" sz="5400" b="1" i="1" smtClean="0">
                          <a:latin typeface="Cambria Math"/>
                        </a:rPr>
                        <m:t>𝒙</m:t>
                      </m:r>
                      <m:r>
                        <a:rPr lang="en-US" sz="5400" b="1" i="1" smtClean="0">
                          <a:latin typeface="Cambria Math"/>
                        </a:rPr>
                        <m:t>&gt;</m:t>
                      </m:r>
                      <m:r>
                        <a:rPr lang="en-US" sz="54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66EE92B-22AA-4F48-A808-4F0D449A0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757" y="8383200"/>
                <a:ext cx="9883103" cy="94205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57D714E8-E337-4A8C-A807-59B5E2328BF1}"/>
                  </a:ext>
                </a:extLst>
              </p:cNvPr>
              <p:cNvSpPr txBox="1"/>
              <p:nvPr/>
            </p:nvSpPr>
            <p:spPr>
              <a:xfrm>
                <a:off x="3720702" y="9746121"/>
                <a:ext cx="13425260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smtClean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/>
                        </a:rPr>
                        <m:t>+</m:t>
                      </m:r>
                      <m:r>
                        <a:rPr lang="en-US" sz="5400" b="1" i="1">
                          <a:latin typeface="Cambria Math"/>
                        </a:rPr>
                        <m:t>𝒙</m:t>
                      </m:r>
                      <m:r>
                        <a:rPr lang="en-US" sz="5400" b="1" i="1">
                          <a:latin typeface="Cambria Math"/>
                        </a:rPr>
                        <m:t>−</m:t>
                      </m:r>
                      <m:r>
                        <a:rPr lang="en-US" sz="5400" b="1" i="1">
                          <a:latin typeface="Cambria Math"/>
                        </a:rPr>
                        <m:t>𝟓</m:t>
                      </m:r>
                      <m:r>
                        <a:rPr lang="en-US" sz="5400" b="1">
                          <a:latin typeface="Cambria Math"/>
                        </a:rPr>
                        <m:t>=</m:t>
                      </m:r>
                      <m:r>
                        <a:rPr lang="en-US" sz="5400" b="1" i="1">
                          <a:latin typeface="Cambria Math"/>
                        </a:rPr>
                        <m:t>𝟏</m:t>
                      </m:r>
                      <m:r>
                        <a:rPr lang="en-US" sz="5400" b="1" i="1">
                          <a:latin typeface="Cambria Math"/>
                        </a:rPr>
                        <m:t>;</m:t>
                      </m:r>
                      <m:r>
                        <a:rPr lang="en-US" sz="5400" b="1" i="1">
                          <a:latin typeface="Cambria Math"/>
                        </a:rPr>
                        <m:t>𝒙</m:t>
                      </m:r>
                      <m:r>
                        <a:rPr lang="en-US" sz="5400" b="1" i="1">
                          <a:latin typeface="Cambria Math"/>
                        </a:rPr>
                        <m:t>&gt;</m:t>
                      </m:r>
                      <m:r>
                        <a:rPr lang="en-US" sz="5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7D714E8-E337-4A8C-A807-59B5E2328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702" y="9746121"/>
                <a:ext cx="13425260" cy="9420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144000" y="3464912"/>
                <a:ext cx="14044420" cy="3446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9144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/>
                      </a:rPr>
                      <m:t>𝐥𝐨𝐠</m:t>
                    </m:r>
                    <m:r>
                      <a:rPr lang="en-US" sz="5400" b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5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𝟓</m:t>
                    </m:r>
                    <m:r>
                      <a:rPr lang="en-US" sz="5400" b="1">
                        <a:latin typeface="Cambria Math"/>
                      </a:rPr>
                      <m:t>)</m:t>
                    </m:r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𝒍𝒐𝒈</m:t>
                    </m:r>
                    <m:r>
                      <a:rPr lang="en-US" sz="5400" b="1" i="1">
                        <a:latin typeface="Cambria Math"/>
                      </a:rPr>
                      <m:t>𝟓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𝐥𝐨𝐠</m:t>
                    </m:r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𝟓</m:t>
                        </m:r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5400" b="1" dirty="0"/>
                  <a:t> ;</a:t>
                </a:r>
              </a:p>
              <a:p>
                <a:r>
                  <a:rPr lang="en-US" sz="5400" b="1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/>
                      </a:rPr>
                      <m:t>𝐥𝐨𝐠</m:t>
                    </m:r>
                    <m:r>
                      <a:rPr lang="en-US" sz="5400" b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5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𝟒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𝟏</m:t>
                    </m:r>
                    <m:r>
                      <a:rPr lang="en-US" sz="5400" b="1">
                        <a:latin typeface="Cambria Math"/>
                      </a:rPr>
                      <m:t>)</m:t>
                    </m:r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𝒍𝒐𝒈</m:t>
                    </m:r>
                    <m:r>
                      <a:rPr lang="en-US" sz="5400" b="1" i="1">
                        <a:latin typeface="Cambria Math"/>
                      </a:rPr>
                      <m:t>𝟖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𝒍𝒐𝒈</m:t>
                    </m:r>
                    <m:r>
                      <a:rPr lang="en-US" sz="5400" b="1" i="1">
                        <a:latin typeface="Cambria Math"/>
                      </a:rPr>
                      <m:t>𝟒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5400" b="1" dirty="0"/>
                  <a:t> ;</a:t>
                </a:r>
              </a:p>
              <a:p>
                <a:r>
                  <a:rPr lang="en-US" sz="5400" b="1" dirty="0"/>
                  <a:t>c)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𝐥𝐨</m:t>
                    </m:r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𝒈</m:t>
                        </m:r>
                      </m:e>
                      <m:sub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sub>
                    </m:sSub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𝟒𝐥𝐨</m:t>
                    </m:r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𝟒</m:t>
                        </m:r>
                      </m:sub>
                    </m:sSub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𝐥𝐨</m:t>
                    </m:r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𝟖</m:t>
                        </m:r>
                      </m:sub>
                    </m:sSub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𝟏𝟑</m:t>
                    </m:r>
                    <m:r>
                      <a:rPr lang="en-US" sz="5400" b="1">
                        <a:latin typeface="Cambria Math"/>
                      </a:rPr>
                      <m:t>.</m:t>
                    </m:r>
                  </m:oMath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3464912"/>
                <a:ext cx="14044420" cy="3446393"/>
              </a:xfrm>
              <a:prstGeom prst="rect">
                <a:avLst/>
              </a:prstGeom>
              <a:blipFill rotWithShape="1">
                <a:blip r:embed="rId5"/>
                <a:stretch>
                  <a:fillRect l="-2300" b="-6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57D714E8-E337-4A8C-A807-59B5E2328BF1}"/>
                  </a:ext>
                </a:extLst>
              </p:cNvPr>
              <p:cNvSpPr txBox="1"/>
              <p:nvPr/>
            </p:nvSpPr>
            <p:spPr>
              <a:xfrm>
                <a:off x="3720702" y="11201400"/>
                <a:ext cx="13425260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smtClean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/>
                        </a:rPr>
                        <m:t>+</m:t>
                      </m:r>
                      <m:r>
                        <a:rPr lang="en-US" sz="5400" b="1" i="1">
                          <a:latin typeface="Cambria Math"/>
                        </a:rPr>
                        <m:t>𝒙</m:t>
                      </m:r>
                      <m:r>
                        <a:rPr lang="en-US" sz="5400" b="1" i="1">
                          <a:latin typeface="Cambria Math"/>
                        </a:rPr>
                        <m:t>−</m:t>
                      </m:r>
                      <m:r>
                        <a:rPr lang="en-US" sz="5400" b="1" i="0" smtClean="0">
                          <a:latin typeface="Cambria Math"/>
                        </a:rPr>
                        <m:t>𝟔</m:t>
                      </m:r>
                      <m:r>
                        <a:rPr lang="en-US" sz="5400" b="1">
                          <a:latin typeface="Cambria Math"/>
                        </a:rPr>
                        <m:t>=</m:t>
                      </m:r>
                      <m:r>
                        <a:rPr lang="en-US" sz="5400" b="1" i="1" smtClean="0">
                          <a:latin typeface="Cambria Math"/>
                        </a:rPr>
                        <m:t>𝟎</m:t>
                      </m:r>
                      <m:r>
                        <a:rPr lang="en-US" sz="5400" b="1" i="1">
                          <a:latin typeface="Cambria Math"/>
                        </a:rPr>
                        <m:t>;</m:t>
                      </m:r>
                      <m:r>
                        <a:rPr lang="en-US" sz="5400" b="1" i="1">
                          <a:latin typeface="Cambria Math"/>
                        </a:rPr>
                        <m:t>𝒙</m:t>
                      </m:r>
                      <m:r>
                        <a:rPr lang="en-US" sz="5400" b="1" i="1">
                          <a:latin typeface="Cambria Math"/>
                        </a:rPr>
                        <m:t>&gt;</m:t>
                      </m:r>
                      <m:r>
                        <a:rPr lang="en-US" sz="5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7D714E8-E337-4A8C-A807-59B5E2328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702" y="11201400"/>
                <a:ext cx="13425260" cy="94205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57D714E8-E337-4A8C-A807-59B5E2328BF1}"/>
                  </a:ext>
                </a:extLst>
              </p:cNvPr>
              <p:cNvSpPr txBox="1"/>
              <p:nvPr/>
            </p:nvSpPr>
            <p:spPr>
              <a:xfrm>
                <a:off x="3720702" y="12190810"/>
                <a:ext cx="1342526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400" b="1" i="1" smtClean="0">
                          <a:latin typeface="Cambria Math"/>
                        </a:rPr>
                        <m:t>𝒙</m:t>
                      </m:r>
                      <m:r>
                        <a:rPr lang="en-US" sz="5400" b="1" i="1" smtClean="0">
                          <a:latin typeface="Cambria Math"/>
                        </a:rPr>
                        <m:t>=</m:t>
                      </m:r>
                      <m:r>
                        <a:rPr lang="en-US" sz="54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7D714E8-E337-4A8C-A807-59B5E2328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702" y="12190810"/>
                <a:ext cx="13425260" cy="9233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20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9" grpId="0"/>
      <p:bldP spid="58" grpId="0"/>
      <p:bldP spid="40" grpId="0"/>
      <p:bldP spid="4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953300"/>
            <a:chOff x="-288924" y="1892299"/>
            <a:chExt cx="19659599" cy="9532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i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625605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i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SÁCH GIÁO KHOA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665072" y="2407671"/>
            <a:ext cx="22522148" cy="4406279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i="1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4192162" cy="896426"/>
              <a:chOff x="1175570" y="1834705"/>
              <a:chExt cx="4572875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3269123" y="333221"/>
                <a:ext cx="836967" cy="4121674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 b="1" i="1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513015" cy="732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i="1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 i="1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 i="1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 i="1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 i="1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 i="1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 i="1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 i="1"/>
                </a:p>
              </p:txBody>
            </p:sp>
          </p:grpSp>
        </p:grpSp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079DEC5-391D-4235-8DDC-1ADD5EE89A1A}"/>
              </a:ext>
            </a:extLst>
          </p:cNvPr>
          <p:cNvSpPr txBox="1"/>
          <p:nvPr/>
        </p:nvSpPr>
        <p:spPr>
          <a:xfrm>
            <a:off x="3417955" y="3639709"/>
            <a:ext cx="65079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Giải</a:t>
            </a:r>
            <a:r>
              <a:rPr lang="en-US" sz="4400" b="1" i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phương</a:t>
            </a:r>
            <a:r>
              <a:rPr lang="en-US" sz="4400" b="1" i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trình</a:t>
            </a:r>
            <a:endParaRPr lang="en-US" sz="4400" b="1" i="1" dirty="0">
              <a:latin typeface="Tahoma" panose="020B060403050404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604C6276-D3AC-41A1-9D8F-0A36203A9163}"/>
              </a:ext>
            </a:extLst>
          </p:cNvPr>
          <p:cNvGrpSpPr/>
          <p:nvPr/>
        </p:nvGrpSpPr>
        <p:grpSpPr>
          <a:xfrm>
            <a:off x="1139181" y="6799873"/>
            <a:ext cx="22522148" cy="6588316"/>
            <a:chOff x="1220788" y="7162800"/>
            <a:chExt cx="22124987" cy="7406092"/>
          </a:xfrm>
        </p:grpSpPr>
        <p:sp>
          <p:nvSpPr>
            <p:cNvPr id="48" name="Rounded Rectangle 30">
              <a:extLst>
                <a:ext uri="{FF2B5EF4-FFF2-40B4-BE49-F238E27FC236}">
                  <a16:creationId xmlns="" xmlns:a16="http://schemas.microsoft.com/office/drawing/2014/main" id="{09B9C518-84FC-4878-9592-BA0A40B18723}"/>
                </a:ext>
              </a:extLst>
            </p:cNvPr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i="1"/>
            </a:p>
          </p:txBody>
        </p:sp>
        <p:grpSp>
          <p:nvGrpSpPr>
            <p:cNvPr id="50" name="Group 60">
              <a:extLst>
                <a:ext uri="{FF2B5EF4-FFF2-40B4-BE49-F238E27FC236}">
                  <a16:creationId xmlns="" xmlns:a16="http://schemas.microsoft.com/office/drawing/2014/main" id="{04030626-B065-42EF-A496-4CBB31FD2D6E}"/>
                </a:ext>
              </a:extLst>
            </p:cNvPr>
            <p:cNvGrpSpPr/>
            <p:nvPr/>
          </p:nvGrpSpPr>
          <p:grpSpPr>
            <a:xfrm>
              <a:off x="1220788" y="7162800"/>
              <a:ext cx="3572731" cy="1037939"/>
              <a:chOff x="1224542" y="6305967"/>
              <a:chExt cx="3572731" cy="1102306"/>
            </a:xfrm>
          </p:grpSpPr>
          <p:sp>
            <p:nvSpPr>
              <p:cNvPr id="53" name="Freeform 20">
                <a:extLst>
                  <a:ext uri="{FF2B5EF4-FFF2-40B4-BE49-F238E27FC236}">
                    <a16:creationId xmlns="" xmlns:a16="http://schemas.microsoft.com/office/drawing/2014/main" id="{23A3EBE4-D717-4129-B18E-8177499EB96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 b="1" i="1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DC0E4DDC-F8A8-4D5D-96C6-07B7FD591F28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705711" cy="1102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5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5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34">
                <a:extLst>
                  <a:ext uri="{FF2B5EF4-FFF2-40B4-BE49-F238E27FC236}">
                    <a16:creationId xmlns="" xmlns:a16="http://schemas.microsoft.com/office/drawing/2014/main" id="{B0B38214-D78D-48E5-B907-20BCB4C1ECF1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i="1"/>
              </a:p>
            </p:txBody>
          </p:sp>
          <p:sp>
            <p:nvSpPr>
              <p:cNvPr id="60" name="Freeform 15">
                <a:extLst>
                  <a:ext uri="{FF2B5EF4-FFF2-40B4-BE49-F238E27FC236}">
                    <a16:creationId xmlns="" xmlns:a16="http://schemas.microsoft.com/office/drawing/2014/main" id="{6B4E069F-8BF1-42F2-A1F3-800AEBF5AD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 b="1" i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0D97EC3C-331B-4783-BF12-FC8144AD04BA}"/>
                  </a:ext>
                </a:extLst>
              </p:cNvPr>
              <p:cNvSpPr txBox="1"/>
              <p:nvPr/>
            </p:nvSpPr>
            <p:spPr>
              <a:xfrm>
                <a:off x="5394388" y="6911305"/>
                <a:ext cx="16856012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/>
                      </a:rPr>
                      <m:t>𝐥𝐨𝐠</m:t>
                    </m:r>
                    <m:d>
                      <m:dPr>
                        <m:ctrlPr>
                          <a:rPr lang="en-US" sz="5400" b="1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/>
                          </a:rPr>
                          <m:t>−</m:t>
                        </m:r>
                        <m:r>
                          <a:rPr lang="en-US" sz="5400" b="1" i="1">
                            <a:latin typeface="Cambria Math"/>
                          </a:rPr>
                          <m:t>𝟒</m:t>
                        </m:r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  <m:r>
                          <a:rPr lang="en-US" sz="5400" b="1" i="1">
                            <a:latin typeface="Cambria Math"/>
                          </a:rPr>
                          <m:t>−</m:t>
                        </m:r>
                        <m:r>
                          <a:rPr lang="en-US" sz="5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𝒍𝒐𝒈</m:t>
                    </m:r>
                    <m:r>
                      <a:rPr lang="en-US" sz="5400" b="1" i="1">
                        <a:latin typeface="Cambria Math"/>
                      </a:rPr>
                      <m:t>𝟖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𝒍𝒐𝒈</m:t>
                    </m:r>
                    <m:r>
                      <a:rPr lang="en-US" sz="5400" b="1" i="1">
                        <a:latin typeface="Cambria Math"/>
                      </a:rPr>
                      <m:t>𝟒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 smtClean="0">
                        <a:latin typeface="Cambria Math"/>
                      </a:rPr>
                      <m:t>,</m:t>
                    </m:r>
                    <m:r>
                      <a:rPr lang="en-US" sz="5400" b="1" i="1" smtClean="0">
                        <a:latin typeface="Cambria Math"/>
                      </a:rPr>
                      <m:t>𝒙</m:t>
                    </m:r>
                    <m:r>
                      <a:rPr lang="en-US" sz="5400" b="1" i="1" smtClean="0">
                        <a:latin typeface="Cambria Math"/>
                      </a:rPr>
                      <m:t>&gt;</m:t>
                    </m:r>
                    <m:r>
                      <a:rPr lang="en-US" sz="5400" b="1" i="1" smtClean="0">
                        <a:latin typeface="Cambria Math"/>
                      </a:rPr>
                      <m:t>𝟐</m:t>
                    </m:r>
                    <m:r>
                      <a:rPr lang="en-US" sz="5400" b="1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5400" b="1" i="1" smtClean="0"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endParaRPr lang="en-US" sz="5400" b="1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97EC3C-331B-4783-BF12-FC8144AD0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388" y="6911305"/>
                <a:ext cx="16856012" cy="1288686"/>
              </a:xfrm>
              <a:prstGeom prst="rect">
                <a:avLst/>
              </a:prstGeom>
              <a:blipFill rotWithShape="1">
                <a:blip r:embed="rId2"/>
                <a:stretch>
                  <a:fillRect l="-1953" b="-15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F66EE92B-22AA-4F48-A808-4F0D449A0998}"/>
                  </a:ext>
                </a:extLst>
              </p:cNvPr>
              <p:cNvSpPr txBox="1"/>
              <p:nvPr/>
            </p:nvSpPr>
            <p:spPr>
              <a:xfrm>
                <a:off x="5580757" y="8383200"/>
                <a:ext cx="9883103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smtClean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/>
                        </a:rPr>
                        <m:t>−</m:t>
                      </m:r>
                      <m:r>
                        <a:rPr lang="en-US" sz="5400" b="1" i="1">
                          <a:latin typeface="Cambria Math"/>
                        </a:rPr>
                        <m:t>𝟒</m:t>
                      </m:r>
                      <m:r>
                        <a:rPr lang="en-US" sz="5400" b="1" i="1">
                          <a:latin typeface="Cambria Math"/>
                        </a:rPr>
                        <m:t>𝒙</m:t>
                      </m:r>
                      <m:r>
                        <a:rPr lang="en-US" sz="5400" b="1" i="1">
                          <a:latin typeface="Cambria Math"/>
                        </a:rPr>
                        <m:t>−</m:t>
                      </m:r>
                      <m:r>
                        <a:rPr lang="en-US" sz="5400" b="1" i="1">
                          <a:latin typeface="Cambria Math"/>
                        </a:rPr>
                        <m:t>𝟏</m:t>
                      </m:r>
                      <m:r>
                        <a:rPr lang="en-US" sz="5400" b="1" i="0" smtClean="0">
                          <a:latin typeface="Cambria Math"/>
                        </a:rPr>
                        <m:t>=</m:t>
                      </m:r>
                      <m:r>
                        <a:rPr lang="en-US" sz="5400" b="1" i="0" smtClean="0">
                          <a:latin typeface="Cambria Math"/>
                        </a:rPr>
                        <m:t>𝟐</m:t>
                      </m:r>
                      <m:r>
                        <a:rPr lang="en-US" sz="5400" b="1" i="1">
                          <a:latin typeface="Cambria Math"/>
                        </a:rPr>
                        <m:t>𝒍𝒐𝒈</m:t>
                      </m:r>
                      <m:r>
                        <a:rPr lang="en-US" sz="54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66EE92B-22AA-4F48-A808-4F0D449A0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757" y="8383200"/>
                <a:ext cx="9883103" cy="94205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57D714E8-E337-4A8C-A807-59B5E2328BF1}"/>
                  </a:ext>
                </a:extLst>
              </p:cNvPr>
              <p:cNvSpPr txBox="1"/>
              <p:nvPr/>
            </p:nvSpPr>
            <p:spPr>
              <a:xfrm>
                <a:off x="3720702" y="9746121"/>
                <a:ext cx="13425260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smtClean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latin typeface="Cambria Math"/>
                        </a:rPr>
                        <m:t>−</m:t>
                      </m:r>
                      <m:r>
                        <a:rPr lang="en-US" sz="5400" b="1" i="1" smtClean="0">
                          <a:latin typeface="Cambria Math"/>
                        </a:rPr>
                        <m:t>𝟒</m:t>
                      </m:r>
                      <m:r>
                        <a:rPr lang="en-US" sz="5400" b="1" i="1">
                          <a:latin typeface="Cambria Math"/>
                        </a:rPr>
                        <m:t>𝒙</m:t>
                      </m:r>
                      <m:r>
                        <a:rPr lang="en-US" sz="5400" b="1" i="1">
                          <a:latin typeface="Cambria Math"/>
                        </a:rPr>
                        <m:t>−</m:t>
                      </m:r>
                      <m:r>
                        <a:rPr lang="en-US" sz="5400" b="1" i="0" smtClean="0">
                          <a:latin typeface="Cambria Math"/>
                        </a:rPr>
                        <m:t>𝟏</m:t>
                      </m:r>
                      <m:r>
                        <a:rPr lang="en-US" sz="5400" b="1">
                          <a:latin typeface="Cambria Math"/>
                        </a:rPr>
                        <m:t>=</m:t>
                      </m:r>
                      <m:r>
                        <a:rPr lang="en-US" sz="54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7D714E8-E337-4A8C-A807-59B5E2328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702" y="9746121"/>
                <a:ext cx="13425260" cy="9420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144000" y="3464912"/>
                <a:ext cx="14044420" cy="3446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9144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/>
                      </a:rPr>
                      <m:t>𝐥𝐨𝐠</m:t>
                    </m:r>
                    <m:r>
                      <a:rPr lang="en-US" sz="5400" b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5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𝟓</m:t>
                    </m:r>
                    <m:r>
                      <a:rPr lang="en-US" sz="5400" b="1">
                        <a:latin typeface="Cambria Math"/>
                      </a:rPr>
                      <m:t>)</m:t>
                    </m:r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𝒍𝒐𝒈</m:t>
                    </m:r>
                    <m:r>
                      <a:rPr lang="en-US" sz="5400" b="1" i="1">
                        <a:latin typeface="Cambria Math"/>
                      </a:rPr>
                      <m:t>𝟓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𝐥𝐨𝐠</m:t>
                    </m:r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𝟓</m:t>
                        </m:r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5400" b="1" dirty="0"/>
                  <a:t> ;</a:t>
                </a:r>
              </a:p>
              <a:p>
                <a:r>
                  <a:rPr lang="en-US" sz="5400" b="1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/>
                      </a:rPr>
                      <m:t>𝐥𝐨𝐠</m:t>
                    </m:r>
                    <m:r>
                      <a:rPr lang="en-US" sz="5400" b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5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𝟒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𝟏</m:t>
                    </m:r>
                    <m:r>
                      <a:rPr lang="en-US" sz="5400" b="1">
                        <a:latin typeface="Cambria Math"/>
                      </a:rPr>
                      <m:t>)</m:t>
                    </m:r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𝒍𝒐𝒈</m:t>
                    </m:r>
                    <m:r>
                      <a:rPr lang="en-US" sz="5400" b="1" i="1">
                        <a:latin typeface="Cambria Math"/>
                      </a:rPr>
                      <m:t>𝟖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𝒍𝒐𝒈</m:t>
                    </m:r>
                    <m:r>
                      <a:rPr lang="en-US" sz="5400" b="1" i="1">
                        <a:latin typeface="Cambria Math"/>
                      </a:rPr>
                      <m:t>𝟒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5400" b="1" dirty="0"/>
                  <a:t> ;</a:t>
                </a:r>
              </a:p>
              <a:p>
                <a:r>
                  <a:rPr lang="en-US" sz="5400" b="1" dirty="0"/>
                  <a:t>c)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𝐥𝐨</m:t>
                    </m:r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𝒈</m:t>
                        </m:r>
                      </m:e>
                      <m:sub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sub>
                    </m:sSub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𝟒𝐥𝐨</m:t>
                    </m:r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𝟒</m:t>
                        </m:r>
                      </m:sub>
                    </m:sSub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𝐥𝐨</m:t>
                    </m:r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𝟖</m:t>
                        </m:r>
                      </m:sub>
                    </m:sSub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𝟏𝟑</m:t>
                    </m:r>
                    <m:r>
                      <a:rPr lang="en-US" sz="5400" b="1">
                        <a:latin typeface="Cambria Math"/>
                      </a:rPr>
                      <m:t>.</m:t>
                    </m:r>
                  </m:oMath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3464912"/>
                <a:ext cx="14044420" cy="3446393"/>
              </a:xfrm>
              <a:prstGeom prst="rect">
                <a:avLst/>
              </a:prstGeom>
              <a:blipFill rotWithShape="1">
                <a:blip r:embed="rId5"/>
                <a:stretch>
                  <a:fillRect l="-2300" b="-6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57D714E8-E337-4A8C-A807-59B5E2328BF1}"/>
                  </a:ext>
                </a:extLst>
              </p:cNvPr>
              <p:cNvSpPr txBox="1"/>
              <p:nvPr/>
            </p:nvSpPr>
            <p:spPr>
              <a:xfrm>
                <a:off x="3720702" y="11201400"/>
                <a:ext cx="13425260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smtClean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latin typeface="Cambria Math"/>
                        </a:rPr>
                        <m:t>−</m:t>
                      </m:r>
                      <m:r>
                        <a:rPr lang="en-US" sz="5400" b="1" i="1" smtClean="0">
                          <a:latin typeface="Cambria Math"/>
                        </a:rPr>
                        <m:t>𝟒</m:t>
                      </m:r>
                      <m:r>
                        <a:rPr lang="en-US" sz="5400" b="1" i="1">
                          <a:latin typeface="Cambria Math"/>
                        </a:rPr>
                        <m:t>𝒙</m:t>
                      </m:r>
                      <m:r>
                        <a:rPr lang="en-US" sz="5400" b="1" i="1">
                          <a:latin typeface="Cambria Math"/>
                        </a:rPr>
                        <m:t>−</m:t>
                      </m:r>
                      <m:r>
                        <a:rPr lang="en-US" sz="5400" b="1" i="0" smtClean="0">
                          <a:latin typeface="Cambria Math"/>
                        </a:rPr>
                        <m:t>𝟓</m:t>
                      </m:r>
                      <m:r>
                        <a:rPr lang="en-US" sz="5400" b="1">
                          <a:latin typeface="Cambria Math"/>
                        </a:rPr>
                        <m:t>=</m:t>
                      </m:r>
                      <m:r>
                        <a:rPr lang="en-US" sz="54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7D714E8-E337-4A8C-A807-59B5E2328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702" y="11201400"/>
                <a:ext cx="13425260" cy="94205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57D714E8-E337-4A8C-A807-59B5E2328BF1}"/>
                  </a:ext>
                </a:extLst>
              </p:cNvPr>
              <p:cNvSpPr txBox="1"/>
              <p:nvPr/>
            </p:nvSpPr>
            <p:spPr>
              <a:xfrm>
                <a:off x="3720702" y="12190810"/>
                <a:ext cx="1342526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400" b="1" i="1" smtClean="0">
                          <a:latin typeface="Cambria Math"/>
                        </a:rPr>
                        <m:t>𝒙</m:t>
                      </m:r>
                      <m:r>
                        <a:rPr lang="en-US" sz="5400" b="1" i="1" smtClean="0">
                          <a:latin typeface="Cambria Math"/>
                        </a:rPr>
                        <m:t>=</m:t>
                      </m:r>
                      <m:r>
                        <a:rPr lang="en-US" sz="54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7D714E8-E337-4A8C-A807-59B5E2328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702" y="12190810"/>
                <a:ext cx="13425260" cy="9233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20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9" grpId="0"/>
      <p:bldP spid="58" grpId="0"/>
      <p:bldP spid="40" grpId="0"/>
      <p:bldP spid="4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953300"/>
            <a:chOff x="-288924" y="1892299"/>
            <a:chExt cx="19659599" cy="9532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i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625605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i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SÁCH GIÁO KHOA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665072" y="2407671"/>
            <a:ext cx="22522148" cy="4406279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i="1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4192162" cy="896426"/>
              <a:chOff x="1175570" y="1834705"/>
              <a:chExt cx="4572875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3269123" y="333221"/>
                <a:ext cx="836967" cy="4121674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 b="1" i="1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513015" cy="732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i="1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 i="1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 i="1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 i="1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 i="1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 i="1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 i="1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 b="1" i="1"/>
                </a:p>
              </p:txBody>
            </p:sp>
          </p:grpSp>
        </p:grpSp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079DEC5-391D-4235-8DDC-1ADD5EE89A1A}"/>
              </a:ext>
            </a:extLst>
          </p:cNvPr>
          <p:cNvSpPr txBox="1"/>
          <p:nvPr/>
        </p:nvSpPr>
        <p:spPr>
          <a:xfrm>
            <a:off x="3417955" y="3639709"/>
            <a:ext cx="65079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Giải</a:t>
            </a:r>
            <a:r>
              <a:rPr lang="en-US" sz="4400" b="1" i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phương</a:t>
            </a:r>
            <a:r>
              <a:rPr lang="en-US" sz="4400" b="1" i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trình</a:t>
            </a:r>
            <a:endParaRPr lang="en-US" sz="4400" b="1" i="1" dirty="0">
              <a:latin typeface="Tahoma" panose="020B060403050404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604C6276-D3AC-41A1-9D8F-0A36203A9163}"/>
              </a:ext>
            </a:extLst>
          </p:cNvPr>
          <p:cNvGrpSpPr/>
          <p:nvPr/>
        </p:nvGrpSpPr>
        <p:grpSpPr>
          <a:xfrm>
            <a:off x="1541931" y="6928021"/>
            <a:ext cx="22522146" cy="6588312"/>
            <a:chOff x="1220788" y="7162800"/>
            <a:chExt cx="22124987" cy="7406090"/>
          </a:xfrm>
        </p:grpSpPr>
        <p:sp>
          <p:nvSpPr>
            <p:cNvPr id="48" name="Rounded Rectangle 30">
              <a:extLst>
                <a:ext uri="{FF2B5EF4-FFF2-40B4-BE49-F238E27FC236}">
                  <a16:creationId xmlns="" xmlns:a16="http://schemas.microsoft.com/office/drawing/2014/main" id="{09B9C518-84FC-4878-9592-BA0A40B18723}"/>
                </a:ext>
              </a:extLst>
            </p:cNvPr>
            <p:cNvSpPr/>
            <p:nvPr/>
          </p:nvSpPr>
          <p:spPr>
            <a:xfrm>
              <a:off x="1222486" y="7418546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i="1"/>
            </a:p>
          </p:txBody>
        </p:sp>
        <p:grpSp>
          <p:nvGrpSpPr>
            <p:cNvPr id="50" name="Group 60">
              <a:extLst>
                <a:ext uri="{FF2B5EF4-FFF2-40B4-BE49-F238E27FC236}">
                  <a16:creationId xmlns="" xmlns:a16="http://schemas.microsoft.com/office/drawing/2014/main" id="{04030626-B065-42EF-A496-4CBB31FD2D6E}"/>
                </a:ext>
              </a:extLst>
            </p:cNvPr>
            <p:cNvGrpSpPr/>
            <p:nvPr/>
          </p:nvGrpSpPr>
          <p:grpSpPr>
            <a:xfrm>
              <a:off x="1220788" y="7162800"/>
              <a:ext cx="3572731" cy="1037939"/>
              <a:chOff x="1224542" y="6305967"/>
              <a:chExt cx="3572731" cy="1102306"/>
            </a:xfrm>
          </p:grpSpPr>
          <p:sp>
            <p:nvSpPr>
              <p:cNvPr id="53" name="Freeform 20">
                <a:extLst>
                  <a:ext uri="{FF2B5EF4-FFF2-40B4-BE49-F238E27FC236}">
                    <a16:creationId xmlns="" xmlns:a16="http://schemas.microsoft.com/office/drawing/2014/main" id="{23A3EBE4-D717-4129-B18E-8177499EB96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 b="1" i="1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DC0E4DDC-F8A8-4D5D-96C6-07B7FD591F28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705711" cy="1102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5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5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34">
                <a:extLst>
                  <a:ext uri="{FF2B5EF4-FFF2-40B4-BE49-F238E27FC236}">
                    <a16:creationId xmlns="" xmlns:a16="http://schemas.microsoft.com/office/drawing/2014/main" id="{B0B38214-D78D-48E5-B907-20BCB4C1ECF1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i="1"/>
              </a:p>
            </p:txBody>
          </p:sp>
          <p:sp>
            <p:nvSpPr>
              <p:cNvPr id="60" name="Freeform 15">
                <a:extLst>
                  <a:ext uri="{FF2B5EF4-FFF2-40B4-BE49-F238E27FC236}">
                    <a16:creationId xmlns="" xmlns:a16="http://schemas.microsoft.com/office/drawing/2014/main" id="{6B4E069F-8BF1-42F2-A1F3-800AEBF5AD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 b="1" i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144000" y="3464912"/>
                <a:ext cx="14044420" cy="3446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9144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/>
                      </a:rPr>
                      <m:t>𝐥𝐨𝐠</m:t>
                    </m:r>
                    <m:r>
                      <a:rPr lang="en-US" sz="5400" b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5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𝟓</m:t>
                    </m:r>
                    <m:r>
                      <a:rPr lang="en-US" sz="5400" b="1">
                        <a:latin typeface="Cambria Math"/>
                      </a:rPr>
                      <m:t>)</m:t>
                    </m:r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𝒍𝒐𝒈</m:t>
                    </m:r>
                    <m:r>
                      <a:rPr lang="en-US" sz="5400" b="1" i="1">
                        <a:latin typeface="Cambria Math"/>
                      </a:rPr>
                      <m:t>𝟓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𝐥𝐨𝐠</m:t>
                    </m:r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𝟓</m:t>
                        </m:r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5400" b="1" dirty="0"/>
                  <a:t> ;</a:t>
                </a:r>
              </a:p>
              <a:p>
                <a:r>
                  <a:rPr lang="en-US" sz="5400" b="1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/>
                      </a:rPr>
                      <m:t>𝐥𝐨𝐠</m:t>
                    </m:r>
                    <m:r>
                      <a:rPr lang="en-US" sz="5400" b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5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𝟒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𝟏</m:t>
                    </m:r>
                    <m:r>
                      <a:rPr lang="en-US" sz="5400" b="1">
                        <a:latin typeface="Cambria Math"/>
                      </a:rPr>
                      <m:t>)</m:t>
                    </m:r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𝒍𝒐𝒈</m:t>
                    </m:r>
                    <m:r>
                      <a:rPr lang="en-US" sz="5400" b="1" i="1">
                        <a:latin typeface="Cambria Math"/>
                      </a:rPr>
                      <m:t>𝟖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𝒍𝒐𝒈</m:t>
                    </m:r>
                    <m:r>
                      <a:rPr lang="en-US" sz="5400" b="1" i="1">
                        <a:latin typeface="Cambria Math"/>
                      </a:rPr>
                      <m:t>𝟒</m:t>
                    </m:r>
                    <m:r>
                      <a:rPr lang="en-US" sz="5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5400" b="1" dirty="0"/>
                  <a:t> ;</a:t>
                </a:r>
              </a:p>
              <a:p>
                <a:r>
                  <a:rPr lang="en-US" sz="5400" b="1" dirty="0"/>
                  <a:t>c)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𝐥𝐨</m:t>
                    </m:r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𝒈</m:t>
                        </m:r>
                      </m:e>
                      <m:sub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sub>
                    </m:sSub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𝟒𝐥𝐨</m:t>
                    </m:r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𝟒</m:t>
                        </m:r>
                      </m:sub>
                    </m:sSub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𝐥𝐨</m:t>
                    </m:r>
                    <m:sSub>
                      <m:sSubPr>
                        <m:ctrlPr>
                          <a:rPr lang="en-US" sz="5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</a:rPr>
                          <m:t>𝟖</m:t>
                        </m:r>
                      </m:sub>
                    </m:sSub>
                    <m:r>
                      <a:rPr lang="en-US" sz="5400" b="1" i="1">
                        <a:latin typeface="Cambria Math"/>
                      </a:rPr>
                      <m:t>𝒙</m:t>
                    </m:r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𝟏𝟑</m:t>
                    </m:r>
                    <m:r>
                      <a:rPr lang="en-US" sz="5400" b="1">
                        <a:latin typeface="Cambria Math"/>
                      </a:rPr>
                      <m:t>.</m:t>
                    </m:r>
                  </m:oMath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3464912"/>
                <a:ext cx="14044420" cy="3446393"/>
              </a:xfrm>
              <a:prstGeom prst="rect">
                <a:avLst/>
              </a:prstGeom>
              <a:blipFill rotWithShape="1">
                <a:blip r:embed="rId2"/>
                <a:stretch>
                  <a:fillRect l="-2300" b="-6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829870" y="7157376"/>
                <a:ext cx="17734729" cy="2275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lvl="0" algn="just">
                  <a:lnSpc>
                    <a:spcPct val="115000"/>
                  </a:lnSpc>
                  <a:spcAft>
                    <a:spcPts val="800"/>
                  </a:spcAft>
                  <a:defRPr/>
                </a:pPr>
                <a:r>
                  <a:rPr lang="en-US" sz="54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 smtClean="0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629920" lvl="0" algn="just">
                  <a:lnSpc>
                    <a:spcPct val="115000"/>
                  </a:lnSpc>
                  <a:spcAft>
                    <a:spcPts val="800"/>
                  </a:spcAft>
                  <a:defRPr/>
                </a:pPr>
                <a:r>
                  <a:rPr lang="en-US" sz="44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  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vi-VN" sz="4400" b="1" i="1" smtClean="0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4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400" b="1" i="1" smtClean="0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 smtClean="0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vi-VN" sz="4400" b="1" i="1" smtClean="0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400" b="1" i="1" smtClean="0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400" b="1" i="1" smtClean="0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</m:func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vi-VN" sz="44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4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𝟏𝟑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870" y="7157376"/>
                <a:ext cx="17734729" cy="2275303"/>
              </a:xfrm>
              <a:prstGeom prst="rect">
                <a:avLst/>
              </a:prstGeom>
              <a:blipFill rotWithShape="1">
                <a:blip r:embed="rId3"/>
                <a:stretch>
                  <a:fillRect b="-4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160849" y="9363834"/>
                <a:ext cx="14040282" cy="1990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lvl="0" algn="just">
                  <a:lnSpc>
                    <a:spcPct val="115000"/>
                  </a:lnSpc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 </m:t>
                      </m:r>
                      <m:f>
                        <m:f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/>
                            </a:rPr>
                            <m:t>𝟏𝟑</m:t>
                          </m:r>
                        </m:num>
                        <m:den>
                          <m:r>
                            <a:rPr lang="en-US" sz="54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func>
                        <m:funcPr>
                          <m:ctrlPr>
                            <a:rPr lang="vi-VN" sz="5400" b="1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vi-VN" sz="5400" b="1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5400" b="1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5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𝟏𝟑</m:t>
                      </m:r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849" y="9363834"/>
                <a:ext cx="14040282" cy="1990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915400" y="11680460"/>
                <a:ext cx="920143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vi-VN" sz="54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54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54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5400" b="1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400" b="1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5400" b="1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5400" b="1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𝒕𝒎</m:t>
                    </m:r>
                    <m:r>
                      <a:rPr lang="en-US" sz="5400" b="1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00" y="11680460"/>
                <a:ext cx="9201430" cy="923330"/>
              </a:xfrm>
              <a:prstGeom prst="rect">
                <a:avLst/>
              </a:prstGeom>
              <a:blipFill>
                <a:blip r:embed="rId5"/>
                <a:stretch>
                  <a:fillRect t="-21711" r="-2584" b="-35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20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401649" y="8675216"/>
            <a:ext cx="23726710" cy="4431184"/>
          </a:xfrm>
          <a:prstGeom prst="roundRect">
            <a:avLst>
              <a:gd name="adj" fmla="val 2239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nl-NL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nl-NL" sz="3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nl-NL" sz="4800" b="1" i="1" dirty="0">
              <a:solidFill>
                <a:schemeClr val="tx1"/>
              </a:solidFill>
              <a:latin typeface="Cambria Math" panose="02040503050406030204" pitchFamily="18" charset="0"/>
              <a:ea typeface="Times New Roman" panose="02020603050405020304" pitchFamily="18" charset="0"/>
              <a:cs typeface="Cambria Math" panose="02040503050406030204" pitchFamily="18" charset="0"/>
            </a:endParaRP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19599" y="2539794"/>
            <a:ext cx="19679927" cy="1555265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sz="1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365617F5-791D-4757-B10B-7CD26BC0A6B2}"/>
              </a:ext>
            </a:extLst>
          </p:cNvPr>
          <p:cNvGrpSpPr/>
          <p:nvPr/>
        </p:nvGrpSpPr>
        <p:grpSpPr>
          <a:xfrm>
            <a:off x="426066" y="6596008"/>
            <a:ext cx="23209768" cy="1424480"/>
            <a:chOff x="4652512" y="2281253"/>
            <a:chExt cx="11604884" cy="712240"/>
          </a:xfrm>
          <a:solidFill>
            <a:srgbClr val="3F601A"/>
          </a:solidFill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A221F505-969C-4ADA-8CCB-54AEA0FD12EC}"/>
                </a:ext>
              </a:extLst>
            </p:cNvPr>
            <p:cNvSpPr/>
            <p:nvPr/>
          </p:nvSpPr>
          <p:spPr>
            <a:xfrm>
              <a:off x="4997148" y="2281254"/>
              <a:ext cx="5383439" cy="712239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7F6686BF-F051-42FA-8944-D7D47B47D9A2}"/>
                </a:ext>
              </a:extLst>
            </p:cNvPr>
            <p:cNvSpPr/>
            <p:nvPr/>
          </p:nvSpPr>
          <p:spPr>
            <a:xfrm>
              <a:off x="4652512" y="2361919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5D3ECF51-703D-4F67-B3E0-A9244BDF2EBC}"/>
                </a:ext>
              </a:extLst>
            </p:cNvPr>
            <p:cNvSpPr/>
            <p:nvPr/>
          </p:nvSpPr>
          <p:spPr>
            <a:xfrm>
              <a:off x="10833893" y="2281253"/>
              <a:ext cx="5423503" cy="687335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rgbClr val="007434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C26B4F0B-086D-44B5-85C3-9C7E3012E05D}"/>
                </a:ext>
              </a:extLst>
            </p:cNvPr>
            <p:cNvSpPr/>
            <p:nvPr/>
          </p:nvSpPr>
          <p:spPr>
            <a:xfrm>
              <a:off x="10525595" y="2361919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91DE9758-A8AB-4600-8509-77B1C5EC663C}"/>
                  </a:ext>
                </a:extLst>
              </p:cNvPr>
              <p:cNvSpPr/>
              <p:nvPr/>
            </p:nvSpPr>
            <p:spPr>
              <a:xfrm>
                <a:off x="1181867" y="6719475"/>
                <a:ext cx="11639060" cy="923330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∨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fr-FR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1DE9758-A8AB-4600-8509-77B1C5EC6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867" y="6719475"/>
                <a:ext cx="11639060" cy="9233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7BEE978-3B21-4E51-93A4-49575DE5EC4B}"/>
              </a:ext>
            </a:extLst>
          </p:cNvPr>
          <p:cNvSpPr/>
          <p:nvPr/>
        </p:nvSpPr>
        <p:spPr>
          <a:xfrm>
            <a:off x="12389343" y="6719475"/>
            <a:ext cx="11499358" cy="923330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Vô</a:t>
            </a:r>
            <a:r>
              <a: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endParaRPr lang="en-US" sz="4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84D1B19D-B5D9-42BC-9BF7-5793B1857039}"/>
                  </a:ext>
                </a:extLst>
              </p:cNvPr>
              <p:cNvSpPr/>
              <p:nvPr/>
            </p:nvSpPr>
            <p:spPr>
              <a:xfrm>
                <a:off x="12761977" y="4295262"/>
                <a:ext cx="10793218" cy="1311550"/>
              </a:xfrm>
              <a:prstGeom prst="rect">
                <a:avLst/>
              </a:prstGeom>
              <a:solidFill>
                <a:srgbClr val="327E3B"/>
              </a:solidFill>
              <a:ln w="19050">
                <a:solidFill>
                  <a:srgbClr val="007434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91440" rIns="182880" bIns="9144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∨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fr-FR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4D1B19D-B5D9-42BC-9BF7-5793B18570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1977" y="4295262"/>
                <a:ext cx="10793218" cy="13115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rgbClr val="00743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="" xmlns:a16="http://schemas.microsoft.com/office/drawing/2014/main" id="{C94DED87-E781-45C6-B70F-2287D47E25DF}"/>
              </a:ext>
            </a:extLst>
          </p:cNvPr>
          <p:cNvSpPr/>
          <p:nvPr/>
        </p:nvSpPr>
        <p:spPr>
          <a:xfrm>
            <a:off x="12265004" y="4214503"/>
            <a:ext cx="1088530" cy="1000532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971DD41A-2997-47DF-A492-218D3F436C4B}"/>
              </a:ext>
            </a:extLst>
          </p:cNvPr>
          <p:cNvGrpSpPr/>
          <p:nvPr/>
        </p:nvGrpSpPr>
        <p:grpSpPr>
          <a:xfrm>
            <a:off x="401648" y="4317169"/>
            <a:ext cx="11524420" cy="1329064"/>
            <a:chOff x="805960" y="5126006"/>
            <a:chExt cx="11524419" cy="1329064"/>
          </a:xfrm>
          <a:solidFill>
            <a:srgbClr val="3F601A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="" xmlns:a16="http://schemas.microsoft.com/office/drawing/2014/main" id="{31DC2343-C5AA-4501-A7C1-1E1460ADB4F3}"/>
                    </a:ext>
                  </a:extLst>
                </p:cNvPr>
                <p:cNvSpPr/>
                <p:nvPr/>
              </p:nvSpPr>
              <p:spPr>
                <a:xfrm>
                  <a:off x="1563502" y="5126006"/>
                  <a:ext cx="10766877" cy="1329064"/>
                </a:xfrm>
                <a:prstGeom prst="rect">
                  <a:avLst/>
                </a:prstGeom>
                <a:solidFill>
                  <a:srgbClr val="327E3B"/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∨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fr-FR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Arial" panose="020B0604020202020204" pitchFamily="34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>
                    <a:solidFill>
                      <a:schemeClr val="bg1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31DC2343-C5AA-4501-A7C1-1E1460ADB4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3502" y="5126006"/>
                  <a:ext cx="10766877" cy="132906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6C56A7D2-345A-4CD1-BC9A-12B56F8065CC}"/>
                </a:ext>
              </a:extLst>
            </p:cNvPr>
            <p:cNvSpPr/>
            <p:nvPr/>
          </p:nvSpPr>
          <p:spPr>
            <a:xfrm>
              <a:off x="805960" y="5259608"/>
              <a:ext cx="1088530" cy="100053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FEAAB22F-E4DF-45AB-AE40-475AEB7D4FA9}"/>
              </a:ext>
            </a:extLst>
          </p:cNvPr>
          <p:cNvSpPr/>
          <p:nvPr/>
        </p:nvSpPr>
        <p:spPr>
          <a:xfrm>
            <a:off x="355048" y="4505732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96BCCC7A-5122-4211-BEED-77436D17CDB0}"/>
                  </a:ext>
                </a:extLst>
              </p:cNvPr>
              <p:cNvSpPr/>
              <p:nvPr/>
            </p:nvSpPr>
            <p:spPr>
              <a:xfrm>
                <a:off x="1216340" y="2809042"/>
                <a:ext cx="22367430" cy="1018356"/>
              </a:xfrm>
              <a:prstGeom prst="rect">
                <a:avLst/>
              </a:prstGeom>
            </p:spPr>
            <p:txBody>
              <a:bodyPr wrap="square" lIns="182880" tIns="91440" rIns="182880" bIns="91440">
                <a:spAutoFit/>
              </a:bodyPr>
              <a:lstStyle/>
              <a:p>
                <a:pPr algn="ctr"/>
                <a:r>
                  <a:rPr lang="fr-FR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Giải </a:t>
                </a:r>
                <a:r>
                  <a:rPr lang="fr-FR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vi-VN" sz="4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8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vi-VN" sz="48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6BCCC7A-5122-4211-BEED-77436D17C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340" y="2809042"/>
                <a:ext cx="22367430" cy="1018356"/>
              </a:xfrm>
              <a:prstGeom prst="rect">
                <a:avLst/>
              </a:prstGeom>
              <a:blipFill rotWithShape="1">
                <a:blip r:embed="rId7"/>
                <a:stretch>
                  <a:fillRect t="-6587" b="-19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Google Shape;449;p3">
                <a:extLst>
                  <a:ext uri="{FF2B5EF4-FFF2-40B4-BE49-F238E27FC236}">
                    <a16:creationId xmlns="" xmlns:a16="http://schemas.microsoft.com/office/drawing/2014/main" id="{A6EE6553-CD46-4D77-A469-3DB63CE59021}"/>
                  </a:ext>
                </a:extLst>
              </p:cNvPr>
              <p:cNvSpPr txBox="1"/>
              <p:nvPr/>
            </p:nvSpPr>
            <p:spPr>
              <a:xfrm>
                <a:off x="3333716" y="9601200"/>
                <a:ext cx="18307084" cy="9259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6" tIns="45700" rIns="91426" bIns="45700" anchor="t" anchorCtr="0">
                <a:spAutoFit/>
              </a:bodyPr>
              <a:lstStyle/>
              <a:p>
                <a:r>
                  <a:rPr lang="fr-FR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Ta </a:t>
                </a:r>
                <a:r>
                  <a:rPr lang="fr-FR" sz="4800" b="1" dirty="0" err="1">
                    <a:latin typeface="Tahoma" panose="020B0604030504040204" pitchFamily="34" charset="0"/>
                    <a:ea typeface="Arial" panose="020B060402020202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vi-VN" sz="4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8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vi-VN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∨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.</a:t>
                </a:r>
                <a:endParaRPr lang="vi-VN" sz="48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Google Shape;449;p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6EE6553-CD46-4D77-A469-3DB63CE59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16" y="9601200"/>
                <a:ext cx="18307084" cy="925984"/>
              </a:xfrm>
              <a:prstGeom prst="rect">
                <a:avLst/>
              </a:prstGeom>
              <a:blipFill rotWithShape="1">
                <a:blip r:embed="rId8"/>
                <a:stretch>
                  <a:fillRect l="-1532" t="-11842" b="-269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31973" y="8275106"/>
            <a:ext cx="4146298" cy="1132114"/>
            <a:chOff x="50564" y="4895219"/>
            <a:chExt cx="2073149" cy="566513"/>
          </a:xfrm>
        </p:grpSpPr>
        <p:sp>
          <p:nvSpPr>
            <p:cNvPr id="52" name="Freeform 20"/>
            <p:cNvSpPr>
              <a:spLocks/>
            </p:cNvSpPr>
            <p:nvPr/>
          </p:nvSpPr>
          <p:spPr bwMode="auto">
            <a:xfrm rot="16200000" flipV="1">
              <a:off x="1157177" y="4363553"/>
              <a:ext cx="434870" cy="149820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660033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5511" y="4895219"/>
              <a:ext cx="1436420" cy="400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50564" y="4895219"/>
              <a:ext cx="529474" cy="566513"/>
            </a:xfrm>
            <a:prstGeom prst="round2DiagRect">
              <a:avLst>
                <a:gd name="adj1" fmla="val 27632"/>
                <a:gd name="adj2" fmla="val 0"/>
              </a:avLst>
            </a:prstGeom>
            <a:solidFill>
              <a:srgbClr val="327E3B"/>
            </a:solidFill>
            <a:ln w="38100" cap="sq">
              <a:solidFill>
                <a:srgbClr val="660033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CCB4C8E-C9FE-451C-9A26-2A09EA30E432}"/>
              </a:ext>
            </a:extLst>
          </p:cNvPr>
          <p:cNvSpPr txBox="1"/>
          <p:nvPr/>
        </p:nvSpPr>
        <p:spPr>
          <a:xfrm>
            <a:off x="426066" y="1616464"/>
            <a:ext cx="17279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BÀI TẬP TRẮC NGHIỆM</a:t>
            </a:r>
          </a:p>
        </p:txBody>
      </p:sp>
      <p:sp>
        <p:nvSpPr>
          <p:cNvPr id="36" name="Freeform 20"/>
          <p:cNvSpPr>
            <a:spLocks/>
          </p:cNvSpPr>
          <p:nvPr/>
        </p:nvSpPr>
        <p:spPr bwMode="auto">
          <a:xfrm rot="5400000">
            <a:off x="2735948" y="1332989"/>
            <a:ext cx="1195535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rgbClr val="FFF9BC"/>
          </a:solidFill>
          <a:ln w="57150">
            <a:solidFill>
              <a:srgbClr val="91720D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1515" r="9759" b="14519"/>
          <a:stretch/>
        </p:blipFill>
        <p:spPr>
          <a:xfrm>
            <a:off x="541610" y="2375244"/>
            <a:ext cx="1076356" cy="1494916"/>
          </a:xfrm>
          <a:prstGeom prst="round2DiagRect">
            <a:avLst>
              <a:gd name="adj1" fmla="val 30509"/>
              <a:gd name="adj2" fmla="val 0"/>
            </a:avLst>
          </a:prstGeom>
          <a:ln w="38100" cap="sq">
            <a:solidFill>
              <a:srgbClr val="91720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124505" y="2597984"/>
            <a:ext cx="20537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358472" y="6954044"/>
            <a:ext cx="23608968" cy="6304756"/>
          </a:xfrm>
          <a:prstGeom prst="roundRect">
            <a:avLst>
              <a:gd name="adj" fmla="val 2239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nl-NL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nl-NL" sz="3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nl-NL" sz="4800" b="1" i="1" dirty="0">
              <a:solidFill>
                <a:schemeClr val="tx1"/>
              </a:solidFill>
              <a:latin typeface="Cambria Math" panose="02040503050406030204" pitchFamily="18" charset="0"/>
              <a:ea typeface="Times New Roman" panose="02020603050405020304" pitchFamily="18" charset="0"/>
              <a:cs typeface="Cambria Math" panose="02040503050406030204" pitchFamily="18" charset="0"/>
            </a:endParaRP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7309" y="555823"/>
            <a:ext cx="23741054" cy="2239710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sz="1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365617F5-791D-4757-B10B-7CD26BC0A6B2}"/>
              </a:ext>
            </a:extLst>
          </p:cNvPr>
          <p:cNvGrpSpPr/>
          <p:nvPr/>
        </p:nvGrpSpPr>
        <p:grpSpPr>
          <a:xfrm>
            <a:off x="401648" y="4876800"/>
            <a:ext cx="23209768" cy="1371600"/>
            <a:chOff x="4652512" y="2133319"/>
            <a:chExt cx="11604884" cy="685800"/>
          </a:xfrm>
          <a:solidFill>
            <a:srgbClr val="3F601A"/>
          </a:solidFill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A221F505-969C-4ADA-8CCB-54AEA0FD12EC}"/>
                </a:ext>
              </a:extLst>
            </p:cNvPr>
            <p:cNvSpPr/>
            <p:nvPr/>
          </p:nvSpPr>
          <p:spPr>
            <a:xfrm>
              <a:off x="4997148" y="2158222"/>
              <a:ext cx="5383439" cy="660897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7F6686BF-F051-42FA-8944-D7D47B47D9A2}"/>
                </a:ext>
              </a:extLst>
            </p:cNvPr>
            <p:cNvSpPr/>
            <p:nvPr/>
          </p:nvSpPr>
          <p:spPr>
            <a:xfrm>
              <a:off x="4652512" y="2216724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5D3ECF51-703D-4F67-B3E0-A9244BDF2EBC}"/>
                </a:ext>
              </a:extLst>
            </p:cNvPr>
            <p:cNvSpPr/>
            <p:nvPr/>
          </p:nvSpPr>
          <p:spPr>
            <a:xfrm>
              <a:off x="10833893" y="2133319"/>
              <a:ext cx="5423503" cy="685800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rgbClr val="007434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C26B4F0B-086D-44B5-85C3-9C7E3012E05D}"/>
                </a:ext>
              </a:extLst>
            </p:cNvPr>
            <p:cNvSpPr/>
            <p:nvPr/>
          </p:nvSpPr>
          <p:spPr>
            <a:xfrm>
              <a:off x="10525595" y="21922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91DE9758-A8AB-4600-8509-77B1C5EC663C}"/>
                  </a:ext>
                </a:extLst>
              </p:cNvPr>
              <p:cNvSpPr/>
              <p:nvPr/>
            </p:nvSpPr>
            <p:spPr>
              <a:xfrm>
                <a:off x="695586" y="5095479"/>
                <a:ext cx="11639060" cy="923330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Arial" panose="020B0604020202020204" pitchFamily="34" charset="0"/>
                        </a:rPr>
                        <m:t>{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Arial" panose="020B0604020202020204" pitchFamily="34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Arial" panose="020B0604020202020204" pitchFamily="34" charset="0"/>
                        </a:rPr>
                        <m:t>}.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DE9758-A8AB-4600-8509-77B1C5EC6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93" y="2547739"/>
                <a:ext cx="5819530" cy="461665"/>
              </a:xfrm>
              <a:prstGeom prst="rect">
                <a:avLst/>
              </a:prstGeom>
              <a:blipFill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7BEE978-3B21-4E51-93A4-49575DE5EC4B}"/>
              </a:ext>
            </a:extLst>
          </p:cNvPr>
          <p:cNvSpPr/>
          <p:nvPr/>
        </p:nvSpPr>
        <p:spPr>
          <a:xfrm>
            <a:off x="12427443" y="5172671"/>
            <a:ext cx="11499358" cy="923330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{-3}</a:t>
            </a:r>
            <a:endParaRPr lang="en-US" sz="4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84D1B19D-B5D9-42BC-9BF7-5793B1857039}"/>
                  </a:ext>
                </a:extLst>
              </p:cNvPr>
              <p:cNvSpPr/>
              <p:nvPr/>
            </p:nvSpPr>
            <p:spPr>
              <a:xfrm>
                <a:off x="12764851" y="3370315"/>
                <a:ext cx="10793218" cy="1311550"/>
              </a:xfrm>
              <a:prstGeom prst="rect">
                <a:avLst/>
              </a:prstGeom>
              <a:solidFill>
                <a:srgbClr val="327E3B"/>
              </a:solidFill>
              <a:ln w="19050">
                <a:solidFill>
                  <a:srgbClr val="007434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91440" rIns="182880" bIns="9144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Arial" panose="020B0604020202020204" pitchFamily="34" charset="0"/>
                        </a:rPr>
                        <m:t>{−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Arial" panose="020B060402020202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Arial" panose="020B0604020202020204" pitchFamily="34" charset="0"/>
                        </a:rPr>
                        <m:t>}.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Arial" panose="020B0604020202020204" pitchFamily="34" charset="0"/>
                        </a:rPr>
                        <m:t>	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4D1B19D-B5D9-42BC-9BF7-5793B18570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425" y="1685157"/>
                <a:ext cx="5396609" cy="655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rgbClr val="007434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="" xmlns:a16="http://schemas.microsoft.com/office/drawing/2014/main" id="{C94DED87-E781-45C6-B70F-2287D47E25DF}"/>
              </a:ext>
            </a:extLst>
          </p:cNvPr>
          <p:cNvSpPr/>
          <p:nvPr/>
        </p:nvSpPr>
        <p:spPr>
          <a:xfrm>
            <a:off x="12172909" y="3505200"/>
            <a:ext cx="1088530" cy="1000532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971DD41A-2997-47DF-A492-218D3F436C4B}"/>
              </a:ext>
            </a:extLst>
          </p:cNvPr>
          <p:cNvGrpSpPr/>
          <p:nvPr/>
        </p:nvGrpSpPr>
        <p:grpSpPr>
          <a:xfrm>
            <a:off x="435471" y="3352800"/>
            <a:ext cx="11447422" cy="1329064"/>
            <a:chOff x="882958" y="5126006"/>
            <a:chExt cx="11447421" cy="1329064"/>
          </a:xfrm>
          <a:solidFill>
            <a:srgbClr val="3F601A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="" xmlns:a16="http://schemas.microsoft.com/office/drawing/2014/main" id="{31DC2343-C5AA-4501-A7C1-1E1460ADB4F3}"/>
                    </a:ext>
                  </a:extLst>
                </p:cNvPr>
                <p:cNvSpPr/>
                <p:nvPr/>
              </p:nvSpPr>
              <p:spPr>
                <a:xfrm>
                  <a:off x="1563502" y="5126006"/>
                  <a:ext cx="10766877" cy="1329064"/>
                </a:xfrm>
                <a:prstGeom prst="rect">
                  <a:avLst/>
                </a:prstGeom>
                <a:solidFill>
                  <a:srgbClr val="327E3B"/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Arial" panose="020B0604020202020204" pitchFamily="34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Arial" panose="020B0604020202020204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Arial" panose="020B0604020202020204" pitchFamily="34" charset="0"/>
                          </a:rPr>
                          <m:t>}.</m:t>
                        </m:r>
                      </m:oMath>
                    </m:oMathPara>
                  </a14:m>
                  <a:endParaRPr lang="vi-VN" sz="4800" b="1" dirty="0">
                    <a:solidFill>
                      <a:schemeClr val="bg1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31DC2343-C5AA-4501-A7C1-1E1460ADB4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3502" y="5126006"/>
                  <a:ext cx="10766877" cy="132906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6C56A7D2-345A-4CD1-BC9A-12B56F8065CC}"/>
                </a:ext>
              </a:extLst>
            </p:cNvPr>
            <p:cNvSpPr/>
            <p:nvPr/>
          </p:nvSpPr>
          <p:spPr>
            <a:xfrm>
              <a:off x="882958" y="5259608"/>
              <a:ext cx="1088530" cy="100053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FEAAB22F-E4DF-45AB-AE40-475AEB7D4FA9}"/>
              </a:ext>
            </a:extLst>
          </p:cNvPr>
          <p:cNvSpPr/>
          <p:nvPr/>
        </p:nvSpPr>
        <p:spPr>
          <a:xfrm>
            <a:off x="399043" y="4993922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2850B82C-2096-43A0-AC5A-64E3436CAC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132" y="698937"/>
            <a:ext cx="1645004" cy="1645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96BCCC7A-5122-4211-BEED-77436D17CDB0}"/>
                  </a:ext>
                </a:extLst>
              </p:cNvPr>
              <p:cNvSpPr/>
              <p:nvPr/>
            </p:nvSpPr>
            <p:spPr>
              <a:xfrm>
                <a:off x="1108469" y="1083185"/>
                <a:ext cx="22367430" cy="923330"/>
              </a:xfrm>
              <a:prstGeom prst="rect">
                <a:avLst/>
              </a:prstGeom>
            </p:spPr>
            <p:txBody>
              <a:bodyPr wrap="square" lIns="182880" tIns="91440" rIns="182880" bIns="91440">
                <a:spAutoFit/>
              </a:bodyPr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Tập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func>
                      <m:funcPr>
                        <m:ctrlPr>
                          <a:rPr lang="vi-VN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là</a:t>
                </a:r>
                <a:endParaRPr lang="vi-VN" sz="48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6BCCC7A-5122-4211-BEED-77436D17C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34" y="541592"/>
                <a:ext cx="11183715" cy="461665"/>
              </a:xfrm>
              <a:prstGeom prst="rect">
                <a:avLst/>
              </a:prstGeom>
              <a:blipFill>
                <a:blip r:embed="rId7"/>
                <a:stretch>
                  <a:fillRect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Google Shape;449;p3">
                <a:extLst>
                  <a:ext uri="{FF2B5EF4-FFF2-40B4-BE49-F238E27FC236}">
                    <a16:creationId xmlns="" xmlns:a16="http://schemas.microsoft.com/office/drawing/2014/main" id="{A6EE6553-CD46-4D77-A469-3DB63CE59021}"/>
                  </a:ext>
                </a:extLst>
              </p:cNvPr>
              <p:cNvSpPr txBox="1"/>
              <p:nvPr/>
            </p:nvSpPr>
            <p:spPr>
              <a:xfrm>
                <a:off x="1981200" y="8305960"/>
                <a:ext cx="21202684" cy="23332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6" tIns="45700" rIns="91426" bIns="45700" anchor="t" anchorCtr="0">
                <a:spAutoFit/>
              </a:bodyPr>
              <a:lstStyle/>
              <a:p>
                <a:pPr marL="1259840" indent="1270" algn="ctr"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d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b="1" dirty="0">
                  <a:latin typeface="Tahoma" panose="020B060403050404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</a:rPr>
                  <a:t>Vậy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</a:rPr>
                  <a:t>nghiệm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.</a:t>
                </a:r>
                <a:endParaRPr lang="vi-VN" sz="48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Google Shape;449;p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6EE6553-CD46-4D77-A469-3DB63CE59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152980"/>
                <a:ext cx="10601342" cy="1166646"/>
              </a:xfrm>
              <a:prstGeom prst="rect">
                <a:avLst/>
              </a:prstGeom>
              <a:blipFill rotWithShape="1">
                <a:blip r:embed="rId8"/>
                <a:stretch>
                  <a:fillRect b="-67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0" y="53907"/>
            <a:ext cx="4035656" cy="1060654"/>
            <a:chOff x="1171059" y="3991939"/>
            <a:chExt cx="3885034" cy="913062"/>
          </a:xfrm>
        </p:grpSpPr>
        <p:grpSp>
          <p:nvGrpSpPr>
            <p:cNvPr id="47" name="Group 46"/>
            <p:cNvGrpSpPr/>
            <p:nvPr/>
          </p:nvGrpSpPr>
          <p:grpSpPr>
            <a:xfrm>
              <a:off x="1362045" y="4071155"/>
              <a:ext cx="3694048" cy="745750"/>
              <a:chOff x="2028795" y="4433105"/>
              <a:chExt cx="3694048" cy="745750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745910" y="4456598"/>
                <a:ext cx="2976933" cy="715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2.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51" name="Group 50"/>
          <p:cNvGrpSpPr/>
          <p:nvPr/>
        </p:nvGrpSpPr>
        <p:grpSpPr>
          <a:xfrm>
            <a:off x="30481" y="6553201"/>
            <a:ext cx="4005174" cy="1132114"/>
            <a:chOff x="49818" y="4033573"/>
            <a:chExt cx="2002587" cy="566513"/>
          </a:xfrm>
        </p:grpSpPr>
        <p:sp>
          <p:nvSpPr>
            <p:cNvPr id="52" name="Freeform 20"/>
            <p:cNvSpPr>
              <a:spLocks/>
            </p:cNvSpPr>
            <p:nvPr/>
          </p:nvSpPr>
          <p:spPr bwMode="auto">
            <a:xfrm rot="16200000" flipV="1">
              <a:off x="1085869" y="3567791"/>
              <a:ext cx="434870" cy="149820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660033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29268" y="4066461"/>
              <a:ext cx="1436420" cy="400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9818" y="4033573"/>
              <a:ext cx="529474" cy="566513"/>
            </a:xfrm>
            <a:prstGeom prst="round2DiagRect">
              <a:avLst>
                <a:gd name="adj1" fmla="val 27632"/>
                <a:gd name="adj2" fmla="val 0"/>
              </a:avLst>
            </a:prstGeom>
            <a:solidFill>
              <a:srgbClr val="327E3B"/>
            </a:solidFill>
            <a:ln w="38100" cap="sq">
              <a:solidFill>
                <a:srgbClr val="660033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897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8839198" cy="830997"/>
            <a:chOff x="-288924" y="1892299"/>
            <a:chExt cx="8839198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64627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MŨ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mũ cơ bản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22792" y="5965033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>
              <a:hlinkClick r:id="rId3"/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5A98298A-07C5-49EC-8B44-9097168AA707}"/>
                  </a:ext>
                </a:extLst>
              </p:cNvPr>
              <p:cNvSpPr txBox="1"/>
              <p:nvPr/>
            </p:nvSpPr>
            <p:spPr>
              <a:xfrm>
                <a:off x="4473033" y="4067586"/>
                <a:ext cx="12407462" cy="1208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50000"/>
                  </a:lnSpc>
                </a:pPr>
                <a:r>
                  <a:rPr lang="en-US" sz="5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Giải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𝟕</m:t>
                    </m:r>
                  </m:oMath>
                </a14:m>
                <a:endParaRPr lang="en-US" sz="5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A98298A-07C5-49EC-8B44-9097168AA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033" y="4067586"/>
                <a:ext cx="12407462" cy="1208985"/>
              </a:xfrm>
              <a:prstGeom prst="rect">
                <a:avLst/>
              </a:prstGeom>
              <a:blipFill>
                <a:blip r:embed="rId4"/>
                <a:stretch>
                  <a:fillRect b="-27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37DCE4EE-4F6C-4129-8715-2F464087CB14}"/>
                  </a:ext>
                </a:extLst>
              </p:cNvPr>
              <p:cNvSpPr txBox="1"/>
              <p:nvPr/>
            </p:nvSpPr>
            <p:spPr>
              <a:xfrm>
                <a:off x="2576560" y="7571548"/>
                <a:ext cx="8100204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5400" b="1" i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7DCE4EE-4F6C-4129-8715-2F464087C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560" y="7571548"/>
                <a:ext cx="8100204" cy="942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="" xmlns:a16="http://schemas.microsoft.com/office/drawing/2014/main" id="{CEA98132-ED24-40B5-B184-E79FDF00FD96}"/>
                  </a:ext>
                </a:extLst>
              </p:cNvPr>
              <p:cNvSpPr txBox="1"/>
              <p:nvPr/>
            </p:nvSpPr>
            <p:spPr>
              <a:xfrm>
                <a:off x="5638800" y="9050412"/>
                <a:ext cx="4155093" cy="1648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540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EA98132-ED24-40B5-B184-E79FDF00F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050412"/>
                <a:ext cx="4155093" cy="1648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416E8480-3E07-4AC3-A4A4-A569EAB4C27F}"/>
                  </a:ext>
                </a:extLst>
              </p:cNvPr>
              <p:cNvSpPr txBox="1"/>
              <p:nvPr/>
            </p:nvSpPr>
            <p:spPr>
              <a:xfrm>
                <a:off x="9448800" y="9010663"/>
                <a:ext cx="4914467" cy="1648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1" i="1" smtClean="0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⇔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f>
                        <m:f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540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6E8480-3E07-4AC3-A4A4-A569EAB4C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9010663"/>
                <a:ext cx="4914467" cy="1648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24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387309" y="6845558"/>
            <a:ext cx="23741050" cy="6413244"/>
          </a:xfrm>
          <a:prstGeom prst="roundRect">
            <a:avLst>
              <a:gd name="adj" fmla="val 2239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nl-NL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nl-NL" sz="3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nl-NL" sz="4800" b="1" i="1" dirty="0">
              <a:solidFill>
                <a:schemeClr val="tx1"/>
              </a:solidFill>
              <a:latin typeface="Cambria Math" panose="02040503050406030204" pitchFamily="18" charset="0"/>
              <a:ea typeface="Times New Roman" panose="02020603050405020304" pitchFamily="18" charset="0"/>
              <a:cs typeface="Cambria Math" panose="02040503050406030204" pitchFamily="18" charset="0"/>
            </a:endParaRP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7309" y="555823"/>
            <a:ext cx="23741054" cy="2239710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sz="1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365617F5-791D-4757-B10B-7CD26BC0A6B2}"/>
              </a:ext>
            </a:extLst>
          </p:cNvPr>
          <p:cNvGrpSpPr/>
          <p:nvPr/>
        </p:nvGrpSpPr>
        <p:grpSpPr>
          <a:xfrm>
            <a:off x="457200" y="5043608"/>
            <a:ext cx="23154216" cy="1357192"/>
            <a:chOff x="4680288" y="2216723"/>
            <a:chExt cx="11577108" cy="678596"/>
          </a:xfrm>
          <a:solidFill>
            <a:srgbClr val="3F601A"/>
          </a:solidFill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A221F505-969C-4ADA-8CCB-54AEA0FD12EC}"/>
                </a:ext>
              </a:extLst>
            </p:cNvPr>
            <p:cNvSpPr/>
            <p:nvPr/>
          </p:nvSpPr>
          <p:spPr>
            <a:xfrm>
              <a:off x="4997148" y="2216724"/>
              <a:ext cx="5383439" cy="678595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7F6686BF-F051-42FA-8944-D7D47B47D9A2}"/>
                </a:ext>
              </a:extLst>
            </p:cNvPr>
            <p:cNvSpPr/>
            <p:nvPr/>
          </p:nvSpPr>
          <p:spPr>
            <a:xfrm>
              <a:off x="4680288" y="2242653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5D3ECF51-703D-4F67-B3E0-A9244BDF2EBC}"/>
                </a:ext>
              </a:extLst>
            </p:cNvPr>
            <p:cNvSpPr/>
            <p:nvPr/>
          </p:nvSpPr>
          <p:spPr>
            <a:xfrm>
              <a:off x="10833893" y="2216723"/>
              <a:ext cx="5423503" cy="67859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rgbClr val="007434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C26B4F0B-086D-44B5-85C3-9C7E3012E05D}"/>
                </a:ext>
              </a:extLst>
            </p:cNvPr>
            <p:cNvSpPr/>
            <p:nvPr/>
          </p:nvSpPr>
          <p:spPr>
            <a:xfrm>
              <a:off x="10525595" y="2242653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91DE9758-A8AB-4600-8509-77B1C5EC663C}"/>
                  </a:ext>
                </a:extLst>
              </p:cNvPr>
              <p:cNvSpPr/>
              <p:nvPr/>
            </p:nvSpPr>
            <p:spPr>
              <a:xfrm>
                <a:off x="695586" y="5095479"/>
                <a:ext cx="11639060" cy="923330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Arial" panose="020B0604020202020204" pitchFamily="34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DE9758-A8AB-4600-8509-77B1C5EC6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93" y="2547739"/>
                <a:ext cx="5819530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7BEE978-3B21-4E51-93A4-49575DE5EC4B}"/>
              </a:ext>
            </a:extLst>
          </p:cNvPr>
          <p:cNvSpPr/>
          <p:nvPr/>
        </p:nvSpPr>
        <p:spPr>
          <a:xfrm>
            <a:off x="12427443" y="5172671"/>
            <a:ext cx="11499358" cy="923330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 3.</a:t>
            </a:r>
            <a:endParaRPr lang="en-US" sz="4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84D1B19D-B5D9-42BC-9BF7-5793B1857039}"/>
                  </a:ext>
                </a:extLst>
              </p:cNvPr>
              <p:cNvSpPr/>
              <p:nvPr/>
            </p:nvSpPr>
            <p:spPr>
              <a:xfrm>
                <a:off x="12764851" y="3370315"/>
                <a:ext cx="10793218" cy="1311550"/>
              </a:xfrm>
              <a:prstGeom prst="rect">
                <a:avLst/>
              </a:prstGeom>
              <a:solidFill>
                <a:srgbClr val="327E3B"/>
              </a:solidFill>
              <a:ln w="19050">
                <a:solidFill>
                  <a:srgbClr val="007434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91440" rIns="182880" bIns="9144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Arial" panose="020B060402020202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4D1B19D-B5D9-42BC-9BF7-5793B18570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425" y="1685157"/>
                <a:ext cx="5396609" cy="655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743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="" xmlns:a16="http://schemas.microsoft.com/office/drawing/2014/main" id="{C94DED87-E781-45C6-B70F-2287D47E25DF}"/>
              </a:ext>
            </a:extLst>
          </p:cNvPr>
          <p:cNvSpPr/>
          <p:nvPr/>
        </p:nvSpPr>
        <p:spPr>
          <a:xfrm>
            <a:off x="12172909" y="3505200"/>
            <a:ext cx="1088530" cy="1000532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971DD41A-2997-47DF-A492-218D3F436C4B}"/>
              </a:ext>
            </a:extLst>
          </p:cNvPr>
          <p:cNvGrpSpPr/>
          <p:nvPr/>
        </p:nvGrpSpPr>
        <p:grpSpPr>
          <a:xfrm>
            <a:off x="358472" y="3352800"/>
            <a:ext cx="11524420" cy="1492444"/>
            <a:chOff x="805960" y="5126006"/>
            <a:chExt cx="11524419" cy="1492444"/>
          </a:xfrm>
          <a:solidFill>
            <a:srgbClr val="3F601A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="" xmlns:a16="http://schemas.microsoft.com/office/drawing/2014/main" id="{31DC2343-C5AA-4501-A7C1-1E1460ADB4F3}"/>
                    </a:ext>
                  </a:extLst>
                </p:cNvPr>
                <p:cNvSpPr/>
                <p:nvPr/>
              </p:nvSpPr>
              <p:spPr>
                <a:xfrm>
                  <a:off x="1563502" y="5126006"/>
                  <a:ext cx="10766877" cy="1492444"/>
                </a:xfrm>
                <a:prstGeom prst="rect">
                  <a:avLst/>
                </a:prstGeom>
                <a:solidFill>
                  <a:srgbClr val="327E3B"/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Arial" panose="020B0604020202020204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Arial" panose="020B0604020202020204" pitchFamily="34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>
                    <a:solidFill>
                      <a:schemeClr val="bg1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31DC2343-C5AA-4501-A7C1-1E1460ADB4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3502" y="5126006"/>
                  <a:ext cx="10766877" cy="14924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6C56A7D2-345A-4CD1-BC9A-12B56F8065CC}"/>
                </a:ext>
              </a:extLst>
            </p:cNvPr>
            <p:cNvSpPr/>
            <p:nvPr/>
          </p:nvSpPr>
          <p:spPr>
            <a:xfrm>
              <a:off x="805960" y="5259608"/>
              <a:ext cx="1088530" cy="100053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FEAAB22F-E4DF-45AB-AE40-475AEB7D4FA9}"/>
              </a:ext>
            </a:extLst>
          </p:cNvPr>
          <p:cNvSpPr/>
          <p:nvPr/>
        </p:nvSpPr>
        <p:spPr>
          <a:xfrm>
            <a:off x="358473" y="3381654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2850B82C-2096-43A0-AC5A-64E3436CAC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132" y="698937"/>
            <a:ext cx="1645004" cy="1645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96BCCC7A-5122-4211-BEED-77436D17CDB0}"/>
                  </a:ext>
                </a:extLst>
              </p:cNvPr>
              <p:cNvSpPr/>
              <p:nvPr/>
            </p:nvSpPr>
            <p:spPr>
              <a:xfrm>
                <a:off x="1108469" y="1083184"/>
                <a:ext cx="22367430" cy="1018356"/>
              </a:xfrm>
              <a:prstGeom prst="rect">
                <a:avLst/>
              </a:prstGeom>
            </p:spPr>
            <p:txBody>
              <a:bodyPr wrap="square" lIns="182880" tIns="91440" rIns="182880" bIns="91440">
                <a:spAutoFit/>
              </a:bodyPr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Phương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vi-VN" sz="4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8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bao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nhiêu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âm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:</a:t>
                </a:r>
                <a:endParaRPr lang="vi-VN" sz="48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6BCCC7A-5122-4211-BEED-77436D17C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34" y="541592"/>
                <a:ext cx="11183715" cy="509178"/>
              </a:xfrm>
              <a:prstGeom prst="rect">
                <a:avLst/>
              </a:prstGeom>
              <a:blipFill>
                <a:blip r:embed="rId7"/>
                <a:stretch>
                  <a:fillRect t="-7229" b="-20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Google Shape;449;p3">
                <a:extLst>
                  <a:ext uri="{FF2B5EF4-FFF2-40B4-BE49-F238E27FC236}">
                    <a16:creationId xmlns="" xmlns:a16="http://schemas.microsoft.com/office/drawing/2014/main" id="{A6EE6553-CD46-4D77-A469-3DB63CE59021}"/>
                  </a:ext>
                </a:extLst>
              </p:cNvPr>
              <p:cNvSpPr txBox="1"/>
              <p:nvPr/>
            </p:nvSpPr>
            <p:spPr>
              <a:xfrm>
                <a:off x="1981200" y="7761374"/>
                <a:ext cx="21202684" cy="36165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6" tIns="45700" rIns="91426" bIns="45700" anchor="t" anchorCtr="0">
                <a:spAutoFit/>
              </a:bodyPr>
              <a:lstStyle/>
              <a:p>
                <a:pPr marL="1259840" algn="just"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800" b="1" i="1"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800" b="1" i="1" dirty="0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1259840" algn="just">
                  <a:lnSpc>
                    <a:spcPct val="115000"/>
                  </a:lnSpc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vi-VN" sz="4800" b="1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vi-VN" sz="4800" b="1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800" b="1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	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</a:rPr>
                  <a:t>Vậy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 1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</a:rPr>
                  <a:t>nghiệm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</a:rPr>
                  <a:t>âm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.</a:t>
                </a:r>
                <a:endParaRPr lang="vi-VN" sz="48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Google Shape;449;p3">
                <a:extLst>
                  <a:ext uri="{FF2B5EF4-FFF2-40B4-BE49-F238E27FC236}">
                    <a16:creationId xmlns:a16="http://schemas.microsoft.com/office/drawing/2014/main" id="{A6EE6553-CD46-4D77-A469-3DB63CE59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880687"/>
                <a:ext cx="10601342" cy="2045220"/>
              </a:xfrm>
              <a:prstGeom prst="rect">
                <a:avLst/>
              </a:prstGeom>
              <a:blipFill>
                <a:blip r:embed="rId8"/>
                <a:stretch>
                  <a:fillRect t="-1194" b="-71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0" y="53907"/>
            <a:ext cx="4035656" cy="1060654"/>
            <a:chOff x="1171059" y="3991939"/>
            <a:chExt cx="3885034" cy="913062"/>
          </a:xfrm>
        </p:grpSpPr>
        <p:grpSp>
          <p:nvGrpSpPr>
            <p:cNvPr id="47" name="Group 46"/>
            <p:cNvGrpSpPr/>
            <p:nvPr/>
          </p:nvGrpSpPr>
          <p:grpSpPr>
            <a:xfrm>
              <a:off x="1362045" y="4071155"/>
              <a:ext cx="3694048" cy="745750"/>
              <a:chOff x="2028795" y="4433105"/>
              <a:chExt cx="3694048" cy="745750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745910" y="4456598"/>
                <a:ext cx="2976933" cy="715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3.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51" name="Group 50"/>
          <p:cNvGrpSpPr/>
          <p:nvPr/>
        </p:nvGrpSpPr>
        <p:grpSpPr>
          <a:xfrm>
            <a:off x="30481" y="6553201"/>
            <a:ext cx="4005174" cy="1132114"/>
            <a:chOff x="49818" y="4033573"/>
            <a:chExt cx="2002587" cy="566513"/>
          </a:xfrm>
        </p:grpSpPr>
        <p:sp>
          <p:nvSpPr>
            <p:cNvPr id="52" name="Freeform 20"/>
            <p:cNvSpPr>
              <a:spLocks/>
            </p:cNvSpPr>
            <p:nvPr/>
          </p:nvSpPr>
          <p:spPr bwMode="auto">
            <a:xfrm rot="16200000" flipV="1">
              <a:off x="1085869" y="3567791"/>
              <a:ext cx="434870" cy="149820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660033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29268" y="4066461"/>
              <a:ext cx="1436420" cy="400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9818" y="4033573"/>
              <a:ext cx="529474" cy="566513"/>
            </a:xfrm>
            <a:prstGeom prst="round2DiagRect">
              <a:avLst>
                <a:gd name="adj1" fmla="val 27632"/>
                <a:gd name="adj2" fmla="val 0"/>
              </a:avLst>
            </a:prstGeom>
            <a:solidFill>
              <a:srgbClr val="327E3B"/>
            </a:solidFill>
            <a:ln w="38100" cap="sq">
              <a:solidFill>
                <a:srgbClr val="660033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24768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358473" y="6845557"/>
            <a:ext cx="23769886" cy="6724518"/>
          </a:xfrm>
          <a:prstGeom prst="roundRect">
            <a:avLst>
              <a:gd name="adj" fmla="val 2239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nl-NL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nl-NL" sz="3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nl-NL" sz="4800" b="1" i="1" dirty="0">
              <a:solidFill>
                <a:schemeClr val="tx1"/>
              </a:solidFill>
              <a:latin typeface="Cambria Math" panose="02040503050406030204" pitchFamily="18" charset="0"/>
              <a:ea typeface="Times New Roman" panose="02020603050405020304" pitchFamily="18" charset="0"/>
              <a:cs typeface="Cambria Math" panose="02040503050406030204" pitchFamily="18" charset="0"/>
            </a:endParaRP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7309" y="555823"/>
            <a:ext cx="23741054" cy="2239710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sz="1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365617F5-791D-4757-B10B-7CD26BC0A6B2}"/>
              </a:ext>
            </a:extLst>
          </p:cNvPr>
          <p:cNvGrpSpPr/>
          <p:nvPr/>
        </p:nvGrpSpPr>
        <p:grpSpPr>
          <a:xfrm>
            <a:off x="401648" y="4876800"/>
            <a:ext cx="23209768" cy="1720348"/>
            <a:chOff x="4652512" y="2133319"/>
            <a:chExt cx="11604884" cy="860174"/>
          </a:xfrm>
          <a:solidFill>
            <a:srgbClr val="3F601A"/>
          </a:solidFill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A221F505-969C-4ADA-8CCB-54AEA0FD12EC}"/>
                </a:ext>
              </a:extLst>
            </p:cNvPr>
            <p:cNvSpPr/>
            <p:nvPr/>
          </p:nvSpPr>
          <p:spPr>
            <a:xfrm>
              <a:off x="4997148" y="2158222"/>
              <a:ext cx="5383439" cy="835271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7F6686BF-F051-42FA-8944-D7D47B47D9A2}"/>
                </a:ext>
              </a:extLst>
            </p:cNvPr>
            <p:cNvSpPr/>
            <p:nvPr/>
          </p:nvSpPr>
          <p:spPr>
            <a:xfrm>
              <a:off x="4652512" y="2216724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5D3ECF51-703D-4F67-B3E0-A9244BDF2EBC}"/>
                </a:ext>
              </a:extLst>
            </p:cNvPr>
            <p:cNvSpPr/>
            <p:nvPr/>
          </p:nvSpPr>
          <p:spPr>
            <a:xfrm>
              <a:off x="10833893" y="2133319"/>
              <a:ext cx="5423503" cy="835270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rgbClr val="007434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C26B4F0B-086D-44B5-85C3-9C7E3012E05D}"/>
                </a:ext>
              </a:extLst>
            </p:cNvPr>
            <p:cNvSpPr/>
            <p:nvPr/>
          </p:nvSpPr>
          <p:spPr>
            <a:xfrm>
              <a:off x="10525595" y="21922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91DE9758-A8AB-4600-8509-77B1C5EC663C}"/>
                  </a:ext>
                </a:extLst>
              </p:cNvPr>
              <p:cNvSpPr/>
              <p:nvPr/>
            </p:nvSpPr>
            <p:spPr>
              <a:xfrm>
                <a:off x="695586" y="5095479"/>
                <a:ext cx="11639060" cy="923330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m:rPr>
                          <m:nor/>
                        </m:rPr>
                        <a:rPr lang="nl-NL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DE9758-A8AB-4600-8509-77B1C5EC6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93" y="2547739"/>
                <a:ext cx="581953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47BEE978-3B21-4E51-93A4-49575DE5EC4B}"/>
                  </a:ext>
                </a:extLst>
              </p:cNvPr>
              <p:cNvSpPr/>
              <p:nvPr/>
            </p:nvSpPr>
            <p:spPr>
              <a:xfrm>
                <a:off x="12427443" y="5172671"/>
                <a:ext cx="11499358" cy="923330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vi-VN" sz="48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Arial" panose="020B0604020202020204" pitchFamily="34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7BEE978-3B21-4E51-93A4-49575DE5E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721" y="2586335"/>
                <a:ext cx="5749679" cy="461665"/>
              </a:xfrm>
              <a:prstGeom prst="rect">
                <a:avLst/>
              </a:prstGeom>
              <a:blipFill>
                <a:blip r:embed="rId4"/>
                <a:stretch>
                  <a:fillRect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84D1B19D-B5D9-42BC-9BF7-5793B1857039}"/>
                  </a:ext>
                </a:extLst>
              </p:cNvPr>
              <p:cNvSpPr/>
              <p:nvPr/>
            </p:nvSpPr>
            <p:spPr>
              <a:xfrm>
                <a:off x="12764851" y="3370315"/>
                <a:ext cx="10793218" cy="1311550"/>
              </a:xfrm>
              <a:prstGeom prst="rect">
                <a:avLst/>
              </a:prstGeom>
              <a:solidFill>
                <a:srgbClr val="327E3B"/>
              </a:solidFill>
              <a:ln w="19050">
                <a:solidFill>
                  <a:srgbClr val="007434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91440" rIns="182880" bIns="9144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m:rPr>
                          <m:nor/>
                        </m:rPr>
                        <a:rPr lang="nl-NL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4D1B19D-B5D9-42BC-9BF7-5793B18570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425" y="1685157"/>
                <a:ext cx="5396609" cy="655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743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="" xmlns:a16="http://schemas.microsoft.com/office/drawing/2014/main" id="{C94DED87-E781-45C6-B70F-2287D47E25DF}"/>
              </a:ext>
            </a:extLst>
          </p:cNvPr>
          <p:cNvSpPr/>
          <p:nvPr/>
        </p:nvSpPr>
        <p:spPr>
          <a:xfrm>
            <a:off x="12172909" y="3505200"/>
            <a:ext cx="1088530" cy="1000532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971DD41A-2997-47DF-A492-218D3F436C4B}"/>
              </a:ext>
            </a:extLst>
          </p:cNvPr>
          <p:cNvGrpSpPr/>
          <p:nvPr/>
        </p:nvGrpSpPr>
        <p:grpSpPr>
          <a:xfrm>
            <a:off x="358472" y="3352800"/>
            <a:ext cx="11524420" cy="1492444"/>
            <a:chOff x="805960" y="5126006"/>
            <a:chExt cx="11524419" cy="1492444"/>
          </a:xfrm>
          <a:solidFill>
            <a:srgbClr val="3F601A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="" xmlns:a16="http://schemas.microsoft.com/office/drawing/2014/main" id="{31DC2343-C5AA-4501-A7C1-1E1460ADB4F3}"/>
                    </a:ext>
                  </a:extLst>
                </p:cNvPr>
                <p:cNvSpPr/>
                <p:nvPr/>
              </p:nvSpPr>
              <p:spPr>
                <a:xfrm>
                  <a:off x="1563502" y="5126006"/>
                  <a:ext cx="10766877" cy="1492444"/>
                </a:xfrm>
                <a:prstGeom prst="rect">
                  <a:avLst/>
                </a:prstGeom>
                <a:solidFill>
                  <a:srgbClr val="327E3B"/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vi-VN" sz="48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nl-NL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nl-NL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Arial" panose="020B0604020202020204" pitchFamily="34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>
                    <a:solidFill>
                      <a:schemeClr val="bg1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31DC2343-C5AA-4501-A7C1-1E1460ADB4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3502" y="5126006"/>
                  <a:ext cx="10766877" cy="149244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6C56A7D2-345A-4CD1-BC9A-12B56F8065CC}"/>
                </a:ext>
              </a:extLst>
            </p:cNvPr>
            <p:cNvSpPr/>
            <p:nvPr/>
          </p:nvSpPr>
          <p:spPr>
            <a:xfrm>
              <a:off x="805960" y="5259608"/>
              <a:ext cx="1088530" cy="100053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FEAAB22F-E4DF-45AB-AE40-475AEB7D4FA9}"/>
              </a:ext>
            </a:extLst>
          </p:cNvPr>
          <p:cNvSpPr/>
          <p:nvPr/>
        </p:nvSpPr>
        <p:spPr>
          <a:xfrm>
            <a:off x="12096169" y="3505200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2850B82C-2096-43A0-AC5A-64E3436CAC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132" y="698937"/>
            <a:ext cx="1645004" cy="1645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96BCCC7A-5122-4211-BEED-77436D17CDB0}"/>
                  </a:ext>
                </a:extLst>
              </p:cNvPr>
              <p:cNvSpPr/>
              <p:nvPr/>
            </p:nvSpPr>
            <p:spPr>
              <a:xfrm>
                <a:off x="1108469" y="1083184"/>
                <a:ext cx="22367430" cy="1018356"/>
              </a:xfrm>
              <a:prstGeom prst="rect">
                <a:avLst/>
              </a:prstGeom>
            </p:spPr>
            <p:txBody>
              <a:bodyPr wrap="square" lIns="182880" tIns="91440" rIns="182880" bIns="91440">
                <a:spAutoFit/>
              </a:bodyPr>
              <a:lstStyle/>
              <a:p>
                <a:pPr algn="just"/>
                <a:r>
                  <a:rPr lang="nl-NL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	Tập nghiệm của phương trình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NL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sub>
                        </m:sSub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vi-VN" sz="4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nl-NL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nl-NL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nl-NL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nl-NL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là:    </a:t>
                </a:r>
                <a:endParaRPr lang="vi-VN" sz="48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6BCCC7A-5122-4211-BEED-77436D17C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34" y="541592"/>
                <a:ext cx="11183715" cy="509178"/>
              </a:xfrm>
              <a:prstGeom prst="rect">
                <a:avLst/>
              </a:prstGeom>
              <a:blipFill>
                <a:blip r:embed="rId8"/>
                <a:stretch>
                  <a:fillRect t="-12048" b="-15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Google Shape;449;p3">
                <a:extLst>
                  <a:ext uri="{FF2B5EF4-FFF2-40B4-BE49-F238E27FC236}">
                    <a16:creationId xmlns="" xmlns:a16="http://schemas.microsoft.com/office/drawing/2014/main" id="{A6EE6553-CD46-4D77-A469-3DB63CE59021}"/>
                  </a:ext>
                </a:extLst>
              </p:cNvPr>
              <p:cNvSpPr txBox="1"/>
              <p:nvPr/>
            </p:nvSpPr>
            <p:spPr>
              <a:xfrm>
                <a:off x="1981200" y="8650460"/>
                <a:ext cx="21202684" cy="2062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6" tIns="45700" rIns="91426" bIns="45700" anchor="t" anchorCtr="0">
                <a:spAutoFit/>
              </a:bodyPr>
              <a:lstStyle/>
              <a:p>
                <a:pPr algn="just"/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NL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sub>
                        </m:sSub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vi-VN" sz="4800" b="1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nl-NL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nl-NL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nl-NL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nl-NL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vi-VN" sz="4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nl-NL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nl-NL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4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b="1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nl-NL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nl-NL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nl-NL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nl-NL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nl-NL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nl-NL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nl-NL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.</a:t>
                </a:r>
                <a:endParaRPr lang="vi-VN" sz="4800" b="1" dirty="0">
                  <a:latin typeface="Tahoma" panose="020B0604030504040204" pitchFamily="34" charset="0"/>
                </a:endParaRPr>
              </a:p>
              <a:p>
                <a:pPr algn="just"/>
                <a:endParaRPr lang="vi-VN" sz="48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Google Shape;449;p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6EE6553-CD46-4D77-A469-3DB63CE59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325230"/>
                <a:ext cx="10601342" cy="123737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0" y="53907"/>
            <a:ext cx="4035656" cy="1060654"/>
            <a:chOff x="1171059" y="3991939"/>
            <a:chExt cx="3885034" cy="913062"/>
          </a:xfrm>
        </p:grpSpPr>
        <p:grpSp>
          <p:nvGrpSpPr>
            <p:cNvPr id="47" name="Group 46"/>
            <p:cNvGrpSpPr/>
            <p:nvPr/>
          </p:nvGrpSpPr>
          <p:grpSpPr>
            <a:xfrm>
              <a:off x="1362045" y="4071155"/>
              <a:ext cx="3694048" cy="745750"/>
              <a:chOff x="2028795" y="4433105"/>
              <a:chExt cx="3694048" cy="745750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745910" y="4456598"/>
                <a:ext cx="2976933" cy="715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4.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51" name="Group 50"/>
          <p:cNvGrpSpPr/>
          <p:nvPr/>
        </p:nvGrpSpPr>
        <p:grpSpPr>
          <a:xfrm>
            <a:off x="30481" y="6553201"/>
            <a:ext cx="4005174" cy="1132114"/>
            <a:chOff x="49818" y="4033573"/>
            <a:chExt cx="2002587" cy="566513"/>
          </a:xfrm>
        </p:grpSpPr>
        <p:sp>
          <p:nvSpPr>
            <p:cNvPr id="52" name="Freeform 20"/>
            <p:cNvSpPr>
              <a:spLocks/>
            </p:cNvSpPr>
            <p:nvPr/>
          </p:nvSpPr>
          <p:spPr bwMode="auto">
            <a:xfrm rot="16200000" flipV="1">
              <a:off x="1085869" y="3567791"/>
              <a:ext cx="434870" cy="149820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660033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29268" y="4066461"/>
              <a:ext cx="1436420" cy="400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9818" y="4033573"/>
              <a:ext cx="529474" cy="566513"/>
            </a:xfrm>
            <a:prstGeom prst="round2DiagRect">
              <a:avLst>
                <a:gd name="adj1" fmla="val 27632"/>
                <a:gd name="adj2" fmla="val 0"/>
              </a:avLst>
            </a:prstGeom>
            <a:solidFill>
              <a:srgbClr val="327E3B"/>
            </a:solidFill>
            <a:ln w="38100" cap="sq">
              <a:solidFill>
                <a:srgbClr val="660033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45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302665" y="6845557"/>
            <a:ext cx="23769886" cy="6724518"/>
          </a:xfrm>
          <a:prstGeom prst="roundRect">
            <a:avLst>
              <a:gd name="adj" fmla="val 2239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nl-NL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nl-NL" sz="3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nl-NL" sz="4800" b="1" i="1" dirty="0">
              <a:solidFill>
                <a:schemeClr val="tx1"/>
              </a:solidFill>
              <a:latin typeface="Cambria Math" panose="02040503050406030204" pitchFamily="18" charset="0"/>
              <a:ea typeface="Times New Roman" panose="02020603050405020304" pitchFamily="18" charset="0"/>
              <a:cs typeface="Cambria Math" panose="02040503050406030204" pitchFamily="18" charset="0"/>
            </a:endParaRP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7309" y="555823"/>
            <a:ext cx="23741054" cy="2239710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sz="1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365617F5-791D-4757-B10B-7CD26BC0A6B2}"/>
              </a:ext>
            </a:extLst>
          </p:cNvPr>
          <p:cNvGrpSpPr/>
          <p:nvPr/>
        </p:nvGrpSpPr>
        <p:grpSpPr>
          <a:xfrm>
            <a:off x="401648" y="4876800"/>
            <a:ext cx="23209768" cy="1524000"/>
            <a:chOff x="4652512" y="2133319"/>
            <a:chExt cx="11604884" cy="762000"/>
          </a:xfrm>
          <a:solidFill>
            <a:srgbClr val="3F601A"/>
          </a:solidFill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A221F505-969C-4ADA-8CCB-54AEA0FD12EC}"/>
                </a:ext>
              </a:extLst>
            </p:cNvPr>
            <p:cNvSpPr/>
            <p:nvPr/>
          </p:nvSpPr>
          <p:spPr>
            <a:xfrm>
              <a:off x="4997148" y="2158222"/>
              <a:ext cx="5383439" cy="737097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7F6686BF-F051-42FA-8944-D7D47B47D9A2}"/>
                </a:ext>
              </a:extLst>
            </p:cNvPr>
            <p:cNvSpPr/>
            <p:nvPr/>
          </p:nvSpPr>
          <p:spPr>
            <a:xfrm>
              <a:off x="4652512" y="2242653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5D3ECF51-703D-4F67-B3E0-A9244BDF2EBC}"/>
                </a:ext>
              </a:extLst>
            </p:cNvPr>
            <p:cNvSpPr/>
            <p:nvPr/>
          </p:nvSpPr>
          <p:spPr>
            <a:xfrm>
              <a:off x="10833893" y="2133319"/>
              <a:ext cx="5423503" cy="762000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rgbClr val="007434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C26B4F0B-086D-44B5-85C3-9C7E3012E05D}"/>
                </a:ext>
              </a:extLst>
            </p:cNvPr>
            <p:cNvSpPr/>
            <p:nvPr/>
          </p:nvSpPr>
          <p:spPr>
            <a:xfrm>
              <a:off x="10525595" y="2242653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91DE9758-A8AB-4600-8509-77B1C5EC663C}"/>
                  </a:ext>
                </a:extLst>
              </p:cNvPr>
              <p:cNvSpPr/>
              <p:nvPr/>
            </p:nvSpPr>
            <p:spPr>
              <a:xfrm>
                <a:off x="695586" y="5095479"/>
                <a:ext cx="11639060" cy="923330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vi-VN" sz="48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DE9758-A8AB-4600-8509-77B1C5EC6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93" y="2547739"/>
                <a:ext cx="5819530" cy="461665"/>
              </a:xfrm>
              <a:prstGeom prst="rect">
                <a:avLst/>
              </a:prstGeom>
              <a:blipFill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47BEE978-3B21-4E51-93A4-49575DE5EC4B}"/>
                  </a:ext>
                </a:extLst>
              </p:cNvPr>
              <p:cNvSpPr/>
              <p:nvPr/>
            </p:nvSpPr>
            <p:spPr>
              <a:xfrm>
                <a:off x="12427443" y="5172671"/>
                <a:ext cx="11499358" cy="923330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vi-VN" sz="48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7BEE978-3B21-4E51-93A4-49575DE5E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721" y="2586335"/>
                <a:ext cx="5749679" cy="461665"/>
              </a:xfrm>
              <a:prstGeom prst="rect">
                <a:avLst/>
              </a:prstGeom>
              <a:blipFill>
                <a:blip r:embed="rId4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84D1B19D-B5D9-42BC-9BF7-5793B1857039}"/>
                  </a:ext>
                </a:extLst>
              </p:cNvPr>
              <p:cNvSpPr/>
              <p:nvPr/>
            </p:nvSpPr>
            <p:spPr>
              <a:xfrm>
                <a:off x="12764851" y="3370315"/>
                <a:ext cx="10793218" cy="1311550"/>
              </a:xfrm>
              <a:prstGeom prst="rect">
                <a:avLst/>
              </a:prstGeom>
              <a:solidFill>
                <a:srgbClr val="327E3B"/>
              </a:solidFill>
              <a:ln w="19050">
                <a:solidFill>
                  <a:srgbClr val="007434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91440" rIns="182880" bIns="9144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vi-VN" sz="48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func>
                        </m:e>
                      </m:d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Arial" panose="020B060402020202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Arial" panose="020B0604020202020204" pitchFamily="34" charset="0"/>
                        </a:rPr>
                        <m:t>	</m:t>
                      </m:r>
                    </m:oMath>
                  </m:oMathPara>
                </a14:m>
                <a:endParaRPr lang="vi-VN" sz="4800" b="1" dirty="0">
                  <a:solidFill>
                    <a:schemeClr val="bg1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4D1B19D-B5D9-42BC-9BF7-5793B18570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425" y="1685157"/>
                <a:ext cx="5396609" cy="655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743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="" xmlns:a16="http://schemas.microsoft.com/office/drawing/2014/main" id="{C94DED87-E781-45C6-B70F-2287D47E25DF}"/>
              </a:ext>
            </a:extLst>
          </p:cNvPr>
          <p:cNvSpPr/>
          <p:nvPr/>
        </p:nvSpPr>
        <p:spPr>
          <a:xfrm>
            <a:off x="12172909" y="3505200"/>
            <a:ext cx="1088530" cy="1000532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971DD41A-2997-47DF-A492-218D3F436C4B}"/>
              </a:ext>
            </a:extLst>
          </p:cNvPr>
          <p:cNvGrpSpPr/>
          <p:nvPr/>
        </p:nvGrpSpPr>
        <p:grpSpPr>
          <a:xfrm>
            <a:off x="358472" y="3352800"/>
            <a:ext cx="11524420" cy="1329064"/>
            <a:chOff x="805960" y="5126006"/>
            <a:chExt cx="11524419" cy="1329064"/>
          </a:xfrm>
          <a:solidFill>
            <a:srgbClr val="3F601A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="" xmlns:a16="http://schemas.microsoft.com/office/drawing/2014/main" id="{31DC2343-C5AA-4501-A7C1-1E1460ADB4F3}"/>
                    </a:ext>
                  </a:extLst>
                </p:cNvPr>
                <p:cNvSpPr/>
                <p:nvPr/>
              </p:nvSpPr>
              <p:spPr>
                <a:xfrm>
                  <a:off x="1563502" y="5126006"/>
                  <a:ext cx="10766877" cy="1329064"/>
                </a:xfrm>
                <a:prstGeom prst="rect">
                  <a:avLst/>
                </a:prstGeom>
                <a:solidFill>
                  <a:srgbClr val="327E3B"/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vi-VN" sz="48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vi-VN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vi-VN" sz="48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𝒍𝒐𝒈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func>
                          </m:e>
                        </m:d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Arial" panose="020B0604020202020204" pitchFamily="34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>
                    <a:solidFill>
                      <a:schemeClr val="bg1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31DC2343-C5AA-4501-A7C1-1E1460ADB4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3502" y="5126006"/>
                  <a:ext cx="10766877" cy="132906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6C56A7D2-345A-4CD1-BC9A-12B56F8065CC}"/>
                </a:ext>
              </a:extLst>
            </p:cNvPr>
            <p:cNvSpPr/>
            <p:nvPr/>
          </p:nvSpPr>
          <p:spPr>
            <a:xfrm>
              <a:off x="805960" y="5259608"/>
              <a:ext cx="1088530" cy="100053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FEAAB22F-E4DF-45AB-AE40-475AEB7D4FA9}"/>
              </a:ext>
            </a:extLst>
          </p:cNvPr>
          <p:cNvSpPr/>
          <p:nvPr/>
        </p:nvSpPr>
        <p:spPr>
          <a:xfrm>
            <a:off x="12187607" y="3445230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2850B82C-2096-43A0-AC5A-64E3436CAC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132" y="698937"/>
            <a:ext cx="1645004" cy="1645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96BCCC7A-5122-4211-BEED-77436D17CDB0}"/>
                  </a:ext>
                </a:extLst>
              </p:cNvPr>
              <p:cNvSpPr/>
              <p:nvPr/>
            </p:nvSpPr>
            <p:spPr>
              <a:xfrm>
                <a:off x="1108469" y="1083185"/>
                <a:ext cx="22367430" cy="923330"/>
              </a:xfrm>
              <a:prstGeom prst="rect">
                <a:avLst/>
              </a:prstGeom>
            </p:spPr>
            <p:txBody>
              <a:bodyPr wrap="square" lIns="182880" tIns="91440" rIns="182880" bIns="91440">
                <a:spAutoFit/>
              </a:bodyPr>
              <a:lstStyle/>
              <a:p>
                <a:pPr algn="just"/>
                <a:r>
                  <a:rPr lang="nl-NL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	Tập nghiệm của phương trình: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vi-VN" sz="4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8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nl-NL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là</a:t>
                </a:r>
                <a:endParaRPr lang="vi-VN" sz="48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6BCCC7A-5122-4211-BEED-77436D17C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34" y="541592"/>
                <a:ext cx="11183715" cy="461665"/>
              </a:xfrm>
              <a:prstGeom prst="rect">
                <a:avLst/>
              </a:prstGeom>
              <a:blipFill>
                <a:blip r:embed="rId8"/>
                <a:stretch>
                  <a:fillRect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Google Shape;449;p3">
                <a:extLst>
                  <a:ext uri="{FF2B5EF4-FFF2-40B4-BE49-F238E27FC236}">
                    <a16:creationId xmlns="" xmlns:a16="http://schemas.microsoft.com/office/drawing/2014/main" id="{A6EE6553-CD46-4D77-A469-3DB63CE59021}"/>
                  </a:ext>
                </a:extLst>
              </p:cNvPr>
              <p:cNvSpPr txBox="1"/>
              <p:nvPr/>
            </p:nvSpPr>
            <p:spPr>
              <a:xfrm>
                <a:off x="2945924" y="8560685"/>
                <a:ext cx="19636971" cy="33154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6" tIns="45700" rIns="91426" bIns="45700" anchor="t" anchorCtr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vi-VN" sz="4800" b="1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800" b="1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vi-VN" sz="4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vi-VN" sz="4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b="1" i="1" dirty="0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        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vi-VN" sz="4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vi-VN" sz="4800" b="1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vi-VN" sz="4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fun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.</a:t>
                </a:r>
                <a:endParaRPr lang="vi-VN" sz="48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Google Shape;449;p3">
                <a:extLst>
                  <a:ext uri="{FF2B5EF4-FFF2-40B4-BE49-F238E27FC236}">
                    <a16:creationId xmlns:a16="http://schemas.microsoft.com/office/drawing/2014/main" id="{A6EE6553-CD46-4D77-A469-3DB63CE59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924" y="8560685"/>
                <a:ext cx="19636971" cy="3315483"/>
              </a:xfrm>
              <a:prstGeom prst="rect">
                <a:avLst/>
              </a:prstGeom>
              <a:blipFill>
                <a:blip r:embed="rId9"/>
                <a:stretch>
                  <a:fillRect l="-13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0" y="53907"/>
            <a:ext cx="4035656" cy="1060654"/>
            <a:chOff x="1171059" y="3991939"/>
            <a:chExt cx="3885034" cy="913062"/>
          </a:xfrm>
        </p:grpSpPr>
        <p:grpSp>
          <p:nvGrpSpPr>
            <p:cNvPr id="47" name="Group 46"/>
            <p:cNvGrpSpPr/>
            <p:nvPr/>
          </p:nvGrpSpPr>
          <p:grpSpPr>
            <a:xfrm>
              <a:off x="1362045" y="4071155"/>
              <a:ext cx="3694048" cy="745750"/>
              <a:chOff x="2028795" y="4433105"/>
              <a:chExt cx="3694048" cy="745750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745910" y="4456598"/>
                <a:ext cx="2976933" cy="715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5.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51" name="Group 50"/>
          <p:cNvGrpSpPr/>
          <p:nvPr/>
        </p:nvGrpSpPr>
        <p:grpSpPr>
          <a:xfrm>
            <a:off x="30481" y="6553201"/>
            <a:ext cx="4005174" cy="1132114"/>
            <a:chOff x="49818" y="4033573"/>
            <a:chExt cx="2002587" cy="566513"/>
          </a:xfrm>
        </p:grpSpPr>
        <p:sp>
          <p:nvSpPr>
            <p:cNvPr id="52" name="Freeform 20"/>
            <p:cNvSpPr>
              <a:spLocks/>
            </p:cNvSpPr>
            <p:nvPr/>
          </p:nvSpPr>
          <p:spPr bwMode="auto">
            <a:xfrm rot="16200000" flipV="1">
              <a:off x="1085869" y="3567791"/>
              <a:ext cx="434870" cy="149820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660033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29268" y="4066461"/>
              <a:ext cx="1436420" cy="400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9818" y="4033573"/>
              <a:ext cx="529474" cy="566513"/>
            </a:xfrm>
            <a:prstGeom prst="round2DiagRect">
              <a:avLst>
                <a:gd name="adj1" fmla="val 27632"/>
                <a:gd name="adj2" fmla="val 0"/>
              </a:avLst>
            </a:prstGeom>
            <a:solidFill>
              <a:srgbClr val="327E3B"/>
            </a:solidFill>
            <a:ln w="38100" cap="sq">
              <a:solidFill>
                <a:srgbClr val="660033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5295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401649" y="6845557"/>
            <a:ext cx="23726710" cy="6724518"/>
          </a:xfrm>
          <a:prstGeom prst="roundRect">
            <a:avLst>
              <a:gd name="adj" fmla="val 2239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nl-NL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nl-NL" sz="3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nl-NL" sz="4800" b="1" i="1" dirty="0">
              <a:solidFill>
                <a:schemeClr val="tx1"/>
              </a:solidFill>
              <a:latin typeface="Cambria Math" panose="02040503050406030204" pitchFamily="18" charset="0"/>
              <a:ea typeface="Times New Roman" panose="02020603050405020304" pitchFamily="18" charset="0"/>
              <a:cs typeface="Cambria Math" panose="02040503050406030204" pitchFamily="18" charset="0"/>
            </a:endParaRP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7309" y="555823"/>
            <a:ext cx="23741054" cy="2239710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sz="1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365617F5-791D-4757-B10B-7CD26BC0A6B2}"/>
              </a:ext>
            </a:extLst>
          </p:cNvPr>
          <p:cNvGrpSpPr/>
          <p:nvPr/>
        </p:nvGrpSpPr>
        <p:grpSpPr>
          <a:xfrm>
            <a:off x="401648" y="4876800"/>
            <a:ext cx="23209768" cy="1524000"/>
            <a:chOff x="4652512" y="2133319"/>
            <a:chExt cx="11604884" cy="762000"/>
          </a:xfrm>
          <a:solidFill>
            <a:srgbClr val="3F601A"/>
          </a:solidFill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A221F505-969C-4ADA-8CCB-54AEA0FD12EC}"/>
                </a:ext>
              </a:extLst>
            </p:cNvPr>
            <p:cNvSpPr/>
            <p:nvPr/>
          </p:nvSpPr>
          <p:spPr>
            <a:xfrm>
              <a:off x="4997148" y="2158222"/>
              <a:ext cx="5383439" cy="737097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7F6686BF-F051-42FA-8944-D7D47B47D9A2}"/>
                </a:ext>
              </a:extLst>
            </p:cNvPr>
            <p:cNvSpPr/>
            <p:nvPr/>
          </p:nvSpPr>
          <p:spPr>
            <a:xfrm>
              <a:off x="4652512" y="2216724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5D3ECF51-703D-4F67-B3E0-A9244BDF2EBC}"/>
                </a:ext>
              </a:extLst>
            </p:cNvPr>
            <p:cNvSpPr/>
            <p:nvPr/>
          </p:nvSpPr>
          <p:spPr>
            <a:xfrm>
              <a:off x="10833893" y="2133319"/>
              <a:ext cx="5423503" cy="762000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rgbClr val="007434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C26B4F0B-086D-44B5-85C3-9C7E3012E05D}"/>
                </a:ext>
              </a:extLst>
            </p:cNvPr>
            <p:cNvSpPr/>
            <p:nvPr/>
          </p:nvSpPr>
          <p:spPr>
            <a:xfrm>
              <a:off x="10525595" y="2242653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91DE9758-A8AB-4600-8509-77B1C5EC663C}"/>
                  </a:ext>
                </a:extLst>
              </p:cNvPr>
              <p:cNvSpPr/>
              <p:nvPr/>
            </p:nvSpPr>
            <p:spPr>
              <a:xfrm>
                <a:off x="695586" y="5095479"/>
                <a:ext cx="11639060" cy="923330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DE9758-A8AB-4600-8509-77B1C5EC6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93" y="2547739"/>
                <a:ext cx="581953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47BEE978-3B21-4E51-93A4-49575DE5EC4B}"/>
                  </a:ext>
                </a:extLst>
              </p:cNvPr>
              <p:cNvSpPr/>
              <p:nvPr/>
            </p:nvSpPr>
            <p:spPr>
              <a:xfrm>
                <a:off x="12427443" y="5172671"/>
                <a:ext cx="11499358" cy="923330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Arial" panose="020B0604020202020204" pitchFamily="34" charset="0"/>
                        </a:rPr>
                        <m:t>3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7BEE978-3B21-4E51-93A4-49575DE5E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721" y="2586335"/>
                <a:ext cx="5749679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84D1B19D-B5D9-42BC-9BF7-5793B1857039}"/>
                  </a:ext>
                </a:extLst>
              </p:cNvPr>
              <p:cNvSpPr/>
              <p:nvPr/>
            </p:nvSpPr>
            <p:spPr>
              <a:xfrm>
                <a:off x="12764851" y="3370315"/>
                <a:ext cx="10793218" cy="1311550"/>
              </a:xfrm>
              <a:prstGeom prst="rect">
                <a:avLst/>
              </a:prstGeom>
              <a:solidFill>
                <a:srgbClr val="327E3B"/>
              </a:solidFill>
              <a:ln w="19050">
                <a:solidFill>
                  <a:srgbClr val="007434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91440" rIns="182880" bIns="9144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vi-VN" sz="4800" b="1" dirty="0">
                  <a:solidFill>
                    <a:schemeClr val="bg1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4D1B19D-B5D9-42BC-9BF7-5793B18570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425" y="1685157"/>
                <a:ext cx="5396609" cy="655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743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="" xmlns:a16="http://schemas.microsoft.com/office/drawing/2014/main" id="{C94DED87-E781-45C6-B70F-2287D47E25DF}"/>
              </a:ext>
            </a:extLst>
          </p:cNvPr>
          <p:cNvSpPr/>
          <p:nvPr/>
        </p:nvSpPr>
        <p:spPr>
          <a:xfrm>
            <a:off x="12172909" y="3505200"/>
            <a:ext cx="1088530" cy="1000532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971DD41A-2997-47DF-A492-218D3F436C4B}"/>
              </a:ext>
            </a:extLst>
          </p:cNvPr>
          <p:cNvGrpSpPr/>
          <p:nvPr/>
        </p:nvGrpSpPr>
        <p:grpSpPr>
          <a:xfrm>
            <a:off x="358472" y="3352800"/>
            <a:ext cx="11524420" cy="1492444"/>
            <a:chOff x="805960" y="5126006"/>
            <a:chExt cx="11524419" cy="1492444"/>
          </a:xfrm>
          <a:solidFill>
            <a:srgbClr val="3F601A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="" xmlns:a16="http://schemas.microsoft.com/office/drawing/2014/main" id="{31DC2343-C5AA-4501-A7C1-1E1460ADB4F3}"/>
                    </a:ext>
                  </a:extLst>
                </p:cNvPr>
                <p:cNvSpPr/>
                <p:nvPr/>
              </p:nvSpPr>
              <p:spPr>
                <a:xfrm>
                  <a:off x="1563502" y="5126006"/>
                  <a:ext cx="10766877" cy="1492444"/>
                </a:xfrm>
                <a:prstGeom prst="rect">
                  <a:avLst/>
                </a:prstGeom>
                <a:solidFill>
                  <a:srgbClr val="327E3B"/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nl-NL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Arial" panose="020B0604020202020204" pitchFamily="34" charset="0"/>
                          </a:rPr>
                          <m:t>0</m:t>
                        </m:r>
                      </m:oMath>
                    </m:oMathPara>
                  </a14:m>
                  <a:endParaRPr lang="vi-VN" sz="4800" b="1" dirty="0">
                    <a:solidFill>
                      <a:schemeClr val="bg1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31DC2343-C5AA-4501-A7C1-1E1460ADB4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3502" y="5126006"/>
                  <a:ext cx="10766877" cy="149244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6C56A7D2-345A-4CD1-BC9A-12B56F8065CC}"/>
                </a:ext>
              </a:extLst>
            </p:cNvPr>
            <p:cNvSpPr/>
            <p:nvPr/>
          </p:nvSpPr>
          <p:spPr>
            <a:xfrm>
              <a:off x="805960" y="5259608"/>
              <a:ext cx="1088530" cy="100053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FEAAB22F-E4DF-45AB-AE40-475AEB7D4FA9}"/>
              </a:ext>
            </a:extLst>
          </p:cNvPr>
          <p:cNvSpPr/>
          <p:nvPr/>
        </p:nvSpPr>
        <p:spPr>
          <a:xfrm>
            <a:off x="12172907" y="3444926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2850B82C-2096-43A0-AC5A-64E3436CAC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132" y="698937"/>
            <a:ext cx="1645004" cy="1645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96BCCC7A-5122-4211-BEED-77436D17CDB0}"/>
                  </a:ext>
                </a:extLst>
              </p:cNvPr>
              <p:cNvSpPr/>
              <p:nvPr/>
            </p:nvSpPr>
            <p:spPr>
              <a:xfrm>
                <a:off x="1108469" y="1083185"/>
                <a:ext cx="22367430" cy="923330"/>
              </a:xfrm>
              <a:prstGeom prst="rect">
                <a:avLst/>
              </a:prstGeom>
            </p:spPr>
            <p:txBody>
              <a:bodyPr wrap="square" lIns="182880" tIns="91440" rIns="182880" bIns="91440">
                <a:spAutoFit/>
              </a:bodyPr>
              <a:lstStyle/>
              <a:p>
                <a:pPr algn="just"/>
                <a:r>
                  <a:rPr lang="nl-NL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	Phương trình: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nl-NL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nl-NL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nl-NL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vi-VN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nl-NL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ctrlPr>
                              <a:rPr lang="vi-VN" sz="4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nl-NL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nl-NL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</m:func>
                    <m:r>
                      <a:rPr lang="nl-NL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nl-NL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có mấy nghiệm?    </a:t>
                </a:r>
                <a:endParaRPr lang="vi-VN" sz="48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6BCCC7A-5122-4211-BEED-77436D17C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34" y="541592"/>
                <a:ext cx="11183715" cy="461665"/>
              </a:xfrm>
              <a:prstGeom prst="rect">
                <a:avLst/>
              </a:prstGeom>
              <a:blipFill>
                <a:blip r:embed="rId8"/>
                <a:stretch>
                  <a:fillRect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Google Shape;449;p3">
                <a:extLst>
                  <a:ext uri="{FF2B5EF4-FFF2-40B4-BE49-F238E27FC236}">
                    <a16:creationId xmlns="" xmlns:a16="http://schemas.microsoft.com/office/drawing/2014/main" id="{A6EE6553-CD46-4D77-A469-3DB63CE59021}"/>
                  </a:ext>
                </a:extLst>
              </p:cNvPr>
              <p:cNvSpPr txBox="1"/>
              <p:nvPr/>
            </p:nvSpPr>
            <p:spPr>
              <a:xfrm>
                <a:off x="2135108" y="7215106"/>
                <a:ext cx="21202684" cy="62613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6" tIns="45700" rIns="91426" bIns="45700" anchor="t" anchorCtr="0">
                <a:spAutoFit/>
              </a:bodyPr>
              <a:lstStyle/>
              <a:p>
                <a:pPr marL="1259840" algn="just"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Điều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b="1" dirty="0">
                  <a:latin typeface="Tahoma" panose="020B060403050404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1259840" algn="just"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    </m:t>
                        </m:r>
                        <m:r>
                          <a:rPr lang="nl-NL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r>
                          <a:rPr lang="nl-NL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nl-NL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nl-NL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nl-NL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nl-NL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nl-NL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</m:func>
                    <m:r>
                      <a:rPr lang="nl-NL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nl-NL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func>
                      <m:func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nl-NL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d>
                              <m:dPr>
                                <m:ctrlPr>
                                  <a:rPr lang="vi-VN" sz="4800" b="1" i="1"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nl-NL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nl-NL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nl-NL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nl-NL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800" b="1" i="1" dirty="0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1259840" algn="just">
                  <a:lnSpc>
                    <a:spcPct val="115000"/>
                  </a:lnSpc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nl-NL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d>
                        <m:dPr>
                          <m:ctrlPr>
                            <a:rPr lang="vi-VN" sz="4800" b="1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nl-NL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nl-NL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nl-NL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nl-NL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nl-NL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nl-NL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vi-VN" sz="4800" b="1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nl-NL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nl-NL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nl-NL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nl-NL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nl-NL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nl-NL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nl-NL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nl-NL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vi-VN" sz="4800" b="1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800" b="1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nl-NL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nl-NL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nl-NL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nl-NL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nl-NL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nl-NL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vi-VN" sz="4800" b="1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nl-NL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nl-NL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vi-VN" sz="4800" b="1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𝒍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nl-NL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nl-NL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nl-NL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nl-NL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Google Shape;449;p3">
                <a:extLst>
                  <a:ext uri="{FF2B5EF4-FFF2-40B4-BE49-F238E27FC236}">
                    <a16:creationId xmlns:a16="http://schemas.microsoft.com/office/drawing/2014/main" id="{A6EE6553-CD46-4D77-A469-3DB63CE59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08" y="7215106"/>
                <a:ext cx="21202684" cy="62613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0" y="53907"/>
            <a:ext cx="4035656" cy="1060654"/>
            <a:chOff x="1171059" y="3991939"/>
            <a:chExt cx="3885034" cy="913062"/>
          </a:xfrm>
        </p:grpSpPr>
        <p:grpSp>
          <p:nvGrpSpPr>
            <p:cNvPr id="47" name="Group 46"/>
            <p:cNvGrpSpPr/>
            <p:nvPr/>
          </p:nvGrpSpPr>
          <p:grpSpPr>
            <a:xfrm>
              <a:off x="1362045" y="4071155"/>
              <a:ext cx="3694048" cy="745750"/>
              <a:chOff x="2028795" y="4433105"/>
              <a:chExt cx="3694048" cy="745750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745910" y="4456598"/>
                <a:ext cx="2976933" cy="715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6.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51" name="Group 50"/>
          <p:cNvGrpSpPr/>
          <p:nvPr/>
        </p:nvGrpSpPr>
        <p:grpSpPr>
          <a:xfrm>
            <a:off x="30481" y="6553201"/>
            <a:ext cx="4005174" cy="1132114"/>
            <a:chOff x="49818" y="4033573"/>
            <a:chExt cx="2002587" cy="566513"/>
          </a:xfrm>
        </p:grpSpPr>
        <p:sp>
          <p:nvSpPr>
            <p:cNvPr id="52" name="Freeform 20"/>
            <p:cNvSpPr>
              <a:spLocks/>
            </p:cNvSpPr>
            <p:nvPr/>
          </p:nvSpPr>
          <p:spPr bwMode="auto">
            <a:xfrm rot="16200000" flipV="1">
              <a:off x="1085869" y="3567791"/>
              <a:ext cx="434870" cy="149820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660033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29268" y="4066461"/>
              <a:ext cx="1436420" cy="400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9818" y="4033573"/>
              <a:ext cx="529474" cy="566513"/>
            </a:xfrm>
            <a:prstGeom prst="round2DiagRect">
              <a:avLst>
                <a:gd name="adj1" fmla="val 27632"/>
                <a:gd name="adj2" fmla="val 0"/>
              </a:avLst>
            </a:prstGeom>
            <a:solidFill>
              <a:srgbClr val="327E3B"/>
            </a:solidFill>
            <a:ln w="38100" cap="sq">
              <a:solidFill>
                <a:srgbClr val="660033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553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358473" y="6845557"/>
            <a:ext cx="23769886" cy="6724518"/>
          </a:xfrm>
          <a:prstGeom prst="roundRect">
            <a:avLst>
              <a:gd name="adj" fmla="val 2239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nl-NL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nl-NL" sz="3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nl-NL" sz="4800" b="1" i="1" dirty="0">
              <a:solidFill>
                <a:schemeClr val="tx1"/>
              </a:solidFill>
              <a:latin typeface="Cambria Math" panose="02040503050406030204" pitchFamily="18" charset="0"/>
              <a:ea typeface="Times New Roman" panose="02020603050405020304" pitchFamily="18" charset="0"/>
              <a:cs typeface="Cambria Math" panose="02040503050406030204" pitchFamily="18" charset="0"/>
            </a:endParaRP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7309" y="555823"/>
            <a:ext cx="23741054" cy="2239710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sz="1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365617F5-791D-4757-B10B-7CD26BC0A6B2}"/>
              </a:ext>
            </a:extLst>
          </p:cNvPr>
          <p:cNvGrpSpPr/>
          <p:nvPr/>
        </p:nvGrpSpPr>
        <p:grpSpPr>
          <a:xfrm>
            <a:off x="401648" y="4876800"/>
            <a:ext cx="23209768" cy="1371600"/>
            <a:chOff x="4652512" y="2133319"/>
            <a:chExt cx="11604884" cy="685800"/>
          </a:xfrm>
          <a:solidFill>
            <a:srgbClr val="3F601A"/>
          </a:solidFill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A221F505-969C-4ADA-8CCB-54AEA0FD12EC}"/>
                </a:ext>
              </a:extLst>
            </p:cNvPr>
            <p:cNvSpPr/>
            <p:nvPr/>
          </p:nvSpPr>
          <p:spPr>
            <a:xfrm>
              <a:off x="4997148" y="2158222"/>
              <a:ext cx="5383439" cy="660897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7F6686BF-F051-42FA-8944-D7D47B47D9A2}"/>
                </a:ext>
              </a:extLst>
            </p:cNvPr>
            <p:cNvSpPr/>
            <p:nvPr/>
          </p:nvSpPr>
          <p:spPr>
            <a:xfrm>
              <a:off x="4652512" y="2216724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5D3ECF51-703D-4F67-B3E0-A9244BDF2EBC}"/>
                </a:ext>
              </a:extLst>
            </p:cNvPr>
            <p:cNvSpPr/>
            <p:nvPr/>
          </p:nvSpPr>
          <p:spPr>
            <a:xfrm>
              <a:off x="10833893" y="2133319"/>
              <a:ext cx="5423503" cy="685800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rgbClr val="007434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C26B4F0B-086D-44B5-85C3-9C7E3012E05D}"/>
                </a:ext>
              </a:extLst>
            </p:cNvPr>
            <p:cNvSpPr/>
            <p:nvPr/>
          </p:nvSpPr>
          <p:spPr>
            <a:xfrm>
              <a:off x="10525595" y="21922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91DE9758-A8AB-4600-8509-77B1C5EC663C}"/>
                  </a:ext>
                </a:extLst>
              </p:cNvPr>
              <p:cNvSpPr/>
              <p:nvPr/>
            </p:nvSpPr>
            <p:spPr>
              <a:xfrm>
                <a:off x="772584" y="5172671"/>
                <a:ext cx="11639060" cy="923330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DE9758-A8AB-4600-8509-77B1C5EC6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92" y="2586335"/>
                <a:ext cx="581953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47BEE978-3B21-4E51-93A4-49575DE5EC4B}"/>
                  </a:ext>
                </a:extLst>
              </p:cNvPr>
              <p:cNvSpPr/>
              <p:nvPr/>
            </p:nvSpPr>
            <p:spPr>
              <a:xfrm>
                <a:off x="12427443" y="5172671"/>
                <a:ext cx="11499358" cy="923330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7BEE978-3B21-4E51-93A4-49575DE5E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721" y="2586335"/>
                <a:ext cx="574967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84D1B19D-B5D9-42BC-9BF7-5793B1857039}"/>
                  </a:ext>
                </a:extLst>
              </p:cNvPr>
              <p:cNvSpPr/>
              <p:nvPr/>
            </p:nvSpPr>
            <p:spPr>
              <a:xfrm>
                <a:off x="12764851" y="3370315"/>
                <a:ext cx="10793218" cy="1311550"/>
              </a:xfrm>
              <a:prstGeom prst="rect">
                <a:avLst/>
              </a:prstGeom>
              <a:solidFill>
                <a:srgbClr val="327E3B"/>
              </a:solidFill>
              <a:ln w="19050">
                <a:solidFill>
                  <a:srgbClr val="007434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91440" rIns="182880" bIns="9144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vi-VN" sz="4800" b="1" dirty="0">
                  <a:solidFill>
                    <a:schemeClr val="bg1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4D1B19D-B5D9-42BC-9BF7-5793B18570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425" y="1685157"/>
                <a:ext cx="5396609" cy="655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743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="" xmlns:a16="http://schemas.microsoft.com/office/drawing/2014/main" id="{C94DED87-E781-45C6-B70F-2287D47E25DF}"/>
              </a:ext>
            </a:extLst>
          </p:cNvPr>
          <p:cNvSpPr/>
          <p:nvPr/>
        </p:nvSpPr>
        <p:spPr>
          <a:xfrm>
            <a:off x="12172909" y="3505200"/>
            <a:ext cx="1088530" cy="1000532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971DD41A-2997-47DF-A492-218D3F436C4B}"/>
              </a:ext>
            </a:extLst>
          </p:cNvPr>
          <p:cNvGrpSpPr/>
          <p:nvPr/>
        </p:nvGrpSpPr>
        <p:grpSpPr>
          <a:xfrm>
            <a:off x="358472" y="3352800"/>
            <a:ext cx="11524420" cy="1329064"/>
            <a:chOff x="805960" y="5126006"/>
            <a:chExt cx="11524419" cy="1329064"/>
          </a:xfrm>
          <a:solidFill>
            <a:srgbClr val="3F601A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="" xmlns:a16="http://schemas.microsoft.com/office/drawing/2014/main" id="{31DC2343-C5AA-4501-A7C1-1E1460ADB4F3}"/>
                    </a:ext>
                  </a:extLst>
                </p:cNvPr>
                <p:cNvSpPr/>
                <p:nvPr/>
              </p:nvSpPr>
              <p:spPr>
                <a:xfrm>
                  <a:off x="1563502" y="5126006"/>
                  <a:ext cx="10766877" cy="1329064"/>
                </a:xfrm>
                <a:prstGeom prst="rect">
                  <a:avLst/>
                </a:prstGeom>
                <a:solidFill>
                  <a:srgbClr val="327E3B"/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fr-FR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Arial" panose="020B0604020202020204" pitchFamily="34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>
                    <a:solidFill>
                      <a:schemeClr val="bg1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31DC2343-C5AA-4501-A7C1-1E1460ADB4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3502" y="5126006"/>
                  <a:ext cx="10766877" cy="132906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6C56A7D2-345A-4CD1-BC9A-12B56F8065CC}"/>
                </a:ext>
              </a:extLst>
            </p:cNvPr>
            <p:cNvSpPr/>
            <p:nvPr/>
          </p:nvSpPr>
          <p:spPr>
            <a:xfrm>
              <a:off x="805960" y="5259608"/>
              <a:ext cx="1088530" cy="100053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FEAAB22F-E4DF-45AB-AE40-475AEB7D4FA9}"/>
              </a:ext>
            </a:extLst>
          </p:cNvPr>
          <p:cNvSpPr/>
          <p:nvPr/>
        </p:nvSpPr>
        <p:spPr>
          <a:xfrm>
            <a:off x="378173" y="4991752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2850B82C-2096-43A0-AC5A-64E3436CAC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132" y="698937"/>
            <a:ext cx="1645004" cy="1645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96BCCC7A-5122-4211-BEED-77436D17CDB0}"/>
                  </a:ext>
                </a:extLst>
              </p:cNvPr>
              <p:cNvSpPr/>
              <p:nvPr/>
            </p:nvSpPr>
            <p:spPr>
              <a:xfrm>
                <a:off x="1108469" y="1083184"/>
                <a:ext cx="22367430" cy="1002712"/>
              </a:xfrm>
              <a:prstGeom prst="rect">
                <a:avLst/>
              </a:prstGeom>
            </p:spPr>
            <p:txBody>
              <a:bodyPr wrap="square" lIns="182880" tIns="91440" rIns="182880" bIns="91440">
                <a:spAutoFit/>
              </a:bodyPr>
              <a:lstStyle/>
              <a:p>
                <a:pPr algn="just"/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	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</a:rPr>
                  <a:t>nghiệm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sub>
                        </m:sSub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vi-VN" sz="4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vi-VN" sz="4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sub>
                        </m:sSub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.</a:t>
                </a:r>
                <a:endParaRPr lang="vi-VN" sz="48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6BCCC7A-5122-4211-BEED-77436D17C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34" y="541592"/>
                <a:ext cx="11183715" cy="501356"/>
              </a:xfrm>
              <a:prstGeom prst="rect">
                <a:avLst/>
              </a:prstGeom>
              <a:blipFill>
                <a:blip r:embed="rId8"/>
                <a:stretch>
                  <a:fillRect t="-12195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Google Shape;449;p3">
                <a:extLst>
                  <a:ext uri="{FF2B5EF4-FFF2-40B4-BE49-F238E27FC236}">
                    <a16:creationId xmlns="" xmlns:a16="http://schemas.microsoft.com/office/drawing/2014/main" id="{A6EE6553-CD46-4D77-A469-3DB63CE59021}"/>
                  </a:ext>
                </a:extLst>
              </p:cNvPr>
              <p:cNvSpPr txBox="1"/>
              <p:nvPr/>
            </p:nvSpPr>
            <p:spPr>
              <a:xfrm>
                <a:off x="304800" y="8348088"/>
                <a:ext cx="23306616" cy="3996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6" tIns="45700" rIns="91426" bIns="45700" anchor="t" anchorCtr="0">
                <a:spAutoFit/>
              </a:bodyPr>
              <a:lstStyle/>
              <a:p>
                <a:pPr marL="1259840">
                  <a:lnSpc>
                    <a:spcPct val="150000"/>
                  </a:lnSpc>
                  <a:spcAft>
                    <a:spcPts val="1600"/>
                  </a:spcAft>
                  <a:defRPr/>
                </a:pP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ĐKXĐ: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b="1" dirty="0">
                  <a:latin typeface="Tahoma" panose="020B060403050404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1259840">
                  <a:lnSpc>
                    <a:spcPct val="150000"/>
                  </a:lnSpc>
                  <a:spcAft>
                    <a:spcPts val="1600"/>
                  </a:spcAft>
                  <a:defRPr/>
                </a:pP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đkxđ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sub>
                        </m:sSub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sub>
                        </m:sSub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800" b="1" i="1"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vi-VN" sz="4800" b="1" i="1"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𝒍𝒐𝒈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b="1" dirty="0">
                  <a:latin typeface="Tahoma" panose="020B060403050404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      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</a:rPr>
                  <a:t>Vậy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 1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</a:rPr>
                  <a:t>nghiệm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.</a:t>
                </a:r>
                <a:endParaRPr lang="vi-VN" sz="48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Google Shape;449;p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6EE6553-CD46-4D77-A469-3DB63CE59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174044"/>
                <a:ext cx="11653308" cy="1998156"/>
              </a:xfrm>
              <a:prstGeom prst="rect">
                <a:avLst/>
              </a:prstGeom>
              <a:blipFill rotWithShape="1">
                <a:blip r:embed="rId9"/>
                <a:stretch>
                  <a:fillRect r="-1046" b="-33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0" y="53907"/>
            <a:ext cx="4035656" cy="1060654"/>
            <a:chOff x="1171059" y="3991939"/>
            <a:chExt cx="3885034" cy="913062"/>
          </a:xfrm>
        </p:grpSpPr>
        <p:grpSp>
          <p:nvGrpSpPr>
            <p:cNvPr id="47" name="Group 46"/>
            <p:cNvGrpSpPr/>
            <p:nvPr/>
          </p:nvGrpSpPr>
          <p:grpSpPr>
            <a:xfrm>
              <a:off x="1362045" y="4071155"/>
              <a:ext cx="3694048" cy="745750"/>
              <a:chOff x="2028795" y="4433105"/>
              <a:chExt cx="3694048" cy="745750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745910" y="4456598"/>
                <a:ext cx="2976933" cy="715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7.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51" name="Group 50"/>
          <p:cNvGrpSpPr/>
          <p:nvPr/>
        </p:nvGrpSpPr>
        <p:grpSpPr>
          <a:xfrm>
            <a:off x="30481" y="6553201"/>
            <a:ext cx="4005174" cy="1132114"/>
            <a:chOff x="49818" y="4033573"/>
            <a:chExt cx="2002587" cy="566513"/>
          </a:xfrm>
        </p:grpSpPr>
        <p:sp>
          <p:nvSpPr>
            <p:cNvPr id="52" name="Freeform 20"/>
            <p:cNvSpPr>
              <a:spLocks/>
            </p:cNvSpPr>
            <p:nvPr/>
          </p:nvSpPr>
          <p:spPr bwMode="auto">
            <a:xfrm rot="16200000" flipV="1">
              <a:off x="1085869" y="3567791"/>
              <a:ext cx="434870" cy="149820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660033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29268" y="4066461"/>
              <a:ext cx="1436420" cy="400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9818" y="4033573"/>
              <a:ext cx="529474" cy="566513"/>
            </a:xfrm>
            <a:prstGeom prst="round2DiagRect">
              <a:avLst>
                <a:gd name="adj1" fmla="val 27632"/>
                <a:gd name="adj2" fmla="val 0"/>
              </a:avLst>
            </a:prstGeom>
            <a:solidFill>
              <a:srgbClr val="327E3B"/>
            </a:solidFill>
            <a:ln w="38100" cap="sq">
              <a:solidFill>
                <a:srgbClr val="660033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5844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358473" y="6845557"/>
            <a:ext cx="23769886" cy="6724518"/>
          </a:xfrm>
          <a:prstGeom prst="roundRect">
            <a:avLst>
              <a:gd name="adj" fmla="val 2239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nl-NL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nl-NL" sz="3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nl-NL" sz="4800" b="1" i="1" dirty="0">
              <a:solidFill>
                <a:schemeClr val="tx1"/>
              </a:solidFill>
              <a:latin typeface="Cambria Math" panose="02040503050406030204" pitchFamily="18" charset="0"/>
              <a:ea typeface="Times New Roman" panose="02020603050405020304" pitchFamily="18" charset="0"/>
              <a:cs typeface="Cambria Math" panose="02040503050406030204" pitchFamily="18" charset="0"/>
            </a:endParaRP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7309" y="555823"/>
            <a:ext cx="23741054" cy="2239710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sz="1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365617F5-791D-4757-B10B-7CD26BC0A6B2}"/>
              </a:ext>
            </a:extLst>
          </p:cNvPr>
          <p:cNvGrpSpPr/>
          <p:nvPr/>
        </p:nvGrpSpPr>
        <p:grpSpPr>
          <a:xfrm>
            <a:off x="401648" y="4876800"/>
            <a:ext cx="23209768" cy="1371600"/>
            <a:chOff x="4652512" y="2133319"/>
            <a:chExt cx="11604884" cy="685800"/>
          </a:xfrm>
          <a:solidFill>
            <a:srgbClr val="3F601A"/>
          </a:solidFill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A221F505-969C-4ADA-8CCB-54AEA0FD12EC}"/>
                </a:ext>
              </a:extLst>
            </p:cNvPr>
            <p:cNvSpPr/>
            <p:nvPr/>
          </p:nvSpPr>
          <p:spPr>
            <a:xfrm>
              <a:off x="4997148" y="2158222"/>
              <a:ext cx="5383439" cy="660897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7F6686BF-F051-42FA-8944-D7D47B47D9A2}"/>
                </a:ext>
              </a:extLst>
            </p:cNvPr>
            <p:cNvSpPr/>
            <p:nvPr/>
          </p:nvSpPr>
          <p:spPr>
            <a:xfrm>
              <a:off x="4652512" y="2216724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5D3ECF51-703D-4F67-B3E0-A9244BDF2EBC}"/>
                </a:ext>
              </a:extLst>
            </p:cNvPr>
            <p:cNvSpPr/>
            <p:nvPr/>
          </p:nvSpPr>
          <p:spPr>
            <a:xfrm>
              <a:off x="10833893" y="2133319"/>
              <a:ext cx="5423503" cy="685800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rgbClr val="007434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C26B4F0B-086D-44B5-85C3-9C7E3012E05D}"/>
                </a:ext>
              </a:extLst>
            </p:cNvPr>
            <p:cNvSpPr/>
            <p:nvPr/>
          </p:nvSpPr>
          <p:spPr>
            <a:xfrm>
              <a:off x="10525595" y="21922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91DE9758-A8AB-4600-8509-77B1C5EC663C}"/>
                  </a:ext>
                </a:extLst>
              </p:cNvPr>
              <p:cNvSpPr/>
              <p:nvPr/>
            </p:nvSpPr>
            <p:spPr>
              <a:xfrm>
                <a:off x="772584" y="5172671"/>
                <a:ext cx="11639060" cy="923330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DE9758-A8AB-4600-8509-77B1C5EC6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92" y="2586335"/>
                <a:ext cx="581953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47BEE978-3B21-4E51-93A4-49575DE5EC4B}"/>
                  </a:ext>
                </a:extLst>
              </p:cNvPr>
              <p:cNvSpPr/>
              <p:nvPr/>
            </p:nvSpPr>
            <p:spPr>
              <a:xfrm>
                <a:off x="12427443" y="5172671"/>
                <a:ext cx="11499358" cy="923330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7BEE978-3B21-4E51-93A4-49575DE5E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721" y="2586335"/>
                <a:ext cx="574967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84D1B19D-B5D9-42BC-9BF7-5793B1857039}"/>
                  </a:ext>
                </a:extLst>
              </p:cNvPr>
              <p:cNvSpPr/>
              <p:nvPr/>
            </p:nvSpPr>
            <p:spPr>
              <a:xfrm>
                <a:off x="12764851" y="3370315"/>
                <a:ext cx="10793218" cy="1311550"/>
              </a:xfrm>
              <a:prstGeom prst="rect">
                <a:avLst/>
              </a:prstGeom>
              <a:solidFill>
                <a:srgbClr val="327E3B"/>
              </a:solidFill>
              <a:ln w="19050">
                <a:solidFill>
                  <a:srgbClr val="007434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91440" rIns="182880" bIns="9144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vi-VN" sz="4800" b="1" dirty="0">
                  <a:solidFill>
                    <a:schemeClr val="bg1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4D1B19D-B5D9-42BC-9BF7-5793B18570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425" y="1685157"/>
                <a:ext cx="5396609" cy="655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solidFill>
                  <a:srgbClr val="007434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="" xmlns:a16="http://schemas.microsoft.com/office/drawing/2014/main" id="{C94DED87-E781-45C6-B70F-2287D47E25DF}"/>
              </a:ext>
            </a:extLst>
          </p:cNvPr>
          <p:cNvSpPr/>
          <p:nvPr/>
        </p:nvSpPr>
        <p:spPr>
          <a:xfrm>
            <a:off x="12172909" y="3505200"/>
            <a:ext cx="1088530" cy="1000532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971DD41A-2997-47DF-A492-218D3F436C4B}"/>
              </a:ext>
            </a:extLst>
          </p:cNvPr>
          <p:cNvGrpSpPr/>
          <p:nvPr/>
        </p:nvGrpSpPr>
        <p:grpSpPr>
          <a:xfrm>
            <a:off x="358472" y="3352800"/>
            <a:ext cx="11524420" cy="1329064"/>
            <a:chOff x="805960" y="5126006"/>
            <a:chExt cx="11524419" cy="1329064"/>
          </a:xfrm>
          <a:solidFill>
            <a:srgbClr val="3F601A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="" xmlns:a16="http://schemas.microsoft.com/office/drawing/2014/main" id="{31DC2343-C5AA-4501-A7C1-1E1460ADB4F3}"/>
                    </a:ext>
                  </a:extLst>
                </p:cNvPr>
                <p:cNvSpPr/>
                <p:nvPr/>
              </p:nvSpPr>
              <p:spPr>
                <a:xfrm>
                  <a:off x="1563502" y="5126006"/>
                  <a:ext cx="10766877" cy="1329064"/>
                </a:xfrm>
                <a:prstGeom prst="rect">
                  <a:avLst/>
                </a:prstGeom>
                <a:solidFill>
                  <a:srgbClr val="327E3B"/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oMath>
                    </m:oMathPara>
                  </a14:m>
                  <a:endParaRPr lang="vi-VN" sz="4800" b="1" dirty="0">
                    <a:solidFill>
                      <a:schemeClr val="bg1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31DC2343-C5AA-4501-A7C1-1E1460ADB4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3502" y="5126006"/>
                  <a:ext cx="10766877" cy="132906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6C56A7D2-345A-4CD1-BC9A-12B56F8065CC}"/>
                </a:ext>
              </a:extLst>
            </p:cNvPr>
            <p:cNvSpPr/>
            <p:nvPr/>
          </p:nvSpPr>
          <p:spPr>
            <a:xfrm>
              <a:off x="805960" y="5259608"/>
              <a:ext cx="1088530" cy="100053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FEAAB22F-E4DF-45AB-AE40-475AEB7D4FA9}"/>
              </a:ext>
            </a:extLst>
          </p:cNvPr>
          <p:cNvSpPr/>
          <p:nvPr/>
        </p:nvSpPr>
        <p:spPr>
          <a:xfrm>
            <a:off x="12096169" y="3471314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2850B82C-2096-43A0-AC5A-64E3436CAC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132" y="698937"/>
            <a:ext cx="1645004" cy="1645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96BCCC7A-5122-4211-BEED-77436D17CDB0}"/>
                  </a:ext>
                </a:extLst>
              </p:cNvPr>
              <p:cNvSpPr/>
              <p:nvPr/>
            </p:nvSpPr>
            <p:spPr>
              <a:xfrm>
                <a:off x="1108469" y="1083185"/>
                <a:ext cx="22367430" cy="2003882"/>
              </a:xfrm>
              <a:prstGeom prst="rect">
                <a:avLst/>
              </a:prstGeom>
            </p:spPr>
            <p:txBody>
              <a:bodyPr wrap="square" lIns="182880" tIns="91440" rIns="182880" bIns="9144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600"/>
                  </a:spcAft>
                  <a:defRPr/>
                </a:pP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rad>
                          </m:sub>
                        </m:sSub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)=</m:t>
                    </m:r>
                    <m:func>
                      <m:func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b="1" dirty="0">
                  <a:latin typeface="Tahoma" panose="020B060403050404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:r>
                  <a:rPr lang="nl-NL" sz="48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	 </a:t>
                </a:r>
                <a:endParaRPr lang="vi-VN" sz="48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6BCCC7A-5122-4211-BEED-77436D17C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34" y="541592"/>
                <a:ext cx="11183715" cy="1001941"/>
              </a:xfrm>
              <a:prstGeom prst="rect">
                <a:avLst/>
              </a:prstGeom>
              <a:blipFill>
                <a:blip r:embed="rId8"/>
                <a:stretch>
                  <a:fillRect t="-3049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Google Shape;449;p3">
                <a:extLst>
                  <a:ext uri="{FF2B5EF4-FFF2-40B4-BE49-F238E27FC236}">
                    <a16:creationId xmlns="" xmlns:a16="http://schemas.microsoft.com/office/drawing/2014/main" id="{A6EE6553-CD46-4D77-A469-3DB63CE59021}"/>
                  </a:ext>
                </a:extLst>
              </p:cNvPr>
              <p:cNvSpPr txBox="1"/>
              <p:nvPr/>
            </p:nvSpPr>
            <p:spPr>
              <a:xfrm>
                <a:off x="3181316" y="6553200"/>
                <a:ext cx="21202684" cy="6884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6" tIns="45700" rIns="91426" bIns="45700" anchor="t" anchorCtr="0">
                <a:spAutoFit/>
              </a:bodyPr>
              <a:lstStyle/>
              <a:p>
                <a:pPr marL="1259840">
                  <a:lnSpc>
                    <a:spcPct val="150000"/>
                  </a:lnSpc>
                  <a:spcAft>
                    <a:spcPts val="1600"/>
                  </a:spcAft>
                  <a:defRPr/>
                </a:pP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Điều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&gt;−</m:t>
                    </m:r>
                    <m:f>
                      <m:f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b="1" dirty="0">
                  <a:latin typeface="Tahoma" panose="020B060403050404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1259840">
                  <a:lnSpc>
                    <a:spcPct val="150000"/>
                  </a:lnSpc>
                  <a:spcAft>
                    <a:spcPts val="1200"/>
                  </a:spcAft>
                  <a:defRPr/>
                </a:pP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rad>
                          </m:sub>
                        </m:sSub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)=</m:t>
                    </m:r>
                    <m:func>
                      <m:func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800" b="1" i="1" dirty="0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1259840">
                  <a:lnSpc>
                    <a:spcPct val="150000"/>
                  </a:lnSpc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func>
                      <m:func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b="1" dirty="0">
                  <a:latin typeface="Tahoma" panose="020B060403050404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         ⇔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vi-VN" sz="4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vi-VN" sz="4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vi-VN" sz="4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.</a:t>
                </a: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US" sz="4800" b="1" dirty="0">
                    <a:latin typeface="Tahoma" panose="020B0604030504040204" pitchFamily="34" charset="0"/>
                  </a:rPr>
                  <a:t>	</a:t>
                </a:r>
                <a:r>
                  <a:rPr lang="en-US" sz="4800" b="1" dirty="0" err="1">
                    <a:latin typeface="Tahoma" panose="020B0604030504040204" pitchFamily="34" charset="0"/>
                  </a:rPr>
                  <a:t>Vậy</a:t>
                </a:r>
                <a:r>
                  <a:rPr lang="en-US" sz="4800" b="1" dirty="0">
                    <a:latin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</a:rPr>
                  <a:t>ph</a:t>
                </a:r>
                <a:r>
                  <a:rPr lang="vi-VN" sz="4800" b="1" dirty="0">
                    <a:latin typeface="Tahoma" panose="020B0604030504040204" pitchFamily="34" charset="0"/>
                  </a:rPr>
                  <a:t>ươ</a:t>
                </a:r>
                <a:r>
                  <a:rPr lang="en-US" sz="4800" b="1" dirty="0">
                    <a:latin typeface="Tahoma" panose="020B0604030504040204" pitchFamily="34" charset="0"/>
                  </a:rPr>
                  <a:t>ng </a:t>
                </a:r>
                <a:r>
                  <a:rPr lang="en-US" sz="4800" b="1" dirty="0" err="1">
                    <a:latin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</a:rPr>
                  <a:t> 2 </a:t>
                </a:r>
                <a:r>
                  <a:rPr lang="en-US" sz="4800" b="1" dirty="0" err="1">
                    <a:latin typeface="Tahoma" panose="020B0604030504040204" pitchFamily="34" charset="0"/>
                  </a:rPr>
                  <a:t>nghiệm</a:t>
                </a:r>
                <a:endParaRPr lang="vi-VN" sz="48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Google Shape;449;p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6EE6553-CD46-4D77-A469-3DB63CE59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58" y="3276600"/>
                <a:ext cx="10601342" cy="3442332"/>
              </a:xfrm>
              <a:prstGeom prst="rect">
                <a:avLst/>
              </a:prstGeom>
              <a:blipFill rotWithShape="1">
                <a:blip r:embed="rId9"/>
                <a:stretch>
                  <a:fillRect b="-15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0" y="53907"/>
            <a:ext cx="4035656" cy="1060654"/>
            <a:chOff x="1171059" y="3991939"/>
            <a:chExt cx="3885034" cy="913062"/>
          </a:xfrm>
        </p:grpSpPr>
        <p:grpSp>
          <p:nvGrpSpPr>
            <p:cNvPr id="47" name="Group 46"/>
            <p:cNvGrpSpPr/>
            <p:nvPr/>
          </p:nvGrpSpPr>
          <p:grpSpPr>
            <a:xfrm>
              <a:off x="1362045" y="4071155"/>
              <a:ext cx="3694048" cy="745750"/>
              <a:chOff x="2028795" y="4433105"/>
              <a:chExt cx="3694048" cy="745750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745910" y="4456598"/>
                <a:ext cx="2976933" cy="715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8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51" name="Group 50"/>
          <p:cNvGrpSpPr/>
          <p:nvPr/>
        </p:nvGrpSpPr>
        <p:grpSpPr>
          <a:xfrm>
            <a:off x="30481" y="6553201"/>
            <a:ext cx="4005174" cy="1132114"/>
            <a:chOff x="49818" y="4033573"/>
            <a:chExt cx="2002587" cy="566513"/>
          </a:xfrm>
        </p:grpSpPr>
        <p:sp>
          <p:nvSpPr>
            <p:cNvPr id="52" name="Freeform 20"/>
            <p:cNvSpPr>
              <a:spLocks/>
            </p:cNvSpPr>
            <p:nvPr/>
          </p:nvSpPr>
          <p:spPr bwMode="auto">
            <a:xfrm rot="16200000" flipV="1">
              <a:off x="1085869" y="3567791"/>
              <a:ext cx="434870" cy="149820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660033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29268" y="4066461"/>
              <a:ext cx="1436420" cy="400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9818" y="4033573"/>
              <a:ext cx="529474" cy="566513"/>
            </a:xfrm>
            <a:prstGeom prst="round2DiagRect">
              <a:avLst>
                <a:gd name="adj1" fmla="val 27632"/>
                <a:gd name="adj2" fmla="val 0"/>
              </a:avLst>
            </a:prstGeom>
            <a:solidFill>
              <a:srgbClr val="327E3B"/>
            </a:solidFill>
            <a:ln w="38100" cap="sq">
              <a:solidFill>
                <a:srgbClr val="660033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05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405538" y="6845557"/>
            <a:ext cx="23722820" cy="6724518"/>
          </a:xfrm>
          <a:prstGeom prst="roundRect">
            <a:avLst>
              <a:gd name="adj" fmla="val 2239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nl-NL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nl-NL" sz="3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nl-NL" sz="4800" b="1" i="1" dirty="0">
              <a:solidFill>
                <a:schemeClr val="tx1"/>
              </a:solidFill>
              <a:latin typeface="Cambria Math" panose="02040503050406030204" pitchFamily="18" charset="0"/>
              <a:ea typeface="Times New Roman" panose="02020603050405020304" pitchFamily="18" charset="0"/>
              <a:cs typeface="Cambria Math" panose="02040503050406030204" pitchFamily="18" charset="0"/>
            </a:endParaRP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7309" y="555823"/>
            <a:ext cx="23741054" cy="2239710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sz="1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365617F5-791D-4757-B10B-7CD26BC0A6B2}"/>
              </a:ext>
            </a:extLst>
          </p:cNvPr>
          <p:cNvGrpSpPr/>
          <p:nvPr/>
        </p:nvGrpSpPr>
        <p:grpSpPr>
          <a:xfrm>
            <a:off x="401648" y="4876800"/>
            <a:ext cx="23209768" cy="1524000"/>
            <a:chOff x="4652512" y="2133319"/>
            <a:chExt cx="11604884" cy="762000"/>
          </a:xfrm>
          <a:solidFill>
            <a:srgbClr val="3F601A"/>
          </a:solidFill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A221F505-969C-4ADA-8CCB-54AEA0FD12EC}"/>
                </a:ext>
              </a:extLst>
            </p:cNvPr>
            <p:cNvSpPr/>
            <p:nvPr/>
          </p:nvSpPr>
          <p:spPr>
            <a:xfrm>
              <a:off x="4997148" y="2158222"/>
              <a:ext cx="5383439" cy="737097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7F6686BF-F051-42FA-8944-D7D47B47D9A2}"/>
                </a:ext>
              </a:extLst>
            </p:cNvPr>
            <p:cNvSpPr/>
            <p:nvPr/>
          </p:nvSpPr>
          <p:spPr>
            <a:xfrm>
              <a:off x="4652512" y="2216724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5D3ECF51-703D-4F67-B3E0-A9244BDF2EBC}"/>
                </a:ext>
              </a:extLst>
            </p:cNvPr>
            <p:cNvSpPr/>
            <p:nvPr/>
          </p:nvSpPr>
          <p:spPr>
            <a:xfrm>
              <a:off x="10833893" y="2133319"/>
              <a:ext cx="5423503" cy="762000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rgbClr val="007434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C26B4F0B-086D-44B5-85C3-9C7E3012E05D}"/>
                </a:ext>
              </a:extLst>
            </p:cNvPr>
            <p:cNvSpPr/>
            <p:nvPr/>
          </p:nvSpPr>
          <p:spPr>
            <a:xfrm>
              <a:off x="10525595" y="2242653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91DE9758-A8AB-4600-8509-77B1C5EC663C}"/>
                  </a:ext>
                </a:extLst>
              </p:cNvPr>
              <p:cNvSpPr/>
              <p:nvPr/>
            </p:nvSpPr>
            <p:spPr>
              <a:xfrm>
                <a:off x="772584" y="5172671"/>
                <a:ext cx="11639060" cy="923330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DE9758-A8AB-4600-8509-77B1C5EC6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92" y="2586335"/>
                <a:ext cx="581953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47BEE978-3B21-4E51-93A4-49575DE5EC4B}"/>
                  </a:ext>
                </a:extLst>
              </p:cNvPr>
              <p:cNvSpPr/>
              <p:nvPr/>
            </p:nvSpPr>
            <p:spPr>
              <a:xfrm>
                <a:off x="12427443" y="5172671"/>
                <a:ext cx="11499358" cy="923330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7BEE978-3B21-4E51-93A4-49575DE5E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721" y="2586335"/>
                <a:ext cx="574967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84D1B19D-B5D9-42BC-9BF7-5793B1857039}"/>
                  </a:ext>
                </a:extLst>
              </p:cNvPr>
              <p:cNvSpPr/>
              <p:nvPr/>
            </p:nvSpPr>
            <p:spPr>
              <a:xfrm>
                <a:off x="12764851" y="3370315"/>
                <a:ext cx="10793218" cy="1311550"/>
              </a:xfrm>
              <a:prstGeom prst="rect">
                <a:avLst/>
              </a:prstGeom>
              <a:solidFill>
                <a:srgbClr val="327E3B"/>
              </a:solidFill>
              <a:ln w="19050">
                <a:solidFill>
                  <a:srgbClr val="007434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91440" rIns="182880" bIns="9144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vi-VN" sz="4800" b="1" dirty="0">
                  <a:solidFill>
                    <a:schemeClr val="bg1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4D1B19D-B5D9-42BC-9BF7-5793B18570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425" y="1685157"/>
                <a:ext cx="5396609" cy="655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743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="" xmlns:a16="http://schemas.microsoft.com/office/drawing/2014/main" id="{C94DED87-E781-45C6-B70F-2287D47E25DF}"/>
              </a:ext>
            </a:extLst>
          </p:cNvPr>
          <p:cNvSpPr/>
          <p:nvPr/>
        </p:nvSpPr>
        <p:spPr>
          <a:xfrm>
            <a:off x="12172909" y="3505200"/>
            <a:ext cx="1088530" cy="1000532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971DD41A-2997-47DF-A492-218D3F436C4B}"/>
              </a:ext>
            </a:extLst>
          </p:cNvPr>
          <p:cNvGrpSpPr/>
          <p:nvPr/>
        </p:nvGrpSpPr>
        <p:grpSpPr>
          <a:xfrm>
            <a:off x="358472" y="3352800"/>
            <a:ext cx="11524420" cy="1492444"/>
            <a:chOff x="805960" y="5126006"/>
            <a:chExt cx="11524419" cy="1492444"/>
          </a:xfrm>
          <a:solidFill>
            <a:srgbClr val="3F601A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="" xmlns:a16="http://schemas.microsoft.com/office/drawing/2014/main" id="{31DC2343-C5AA-4501-A7C1-1E1460ADB4F3}"/>
                    </a:ext>
                  </a:extLst>
                </p:cNvPr>
                <p:cNvSpPr/>
                <p:nvPr/>
              </p:nvSpPr>
              <p:spPr>
                <a:xfrm>
                  <a:off x="1563502" y="5126006"/>
                  <a:ext cx="10766877" cy="1492444"/>
                </a:xfrm>
                <a:prstGeom prst="rect">
                  <a:avLst/>
                </a:prstGeom>
                <a:solidFill>
                  <a:srgbClr val="327E3B"/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Arial" panose="020B0604020202020204" pitchFamily="34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>
                    <a:solidFill>
                      <a:schemeClr val="bg1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31DC2343-C5AA-4501-A7C1-1E1460ADB4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3502" y="5126006"/>
                  <a:ext cx="10766877" cy="149244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6C56A7D2-345A-4CD1-BC9A-12B56F8065CC}"/>
                </a:ext>
              </a:extLst>
            </p:cNvPr>
            <p:cNvSpPr/>
            <p:nvPr/>
          </p:nvSpPr>
          <p:spPr>
            <a:xfrm>
              <a:off x="805960" y="5259608"/>
              <a:ext cx="1088530" cy="100053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FEAAB22F-E4DF-45AB-AE40-475AEB7D4FA9}"/>
              </a:ext>
            </a:extLst>
          </p:cNvPr>
          <p:cNvSpPr/>
          <p:nvPr/>
        </p:nvSpPr>
        <p:spPr>
          <a:xfrm>
            <a:off x="405539" y="4991752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2850B82C-2096-43A0-AC5A-64E3436CAC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132" y="698937"/>
            <a:ext cx="1645004" cy="1645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96BCCC7A-5122-4211-BEED-77436D17CDB0}"/>
                  </a:ext>
                </a:extLst>
              </p:cNvPr>
              <p:cNvSpPr/>
              <p:nvPr/>
            </p:nvSpPr>
            <p:spPr>
              <a:xfrm>
                <a:off x="1108469" y="1083185"/>
                <a:ext cx="22367430" cy="992964"/>
              </a:xfrm>
              <a:prstGeom prst="rect">
                <a:avLst/>
              </a:prstGeom>
            </p:spPr>
            <p:txBody>
              <a:bodyPr wrap="square" lIns="182880" tIns="91440" rIns="182880" bIns="9144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600"/>
                  </a:spcAft>
                  <a:defRPr/>
                </a:pPr>
                <a:r>
                  <a:rPr lang="nl-NL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)+</m:t>
                    </m:r>
                    <m:func>
                      <m:func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</a:t>
                </a:r>
                <a:endParaRPr lang="vi-VN" sz="4800" b="1" dirty="0">
                  <a:latin typeface="Tahoma" panose="020B060403050404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6BCCC7A-5122-4211-BEED-77436D17C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34" y="541592"/>
                <a:ext cx="11183715" cy="463781"/>
              </a:xfrm>
              <a:prstGeom prst="rect">
                <a:avLst/>
              </a:prstGeom>
              <a:blipFill>
                <a:blip r:embed="rId8"/>
                <a:stretch>
                  <a:fillRect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Google Shape;449;p3">
                <a:extLst>
                  <a:ext uri="{FF2B5EF4-FFF2-40B4-BE49-F238E27FC236}">
                    <a16:creationId xmlns="" xmlns:a16="http://schemas.microsoft.com/office/drawing/2014/main" id="{A6EE6553-CD46-4D77-A469-3DB63CE59021}"/>
                  </a:ext>
                </a:extLst>
              </p:cNvPr>
              <p:cNvSpPr txBox="1"/>
              <p:nvPr/>
            </p:nvSpPr>
            <p:spPr>
              <a:xfrm>
                <a:off x="2876516" y="7010401"/>
                <a:ext cx="21202684" cy="6299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6" tIns="45700" rIns="91426" bIns="45700" anchor="t" anchorCtr="0">
                <a:spAutoFit/>
              </a:bodyPr>
              <a:lstStyle/>
              <a:p>
                <a:pPr indent="914400" algn="just">
                  <a:lnSpc>
                    <a:spcPct val="150000"/>
                  </a:lnSpc>
                  <a:spcAft>
                    <a:spcPts val="1600"/>
                  </a:spcAft>
                  <a:defRPr/>
                </a:pP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ĐK: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&gt;−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vi-VN" sz="4800" b="1" dirty="0">
                  <a:latin typeface="Tahoma" panose="020B060403050404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914400" algn="just">
                  <a:lnSpc>
                    <a:spcPct val="150000"/>
                  </a:lnSpc>
                  <a:spcAft>
                    <a:spcPts val="1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b="1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vi-VN" sz="4800" b="1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)+</m:t>
                      </m:r>
                      <m:func>
                        <m:funcPr>
                          <m:ctrlPr>
                            <a:rPr lang="vi-VN" sz="4800" b="1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vi-VN" sz="4800" b="1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vi-VN" sz="4800" b="1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func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vi-VN" sz="4800" b="1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vi-VN" sz="4800" b="1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vi-VN" sz="4800" b="1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vi-VN" sz="4800" b="1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4800" b="1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vi-VN" sz="4800" b="1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b="1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4800" b="1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𝟔𝟒</m:t>
                      </m:r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4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b="1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b="1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b="1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4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b="1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. </a:t>
                </a:r>
                <a:r>
                  <a:rPr lang="en-US" sz="4800" b="1" dirty="0">
                    <a:latin typeface="Tahoma" panose="020B0604030504040204" pitchFamily="34" charset="0"/>
                  </a:rPr>
                  <a:t>	</a:t>
                </a:r>
              </a:p>
              <a:p>
                <a:pPr lvl="0" algn="just">
                  <a:defRPr/>
                </a:pPr>
                <a:r>
                  <a:rPr lang="en-US" sz="4800" b="1" dirty="0">
                    <a:latin typeface="Tahoma" panose="020B0604030504040204" pitchFamily="34" charset="0"/>
                  </a:rPr>
                  <a:t>	</a:t>
                </a:r>
                <a:endParaRPr lang="vi-VN" sz="48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Google Shape;449;p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6EE6553-CD46-4D77-A469-3DB63CE59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258" y="3505200"/>
                <a:ext cx="10601342" cy="314988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0" y="53907"/>
            <a:ext cx="4035656" cy="1060654"/>
            <a:chOff x="1171059" y="3991939"/>
            <a:chExt cx="3885034" cy="913062"/>
          </a:xfrm>
        </p:grpSpPr>
        <p:grpSp>
          <p:nvGrpSpPr>
            <p:cNvPr id="47" name="Group 46"/>
            <p:cNvGrpSpPr/>
            <p:nvPr/>
          </p:nvGrpSpPr>
          <p:grpSpPr>
            <a:xfrm>
              <a:off x="1362045" y="4071155"/>
              <a:ext cx="3694048" cy="745750"/>
              <a:chOff x="2028795" y="4433105"/>
              <a:chExt cx="3694048" cy="745750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745910" y="4456598"/>
                <a:ext cx="2976933" cy="715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9.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51" name="Group 50"/>
          <p:cNvGrpSpPr/>
          <p:nvPr/>
        </p:nvGrpSpPr>
        <p:grpSpPr>
          <a:xfrm>
            <a:off x="30481" y="6553201"/>
            <a:ext cx="4005174" cy="1132114"/>
            <a:chOff x="49818" y="4033573"/>
            <a:chExt cx="2002587" cy="566513"/>
          </a:xfrm>
        </p:grpSpPr>
        <p:sp>
          <p:nvSpPr>
            <p:cNvPr id="52" name="Freeform 20"/>
            <p:cNvSpPr>
              <a:spLocks/>
            </p:cNvSpPr>
            <p:nvPr/>
          </p:nvSpPr>
          <p:spPr bwMode="auto">
            <a:xfrm rot="16200000" flipV="1">
              <a:off x="1085869" y="3567791"/>
              <a:ext cx="434870" cy="149820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660033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29268" y="4066461"/>
              <a:ext cx="1436420" cy="400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9818" y="4033573"/>
              <a:ext cx="529474" cy="566513"/>
            </a:xfrm>
            <a:prstGeom prst="round2DiagRect">
              <a:avLst>
                <a:gd name="adj1" fmla="val 27632"/>
                <a:gd name="adj2" fmla="val 0"/>
              </a:avLst>
            </a:prstGeom>
            <a:solidFill>
              <a:srgbClr val="327E3B"/>
            </a:solidFill>
            <a:ln w="38100" cap="sq">
              <a:solidFill>
                <a:srgbClr val="660033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23192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401649" y="6845557"/>
            <a:ext cx="23726710" cy="6724518"/>
          </a:xfrm>
          <a:prstGeom prst="roundRect">
            <a:avLst>
              <a:gd name="adj" fmla="val 2239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nl-NL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nl-NL" sz="3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nl-NL" sz="4800" b="1" i="1" dirty="0">
              <a:solidFill>
                <a:schemeClr val="tx1"/>
              </a:solidFill>
              <a:latin typeface="Cambria Math" panose="02040503050406030204" pitchFamily="18" charset="0"/>
              <a:ea typeface="Times New Roman" panose="02020603050405020304" pitchFamily="18" charset="0"/>
              <a:cs typeface="Cambria Math" panose="02040503050406030204" pitchFamily="18" charset="0"/>
            </a:endParaRP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7309" y="555822"/>
            <a:ext cx="23741054" cy="2559512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sz="1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365617F5-791D-4757-B10B-7CD26BC0A6B2}"/>
              </a:ext>
            </a:extLst>
          </p:cNvPr>
          <p:cNvGrpSpPr/>
          <p:nvPr/>
        </p:nvGrpSpPr>
        <p:grpSpPr>
          <a:xfrm>
            <a:off x="401648" y="4876800"/>
            <a:ext cx="23209768" cy="1524000"/>
            <a:chOff x="4652512" y="2133319"/>
            <a:chExt cx="11604884" cy="762000"/>
          </a:xfrm>
          <a:solidFill>
            <a:srgbClr val="3F601A"/>
          </a:solidFill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A221F505-969C-4ADA-8CCB-54AEA0FD12EC}"/>
                </a:ext>
              </a:extLst>
            </p:cNvPr>
            <p:cNvSpPr/>
            <p:nvPr/>
          </p:nvSpPr>
          <p:spPr>
            <a:xfrm>
              <a:off x="4997148" y="2158222"/>
              <a:ext cx="5383439" cy="737097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7F6686BF-F051-42FA-8944-D7D47B47D9A2}"/>
                </a:ext>
              </a:extLst>
            </p:cNvPr>
            <p:cNvSpPr/>
            <p:nvPr/>
          </p:nvSpPr>
          <p:spPr>
            <a:xfrm>
              <a:off x="4652512" y="2216724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5D3ECF51-703D-4F67-B3E0-A9244BDF2EBC}"/>
                </a:ext>
              </a:extLst>
            </p:cNvPr>
            <p:cNvSpPr/>
            <p:nvPr/>
          </p:nvSpPr>
          <p:spPr>
            <a:xfrm>
              <a:off x="10833893" y="2133319"/>
              <a:ext cx="5423503" cy="762000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rgbClr val="007434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C26B4F0B-086D-44B5-85C3-9C7E3012E05D}"/>
                </a:ext>
              </a:extLst>
            </p:cNvPr>
            <p:cNvSpPr/>
            <p:nvPr/>
          </p:nvSpPr>
          <p:spPr>
            <a:xfrm>
              <a:off x="10525595" y="21922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91DE9758-A8AB-4600-8509-77B1C5EC663C}"/>
                  </a:ext>
                </a:extLst>
              </p:cNvPr>
              <p:cNvSpPr/>
              <p:nvPr/>
            </p:nvSpPr>
            <p:spPr>
              <a:xfrm>
                <a:off x="772584" y="5172670"/>
                <a:ext cx="11639060" cy="940000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DE9758-A8AB-4600-8509-77B1C5EC6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92" y="2586335"/>
                <a:ext cx="5819530" cy="47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47BEE978-3B21-4E51-93A4-49575DE5EC4B}"/>
                  </a:ext>
                </a:extLst>
              </p:cNvPr>
              <p:cNvSpPr/>
              <p:nvPr/>
            </p:nvSpPr>
            <p:spPr>
              <a:xfrm>
                <a:off x="12427443" y="5172670"/>
                <a:ext cx="11499358" cy="940000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7BEE978-3B21-4E51-93A4-49575DE5E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721" y="2586335"/>
                <a:ext cx="5749679" cy="47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84D1B19D-B5D9-42BC-9BF7-5793B1857039}"/>
                  </a:ext>
                </a:extLst>
              </p:cNvPr>
              <p:cNvSpPr/>
              <p:nvPr/>
            </p:nvSpPr>
            <p:spPr>
              <a:xfrm>
                <a:off x="12764851" y="3370315"/>
                <a:ext cx="10793218" cy="1311550"/>
              </a:xfrm>
              <a:prstGeom prst="rect">
                <a:avLst/>
              </a:prstGeom>
              <a:solidFill>
                <a:srgbClr val="327E3B"/>
              </a:solidFill>
              <a:ln w="19050">
                <a:solidFill>
                  <a:srgbClr val="007434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91440" rIns="182880" bIns="9144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b="1" dirty="0">
                  <a:solidFill>
                    <a:schemeClr val="bg1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4D1B19D-B5D9-42BC-9BF7-5793B18570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425" y="1685157"/>
                <a:ext cx="5396609" cy="655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743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="" xmlns:a16="http://schemas.microsoft.com/office/drawing/2014/main" id="{C94DED87-E781-45C6-B70F-2287D47E25DF}"/>
              </a:ext>
            </a:extLst>
          </p:cNvPr>
          <p:cNvSpPr/>
          <p:nvPr/>
        </p:nvSpPr>
        <p:spPr>
          <a:xfrm>
            <a:off x="12172909" y="3505200"/>
            <a:ext cx="1088530" cy="1000532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971DD41A-2997-47DF-A492-218D3F436C4B}"/>
              </a:ext>
            </a:extLst>
          </p:cNvPr>
          <p:cNvGrpSpPr/>
          <p:nvPr/>
        </p:nvGrpSpPr>
        <p:grpSpPr>
          <a:xfrm>
            <a:off x="358472" y="3352800"/>
            <a:ext cx="11524420" cy="1492444"/>
            <a:chOff x="805960" y="5126006"/>
            <a:chExt cx="11524419" cy="1492444"/>
          </a:xfrm>
          <a:solidFill>
            <a:srgbClr val="3F601A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="" xmlns:a16="http://schemas.microsoft.com/office/drawing/2014/main" id="{31DC2343-C5AA-4501-A7C1-1E1460ADB4F3}"/>
                    </a:ext>
                  </a:extLst>
                </p:cNvPr>
                <p:cNvSpPr/>
                <p:nvPr/>
              </p:nvSpPr>
              <p:spPr>
                <a:xfrm>
                  <a:off x="1563502" y="5126006"/>
                  <a:ext cx="10766877" cy="1492444"/>
                </a:xfrm>
                <a:prstGeom prst="rect">
                  <a:avLst/>
                </a:prstGeom>
                <a:solidFill>
                  <a:srgbClr val="327E3B"/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8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𝟗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</m:den>
                        </m:f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>
                    <a:solidFill>
                      <a:schemeClr val="bg1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31DC2343-C5AA-4501-A7C1-1E1460ADB4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3502" y="5126006"/>
                  <a:ext cx="10766877" cy="149244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6C56A7D2-345A-4CD1-BC9A-12B56F8065CC}"/>
                </a:ext>
              </a:extLst>
            </p:cNvPr>
            <p:cNvSpPr/>
            <p:nvPr/>
          </p:nvSpPr>
          <p:spPr>
            <a:xfrm>
              <a:off x="805960" y="5259608"/>
              <a:ext cx="1088530" cy="100053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FEAAB22F-E4DF-45AB-AE40-475AEB7D4FA9}"/>
              </a:ext>
            </a:extLst>
          </p:cNvPr>
          <p:cNvSpPr/>
          <p:nvPr/>
        </p:nvSpPr>
        <p:spPr>
          <a:xfrm>
            <a:off x="281667" y="3470886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2850B82C-2096-43A0-AC5A-64E3436CAC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132" y="698937"/>
            <a:ext cx="1645004" cy="1645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96BCCC7A-5122-4211-BEED-77436D17CDB0}"/>
                  </a:ext>
                </a:extLst>
              </p:cNvPr>
              <p:cNvSpPr/>
              <p:nvPr/>
            </p:nvSpPr>
            <p:spPr>
              <a:xfrm>
                <a:off x="1864171" y="304801"/>
                <a:ext cx="22367430" cy="2680798"/>
              </a:xfrm>
              <a:prstGeom prst="rect">
                <a:avLst/>
              </a:prstGeom>
            </p:spPr>
            <p:txBody>
              <a:bodyPr wrap="square" lIns="182880" tIns="91440" rIns="182880" bIns="9144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600"/>
                  </a:spcAft>
                  <a:defRPr/>
                </a:pP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Biết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800" b="1" i="1"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vi-VN" sz="4800" b="1" i="1"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𝒍𝒐𝒈</m:t>
                                    </m:r>
                                  </m:e>
                                  <m:sub>
                                    <m:f>
                                      <m:fPr>
                                        <m:ctrlPr>
                                          <a:rPr lang="vi-VN" sz="4800" b="1" i="1">
                                            <a:latin typeface="Cambria Math"/>
                                            <a:ea typeface="Arial" panose="020B060402020202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  <a:ea typeface="Arial" panose="020B0604020202020204" pitchFamily="34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  <a:ea typeface="Arial" panose="020B0604020202020204" pitchFamily="34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den>
                                    </m:f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vi-VN" sz="4800" b="1" i="1"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𝟗</m:t>
                                    </m:r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vi-VN" sz="4800" b="1" i="1"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𝟖𝟏</m:t>
                            </m:r>
                          </m:den>
                        </m:f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1600"/>
                  </a:spcAft>
                  <a:defRPr/>
                </a:pP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 hai nghiệm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T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ính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800" b="1" dirty="0">
                  <a:latin typeface="Tahoma" panose="020B060403050404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6BCCC7A-5122-4211-BEED-77436D17C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085" y="152400"/>
                <a:ext cx="11183715" cy="1309141"/>
              </a:xfrm>
              <a:prstGeom prst="rect">
                <a:avLst/>
              </a:prstGeom>
              <a:blipFill rotWithShape="1">
                <a:blip r:embed="rId8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Google Shape;449;p3">
                <a:extLst>
                  <a:ext uri="{FF2B5EF4-FFF2-40B4-BE49-F238E27FC236}">
                    <a16:creationId xmlns="" xmlns:a16="http://schemas.microsoft.com/office/drawing/2014/main" id="{A6EE6553-CD46-4D77-A469-3DB63CE59021}"/>
                  </a:ext>
                </a:extLst>
              </p:cNvPr>
              <p:cNvSpPr txBox="1"/>
              <p:nvPr/>
            </p:nvSpPr>
            <p:spPr>
              <a:xfrm>
                <a:off x="1981200" y="7620000"/>
                <a:ext cx="21202684" cy="58064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6" tIns="45700" rIns="91426" bIns="45700" anchor="t" anchorCtr="0">
                <a:spAutoFit/>
              </a:bodyPr>
              <a:lstStyle/>
              <a:p>
                <a:pPr indent="914400" algn="just">
                  <a:lnSpc>
                    <a:spcPct val="115000"/>
                  </a:lnSpc>
                  <a:spcAft>
                    <a:spcPts val="1600"/>
                  </a:spcAft>
                  <a:defRPr/>
                </a:pPr>
                <a:r>
                  <a:rPr lang="vi-VN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Điều kiện: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indent="914400" algn="just">
                  <a:lnSpc>
                    <a:spcPct val="115000"/>
                  </a:lnSpc>
                  <a:spcAft>
                    <a:spcPts val="1600"/>
                  </a:spcAft>
                  <a:defRPr/>
                </a:pP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vi-VN" sz="4800" b="1" i="1"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vi-VN" sz="4800" b="1" i="1"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𝒍𝒐𝒈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vi-VN" sz="4800" b="1" dirty="0">
                  <a:latin typeface="Tahoma" panose="020B060403050404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:r>
                  <a:rPr lang="en-US" sz="4800" b="1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func>
                      <m:funcPr>
                        <m:ctrlPr>
                          <a:rPr lang="vi-VN" sz="4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vi-VN" sz="4800" b="1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𝟔</m:t>
                    </m:r>
                    <m:func>
                      <m:funcPr>
                        <m:ctrlPr>
                          <a:rPr lang="vi-VN" sz="4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4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b="1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vi-VN" sz="4800" b="1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vi-VN" sz="4800" b="1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𝒍𝒐𝒈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vi-VN" sz="4800" b="1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vi-VN" sz="4800" b="1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𝒍𝒐𝒈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4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b="1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vi-VN" sz="4800" b="1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vi-VN" sz="4800" b="1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𝑻𝑴</m:t>
                                </m:r>
                              </m:e>
                            </m:d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vi-VN" sz="4800" b="1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vi-VN" sz="4800" b="1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vi-VN" sz="4800" b="1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𝑻𝑴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	</a:t>
                </a:r>
                <a:r>
                  <a:rPr lang="en-US" sz="4800" b="1" dirty="0">
                    <a:latin typeface="Cambria Math"/>
                    <a:ea typeface="Cambria Math"/>
                  </a:rPr>
                  <a:t>⇒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4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vi-VN" sz="4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vi-VN" sz="4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vi-VN" sz="4800" b="1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vi-VN" sz="4800" b="1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en-US" sz="4800" b="1" dirty="0">
                  <a:latin typeface="Tahoma" panose="020B0604030504040204" pitchFamily="34" charset="0"/>
                </a:endParaRPr>
              </a:p>
              <a:p>
                <a:pPr lvl="0" algn="just">
                  <a:defRPr/>
                </a:pPr>
                <a:r>
                  <a:rPr lang="en-US" sz="4800" b="1" dirty="0">
                    <a:latin typeface="Tahoma" panose="020B0604030504040204" pitchFamily="34" charset="0"/>
                  </a:rPr>
                  <a:t>	</a:t>
                </a:r>
                <a:endParaRPr lang="vi-VN" sz="48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Google Shape;449;p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6EE6553-CD46-4D77-A469-3DB63CE59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810000"/>
                <a:ext cx="10601342" cy="2903210"/>
              </a:xfrm>
              <a:prstGeom prst="rect">
                <a:avLst/>
              </a:prstGeom>
              <a:blipFill rotWithShape="1">
                <a:blip r:embed="rId9"/>
                <a:stretch>
                  <a:fillRect t="-21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0" y="53907"/>
            <a:ext cx="4035656" cy="1060654"/>
            <a:chOff x="1171059" y="3991939"/>
            <a:chExt cx="3885034" cy="913062"/>
          </a:xfrm>
        </p:grpSpPr>
        <p:grpSp>
          <p:nvGrpSpPr>
            <p:cNvPr id="47" name="Group 46"/>
            <p:cNvGrpSpPr/>
            <p:nvPr/>
          </p:nvGrpSpPr>
          <p:grpSpPr>
            <a:xfrm>
              <a:off x="1362045" y="4071155"/>
              <a:ext cx="3694048" cy="745750"/>
              <a:chOff x="2028795" y="4433105"/>
              <a:chExt cx="3694048" cy="745750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745910" y="4456598"/>
                <a:ext cx="2976933" cy="715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10.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51" name="Group 50"/>
          <p:cNvGrpSpPr/>
          <p:nvPr/>
        </p:nvGrpSpPr>
        <p:grpSpPr>
          <a:xfrm>
            <a:off x="30481" y="6553201"/>
            <a:ext cx="4005174" cy="1132114"/>
            <a:chOff x="49818" y="4033573"/>
            <a:chExt cx="2002587" cy="566513"/>
          </a:xfrm>
        </p:grpSpPr>
        <p:sp>
          <p:nvSpPr>
            <p:cNvPr id="52" name="Freeform 20"/>
            <p:cNvSpPr>
              <a:spLocks/>
            </p:cNvSpPr>
            <p:nvPr/>
          </p:nvSpPr>
          <p:spPr bwMode="auto">
            <a:xfrm rot="16200000" flipV="1">
              <a:off x="1085869" y="3567791"/>
              <a:ext cx="434870" cy="149820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660033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29268" y="4066461"/>
              <a:ext cx="1436420" cy="400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9818" y="4033573"/>
              <a:ext cx="529474" cy="566513"/>
            </a:xfrm>
            <a:prstGeom prst="round2DiagRect">
              <a:avLst>
                <a:gd name="adj1" fmla="val 27632"/>
                <a:gd name="adj2" fmla="val 0"/>
              </a:avLst>
            </a:prstGeom>
            <a:solidFill>
              <a:srgbClr val="327E3B"/>
            </a:solidFill>
            <a:ln w="38100" cap="sq">
              <a:solidFill>
                <a:srgbClr val="660033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6271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358473" y="6845557"/>
            <a:ext cx="23769886" cy="6724518"/>
          </a:xfrm>
          <a:prstGeom prst="roundRect">
            <a:avLst>
              <a:gd name="adj" fmla="val 2239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nl-NL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nl-NL" sz="3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nl-NL" sz="4800" b="1" i="1" dirty="0">
              <a:solidFill>
                <a:schemeClr val="tx1"/>
              </a:solidFill>
              <a:latin typeface="Cambria Math" panose="02040503050406030204" pitchFamily="18" charset="0"/>
              <a:ea typeface="Times New Roman" panose="02020603050405020304" pitchFamily="18" charset="0"/>
              <a:cs typeface="Cambria Math" panose="02040503050406030204" pitchFamily="18" charset="0"/>
            </a:endParaRPr>
          </a:p>
          <a:p>
            <a:pPr marL="1028700" indent="-10287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59840" algn="l"/>
              </a:tabLst>
            </a:pP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7309" y="555822"/>
            <a:ext cx="23741054" cy="2559512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sz="1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365617F5-791D-4757-B10B-7CD26BC0A6B2}"/>
              </a:ext>
            </a:extLst>
          </p:cNvPr>
          <p:cNvGrpSpPr/>
          <p:nvPr/>
        </p:nvGrpSpPr>
        <p:grpSpPr>
          <a:xfrm>
            <a:off x="401648" y="4876800"/>
            <a:ext cx="23209768" cy="1676400"/>
            <a:chOff x="4652512" y="2133319"/>
            <a:chExt cx="11604884" cy="838200"/>
          </a:xfrm>
          <a:solidFill>
            <a:srgbClr val="3F601A"/>
          </a:solidFill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A221F505-969C-4ADA-8CCB-54AEA0FD12EC}"/>
                </a:ext>
              </a:extLst>
            </p:cNvPr>
            <p:cNvSpPr/>
            <p:nvPr/>
          </p:nvSpPr>
          <p:spPr>
            <a:xfrm>
              <a:off x="4997148" y="2158223"/>
              <a:ext cx="5383439" cy="813296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7F6686BF-F051-42FA-8944-D7D47B47D9A2}"/>
                </a:ext>
              </a:extLst>
            </p:cNvPr>
            <p:cNvSpPr/>
            <p:nvPr/>
          </p:nvSpPr>
          <p:spPr>
            <a:xfrm>
              <a:off x="4652512" y="2216724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5D3ECF51-703D-4F67-B3E0-A9244BDF2EBC}"/>
                </a:ext>
              </a:extLst>
            </p:cNvPr>
            <p:cNvSpPr/>
            <p:nvPr/>
          </p:nvSpPr>
          <p:spPr>
            <a:xfrm>
              <a:off x="10833893" y="2133319"/>
              <a:ext cx="5423503" cy="838200"/>
            </a:xfrm>
            <a:prstGeom prst="rect">
              <a:avLst/>
            </a:prstGeom>
            <a:solidFill>
              <a:srgbClr val="327E3B"/>
            </a:solidFill>
            <a:ln w="19050">
              <a:solidFill>
                <a:srgbClr val="007434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C26B4F0B-086D-44B5-85C3-9C7E3012E05D}"/>
                </a:ext>
              </a:extLst>
            </p:cNvPr>
            <p:cNvSpPr/>
            <p:nvPr/>
          </p:nvSpPr>
          <p:spPr>
            <a:xfrm>
              <a:off x="10525595" y="21922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91DE9758-A8AB-4600-8509-77B1C5EC663C}"/>
                  </a:ext>
                </a:extLst>
              </p:cNvPr>
              <p:cNvSpPr/>
              <p:nvPr/>
            </p:nvSpPr>
            <p:spPr>
              <a:xfrm>
                <a:off x="772584" y="5172670"/>
                <a:ext cx="11639060" cy="940000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DE9758-A8AB-4600-8509-77B1C5EC6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92" y="2586335"/>
                <a:ext cx="5819530" cy="47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47BEE978-3B21-4E51-93A4-49575DE5EC4B}"/>
                  </a:ext>
                </a:extLst>
              </p:cNvPr>
              <p:cNvSpPr/>
              <p:nvPr/>
            </p:nvSpPr>
            <p:spPr>
              <a:xfrm>
                <a:off x="12427443" y="5172670"/>
                <a:ext cx="11499358" cy="1082860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rad>
                        </m:e>
                      </m:d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7BEE978-3B21-4E51-93A4-49575DE5E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721" y="2586335"/>
                <a:ext cx="5749679" cy="5414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84D1B19D-B5D9-42BC-9BF7-5793B1857039}"/>
                  </a:ext>
                </a:extLst>
              </p:cNvPr>
              <p:cNvSpPr/>
              <p:nvPr/>
            </p:nvSpPr>
            <p:spPr>
              <a:xfrm>
                <a:off x="12764851" y="3370315"/>
                <a:ext cx="10793218" cy="1311550"/>
              </a:xfrm>
              <a:prstGeom prst="rect">
                <a:avLst/>
              </a:prstGeom>
              <a:solidFill>
                <a:srgbClr val="327E3B"/>
              </a:solidFill>
              <a:ln w="19050">
                <a:solidFill>
                  <a:srgbClr val="007434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91440" rIns="182880" bIns="9144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rad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rad>
                        </m:e>
                      </m:d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Arial" panose="020B0604020202020204" pitchFamily="34" charset="0"/>
                        </a:rPr>
                        <m:t>	</m:t>
                      </m:r>
                    </m:oMath>
                  </m:oMathPara>
                </a14:m>
                <a:endParaRPr lang="vi-VN" sz="4800" b="1" dirty="0">
                  <a:solidFill>
                    <a:schemeClr val="bg1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4D1B19D-B5D9-42BC-9BF7-5793B18570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425" y="1685157"/>
                <a:ext cx="5396609" cy="655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743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="" xmlns:a16="http://schemas.microsoft.com/office/drawing/2014/main" id="{C94DED87-E781-45C6-B70F-2287D47E25DF}"/>
              </a:ext>
            </a:extLst>
          </p:cNvPr>
          <p:cNvSpPr/>
          <p:nvPr/>
        </p:nvSpPr>
        <p:spPr>
          <a:xfrm>
            <a:off x="12172909" y="3505200"/>
            <a:ext cx="1088530" cy="1000532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971DD41A-2997-47DF-A492-218D3F436C4B}"/>
              </a:ext>
            </a:extLst>
          </p:cNvPr>
          <p:cNvGrpSpPr/>
          <p:nvPr/>
        </p:nvGrpSpPr>
        <p:grpSpPr>
          <a:xfrm>
            <a:off x="358472" y="3352800"/>
            <a:ext cx="11524420" cy="1492444"/>
            <a:chOff x="805960" y="5126006"/>
            <a:chExt cx="11524419" cy="1492444"/>
          </a:xfrm>
          <a:solidFill>
            <a:srgbClr val="3F601A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="" xmlns:a16="http://schemas.microsoft.com/office/drawing/2014/main" id="{31DC2343-C5AA-4501-A7C1-1E1460ADB4F3}"/>
                    </a:ext>
                  </a:extLst>
                </p:cNvPr>
                <p:cNvSpPr/>
                <p:nvPr/>
              </p:nvSpPr>
              <p:spPr>
                <a:xfrm>
                  <a:off x="1563502" y="5126006"/>
                  <a:ext cx="10766877" cy="1492444"/>
                </a:xfrm>
                <a:prstGeom prst="rect">
                  <a:avLst/>
                </a:prstGeom>
                <a:solidFill>
                  <a:srgbClr val="327E3B"/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vi-VN" sz="48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vi-VN" sz="48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𝟏𝟑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800" b="1" dirty="0">
                    <a:solidFill>
                      <a:schemeClr val="bg1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31DC2343-C5AA-4501-A7C1-1E1460ADB4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3502" y="5126006"/>
                  <a:ext cx="10766877" cy="1492444"/>
                </a:xfrm>
                <a:prstGeom prst="rect">
                  <a:avLst/>
                </a:prstGeom>
                <a:blipFill>
                  <a:blip r:embed="rId6"/>
                  <a:stretch>
                    <a:fillRect b="-461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6C56A7D2-345A-4CD1-BC9A-12B56F8065CC}"/>
                </a:ext>
              </a:extLst>
            </p:cNvPr>
            <p:cNvSpPr/>
            <p:nvPr/>
          </p:nvSpPr>
          <p:spPr>
            <a:xfrm>
              <a:off x="805960" y="5259608"/>
              <a:ext cx="1088530" cy="100053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FEAAB22F-E4DF-45AB-AE40-475AEB7D4FA9}"/>
              </a:ext>
            </a:extLst>
          </p:cNvPr>
          <p:cNvSpPr/>
          <p:nvPr/>
        </p:nvSpPr>
        <p:spPr>
          <a:xfrm>
            <a:off x="12119515" y="4926606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2850B82C-2096-43A0-AC5A-64E3436CAC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132" y="698937"/>
            <a:ext cx="1645004" cy="1645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96BCCC7A-5122-4211-BEED-77436D17CDB0}"/>
                  </a:ext>
                </a:extLst>
              </p:cNvPr>
              <p:cNvSpPr/>
              <p:nvPr/>
            </p:nvSpPr>
            <p:spPr>
              <a:xfrm>
                <a:off x="457201" y="1082900"/>
                <a:ext cx="22367430" cy="1355564"/>
              </a:xfrm>
              <a:prstGeom prst="rect">
                <a:avLst/>
              </a:prstGeom>
            </p:spPr>
            <p:txBody>
              <a:bodyPr wrap="square" lIns="182880" tIns="91440" rIns="182880" bIns="9144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  <a:defRPr/>
                </a:pP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</a:rPr>
                  <a:t>nghiệm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sub>
                        </m:sSub>
                      </m:fName>
                      <m:e>
                        <m:d>
                          <m:dPr>
                            <m:ctrlPr>
                              <a:rPr lang="vi-VN" sz="48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vi-VN" sz="4800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f>
                              <m:fPr>
                                <m:ctrlPr>
                                  <a:rPr lang="vi-VN" sz="48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vi-VN" sz="48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</a:rPr>
                  <a:t> </a:t>
                </a:r>
                <a:endParaRPr lang="vi-VN" sz="4800" b="1" dirty="0">
                  <a:latin typeface="Tahoma" panose="020B060403050404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6BCCC7A-5122-4211-BEED-77436D17C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082900"/>
                <a:ext cx="22367430" cy="1355564"/>
              </a:xfrm>
              <a:prstGeom prst="rect">
                <a:avLst/>
              </a:prstGeom>
              <a:blipFill rotWithShape="1">
                <a:blip r:embed="rId8"/>
                <a:stretch>
                  <a:fillRect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Google Shape;449;p3">
                <a:extLst>
                  <a:ext uri="{FF2B5EF4-FFF2-40B4-BE49-F238E27FC236}">
                    <a16:creationId xmlns="" xmlns:a16="http://schemas.microsoft.com/office/drawing/2014/main" id="{A6EE6553-CD46-4D77-A469-3DB63CE59021}"/>
                  </a:ext>
                </a:extLst>
              </p:cNvPr>
              <p:cNvSpPr txBox="1"/>
              <p:nvPr/>
            </p:nvSpPr>
            <p:spPr>
              <a:xfrm>
                <a:off x="846159" y="7010401"/>
                <a:ext cx="22928242" cy="6354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6" tIns="45700" rIns="91426" bIns="45700" anchor="t" anchorCtr="0">
                <a:spAutoFit/>
              </a:bodyPr>
              <a:lstStyle/>
              <a:p>
                <a:pPr marL="1259840" algn="just">
                  <a:lnSpc>
                    <a:spcPct val="115000"/>
                  </a:lnSpc>
                  <a:spcAft>
                    <a:spcPts val="1600"/>
                  </a:spcAft>
                  <a:defRPr/>
                </a:pP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	 Điều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800" b="1" dirty="0">
                  <a:latin typeface="Tahoma" panose="020B060403050404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1259840" algn="just">
                  <a:lnSpc>
                    <a:spcPct val="115000"/>
                  </a:lnSpc>
                  <a:spcAft>
                    <a:spcPts val="1600"/>
                  </a:spcAft>
                  <a:defRPr/>
                </a:pP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  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800" b="1" i="1" dirty="0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1259840" algn="just">
                  <a:lnSpc>
                    <a:spcPct val="115000"/>
                  </a:lnSpc>
                  <a:spcAft>
                    <a:spcPts val="1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vi-VN" sz="4800" b="1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vi-VN" sz="4800" b="1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vi-VN" sz="4800" b="1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vi-VN" sz="4800" b="1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vi-VN" sz="4800" b="1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vi-VN" sz="4800" b="1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vi-VN" sz="4800" b="1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1259840" algn="just">
                  <a:lnSpc>
                    <a:spcPct val="115000"/>
                  </a:lnSpc>
                  <a:spcAft>
                    <a:spcPts val="1600"/>
                  </a:spcAft>
                  <a:defRPr/>
                </a:pPr>
                <a:r>
                  <a:rPr lang="en-US" sz="4800" b="1" dirty="0">
                    <a:ea typeface="Arial" panose="020B0604020202020204" pitchFamily="34" charset="0"/>
                    <a:cs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vi-VN" sz="4800" b="1" i="1"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vi-VN" sz="4800" b="1" i="1"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func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d>
                              <m:dPr>
                                <m:ctrlPr>
                                  <a:rPr lang="vi-VN" sz="4800" b="1" i="1"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d>
                      <m:d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vi-VN" sz="4800" b="1" dirty="0">
                  <a:latin typeface="Tahoma" panose="020B060403050404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1080770">
                  <a:lnSpc>
                    <a:spcPct val="107000"/>
                  </a:lnSpc>
                  <a:spcAft>
                    <a:spcPts val="1600"/>
                  </a:spcAft>
                  <a:tabLst>
                    <a:tab pos="7199630" algn="l"/>
                    <a:tab pos="8039100" algn="l"/>
                    <a:tab pos="10079990" algn="l"/>
                  </a:tabLst>
                  <a:defRPr/>
                </a:pPr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rad>
                            <m:d>
                              <m:dPr>
                                <m:ctrlPr>
                                  <a:rPr lang="vi-VN" sz="4800" b="1" i="1"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𝑻𝑴</m:t>
                                </m:r>
                              </m:e>
                            </m:d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rad>
                            <m:d>
                              <m:dPr>
                                <m:ctrlPr>
                                  <a:rPr lang="vi-VN" sz="4800" b="1" i="1"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𝑳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8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8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vi-VN" sz="48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48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Google Shape;449;p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6EE6553-CD46-4D77-A469-3DB63CE59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79" y="3505200"/>
                <a:ext cx="11464121" cy="3177453"/>
              </a:xfrm>
              <a:prstGeom prst="rect">
                <a:avLst/>
              </a:prstGeom>
              <a:blipFill rotWithShape="1">
                <a:blip r:embed="rId9"/>
                <a:stretch>
                  <a:fillRect t="-1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0" y="53907"/>
            <a:ext cx="4035656" cy="1060654"/>
            <a:chOff x="1171059" y="3991939"/>
            <a:chExt cx="3885034" cy="913062"/>
          </a:xfrm>
        </p:grpSpPr>
        <p:grpSp>
          <p:nvGrpSpPr>
            <p:cNvPr id="47" name="Group 46"/>
            <p:cNvGrpSpPr/>
            <p:nvPr/>
          </p:nvGrpSpPr>
          <p:grpSpPr>
            <a:xfrm>
              <a:off x="1362045" y="4071155"/>
              <a:ext cx="3694048" cy="745750"/>
              <a:chOff x="2028795" y="4433105"/>
              <a:chExt cx="3694048" cy="745750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745910" y="4456598"/>
                <a:ext cx="2976933" cy="715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11.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51" name="Group 50"/>
          <p:cNvGrpSpPr/>
          <p:nvPr/>
        </p:nvGrpSpPr>
        <p:grpSpPr>
          <a:xfrm>
            <a:off x="30481" y="6553201"/>
            <a:ext cx="4005174" cy="1132114"/>
            <a:chOff x="49818" y="4033573"/>
            <a:chExt cx="2002587" cy="566513"/>
          </a:xfrm>
        </p:grpSpPr>
        <p:sp>
          <p:nvSpPr>
            <p:cNvPr id="52" name="Freeform 20"/>
            <p:cNvSpPr>
              <a:spLocks/>
            </p:cNvSpPr>
            <p:nvPr/>
          </p:nvSpPr>
          <p:spPr bwMode="auto">
            <a:xfrm rot="16200000" flipV="1">
              <a:off x="1085869" y="3567791"/>
              <a:ext cx="434870" cy="149820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660033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29268" y="4066461"/>
              <a:ext cx="1436420" cy="400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9818" y="4033573"/>
              <a:ext cx="529474" cy="566513"/>
            </a:xfrm>
            <a:prstGeom prst="round2DiagRect">
              <a:avLst>
                <a:gd name="adj1" fmla="val 27632"/>
                <a:gd name="adj2" fmla="val 0"/>
              </a:avLst>
            </a:prstGeom>
            <a:solidFill>
              <a:srgbClr val="327E3B"/>
            </a:solidFill>
            <a:ln w="38100" cap="sq">
              <a:solidFill>
                <a:srgbClr val="660033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088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546" y="13490371"/>
            <a:ext cx="7806216" cy="1583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149" y="13194595"/>
            <a:ext cx="5550878" cy="59155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C84E253-DD8C-4DCB-B10A-1227241E0B4D}"/>
              </a:ext>
            </a:extLst>
          </p:cNvPr>
          <p:cNvGrpSpPr/>
          <p:nvPr/>
        </p:nvGrpSpPr>
        <p:grpSpPr>
          <a:xfrm>
            <a:off x="6318461" y="256075"/>
            <a:ext cx="11944070" cy="10244498"/>
            <a:chOff x="2043534" y="1706989"/>
            <a:chExt cx="5972035" cy="5122249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="" xmlns:a16="http://schemas.microsoft.com/office/drawing/2014/main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64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="" xmlns:a16="http://schemas.microsoft.com/office/drawing/2014/main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66541" y="1736698"/>
                <a:ext cx="502702" cy="5386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64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64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="" xmlns:a16="http://schemas.microsoft.com/office/drawing/2014/main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64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=""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7037" y="3124200"/>
                <a:ext cx="23008976" cy="152400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82880" tIns="91440" rIns="182880" bIns="9144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2250" indent="-111126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➊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mũ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cơ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bản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marL="1828800" indent="-114300">
                  <a:lnSpc>
                    <a:spcPct val="107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mũ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cơ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bản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4400" b="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4400" b="0" i="1">
                        <a:latin typeface="Cambria Math"/>
                      </a:rPr>
                      <m:t>=</m:t>
                    </m:r>
                    <m:r>
                      <a:rPr lang="en-US" sz="4400" b="0" i="1">
                        <a:latin typeface="Cambria Math"/>
                      </a:rPr>
                      <m:t>𝑏</m:t>
                    </m:r>
                    <m:r>
                      <a:rPr lang="en-US" sz="4400" b="0" i="1">
                        <a:latin typeface="Cambria Math"/>
                      </a:rPr>
                      <m:t>   </m:t>
                    </m:r>
                    <m:d>
                      <m:dPr>
                        <m:ctrlPr>
                          <a:rPr lang="vi-VN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/>
                          </a:rPr>
                          <m:t>𝑎</m:t>
                        </m:r>
                        <m:r>
                          <a:rPr lang="en-US" sz="4400" b="0" i="1">
                            <a:latin typeface="Cambria Math"/>
                          </a:rPr>
                          <m:t>&gt;</m:t>
                        </m:r>
                        <m:r>
                          <a:rPr lang="en-US" sz="4400" b="0">
                            <a:latin typeface="Cambria Math"/>
                          </a:rPr>
                          <m:t>0</m:t>
                        </m:r>
                        <m:r>
                          <a:rPr lang="en-US" sz="4400" b="0" i="1">
                            <a:latin typeface="Cambria Math"/>
                          </a:rPr>
                          <m:t> </m:t>
                        </m:r>
                        <m:r>
                          <a:rPr lang="en-US" sz="4400" b="0">
                            <a:latin typeface="Cambria Math"/>
                          </a:rPr>
                          <m:t>,</m:t>
                        </m:r>
                        <m:r>
                          <a:rPr lang="en-US" sz="4400" b="0" i="1">
                            <a:latin typeface="Cambria Math"/>
                          </a:rPr>
                          <m:t>  </m:t>
                        </m:r>
                        <m:r>
                          <a:rPr lang="en-US" sz="4400" b="0" i="1">
                            <a:latin typeface="Cambria Math"/>
                          </a:rPr>
                          <m:t>𝑎</m:t>
                        </m:r>
                        <m:r>
                          <a:rPr lang="en-US" sz="4400" b="0" i="1">
                            <a:latin typeface="Cambria Math"/>
                          </a:rPr>
                          <m:t>≠</m:t>
                        </m:r>
                        <m:r>
                          <a:rPr lang="en-US" sz="4400" b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4400" b="0">
                        <a:latin typeface="Cambria Math"/>
                      </a:rPr>
                      <m:t>.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1828800" indent="-114300">
                  <a:lnSpc>
                    <a:spcPct val="107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vi-VN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37" y="3124200"/>
                <a:ext cx="23008976" cy="1524000"/>
              </a:xfrm>
              <a:prstGeom prst="rect">
                <a:avLst/>
              </a:prstGeom>
              <a:blipFill rotWithShape="1">
                <a:blip r:embed="rId5"/>
                <a:stretch>
                  <a:fillRect l="-159" t="-7143" b="-1746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="" xmlns:a16="http://schemas.microsoft.com/office/drawing/2014/main" id="{B0BC07E8-A438-492D-A11C-EFF4CC5671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0277623"/>
                  </p:ext>
                </p:extLst>
              </p:nvPr>
            </p:nvGraphicFramePr>
            <p:xfrm>
              <a:off x="3043546" y="4775518"/>
              <a:ext cx="17710564" cy="8281640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4216314">
                      <a:extLst>
                        <a:ext uri="{9D8B030D-6E8A-4147-A177-3AD203B41FA5}">
                          <a16:colId xmlns="" xmlns:a16="http://schemas.microsoft.com/office/drawing/2014/main" val="1374393813"/>
                        </a:ext>
                      </a:extLst>
                    </a:gridCol>
                    <a:gridCol w="13494250">
                      <a:extLst>
                        <a:ext uri="{9D8B030D-6E8A-4147-A177-3AD203B41FA5}">
                          <a16:colId xmlns="" xmlns:a16="http://schemas.microsoft.com/office/drawing/2014/main" val="3816296798"/>
                        </a:ext>
                      </a:extLst>
                    </a:gridCol>
                  </a:tblGrid>
                  <a:tr h="2077852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232410" algn="l"/>
                              <a:tab pos="461010" algn="l"/>
                              <a:tab pos="685800" algn="l"/>
                            </a:tabLst>
                          </a:pPr>
                          <a:r>
                            <a:rPr lang="en-US" sz="4400" dirty="0" err="1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Phương</a:t>
                          </a:r>
                          <a:r>
                            <a:rPr lang="en-US" sz="44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trình</a:t>
                          </a:r>
                          <a:r>
                            <a:rPr lang="en-US" sz="44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vi-VN" sz="4400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44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4400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>
                                  <a:effectLst/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4400">
                                  <a:effectLst/>
                                  <a:latin typeface="Cambria Math"/>
                                </a:rPr>
                                <m:t>   </m:t>
                              </m:r>
                              <m:d>
                                <m:dPr>
                                  <m:ctrlPr>
                                    <a:rPr lang="vi-VN" sz="44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400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4400">
                                      <a:effectLst/>
                                      <a:latin typeface="Cambria Math"/>
                                    </a:rPr>
                                    <m:t>&gt;</m:t>
                                  </m:r>
                                  <m:r>
                                    <a:rPr lang="en-US" sz="4400">
                                      <a:effectLst/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sz="4400">
                                      <a:effectLst/>
                                      <a:latin typeface="Cambria Math"/>
                                    </a:rPr>
                                    <m:t> ,  </m:t>
                                  </m:r>
                                  <m:r>
                                    <a:rPr lang="en-US" sz="4400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4400">
                                      <a:effectLst/>
                                      <a:latin typeface="Cambria Math"/>
                                    </a:rPr>
                                    <m:t>≠</m:t>
                                  </m:r>
                                  <m:r>
                                    <a:rPr lang="en-US" sz="4400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lang="vi-VN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137160" marR="13716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709941079"/>
                      </a:ext>
                    </a:extLst>
                  </a:tr>
                  <a:tr h="31018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232410" algn="l"/>
                              <a:tab pos="461010" algn="l"/>
                              <a:tab pos="6858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5400">
                                    <a:effectLst/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US" sz="5400">
                                    <a:effectLst/>
                                    <a:latin typeface="Cambria Math"/>
                                  </a:rPr>
                                  <m:t>&gt;</m:t>
                                </m:r>
                                <m:r>
                                  <a:rPr lang="en-US" sz="5400">
                                    <a:effectLst/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vi-VN" sz="5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137160" marR="137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232410" algn="l"/>
                              <a:tab pos="461010" algn="l"/>
                              <a:tab pos="685800" algn="l"/>
                            </a:tabLst>
                          </a:pPr>
                          <a:r>
                            <a:rPr lang="en-US" sz="4400" dirty="0" err="1">
                              <a:solidFill>
                                <a:srgbClr val="0000CC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có</a:t>
                          </a:r>
                          <a:r>
                            <a:rPr lang="en-US" sz="4400" dirty="0">
                              <a:solidFill>
                                <a:srgbClr val="0000CC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rgbClr val="0000CC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nghiệm</a:t>
                          </a:r>
                          <a:r>
                            <a:rPr lang="en-US" sz="4400" dirty="0">
                              <a:solidFill>
                                <a:srgbClr val="0000CC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rgbClr val="0000CC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duy</a:t>
                          </a:r>
                          <a:r>
                            <a:rPr lang="en-US" sz="4400" dirty="0">
                              <a:solidFill>
                                <a:srgbClr val="0000CC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rgbClr val="0000CC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nhất</a:t>
                          </a:r>
                          <a:r>
                            <a:rPr lang="en-US" sz="4400" dirty="0">
                              <a:solidFill>
                                <a:srgbClr val="0000CC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5400" smtClean="0">
                                  <a:solidFill>
                                    <a:srgbClr val="0000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5400" smtClean="0">
                                  <a:solidFill>
                                    <a:srgbClr val="0000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5400" smtClean="0">
                                  <a:solidFill>
                                    <a:srgbClr val="0000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lo</m:t>
                              </m:r>
                              <m:sSub>
                                <m:sSubPr>
                                  <m:ctrlPr>
                                    <a:rPr lang="vi-VN" sz="5400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5400" smtClean="0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a:rPr lang="en-US" sz="5400" smtClean="0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5400" smtClean="0">
                                  <a:solidFill>
                                    <a:srgbClr val="0000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vi-VN" sz="5400" dirty="0">
                            <a:solidFill>
                              <a:srgbClr val="0000CC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137160" marR="13716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2607402473"/>
                      </a:ext>
                    </a:extLst>
                  </a:tr>
                  <a:tr h="31018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232410" algn="l"/>
                              <a:tab pos="461010" algn="l"/>
                              <a:tab pos="6858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5400">
                                    <a:effectLst/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US" sz="5400">
                                    <a:effectLst/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en-US" sz="5400">
                                    <a:effectLst/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vi-VN" sz="5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137160" marR="13716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232410" algn="l"/>
                              <a:tab pos="461010" algn="l"/>
                              <a:tab pos="685800" algn="l"/>
                            </a:tabLst>
                          </a:pPr>
                          <a:r>
                            <a:rPr lang="en-US" sz="4400" dirty="0" err="1">
                              <a:solidFill>
                                <a:srgbClr val="0000CC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vô</a:t>
                          </a:r>
                          <a:r>
                            <a:rPr lang="en-US" sz="4400" dirty="0">
                              <a:solidFill>
                                <a:srgbClr val="0000CC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rgbClr val="0000CC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nghiệm</a:t>
                          </a:r>
                          <a:endParaRPr lang="vi-VN" sz="4400" dirty="0">
                            <a:solidFill>
                              <a:srgbClr val="0000CC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137160" marR="13716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2552324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0BC07E8-A438-492D-A11C-EFF4CC5671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0277623"/>
                  </p:ext>
                </p:extLst>
              </p:nvPr>
            </p:nvGraphicFramePr>
            <p:xfrm>
              <a:off x="3043546" y="4775518"/>
              <a:ext cx="17710564" cy="8281640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42163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374393813"/>
                        </a:ext>
                      </a:extLst>
                    </a:gridCol>
                    <a:gridCol w="1349425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816296798"/>
                        </a:ext>
                      </a:extLst>
                    </a:gridCol>
                  </a:tblGrid>
                  <a:tr h="2077852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blipFill rotWithShape="1">
                          <a:blip r:embed="rId6"/>
                          <a:stretch>
                            <a:fillRect b="-29853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709941079"/>
                      </a:ext>
                    </a:extLst>
                  </a:tr>
                  <a:tr h="31018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blipFill rotWithShape="1">
                          <a:blip r:embed="rId6"/>
                          <a:stretch>
                            <a:fillRect t="-66994" r="-31994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blipFill rotWithShape="1">
                          <a:blip r:embed="rId6"/>
                          <a:stretch>
                            <a:fillRect l="-31256" t="-66994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607402473"/>
                      </a:ext>
                    </a:extLst>
                  </a:tr>
                  <a:tr h="31018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blipFill rotWithShape="1">
                          <a:blip r:embed="rId6"/>
                          <a:stretch>
                            <a:fillRect t="-166994" r="-319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232410" algn="l"/>
                              <a:tab pos="461010" algn="l"/>
                              <a:tab pos="685800" algn="l"/>
                            </a:tabLst>
                          </a:pPr>
                          <a:r>
                            <a:rPr lang="en-US" sz="4400" dirty="0" err="1">
                              <a:solidFill>
                                <a:srgbClr val="0000CC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vô</a:t>
                          </a:r>
                          <a:r>
                            <a:rPr lang="en-US" sz="4400" dirty="0">
                              <a:solidFill>
                                <a:srgbClr val="0000CC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rgbClr val="0000CC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nghiệm</a:t>
                          </a:r>
                          <a:endParaRPr lang="vi-VN" sz="4400" dirty="0">
                            <a:solidFill>
                              <a:srgbClr val="0000CC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137160" marR="137160" marT="0" marB="0"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55232404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4" name="Group 13"/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19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643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8839198" cy="830997"/>
            <a:chOff x="-288924" y="1892299"/>
            <a:chExt cx="8839198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64627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MŨ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mũ cơ bản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22792" y="5965033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>
              <a:hlinkClick r:id="rId3"/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5A98298A-07C5-49EC-8B44-9097168AA707}"/>
                  </a:ext>
                </a:extLst>
              </p:cNvPr>
              <p:cNvSpPr txBox="1"/>
              <p:nvPr/>
            </p:nvSpPr>
            <p:spPr>
              <a:xfrm>
                <a:off x="4473033" y="4067586"/>
                <a:ext cx="12407462" cy="1208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50000"/>
                  </a:lnSpc>
                </a:pPr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Giải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5400" b="1">
                            <a:latin typeface="Cambria Math" panose="02040503050406030204" pitchFamily="18" charset="0"/>
                          </a:rPr>
                          <m:t>𝟐𝐱</m:t>
                        </m:r>
                        <m:r>
                          <a:rPr lang="en-US" sz="5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54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400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5400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5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5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5400" b="1"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A98298A-07C5-49EC-8B44-9097168AA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033" y="4067586"/>
                <a:ext cx="12407462" cy="1208985"/>
              </a:xfrm>
              <a:prstGeom prst="rect">
                <a:avLst/>
              </a:prstGeom>
              <a:blipFill>
                <a:blip r:embed="rId4"/>
                <a:stretch>
                  <a:fillRect b="-27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170DA668-7E07-4EB4-B620-CA11B2E23FD2}"/>
                  </a:ext>
                </a:extLst>
              </p:cNvPr>
              <p:cNvSpPr txBox="1"/>
              <p:nvPr/>
            </p:nvSpPr>
            <p:spPr>
              <a:xfrm>
                <a:off x="1592342" y="7486030"/>
                <a:ext cx="11849565" cy="1648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54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5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5400" b="1" i="0" smtClean="0"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sup>
                      </m:sSup>
                      <m:r>
                        <a:rPr lang="en-US" sz="5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5400" b="1" i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sup>
                      </m:sSup>
                      <m:r>
                        <a:rPr lang="en-US" sz="5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5400" b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70DA668-7E07-4EB4-B620-CA11B2E23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342" y="7486030"/>
                <a:ext cx="11849565" cy="1648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8678DD9F-2DD6-4B19-8C5D-6D3C474EC7DD}"/>
                  </a:ext>
                </a:extLst>
              </p:cNvPr>
              <p:cNvSpPr txBox="1"/>
              <p:nvPr/>
            </p:nvSpPr>
            <p:spPr>
              <a:xfrm>
                <a:off x="7007490" y="9638720"/>
                <a:ext cx="4328202" cy="1653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0" smtClean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sup>
                      </m:sSup>
                      <m:r>
                        <a:rPr lang="en-US" sz="5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540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678DD9F-2DD6-4B19-8C5D-6D3C474EC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490" y="9638720"/>
                <a:ext cx="4328202" cy="16535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="" xmlns:a16="http://schemas.microsoft.com/office/drawing/2014/main" id="{BC0B14FC-B5DF-4E24-B0AC-679A319D2696}"/>
                  </a:ext>
                </a:extLst>
              </p:cNvPr>
              <p:cNvSpPr txBox="1"/>
              <p:nvPr/>
            </p:nvSpPr>
            <p:spPr>
              <a:xfrm>
                <a:off x="10710923" y="9582901"/>
                <a:ext cx="5820103" cy="1653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1" i="1" smtClean="0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⇔</m:t>
                          </m:r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𝐥𝐨𝐠</m:t>
                          </m:r>
                        </m:e>
                        <m:sub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f>
                        <m:f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540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BC0B14FC-B5DF-4E24-B0AC-679A319D2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923" y="9582901"/>
                <a:ext cx="5820103" cy="16535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4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9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546" y="13490371"/>
            <a:ext cx="7806216" cy="1583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149" y="13194595"/>
            <a:ext cx="5550878" cy="5915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=""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1537812"/>
                <a:ext cx="23774400" cy="11862696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82880" tIns="91440" rIns="182880" bIns="9144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2250" indent="-111126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➊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mũ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cơ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bản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marL="1828800" indent="111126">
                  <a:lnSpc>
                    <a:spcPct val="107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mũ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cơ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bản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4400" b="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4400" b="0" i="1">
                        <a:latin typeface="Cambria Math"/>
                      </a:rPr>
                      <m:t>=</m:t>
                    </m:r>
                    <m:r>
                      <a:rPr lang="en-US" sz="4400" b="0" i="1">
                        <a:latin typeface="Cambria Math"/>
                      </a:rPr>
                      <m:t>𝑏</m:t>
                    </m:r>
                    <m:r>
                      <a:rPr lang="en-US" sz="4400" b="0" i="1">
                        <a:latin typeface="Cambria Math"/>
                      </a:rPr>
                      <m:t>   </m:t>
                    </m:r>
                    <m:d>
                      <m:dPr>
                        <m:ctrlPr>
                          <a:rPr lang="vi-VN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/>
                          </a:rPr>
                          <m:t>𝑎</m:t>
                        </m:r>
                        <m:r>
                          <a:rPr lang="en-US" sz="4400" b="0" i="1">
                            <a:latin typeface="Cambria Math"/>
                          </a:rPr>
                          <m:t>&gt;</m:t>
                        </m:r>
                        <m:r>
                          <a:rPr lang="en-US" sz="4400" b="0">
                            <a:latin typeface="Cambria Math"/>
                          </a:rPr>
                          <m:t>0</m:t>
                        </m:r>
                        <m:r>
                          <a:rPr lang="en-US" sz="4400" b="0" i="1">
                            <a:latin typeface="Cambria Math"/>
                          </a:rPr>
                          <m:t> </m:t>
                        </m:r>
                        <m:r>
                          <a:rPr lang="en-US" sz="4400" b="0">
                            <a:latin typeface="Cambria Math"/>
                          </a:rPr>
                          <m:t>,</m:t>
                        </m:r>
                        <m:r>
                          <a:rPr lang="en-US" sz="4400" b="0" i="1">
                            <a:latin typeface="Cambria Math"/>
                          </a:rPr>
                          <m:t>  </m:t>
                        </m:r>
                        <m:r>
                          <a:rPr lang="en-US" sz="4400" b="0" i="1">
                            <a:latin typeface="Cambria Math"/>
                          </a:rPr>
                          <m:t>𝑎</m:t>
                        </m:r>
                        <m:r>
                          <a:rPr lang="en-US" sz="4400" b="0" i="1">
                            <a:latin typeface="Cambria Math"/>
                          </a:rPr>
                          <m:t>≠</m:t>
                        </m:r>
                        <m:r>
                          <a:rPr lang="en-US" sz="4400" b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4400" b="0">
                        <a:latin typeface="Cambria Math"/>
                      </a:rPr>
                      <m:t>.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2" panose="05020102010507070707" pitchFamily="18" charset="2"/>
                  </a:rPr>
                  <a:t>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 2" panose="05020102010507070707" pitchFamily="18" charset="2"/>
                  </a:rPr>
                  <a:t>.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mũ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đơn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giản</a:t>
                </a:r>
                <a:endParaRPr lang="vi-VN" sz="4400" i="1" dirty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 2" panose="05020102010507070707" pitchFamily="18" charset="2"/>
                  </a:rPr>
                  <a:t>. </a:t>
                </a:r>
                <a:r>
                  <a:rPr lang="en-US" sz="4400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Đưa</a:t>
                </a:r>
                <a:r>
                  <a:rPr lang="en-US" sz="4400" i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</a:t>
                </a:r>
                <a:r>
                  <a:rPr lang="en-US" sz="4400" i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sz="4400" i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cơ</a:t>
                </a:r>
                <a:r>
                  <a:rPr lang="en-US" sz="4400" i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i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marL="2298700" indent="-136526">
                  <a:buFont typeface="Arial" panose="020B0604020202020204" pitchFamily="34" charset="0"/>
                  <a:buChar char="•"/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 sz="4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vi-VN" sz="4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 sz="4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vi-VN" sz="4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vi-VN" sz="4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vi-VN" sz="4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vi-VN" sz="4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vi-VN" sz="4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vi-VN" sz="4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)⇔</m:t>
                    </m:r>
                    <m:r>
                      <a:rPr lang="vi-VN" sz="4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vi-VN" sz="4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vi-VN" sz="4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vi-VN" sz="4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40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 2" panose="05020102010507070707" pitchFamily="18" charset="2"/>
                  </a:rPr>
                  <a:t>. </a:t>
                </a:r>
                <a:r>
                  <a:rPr lang="en-US" sz="4400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</a:t>
                </a:r>
                <a:r>
                  <a:rPr lang="en-US" sz="4400" i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ẩn</a:t>
                </a:r>
                <a:r>
                  <a:rPr lang="en-US" sz="4400" i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phụ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r>
                  <a:rPr lang="en-US" altLang="en-US" sz="4400" kern="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lang="vi-VN" altLang="en-US" sz="4400" kern="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altLang="en-US" sz="4400" kern="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lang="en-US" altLang="en-US" sz="4400" kern="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altLang="en-US" sz="4400" kern="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altLang="en-US" sz="4400" kern="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altLang="en-US" sz="4400" kern="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altLang="en-US" sz="4400" kern="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dạng: </a:t>
                </a:r>
                <a14:m>
                  <m:oMath xmlns:m="http://schemas.openxmlformats.org/officeDocument/2006/math">
                    <m:r>
                      <a:rPr lang="vi-VN" sz="4400" b="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vi-VN" sz="44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4400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4400" b="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vi-VN" sz="4400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sz="4400" b="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vi-VN" sz="4400" b="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2298700" indent="-136526">
                  <a:buFont typeface="Arial" panose="020B0604020202020204" pitchFamily="34" charset="0"/>
                  <a:buChar char="•"/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altLang="en-US" sz="4400" kern="0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đặt  </a:t>
                </a:r>
                <a:r>
                  <a:rPr lang="vi-VN" sz="4400" kern="0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 ker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b="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 sz="4400" b="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sz="4400" i="1" ker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4400" b="0" i="1" ker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lang="vi-VN" sz="4400" b="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400" b="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vi-VN" sz="4400" i="1" ker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b="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vi-VN" sz="4400" b="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vi-VN" sz="4400" b="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altLang="en-US" sz="4400" kern="0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 </a:t>
                </a:r>
              </a:p>
              <a:p>
                <a:pPr marL="2298700" indent="-136526">
                  <a:buFont typeface="Arial" panose="020B0604020202020204" pitchFamily="34" charset="0"/>
                  <a:buChar char="•"/>
                </a:pPr>
                <a:r>
                  <a:rPr lang="en-US" altLang="en-US" sz="4400" kern="0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</a:t>
                </a:r>
                <a:r>
                  <a:rPr lang="en-US" altLang="en-US" sz="4400" kern="0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Đưa</a:t>
                </a:r>
                <a:r>
                  <a:rPr lang="en-US" altLang="en-US" sz="4400" kern="0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altLang="en-US" sz="4400" kern="0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altLang="en-US" sz="4400" kern="0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altLang="en-US" sz="4400" kern="0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altLang="en-US" sz="4400" kern="0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altLang="en-US" sz="4400" kern="0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</a:t>
                </a:r>
                <a:r>
                  <a:rPr lang="en-US" altLang="en-US" sz="4400" kern="0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dạng   </a:t>
                </a:r>
                <a14:m>
                  <m:oMath xmlns:m="http://schemas.openxmlformats.org/officeDocument/2006/math">
                    <m:r>
                      <a:rPr lang="vi-VN" sz="4400" b="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vi-VN" sz="4400" i="1" ker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b="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vi-VN" sz="4400" b="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400" kern="0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kern="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2162176" indent="1384300">
                  <a:buFont typeface="Arial" panose="020B0604020202020204" pitchFamily="34" charset="0"/>
                  <a:buChar char="•"/>
                </a:pPr>
                <a:r>
                  <a:rPr lang="en-US" sz="4400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r>
                  <a:rPr lang="en-US" sz="4400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x</a:t>
                </a:r>
              </a:p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 2" panose="05020102010507070707" pitchFamily="18" charset="2"/>
                  </a:rPr>
                  <a:t>. </a:t>
                </a:r>
                <a:r>
                  <a:rPr lang="en-US" sz="4400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Logarit</a:t>
                </a:r>
                <a:r>
                  <a:rPr lang="en-US" sz="4400" i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hóa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marL="2051050">
                  <a:buFont typeface="Arial" panose="020B0604020202020204" pitchFamily="34" charset="0"/>
                  <a:buChar char="•"/>
                </a:pPr>
                <a:r>
                  <a:rPr lang="en-US" altLang="en-US" sz="4400" i="1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altLang="en-US" sz="4400" i="1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altLang="en-US" sz="4400" i="1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altLang="en-US" sz="4400" i="1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altLang="en-US" sz="4400" i="1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altLang="en-US" sz="4400" i="1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altLang="en-US" sz="4400" i="1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altLang="en-US" sz="4400" i="1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altLang="en-US" sz="4400" i="1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altLang="en-US" sz="4400" i="1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r>
                  <a:rPr lang="en-US" altLang="en-US" sz="4400" i="1" baseline="30000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f</a:t>
                </a:r>
                <a:r>
                  <a:rPr lang="en-US" altLang="en-US" sz="4400" i="1" baseline="30000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(x)</a:t>
                </a:r>
                <a:r>
                  <a:rPr lang="en-US" altLang="en-US" sz="4400" i="1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= </a:t>
                </a:r>
                <a:r>
                  <a:rPr lang="en-US" altLang="en-US" sz="4400" i="1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kb</a:t>
                </a:r>
                <a:r>
                  <a:rPr lang="en-US" altLang="en-US" sz="4400" i="1" baseline="30000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f</a:t>
                </a:r>
                <a:r>
                  <a:rPr lang="en-US" altLang="en-US" sz="4400" i="1" baseline="30000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(x)</a:t>
                </a:r>
                <a:r>
                  <a:rPr lang="en-US" altLang="en-US" sz="4400" i="1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altLang="en-US" sz="4400" i="1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hoặc</a:t>
                </a:r>
                <a:r>
                  <a:rPr lang="en-US" altLang="en-US" sz="4400" i="1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altLang="en-US" sz="4400" i="1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r>
                  <a:rPr lang="en-US" altLang="en-US" sz="4400" i="1" baseline="30000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f</a:t>
                </a:r>
                <a:r>
                  <a:rPr lang="en-US" altLang="en-US" sz="4400" i="1" baseline="30000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(x)</a:t>
                </a:r>
                <a:r>
                  <a:rPr lang="en-US" altLang="en-US" sz="4400" i="1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.b</a:t>
                </a:r>
                <a:r>
                  <a:rPr lang="en-US" altLang="en-US" sz="4400" i="1" baseline="30000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f(x)</a:t>
                </a:r>
                <a:r>
                  <a:rPr lang="en-US" altLang="en-US" sz="4400" i="1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= k  (</a:t>
                </a:r>
                <a:r>
                  <a:rPr lang="en-US" altLang="en-US" sz="4400" i="1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altLang="en-US" sz="4400" i="1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(a, b) = 1)</a:t>
                </a:r>
                <a:endParaRPr lang="vi-VN" sz="440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2051050">
                  <a:lnSpc>
                    <a:spcPct val="107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4400" i="1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altLang="en-US" sz="4400" i="1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altLang="en-US" sz="4400" i="1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altLang="en-US" sz="4400" i="1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altLang="en-US" sz="4400" i="1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lôgarit</a:t>
                </a:r>
                <a:r>
                  <a:rPr lang="en-US" altLang="en-US" sz="4400" i="1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altLang="en-US" sz="4400" i="1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altLang="en-US" sz="4400" i="1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altLang="en-US" sz="4400" i="1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vế</a:t>
                </a:r>
                <a:r>
                  <a:rPr lang="en-US" altLang="en-US" sz="4400" i="1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altLang="en-US" sz="4400" i="1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cơ</a:t>
                </a:r>
                <a:r>
                  <a:rPr lang="en-US" altLang="en-US" sz="4400" i="1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altLang="en-US" sz="4400" i="1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altLang="en-US" sz="4400" i="1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 </a:t>
                </a:r>
                <a:r>
                  <a:rPr lang="en-US" altLang="en-US" sz="4400" i="1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hoặc</a:t>
                </a:r>
                <a:r>
                  <a:rPr lang="en-US" altLang="en-US" sz="4400" i="1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 (</a:t>
                </a:r>
                <a:r>
                  <a:rPr lang="en-US" altLang="en-US" sz="4400" i="1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altLang="en-US" sz="4400" i="1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altLang="en-US" sz="4400" i="1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</a:t>
                </a:r>
                <a:r>
                  <a:rPr lang="en-US" altLang="en-US" sz="4400" i="1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altLang="en-US" sz="4400" i="1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cơ</a:t>
                </a:r>
                <a:r>
                  <a:rPr lang="en-US" altLang="en-US" sz="4400" i="1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altLang="en-US" sz="4400" i="1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altLang="en-US" sz="4400" i="1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altLang="en-US" sz="4400" i="1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altLang="en-US" sz="4400" i="1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altLang="en-US" sz="4400" i="1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altLang="en-US" sz="4400" i="1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altLang="en-US" sz="4400" i="1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mũ</a:t>
                </a:r>
                <a:r>
                  <a:rPr lang="en-US" altLang="en-US" sz="4400" i="1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altLang="en-US" sz="4400" i="1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phức</a:t>
                </a:r>
                <a:r>
                  <a:rPr lang="en-US" altLang="en-US" sz="4400" i="1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altLang="en-US" sz="4400" i="1" dirty="0" err="1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tạp</a:t>
                </a:r>
                <a:r>
                  <a:rPr lang="en-US" altLang="en-US" sz="4400" i="1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:endParaRPr lang="en-US" sz="440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1714500">
                  <a:lnSpc>
                    <a:spcPct val="107000"/>
                  </a:lnSpc>
                  <a:spcBef>
                    <a:spcPts val="0"/>
                  </a:spcBef>
                </a:pPr>
                <a:endParaRPr lang="vi-VN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37812"/>
                <a:ext cx="23774400" cy="11862696"/>
              </a:xfrm>
              <a:prstGeom prst="rect">
                <a:avLst/>
              </a:prstGeom>
              <a:blipFill rotWithShape="1">
                <a:blip r:embed="rId4"/>
                <a:stretch>
                  <a:fillRect l="-615" t="-87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439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546" y="13490371"/>
            <a:ext cx="7806216" cy="1583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149" y="13194595"/>
            <a:ext cx="5550878" cy="5915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=""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7512" y="1905000"/>
                <a:ext cx="23008976" cy="10928384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82880" tIns="91440" rIns="182880" bIns="9144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2250" indent="-111126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➋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logarit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cơ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bản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marL="1828800" indent="-114300">
                  <a:lnSpc>
                    <a:spcPct val="107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logarit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cơ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bản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>
                        <a:latin typeface="Cambria Math"/>
                      </a:rPr>
                      <m:t>lo</m:t>
                    </m:r>
                    <m:sSub>
                      <m:sSubPr>
                        <m:ctrlPr>
                          <a:rPr lang="vi-VN" sz="4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 b="0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a:rPr lang="en-US" sz="4400" b="0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4400" b="0" i="1">
                        <a:latin typeface="Cambria Math"/>
                      </a:rPr>
                      <m:t>𝑥</m:t>
                    </m:r>
                    <m:r>
                      <a:rPr lang="en-US" sz="4400" b="0" i="1">
                        <a:latin typeface="Cambria Math"/>
                      </a:rPr>
                      <m:t>=</m:t>
                    </m:r>
                    <m:r>
                      <a:rPr lang="en-US" sz="4400" b="0" i="1">
                        <a:latin typeface="Cambria Math"/>
                      </a:rPr>
                      <m:t>𝑏</m:t>
                    </m:r>
                    <m:r>
                      <a:rPr lang="en-US" sz="4400" b="0" i="1">
                        <a:latin typeface="Cambria Math"/>
                      </a:rPr>
                      <m:t>   </m:t>
                    </m:r>
                    <m:d>
                      <m:dPr>
                        <m:ctrlPr>
                          <a:rPr lang="vi-VN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/>
                          </a:rPr>
                          <m:t>𝑎</m:t>
                        </m:r>
                        <m:r>
                          <a:rPr lang="en-US" sz="4400" b="0" i="1">
                            <a:latin typeface="Cambria Math"/>
                          </a:rPr>
                          <m:t>&gt;</m:t>
                        </m:r>
                        <m:r>
                          <a:rPr lang="en-US" sz="4400" b="0">
                            <a:latin typeface="Cambria Math"/>
                          </a:rPr>
                          <m:t>0</m:t>
                        </m:r>
                        <m:r>
                          <a:rPr lang="en-US" sz="4400" b="0" i="1">
                            <a:latin typeface="Cambria Math"/>
                          </a:rPr>
                          <m:t> </m:t>
                        </m:r>
                        <m:r>
                          <a:rPr lang="en-US" sz="4400" b="0">
                            <a:latin typeface="Cambria Math"/>
                          </a:rPr>
                          <m:t>,</m:t>
                        </m:r>
                        <m:r>
                          <a:rPr lang="en-US" sz="4400" b="0" i="1">
                            <a:latin typeface="Cambria Math"/>
                          </a:rPr>
                          <m:t>  </m:t>
                        </m:r>
                        <m:r>
                          <a:rPr lang="en-US" sz="4400" b="0" i="1">
                            <a:latin typeface="Cambria Math"/>
                          </a:rPr>
                          <m:t>𝑎</m:t>
                        </m:r>
                        <m:r>
                          <a:rPr lang="en-US" sz="4400" b="0" i="1">
                            <a:latin typeface="Cambria Math"/>
                          </a:rPr>
                          <m:t>≠</m:t>
                        </m:r>
                        <m:r>
                          <a:rPr lang="en-US" sz="4400" b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4400" b="0">
                        <a:latin typeface="Cambria Math"/>
                      </a:rPr>
                      <m:t>.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1828800" indent="-114300">
                  <a:lnSpc>
                    <a:spcPct val="107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lôgarit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1828800" indent="-114300">
                  <a:lnSpc>
                    <a:spcPct val="107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smtClean="0">
                        <a:solidFill>
                          <a:srgbClr val="0000CC"/>
                        </a:solidFill>
                        <a:latin typeface="Cambria Math"/>
                      </a:rPr>
                      <m:t>lo</m:t>
                    </m:r>
                    <m:sSub>
                      <m:sSubPr>
                        <m:ctrlPr>
                          <a:rPr lang="vi-VN" sz="44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 b="0">
                            <a:solidFill>
                              <a:srgbClr val="0000CC"/>
                            </a:solidFill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a:rPr lang="en-US" sz="4400" b="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4400" b="0" i="1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4400" b="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4400" b="0" i="1">
                        <a:solidFill>
                          <a:srgbClr val="0000CC"/>
                        </a:solidFill>
                        <a:latin typeface="Cambria Math"/>
                      </a:rPr>
                      <m:t>𝑏</m:t>
                    </m:r>
                    <m:r>
                      <a:rPr lang="en-US" sz="4400" b="0" i="1">
                        <a:solidFill>
                          <a:srgbClr val="0000CC"/>
                        </a:solidFill>
                        <a:latin typeface="Cambria Math"/>
                      </a:rPr>
                      <m:t>⇔</m:t>
                    </m:r>
                    <m:r>
                      <a:rPr lang="en-US" sz="4400" b="0" i="1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4400" b="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4400" b="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𝑏</m:t>
                        </m:r>
                      </m:sup>
                    </m:sSup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1717676">
                  <a:buFont typeface="Arial" panose="020B0604020202020204" pitchFamily="34" charset="0"/>
                  <a:buChar char="•"/>
                </a:pP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>
                        <a:latin typeface="Cambria Math"/>
                      </a:rPr>
                      <m:t>lo</m:t>
                    </m:r>
                    <m:sSub>
                      <m:sSubPr>
                        <m:ctrlPr>
                          <a:rPr lang="vi-VN" sz="4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 b="0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a:rPr lang="en-US" sz="4400" b="0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4400" b="0" i="1">
                        <a:latin typeface="Cambria Math"/>
                      </a:rPr>
                      <m:t>𝑥</m:t>
                    </m:r>
                    <m:r>
                      <a:rPr lang="en-US" sz="4400" b="0" i="1">
                        <a:latin typeface="Cambria Math"/>
                      </a:rPr>
                      <m:t>=</m:t>
                    </m:r>
                    <m:r>
                      <a:rPr lang="en-US" sz="4400" b="0" i="1">
                        <a:latin typeface="Cambria Math"/>
                      </a:rPr>
                      <m:t>𝑏</m:t>
                    </m:r>
                    <m:r>
                      <a:rPr lang="en-US" sz="4400" b="0" i="1">
                        <a:latin typeface="Cambria Math"/>
                      </a:rPr>
                      <m:t>   </m:t>
                    </m:r>
                    <m:d>
                      <m:dPr>
                        <m:ctrlPr>
                          <a:rPr lang="vi-VN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/>
                          </a:rPr>
                          <m:t>𝑎</m:t>
                        </m:r>
                        <m:r>
                          <a:rPr lang="en-US" sz="4400" b="0" i="1">
                            <a:latin typeface="Cambria Math"/>
                          </a:rPr>
                          <m:t>&gt;</m:t>
                        </m:r>
                        <m:r>
                          <a:rPr lang="en-US" sz="4400" b="0">
                            <a:latin typeface="Cambria Math"/>
                          </a:rPr>
                          <m:t>0</m:t>
                        </m:r>
                        <m:r>
                          <a:rPr lang="en-US" sz="4400" b="0" i="1">
                            <a:latin typeface="Cambria Math"/>
                          </a:rPr>
                          <m:t> </m:t>
                        </m:r>
                        <m:r>
                          <a:rPr lang="en-US" sz="4400" b="0">
                            <a:latin typeface="Cambria Math"/>
                          </a:rPr>
                          <m:t>,</m:t>
                        </m:r>
                        <m:r>
                          <a:rPr lang="en-US" sz="4400" b="0" i="1">
                            <a:latin typeface="Cambria Math"/>
                          </a:rPr>
                          <m:t>  </m:t>
                        </m:r>
                        <m:r>
                          <a:rPr lang="en-US" sz="4400" b="0" i="1">
                            <a:latin typeface="Cambria Math"/>
                          </a:rPr>
                          <m:t>𝑎</m:t>
                        </m:r>
                        <m:r>
                          <a:rPr lang="en-US" sz="4400" b="0" i="1">
                            <a:latin typeface="Cambria Math"/>
                          </a:rPr>
                          <m:t>≠</m:t>
                        </m:r>
                        <m:r>
                          <a:rPr lang="en-US" sz="4400" b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marL="1717676"/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luôn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duy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/>
                      </a:rPr>
                      <m:t>𝑥</m:t>
                    </m:r>
                    <m:r>
                      <a:rPr lang="en-US" sz="4400" b="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4400" b="0" i="1">
                            <a:latin typeface="Cambria Math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/>
                      </a:rPr>
                      <m:t>𝑏</m:t>
                    </m:r>
                    <m:r>
                      <a:rPr lang="en-US" sz="4400" b="0">
                        <a:latin typeface="Cambria Math"/>
                      </a:rPr>
                      <m:t>.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171767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vi-VN" sz="44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 sz="4400" b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vi-VN" sz="4400" b="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US" sz="4400" b="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4400" b="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b="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4400" b="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4400" b="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vi-VN" sz="44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4400" b="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vi-VN" sz="4400" b="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vi-VN" sz="4400" b="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4400" b="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vi-VN" sz="4400" b="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vi-VN" sz="4400" b="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4400" b="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44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4400" b="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4400" b="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b="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vi-VN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1714500">
                  <a:lnSpc>
                    <a:spcPct val="107000"/>
                  </a:lnSpc>
                  <a:spcBef>
                    <a:spcPts val="0"/>
                  </a:spcBef>
                </a:pP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1828800" indent="-114300">
                  <a:lnSpc>
                    <a:spcPct val="107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1828800" indent="-114300">
                  <a:lnSpc>
                    <a:spcPct val="107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vi-VN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12" y="1905000"/>
                <a:ext cx="23008976" cy="10928384"/>
              </a:xfrm>
              <a:prstGeom prst="rect">
                <a:avLst/>
              </a:prstGeom>
              <a:blipFill rotWithShape="1">
                <a:blip r:embed="rId4"/>
                <a:stretch>
                  <a:fillRect l="-185" t="-100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613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546" y="13490371"/>
            <a:ext cx="7806216" cy="1583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149" y="13194595"/>
            <a:ext cx="5550878" cy="5915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=""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1627674"/>
                <a:ext cx="23774400" cy="11862696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82880" tIns="91440" rIns="182880" bIns="9144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2250" indent="-111126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logarit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cơ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bản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marL="1828800" indent="111126">
                  <a:lnSpc>
                    <a:spcPct val="107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logarit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cơ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bản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>
                        <a:latin typeface="Cambria Math" panose="02040503050406030204" pitchFamily="18" charset="0"/>
                      </a:rPr>
                      <m:t>lo</m:t>
                    </m:r>
                    <m:sSub>
                      <m:sSubPr>
                        <m:ctrlPr>
                          <a:rPr lang="vi-VN" sz="4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 b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44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4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/>
                          </a:rPr>
                          <m:t>𝑎</m:t>
                        </m:r>
                        <m:r>
                          <a:rPr lang="en-US" sz="4400" b="0" i="1">
                            <a:latin typeface="Cambria Math"/>
                          </a:rPr>
                          <m:t>&gt;</m:t>
                        </m:r>
                        <m:r>
                          <a:rPr lang="en-US" sz="4400" b="0">
                            <a:latin typeface="Cambria Math"/>
                          </a:rPr>
                          <m:t>0</m:t>
                        </m:r>
                        <m:r>
                          <a:rPr lang="en-US" sz="4400" b="0" i="1">
                            <a:latin typeface="Cambria Math"/>
                          </a:rPr>
                          <m:t> </m:t>
                        </m:r>
                        <m:r>
                          <a:rPr lang="en-US" sz="4400" b="0">
                            <a:latin typeface="Cambria Math"/>
                          </a:rPr>
                          <m:t>,</m:t>
                        </m:r>
                        <m:r>
                          <a:rPr lang="en-US" sz="4400" b="0" i="1">
                            <a:latin typeface="Cambria Math"/>
                          </a:rPr>
                          <m:t>  </m:t>
                        </m:r>
                        <m:r>
                          <a:rPr lang="en-US" sz="4400" b="0" i="1">
                            <a:latin typeface="Cambria Math"/>
                          </a:rPr>
                          <m:t>𝑎</m:t>
                        </m:r>
                        <m:r>
                          <a:rPr lang="en-US" sz="4400" b="0" i="1">
                            <a:latin typeface="Cambria Math"/>
                          </a:rPr>
                          <m:t>≠</m:t>
                        </m:r>
                        <m:r>
                          <a:rPr lang="en-US" sz="4400" b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4400" b="0">
                        <a:latin typeface="Cambria Math"/>
                      </a:rPr>
                      <m:t>.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2" panose="05020102010507070707" pitchFamily="18" charset="2"/>
                  </a:rPr>
                  <a:t>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 2" panose="05020102010507070707" pitchFamily="18" charset="2"/>
                  </a:rPr>
                  <a:t>.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logarit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đơn</a:t>
                </a:r>
                <a:r>
                  <a:rPr lang="en-US" sz="4400" i="1" dirty="0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giản</a:t>
                </a:r>
                <a:endParaRPr lang="vi-VN" sz="4400" i="1" dirty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 2" panose="05020102010507070707" pitchFamily="18" charset="2"/>
                  </a:rPr>
                  <a:t>. </a:t>
                </a:r>
                <a:r>
                  <a:rPr lang="en-US" sz="4400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Đưa</a:t>
                </a:r>
                <a:r>
                  <a:rPr lang="en-US" sz="4400" i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</a:t>
                </a:r>
                <a:r>
                  <a:rPr lang="en-US" sz="4400" i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sz="4400" i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cơ</a:t>
                </a:r>
                <a:r>
                  <a:rPr lang="en-US" sz="4400" i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i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marL="2298700" indent="-136526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4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≠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44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400" b="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400" b="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400" b="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eqArr>
                        <m:r>
                          <a:rPr lang="en-US" sz="44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d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2000"/>
                  </a:spcAft>
                  <a:tabLst>
                    <a:tab pos="3439160" algn="l"/>
                    <a:tab pos="6525260" algn="l"/>
                    <a:tab pos="9612630" algn="l"/>
                  </a:tabLst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 2" panose="05020102010507070707" pitchFamily="18" charset="2"/>
                  </a:rPr>
                  <a:t>. </a:t>
                </a:r>
                <a:r>
                  <a:rPr lang="en-US" sz="4400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</a:t>
                </a:r>
                <a:r>
                  <a:rPr lang="en-US" sz="4400" i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ẩn</a:t>
                </a:r>
                <a:r>
                  <a:rPr lang="en-US" sz="4400" i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phụ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  <a:p>
                <a:pPr marL="914400" indent="-111126" algn="just">
                  <a:lnSpc>
                    <a:spcPct val="115000"/>
                  </a:lnSpc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3439160" algn="l"/>
                    <a:tab pos="6525260" algn="l"/>
                    <a:tab pos="9612630" algn="l"/>
                  </a:tabLst>
                </a:pP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đổi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chỉ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loại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logarit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914400" indent="-111126" algn="just">
                  <a:lnSpc>
                    <a:spcPct val="115000"/>
                  </a:lnSpc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3439160" algn="l"/>
                    <a:tab pos="6525260" algn="l"/>
                    <a:tab pos="9612630" algn="l"/>
                  </a:tabLst>
                </a:pP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ẩn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phụ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x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đã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mới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t.</a:t>
                </a:r>
              </a:p>
              <a:p>
                <a:pPr marL="914400" indent="-111126" algn="just">
                  <a:lnSpc>
                    <a:spcPct val="115000"/>
                  </a:lnSpc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3439160" algn="l"/>
                    <a:tab pos="6525260" algn="l"/>
                    <a:tab pos="9612630" algn="l"/>
                  </a:tabLst>
                </a:pP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3: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này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rồi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t,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x.</a:t>
                </a:r>
              </a:p>
              <a:p>
                <a:pPr marL="1714500">
                  <a:lnSpc>
                    <a:spcPct val="107000"/>
                  </a:lnSpc>
                  <a:spcBef>
                    <a:spcPts val="0"/>
                  </a:spcBef>
                </a:pPr>
                <a:endParaRPr lang="vi-VN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27674"/>
                <a:ext cx="23774400" cy="11862696"/>
              </a:xfrm>
              <a:prstGeom prst="rect">
                <a:avLst/>
              </a:prstGeom>
              <a:blipFill rotWithShape="1">
                <a:blip r:embed="rId4"/>
                <a:stretch>
                  <a:fillRect l="-615" t="-719" r="-61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180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546" y="13490371"/>
            <a:ext cx="7806216" cy="1583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149" y="13194595"/>
            <a:ext cx="5550878" cy="5915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=""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1627674"/>
                <a:ext cx="23774400" cy="11862696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82880" tIns="91440" rIns="182880" bIns="9144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2000"/>
                  </a:spcAft>
                  <a:tabLst>
                    <a:tab pos="3439160" algn="l"/>
                    <a:tab pos="6525260" algn="l"/>
                    <a:tab pos="9612630" algn="l"/>
                  </a:tabLs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 2" panose="05020102010507070707" pitchFamily="18" charset="2"/>
                  </a:rPr>
                  <a:t>.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2" panose="05020102010507070707" pitchFamily="18" charset="2"/>
                  </a:rPr>
                  <a:t>Mũ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hóa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marL="914400" indent="-914400" algn="just">
                  <a:lnSpc>
                    <a:spcPct val="115000"/>
                  </a:lnSpc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3439160" algn="l"/>
                    <a:tab pos="6525260" algn="l"/>
                    <a:tab pos="9612630" algn="l"/>
                  </a:tabLs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marL="914400" indent="-914400" algn="just">
                  <a:lnSpc>
                    <a:spcPct val="115000"/>
                  </a:lnSpc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3439160" algn="l"/>
                    <a:tab pos="6525260" algn="l"/>
                    <a:tab pos="9612630" algn="l"/>
                  </a:tabLs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54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</m:func>
                    <m:d>
                      <m:dPr>
                        <m:ctrlPr>
                          <a:rPr lang="en-US" sz="5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5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5400" b="1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sz="5400" b="1" i="1">
                                        <a:latin typeface="Cambria Math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914400" indent="-914400" algn="just">
                  <a:lnSpc>
                    <a:spcPct val="115000"/>
                  </a:lnSpc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3439160" algn="l"/>
                    <a:tab pos="6525260" algn="l"/>
                    <a:tab pos="9612630" algn="l"/>
                  </a:tabLst>
                </a:pPr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54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</m:func>
                    <m:d>
                      <m:dPr>
                        <m:ctrlPr>
                          <a:rPr lang="en-US" sz="5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5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54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</m:e>
                    </m:func>
                    <m:d>
                      <m:dPr>
                        <m:ctrlPr>
                          <a:rPr lang="en-US" sz="5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5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1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5400" b="1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sup>
                            </m:sSup>
                          </m: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en-US" sz="5400" b="1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</a:t>
                </a:r>
              </a:p>
              <a:p>
                <a:pPr marL="914400" indent="-914400" algn="just">
                  <a:lnSpc>
                    <a:spcPct val="115000"/>
                  </a:lnSpc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3439160" algn="l"/>
                    <a:tab pos="6525260" algn="l"/>
                    <a:tab pos="9612630" algn="l"/>
                  </a:tabLs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x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ẩn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x.</a:t>
                </a:r>
              </a:p>
              <a:p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1714500">
                  <a:lnSpc>
                    <a:spcPct val="107000"/>
                  </a:lnSpc>
                  <a:spcBef>
                    <a:spcPts val="0"/>
                  </a:spcBef>
                </a:pP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27674"/>
                <a:ext cx="23774400" cy="11862696"/>
              </a:xfrm>
              <a:prstGeom prst="rect">
                <a:avLst/>
              </a:prstGeom>
              <a:blipFill rotWithShape="1">
                <a:blip r:embed="rId5"/>
                <a:stretch>
                  <a:fillRect l="-820" t="-359" r="-61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731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8839198" cy="830997"/>
            <a:chOff x="-288924" y="1892299"/>
            <a:chExt cx="8839198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64627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MŨ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4673259" cy="861774"/>
            <a:chOff x="644526" y="2766774"/>
            <a:chExt cx="146732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341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 giải một số phương trình mũ cơ bản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546508" y="8507421"/>
            <a:ext cx="22448255" cy="4962311"/>
            <a:chOff x="1573670" y="9189119"/>
            <a:chExt cx="21817977" cy="4838126"/>
          </a:xfrm>
        </p:grpSpPr>
        <p:sp>
          <p:nvSpPr>
            <p:cNvPr id="53" name="Rounded Rectangle 52">
              <a:hlinkClick r:id="rId3"/>
            </p:cNvPr>
            <p:cNvSpPr/>
            <p:nvPr/>
          </p:nvSpPr>
          <p:spPr>
            <a:xfrm>
              <a:off x="1573670" y="9189121"/>
              <a:ext cx="21817977" cy="483812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651778" y="9189119"/>
              <a:ext cx="3983849" cy="927883"/>
              <a:chOff x="1605808" y="9627686"/>
              <a:chExt cx="3983849" cy="927883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3588807" y="858637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523313" y="9670261"/>
                <a:ext cx="3066344" cy="885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605808" y="9627686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804413" y="9699693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546508" y="5494906"/>
            <a:ext cx="22448255" cy="2799754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569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2" name="Group 111">
            <a:extLst>
              <a:ext uri="{FF2B5EF4-FFF2-40B4-BE49-F238E27FC236}">
                <a16:creationId xmlns="" xmlns:a16="http://schemas.microsoft.com/office/drawing/2014/main" id="{03454B31-8E15-44D5-B0CB-723B600426C3}"/>
              </a:ext>
            </a:extLst>
          </p:cNvPr>
          <p:cNvGrpSpPr/>
          <p:nvPr/>
        </p:nvGrpSpPr>
        <p:grpSpPr>
          <a:xfrm>
            <a:off x="723901" y="3574490"/>
            <a:ext cx="21069299" cy="1600438"/>
            <a:chOff x="644526" y="2766774"/>
            <a:chExt cx="21069299" cy="1600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="" xmlns:a16="http://schemas.microsoft.com/office/drawing/2014/main" id="{D76EA99D-BA8A-4AB0-9D07-2279E55997CF}"/>
                    </a:ext>
                  </a:extLst>
                </p:cNvPr>
                <p:cNvSpPr txBox="1"/>
                <p:nvPr/>
              </p:nvSpPr>
              <p:spPr>
                <a:xfrm>
                  <a:off x="1906586" y="2766774"/>
                  <a:ext cx="19807239" cy="1600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i="1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Đưa về cùng cơ số: Bằng cách đưa về dạng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rgbClr val="145F82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𝑨</m:t>
                          </m:r>
                          <m:r>
                            <a:rPr lang="en-US" sz="48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(</m:t>
                          </m:r>
                          <m:r>
                            <a:rPr lang="en-US" sz="48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)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145F82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𝑩</m:t>
                          </m:r>
                          <m:r>
                            <a:rPr lang="en-US" sz="48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(</m:t>
                          </m:r>
                          <m:r>
                            <a:rPr lang="en-US" sz="48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)</m:t>
                          </m:r>
                        </m:sup>
                      </m:sSup>
                    </m:oMath>
                  </a14:m>
                  <a:r>
                    <a:rPr lang="en-US" sz="4800" b="1" i="1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và giải phương trình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</m:t>
                      </m:r>
                      <m:r>
                        <a:rPr lang="en-US" sz="48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)=</m:t>
                      </m:r>
                      <m:r>
                        <a:rPr lang="en-US" sz="48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𝑩</m:t>
                      </m:r>
                      <m:r>
                        <a:rPr lang="en-US" sz="48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a14:m>
                  <a:endParaRPr lang="en-US" sz="4800" b="1" i="1">
                    <a:solidFill>
                      <a:srgbClr val="14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D76EA99D-BA8A-4AB0-9D07-2279E55997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6" y="2766774"/>
                  <a:ext cx="19807239" cy="1600438"/>
                </a:xfrm>
                <a:prstGeom prst="rect">
                  <a:avLst/>
                </a:prstGeom>
                <a:blipFill>
                  <a:blip r:embed="rId4"/>
                  <a:stretch>
                    <a:fillRect l="-1416" t="-7224" b="-186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Rounded Rectangle 7">
              <a:extLst>
                <a:ext uri="{FF2B5EF4-FFF2-40B4-BE49-F238E27FC236}">
                  <a16:creationId xmlns="" xmlns:a16="http://schemas.microsoft.com/office/drawing/2014/main" id="{406ADCC2-07DC-4BAC-A998-662E8D6E7F58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="" xmlns:a16="http://schemas.microsoft.com/office/drawing/2014/main" id="{BBDA4D69-BC43-4376-9D3B-A232753B83B2}"/>
                </a:ext>
              </a:extLst>
            </p:cNvPr>
            <p:cNvSpPr txBox="1"/>
            <p:nvPr/>
          </p:nvSpPr>
          <p:spPr>
            <a:xfrm>
              <a:off x="874367" y="2795826"/>
              <a:ext cx="7793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="" xmlns:a16="http://schemas.microsoft.com/office/drawing/2014/main" id="{4914F4F1-DB8A-43DB-9D1D-7C02F2116754}"/>
                  </a:ext>
                </a:extLst>
              </p:cNvPr>
              <p:cNvSpPr txBox="1"/>
              <p:nvPr/>
            </p:nvSpPr>
            <p:spPr>
              <a:xfrm>
                <a:off x="1489523" y="6669928"/>
                <a:ext cx="20066516" cy="1521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Giải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) 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5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4914F4F1-DB8A-43DB-9D1D-7C02F2116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523" y="6669928"/>
                <a:ext cx="20066516" cy="1521314"/>
              </a:xfrm>
              <a:prstGeom prst="rect">
                <a:avLst/>
              </a:prstGeom>
              <a:blipFill>
                <a:blip r:embed="rId5"/>
                <a:stretch>
                  <a:fillRect l="-1610" b="-8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="" xmlns:a16="http://schemas.microsoft.com/office/drawing/2014/main" id="{3942A086-04B8-4709-8AA9-BA290815DA93}"/>
                  </a:ext>
                </a:extLst>
              </p:cNvPr>
              <p:cNvSpPr txBox="1"/>
              <p:nvPr/>
            </p:nvSpPr>
            <p:spPr>
              <a:xfrm>
                <a:off x="5054726" y="8659274"/>
                <a:ext cx="8888666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3942A086-04B8-4709-8AA9-BA290815D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726" y="8659274"/>
                <a:ext cx="8888666" cy="942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="" xmlns:a16="http://schemas.microsoft.com/office/drawing/2014/main" id="{890E317A-56BC-4903-A340-A3D81052D6B8}"/>
                  </a:ext>
                </a:extLst>
              </p:cNvPr>
              <p:cNvSpPr txBox="1"/>
              <p:nvPr/>
            </p:nvSpPr>
            <p:spPr>
              <a:xfrm>
                <a:off x="546507" y="10241126"/>
                <a:ext cx="13396885" cy="2157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5400" b="1" i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54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 i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𝟓𝐱</m:t>
                          </m:r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r>
                        <a:rPr lang="en-US" sz="5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400" b="1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5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5400" b="1" i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400" b="1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5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𝟓𝐱</m:t>
                          </m:r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r>
                        <a:rPr lang="en-US" sz="5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400" b="1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5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5400" b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890E317A-56BC-4903-A340-A3D81052D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07" y="10241126"/>
                <a:ext cx="13396885" cy="21571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="" xmlns:a16="http://schemas.microsoft.com/office/drawing/2014/main" id="{54F86328-8581-4104-81E9-1BAC673DF177}"/>
                  </a:ext>
                </a:extLst>
              </p:cNvPr>
              <p:cNvSpPr txBox="1"/>
              <p:nvPr/>
            </p:nvSpPr>
            <p:spPr>
              <a:xfrm>
                <a:off x="13463833" y="8333930"/>
                <a:ext cx="7779386" cy="1648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𝟐𝐱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40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4F86328-8581-4104-81E9-1BAC673DF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3833" y="8333930"/>
                <a:ext cx="7779386" cy="16481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id="{FC829DF2-9412-44E5-AD7C-092D0250EE2F}"/>
                  </a:ext>
                </a:extLst>
              </p:cNvPr>
              <p:cNvSpPr txBox="1"/>
              <p:nvPr/>
            </p:nvSpPr>
            <p:spPr>
              <a:xfrm>
                <a:off x="14614634" y="10980177"/>
                <a:ext cx="661281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0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400" b="1" i="0" smtClean="0">
                          <a:latin typeface="Cambria Math" panose="02040503050406030204" pitchFamily="18" charset="0"/>
                        </a:rPr>
                        <m:t>𝟓𝐱</m:t>
                      </m:r>
                      <m:r>
                        <a:rPr lang="en-US" sz="5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0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5400" b="1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5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5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540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C829DF2-9412-44E5-AD7C-092D0250E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4634" y="10980177"/>
                <a:ext cx="6612819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="" xmlns:a16="http://schemas.microsoft.com/office/drawing/2014/main" id="{F9B1D73A-D053-459D-B627-0CE39D9C8201}"/>
                  </a:ext>
                </a:extLst>
              </p:cNvPr>
              <p:cNvSpPr txBox="1"/>
              <p:nvPr/>
            </p:nvSpPr>
            <p:spPr>
              <a:xfrm>
                <a:off x="14630400" y="12390844"/>
                <a:ext cx="353410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0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5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540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9B1D73A-D053-459D-B627-0CE39D9C8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00" y="12390844"/>
                <a:ext cx="3534103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73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98" grpId="0"/>
      <p:bldP spid="99" grpId="0"/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8839198" cy="830997"/>
            <a:chOff x="-288924" y="1892299"/>
            <a:chExt cx="8839198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64627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MŨ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4673259" cy="861774"/>
            <a:chOff x="644526" y="2766774"/>
            <a:chExt cx="146732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341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 giải một số phương trình mũ cơ bản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074828" y="7939757"/>
            <a:ext cx="22441415" cy="5529975"/>
            <a:chOff x="1573670" y="9189119"/>
            <a:chExt cx="21817977" cy="4838126"/>
          </a:xfrm>
        </p:grpSpPr>
        <p:sp>
          <p:nvSpPr>
            <p:cNvPr id="53" name="Rounded Rectangle 52">
              <a:hlinkClick r:id="rId3"/>
            </p:cNvPr>
            <p:cNvSpPr/>
            <p:nvPr/>
          </p:nvSpPr>
          <p:spPr>
            <a:xfrm>
              <a:off x="1573670" y="9189121"/>
              <a:ext cx="21817977" cy="483812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651778" y="9189119"/>
              <a:ext cx="3983849" cy="927883"/>
              <a:chOff x="1605808" y="9627686"/>
              <a:chExt cx="3983849" cy="927883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3588807" y="858637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523313" y="9670261"/>
                <a:ext cx="3066344" cy="885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605808" y="9627686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804413" y="9699693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074828" y="4927242"/>
            <a:ext cx="22366383" cy="2799754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569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2" name="Group 111">
            <a:extLst>
              <a:ext uri="{FF2B5EF4-FFF2-40B4-BE49-F238E27FC236}">
                <a16:creationId xmlns="" xmlns:a16="http://schemas.microsoft.com/office/drawing/2014/main" id="{03454B31-8E15-44D5-B0CB-723B600426C3}"/>
              </a:ext>
            </a:extLst>
          </p:cNvPr>
          <p:cNvGrpSpPr/>
          <p:nvPr/>
        </p:nvGrpSpPr>
        <p:grpSpPr>
          <a:xfrm>
            <a:off x="723901" y="3603542"/>
            <a:ext cx="21096602" cy="865007"/>
            <a:chOff x="644526" y="2795826"/>
            <a:chExt cx="21096602" cy="865007"/>
          </a:xfrm>
        </p:grpSpPr>
        <p:sp>
          <p:nvSpPr>
            <p:cNvPr id="113" name="TextBox 112">
              <a:extLst>
                <a:ext uri="{FF2B5EF4-FFF2-40B4-BE49-F238E27FC236}">
                  <a16:creationId xmlns="" xmlns:a16="http://schemas.microsoft.com/office/drawing/2014/main" id="{D76EA99D-BA8A-4AB0-9D07-2279E55997CF}"/>
                </a:ext>
              </a:extLst>
            </p:cNvPr>
            <p:cNvSpPr txBox="1"/>
            <p:nvPr/>
          </p:nvSpPr>
          <p:spPr>
            <a:xfrm>
              <a:off x="1933889" y="2829836"/>
              <a:ext cx="198072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800" b="1" i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US"/>
                <a:t>Đặt ẩn phụ</a:t>
              </a:r>
            </a:p>
          </p:txBody>
        </p:sp>
        <p:sp>
          <p:nvSpPr>
            <p:cNvPr id="114" name="Rounded Rectangle 7">
              <a:extLst>
                <a:ext uri="{FF2B5EF4-FFF2-40B4-BE49-F238E27FC236}">
                  <a16:creationId xmlns="" xmlns:a16="http://schemas.microsoft.com/office/drawing/2014/main" id="{406ADCC2-07DC-4BAC-A998-662E8D6E7F58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="" xmlns:a16="http://schemas.microsoft.com/office/drawing/2014/main" id="{BBDA4D69-BC43-4376-9D3B-A232753B83B2}"/>
                </a:ext>
              </a:extLst>
            </p:cNvPr>
            <p:cNvSpPr txBox="1"/>
            <p:nvPr/>
          </p:nvSpPr>
          <p:spPr>
            <a:xfrm>
              <a:off x="865551" y="2795826"/>
              <a:ext cx="79701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="" xmlns:a16="http://schemas.microsoft.com/office/drawing/2014/main" id="{4914F4F1-DB8A-43DB-9D1D-7C02F2116754}"/>
                  </a:ext>
                </a:extLst>
              </p:cNvPr>
              <p:cNvSpPr txBox="1"/>
              <p:nvPr/>
            </p:nvSpPr>
            <p:spPr>
              <a:xfrm>
                <a:off x="4932551" y="6061212"/>
                <a:ext cx="1655235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i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Giải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5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4914F4F1-DB8A-43DB-9D1D-7C02F2116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551" y="6061212"/>
                <a:ext cx="16552355" cy="923330"/>
              </a:xfrm>
              <a:prstGeom prst="rect">
                <a:avLst/>
              </a:prstGeom>
              <a:blipFill>
                <a:blip r:embed="rId4"/>
                <a:stretch>
                  <a:fillRect l="-1952" t="-1973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="" xmlns:a16="http://schemas.microsoft.com/office/drawing/2014/main" id="{BD3BFF99-A1DF-4E22-8B90-B69E79144839}"/>
                  </a:ext>
                </a:extLst>
              </p:cNvPr>
              <p:cNvSpPr txBox="1"/>
              <p:nvPr/>
            </p:nvSpPr>
            <p:spPr>
              <a:xfrm>
                <a:off x="5277066" y="8086209"/>
                <a:ext cx="18164145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i="1">
                    <a:latin typeface="Tahoma" panose="020B0604030504040204" pitchFamily="34" charset="0"/>
                    <a:ea typeface="Calibri" panose="020F0502020204030204" pitchFamily="34" charset="0"/>
                  </a:rPr>
                  <a:t>Đ</a:t>
                </a:r>
                <a:r>
                  <a:rPr lang="en-US" sz="5400" b="1" i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ặt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en-US" sz="5400" b="1" i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ta có phương trình: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𝟒𝟓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5400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D3BFF99-A1DF-4E22-8B90-B69E79144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066" y="8086209"/>
                <a:ext cx="18164145" cy="942053"/>
              </a:xfrm>
              <a:prstGeom prst="rect">
                <a:avLst/>
              </a:prstGeom>
              <a:blipFill>
                <a:blip r:embed="rId5"/>
                <a:stretch>
                  <a:fillRect l="-1813" t="-17419" b="-36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3885A7C6-87CD-44C6-A93B-AA2FAEEFC1D9}"/>
                  </a:ext>
                </a:extLst>
              </p:cNvPr>
              <p:cNvSpPr txBox="1"/>
              <p:nvPr/>
            </p:nvSpPr>
            <p:spPr>
              <a:xfrm>
                <a:off x="710551" y="9562452"/>
                <a:ext cx="22962897" cy="910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 phương trình bậc hai này ta được hai nghiệm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  <m: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𝟗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sSub>
                      <m:sSub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  <m: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54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85A7C6-87CD-44C6-A93B-AA2FAEEFC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51" y="9562452"/>
                <a:ext cx="22962897" cy="910955"/>
              </a:xfrm>
              <a:prstGeom prst="rect">
                <a:avLst/>
              </a:prstGeom>
              <a:blipFill>
                <a:blip r:embed="rId6"/>
                <a:stretch>
                  <a:fillRect t="-21477" b="-38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="" xmlns:a16="http://schemas.microsoft.com/office/drawing/2014/main" id="{4B83516D-EC01-412D-AC4A-7956F7587991}"/>
                  </a:ext>
                </a:extLst>
              </p:cNvPr>
              <p:cNvSpPr txBox="1"/>
              <p:nvPr/>
            </p:nvSpPr>
            <p:spPr>
              <a:xfrm>
                <a:off x="748779" y="10662883"/>
                <a:ext cx="19470644" cy="910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 có nghiệm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  <m: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thoả mãn điều kiện </a:t>
                </a:r>
                <a:r>
                  <a:rPr lang="en-US" sz="5400" b="1" i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0.</a:t>
                </a:r>
                <a:endParaRPr lang="en-US" sz="54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B83516D-EC01-412D-AC4A-7956F7587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79" y="10662883"/>
                <a:ext cx="19470644" cy="910955"/>
              </a:xfrm>
              <a:prstGeom prst="rect">
                <a:avLst/>
              </a:prstGeom>
              <a:blipFill>
                <a:blip r:embed="rId7"/>
                <a:stretch>
                  <a:fillRect t="-21333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="" xmlns:a16="http://schemas.microsoft.com/office/drawing/2014/main" id="{C9F556BB-4248-43E3-940C-4B23CC5BF2B4}"/>
                  </a:ext>
                </a:extLst>
              </p:cNvPr>
              <p:cNvSpPr txBox="1"/>
              <p:nvPr/>
            </p:nvSpPr>
            <p:spPr>
              <a:xfrm>
                <a:off x="1262471" y="11841073"/>
                <a:ext cx="12407462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𝟗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do đó </a:t>
                </a:r>
                <a:r>
                  <a:rPr lang="en-US" sz="5400" b="1" i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x</a:t>
                </a:r>
                <a:r>
                  <a:rPr lang="en-US" sz="5400" b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= 2</a:t>
                </a:r>
                <a:endParaRPr lang="en-US" sz="540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9F556BB-4248-43E3-940C-4B23CC5BF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471" y="11841073"/>
                <a:ext cx="12407462" cy="923330"/>
              </a:xfrm>
              <a:prstGeom prst="rect">
                <a:avLst/>
              </a:prstGeom>
              <a:blipFill>
                <a:blip r:embed="rId8"/>
                <a:stretch>
                  <a:fillRect l="-2604" t="-1973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45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8839198" cy="830997"/>
            <a:chOff x="-288924" y="1892299"/>
            <a:chExt cx="8839198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64627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MŨ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4673259" cy="861774"/>
            <a:chOff x="644526" y="2766774"/>
            <a:chExt cx="146732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341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 giải một số phương trình mũ cơ bản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69039" y="7939757"/>
            <a:ext cx="21919935" cy="5529975"/>
            <a:chOff x="1573670" y="9189119"/>
            <a:chExt cx="21817977" cy="4838126"/>
          </a:xfrm>
        </p:grpSpPr>
        <p:sp>
          <p:nvSpPr>
            <p:cNvPr id="53" name="Rounded Rectangle 52">
              <a:hlinkClick r:id="rId3"/>
            </p:cNvPr>
            <p:cNvSpPr/>
            <p:nvPr/>
          </p:nvSpPr>
          <p:spPr>
            <a:xfrm>
              <a:off x="1573670" y="9189121"/>
              <a:ext cx="21817977" cy="483812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651778" y="9189119"/>
              <a:ext cx="3983849" cy="927883"/>
              <a:chOff x="1605808" y="9627686"/>
              <a:chExt cx="3983849" cy="927883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3588807" y="858637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523313" y="9670261"/>
                <a:ext cx="3066344" cy="885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605808" y="9627686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804413" y="9699693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074828" y="4927242"/>
            <a:ext cx="21841827" cy="2799754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569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2" name="Group 111">
            <a:extLst>
              <a:ext uri="{FF2B5EF4-FFF2-40B4-BE49-F238E27FC236}">
                <a16:creationId xmlns="" xmlns:a16="http://schemas.microsoft.com/office/drawing/2014/main" id="{03454B31-8E15-44D5-B0CB-723B600426C3}"/>
              </a:ext>
            </a:extLst>
          </p:cNvPr>
          <p:cNvGrpSpPr/>
          <p:nvPr/>
        </p:nvGrpSpPr>
        <p:grpSpPr>
          <a:xfrm>
            <a:off x="723901" y="3603542"/>
            <a:ext cx="21096602" cy="865007"/>
            <a:chOff x="644526" y="2795826"/>
            <a:chExt cx="21096602" cy="865007"/>
          </a:xfrm>
        </p:grpSpPr>
        <p:sp>
          <p:nvSpPr>
            <p:cNvPr id="113" name="TextBox 112">
              <a:extLst>
                <a:ext uri="{FF2B5EF4-FFF2-40B4-BE49-F238E27FC236}">
                  <a16:creationId xmlns="" xmlns:a16="http://schemas.microsoft.com/office/drawing/2014/main" id="{D76EA99D-BA8A-4AB0-9D07-2279E55997CF}"/>
                </a:ext>
              </a:extLst>
            </p:cNvPr>
            <p:cNvSpPr txBox="1"/>
            <p:nvPr/>
          </p:nvSpPr>
          <p:spPr>
            <a:xfrm>
              <a:off x="1933889" y="2829836"/>
              <a:ext cx="198072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800" b="1" i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US"/>
                <a:t>Lôgarit hoá</a:t>
              </a:r>
            </a:p>
          </p:txBody>
        </p:sp>
        <p:sp>
          <p:nvSpPr>
            <p:cNvPr id="114" name="Rounded Rectangle 7">
              <a:extLst>
                <a:ext uri="{FF2B5EF4-FFF2-40B4-BE49-F238E27FC236}">
                  <a16:creationId xmlns="" xmlns:a16="http://schemas.microsoft.com/office/drawing/2014/main" id="{406ADCC2-07DC-4BAC-A998-662E8D6E7F58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="" xmlns:a16="http://schemas.microsoft.com/office/drawing/2014/main" id="{BBDA4D69-BC43-4376-9D3B-A232753B83B2}"/>
                </a:ext>
              </a:extLst>
            </p:cNvPr>
            <p:cNvSpPr txBox="1"/>
            <p:nvPr/>
          </p:nvSpPr>
          <p:spPr>
            <a:xfrm>
              <a:off x="894405" y="2795826"/>
              <a:ext cx="73930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="" xmlns:a16="http://schemas.microsoft.com/office/drawing/2014/main" id="{4914F4F1-DB8A-43DB-9D1D-7C02F2116754}"/>
                  </a:ext>
                </a:extLst>
              </p:cNvPr>
              <p:cNvSpPr txBox="1"/>
              <p:nvPr/>
            </p:nvSpPr>
            <p:spPr>
              <a:xfrm>
                <a:off x="4932551" y="6061212"/>
                <a:ext cx="16552355" cy="1066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i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Giải phương trình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5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sSup>
                          <m:sSupPr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4914F4F1-DB8A-43DB-9D1D-7C02F2116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551" y="6061212"/>
                <a:ext cx="16552355" cy="1066446"/>
              </a:xfrm>
              <a:prstGeom prst="rect">
                <a:avLst/>
              </a:prstGeom>
              <a:blipFill>
                <a:blip r:embed="rId4"/>
                <a:stretch>
                  <a:fillRect l="-1952" t="-4000" b="-3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AFDB47BD-9641-4603-BD86-C3FD2698C3B0}"/>
              </a:ext>
            </a:extLst>
          </p:cNvPr>
          <p:cNvSpPr txBox="1"/>
          <p:nvPr/>
        </p:nvSpPr>
        <p:spPr>
          <a:xfrm>
            <a:off x="5713152" y="8182734"/>
            <a:ext cx="149370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Lấy lôgarit hai vế với cơ số 3, ta được</a:t>
            </a:r>
            <a:endParaRPr lang="en-US" sz="5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="" xmlns:a16="http://schemas.microsoft.com/office/drawing/2014/main" id="{2177F0F6-C3C0-49DA-8724-08317A1F3B8D}"/>
                  </a:ext>
                </a:extLst>
              </p:cNvPr>
              <p:cNvSpPr txBox="1"/>
              <p:nvPr/>
            </p:nvSpPr>
            <p:spPr>
              <a:xfrm>
                <a:off x="1103774" y="9440976"/>
                <a:ext cx="7057699" cy="1336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5400" b="1" i="1" smtClean="0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5400" b="1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d>
                                <m:dPr>
                                  <m:endChr m:val=""/>
                                  <m:ctrlPr>
                                    <a:rPr lang="en-US" sz="5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5400" b="1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177F0F6-C3C0-49DA-8724-08317A1F3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774" y="9440976"/>
                <a:ext cx="7057699" cy="13360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="" xmlns:a16="http://schemas.microsoft.com/office/drawing/2014/main" id="{DEF4E039-100F-45D2-B81A-6FB13B52A65E}"/>
                  </a:ext>
                </a:extLst>
              </p:cNvPr>
              <p:cNvSpPr txBox="1"/>
              <p:nvPr/>
            </p:nvSpPr>
            <p:spPr>
              <a:xfrm>
                <a:off x="1095700" y="11376321"/>
                <a:ext cx="13123220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sSub>
                            <m:sSub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EF4E039-100F-45D2-B81A-6FB13B52A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00" y="11376321"/>
                <a:ext cx="13123220" cy="942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id="{D541B1E6-FC58-4566-9B39-E6CD2956DDE2}"/>
                  </a:ext>
                </a:extLst>
              </p:cNvPr>
              <p:cNvSpPr txBox="1"/>
              <p:nvPr/>
            </p:nvSpPr>
            <p:spPr>
              <a:xfrm>
                <a:off x="14004298" y="10516297"/>
                <a:ext cx="9177379" cy="2733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5400" b="1" i="1">
                                        <a:solidFill>
                                          <a:srgbClr val="836967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5400" b="1" i="1">
                                            <a:solidFill>
                                              <a:srgbClr val="836967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5400" b="1" i="1">
                                            <a:latin typeface="Cambria Math" panose="02040503050406030204" pitchFamily="18" charset="0"/>
                                          </a:rPr>
                                          <m:t>𝒍𝒐𝒈</m:t>
                                        </m:r>
                                      </m:e>
                                      <m:sub>
                                        <m:r>
                                          <a:rPr lang="en-US" sz="5400" b="1" i="1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sSub>
                                  <m:sSubPr>
                                    <m:ctrlPr>
                                      <a:rPr lang="en-US" sz="5400" b="1" i="1">
                                        <a:solidFill>
                                          <a:srgbClr val="836967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  <m:t>𝒍𝒐𝒈</m:t>
                                    </m:r>
                                  </m:e>
                                  <m:sub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5400" b="1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541B1E6-FC58-4566-9B39-E6CD2956D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4298" y="10516297"/>
                <a:ext cx="9177379" cy="27335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="" xmlns:a16="http://schemas.microsoft.com/office/drawing/2014/main" id="{1E486D88-65A3-4936-B2EE-9AA058C19FB6}"/>
                  </a:ext>
                </a:extLst>
              </p:cNvPr>
              <p:cNvSpPr txBox="1"/>
              <p:nvPr/>
            </p:nvSpPr>
            <p:spPr>
              <a:xfrm>
                <a:off x="7878283" y="9495127"/>
                <a:ext cx="8077200" cy="1066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540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E486D88-65A3-4936-B2EE-9AA058C19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283" y="9495127"/>
                <a:ext cx="8077200" cy="10664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39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8" grpId="0"/>
      <p:bldP spid="99" grpId="0"/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97627" y="7326733"/>
            <a:ext cx="22424373" cy="6042968"/>
            <a:chOff x="1220788" y="7162800"/>
            <a:chExt cx="22124988" cy="6043667"/>
          </a:xfrm>
        </p:grpSpPr>
        <p:sp>
          <p:nvSpPr>
            <p:cNvPr id="31" name="Rounded Rectangle 30"/>
            <p:cNvSpPr/>
            <p:nvPr/>
          </p:nvSpPr>
          <p:spPr>
            <a:xfrm>
              <a:off x="1222487" y="7418549"/>
              <a:ext cx="22123289" cy="578791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35821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SÁCH GIÁO KHOA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3"/>
            <a:ext cx="22422651" cy="4587605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941462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079DEC5-391D-4235-8DDC-1ADD5EE89A1A}"/>
              </a:ext>
            </a:extLst>
          </p:cNvPr>
          <p:cNvSpPr txBox="1"/>
          <p:nvPr/>
        </p:nvSpPr>
        <p:spPr>
          <a:xfrm>
            <a:off x="5684085" y="2877977"/>
            <a:ext cx="69651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Giải phương trình</a:t>
            </a:r>
            <a:endParaRPr lang="en-US" sz="5400" b="1" i="1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2EBD8C71-0ABC-476A-AFE5-D84B71BB078E}"/>
                  </a:ext>
                </a:extLst>
              </p:cNvPr>
              <p:cNvSpPr txBox="1"/>
              <p:nvPr/>
            </p:nvSpPr>
            <p:spPr>
              <a:xfrm>
                <a:off x="1176052" y="4021868"/>
                <a:ext cx="6406211" cy="1030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endChr m:val=""/>
                          <m:ctrlPr>
                            <a:rPr lang="en-US" sz="5400" b="1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ctrlPr>
                                    <a:rPr lang="en-US" sz="5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EBD8C71-0ABC-476A-AFE5-D84B71BB0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2" y="4021868"/>
                <a:ext cx="6406211" cy="10302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9C6A83A1-6040-4DA2-8330-DCCFB9C22A46}"/>
                  </a:ext>
                </a:extLst>
              </p:cNvPr>
              <p:cNvSpPr txBox="1"/>
              <p:nvPr/>
            </p:nvSpPr>
            <p:spPr>
              <a:xfrm>
                <a:off x="1354577" y="5090794"/>
                <a:ext cx="5167639" cy="2052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400" b="1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C6A83A1-6040-4DA2-8330-DCCFB9C22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577" y="5090794"/>
                <a:ext cx="5167639" cy="20527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73B8F3B2-5478-4004-B949-02F05FA0D7FF}"/>
                  </a:ext>
                </a:extLst>
              </p:cNvPr>
              <p:cNvSpPr txBox="1"/>
              <p:nvPr/>
            </p:nvSpPr>
            <p:spPr>
              <a:xfrm>
                <a:off x="12192000" y="3910220"/>
                <a:ext cx="5862236" cy="1066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3B8F3B2-5478-4004-B949-02F05FA0D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3910220"/>
                <a:ext cx="5862236" cy="10664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7335624A-9F7E-4B41-9333-55D2F1240B37}"/>
                  </a:ext>
                </a:extLst>
              </p:cNvPr>
              <p:cNvSpPr txBox="1"/>
              <p:nvPr/>
            </p:nvSpPr>
            <p:spPr>
              <a:xfrm>
                <a:off x="12649201" y="5238847"/>
                <a:ext cx="8768657" cy="1336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d>
                        <m:dPr>
                          <m:endChr m:val=""/>
                          <m:ctrlPr>
                            <a:rPr lang="en-US" sz="5400" b="1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ctrlPr>
                                    <a:rPr lang="en-US" sz="5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endChr m:val=""/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400" b="1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en-US" sz="54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335624A-9F7E-4B41-9333-55D2F1240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9201" y="5238847"/>
                <a:ext cx="8768657" cy="13360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1CF59D1A-53CC-4576-8E4F-72118B1F27F9}"/>
                  </a:ext>
                </a:extLst>
              </p:cNvPr>
              <p:cNvSpPr txBox="1"/>
              <p:nvPr/>
            </p:nvSpPr>
            <p:spPr>
              <a:xfrm>
                <a:off x="1262422" y="8312848"/>
                <a:ext cx="5722883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"/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CF59D1A-53CC-4576-8E4F-72118B1F2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422" y="8312848"/>
                <a:ext cx="5722883" cy="942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AC99EEE1-3074-41AB-8470-C92DC541C516}"/>
                  </a:ext>
                </a:extLst>
              </p:cNvPr>
              <p:cNvSpPr txBox="1"/>
              <p:nvPr/>
            </p:nvSpPr>
            <p:spPr>
              <a:xfrm>
                <a:off x="1184301" y="9824293"/>
                <a:ext cx="4901089" cy="2052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b="1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400" b="1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US" sz="5400" b="1" i="1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99EEE1-3074-41AB-8470-C92DC541C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301" y="9824293"/>
                <a:ext cx="4901089" cy="20527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CF5EC0E6-01D7-4395-AED2-269E028A9D03}"/>
                  </a:ext>
                </a:extLst>
              </p:cNvPr>
              <p:cNvSpPr txBox="1"/>
              <p:nvPr/>
            </p:nvSpPr>
            <p:spPr>
              <a:xfrm>
                <a:off x="6684293" y="8298768"/>
                <a:ext cx="6950073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5400" b="1" i="1" smtClean="0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"/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 i="1">
                    <a:latin typeface="Tahoma" panose="020B0604030504040204" pitchFamily="34" charset="0"/>
                  </a:rPr>
                  <a:t>=</a:t>
                </a:r>
                <a:r>
                  <a:rPr lang="en-US" sz="5400" b="1" i="1">
                    <a:solidFill>
                      <a:srgbClr val="836967"/>
                    </a:solidFill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ctrlPr>
                              <a:rPr lang="en-US" sz="5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540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F5EC0E6-01D7-4395-AED2-269E028A9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293" y="8298768"/>
                <a:ext cx="6950073" cy="942053"/>
              </a:xfrm>
              <a:prstGeom prst="rect">
                <a:avLst/>
              </a:prstGeom>
              <a:blipFill>
                <a:blip r:embed="rId8"/>
                <a:stretch>
                  <a:fillRect t="-17419" b="-36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id="{53CEA562-4B3F-4904-8F1B-4CB62C207318}"/>
                  </a:ext>
                </a:extLst>
              </p:cNvPr>
              <p:cNvSpPr txBox="1"/>
              <p:nvPr/>
            </p:nvSpPr>
            <p:spPr>
              <a:xfrm>
                <a:off x="12719739" y="7831254"/>
                <a:ext cx="8627580" cy="1653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540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3CEA562-4B3F-4904-8F1B-4CB62C207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9739" y="7831254"/>
                <a:ext cx="8627580" cy="16535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="" xmlns:a16="http://schemas.microsoft.com/office/drawing/2014/main" id="{B009EA49-C871-4082-B48E-8122048CD9F1}"/>
                  </a:ext>
                </a:extLst>
              </p:cNvPr>
              <p:cNvSpPr txBox="1"/>
              <p:nvPr/>
            </p:nvSpPr>
            <p:spPr>
              <a:xfrm>
                <a:off x="5684084" y="10384218"/>
                <a:ext cx="7361903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540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009EA49-C871-4082-B48E-8122048CD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084" y="10384218"/>
                <a:ext cx="7361903" cy="9420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14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8" grpId="0"/>
      <p:bldP spid="73" grpId="0"/>
      <p:bldP spid="75" grpId="0"/>
      <p:bldP spid="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1456</TotalTime>
  <Words>6831</Words>
  <PresentationFormat>Custom</PresentationFormat>
  <Paragraphs>831</Paragraphs>
  <Slides>53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2021-08-29T15:01:47Z</dcterms:modified>
</cp:coreProperties>
</file>