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2" r:id="rId20"/>
    <p:sldId id="274" r:id="rId21"/>
  </p:sldIdLst>
  <p:sldSz cx="18288000" cy="10287000"/>
  <p:notesSz cx="6858000" cy="9144000"/>
  <p:embeddedFontLst>
    <p:embeddedFont>
      <p:font typeface=".VnBook-Antiqua" panose="020B7200000000000000" pitchFamily="34" charset="0"/>
      <p:regular r:id="rId22"/>
      <p:bold r:id="rId23"/>
    </p:embeddedFont>
    <p:embeddedFont>
      <p:font typeface="Bakerie" panose="020B0604020202020204" charset="0"/>
      <p:regular r:id="rId24"/>
    </p:embeddedFont>
    <p:embeddedFont>
      <p:font typeface="Bakerie Bold" panose="020B0604020202020204" charset="0"/>
      <p:regular r:id="rId25"/>
    </p:embeddedFont>
    <p:embeddedFont>
      <p:font typeface="Baloo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Josefin Sans Regular" panose="020B0604020202020204" charset="0"/>
      <p:regular r:id="rId31"/>
    </p:embeddedFont>
    <p:embeddedFont>
      <p:font typeface="Maven Pro Regular" panose="020B0604020202020204" charset="0"/>
      <p:regular r:id="rId32"/>
    </p:embeddedFont>
    <p:embeddedFont>
      <p:font typeface="More Sugar Thin" panose="020B0604020202020204" charset="0"/>
      <p:regular r:id="rId33"/>
    </p:embeddedFont>
    <p:embeddedFont>
      <p:font typeface="Pecita" panose="03050502000000000000" charset="2"/>
      <p:regular r:id="rId34"/>
    </p:embeddedFont>
    <p:embeddedFont>
      <p:font typeface="Rokkitt Bold" panose="020B0604020202020204" charset="0"/>
      <p:regular r:id="rId35"/>
    </p:embeddedFont>
    <p:embeddedFont>
      <p:font typeface="Sriracha" panose="020B0604020202020204" charset="-3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9A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55" b="570"/>
          <a:stretch>
            <a:fillRect/>
          </a:stretch>
        </p:blipFill>
        <p:spPr>
          <a:xfrm>
            <a:off x="479479" y="155753"/>
            <a:ext cx="17329041" cy="91025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7330" y="2662351"/>
            <a:ext cx="14191770" cy="479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49"/>
              </a:lnSpc>
            </a:pPr>
            <a:r>
              <a:rPr lang="en-US" sz="14999" spc="-209" dirty="0">
                <a:solidFill>
                  <a:srgbClr val="FFFFFF"/>
                </a:solidFill>
                <a:latin typeface="Sriracha"/>
              </a:rPr>
              <a:t>CHÀO MỪNG TỚI LỚP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154412"/>
            <a:ext cx="2578061" cy="572902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0800000">
            <a:off x="5171464" y="7357622"/>
            <a:ext cx="8500984" cy="1465058"/>
            <a:chOff x="0" y="0"/>
            <a:chExt cx="7655540" cy="1319354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7663285" cy="1325840"/>
            </a:xfrm>
            <a:custGeom>
              <a:avLst/>
              <a:gdLst/>
              <a:ahLst/>
              <a:cxnLst/>
              <a:rect l="l" t="t" r="r" b="b"/>
              <a:pathLst>
                <a:path w="7663285" h="1325840">
                  <a:moveTo>
                    <a:pt x="6724386" y="1314653"/>
                  </a:moveTo>
                  <a:cubicBezTo>
                    <a:pt x="6724386" y="1314653"/>
                    <a:pt x="6304633" y="1325840"/>
                    <a:pt x="5842048" y="1323219"/>
                  </a:cubicBezTo>
                  <a:cubicBezTo>
                    <a:pt x="2721468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77204" y="7673"/>
                  </a:cubicBezTo>
                  <a:cubicBezTo>
                    <a:pt x="6085706" y="0"/>
                    <a:pt x="6549634" y="7673"/>
                    <a:pt x="6549634" y="7673"/>
                  </a:cubicBezTo>
                  <a:cubicBezTo>
                    <a:pt x="6917941" y="15152"/>
                    <a:pt x="7281254" y="84484"/>
                    <a:pt x="7478995" y="207066"/>
                  </a:cubicBezTo>
                  <a:cubicBezTo>
                    <a:pt x="7630011" y="300683"/>
                    <a:pt x="7663285" y="425358"/>
                    <a:pt x="7654145" y="628876"/>
                  </a:cubicBezTo>
                  <a:lnTo>
                    <a:pt x="7654145" y="628879"/>
                  </a:lnTo>
                  <a:cubicBezTo>
                    <a:pt x="7654145" y="1072714"/>
                    <a:pt x="7371149" y="1286812"/>
                    <a:pt x="6724386" y="1314653"/>
                  </a:cubicBezTo>
                  <a:close/>
                </a:path>
              </a:pathLst>
            </a:custGeom>
            <a:solidFill>
              <a:srgbClr val="844B3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725231" y="7788844"/>
            <a:ext cx="7393451" cy="65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4599">
                <a:solidFill>
                  <a:srgbClr val="FFF2F9"/>
                </a:solidFill>
                <a:latin typeface="Pecita"/>
              </a:rPr>
              <a:t>Giáo viên: Nguyễn Diệu Thúy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95211" y="729994"/>
            <a:ext cx="5554474" cy="2062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840" y="0"/>
            <a:ext cx="18548608" cy="10287000"/>
            <a:chOff x="0" y="0"/>
            <a:chExt cx="3190887" cy="1769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0887" cy="1769656"/>
            </a:xfrm>
            <a:custGeom>
              <a:avLst/>
              <a:gdLst/>
              <a:ahLst/>
              <a:cxnLst/>
              <a:rect l="l" t="t" r="r" b="b"/>
              <a:pathLst>
                <a:path w="3190887" h="1769656">
                  <a:moveTo>
                    <a:pt x="0" y="0"/>
                  </a:moveTo>
                  <a:lnTo>
                    <a:pt x="3190887" y="0"/>
                  </a:lnTo>
                  <a:lnTo>
                    <a:pt x="3190887" y="1769656"/>
                  </a:lnTo>
                  <a:lnTo>
                    <a:pt x="0" y="1769656"/>
                  </a:lnTo>
                  <a:close/>
                </a:path>
              </a:pathLst>
            </a:custGeom>
            <a:solidFill>
              <a:srgbClr val="AAC9E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81" r="481" b="228"/>
          <a:stretch>
            <a:fillRect/>
          </a:stretch>
        </p:blipFill>
        <p:spPr>
          <a:xfrm>
            <a:off x="1586957" y="593097"/>
            <a:ext cx="14851119" cy="80791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829" y="7057418"/>
            <a:ext cx="2648257" cy="3229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4121" y="7057418"/>
            <a:ext cx="2648257" cy="3229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26028" y="7057418"/>
            <a:ext cx="2648257" cy="32295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21748" y="7076443"/>
            <a:ext cx="2632657" cy="32105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24107" y="1978974"/>
            <a:ext cx="9990719" cy="50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8"/>
              </a:lnSpc>
            </a:pPr>
            <a:r>
              <a:rPr lang="en-US" sz="12125">
                <a:solidFill>
                  <a:srgbClr val="FFFFFF"/>
                </a:solidFill>
                <a:latin typeface="Baloo"/>
              </a:rPr>
              <a:t>HOẠT ĐỘNG </a:t>
            </a:r>
          </a:p>
          <a:p>
            <a:pPr algn="ctr">
              <a:lnSpc>
                <a:spcPts val="13338"/>
              </a:lnSpc>
            </a:pPr>
            <a:r>
              <a:rPr lang="en-US" sz="12125">
                <a:solidFill>
                  <a:srgbClr val="FFFFFF"/>
                </a:solidFill>
                <a:latin typeface="Baloo"/>
              </a:rPr>
              <a:t>THỰC HÀNH VÀ VẬN DỤNG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6768249" cy="25973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15315" y="0"/>
            <a:ext cx="6768249" cy="25973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840" y="0"/>
            <a:ext cx="18548608" cy="10287000"/>
            <a:chOff x="0" y="0"/>
            <a:chExt cx="3190887" cy="1769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0887" cy="1769656"/>
            </a:xfrm>
            <a:custGeom>
              <a:avLst/>
              <a:gdLst/>
              <a:ahLst/>
              <a:cxnLst/>
              <a:rect l="l" t="t" r="r" b="b"/>
              <a:pathLst>
                <a:path w="3190887" h="1769656">
                  <a:moveTo>
                    <a:pt x="0" y="0"/>
                  </a:moveTo>
                  <a:lnTo>
                    <a:pt x="3190887" y="0"/>
                  </a:lnTo>
                  <a:lnTo>
                    <a:pt x="3190887" y="1769656"/>
                  </a:lnTo>
                  <a:lnTo>
                    <a:pt x="0" y="1769656"/>
                  </a:lnTo>
                  <a:close/>
                </a:path>
              </a:pathLst>
            </a:custGeom>
            <a:solidFill>
              <a:srgbClr val="AAC9E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829" y="7057418"/>
            <a:ext cx="2648257" cy="32295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29"/>
          <a:stretch>
            <a:fillRect/>
          </a:stretch>
        </p:blipFill>
        <p:spPr>
          <a:xfrm>
            <a:off x="1980648" y="941968"/>
            <a:ext cx="14171493" cy="7612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4121" y="7057418"/>
            <a:ext cx="2648257" cy="3229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26028" y="7057418"/>
            <a:ext cx="2648257" cy="32295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21748" y="7076443"/>
            <a:ext cx="2632657" cy="32105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11086" y="2064361"/>
            <a:ext cx="12598721" cy="553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7"/>
              </a:lnSpc>
            </a:pPr>
            <a:r>
              <a:rPr lang="en-US" sz="6298" spc="258">
                <a:solidFill>
                  <a:srgbClr val="FFFFFF"/>
                </a:solidFill>
                <a:latin typeface="Baloo"/>
              </a:rPr>
              <a:t>- Giáo viên chia lớp theo nhóm học tập từ 8 – 10 học sinh.</a:t>
            </a:r>
          </a:p>
          <a:p>
            <a:pPr algn="ctr">
              <a:lnSpc>
                <a:spcPts val="8817"/>
              </a:lnSpc>
            </a:pPr>
            <a:r>
              <a:rPr lang="en-US" sz="6298" spc="258">
                <a:solidFill>
                  <a:srgbClr val="FFFFFF"/>
                </a:solidFill>
                <a:latin typeface="Baloo"/>
              </a:rPr>
              <a:t>- Mỗi nhóm chuẩn bị một tờ bìa có ghi hai bảng thống kê theo mẫu.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444121" cy="20891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74285" y="0"/>
            <a:ext cx="4909280" cy="1883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1988"/>
          <a:stretch>
            <a:fillRect/>
          </a:stretch>
        </p:blipFill>
        <p:spPr>
          <a:xfrm>
            <a:off x="6402790" y="1"/>
            <a:ext cx="4265210" cy="22574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02776" y="7832092"/>
            <a:ext cx="5257800" cy="24645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45360" y="336472"/>
            <a:ext cx="4161070" cy="1786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 dirty="0" err="1">
                <a:solidFill>
                  <a:srgbClr val="FFF2F9"/>
                </a:solidFill>
                <a:latin typeface="Baloo"/>
              </a:rPr>
              <a:t>Bảng</a:t>
            </a:r>
            <a:r>
              <a:rPr lang="en-US" sz="6761" dirty="0">
                <a:solidFill>
                  <a:srgbClr val="FFF2F9"/>
                </a:solidFill>
                <a:latin typeface="Baloo"/>
              </a:rPr>
              <a:t> </a:t>
            </a:r>
            <a:r>
              <a:rPr lang="en-US" sz="6761" dirty="0" err="1">
                <a:solidFill>
                  <a:srgbClr val="FFF2F9"/>
                </a:solidFill>
                <a:latin typeface="Baloo"/>
              </a:rPr>
              <a:t>thống</a:t>
            </a:r>
            <a:r>
              <a:rPr lang="en-US" sz="6761" dirty="0">
                <a:solidFill>
                  <a:srgbClr val="FFF2F9"/>
                </a:solidFill>
                <a:latin typeface="Baloo"/>
              </a:rPr>
              <a:t> </a:t>
            </a:r>
            <a:r>
              <a:rPr lang="en-US" sz="6761" dirty="0" err="1">
                <a:solidFill>
                  <a:srgbClr val="FFF2F9"/>
                </a:solidFill>
                <a:latin typeface="Baloo"/>
              </a:rPr>
              <a:t>kê</a:t>
            </a:r>
            <a:endParaRPr lang="en-US" sz="6761" dirty="0">
              <a:solidFill>
                <a:srgbClr val="FFF2F9"/>
              </a:solidFill>
              <a:latin typeface="Balo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324" y="6670964"/>
            <a:ext cx="1704057" cy="361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FDBA3-0903-4180-93C3-DE241B685D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77072" y="2051139"/>
            <a:ext cx="13916646" cy="67111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582" b="36736"/>
          <a:stretch>
            <a:fillRect/>
          </a:stretch>
        </p:blipFill>
        <p:spPr>
          <a:xfrm>
            <a:off x="6635429" y="282224"/>
            <a:ext cx="4512140" cy="125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12848" y="7158022"/>
            <a:ext cx="6675152" cy="31289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95530" y="2384759"/>
            <a:ext cx="15063770" cy="520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2"/>
              </a:lnSpc>
            </a:pPr>
            <a:r>
              <a:rPr lang="en-US" sz="6028" spc="192">
                <a:solidFill>
                  <a:srgbClr val="9B4040"/>
                </a:solidFill>
                <a:latin typeface="Josefin Sans Regular"/>
              </a:rPr>
              <a:t> - Học sinh tìm ra các cặp đại lượng tỉ lệ thuận, đại lượng tỉ lệ nghịch trong thực tế để điền vào 2 bảng thống kê tương ứng.  </a:t>
            </a:r>
          </a:p>
          <a:p>
            <a:pPr algn="l">
              <a:lnSpc>
                <a:spcPts val="6872"/>
              </a:lnSpc>
            </a:pPr>
            <a:r>
              <a:rPr lang="en-US" sz="6028" spc="192">
                <a:solidFill>
                  <a:srgbClr val="9B4040"/>
                </a:solidFill>
                <a:latin typeface="Josefin Sans Regular"/>
              </a:rPr>
              <a:t> - Xác định hằng số và công thức liên hệ giữa 2 đại lượng.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87930" y="649309"/>
            <a:ext cx="4007139" cy="89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>
                <a:solidFill>
                  <a:srgbClr val="FFF2F9"/>
                </a:solidFill>
                <a:latin typeface="Bakerie"/>
              </a:rPr>
              <a:t>Yêu cầu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5700778"/>
            <a:ext cx="2161257" cy="45862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582" b="36736"/>
          <a:stretch>
            <a:fillRect/>
          </a:stretch>
        </p:blipFill>
        <p:spPr>
          <a:xfrm>
            <a:off x="6635429" y="282224"/>
            <a:ext cx="4512140" cy="125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00646" y="7996053"/>
            <a:ext cx="4887354" cy="22909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41723" y="2124917"/>
            <a:ext cx="15981000" cy="607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2"/>
              </a:lnSpc>
            </a:pPr>
            <a:r>
              <a:rPr lang="en-US" sz="6028" spc="192">
                <a:solidFill>
                  <a:srgbClr val="9B4040"/>
                </a:solidFill>
                <a:latin typeface="Josefin Sans Regular"/>
              </a:rPr>
              <a:t>- Nhóm trưởng phân công một số bạn trong nhóm tìm kiếm các đại lượng tỉ lệ thuận và tỉ lệ nghịch trong thực tế để ghi vào hai bảng.</a:t>
            </a:r>
          </a:p>
          <a:p>
            <a:pPr algn="l">
              <a:lnSpc>
                <a:spcPts val="6872"/>
              </a:lnSpc>
            </a:pPr>
            <a:r>
              <a:rPr lang="en-US" sz="6028" spc="192">
                <a:solidFill>
                  <a:srgbClr val="9B4040"/>
                </a:solidFill>
                <a:latin typeface="Josefin Sans Regular"/>
              </a:rPr>
              <a:t>- Nhóm trưởng và các bạn còn lại kiểm tra và ghi các thông tin kèm theo vào các cột theo yêu cầu trong bảng.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87930" y="638027"/>
            <a:ext cx="4007139" cy="90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>
                <a:solidFill>
                  <a:srgbClr val="FFF2F9"/>
                </a:solidFill>
                <a:latin typeface="Rokkitt Bold"/>
              </a:rPr>
              <a:t>Thực hiện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6799721"/>
            <a:ext cx="1643380" cy="3487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582" b="36736"/>
          <a:stretch>
            <a:fillRect/>
          </a:stretch>
        </p:blipFill>
        <p:spPr>
          <a:xfrm>
            <a:off x="6635429" y="282224"/>
            <a:ext cx="4512140" cy="125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00646" y="7996053"/>
            <a:ext cx="4887354" cy="22909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41723" y="2124917"/>
            <a:ext cx="15981000" cy="607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2"/>
              </a:lnSpc>
            </a:pPr>
            <a:r>
              <a:rPr lang="en-US" sz="6028" spc="192">
                <a:solidFill>
                  <a:srgbClr val="9B4040"/>
                </a:solidFill>
                <a:latin typeface="Josefin Sans Regular"/>
              </a:rPr>
              <a:t>- Nhóm trưởng phân công một số bạn trong nhóm tìm kiếm các đại lượng tỉ lệ thuận và tỉ lệ nghịch trong thực tế để ghi vào hai bảng.</a:t>
            </a:r>
          </a:p>
          <a:p>
            <a:pPr algn="l">
              <a:lnSpc>
                <a:spcPts val="6872"/>
              </a:lnSpc>
            </a:pPr>
            <a:r>
              <a:rPr lang="en-US" sz="6028" spc="192">
                <a:solidFill>
                  <a:srgbClr val="9B4040"/>
                </a:solidFill>
                <a:latin typeface="Josefin Sans Regular"/>
              </a:rPr>
              <a:t>- Nhóm trưởng và các bạn còn lại kiểm tra và ghi các thông tin kèm theo vào các cột theo yêu cầu trong bảng.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87930" y="638027"/>
            <a:ext cx="4007139" cy="90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>
                <a:solidFill>
                  <a:srgbClr val="FFF2F9"/>
                </a:solidFill>
                <a:latin typeface="Rokkitt Bold"/>
              </a:rPr>
              <a:t>Thực hiện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6799721"/>
            <a:ext cx="1643380" cy="34872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840" y="0"/>
            <a:ext cx="18548608" cy="10287000"/>
            <a:chOff x="0" y="0"/>
            <a:chExt cx="3190887" cy="1769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0887" cy="1769656"/>
            </a:xfrm>
            <a:custGeom>
              <a:avLst/>
              <a:gdLst/>
              <a:ahLst/>
              <a:cxnLst/>
              <a:rect l="l" t="t" r="r" b="b"/>
              <a:pathLst>
                <a:path w="3190887" h="1769656">
                  <a:moveTo>
                    <a:pt x="0" y="0"/>
                  </a:moveTo>
                  <a:lnTo>
                    <a:pt x="3190887" y="0"/>
                  </a:lnTo>
                  <a:lnTo>
                    <a:pt x="3190887" y="1769656"/>
                  </a:lnTo>
                  <a:lnTo>
                    <a:pt x="0" y="1769656"/>
                  </a:lnTo>
                  <a:close/>
                </a:path>
              </a:pathLst>
            </a:custGeom>
            <a:solidFill>
              <a:srgbClr val="AAC9E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829" y="7057418"/>
            <a:ext cx="2648257" cy="32295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29"/>
          <a:stretch>
            <a:fillRect/>
          </a:stretch>
        </p:blipFill>
        <p:spPr>
          <a:xfrm>
            <a:off x="3455671" y="1734261"/>
            <a:ext cx="11376658" cy="6110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4121" y="7057418"/>
            <a:ext cx="2648257" cy="3229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26028" y="7057418"/>
            <a:ext cx="2648257" cy="32295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21748" y="7076443"/>
            <a:ext cx="2632657" cy="32105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34705" y="2304346"/>
            <a:ext cx="10964735" cy="472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75"/>
              </a:lnSpc>
            </a:pPr>
            <a:r>
              <a:rPr lang="en-US" sz="13553" spc="555">
                <a:solidFill>
                  <a:srgbClr val="FFFFFF"/>
                </a:solidFill>
                <a:latin typeface="Baloo"/>
              </a:rPr>
              <a:t>GIAO VIỆC VỀ NHÀ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6768249" cy="25973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15315" y="0"/>
            <a:ext cx="6768249" cy="25973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77054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582" b="36736"/>
          <a:stretch>
            <a:fillRect/>
          </a:stretch>
        </p:blipFill>
        <p:spPr>
          <a:xfrm>
            <a:off x="6635429" y="282224"/>
            <a:ext cx="4512140" cy="125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00646" y="7996053"/>
            <a:ext cx="4887354" cy="22909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30324" y="2786592"/>
            <a:ext cx="5884876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Câu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1: Cho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bảng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sau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3710" y="570855"/>
            <a:ext cx="4055579" cy="77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2"/>
              </a:lnSpc>
            </a:pPr>
            <a:r>
              <a:rPr lang="en-US" sz="5732">
                <a:solidFill>
                  <a:srgbClr val="FFF2F9"/>
                </a:solidFill>
                <a:latin typeface="Rokkitt Bold"/>
              </a:rPr>
              <a:t>Trắc nghiệm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6799721"/>
            <a:ext cx="1643380" cy="348727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9D1C0C-DC66-4520-B4BB-DB896D71C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9204"/>
              </p:ext>
            </p:extLst>
          </p:nvPr>
        </p:nvGraphicFramePr>
        <p:xfrm>
          <a:off x="7315200" y="2002394"/>
          <a:ext cx="9161477" cy="1921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133">
                  <a:extLst>
                    <a:ext uri="{9D8B030D-6E8A-4147-A177-3AD203B41FA5}">
                      <a16:colId xmlns:a16="http://schemas.microsoft.com/office/drawing/2014/main" val="1487443541"/>
                    </a:ext>
                  </a:extLst>
                </a:gridCol>
                <a:gridCol w="1570021">
                  <a:extLst>
                    <a:ext uri="{9D8B030D-6E8A-4147-A177-3AD203B41FA5}">
                      <a16:colId xmlns:a16="http://schemas.microsoft.com/office/drawing/2014/main" val="3770564279"/>
                    </a:ext>
                  </a:extLst>
                </a:gridCol>
                <a:gridCol w="1513300">
                  <a:extLst>
                    <a:ext uri="{9D8B030D-6E8A-4147-A177-3AD203B41FA5}">
                      <a16:colId xmlns:a16="http://schemas.microsoft.com/office/drawing/2014/main" val="3718124506"/>
                    </a:ext>
                  </a:extLst>
                </a:gridCol>
                <a:gridCol w="1587036">
                  <a:extLst>
                    <a:ext uri="{9D8B030D-6E8A-4147-A177-3AD203B41FA5}">
                      <a16:colId xmlns:a16="http://schemas.microsoft.com/office/drawing/2014/main" val="2785567314"/>
                    </a:ext>
                  </a:extLst>
                </a:gridCol>
                <a:gridCol w="1522375">
                  <a:extLst>
                    <a:ext uri="{9D8B030D-6E8A-4147-A177-3AD203B41FA5}">
                      <a16:colId xmlns:a16="http://schemas.microsoft.com/office/drawing/2014/main" val="3491302095"/>
                    </a:ext>
                  </a:extLst>
                </a:gridCol>
                <a:gridCol w="1490612">
                  <a:extLst>
                    <a:ext uri="{9D8B030D-6E8A-4147-A177-3AD203B41FA5}">
                      <a16:colId xmlns:a16="http://schemas.microsoft.com/office/drawing/2014/main" val="719544363"/>
                    </a:ext>
                  </a:extLst>
                </a:gridCol>
              </a:tblGrid>
              <a:tr h="96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.VnBook-Antiqua" panose="020B7200000000000000" pitchFamily="34" charset="0"/>
                        </a:rPr>
                        <a:t>x</a:t>
                      </a:r>
                      <a:endParaRPr lang="vi-VN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-3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5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1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-2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-4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264176"/>
                  </a:ext>
                </a:extLst>
              </a:tr>
              <a:tr h="96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y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9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-15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.VnBook-Antiqua" panose="020B7200000000000000" pitchFamily="34" charset="0"/>
                        </a:rPr>
                        <a:t>-3</a:t>
                      </a:r>
                      <a:endParaRPr lang="vi-VN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.VnBook-Antiqua" panose="020B7200000000000000" pitchFamily="34" charset="0"/>
                        </a:rPr>
                        <a:t>6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.VnBook-Antiqua" panose="020B7200000000000000" pitchFamily="34" charset="0"/>
                        </a:rPr>
                        <a:t>-12</a:t>
                      </a:r>
                      <a:endParaRPr lang="vi-VN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8549892"/>
                  </a:ext>
                </a:extLst>
              </a:tr>
            </a:tbl>
          </a:graphicData>
        </a:graphic>
      </p:graphicFrame>
      <p:sp>
        <p:nvSpPr>
          <p:cNvPr id="14" name="TextBox 6">
            <a:extLst>
              <a:ext uri="{FF2B5EF4-FFF2-40B4-BE49-F238E27FC236}">
                <a16:creationId xmlns:a16="http://schemas.microsoft.com/office/drawing/2014/main" id="{99EFE7EE-FB99-4F4B-AA0D-FF2CBD95C994}"/>
              </a:ext>
            </a:extLst>
          </p:cNvPr>
          <p:cNvSpPr txBox="1"/>
          <p:nvPr/>
        </p:nvSpPr>
        <p:spPr>
          <a:xfrm>
            <a:off x="1885857" y="4729141"/>
            <a:ext cx="9261712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A.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nhau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F47EFF87-4DE4-47BB-8FA9-F6831AED23A0}"/>
              </a:ext>
            </a:extLst>
          </p:cNvPr>
          <p:cNvSpPr txBox="1"/>
          <p:nvPr/>
        </p:nvSpPr>
        <p:spPr>
          <a:xfrm>
            <a:off x="1892315" y="5534524"/>
            <a:ext cx="9261712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B.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nghịch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79A8E23-5BAC-4549-9A61-2722A4BAF558}"/>
              </a:ext>
            </a:extLst>
          </p:cNvPr>
          <p:cNvSpPr txBox="1"/>
          <p:nvPr/>
        </p:nvSpPr>
        <p:spPr>
          <a:xfrm>
            <a:off x="1885857" y="6290438"/>
            <a:ext cx="9261712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C.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thuận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92CC2F6-CC0C-46EC-B7F4-E4E9ABD3498F}"/>
              </a:ext>
            </a:extLst>
          </p:cNvPr>
          <p:cNvSpPr txBox="1"/>
          <p:nvPr/>
        </p:nvSpPr>
        <p:spPr>
          <a:xfrm>
            <a:off x="1892314" y="7097024"/>
            <a:ext cx="12738085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D.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không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có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mối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liên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nào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1342BB33-E7EE-40E6-9556-E3345B379D82}"/>
              </a:ext>
            </a:extLst>
          </p:cNvPr>
          <p:cNvGrpSpPr/>
          <p:nvPr/>
        </p:nvGrpSpPr>
        <p:grpSpPr>
          <a:xfrm>
            <a:off x="457200" y="770548"/>
            <a:ext cx="17066767" cy="8576692"/>
            <a:chOff x="0" y="0"/>
            <a:chExt cx="2483519" cy="1248062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BC53E937-7940-483E-8BB8-5AA063EC3577}"/>
                </a:ext>
              </a:extLst>
            </p:cNvPr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582" b="36736"/>
          <a:stretch>
            <a:fillRect/>
          </a:stretch>
        </p:blipFill>
        <p:spPr>
          <a:xfrm>
            <a:off x="6635429" y="282224"/>
            <a:ext cx="4512140" cy="125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00646" y="7996053"/>
            <a:ext cx="4887354" cy="22909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2949" y="2752218"/>
            <a:ext cx="5427676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Câu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2: Cho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bảng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sau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3710" y="570855"/>
            <a:ext cx="4055579" cy="77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2"/>
              </a:lnSpc>
            </a:pPr>
            <a:r>
              <a:rPr lang="en-US" sz="5732">
                <a:solidFill>
                  <a:srgbClr val="FFF2F9"/>
                </a:solidFill>
                <a:latin typeface="Rokkitt Bold"/>
              </a:rPr>
              <a:t>Trắc nghiệm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6799721"/>
            <a:ext cx="1643380" cy="348727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9D1C0C-DC66-4520-B4BB-DB896D71C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870424"/>
              </p:ext>
            </p:extLst>
          </p:nvPr>
        </p:nvGraphicFramePr>
        <p:xfrm>
          <a:off x="7239000" y="1909106"/>
          <a:ext cx="9067799" cy="2000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019">
                  <a:extLst>
                    <a:ext uri="{9D8B030D-6E8A-4147-A177-3AD203B41FA5}">
                      <a16:colId xmlns:a16="http://schemas.microsoft.com/office/drawing/2014/main" val="1487443541"/>
                    </a:ext>
                  </a:extLst>
                </a:gridCol>
                <a:gridCol w="1553967">
                  <a:extLst>
                    <a:ext uri="{9D8B030D-6E8A-4147-A177-3AD203B41FA5}">
                      <a16:colId xmlns:a16="http://schemas.microsoft.com/office/drawing/2014/main" val="3770564279"/>
                    </a:ext>
                  </a:extLst>
                </a:gridCol>
                <a:gridCol w="1497826">
                  <a:extLst>
                    <a:ext uri="{9D8B030D-6E8A-4147-A177-3AD203B41FA5}">
                      <a16:colId xmlns:a16="http://schemas.microsoft.com/office/drawing/2014/main" val="3718124506"/>
                    </a:ext>
                  </a:extLst>
                </a:gridCol>
                <a:gridCol w="1570809">
                  <a:extLst>
                    <a:ext uri="{9D8B030D-6E8A-4147-A177-3AD203B41FA5}">
                      <a16:colId xmlns:a16="http://schemas.microsoft.com/office/drawing/2014/main" val="2785567314"/>
                    </a:ext>
                  </a:extLst>
                </a:gridCol>
                <a:gridCol w="1506808">
                  <a:extLst>
                    <a:ext uri="{9D8B030D-6E8A-4147-A177-3AD203B41FA5}">
                      <a16:colId xmlns:a16="http://schemas.microsoft.com/office/drawing/2014/main" val="3491302095"/>
                    </a:ext>
                  </a:extLst>
                </a:gridCol>
                <a:gridCol w="1475370">
                  <a:extLst>
                    <a:ext uri="{9D8B030D-6E8A-4147-A177-3AD203B41FA5}">
                      <a16:colId xmlns:a16="http://schemas.microsoft.com/office/drawing/2014/main" val="719544363"/>
                    </a:ext>
                  </a:extLst>
                </a:gridCol>
              </a:tblGrid>
              <a:tr h="1088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x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5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-1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-4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10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2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264176"/>
                  </a:ext>
                </a:extLst>
              </a:tr>
              <a:tr h="912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.VnBook-Antiqua" panose="020B7200000000000000" pitchFamily="34" charset="0"/>
                        </a:rPr>
                        <a:t>y</a:t>
                      </a:r>
                      <a:endParaRPr lang="vi-VN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2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-10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-2,5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1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.VnBook-Antiqua" panose="020B7200000000000000" pitchFamily="34" charset="0"/>
                        </a:rPr>
                        <a:t>5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8549892"/>
                  </a:ext>
                </a:extLst>
              </a:tr>
            </a:tbl>
          </a:graphicData>
        </a:graphic>
      </p:graphicFrame>
      <p:sp>
        <p:nvSpPr>
          <p:cNvPr id="14" name="TextBox 6">
            <a:extLst>
              <a:ext uri="{FF2B5EF4-FFF2-40B4-BE49-F238E27FC236}">
                <a16:creationId xmlns:a16="http://schemas.microsoft.com/office/drawing/2014/main" id="{99EFE7EE-FB99-4F4B-AA0D-FF2CBD95C994}"/>
              </a:ext>
            </a:extLst>
          </p:cNvPr>
          <p:cNvSpPr txBox="1"/>
          <p:nvPr/>
        </p:nvSpPr>
        <p:spPr>
          <a:xfrm>
            <a:off x="1885857" y="4729141"/>
            <a:ext cx="9261712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A.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nhau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F47EFF87-4DE4-47BB-8FA9-F6831AED23A0}"/>
              </a:ext>
            </a:extLst>
          </p:cNvPr>
          <p:cNvSpPr txBox="1"/>
          <p:nvPr/>
        </p:nvSpPr>
        <p:spPr>
          <a:xfrm>
            <a:off x="1892315" y="5534524"/>
            <a:ext cx="9261712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B.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nghịch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79A8E23-5BAC-4549-9A61-2722A4BAF558}"/>
              </a:ext>
            </a:extLst>
          </p:cNvPr>
          <p:cNvSpPr txBox="1"/>
          <p:nvPr/>
        </p:nvSpPr>
        <p:spPr>
          <a:xfrm>
            <a:off x="1885857" y="6290438"/>
            <a:ext cx="9261712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C.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thuận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92CC2F6-CC0C-46EC-B7F4-E4E9ABD3498F}"/>
              </a:ext>
            </a:extLst>
          </p:cNvPr>
          <p:cNvSpPr txBox="1"/>
          <p:nvPr/>
        </p:nvSpPr>
        <p:spPr>
          <a:xfrm>
            <a:off x="1892314" y="7097024"/>
            <a:ext cx="12738085" cy="5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D. x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y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hai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không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có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mối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liên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nào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56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582" b="36736"/>
          <a:stretch>
            <a:fillRect/>
          </a:stretch>
        </p:blipFill>
        <p:spPr>
          <a:xfrm>
            <a:off x="6635429" y="282224"/>
            <a:ext cx="4512140" cy="125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00646" y="7996053"/>
            <a:ext cx="4887354" cy="22909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72671" y="1973758"/>
            <a:ext cx="15715326" cy="649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Câu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1: Cho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biết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khối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mỗi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mét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khối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của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một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số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kim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loại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như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sau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:    </a:t>
            </a:r>
          </a:p>
          <a:p>
            <a:pPr>
              <a:lnSpc>
                <a:spcPts val="4593"/>
              </a:lnSpc>
            </a:pP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a)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Đồng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: 8 900 kg;     b)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: 19 300 kg;   c)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Bạc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: 10 500 kg. </a:t>
            </a:r>
          </a:p>
          <a:p>
            <a:pPr>
              <a:lnSpc>
                <a:spcPts val="4593"/>
              </a:lnSpc>
            </a:pP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Hãy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viết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công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thức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tính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khối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lượng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m (kg)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theo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thể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tích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V (m3)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của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mỗi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kim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loại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cho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biết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m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thuận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với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V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theo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số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bao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nhiêu</a:t>
            </a: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  <a:p>
            <a:pPr>
              <a:lnSpc>
                <a:spcPts val="4593"/>
              </a:lnSpc>
            </a:pP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  <a:p>
            <a:pPr>
              <a:lnSpc>
                <a:spcPts val="4593"/>
              </a:lnSpc>
            </a:pP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Câu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2: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Có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30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công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nhân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với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năng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suất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làm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việc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như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nhau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xây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một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ngôi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trong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4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tháng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.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Hỏi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nếu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chỉ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còn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15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công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nhân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thì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họ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phải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xây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xong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ngôi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nhà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đó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trong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mấy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4028" spc="128" dirty="0" err="1">
                <a:solidFill>
                  <a:srgbClr val="9B4040"/>
                </a:solidFill>
                <a:latin typeface="Josefin Sans Regular"/>
              </a:rPr>
              <a:t>tháng</a:t>
            </a:r>
            <a:r>
              <a:rPr lang="en-US" sz="4028" spc="128" dirty="0">
                <a:solidFill>
                  <a:srgbClr val="9B4040"/>
                </a:solidFill>
                <a:latin typeface="Josefin Sans Regular"/>
              </a:rPr>
              <a:t>?</a:t>
            </a:r>
          </a:p>
          <a:p>
            <a:pPr algn="l">
              <a:lnSpc>
                <a:spcPts val="4593"/>
              </a:lnSpc>
            </a:pPr>
            <a:endParaRPr lang="en-US" sz="4028" spc="128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87930" y="638027"/>
            <a:ext cx="4007139" cy="90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>
                <a:solidFill>
                  <a:srgbClr val="FFF2F9"/>
                </a:solidFill>
                <a:latin typeface="Rokkitt Bold"/>
              </a:rPr>
              <a:t>Tự luận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6799721"/>
            <a:ext cx="1643380" cy="3487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177815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82263">
            <a:off x="2294730" y="4882568"/>
            <a:ext cx="14922865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72">
                <a:solidFill>
                  <a:srgbClr val="000000"/>
                </a:solidFill>
                <a:latin typeface="Baloo"/>
              </a:rPr>
              <a:t>CÁC ĐẠI LƯỢNG TỈ LỆ TRONG THỰC TẾ</a:t>
            </a:r>
          </a:p>
        </p:txBody>
      </p:sp>
      <p:sp>
        <p:nvSpPr>
          <p:cNvPr id="5" name="TextBox 5"/>
          <p:cNvSpPr txBox="1"/>
          <p:nvPr/>
        </p:nvSpPr>
        <p:spPr>
          <a:xfrm rot="-61847">
            <a:off x="1093182" y="2957508"/>
            <a:ext cx="14463967" cy="82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6"/>
              </a:lnSpc>
            </a:pPr>
            <a:r>
              <a:rPr lang="en-US" sz="6803" dirty="0" err="1">
                <a:solidFill>
                  <a:srgbClr val="000000"/>
                </a:solidFill>
                <a:latin typeface="Josefin Sans Regular"/>
              </a:rPr>
              <a:t>Hoạt</a:t>
            </a:r>
            <a:r>
              <a:rPr lang="en-US" sz="6803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6803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6803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6803" dirty="0" err="1">
                <a:solidFill>
                  <a:srgbClr val="000000"/>
                </a:solidFill>
                <a:latin typeface="Josefin Sans Regular"/>
              </a:rPr>
              <a:t>thực</a:t>
            </a:r>
            <a:r>
              <a:rPr lang="en-US" sz="6803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6803" dirty="0" err="1">
                <a:solidFill>
                  <a:srgbClr val="000000"/>
                </a:solidFill>
                <a:latin typeface="Josefin Sans Regular"/>
              </a:rPr>
              <a:t>hành</a:t>
            </a:r>
            <a:r>
              <a:rPr lang="en-US" sz="6803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6803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6803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6803" dirty="0" err="1">
                <a:solidFill>
                  <a:srgbClr val="000000"/>
                </a:solidFill>
                <a:latin typeface="Josefin Sans Regular"/>
              </a:rPr>
              <a:t>trải</a:t>
            </a:r>
            <a:r>
              <a:rPr lang="en-US" sz="6803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6803" dirty="0" err="1">
                <a:solidFill>
                  <a:srgbClr val="000000"/>
                </a:solidFill>
                <a:latin typeface="Josefin Sans Regular"/>
              </a:rPr>
              <a:t>nghiệm</a:t>
            </a:r>
            <a:endParaRPr lang="en-US" sz="6803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2345">
            <a:off x="928460" y="6581778"/>
            <a:ext cx="1499829" cy="3158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799860">
            <a:off x="15685840" y="1003274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16752" y="8727699"/>
            <a:ext cx="1061203" cy="1061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1161">
            <a:off x="652126" y="238832"/>
            <a:ext cx="862233" cy="1931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7170" y="1028700"/>
            <a:ext cx="12271087" cy="66263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47170" y="3945873"/>
            <a:ext cx="12050369" cy="261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9"/>
              </a:lnSpc>
            </a:pPr>
            <a:r>
              <a:rPr lang="en-US" sz="21133" spc="422">
                <a:solidFill>
                  <a:srgbClr val="FFFFFF"/>
                </a:solidFill>
                <a:latin typeface="Baloo"/>
              </a:rPr>
              <a:t>Cảm ơn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49495" y="8215666"/>
            <a:ext cx="7189010" cy="4142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170">
            <a:off x="2513208" y="1296854"/>
            <a:ext cx="4324917" cy="11461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776"/>
          <a:stretch>
            <a:fillRect/>
          </a:stretch>
        </p:blipFill>
        <p:spPr>
          <a:xfrm>
            <a:off x="10518430" y="5972383"/>
            <a:ext cx="5209516" cy="1919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4539">
            <a:off x="1321586" y="679949"/>
            <a:ext cx="15027691" cy="9105410"/>
            <a:chOff x="0" y="0"/>
            <a:chExt cx="1913890" cy="1159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159643"/>
            </a:xfrm>
            <a:custGeom>
              <a:avLst/>
              <a:gdLst/>
              <a:ahLst/>
              <a:cxnLst/>
              <a:rect l="l" t="t" r="r" b="b"/>
              <a:pathLst>
                <a:path w="1913890" h="1159643">
                  <a:moveTo>
                    <a:pt x="0" y="0"/>
                  </a:moveTo>
                  <a:lnTo>
                    <a:pt x="1913890" y="0"/>
                  </a:lnTo>
                  <a:lnTo>
                    <a:pt x="1913890" y="1159643"/>
                  </a:lnTo>
                  <a:lnTo>
                    <a:pt x="0" y="11596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AutoShape 4"/>
          <p:cNvSpPr/>
          <p:nvPr/>
        </p:nvSpPr>
        <p:spPr>
          <a:xfrm rot="-278594">
            <a:off x="2373820" y="6415355"/>
            <a:ext cx="13576906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5660620">
            <a:off x="851530" y="6415355"/>
            <a:ext cx="439421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 rot="-234539">
            <a:off x="2407563" y="4585052"/>
            <a:ext cx="623923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 Thin"/>
              </a:rPr>
              <a:t>1 </a:t>
            </a:r>
          </a:p>
        </p:txBody>
      </p:sp>
      <p:sp>
        <p:nvSpPr>
          <p:cNvPr id="7" name="TextBox 7"/>
          <p:cNvSpPr txBox="1"/>
          <p:nvPr/>
        </p:nvSpPr>
        <p:spPr>
          <a:xfrm rot="-234539">
            <a:off x="2735181" y="7390728"/>
            <a:ext cx="623923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 Thin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 rot="-234539">
            <a:off x="3450747" y="3292239"/>
            <a:ext cx="12515367" cy="279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5"/>
              </a:lnSpc>
              <a:spcBef>
                <a:spcPct val="0"/>
              </a:spcBef>
            </a:pP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Vận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dụng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kiến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thức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các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đại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lượng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tỉ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lệ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để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nhận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biết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các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đại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lượng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tỉ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lệ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thuận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và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tỉ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lệ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nghịch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trong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thực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5353" dirty="0" err="1">
                <a:solidFill>
                  <a:srgbClr val="000000"/>
                </a:solidFill>
                <a:latin typeface="Maven Pro Regular"/>
              </a:rPr>
              <a:t>tế</a:t>
            </a:r>
            <a:r>
              <a:rPr lang="en-US" sz="5353" dirty="0">
                <a:solidFill>
                  <a:srgbClr val="000000"/>
                </a:solidFill>
                <a:latin typeface="Maven Pro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 rot="-234539">
            <a:off x="3739542" y="6484303"/>
            <a:ext cx="11676834" cy="282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>
                <a:solidFill>
                  <a:srgbClr val="000000"/>
                </a:solidFill>
                <a:latin typeface="Maven Pro Regular"/>
              </a:rPr>
              <a:t>Ôn tập và củng cố các tính chất cơ bản của các đại lượng tỉ lệ</a:t>
            </a:r>
          </a:p>
          <a:p>
            <a:pPr>
              <a:lnSpc>
                <a:spcPts val="7560"/>
              </a:lnSpc>
              <a:spcBef>
                <a:spcPct val="0"/>
              </a:spcBef>
            </a:pPr>
            <a:endParaRPr lang="en-US" sz="5400">
              <a:solidFill>
                <a:srgbClr val="000000"/>
              </a:solidFill>
              <a:latin typeface="Maven Pro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18478" b="18295"/>
          <a:stretch>
            <a:fillRect/>
          </a:stretch>
        </p:blipFill>
        <p:spPr>
          <a:xfrm rot="-389145">
            <a:off x="8325501" y="1343493"/>
            <a:ext cx="3760928" cy="12840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61110">
            <a:off x="8569116" y="1617623"/>
            <a:ext cx="3275893" cy="85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6"/>
              </a:lnSpc>
            </a:pPr>
            <a:r>
              <a:rPr lang="en-US" sz="6456">
                <a:solidFill>
                  <a:srgbClr val="FFF2F9"/>
                </a:solidFill>
                <a:latin typeface="Bakerie Bold"/>
              </a:rPr>
              <a:t>Mục tiêu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80609">
            <a:off x="11971671" y="7845361"/>
            <a:ext cx="6217779" cy="15933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7569">
            <a:off x="74034" y="822080"/>
            <a:ext cx="5949208" cy="1576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28699" y="769403"/>
            <a:ext cx="11138795" cy="2342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7"/>
              </a:lnSpc>
            </a:pPr>
            <a:r>
              <a:rPr lang="en-US" sz="8208" spc="164">
                <a:solidFill>
                  <a:srgbClr val="844B36"/>
                </a:solidFill>
                <a:latin typeface="Baloo"/>
              </a:rPr>
              <a:t>Các hoạt động dạy học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98565" y="4424909"/>
            <a:ext cx="5668010" cy="5175321"/>
            <a:chOff x="0" y="0"/>
            <a:chExt cx="1134595" cy="10359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4595" cy="1035971"/>
            </a:xfrm>
            <a:custGeom>
              <a:avLst/>
              <a:gdLst/>
              <a:ahLst/>
              <a:cxnLst/>
              <a:rect l="l" t="t" r="r" b="b"/>
              <a:pathLst>
                <a:path w="1134595" h="1035971">
                  <a:moveTo>
                    <a:pt x="0" y="0"/>
                  </a:moveTo>
                  <a:lnTo>
                    <a:pt x="1134595" y="0"/>
                  </a:lnTo>
                  <a:lnTo>
                    <a:pt x="1134595" y="1035971"/>
                  </a:lnTo>
                  <a:lnTo>
                    <a:pt x="0" y="1035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12804" y="6062345"/>
            <a:ext cx="5638711" cy="313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4"/>
              </a:lnSpc>
            </a:pPr>
            <a:r>
              <a:rPr lang="en-US" sz="4482" spc="89">
                <a:solidFill>
                  <a:srgbClr val="844B36"/>
                </a:solidFill>
                <a:latin typeface="Sriracha"/>
              </a:rPr>
              <a:t>Học sinh nhớ lại kiến thức về đại lượng tỉ lệ thuận và đại lượng tỉ lệ nghịch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457598" y="4424909"/>
            <a:ext cx="6080996" cy="5279932"/>
            <a:chOff x="0" y="0"/>
            <a:chExt cx="1193147" cy="10359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3147" cy="1035971"/>
            </a:xfrm>
            <a:custGeom>
              <a:avLst/>
              <a:gdLst/>
              <a:ahLst/>
              <a:cxnLst/>
              <a:rect l="l" t="t" r="r" b="b"/>
              <a:pathLst>
                <a:path w="1193147" h="1035971">
                  <a:moveTo>
                    <a:pt x="0" y="0"/>
                  </a:moveTo>
                  <a:lnTo>
                    <a:pt x="1193147" y="0"/>
                  </a:lnTo>
                  <a:lnTo>
                    <a:pt x="1193147" y="1035971"/>
                  </a:lnTo>
                  <a:lnTo>
                    <a:pt x="0" y="1035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678741" y="6392004"/>
            <a:ext cx="5638711" cy="320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4492" spc="89">
                <a:solidFill>
                  <a:srgbClr val="844B36"/>
                </a:solidFill>
                <a:latin typeface="Sriracha"/>
              </a:rPr>
              <a:t>Nhận biết các đại lượng tỉ lệ thuận và tỉ lệ nghịch trong thực tế.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929120" y="4452830"/>
            <a:ext cx="5018443" cy="5252011"/>
            <a:chOff x="0" y="0"/>
            <a:chExt cx="989899" cy="10359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9899" cy="1035971"/>
            </a:xfrm>
            <a:custGeom>
              <a:avLst/>
              <a:gdLst/>
              <a:ahLst/>
              <a:cxnLst/>
              <a:rect l="l" t="t" r="r" b="b"/>
              <a:pathLst>
                <a:path w="989899" h="1035971">
                  <a:moveTo>
                    <a:pt x="0" y="0"/>
                  </a:moveTo>
                  <a:lnTo>
                    <a:pt x="989899" y="0"/>
                  </a:lnTo>
                  <a:lnTo>
                    <a:pt x="989899" y="1035971"/>
                  </a:lnTo>
                  <a:lnTo>
                    <a:pt x="0" y="1035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3107023" y="6174190"/>
            <a:ext cx="4392355" cy="171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9"/>
              </a:lnSpc>
            </a:pPr>
            <a:r>
              <a:rPr lang="en-US" sz="4575" spc="91">
                <a:solidFill>
                  <a:srgbClr val="844B36"/>
                </a:solidFill>
                <a:latin typeface="Sriracha"/>
              </a:rPr>
              <a:t>Bài tập ôn tập </a:t>
            </a:r>
          </a:p>
          <a:p>
            <a:pPr algn="ctr">
              <a:lnSpc>
                <a:spcPts val="6909"/>
              </a:lnSpc>
            </a:pPr>
            <a:r>
              <a:rPr lang="en-US" sz="4575" spc="91">
                <a:solidFill>
                  <a:srgbClr val="844B36"/>
                </a:solidFill>
                <a:latin typeface="Sriracha"/>
              </a:rPr>
              <a:t>và củng cố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2804" y="5440045"/>
            <a:ext cx="5638711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spc="70">
                <a:solidFill>
                  <a:srgbClr val="000000"/>
                </a:solidFill>
                <a:latin typeface="Baloo"/>
              </a:rPr>
              <a:t>HOẠT ĐỘNG KHỞI ĐỘNG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93800" y="5200650"/>
            <a:ext cx="5638711" cy="9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Baloo"/>
              </a:rPr>
              <a:t>HOẠT ĐỘNG THỰC HÀNH VÀ VẬN DỤNG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24569" y="5497044"/>
            <a:ext cx="387480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spc="70">
                <a:solidFill>
                  <a:srgbClr val="000000"/>
                </a:solidFill>
                <a:latin typeface="Baloo"/>
              </a:rPr>
              <a:t>GIAO VIỆC VỀ NHÀ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43912" y="2329097"/>
            <a:ext cx="1547921" cy="28144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87366" y="2157647"/>
            <a:ext cx="1713268" cy="28144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6096" y="2584191"/>
            <a:ext cx="1471603" cy="25593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840" y="0"/>
            <a:ext cx="18548608" cy="10287000"/>
            <a:chOff x="0" y="0"/>
            <a:chExt cx="3190887" cy="1769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0887" cy="1769656"/>
            </a:xfrm>
            <a:custGeom>
              <a:avLst/>
              <a:gdLst/>
              <a:ahLst/>
              <a:cxnLst/>
              <a:rect l="l" t="t" r="r" b="b"/>
              <a:pathLst>
                <a:path w="3190887" h="1769656">
                  <a:moveTo>
                    <a:pt x="0" y="0"/>
                  </a:moveTo>
                  <a:lnTo>
                    <a:pt x="3190887" y="0"/>
                  </a:lnTo>
                  <a:lnTo>
                    <a:pt x="3190887" y="1769656"/>
                  </a:lnTo>
                  <a:lnTo>
                    <a:pt x="0" y="1769656"/>
                  </a:lnTo>
                  <a:close/>
                </a:path>
              </a:pathLst>
            </a:custGeom>
            <a:solidFill>
              <a:srgbClr val="AAC9E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829" y="7057418"/>
            <a:ext cx="2648257" cy="32295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29"/>
          <a:stretch>
            <a:fillRect/>
          </a:stretch>
        </p:blipFill>
        <p:spPr>
          <a:xfrm>
            <a:off x="3455671" y="1734261"/>
            <a:ext cx="11376658" cy="6110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4121" y="7057418"/>
            <a:ext cx="2648257" cy="3229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26028" y="7057418"/>
            <a:ext cx="2648257" cy="32295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21748" y="7076443"/>
            <a:ext cx="2632657" cy="32105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67594" y="2793940"/>
            <a:ext cx="10964735" cy="378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6"/>
              </a:lnSpc>
            </a:pPr>
            <a:r>
              <a:rPr lang="en-US" sz="10854" spc="445">
                <a:solidFill>
                  <a:srgbClr val="FFFFFF"/>
                </a:solidFill>
                <a:latin typeface="Baloo"/>
              </a:rPr>
              <a:t>HOẠT ĐỘNG KHỞI ĐỘNG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6768249" cy="25973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15315" y="0"/>
            <a:ext cx="6768249" cy="2597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840" y="0"/>
            <a:ext cx="18548608" cy="10287000"/>
            <a:chOff x="0" y="0"/>
            <a:chExt cx="3190887" cy="1769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0887" cy="1769656"/>
            </a:xfrm>
            <a:custGeom>
              <a:avLst/>
              <a:gdLst/>
              <a:ahLst/>
              <a:cxnLst/>
              <a:rect l="l" t="t" r="r" b="b"/>
              <a:pathLst>
                <a:path w="3190887" h="1769656">
                  <a:moveTo>
                    <a:pt x="0" y="0"/>
                  </a:moveTo>
                  <a:lnTo>
                    <a:pt x="3190887" y="0"/>
                  </a:lnTo>
                  <a:lnTo>
                    <a:pt x="3190887" y="1769656"/>
                  </a:lnTo>
                  <a:lnTo>
                    <a:pt x="0" y="1769656"/>
                  </a:lnTo>
                  <a:close/>
                </a:path>
              </a:pathLst>
            </a:custGeom>
            <a:solidFill>
              <a:srgbClr val="AAC9E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829" y="7057418"/>
            <a:ext cx="2648257" cy="32295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29"/>
          <a:stretch>
            <a:fillRect/>
          </a:stretch>
        </p:blipFill>
        <p:spPr>
          <a:xfrm>
            <a:off x="3455671" y="1734261"/>
            <a:ext cx="11376658" cy="6110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4121" y="7057418"/>
            <a:ext cx="2648257" cy="3229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26028" y="7057418"/>
            <a:ext cx="2648257" cy="32295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21748" y="7076443"/>
            <a:ext cx="2632657" cy="32105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34705" y="2444916"/>
            <a:ext cx="10964735" cy="417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37"/>
              </a:lnSpc>
            </a:pPr>
            <a:r>
              <a:rPr lang="en-US" sz="7955" spc="326">
                <a:solidFill>
                  <a:srgbClr val="FFFFFF"/>
                </a:solidFill>
                <a:latin typeface="Baloo"/>
              </a:rPr>
              <a:t>Giáo viên chia lớp theo nhóm</a:t>
            </a:r>
          </a:p>
          <a:p>
            <a:pPr algn="ctr">
              <a:lnSpc>
                <a:spcPts val="11137"/>
              </a:lnSpc>
            </a:pPr>
            <a:r>
              <a:rPr lang="en-US" sz="7955" spc="326">
                <a:solidFill>
                  <a:srgbClr val="FFFFFF"/>
                </a:solidFill>
                <a:latin typeface="Baloo"/>
              </a:rPr>
              <a:t>Mỗi nhóm 8 - 10 em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6768249" cy="25973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15315" y="0"/>
            <a:ext cx="6768249" cy="2597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582" b="36736"/>
          <a:stretch>
            <a:fillRect/>
          </a:stretch>
        </p:blipFill>
        <p:spPr>
          <a:xfrm>
            <a:off x="6635429" y="282224"/>
            <a:ext cx="4512140" cy="125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20600" y="7693718"/>
            <a:ext cx="5867400" cy="27503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84135" y="2218567"/>
            <a:ext cx="15875165" cy="275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8"/>
              </a:lnSpc>
            </a:pPr>
            <a:r>
              <a:rPr lang="en-US" sz="6028" spc="120">
                <a:solidFill>
                  <a:srgbClr val="9B4040"/>
                </a:solidFill>
                <a:latin typeface="Josefin Sans Regular"/>
              </a:rPr>
              <a:t>Các trường hợp sau đây là đại lượng tỉ lệ thuận hay đại lượng tỉ lệ nghịch? </a:t>
            </a:r>
          </a:p>
          <a:p>
            <a:pPr algn="l">
              <a:lnSpc>
                <a:spcPts val="6028"/>
              </a:lnSpc>
            </a:pPr>
            <a:r>
              <a:rPr lang="en-US" sz="6028" spc="120">
                <a:solidFill>
                  <a:srgbClr val="9B4040"/>
                </a:solidFill>
                <a:latin typeface="Josefin Sans Regular"/>
              </a:rPr>
              <a:t>Tìm hệ số tỉ lệ.</a:t>
            </a:r>
          </a:p>
          <a:p>
            <a:pPr algn="ctr">
              <a:lnSpc>
                <a:spcPts val="3615"/>
              </a:lnSpc>
            </a:pPr>
            <a:endParaRPr lang="en-US" sz="6028" spc="12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87930" y="649309"/>
            <a:ext cx="4007139" cy="89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>
                <a:solidFill>
                  <a:srgbClr val="FFF2F9"/>
                </a:solidFill>
                <a:latin typeface="Bakerie"/>
              </a:rPr>
              <a:t>Bài tập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5700778"/>
            <a:ext cx="2161257" cy="45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C5A61-FD86-40BD-A10D-6E98FCA6F97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04999" y="4556503"/>
            <a:ext cx="10744201" cy="1950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843D3E-87B1-49BC-B26E-00028CF1896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16624" y="6743699"/>
            <a:ext cx="10732576" cy="1676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85766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38" t="1512" b="1499"/>
          <a:stretch>
            <a:fillRect/>
          </a:stretch>
        </p:blipFill>
        <p:spPr>
          <a:xfrm>
            <a:off x="6706215" y="0"/>
            <a:ext cx="4617745" cy="2438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12848" y="7158022"/>
            <a:ext cx="6675152" cy="31289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09328" y="3239235"/>
            <a:ext cx="14746268" cy="503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8"/>
              </a:lnSpc>
            </a:pPr>
            <a:r>
              <a:rPr lang="en-US" sz="6028" spc="120">
                <a:solidFill>
                  <a:srgbClr val="9B4040"/>
                </a:solidFill>
                <a:latin typeface="Josefin Sans Regular"/>
              </a:rPr>
              <a:t>- Học sinh trao đổi và giải quyết nhiệm vụ theo nhóm. </a:t>
            </a:r>
          </a:p>
          <a:p>
            <a:pPr>
              <a:lnSpc>
                <a:spcPts val="6028"/>
              </a:lnSpc>
            </a:pPr>
            <a:r>
              <a:rPr lang="en-US" sz="6028" spc="120">
                <a:solidFill>
                  <a:srgbClr val="9B4040"/>
                </a:solidFill>
                <a:latin typeface="Josefin Sans Regular"/>
              </a:rPr>
              <a:t>- Nhóm trưởng có thể chia nhóm thành hai nửa, một nửa làm câu a, một nửa làm câu b.</a:t>
            </a:r>
          </a:p>
          <a:p>
            <a:pPr algn="l">
              <a:lnSpc>
                <a:spcPts val="6028"/>
              </a:lnSpc>
            </a:pPr>
            <a:endParaRPr lang="en-US" sz="6028" spc="120">
              <a:solidFill>
                <a:srgbClr val="9B4040"/>
              </a:solidFill>
              <a:latin typeface="Josefin Sans Regular"/>
            </a:endParaRPr>
          </a:p>
          <a:p>
            <a:pPr algn="ctr">
              <a:lnSpc>
                <a:spcPts val="3615"/>
              </a:lnSpc>
            </a:pPr>
            <a:endParaRPr lang="en-US" sz="6028" spc="12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81823" y="251312"/>
            <a:ext cx="3513247" cy="167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6461">
                <a:solidFill>
                  <a:srgbClr val="FFF2F9"/>
                </a:solidFill>
                <a:latin typeface="Sriracha"/>
              </a:rPr>
              <a:t>Hướng dẫn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5700778"/>
            <a:ext cx="2161257" cy="45862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955" y="681608"/>
            <a:ext cx="17066767" cy="9186292"/>
            <a:chOff x="0" y="0"/>
            <a:chExt cx="2483519" cy="124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519" cy="1248062"/>
            </a:xfrm>
            <a:custGeom>
              <a:avLst/>
              <a:gdLst/>
              <a:ahLst/>
              <a:cxnLst/>
              <a:rect l="l" t="t" r="r" b="b"/>
              <a:pathLst>
                <a:path w="2483519" h="1248062">
                  <a:moveTo>
                    <a:pt x="0" y="0"/>
                  </a:moveTo>
                  <a:lnTo>
                    <a:pt x="2483519" y="0"/>
                  </a:lnTo>
                  <a:lnTo>
                    <a:pt x="248351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38" t="11332" b="16931"/>
          <a:stretch>
            <a:fillRect/>
          </a:stretch>
        </p:blipFill>
        <p:spPr>
          <a:xfrm>
            <a:off x="6706215" y="246947"/>
            <a:ext cx="4617745" cy="14063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96030" y="7993889"/>
            <a:ext cx="4891970" cy="22931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65312" y="2083446"/>
            <a:ext cx="15608288" cy="8599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28"/>
              </a:lnSpc>
            </a:pP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a) Ta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có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(-2).6 = (-1).12 = 1.(-12) = 2. (-6) = 3.(-4) = -12</a:t>
            </a:r>
          </a:p>
          <a:p>
            <a:pPr>
              <a:lnSpc>
                <a:spcPts val="6028"/>
              </a:lnSpc>
            </a:pP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Vậy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a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b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nghịch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với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nhau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theo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hệ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số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-12</a:t>
            </a:r>
          </a:p>
          <a:p>
            <a:pPr>
              <a:lnSpc>
                <a:spcPct val="150000"/>
              </a:lnSpc>
            </a:pP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b) Ta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có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Vậy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m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và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n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thuận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với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nhau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theo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hệ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số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tỉ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  <a:r>
              <a:rPr lang="en-US" sz="6028" spc="120" dirty="0" err="1">
                <a:solidFill>
                  <a:srgbClr val="9B4040"/>
                </a:solidFill>
                <a:latin typeface="Josefin Sans Regular"/>
              </a:rPr>
              <a:t>lệ</a:t>
            </a:r>
            <a:r>
              <a:rPr lang="en-US" sz="6028" spc="120" dirty="0">
                <a:solidFill>
                  <a:srgbClr val="9B4040"/>
                </a:solidFill>
                <a:latin typeface="Josefin Sans Regular"/>
              </a:rPr>
              <a:t> </a:t>
            </a:r>
          </a:p>
          <a:p>
            <a:pPr algn="l">
              <a:lnSpc>
                <a:spcPts val="6028"/>
              </a:lnSpc>
            </a:pPr>
            <a:endParaRPr lang="en-US" sz="6028" spc="120" dirty="0">
              <a:solidFill>
                <a:srgbClr val="9B4040"/>
              </a:solidFill>
              <a:latin typeface="Josefin Sans Regular"/>
            </a:endParaRPr>
          </a:p>
          <a:p>
            <a:pPr algn="ctr">
              <a:lnSpc>
                <a:spcPts val="3615"/>
              </a:lnSpc>
            </a:pPr>
            <a:endParaRPr lang="en-US" sz="6028" spc="120" dirty="0">
              <a:solidFill>
                <a:srgbClr val="9B4040"/>
              </a:solidFill>
              <a:latin typeface="Josefin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81823" y="660887"/>
            <a:ext cx="3513247" cy="85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6461" dirty="0" err="1">
                <a:solidFill>
                  <a:srgbClr val="FFF2F9"/>
                </a:solidFill>
                <a:latin typeface="Sriracha"/>
              </a:rPr>
              <a:t>Sản</a:t>
            </a:r>
            <a:r>
              <a:rPr lang="en-US" sz="6461" dirty="0">
                <a:solidFill>
                  <a:srgbClr val="FFF2F9"/>
                </a:solidFill>
                <a:latin typeface="Sriracha"/>
              </a:rPr>
              <a:t> </a:t>
            </a:r>
            <a:r>
              <a:rPr lang="en-US" sz="6461" dirty="0" err="1">
                <a:solidFill>
                  <a:srgbClr val="FFF2F9"/>
                </a:solidFill>
                <a:latin typeface="Sriracha"/>
              </a:rPr>
              <a:t>phẩm</a:t>
            </a:r>
            <a:endParaRPr lang="en-US" sz="6461" dirty="0">
              <a:solidFill>
                <a:srgbClr val="FFF2F9"/>
              </a:solidFill>
              <a:latin typeface="Sriracha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1928" y="7142809"/>
            <a:ext cx="1481700" cy="314419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2747718-5EE9-4E2C-BBB3-B67E97455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72719"/>
              </p:ext>
            </p:extLst>
          </p:nvPr>
        </p:nvGraphicFramePr>
        <p:xfrm>
          <a:off x="5212114" y="5143500"/>
          <a:ext cx="8615362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09680" imgH="393480" progId="Equation.DSMT4">
                  <p:embed/>
                </p:oleObj>
              </mc:Choice>
              <mc:Fallback>
                <p:oleObj name="Equation" r:id="rId5" imgW="220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2114" y="5143500"/>
                        <a:ext cx="8615362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E4CF637-7CB8-4200-9CAB-0D4451E07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75731"/>
              </p:ext>
            </p:extLst>
          </p:nvPr>
        </p:nvGraphicFramePr>
        <p:xfrm>
          <a:off x="3429000" y="7939034"/>
          <a:ext cx="975429" cy="166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9079" imgH="390504" progId="Equation.DSMT4">
                  <p:embed/>
                </p:oleObj>
              </mc:Choice>
              <mc:Fallback>
                <p:oleObj name="Equation" r:id="rId7" imgW="229079" imgH="3905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7939034"/>
                        <a:ext cx="975429" cy="166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774</Words>
  <PresentationFormat>Custom</PresentationFormat>
  <Paragraphs>89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Bakerie Bold</vt:lpstr>
      <vt:lpstr>Maven Pro Regular</vt:lpstr>
      <vt:lpstr>More Sugar Thin</vt:lpstr>
      <vt:lpstr>Josefin Sans Regular</vt:lpstr>
      <vt:lpstr>.VnBook-Antiqua</vt:lpstr>
      <vt:lpstr>Times New Roman</vt:lpstr>
      <vt:lpstr>Sriracha</vt:lpstr>
      <vt:lpstr>Rokkitt Bold</vt:lpstr>
      <vt:lpstr>Pecita</vt:lpstr>
      <vt:lpstr>Bakerie</vt:lpstr>
      <vt:lpstr>Calibri</vt:lpstr>
      <vt:lpstr>Arial</vt:lpstr>
      <vt:lpstr>Baloo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2022-07-27T07:26:29Z</dcterms:modified>
  <dc:identifier>DAFHJGTgahw</dc:identifier>
</cp:coreProperties>
</file>