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7104063" cy="10234613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6DC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CDD5F-8A93-4C58-B95B-90D5087A05B6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5345E-E077-4AF0-A4E4-5A87E278AB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167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580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7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4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85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28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123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526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82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99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031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7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874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25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519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70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1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30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623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47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279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148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87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6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739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5345E-E077-4AF0-A4E4-5A87E278AB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2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2018\1\9 Tuesday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1.jpeg"/><Relationship Id="rId4" Type="http://schemas.openxmlformats.org/officeDocument/2006/relationships/image" Target="../media/image14.png"/><Relationship Id="rId9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4.jpeg"/><Relationship Id="rId4" Type="http://schemas.openxmlformats.org/officeDocument/2006/relationships/image" Target="../media/image14.pn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37.jpeg"/><Relationship Id="rId4" Type="http://schemas.openxmlformats.org/officeDocument/2006/relationships/image" Target="../media/image14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47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235" y="1460500"/>
            <a:ext cx="9274175" cy="16617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855" y="3938270"/>
            <a:ext cx="6209030" cy="2854325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490" y="4318000"/>
            <a:ext cx="6108700" cy="2460625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6865" y="3216275"/>
            <a:ext cx="2755265" cy="970915"/>
          </a:xfrm>
          <a:prstGeom prst="rect">
            <a:avLst/>
          </a:prstGeom>
        </p:spPr>
      </p:pic>
      <p:sp>
        <p:nvSpPr>
          <p:cNvPr id="4129" name="Text Box 33"/>
          <p:cNvSpPr txBox="1"/>
          <p:nvPr/>
        </p:nvSpPr>
        <p:spPr>
          <a:xfrm>
            <a:off x="6744335" y="3228340"/>
            <a:ext cx="2743835" cy="835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 algn="l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zh-CN" sz="2200" dirty="0">
                <a:latin typeface="微软雅黑" panose="020B0503020204020204" charset="-122"/>
                <a:ea typeface="微软雅黑" panose="020B0503020204020204" charset="-122"/>
              </a:rPr>
              <a:t>校园消防安全</a:t>
            </a:r>
          </a:p>
          <a:p>
            <a:pPr marL="0" lvl="0" indent="0" algn="l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zh-CN" sz="2200" dirty="0"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en-US" altLang="zh-CN" sz="2200" dirty="0"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2200" dirty="0">
                <a:latin typeface="微软雅黑" panose="020B0503020204020204" charset="-122"/>
                <a:ea typeface="微软雅黑" panose="020B0503020204020204" charset="-122"/>
              </a:rPr>
              <a:t>模板</a:t>
            </a:r>
          </a:p>
        </p:txBody>
      </p:sp>
      <p:pic>
        <p:nvPicPr>
          <p:cNvPr id="9" name="图片 8" descr="fdb4616f877a531813e24a97a401f8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855" y="137160"/>
            <a:ext cx="2607945" cy="132334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901" y="15875"/>
            <a:ext cx="4410829" cy="320016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767">
            <a:off x="480151" y="2556927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10356702" y="2311089"/>
            <a:ext cx="1119146" cy="1454890"/>
          </a:xfrm>
          <a:prstGeom prst="rect">
            <a:avLst/>
          </a:prstGeom>
        </p:spPr>
      </p:pic>
      <p:pic>
        <p:nvPicPr>
          <p:cNvPr id="13" name="图片 12" descr="3d726895edbe30335b9e31f71ae6d4a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97250" y="3122295"/>
            <a:ext cx="1047115" cy="1047115"/>
          </a:xfrm>
          <a:prstGeom prst="rect">
            <a:avLst/>
          </a:prstGeom>
        </p:spPr>
      </p:pic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BBD7964D-568B-4423-A77A-9A0B56B37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43830" y="18923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29" grpId="0"/>
    </p:bldLst>
  </p:timing>
  <p:extLst mod="1">
    <p:ext uri="{E180D4A7-C9FB-4DFB-919C-405C955672EB}">
      <p14:showEvtLst xmlns:p14="http://schemas.microsoft.com/office/powerpoint/2010/main">
        <p14:playEvt time="18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471182" y="542718"/>
              <a:ext cx="480123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720330" y="-19523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00750" y="2505075"/>
            <a:ext cx="4124325" cy="265430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之前我们讲到了平常能见到的一些消防器材。它们都是消防员叔叔的好帮手，希望小朋友们能爱护它们，这样在火灾中它们才会保护到我们的小朋友哦。这些消防器材小朋友们都记住了没有呀？</a:t>
            </a:r>
          </a:p>
        </p:txBody>
      </p:sp>
      <p:pic>
        <p:nvPicPr>
          <p:cNvPr id="48" name="图片 47" descr="E:\素材\卡通\5a81d5fbab538222d5120a74419dd73e.png5a81d5fbab538222d5120a74419dd73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546350" y="1676400"/>
            <a:ext cx="2800350" cy="385127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256790" y="1924685"/>
            <a:ext cx="4102735" cy="386842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刚才的动画片中，教了我们要从火灾中安全的逃出才是第一重要的。</a:t>
            </a:r>
          </a:p>
          <a:p>
            <a:pPr algn="l" defTabSz="121666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那么有没有小朋友已经学会了要怎么样逃出火场的呢？有的请举手给大家表演一下。</a:t>
            </a:r>
          </a:p>
          <a:p>
            <a:pPr algn="l" defTabSz="1216660">
              <a:lnSpc>
                <a:spcPct val="13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对了，首先我们不要慌张，然后尽量找块小手绢弄湿之后，同时在着火的时候千万不要慌张，要对自己说我们都是小勇士，要好好听老师的指挥逃离火灾现场。</a:t>
            </a:r>
          </a:p>
        </p:txBody>
      </p:sp>
      <p:pic>
        <p:nvPicPr>
          <p:cNvPr id="48" name="图片 47" descr="E:\素材\卡通\c3d785ac65bd32ba0889ed4f902f664d.pngc3d785ac65bd32ba0889ed4f902f664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9525" y="1088390"/>
            <a:ext cx="3587750" cy="4781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300367" y="542718"/>
              <a:ext cx="518795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776210" y="-19523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000750" y="2618105"/>
            <a:ext cx="4124325" cy="265430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之前我们讲到了平常能见到的一些消防器材。它们都是消防员叔叔的好帮手，希望小朋友们能爱护它们，这样在火灾中它们才会保护到我们的小朋友哦。这些消防器材小朋友们都记住了没有呀？</a:t>
            </a:r>
          </a:p>
        </p:txBody>
      </p:sp>
      <p:pic>
        <p:nvPicPr>
          <p:cNvPr id="48" name="图片 47" descr="E:\素材\卡通\5a81d5fbab538222d5120a74419dd73e.png5a81d5fbab538222d5120a74419dd73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461895" y="1492885"/>
            <a:ext cx="2969895" cy="40843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四、教育小朋友如何逃生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6" name="对角圆角矩形 5"/>
          <p:cNvSpPr/>
          <p:nvPr/>
        </p:nvSpPr>
        <p:spPr>
          <a:xfrm>
            <a:off x="2072005" y="2038350"/>
            <a:ext cx="2263140" cy="1626870"/>
          </a:xfrm>
          <a:prstGeom prst="round2Diag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/>
        </p:nvSpPr>
        <p:spPr>
          <a:xfrm>
            <a:off x="4860925" y="2038350"/>
            <a:ext cx="2263140" cy="1626870"/>
          </a:xfrm>
          <a:prstGeom prst="round2Diag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7650480" y="2038350"/>
            <a:ext cx="2263140" cy="1626870"/>
          </a:xfrm>
          <a:prstGeom prst="round2Diag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8"/>
          <p:cNvSpPr txBox="1"/>
          <p:nvPr/>
        </p:nvSpPr>
        <p:spPr>
          <a:xfrm>
            <a:off x="219689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迅速撤离法：</a:t>
            </a:r>
          </a:p>
        </p:txBody>
      </p:sp>
      <p:sp>
        <p:nvSpPr>
          <p:cNvPr id="64" name="矩形 63"/>
          <p:cNvSpPr/>
          <p:nvPr/>
        </p:nvSpPr>
        <p:spPr>
          <a:xfrm>
            <a:off x="2196899" y="4167100"/>
            <a:ext cx="2012082" cy="202501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当进入公共场所时，要留意其墙上、顶棚上、门上、转弯处设置的“太平门”、“紧急出口”、“安全通道”等疏散指示标志，一旦发生火灾，按疏散指示标志方向迅速撤离。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86454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低身前进法：</a:t>
            </a:r>
          </a:p>
        </p:txBody>
      </p:sp>
      <p:sp>
        <p:nvSpPr>
          <p:cNvPr id="10" name="矩形 9"/>
          <p:cNvSpPr/>
          <p:nvPr/>
        </p:nvSpPr>
        <p:spPr>
          <a:xfrm>
            <a:off x="4986454" y="4167100"/>
            <a:ext cx="2012082" cy="1193800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由于火灾发生时烟气大多聚集在上部空间，因此在逃生过程中应尽量将身体贴近地面匍匐或弯腰前进。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777600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毛巾捂鼻法：</a:t>
            </a:r>
          </a:p>
        </p:txBody>
      </p:sp>
      <p:sp>
        <p:nvSpPr>
          <p:cNvPr id="13" name="矩形 12"/>
          <p:cNvSpPr/>
          <p:nvPr/>
        </p:nvSpPr>
        <p:spPr>
          <a:xfrm>
            <a:off x="7776009" y="4167100"/>
            <a:ext cx="2012082" cy="174815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火场上的烟气温度高、毒性大，吸入后很容易引起呼吸系统灼伤或人体中毒。疏散中应用浸湿的毛巾、口罩等捂住口鼻，以起到降温及过滤的作用。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62" grpId="0"/>
      <p:bldP spid="64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四、教育小朋友如何逃生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6" name="对角圆角矩形 5"/>
          <p:cNvSpPr/>
          <p:nvPr/>
        </p:nvSpPr>
        <p:spPr>
          <a:xfrm>
            <a:off x="2071370" y="2038350"/>
            <a:ext cx="2263140" cy="1626870"/>
          </a:xfrm>
          <a:prstGeom prst="round2Diag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/>
        </p:nvSpPr>
        <p:spPr>
          <a:xfrm>
            <a:off x="4860925" y="2038350"/>
            <a:ext cx="2263140" cy="1626870"/>
          </a:xfrm>
          <a:prstGeom prst="round2Diag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7650480" y="2038350"/>
            <a:ext cx="2263140" cy="1626870"/>
          </a:xfrm>
          <a:prstGeom prst="round2Diag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8"/>
          <p:cNvSpPr txBox="1"/>
          <p:nvPr/>
        </p:nvSpPr>
        <p:spPr>
          <a:xfrm>
            <a:off x="219689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厚物护身法：</a:t>
            </a:r>
          </a:p>
        </p:txBody>
      </p:sp>
      <p:sp>
        <p:nvSpPr>
          <p:cNvPr id="64" name="矩形 63"/>
          <p:cNvSpPr/>
          <p:nvPr/>
        </p:nvSpPr>
        <p:spPr>
          <a:xfrm>
            <a:off x="2196899" y="4167100"/>
            <a:ext cx="2012082" cy="174815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确定逃生路线后，可用浸湿的棉被或毛毯、棉大衣盖在身上，以最快的速度钻过火场并冲到安全区域。不能用塑料或化纤等类物品来保护身体，否则会适得其反。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86454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跳板转移法：</a:t>
            </a:r>
          </a:p>
        </p:txBody>
      </p:sp>
      <p:sp>
        <p:nvSpPr>
          <p:cNvPr id="10" name="矩形 9"/>
          <p:cNvSpPr/>
          <p:nvPr/>
        </p:nvSpPr>
        <p:spPr>
          <a:xfrm>
            <a:off x="4986454" y="4167100"/>
            <a:ext cx="2012082" cy="174815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可以在阳台上、窗台、屋顶平台等处用木板、木桩、竹竿等有承受力的物体，搭至相邻单元或相邻建筑，以此作为跳板转移到相对安全的区域。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777600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管线下滑法：</a:t>
            </a:r>
          </a:p>
        </p:txBody>
      </p:sp>
      <p:sp>
        <p:nvSpPr>
          <p:cNvPr id="13" name="矩形 12"/>
          <p:cNvSpPr/>
          <p:nvPr/>
        </p:nvSpPr>
        <p:spPr>
          <a:xfrm>
            <a:off x="7776009" y="4167100"/>
            <a:ext cx="2012082" cy="202501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当建筑物外墙或阳台边上有落水管、电线杆、避雷针引线等竖直管线时，可借助其下滑至地面，同时应注意一次下滑时人数不宜过多，以防止逃生途中因管线损坏而致人坠落。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62" grpId="0"/>
      <p:bldP spid="64" grpId="0"/>
      <p:bldP spid="9" grpId="0"/>
      <p:bldP spid="10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四、教育小朋友如何逃生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6" name="对角圆角矩形 5"/>
          <p:cNvSpPr/>
          <p:nvPr/>
        </p:nvSpPr>
        <p:spPr>
          <a:xfrm>
            <a:off x="2071370" y="2038350"/>
            <a:ext cx="2263140" cy="1626870"/>
          </a:xfrm>
          <a:prstGeom prst="round2Diag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对角圆角矩形 6"/>
          <p:cNvSpPr/>
          <p:nvPr/>
        </p:nvSpPr>
        <p:spPr>
          <a:xfrm>
            <a:off x="4860925" y="2038350"/>
            <a:ext cx="2263140" cy="1626870"/>
          </a:xfrm>
          <a:prstGeom prst="round2Diag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对角圆角矩形 7"/>
          <p:cNvSpPr/>
          <p:nvPr/>
        </p:nvSpPr>
        <p:spPr>
          <a:xfrm>
            <a:off x="7650480" y="2038350"/>
            <a:ext cx="2263140" cy="1626870"/>
          </a:xfrm>
          <a:prstGeom prst="round2Diag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8"/>
          <p:cNvSpPr txBox="1"/>
          <p:nvPr/>
        </p:nvSpPr>
        <p:spPr>
          <a:xfrm>
            <a:off x="219689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结绳自救法：</a:t>
            </a:r>
          </a:p>
        </p:txBody>
      </p:sp>
      <p:sp>
        <p:nvSpPr>
          <p:cNvPr id="64" name="矩形 63"/>
          <p:cNvSpPr/>
          <p:nvPr/>
        </p:nvSpPr>
        <p:spPr>
          <a:xfrm>
            <a:off x="2196899" y="4167100"/>
            <a:ext cx="2012082" cy="230187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家中有绳索的（或将床单、被罩、窗帘等撕成条，拧成麻花状），可直接将其一端拴在门、窗档或重物上，沿另一端爬下。逃生过程中，脚要成绞状夹紧绳子，双手交替往下爬，并尽量用手套、毛巾将手保护好。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86454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器械逃生法：</a:t>
            </a:r>
          </a:p>
        </p:txBody>
      </p:sp>
      <p:sp>
        <p:nvSpPr>
          <p:cNvPr id="10" name="矩形 9"/>
          <p:cNvSpPr/>
          <p:nvPr/>
        </p:nvSpPr>
        <p:spPr>
          <a:xfrm>
            <a:off x="4986454" y="4167100"/>
            <a:ext cx="2012082" cy="916940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有条件的家庭可以利用平时准备的家用缓降器等专用救生设备逃生。</a:t>
            </a:r>
          </a:p>
        </p:txBody>
      </p:sp>
      <p:sp>
        <p:nvSpPr>
          <p:cNvPr id="12" name="文本框 8"/>
          <p:cNvSpPr txBox="1"/>
          <p:nvPr/>
        </p:nvSpPr>
        <p:spPr>
          <a:xfrm>
            <a:off x="7776009" y="3864321"/>
            <a:ext cx="2012082" cy="39878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信号求救法：</a:t>
            </a:r>
          </a:p>
        </p:txBody>
      </p:sp>
      <p:sp>
        <p:nvSpPr>
          <p:cNvPr id="13" name="矩形 12"/>
          <p:cNvSpPr/>
          <p:nvPr/>
        </p:nvSpPr>
        <p:spPr>
          <a:xfrm>
            <a:off x="7775374" y="4167100"/>
            <a:ext cx="2012082" cy="1748155"/>
          </a:xfrm>
          <a:prstGeom prst="rect">
            <a:avLst/>
          </a:prstGeom>
        </p:spPr>
        <p:txBody>
          <a:bodyPr wrap="square" lIns="87015" tIns="43507" rIns="87015" bIns="43507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074AA1"/>
              </a:buClr>
              <a:defRPr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在等待救援的过程中，应通过大声呼救、挥动布条、敲击金属物品、投掷软物品等方式引起救援人员的注意；夜间可用手电筒、应急灯等能发光的物品发出信号。</a:t>
            </a:r>
          </a:p>
        </p:txBody>
      </p:sp>
      <p:pic>
        <p:nvPicPr>
          <p:cNvPr id="15" name="图片 14" descr="d6cc56ac75d1c6f5a3534dbe8d578e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4065" y="4741545"/>
            <a:ext cx="3192145" cy="2043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62" grpId="0"/>
      <p:bldP spid="64" grpId="0"/>
      <p:bldP spid="9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四、教育小朋友如何逃生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19488" name="Text Box 32"/>
          <p:cNvSpPr txBox="1"/>
          <p:nvPr/>
        </p:nvSpPr>
        <p:spPr>
          <a:xfrm>
            <a:off x="2140585" y="1882775"/>
            <a:ext cx="8076565" cy="38538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Arial" panose="020B0604020202020204" pitchFamily="34" charset="0"/>
                <a:ea typeface="微软雅黑" panose="020B0503020204020204" charset="-122"/>
              </a:rPr>
              <a:t>问：知道为什么要用湿毛巾捂着嘴巴鼻子么？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zh-CN" altLang="zh-CN" sz="24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答：那是为了不让小朋友吸到有毒的烟哦。大部分火灾都会产生很多的烟气，有的烟还有毒呢。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zh-CN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Arial" panose="020B0604020202020204" pitchFamily="34" charset="0"/>
                <a:ea typeface="微软雅黑" panose="020B0503020204020204" charset="-122"/>
              </a:rPr>
              <a:t>问：那为什么要弯着腰走呢？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zh-CN" altLang="zh-CN" sz="2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答：因为烟都是飘在空气的上方，弯着腰的话烟会少一点。</a:t>
            </a:r>
          </a:p>
          <a:p>
            <a:pPr marL="0" lvl="0" indent="0" eaLnBrk="1" hangingPunct="1">
              <a:lnSpc>
                <a:spcPct val="60000"/>
              </a:lnSpc>
              <a:spcBef>
                <a:spcPct val="0"/>
              </a:spcBef>
              <a:buNone/>
            </a:pPr>
            <a:endParaRPr lang="zh-CN" altLang="zh-CN" sz="24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60000"/>
              </a:lnSpc>
              <a:spcBef>
                <a:spcPct val="0"/>
              </a:spcBef>
              <a:buNone/>
            </a:pPr>
            <a:r>
              <a:rPr lang="zh-CN" altLang="zh-CN" sz="2400" b="1" dirty="0">
                <a:latin typeface="Arial" panose="020B0604020202020204" pitchFamily="34" charset="0"/>
                <a:ea typeface="微软雅黑" panose="020B0503020204020204" charset="-122"/>
              </a:rPr>
              <a:t>问：为什么要靠着墙走？</a:t>
            </a:r>
          </a:p>
          <a:p>
            <a:pPr marL="0" lvl="0" indent="0" eaLnBrk="1" hangingPunct="1">
              <a:lnSpc>
                <a:spcPct val="60000"/>
              </a:lnSpc>
              <a:spcBef>
                <a:spcPct val="0"/>
              </a:spcBef>
              <a:buNone/>
            </a:pPr>
            <a:endParaRPr lang="zh-CN" altLang="zh-CN" sz="24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lvl="0" indent="0" eaLnBrk="1" hangingPunct="1">
              <a:lnSpc>
                <a:spcPct val="60000"/>
              </a:lnSpc>
              <a:spcBef>
                <a:spcPct val="0"/>
              </a:spcBef>
              <a:buNone/>
            </a:pPr>
            <a:r>
              <a:rPr lang="zh-CN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答：因为靠着墙走不容易迷路哦！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endParaRPr lang="zh-CN" altLang="zh-CN" sz="24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4" name="图片 13" descr="E:\素材\卡通\cf409e356a19e3a463f2c9e190cde6b8.pngcf409e356a19e3a463f2c9e190cde6b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29818" y="4384675"/>
            <a:ext cx="3373755" cy="2234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8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五、报火警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08342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40585" y="2094865"/>
            <a:ext cx="4102735" cy="347980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大家已经知道</a:t>
            </a:r>
            <a:r>
              <a:rPr lang="zh-CN" altLang="en-US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火警电话是119</a:t>
            </a: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，那么大家知道关于119的故事么？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原来119指的是每年的11月9日消防日哦。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因为11月的天气最容易发生火灾了，所以大家在那个时候要更加的小心。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另外，119的发音又像是“要要救”。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大家可以试试。念念看是不是这样子。</a:t>
            </a:r>
          </a:p>
        </p:txBody>
      </p:sp>
      <p:pic>
        <p:nvPicPr>
          <p:cNvPr id="48" name="图片 47" descr="E:\素材\卡通\4e96c8e9b2888b7efffeb290b76a4e24.png4e96c8e9b2888b7efffeb290b76a4e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734050" y="947420"/>
            <a:ext cx="3877310" cy="5550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五、报火警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08342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270625" y="2290445"/>
            <a:ext cx="4102735" cy="298259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小朋友，报火警的时候不要着急，要把地址说清楚哦。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如果不懂的可以提醒身边的大人去打电话。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因为要及时的救火是很重要的，烧着的时间越久就越危险，所以要第一时间记得拨打电话报火警。</a:t>
            </a:r>
          </a:p>
        </p:txBody>
      </p:sp>
      <p:pic>
        <p:nvPicPr>
          <p:cNvPr id="48" name="图片 47" descr="E:\素材\卡通\cf409e356a19e3a463f2c9e190cde6b8.pngcf409e356a19e3a463f2c9e190cde6b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2193925"/>
            <a:ext cx="4795520" cy="3175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六、火灾要注意的事项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60666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40585" y="2094865"/>
            <a:ext cx="4102735" cy="381190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小朋友，万一你的身边发生了火灾，你知道要怎么远离危险么？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首先，要往起火地方的下面跑，因为火是往上面烧的，如果你在二楼，千万别往三楼跑哦。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其次，要快速的往出口跑，不要躲在别人找不到你的地方。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万一身上被火烧着了，要在地上打滚把火压灭。</a:t>
            </a:r>
          </a:p>
        </p:txBody>
      </p:sp>
      <p:pic>
        <p:nvPicPr>
          <p:cNvPr id="48" name="图片 47" descr="E:\素材\卡通\5fd1c0d59f816ae34a51195707fc30d2.png5fd1c0d59f816ae34a51195707fc30d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62725" y="2204720"/>
            <a:ext cx="4467860" cy="3592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4426857" y="542608"/>
              <a:ext cx="304800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一、什么是火？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069455" y="-18126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423795" y="2123440"/>
            <a:ext cx="4718685" cy="340042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小朋友有没有看过火？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其实在你身边很多地方都能看见。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做饭要用火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点蜡烛要用火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点烟花要用火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除了这些还有很多很多地方要用到火。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火能给大家带来温暖和帮助！</a:t>
            </a:r>
          </a:p>
        </p:txBody>
      </p:sp>
      <p:pic>
        <p:nvPicPr>
          <p:cNvPr id="48" name="图片 47" descr="E:\素材\卡通\009fec256e8e7159fc45dabef97c122d.png009fec256e8e7159fc45dabef97c122d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808980" y="1519555"/>
            <a:ext cx="4801235" cy="4802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七、一些常见的消防标识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pic>
        <p:nvPicPr>
          <p:cNvPr id="19" name="Picture 33" descr="C:\Users\Administrator\Desktop\QQ截图20170927233212.jpgQQ截图201709272332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53615" y="1250950"/>
            <a:ext cx="7466965" cy="523367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八、需要注意的易燃品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60666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376045" y="2717165"/>
            <a:ext cx="5034280" cy="200787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2000" dirty="0">
                <a:ea typeface="微软雅黑" panose="020B0503020204020204" charset="-122"/>
                <a:sym typeface="Arial" panose="020B0604020202020204" pitchFamily="34" charset="0"/>
              </a:rPr>
              <a:t>说了这么多我想大家对逃生都有所了解了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2000" dirty="0">
                <a:ea typeface="微软雅黑" panose="020B0503020204020204" charset="-122"/>
                <a:sym typeface="Arial" panose="020B0604020202020204" pitchFamily="34" charset="0"/>
              </a:rPr>
              <a:t>我还想问问大家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2000" dirty="0">
                <a:ea typeface="微软雅黑" panose="020B0503020204020204" charset="-122"/>
                <a:sym typeface="Arial" panose="020B0604020202020204" pitchFamily="34" charset="0"/>
              </a:rPr>
              <a:t>知不知道日常中有哪些是容易着火的东西呢？</a:t>
            </a:r>
          </a:p>
        </p:txBody>
      </p:sp>
      <p:pic>
        <p:nvPicPr>
          <p:cNvPr id="48" name="图片 47" descr="E:\素材\卡通\1adefba894072324c2e731a6acc8d7a3.png1adefba894072324c2e731a6acc8d7a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10008" y="1925320"/>
            <a:ext cx="4040505" cy="3592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八、需要注意的易燃品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60666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500370" y="1924685"/>
            <a:ext cx="4884420" cy="370205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除了刚刚看到的那几样，小朋友还能说出来其它的么？</a:t>
            </a:r>
          </a:p>
          <a:p>
            <a:pPr algn="just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我们在日常中没有着火的情况下要学会预防火灾，避免人为火灾的发生才是最重要的。因此，平常小朋友们不要无故的玩火，过节时候在玩烟花爆竹的同时要在家长的陪同下玩耍，同时我们还要保护好消防器材，不要随意的破坏它，等到关键的时候它才能更好的保护我们。</a:t>
            </a:r>
          </a:p>
        </p:txBody>
      </p:sp>
      <p:pic>
        <p:nvPicPr>
          <p:cNvPr id="48" name="图片 47" descr="E:\素材\卡通\8192c4719c6d11e8c8cb7a9fa2269721.png8192c4719c6d11e8c8cb7a9fa22697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4890" y="1718945"/>
            <a:ext cx="4475480" cy="4312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e21b85a3d5618d4b14ea947350a623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25" y="1449705"/>
            <a:ext cx="6073140" cy="60731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九、小儿歌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5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6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7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8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6" cstate="hqprint"/>
          <a:srcRect t="9311" r="17096" b="12352"/>
          <a:stretch>
            <a:fillRect/>
          </a:stretch>
        </p:blipFill>
        <p:spPr>
          <a:xfrm>
            <a:off x="7606665" y="-37122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560955" y="1727200"/>
            <a:ext cx="2352675" cy="454723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小朋友们请牢记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别拿火烛玩游戏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小心火灾随时起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火灾逃生要牢记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进入公共场所里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逃生方向看仔细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万一火灾燃烧起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看到浓烟别着急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先拿湿巾捂口鼻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快快趴下向前移          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记住别回火场里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生命安全为第一</a:t>
            </a:r>
          </a:p>
        </p:txBody>
      </p:sp>
      <p:sp>
        <p:nvSpPr>
          <p:cNvPr id="6" name="矩形 5"/>
          <p:cNvSpPr/>
          <p:nvPr/>
        </p:nvSpPr>
        <p:spPr>
          <a:xfrm>
            <a:off x="4393565" y="1727200"/>
            <a:ext cx="2352675" cy="306959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小朋友们携起手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消防意识要加强。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自己在家不玩火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发现烟雾快帮忙。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紧急电话119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不要靠近火堆旁。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发现火情不慌忙</a:t>
            </a:r>
          </a:p>
          <a:p>
            <a:pPr algn="l" defTabSz="1216660">
              <a:lnSpc>
                <a:spcPct val="140000"/>
              </a:lnSpc>
              <a:spcBef>
                <a:spcPct val="20000"/>
              </a:spcBef>
              <a:defRPr/>
            </a:pPr>
            <a:r>
              <a:rPr lang="zh-CN" altLang="en-US" sz="1500" dirty="0">
                <a:ea typeface="微软雅黑" panose="020B0503020204020204" charset="-122"/>
                <a:sym typeface="Arial" panose="020B0604020202020204" pitchFamily="34" charset="0"/>
              </a:rPr>
              <a:t>我是消防小健将。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十、提问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681362" y="-29718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606665" y="-37122"/>
            <a:ext cx="1498600" cy="11425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050016" y="2051449"/>
            <a:ext cx="3985963" cy="4019640"/>
            <a:chOff x="6140874" y="1660003"/>
            <a:chExt cx="4994098" cy="5036293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7095005" y="1660003"/>
              <a:ext cx="4039967" cy="115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25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提问：消防器材的颜色是什么呢？</a:t>
              </a:r>
            </a:p>
          </p:txBody>
        </p:sp>
        <p:sp>
          <p:nvSpPr>
            <p:cNvPr id="12" name="椭圆 11"/>
            <p:cNvSpPr/>
            <p:nvPr/>
          </p:nvSpPr>
          <p:spPr>
            <a:xfrm>
              <a:off x="6140874" y="1855696"/>
              <a:ext cx="764318" cy="764554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800" dirty="0"/>
                <a:t>01</a:t>
              </a:r>
              <a:endParaRPr lang="zh-CN" altLang="en-US" sz="2800" dirty="0"/>
            </a:p>
          </p:txBody>
        </p:sp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7095005" y="3245281"/>
              <a:ext cx="4039967" cy="578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25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提问：火警电话是多少？</a:t>
              </a:r>
            </a:p>
          </p:txBody>
        </p:sp>
        <p:sp>
          <p:nvSpPr>
            <p:cNvPr id="14" name="椭圆 13"/>
            <p:cNvSpPr/>
            <p:nvPr/>
          </p:nvSpPr>
          <p:spPr>
            <a:xfrm>
              <a:off x="6140874" y="3152207"/>
              <a:ext cx="764318" cy="764554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800" dirty="0"/>
                <a:t>02</a:t>
              </a:r>
              <a:endParaRPr lang="zh-CN" altLang="en-US" sz="2800" dirty="0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7095005" y="4242976"/>
              <a:ext cx="4039967" cy="115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25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提问：说出几个容易燃烧的物品。</a:t>
              </a:r>
            </a:p>
          </p:txBody>
        </p:sp>
        <p:sp>
          <p:nvSpPr>
            <p:cNvPr id="17" name="椭圆 16"/>
            <p:cNvSpPr/>
            <p:nvPr/>
          </p:nvSpPr>
          <p:spPr>
            <a:xfrm>
              <a:off x="6140874" y="4438669"/>
              <a:ext cx="764318" cy="764554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800" dirty="0"/>
                <a:t>03</a:t>
              </a:r>
              <a:endParaRPr lang="zh-CN" altLang="en-US" sz="2800" dirty="0"/>
            </a:p>
          </p:txBody>
        </p:sp>
        <p:sp>
          <p:nvSpPr>
            <p:cNvPr id="18" name="Rectangle 24"/>
            <p:cNvSpPr>
              <a:spLocks noChangeArrowheads="1"/>
            </p:cNvSpPr>
            <p:nvPr/>
          </p:nvSpPr>
          <p:spPr bwMode="auto">
            <a:xfrm>
              <a:off x="7095005" y="5539486"/>
              <a:ext cx="4039967" cy="115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25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提问：碰上火灾的时候要怎么办？</a:t>
              </a:r>
            </a:p>
          </p:txBody>
        </p:sp>
        <p:sp>
          <p:nvSpPr>
            <p:cNvPr id="19" name="椭圆 18"/>
            <p:cNvSpPr/>
            <p:nvPr/>
          </p:nvSpPr>
          <p:spPr>
            <a:xfrm>
              <a:off x="6140874" y="5735178"/>
              <a:ext cx="764318" cy="764554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800" dirty="0"/>
                <a:t>04</a:t>
              </a:r>
              <a:endParaRPr lang="zh-CN" altLang="en-US" sz="2800" dirty="0"/>
            </a:p>
          </p:txBody>
        </p:sp>
      </p:grpSp>
      <p:pic>
        <p:nvPicPr>
          <p:cNvPr id="20" name="图片 19" descr="5db7410776a5b64426d734aa4e8ee9f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420" y="770255"/>
            <a:ext cx="5864225" cy="699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\素材\科技\包图网_10893卡通网络安全宣传海报\5.png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75890" y="529590"/>
            <a:ext cx="7103110" cy="2973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" y="3938270"/>
            <a:ext cx="6209030" cy="2854325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90" y="4318000"/>
            <a:ext cx="6108700" cy="2460625"/>
          </a:xfrm>
          <a:prstGeom prst="rect">
            <a:avLst/>
          </a:prstGeom>
        </p:spPr>
      </p:pic>
      <p:pic>
        <p:nvPicPr>
          <p:cNvPr id="8" name="图片 7" descr="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045" y="3272155"/>
            <a:ext cx="2755265" cy="970915"/>
          </a:xfrm>
          <a:prstGeom prst="rect">
            <a:avLst/>
          </a:prstGeom>
        </p:spPr>
      </p:pic>
      <p:sp>
        <p:nvSpPr>
          <p:cNvPr id="4129" name="Text Box 33"/>
          <p:cNvSpPr txBox="1"/>
          <p:nvPr/>
        </p:nvSpPr>
        <p:spPr>
          <a:xfrm>
            <a:off x="6660515" y="3284220"/>
            <a:ext cx="2743835" cy="835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charset="0"/>
              </a:defRPr>
            </a:lvl5pPr>
          </a:lstStyle>
          <a:p>
            <a:pPr marL="0" lvl="0" indent="0" algn="l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zh-CN" sz="2200" dirty="0">
                <a:latin typeface="微软雅黑" panose="020B0503020204020204" charset="-122"/>
                <a:ea typeface="微软雅黑" panose="020B0503020204020204" charset="-122"/>
              </a:rPr>
              <a:t>校园消防安全</a:t>
            </a:r>
          </a:p>
          <a:p>
            <a:pPr marL="0" lvl="0" indent="0" algn="l" eaLnBrk="1" hangingPunct="1">
              <a:lnSpc>
                <a:spcPct val="110000"/>
              </a:lnSpc>
              <a:spcBef>
                <a:spcPct val="0"/>
              </a:spcBef>
              <a:buNone/>
            </a:pPr>
            <a:r>
              <a:rPr lang="zh-CN" altLang="zh-CN" sz="2200" dirty="0"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en-US" altLang="zh-CN" sz="2200" dirty="0"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2200" dirty="0">
                <a:latin typeface="微软雅黑" panose="020B0503020204020204" charset="-122"/>
                <a:ea typeface="微软雅黑" panose="020B0503020204020204" charset="-122"/>
              </a:rPr>
              <a:t>模板</a:t>
            </a:r>
          </a:p>
        </p:txBody>
      </p:sp>
      <p:pic>
        <p:nvPicPr>
          <p:cNvPr id="9" name="图片 8" descr="fdb4616f877a531813e24a97a401f8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55" y="179070"/>
            <a:ext cx="2607945" cy="132334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841" y="1905"/>
            <a:ext cx="4410829" cy="320016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2767">
            <a:off x="748756" y="2668687"/>
            <a:ext cx="1978013" cy="21771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818857" y="2492064"/>
            <a:ext cx="1119146" cy="1454890"/>
          </a:xfrm>
          <a:prstGeom prst="rect">
            <a:avLst/>
          </a:prstGeom>
        </p:spPr>
      </p:pic>
      <p:pic>
        <p:nvPicPr>
          <p:cNvPr id="13" name="图片 12" descr="3d726895edbe30335b9e31f71ae6d4a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3430" y="3178175"/>
            <a:ext cx="1047115" cy="1047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4426857" y="542608"/>
              <a:ext cx="304800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二、什么是火灾？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069455" y="-18126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6623050" y="1882775"/>
            <a:ext cx="3813175" cy="365061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而当火变的更大，危害到大家的时候，它就变成了</a:t>
            </a:r>
            <a:r>
              <a:rPr lang="zh-CN" altLang="en-US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火灾。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火灾是很危险的，当小朋友碰上的时候，一定不要惊慌。我们要想一些办法离火灾远一点。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今天我就要给大家讲讲碰上火灾的时候我们要怎么办，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charset="-122"/>
                <a:sym typeface="Arial" panose="020B0604020202020204" pitchFamily="34" charset="0"/>
              </a:rPr>
              <a:t>平时我们又要怎么远离火灾的发生。</a:t>
            </a:r>
          </a:p>
        </p:txBody>
      </p:sp>
      <p:pic>
        <p:nvPicPr>
          <p:cNvPr id="48" name="图片 47" descr="37ad8ada9bc21da66b697b34aa92d78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190" y="1769110"/>
            <a:ext cx="5049520" cy="287845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942" y="542718"/>
              <a:ext cx="4735830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850907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947660" y="-19523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98650" y="2236470"/>
            <a:ext cx="3813175" cy="318008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通过喜羊羊和灰太狼的故事，大家明白了一个什么道理？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看完了刚才的动画片，小朋友们知道了消防器材是不可以乱动的。</a:t>
            </a:r>
          </a:p>
          <a:p>
            <a:pPr algn="just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 那现在，我想问下小朋友们知道我们幼儿园中的消防器材有哪些？如果你们知道的话就大声得说出来。</a:t>
            </a:r>
          </a:p>
        </p:txBody>
      </p:sp>
      <p:pic>
        <p:nvPicPr>
          <p:cNvPr id="48" name="图片 47" descr="E:\素材\卡通\cfd2560e91fb3822c20833feb976833a.pngcfd2560e91fb3822c20833feb976833a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00750" y="2339340"/>
            <a:ext cx="4232910" cy="2878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346722" y="570658"/>
              <a:ext cx="473646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544435" y="-18126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229860" y="2277110"/>
            <a:ext cx="3813175" cy="323215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【灭火器】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一般是放在走廊上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红红的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高个子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小鸭嘴巴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长鼻子</a:t>
            </a:r>
          </a:p>
        </p:txBody>
      </p:sp>
      <p:pic>
        <p:nvPicPr>
          <p:cNvPr id="48" name="图片 47" descr="E:\素材\卡通\b6c8701da0488727f70e1861b348fdc5.pngb6c8701da0488727f70e1861b348fdc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260000">
            <a:off x="3014980" y="1242060"/>
            <a:ext cx="2369185" cy="4749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1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Copyright Notice"/>
            <p:cNvSpPr/>
            <p:nvPr/>
          </p:nvSpPr>
          <p:spPr bwMode="auto">
            <a:xfrm>
              <a:off x="3346722" y="570658"/>
              <a:ext cx="473646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544435" y="-181267"/>
            <a:ext cx="1498600" cy="114250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314575" y="2192020"/>
            <a:ext cx="3813175" cy="323215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【消火栓】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一般是放在走廊上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有水袋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有水枪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消防叔叔保安全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消灭火灾全靠它</a:t>
            </a:r>
          </a:p>
        </p:txBody>
      </p:sp>
      <p:pic>
        <p:nvPicPr>
          <p:cNvPr id="22" name="图片 21" descr="E:\素材\卡通\25819fd595e3fabbe660578a810ea1df.png25819fd595e3fabbe660578a810ea1d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33315" y="1812290"/>
            <a:ext cx="5421630" cy="3991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4" name="Picture 70" descr="d0b5ed7f304f4f6e9341561fb914e5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730" y="1749108"/>
            <a:ext cx="3871913" cy="36131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346722" y="570658"/>
              <a:ext cx="473646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5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 rotWithShape="1">
          <a:blip r:embed="rId6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 userDrawn="1"/>
        </p:nvPicPr>
        <p:blipFill rotWithShape="1">
          <a:blip r:embed="rId7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8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6" cstate="hqprint"/>
          <a:srcRect t="9311" r="17096" b="12352"/>
          <a:stretch>
            <a:fillRect/>
          </a:stretch>
        </p:blipFill>
        <p:spPr>
          <a:xfrm>
            <a:off x="7544435" y="-181267"/>
            <a:ext cx="1498600" cy="1142502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41697" y="5485765"/>
            <a:ext cx="3813175" cy="66865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水带</a:t>
            </a:r>
          </a:p>
        </p:txBody>
      </p:sp>
      <p:sp>
        <p:nvSpPr>
          <p:cNvPr id="7" name="矩形 6"/>
          <p:cNvSpPr/>
          <p:nvPr/>
        </p:nvSpPr>
        <p:spPr>
          <a:xfrm>
            <a:off x="5967889" y="5485765"/>
            <a:ext cx="3813175" cy="668655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水枪</a:t>
            </a:r>
          </a:p>
        </p:txBody>
      </p:sp>
      <p:pic>
        <p:nvPicPr>
          <p:cNvPr id="10310" name="Picture 70" descr="82d2d8469e90abcfa9bd8f0262892ed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913" y="1749108"/>
            <a:ext cx="4221162" cy="3511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1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Copyright Notice"/>
            <p:cNvSpPr/>
            <p:nvPr/>
          </p:nvSpPr>
          <p:spPr bwMode="auto">
            <a:xfrm>
              <a:off x="3346722" y="570658"/>
              <a:ext cx="473646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544435" y="-181267"/>
            <a:ext cx="1498600" cy="114250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794375" y="2249170"/>
            <a:ext cx="3813175" cy="323215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【疏散指示标志】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一般放在走廊上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绿绿的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方方的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仔细看好方向标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火灾发生跟它走</a:t>
            </a:r>
          </a:p>
        </p:txBody>
      </p:sp>
      <p:pic>
        <p:nvPicPr>
          <p:cNvPr id="22" name="图片 21" descr="C:\Users\Administrator\Desktop\QQ截图20170927230737.jpgQQ截图2017092723073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589530" y="2103755"/>
            <a:ext cx="3507740" cy="3523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251200" y="373355"/>
            <a:ext cx="5689600" cy="715217"/>
            <a:chOff x="3106057" y="402383"/>
            <a:chExt cx="5689600" cy="715217"/>
          </a:xfrm>
        </p:grpSpPr>
        <p:sp>
          <p:nvSpPr>
            <p:cNvPr id="1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oundRect">
              <a:avLst>
                <a:gd name="adj" fmla="val 50000"/>
              </a:avLst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Copyright Notice"/>
            <p:cNvSpPr/>
            <p:nvPr/>
          </p:nvSpPr>
          <p:spPr bwMode="auto">
            <a:xfrm>
              <a:off x="3346722" y="570658"/>
              <a:ext cx="4736465" cy="433705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FFFFF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2000" tIns="32400" rIns="72000" bIns="32400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400" cap="small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三、认识日常生活中的消防器材</a:t>
              </a:r>
            </a:p>
          </p:txBody>
        </p:sp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hqprint"/>
          <a:srcRect t="6179" r="20877"/>
          <a:stretch>
            <a:fillRect/>
          </a:stretch>
        </p:blipFill>
        <p:spPr>
          <a:xfrm>
            <a:off x="8568332" y="-298450"/>
            <a:ext cx="2349500" cy="16625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4" cstate="hqprint"/>
          <a:srcRect t="22932" r="21256" b="7500"/>
          <a:stretch>
            <a:fillRect/>
          </a:stretch>
        </p:blipFill>
        <p:spPr>
          <a:xfrm>
            <a:off x="1667370" y="-36684"/>
            <a:ext cx="1725037" cy="1919621"/>
          </a:xfrm>
          <a:custGeom>
            <a:avLst/>
            <a:gdLst>
              <a:gd name="connsiteX0" fmla="*/ 0 w 1725037"/>
              <a:gd name="connsiteY0" fmla="*/ 0 h 1919621"/>
              <a:gd name="connsiteX1" fmla="*/ 1725037 w 1725037"/>
              <a:gd name="connsiteY1" fmla="*/ 0 h 1919621"/>
              <a:gd name="connsiteX2" fmla="*/ 1725037 w 1725037"/>
              <a:gd name="connsiteY2" fmla="*/ 1919621 h 1919621"/>
              <a:gd name="connsiteX3" fmla="*/ 0 w 1725037"/>
              <a:gd name="connsiteY3" fmla="*/ 1919621 h 1919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5037" h="1919621">
                <a:moveTo>
                  <a:pt x="0" y="0"/>
                </a:moveTo>
                <a:lnTo>
                  <a:pt x="1725037" y="0"/>
                </a:lnTo>
                <a:lnTo>
                  <a:pt x="1725037" y="1919621"/>
                </a:lnTo>
                <a:lnTo>
                  <a:pt x="0" y="1919621"/>
                </a:ln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5" cstate="hqprint"/>
          <a:srcRect l="22181" t="9311" r="17096" b="12352"/>
          <a:stretch>
            <a:fillRect/>
          </a:stretch>
        </p:blipFill>
        <p:spPr>
          <a:xfrm>
            <a:off x="23496" y="513423"/>
            <a:ext cx="2117071" cy="2203576"/>
          </a:xfrm>
          <a:custGeom>
            <a:avLst/>
            <a:gdLst>
              <a:gd name="connsiteX0" fmla="*/ 0 w 2117071"/>
              <a:gd name="connsiteY0" fmla="*/ 0 h 2203576"/>
              <a:gd name="connsiteX1" fmla="*/ 2117071 w 2117071"/>
              <a:gd name="connsiteY1" fmla="*/ 0 h 2203576"/>
              <a:gd name="connsiteX2" fmla="*/ 2117071 w 2117071"/>
              <a:gd name="connsiteY2" fmla="*/ 2203576 h 2203576"/>
              <a:gd name="connsiteX3" fmla="*/ 0 w 2117071"/>
              <a:gd name="connsiteY3" fmla="*/ 2203576 h 2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7071" h="2203576">
                <a:moveTo>
                  <a:pt x="0" y="0"/>
                </a:moveTo>
                <a:lnTo>
                  <a:pt x="2117071" y="0"/>
                </a:lnTo>
                <a:lnTo>
                  <a:pt x="2117071" y="2203576"/>
                </a:lnTo>
                <a:lnTo>
                  <a:pt x="0" y="2203576"/>
                </a:lnTo>
                <a:close/>
              </a:path>
            </a:pathLst>
          </a:cu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6" cstate="hqprint"/>
          <a:srcRect b="32298"/>
          <a:stretch>
            <a:fillRect/>
          </a:stretch>
        </p:blipFill>
        <p:spPr>
          <a:xfrm rot="18749141">
            <a:off x="10452885" y="689528"/>
            <a:ext cx="2082212" cy="3646811"/>
          </a:xfrm>
          <a:custGeom>
            <a:avLst/>
            <a:gdLst>
              <a:gd name="connsiteX0" fmla="*/ 2082212 w 2082212"/>
              <a:gd name="connsiteY0" fmla="*/ 0 h 3646811"/>
              <a:gd name="connsiteX1" fmla="*/ 2082212 w 2082212"/>
              <a:gd name="connsiteY1" fmla="*/ 1739773 h 3646811"/>
              <a:gd name="connsiteX2" fmla="*/ 0 w 2082212"/>
              <a:gd name="connsiteY2" fmla="*/ 3646811 h 3646811"/>
              <a:gd name="connsiteX3" fmla="*/ 0 w 2082212"/>
              <a:gd name="connsiteY3" fmla="*/ 0 h 3646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212" h="3646811">
                <a:moveTo>
                  <a:pt x="2082212" y="0"/>
                </a:moveTo>
                <a:lnTo>
                  <a:pt x="2082212" y="1739773"/>
                </a:lnTo>
                <a:lnTo>
                  <a:pt x="0" y="36468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7" cstate="hqprint"/>
          <a:srcRect l="8492" b="9262"/>
          <a:stretch>
            <a:fillRect/>
          </a:stretch>
        </p:blipFill>
        <p:spPr>
          <a:xfrm rot="1770688">
            <a:off x="-976777" y="4707977"/>
            <a:ext cx="4116130" cy="2623841"/>
          </a:xfrm>
          <a:custGeom>
            <a:avLst/>
            <a:gdLst>
              <a:gd name="connsiteX0" fmla="*/ 0 w 4116130"/>
              <a:gd name="connsiteY0" fmla="*/ 0 h 2623841"/>
              <a:gd name="connsiteX1" fmla="*/ 4116130 w 4116130"/>
              <a:gd name="connsiteY1" fmla="*/ 0 h 2623841"/>
              <a:gd name="connsiteX2" fmla="*/ 4116130 w 4116130"/>
              <a:gd name="connsiteY2" fmla="*/ 1134632 h 2623841"/>
              <a:gd name="connsiteX3" fmla="*/ 1485191 w 4116130"/>
              <a:gd name="connsiteY3" fmla="*/ 2623841 h 262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6130" h="2623841">
                <a:moveTo>
                  <a:pt x="0" y="0"/>
                </a:moveTo>
                <a:lnTo>
                  <a:pt x="4116130" y="0"/>
                </a:lnTo>
                <a:lnTo>
                  <a:pt x="4116130" y="1134632"/>
                </a:lnTo>
                <a:lnTo>
                  <a:pt x="1485191" y="2623841"/>
                </a:lnTo>
                <a:close/>
              </a:path>
            </a:pathLst>
          </a:cu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 cstate="hqprint"/>
          <a:srcRect t="9311" r="17096" b="12352"/>
          <a:stretch>
            <a:fillRect/>
          </a:stretch>
        </p:blipFill>
        <p:spPr>
          <a:xfrm>
            <a:off x="7544435" y="-181267"/>
            <a:ext cx="1498600" cy="114250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805940" y="2220595"/>
            <a:ext cx="3813175" cy="3232150"/>
          </a:xfrm>
          <a:prstGeom prst="rect">
            <a:avLst/>
          </a:prstGeom>
        </p:spPr>
        <p:txBody>
          <a:bodyPr wrap="square" lIns="162028" tIns="81015" rIns="162028" bIns="81015">
            <a:spAutoFit/>
          </a:bodyPr>
          <a:lstStyle/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【应急照明灯】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dirty="0">
                <a:ea typeface="微软雅黑" panose="020B0503020204020204" charset="-122"/>
                <a:sym typeface="Arial" panose="020B0604020202020204" pitchFamily="34" charset="0"/>
              </a:rPr>
              <a:t>一般是放在走廊上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方脑袋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大眼睛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黑漆漆</a:t>
            </a:r>
          </a:p>
          <a:p>
            <a:pPr algn="ctr" defTabSz="1216660">
              <a:lnSpc>
                <a:spcPct val="1500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rgbClr val="C00000"/>
                </a:solidFill>
                <a:ea typeface="微软雅黑" panose="020B0503020204020204" charset="-122"/>
                <a:sym typeface="Arial" panose="020B0604020202020204" pitchFamily="34" charset="0"/>
              </a:rPr>
              <a:t>你照亮</a:t>
            </a:r>
          </a:p>
        </p:txBody>
      </p:sp>
      <p:pic>
        <p:nvPicPr>
          <p:cNvPr id="22" name="图片 21" descr="C:\Users\Administrator\Desktop\QQ截图20170927230710.jpgQQ截图201709272307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56835" y="2389505"/>
            <a:ext cx="4703445" cy="314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校园消防安全教育防火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1584</Words>
  <PresentationFormat>宽屏</PresentationFormat>
  <Paragraphs>171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</vt:lpstr>
      <vt:lpstr>宋体</vt:lpstr>
      <vt:lpstr>微软雅黑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2017-09-27T12:27:00Z</dcterms:created>
  <dcterms:modified xsi:type="dcterms:W3CDTF">2018-01-09T13:13:32Z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