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87" r:id="rId12"/>
    <p:sldId id="289" r:id="rId13"/>
    <p:sldId id="303" r:id="rId14"/>
  </p:sldIdLst>
  <p:sldSz cx="16778288" cy="9475788"/>
  <p:notesSz cx="6858000" cy="9144000"/>
  <p:custDataLst>
    <p:tags r:id="rId16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37"/>
    <a:srgbClr val="FFEFAB"/>
    <a:srgbClr val="663300"/>
    <a:srgbClr val="FFEB71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4"/>
    <p:restoredTop sz="95025"/>
  </p:normalViewPr>
  <p:slideViewPr>
    <p:cSldViewPr showGuides="1">
      <p:cViewPr>
        <p:scale>
          <a:sx n="50" d="100"/>
          <a:sy n="50" d="100"/>
        </p:scale>
        <p:origin x="-900" y="-90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624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8065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1941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829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文本占位符 829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50275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829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文本占位符 829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5027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453586" cy="977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922294"/>
            <a:ext cx="8389144" cy="1950426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2861815"/>
            <a:ext cx="453586" cy="2823669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5685473"/>
            <a:ext cx="453586" cy="1115319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6800792"/>
            <a:ext cx="453586" cy="2674996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1903613" y="1491744"/>
            <a:ext cx="0" cy="867163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2102837" y="977746"/>
            <a:ext cx="5887814" cy="1895158"/>
          </a:xfrm>
          <a:prstGeom prst="rect">
            <a:avLst/>
          </a:prstGeom>
        </p:spPr>
        <p:txBody>
          <a:bodyPr spcFirstLastPara="1" wrap="square" lIns="167993" tIns="167993" rIns="167993" bIns="16799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2102837" y="3255822"/>
            <a:ext cx="6716269" cy="5819223"/>
          </a:xfrm>
          <a:prstGeom prst="rect">
            <a:avLst/>
          </a:prstGeom>
        </p:spPr>
        <p:txBody>
          <a:bodyPr spcFirstLastPara="1" wrap="square" lIns="167993" tIns="167993" rIns="167993" bIns="167993" anchor="t" anchorCtr="0">
            <a:noAutofit/>
          </a:bodyPr>
          <a:lstStyle>
            <a:lvl1pPr marL="840105" lvl="0" indent="-653415">
              <a:spcBef>
                <a:spcPts val="1103"/>
              </a:spcBef>
              <a:spcAft>
                <a:spcPts val="0"/>
              </a:spcAft>
              <a:buSzPts val="2000"/>
              <a:buChar char="▪"/>
              <a:defRPr sz="3700"/>
            </a:lvl1pPr>
            <a:lvl2pPr marL="1680210" lvl="1" indent="-653415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3700"/>
            </a:lvl2pPr>
            <a:lvl3pPr marL="2520315" lvl="2" indent="-6534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3700"/>
            </a:lvl3pPr>
            <a:lvl4pPr marL="3360420" lvl="3" indent="-6534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3700"/>
            </a:lvl4pPr>
            <a:lvl5pPr marL="4200525" lvl="4" indent="-6534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3700"/>
            </a:lvl5pPr>
            <a:lvl6pPr marL="5040630" lvl="5" indent="-6534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3700"/>
            </a:lvl6pPr>
            <a:lvl7pPr marL="5880735" lvl="6" indent="-6534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3700"/>
            </a:lvl7pPr>
            <a:lvl8pPr marL="6720840" lvl="7" indent="-6534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3700"/>
            </a:lvl8pPr>
            <a:lvl9pPr marL="7560945" lvl="8" indent="-6534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37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9223330" y="3255822"/>
            <a:ext cx="6716269" cy="5819223"/>
          </a:xfrm>
          <a:prstGeom prst="rect">
            <a:avLst/>
          </a:prstGeom>
        </p:spPr>
        <p:txBody>
          <a:bodyPr spcFirstLastPara="1" wrap="square" lIns="167993" tIns="167993" rIns="167993" bIns="167993" anchor="t" anchorCtr="0">
            <a:noAutofit/>
          </a:bodyPr>
          <a:lstStyle>
            <a:lvl1pPr marL="840105" lvl="0" indent="-653415">
              <a:spcBef>
                <a:spcPts val="1103"/>
              </a:spcBef>
              <a:spcAft>
                <a:spcPts val="0"/>
              </a:spcAft>
              <a:buSzPts val="2000"/>
              <a:buChar char="▪"/>
              <a:defRPr sz="3700"/>
            </a:lvl1pPr>
            <a:lvl2pPr marL="1680210" lvl="1" indent="-653415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3700"/>
            </a:lvl2pPr>
            <a:lvl3pPr marL="2520315" lvl="2" indent="-6534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3700"/>
            </a:lvl3pPr>
            <a:lvl4pPr marL="3360420" lvl="3" indent="-6534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3700"/>
            </a:lvl4pPr>
            <a:lvl5pPr marL="4200525" lvl="4" indent="-6534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3700"/>
            </a:lvl5pPr>
            <a:lvl6pPr marL="5040630" lvl="5" indent="-6534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3700"/>
            </a:lvl6pPr>
            <a:lvl7pPr marL="5880735" lvl="6" indent="-6534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3700"/>
            </a:lvl7pPr>
            <a:lvl8pPr marL="6720840" lvl="7" indent="-6534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3700"/>
            </a:lvl8pPr>
            <a:lvl9pPr marL="7560945" lvl="8" indent="-6534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37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-93672" y="8878704"/>
            <a:ext cx="640746" cy="596900"/>
          </a:xfrm>
          <a:prstGeom prst="rect">
            <a:avLst/>
          </a:prstGeom>
        </p:spPr>
        <p:txBody>
          <a:bodyPr spcFirstLastPara="1" wrap="square" lIns="167993" tIns="167993" rIns="167993" bIns="167993" anchor="t" anchorCtr="0">
            <a:noAutofit/>
          </a:bodyPr>
          <a:lstStyle>
            <a:lvl1pPr lvl="0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4597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548028" y="5303475"/>
            <a:ext cx="8267490" cy="2136681"/>
          </a:xfrm>
          <a:prstGeom prst="rect">
            <a:avLst/>
          </a:prstGeom>
        </p:spPr>
        <p:txBody>
          <a:bodyPr spcFirstLastPara="1" wrap="square" lIns="167993" tIns="167993" rIns="167993" bIns="167993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8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8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8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8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8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8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8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8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8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548028" y="7337909"/>
            <a:ext cx="8267490" cy="1445825"/>
          </a:xfrm>
          <a:prstGeom prst="rect">
            <a:avLst/>
          </a:prstGeom>
        </p:spPr>
        <p:txBody>
          <a:bodyPr spcFirstLastPara="1" wrap="square" lIns="167993" tIns="167993" rIns="167993" bIns="16799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33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33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33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7900633"/>
            <a:ext cx="6374979" cy="45596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6374979" cy="977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922296"/>
            <a:ext cx="6374979" cy="7045078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8278495"/>
            <a:ext cx="6374979" cy="217758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8445168"/>
            <a:ext cx="6374979" cy="1030758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93672" y="8878704"/>
            <a:ext cx="640746" cy="596900"/>
          </a:xfrm>
          <a:prstGeom prst="rect">
            <a:avLst/>
          </a:prstGeom>
        </p:spPr>
        <p:txBody>
          <a:bodyPr spcFirstLastPara="1" wrap="square" lIns="167993" tIns="167993" rIns="167993" bIns="167993" anchor="t" anchorCtr="0">
            <a:noAutofit/>
          </a:bodyPr>
          <a:lstStyle>
            <a:lvl1pPr lvl="0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56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453586" cy="977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922294"/>
            <a:ext cx="8389144" cy="1950426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2861815"/>
            <a:ext cx="453586" cy="2823669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5685473"/>
            <a:ext cx="453586" cy="1115319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6800792"/>
            <a:ext cx="453586" cy="2674996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5"/>
          <p:cNvCxnSpPr/>
          <p:nvPr/>
        </p:nvCxnSpPr>
        <p:spPr>
          <a:xfrm>
            <a:off x="1903613" y="1491744"/>
            <a:ext cx="0" cy="867163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2102837" y="977746"/>
            <a:ext cx="5887814" cy="1895158"/>
          </a:xfrm>
          <a:prstGeom prst="rect">
            <a:avLst/>
          </a:prstGeom>
        </p:spPr>
        <p:txBody>
          <a:bodyPr spcFirstLastPara="1" wrap="square" lIns="167993" tIns="167993" rIns="167993" bIns="16799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2102837" y="3255822"/>
            <a:ext cx="13836583" cy="5819223"/>
          </a:xfrm>
          <a:prstGeom prst="rect">
            <a:avLst/>
          </a:prstGeom>
        </p:spPr>
        <p:txBody>
          <a:bodyPr spcFirstLastPara="1" wrap="square" lIns="167993" tIns="167993" rIns="167993" bIns="167993" anchor="t" anchorCtr="0">
            <a:noAutofit/>
          </a:bodyPr>
          <a:lstStyle>
            <a:lvl1pPr marL="840105" lvl="0" indent="-746760">
              <a:spcBef>
                <a:spcPts val="1103"/>
              </a:spcBef>
              <a:spcAft>
                <a:spcPts val="0"/>
              </a:spcAft>
              <a:buSzPts val="2800"/>
              <a:buChar char="▪"/>
              <a:defRPr sz="5100"/>
            </a:lvl1pPr>
            <a:lvl2pPr marL="1680210" lvl="1" indent="-74676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5100"/>
            </a:lvl2pPr>
            <a:lvl3pPr marL="2520315" lvl="2" indent="-74676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5100"/>
            </a:lvl3pPr>
            <a:lvl4pPr marL="3360420" lvl="3" indent="-74676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5100"/>
            </a:lvl4pPr>
            <a:lvl5pPr marL="4200525" lvl="4" indent="-74676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5100"/>
            </a:lvl5pPr>
            <a:lvl6pPr marL="5040630" lvl="5" indent="-74676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5100"/>
            </a:lvl6pPr>
            <a:lvl7pPr marL="5880735" lvl="6" indent="-74676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5100"/>
            </a:lvl7pPr>
            <a:lvl8pPr marL="6720840" lvl="7" indent="-74676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5100"/>
            </a:lvl8pPr>
            <a:lvl9pPr marL="7560945" lvl="8" indent="-74676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51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93672" y="8878704"/>
            <a:ext cx="640746" cy="596900"/>
          </a:xfrm>
          <a:prstGeom prst="rect">
            <a:avLst/>
          </a:prstGeom>
        </p:spPr>
        <p:txBody>
          <a:bodyPr spcFirstLastPara="1" wrap="square" lIns="167993" tIns="167993" rIns="167993" bIns="167993" anchor="t" anchorCtr="0">
            <a:noAutofit/>
          </a:bodyPr>
          <a:lstStyle>
            <a:lvl1pPr lvl="0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578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063469" y="27305"/>
            <a:ext cx="10649761" cy="57210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BÀI 1: TÔI VÀ CÁC BẠN</a:t>
            </a:r>
          </a:p>
          <a:p>
            <a:pPr algn="ctr">
              <a:lnSpc>
                <a:spcPct val="150000"/>
              </a:lnSpc>
            </a:pPr>
            <a:r>
              <a:rPr lang="en-US" sz="6600" b="1" dirty="0" err="1" smtClean="0"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Tiết</a:t>
            </a:r>
            <a:r>
              <a:rPr lang="en-US" sz="6600" b="1" dirty="0" smtClean="0"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 1: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 smtClean="0"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GIỚI </a:t>
            </a:r>
            <a:r>
              <a:rPr lang="vi-VN" sz="6600" b="1" dirty="0"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THIỆU BÀI HỌC VÀ TRI THỨC NGỮ VĂN</a:t>
            </a:r>
            <a:endParaRPr lang="vi-VN" sz="6600" dirty="0">
              <a:latin typeface="+mj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41783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83" descr="PPT素材-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3480" y="5025925"/>
            <a:ext cx="5882589" cy="483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3092" descr="PPT素材-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197" y="5032895"/>
            <a:ext cx="5509204" cy="5248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836" y="977746"/>
            <a:ext cx="6286307" cy="1895158"/>
          </a:xfrm>
        </p:spPr>
        <p:txBody>
          <a:bodyPr/>
          <a:lstStyle/>
          <a:p>
            <a:r>
              <a:rPr lang="vi-VN" sz="4400" b="1" dirty="0">
                <a:solidFill>
                  <a:schemeClr val="bg1"/>
                </a:solidFill>
                <a:latin typeface="+mn-lt"/>
              </a:rPr>
              <a:t>Lời người kể chuyện và lời nhân vật</a:t>
            </a:r>
            <a:endParaRPr lang="vi-VN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641" y="3225726"/>
            <a:ext cx="7777583" cy="5819223"/>
          </a:xfrm>
        </p:spPr>
        <p:txBody>
          <a:bodyPr/>
          <a:lstStyle/>
          <a:p>
            <a:pPr algn="just"/>
            <a:r>
              <a:rPr lang="vi-VN" b="1" dirty="0" smtClean="0">
                <a:latin typeface="+mn-lt"/>
              </a:rPr>
              <a:t>Lời người kể chuyện: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dirty="0" smtClean="0">
                <a:latin typeface="+mn-lt"/>
              </a:rPr>
              <a:t>Thuật lại các sự việc trong câu chuyện (bao gồm việc thuật lại hoạt động của nhân vật + bối cảnh không – thời gian của hoạt động ấy)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821192" y="3255822"/>
            <a:ext cx="7118407" cy="5819223"/>
          </a:xfrm>
        </p:spPr>
        <p:txBody>
          <a:bodyPr/>
          <a:lstStyle/>
          <a:p>
            <a:pPr algn="just"/>
            <a:r>
              <a:rPr lang="vi-VN" b="1" dirty="0" smtClean="0">
                <a:latin typeface="+mn-lt"/>
              </a:rPr>
              <a:t>Lời nhân vật: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dirty="0" smtClean="0">
                <a:latin typeface="+mn-lt"/>
              </a:rPr>
              <a:t>Lời nói trực tiếp của nhân vật (đối thoại, độc thoại)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dirty="0" smtClean="0">
                <a:latin typeface="+mn-lt"/>
              </a:rPr>
              <a:t>Tách riêng hoặc xen lẫn với lời người kể chuyện</a:t>
            </a:r>
          </a:p>
        </p:txBody>
      </p:sp>
      <p:sp>
        <p:nvSpPr>
          <p:cNvPr id="6" name="Google Shape;605;p40"/>
          <p:cNvSpPr/>
          <p:nvPr/>
        </p:nvSpPr>
        <p:spPr>
          <a:xfrm>
            <a:off x="593641" y="1421414"/>
            <a:ext cx="895765" cy="928614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7" name="图片 3092" descr="PPT素材-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172" y="0"/>
            <a:ext cx="5832648" cy="367240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54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图片 72707" descr="PPT素材-08"/>
          <p:cNvPicPr>
            <a:picLocks noChangeAspect="1"/>
          </p:cNvPicPr>
          <p:nvPr/>
        </p:nvPicPr>
        <p:blipFill rotWithShape="1">
          <a:blip r:embed="rId4"/>
          <a:srcRect r="66368"/>
          <a:stretch/>
        </p:blipFill>
        <p:spPr>
          <a:xfrm>
            <a:off x="-251816" y="-372504"/>
            <a:ext cx="2664768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图片 72709" descr="PPT素材-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5872" y="-619125"/>
            <a:ext cx="17837886" cy="1071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图片 72708" descr="PPT素材-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6291" y="-229689"/>
            <a:ext cx="4978400" cy="929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 rot="21248719">
            <a:off x="847012" y="4547728"/>
            <a:ext cx="5709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500505">
              <a:spcBef>
                <a:spcPct val="50000"/>
              </a:spcBef>
            </a:pPr>
            <a:r>
              <a:rPr lang="vi-VN" sz="3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ựa chọn một truyện mà em yêu thích và chỉ ra các yếu tố đặc trưng của truyện: cốt truyện, nhân vật, người kể chuyện, lời người kể chuyện.</a:t>
            </a:r>
            <a:endParaRPr lang="zh-CN" altLang="en-US" sz="4800" b="1" dirty="0"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 rot="426685">
            <a:off x="8468880" y="1909775"/>
            <a:ext cx="3660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vi-VN" altLang="zh-CN" sz="4400" b="1" dirty="0" smtClean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LUYỆN </a:t>
            </a:r>
            <a:r>
              <a:rPr lang="vi-VN" altLang="zh-CN" sz="4400" b="1" dirty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endParaRPr lang="zh-CN" altLang="en-US" sz="4400" b="1" dirty="0">
              <a:solidFill>
                <a:srgbClr val="FF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74755" descr="PPT素材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9300"/>
            <a:ext cx="16778288" cy="1023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412480" y="3729782"/>
            <a:ext cx="11881320" cy="213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500505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vi-VN" altLang="zh-CN" sz="4000" b="1" dirty="0" err="1">
                <a:cs typeface="Arial" panose="020B0604020202020204" pitchFamily="34" charset="0"/>
                <a:sym typeface="Arial" panose="020B0604020202020204" pitchFamily="34" charset="0"/>
              </a:rPr>
              <a:t>Nắm</a:t>
            </a:r>
            <a:r>
              <a:rPr lang="vi-VN" altLang="zh-CN" sz="4000" b="1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4000" b="1" dirty="0" err="1">
                <a:cs typeface="Arial" panose="020B0604020202020204" pitchFamily="34" charset="0"/>
                <a:sym typeface="Arial" panose="020B0604020202020204" pitchFamily="34" charset="0"/>
              </a:rPr>
              <a:t>nội</a:t>
            </a:r>
            <a:r>
              <a:rPr lang="vi-VN" altLang="zh-CN" sz="4000" b="1" dirty="0">
                <a:cs typeface="Arial" panose="020B0604020202020204" pitchFamily="34" charset="0"/>
                <a:sym typeface="Arial" panose="020B0604020202020204" pitchFamily="34" charset="0"/>
              </a:rPr>
              <a:t> dung </a:t>
            </a:r>
            <a:r>
              <a:rPr lang="vi-VN" altLang="zh-CN" sz="4000" b="1" dirty="0" err="1"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vi-VN" altLang="zh-CN" sz="4000" b="1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4000" b="1" dirty="0" err="1">
                <a:cs typeface="Arial" panose="020B0604020202020204" pitchFamily="34" charset="0"/>
                <a:sym typeface="Arial" panose="020B0604020202020204" pitchFamily="34" charset="0"/>
              </a:rPr>
              <a:t>học</a:t>
            </a:r>
            <a:endParaRPr lang="vi-VN" altLang="zh-CN" sz="4000" b="1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1500505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vi-VN" altLang="zh-CN" sz="4000" b="1" dirty="0" err="1">
                <a:cs typeface="Arial" panose="020B0604020202020204" pitchFamily="34" charset="0"/>
                <a:sym typeface="Arial" panose="020B0604020202020204" pitchFamily="34" charset="0"/>
              </a:rPr>
              <a:t>Tiết</a:t>
            </a:r>
            <a:r>
              <a:rPr lang="vi-VN" altLang="zh-CN" sz="4000" b="1" dirty="0">
                <a:cs typeface="Arial" panose="020B0604020202020204" pitchFamily="34" charset="0"/>
                <a:sym typeface="Arial" panose="020B0604020202020204" pitchFamily="34" charset="0"/>
              </a:rPr>
              <a:t> sau: văn </a:t>
            </a:r>
            <a:r>
              <a:rPr lang="vi-VN" altLang="zh-CN" sz="4000" b="1" dirty="0" err="1">
                <a:cs typeface="Arial" panose="020B0604020202020204" pitchFamily="34" charset="0"/>
                <a:sym typeface="Arial" panose="020B0604020202020204" pitchFamily="34" charset="0"/>
              </a:rPr>
              <a:t>bản</a:t>
            </a:r>
            <a:r>
              <a:rPr lang="vi-VN" altLang="zh-CN" sz="4000" b="1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4000" b="1" i="1" dirty="0" err="1"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vi-VN" altLang="zh-CN" sz="4000" b="1" i="1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4000" b="1" i="1" dirty="0" err="1">
                <a:cs typeface="Arial" panose="020B0604020202020204" pitchFamily="34" charset="0"/>
                <a:sym typeface="Arial" panose="020B0604020202020204" pitchFamily="34" charset="0"/>
              </a:rPr>
              <a:t>học</a:t>
            </a:r>
            <a:r>
              <a:rPr lang="vi-VN" altLang="zh-CN" sz="4000" b="1" i="1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4000" b="1" i="1" dirty="0" err="1"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lang="vi-VN" altLang="zh-CN" sz="4000" b="1" i="1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4000" b="1" i="1" dirty="0" err="1">
                <a:cs typeface="Arial" panose="020B0604020202020204" pitchFamily="34" charset="0"/>
                <a:sym typeface="Arial" panose="020B0604020202020204" pitchFamily="34" charset="0"/>
              </a:rPr>
              <a:t>đời</a:t>
            </a:r>
            <a:r>
              <a:rPr lang="vi-VN" altLang="zh-CN" sz="4000" b="1" i="1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4000" b="1" i="1" dirty="0" err="1">
                <a:cs typeface="Arial" panose="020B0604020202020204" pitchFamily="34" charset="0"/>
                <a:sym typeface="Arial" panose="020B0604020202020204" pitchFamily="34" charset="0"/>
              </a:rPr>
              <a:t>đầu</a:t>
            </a:r>
            <a:r>
              <a:rPr lang="vi-VN" altLang="zh-CN" sz="4000" b="1" i="1" dirty="0">
                <a:cs typeface="Arial" panose="020B0604020202020204" pitchFamily="34" charset="0"/>
                <a:sym typeface="Arial" panose="020B0604020202020204" pitchFamily="34" charset="0"/>
              </a:rPr>
              <a:t> tiên</a:t>
            </a:r>
            <a:endParaRPr lang="zh-CN" altLang="en-US" sz="4000" b="1" i="1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F872BE2-F207-4357-8E4E-6DAA313C3FCE}"/>
              </a:ext>
            </a:extLst>
          </p:cNvPr>
          <p:cNvSpPr txBox="1"/>
          <p:nvPr/>
        </p:nvSpPr>
        <p:spPr>
          <a:xfrm>
            <a:off x="2412480" y="1497534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DẶN DÒ: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74755" descr="PPT素材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5167"/>
            <a:ext cx="16778288" cy="1023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Google Shape;924;p42"/>
          <p:cNvSpPr txBox="1"/>
          <p:nvPr/>
        </p:nvSpPr>
        <p:spPr>
          <a:xfrm>
            <a:off x="2916536" y="3945806"/>
            <a:ext cx="10297144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smtClean="0">
                <a:latin typeface="+mn-lt"/>
                <a:ea typeface="Montserrat"/>
                <a:cs typeface="Montserrat"/>
                <a:sym typeface="Montserrat"/>
              </a:rPr>
              <a:t>CHÚC CÁC EM HỌC TỐT</a:t>
            </a:r>
            <a:r>
              <a:rPr lang="vi-VN" sz="6600" b="1" dirty="0" smtClean="0">
                <a:latin typeface="+mn-lt"/>
                <a:ea typeface="Montserrat"/>
                <a:cs typeface="Montserrat"/>
                <a:sym typeface="Montserrat"/>
              </a:rPr>
              <a:t>!</a:t>
            </a:r>
            <a:endParaRPr sz="66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016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5800" y="-1165225"/>
            <a:ext cx="7623175" cy="10641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1AD904AF-D387-45B7-846E-42EC86C4B3A6}"/>
              </a:ext>
            </a:extLst>
          </p:cNvPr>
          <p:cNvSpPr/>
          <p:nvPr/>
        </p:nvSpPr>
        <p:spPr>
          <a:xfrm>
            <a:off x="625841" y="1642488"/>
            <a:ext cx="4999894" cy="14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808" y="-590550"/>
            <a:ext cx="11017224" cy="1044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194066" y="1353518"/>
            <a:ext cx="8076505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+ NHÓM 1:  Ai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phẩm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ấy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ngôi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vi-VN" sz="32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+ NHÓM 2: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Nếu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muốn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tóm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tắt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dựa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kiện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endParaRPr lang="vi-VN" sz="32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+ NHÓM 3: 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truyện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ai?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vài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chi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đặc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32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4400" b="1" dirty="0"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1500505">
              <a:spcBef>
                <a:spcPct val="50000"/>
              </a:spcBef>
            </a:pPr>
            <a:endParaRPr lang="zh-CN" altLang="en-US" sz="4400" b="1" dirty="0"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4400" b="1" dirty="0"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454BDF74-93C6-4778-9D10-0E4A85FA3A70}"/>
              </a:ext>
            </a:extLst>
          </p:cNvPr>
          <p:cNvSpPr txBox="1"/>
          <p:nvPr/>
        </p:nvSpPr>
        <p:spPr>
          <a:xfrm>
            <a:off x="625841" y="5947089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/>
              <a:t>THẢO LUẬN NHÓM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0D8BF70-2685-47F7-B5A7-0BCC45734776}"/>
              </a:ext>
            </a:extLst>
          </p:cNvPr>
          <p:cNvSpPr txBox="1"/>
          <p:nvPr/>
        </p:nvSpPr>
        <p:spPr>
          <a:xfrm>
            <a:off x="-1279957" y="1852323"/>
            <a:ext cx="88114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60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7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 idx="4294967295"/>
          </p:nvPr>
        </p:nvSpPr>
        <p:spPr>
          <a:xfrm>
            <a:off x="396256" y="430702"/>
            <a:ext cx="10981432" cy="1895475"/>
          </a:xfrm>
          <a:prstGeom prst="rect">
            <a:avLst/>
          </a:prstGeom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algn="l" rtl="0"/>
            <a:r>
              <a:rPr lang="vi-VN" b="1" dirty="0" smtClean="0">
                <a:solidFill>
                  <a:srgbClr val="FF0000"/>
                </a:solidFill>
              </a:rPr>
              <a:t>Nội dung bài học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1836416" y="2326178"/>
            <a:ext cx="13156921" cy="503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993" tIns="167993" rIns="167993" bIns="167993" anchor="t" anchorCtr="0">
            <a:noAutofit/>
          </a:bodyPr>
          <a:lstStyle/>
          <a:p>
            <a:pPr rtl="0">
              <a:spcBef>
                <a:spcPts val="1103"/>
              </a:spcBef>
              <a:spcAft>
                <a:spcPts val="0"/>
              </a:spcAft>
            </a:pPr>
            <a:r>
              <a:rPr lang="en-US" sz="51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1. </a:t>
            </a:r>
            <a:r>
              <a:rPr lang="vi-VN" sz="51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Truyện </a:t>
            </a:r>
            <a:r>
              <a:rPr lang="vi-VN" sz="5100" b="1" dirty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và truyện đồng thoại</a:t>
            </a:r>
          </a:p>
          <a:p>
            <a:pPr rtl="0">
              <a:spcBef>
                <a:spcPts val="1103"/>
              </a:spcBef>
              <a:spcAft>
                <a:spcPts val="0"/>
              </a:spcAft>
            </a:pPr>
            <a:r>
              <a:rPr lang="en-US" sz="51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2. </a:t>
            </a:r>
            <a:r>
              <a:rPr lang="vi-VN" sz="51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Cốt </a:t>
            </a:r>
            <a:r>
              <a:rPr lang="vi-VN" sz="5100" b="1" dirty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truyện</a:t>
            </a:r>
          </a:p>
          <a:p>
            <a:pPr rtl="0">
              <a:spcBef>
                <a:spcPts val="1103"/>
              </a:spcBef>
              <a:spcAft>
                <a:spcPts val="0"/>
              </a:spcAft>
            </a:pPr>
            <a:r>
              <a:rPr lang="en-US" sz="51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3. </a:t>
            </a:r>
            <a:r>
              <a:rPr lang="vi-VN" sz="51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Nhân </a:t>
            </a:r>
            <a:r>
              <a:rPr lang="vi-VN" sz="5100" b="1" dirty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vật</a:t>
            </a:r>
          </a:p>
          <a:p>
            <a:pPr rtl="0">
              <a:spcBef>
                <a:spcPts val="1103"/>
              </a:spcBef>
              <a:spcAft>
                <a:spcPts val="0"/>
              </a:spcAft>
            </a:pPr>
            <a:r>
              <a:rPr lang="en-US" sz="51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4. </a:t>
            </a:r>
            <a:r>
              <a:rPr lang="vi-VN" sz="51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Người </a:t>
            </a:r>
            <a:r>
              <a:rPr lang="vi-VN" sz="5100" b="1" dirty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kể chuyện</a:t>
            </a:r>
          </a:p>
          <a:p>
            <a:pPr rtl="0">
              <a:spcBef>
                <a:spcPts val="1103"/>
              </a:spcBef>
              <a:spcAft>
                <a:spcPts val="0"/>
              </a:spcAft>
            </a:pPr>
            <a:r>
              <a:rPr lang="en-US" sz="51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5. </a:t>
            </a:r>
            <a:r>
              <a:rPr lang="vi-VN" sz="5100" b="1" dirty="0" smtClean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Lời </a:t>
            </a:r>
            <a:r>
              <a:rPr lang="vi-VN" sz="5100" b="1" dirty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người kể chuyện và lời nhân vật</a:t>
            </a:r>
            <a:endParaRPr sz="5100" b="1" dirty="0">
              <a:solidFill>
                <a:srgbClr val="114454"/>
              </a:solidFill>
              <a:latin typeface="+mn-lt"/>
              <a:ea typeface="Nixie One"/>
              <a:cs typeface="Nixie One"/>
              <a:sym typeface="Nixie One"/>
            </a:endParaRPr>
          </a:p>
        </p:txBody>
      </p:sp>
      <p:pic>
        <p:nvPicPr>
          <p:cNvPr id="12" name="图片 4109" descr="封面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292" y="664859"/>
            <a:ext cx="4427586" cy="33226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467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7466124" y="489422"/>
            <a:ext cx="8267490" cy="2136681"/>
          </a:xfrm>
          <a:prstGeom prst="rect">
            <a:avLst/>
          </a:prstGeom>
        </p:spPr>
        <p:txBody>
          <a:bodyPr spcFirstLastPara="1" wrap="square" lIns="167993" tIns="167993" rIns="167993" bIns="167993" anchor="b" anchorCtr="0">
            <a:noAutofit/>
          </a:bodyPr>
          <a:lstStyle/>
          <a:p>
            <a:r>
              <a:rPr lang="vi-VN" sz="5900" b="1" dirty="0">
                <a:latin typeface="+mn-lt"/>
              </a:rPr>
              <a:t>Truyện</a:t>
            </a:r>
            <a:br>
              <a:rPr lang="vi-VN" sz="5900" b="1" dirty="0">
                <a:latin typeface="+mn-lt"/>
              </a:rPr>
            </a:br>
            <a:r>
              <a:rPr lang="vi-VN" sz="5900" b="1" dirty="0">
                <a:latin typeface="+mn-lt"/>
              </a:rPr>
              <a:t>và truyện đồng thoại</a:t>
            </a:r>
            <a:endParaRPr sz="5900" b="1" dirty="0">
              <a:latin typeface="+mn-lt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927314"/>
            <a:ext cx="6369474" cy="703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" sz="36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36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93672" y="8878704"/>
            <a:ext cx="640746" cy="596900"/>
          </a:xfrm>
          <a:prstGeom prst="rect">
            <a:avLst/>
          </a:prstGeom>
        </p:spPr>
        <p:txBody>
          <a:bodyPr spcFirstLastPara="1" wrap="square" lIns="167993" tIns="167993" rIns="167993" bIns="1679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/>
          </a:p>
        </p:txBody>
      </p:sp>
      <p:pic>
        <p:nvPicPr>
          <p:cNvPr id="6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112" y="4089822"/>
            <a:ext cx="7488832" cy="6096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654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2102837" y="977746"/>
            <a:ext cx="5887814" cy="1895158"/>
          </a:xfrm>
          <a:prstGeom prst="rect">
            <a:avLst/>
          </a:prstGeom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rtl="0"/>
            <a:r>
              <a:rPr lang="vi-VN" sz="5900" b="1" dirty="0">
                <a:solidFill>
                  <a:schemeClr val="bg1"/>
                </a:solidFill>
                <a:latin typeface="+mn-lt"/>
              </a:rPr>
              <a:t>Truyện</a:t>
            </a:r>
            <a:endParaRPr sz="5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2102837" y="3255822"/>
            <a:ext cx="13836583" cy="5819223"/>
          </a:xfrm>
          <a:prstGeom prst="rect">
            <a:avLst/>
          </a:prstGeom>
        </p:spPr>
        <p:txBody>
          <a:bodyPr spcFirstLastPara="1" wrap="square" lIns="167993" tIns="167993" rIns="167993" bIns="167993" anchor="t" anchorCtr="0">
            <a:noAutofit/>
          </a:bodyPr>
          <a:lstStyle/>
          <a:p>
            <a:pPr rtl="0"/>
            <a:r>
              <a:rPr lang="vi-VN" dirty="0" smtClean="0">
                <a:latin typeface="+mn-lt"/>
              </a:rPr>
              <a:t>Tác phẩm văn học kể lại một câu chuyện</a:t>
            </a:r>
            <a:endParaRPr dirty="0">
              <a:latin typeface="+mn-lt"/>
            </a:endParaRPr>
          </a:p>
          <a:p>
            <a:pPr rtl="0">
              <a:spcBef>
                <a:spcPts val="0"/>
              </a:spcBef>
            </a:pPr>
            <a:r>
              <a:rPr lang="vi-VN" dirty="0" smtClean="0">
                <a:latin typeface="+mn-lt"/>
              </a:rPr>
              <a:t>Có:</a:t>
            </a:r>
          </a:p>
          <a:p>
            <a:pPr lvl="1">
              <a:buFont typeface="Wingdings" pitchFamily="2" charset="2"/>
              <a:buChar char="Ø"/>
            </a:pPr>
            <a:r>
              <a:rPr lang="vi-VN" dirty="0" smtClean="0">
                <a:latin typeface="+mn-lt"/>
              </a:rPr>
              <a:t>Cốt truyện</a:t>
            </a:r>
            <a:endParaRPr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vi-VN" dirty="0" smtClean="0">
                <a:latin typeface="+mn-lt"/>
              </a:rPr>
              <a:t>Nhân vật</a:t>
            </a:r>
          </a:p>
          <a:p>
            <a:pPr lvl="1">
              <a:buFont typeface="Wingdings" pitchFamily="2" charset="2"/>
              <a:buChar char="Ø"/>
            </a:pPr>
            <a:r>
              <a:rPr lang="vi-VN" dirty="0" smtClean="0">
                <a:latin typeface="+mn-lt"/>
              </a:rPr>
              <a:t>Không – thời gian, hoàn cảnh diễn ra các sự việc</a:t>
            </a:r>
          </a:p>
        </p:txBody>
      </p:sp>
      <p:grpSp>
        <p:nvGrpSpPr>
          <p:cNvPr id="162" name="Google Shape;162;p18"/>
          <p:cNvGrpSpPr/>
          <p:nvPr/>
        </p:nvGrpSpPr>
        <p:grpSpPr>
          <a:xfrm>
            <a:off x="612164" y="1587777"/>
            <a:ext cx="672412" cy="675081"/>
            <a:chOff x="1923675" y="1633650"/>
            <a:chExt cx="436000" cy="435975"/>
          </a:xfrm>
        </p:grpSpPr>
        <p:sp>
          <p:nvSpPr>
            <p:cNvPr id="16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-93672" y="8878704"/>
            <a:ext cx="640746" cy="596900"/>
          </a:xfrm>
          <a:prstGeom prst="rect">
            <a:avLst/>
          </a:prstGeom>
        </p:spPr>
        <p:txBody>
          <a:bodyPr spcFirstLastPara="1" wrap="square" lIns="167993" tIns="167993" rIns="167993" bIns="1679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/>
          </a:p>
        </p:txBody>
      </p:sp>
      <p:pic>
        <p:nvPicPr>
          <p:cNvPr id="12" name="图片 33798" descr="1-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440" y="-91096"/>
            <a:ext cx="5724848" cy="3740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929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92" y="977746"/>
            <a:ext cx="6912767" cy="1895158"/>
          </a:xfrm>
        </p:spPr>
        <p:txBody>
          <a:bodyPr/>
          <a:lstStyle/>
          <a:p>
            <a:r>
              <a:rPr lang="vi-VN" sz="5900" b="1" dirty="0">
                <a:solidFill>
                  <a:schemeClr val="bg1"/>
                </a:solidFill>
                <a:latin typeface="+mn-lt"/>
              </a:rPr>
              <a:t>Truyện</a:t>
            </a:r>
            <a:br>
              <a:rPr lang="vi-VN" sz="5900" b="1" dirty="0">
                <a:solidFill>
                  <a:schemeClr val="bg1"/>
                </a:solidFill>
                <a:latin typeface="+mn-lt"/>
              </a:rPr>
            </a:br>
            <a:r>
              <a:rPr lang="vi-VN" sz="5900" b="1" dirty="0">
                <a:solidFill>
                  <a:schemeClr val="bg1"/>
                </a:solidFill>
                <a:latin typeface="+mn-lt"/>
              </a:rPr>
              <a:t>đồng thoại</a:t>
            </a:r>
            <a:endParaRPr lang="vi-VN" sz="5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vi-VN" dirty="0" smtClean="0">
                <a:latin typeface="+mn-lt"/>
              </a:rPr>
              <a:t>Truyện – viết cho trẻ em</a:t>
            </a:r>
          </a:p>
          <a:p>
            <a:pPr algn="just"/>
            <a:r>
              <a:rPr lang="vi-VN" dirty="0" smtClean="0">
                <a:latin typeface="+mn-lt"/>
              </a:rPr>
              <a:t>Nhân vật: loài vật, đồ vật – nhân cách hóa</a:t>
            </a:r>
          </a:p>
          <a:p>
            <a:pPr algn="just"/>
            <a:r>
              <a:rPr lang="vi-VN" dirty="0" smtClean="0">
                <a:latin typeface="+mn-lt"/>
              </a:rPr>
              <a:t>Một số tác giả: Tô Hoài, Trần Đức Tiến, Nguyễn Nhật Ánh,...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"/>
          </a:p>
        </p:txBody>
      </p:sp>
      <p:grpSp>
        <p:nvGrpSpPr>
          <p:cNvPr id="5" name="Google Shape;162;p18"/>
          <p:cNvGrpSpPr/>
          <p:nvPr/>
        </p:nvGrpSpPr>
        <p:grpSpPr>
          <a:xfrm>
            <a:off x="612164" y="1587777"/>
            <a:ext cx="672412" cy="675081"/>
            <a:chOff x="1923675" y="1633650"/>
            <a:chExt cx="436000" cy="435975"/>
          </a:xfrm>
        </p:grpSpPr>
        <p:sp>
          <p:nvSpPr>
            <p:cNvPr id="6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115852" y="6462464"/>
            <a:ext cx="2906798" cy="2604772"/>
            <a:chOff x="4995953" y="747704"/>
            <a:chExt cx="3551039" cy="3353539"/>
          </a:xfrm>
        </p:grpSpPr>
        <p:sp>
          <p:nvSpPr>
            <p:cNvPr id="25" name="Google Shape;176;p19"/>
            <p:cNvSpPr/>
            <p:nvPr/>
          </p:nvSpPr>
          <p:spPr>
            <a:xfrm>
              <a:off x="7214073" y="747704"/>
              <a:ext cx="354081" cy="338090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26" name="Google Shape;177;p19"/>
            <p:cNvGrpSpPr/>
            <p:nvPr/>
          </p:nvGrpSpPr>
          <p:grpSpPr>
            <a:xfrm>
              <a:off x="6372292" y="1484384"/>
              <a:ext cx="2174700" cy="2174833"/>
              <a:chOff x="6643075" y="3664250"/>
              <a:chExt cx="407950" cy="407975"/>
            </a:xfrm>
          </p:grpSpPr>
          <p:sp>
            <p:nvSpPr>
              <p:cNvPr id="34" name="Google Shape;178;p19"/>
              <p:cNvSpPr/>
              <p:nvPr/>
            </p:nvSpPr>
            <p:spPr>
              <a:xfrm>
                <a:off x="6794075" y="3815250"/>
                <a:ext cx="211300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8452" h="8452" fill="none" extrusionOk="0">
                    <a:moveTo>
                      <a:pt x="0" y="8135"/>
                    </a:moveTo>
                    <a:lnTo>
                      <a:pt x="0" y="8135"/>
                    </a:lnTo>
                    <a:lnTo>
                      <a:pt x="438" y="8257"/>
                    </a:lnTo>
                    <a:lnTo>
                      <a:pt x="852" y="8354"/>
                    </a:lnTo>
                    <a:lnTo>
                      <a:pt x="1291" y="8403"/>
                    </a:lnTo>
                    <a:lnTo>
                      <a:pt x="1729" y="8452"/>
                    </a:lnTo>
                    <a:lnTo>
                      <a:pt x="2168" y="8452"/>
                    </a:lnTo>
                    <a:lnTo>
                      <a:pt x="2606" y="8427"/>
                    </a:lnTo>
                    <a:lnTo>
                      <a:pt x="3020" y="8378"/>
                    </a:lnTo>
                    <a:lnTo>
                      <a:pt x="3458" y="8281"/>
                    </a:lnTo>
                    <a:lnTo>
                      <a:pt x="3872" y="8184"/>
                    </a:lnTo>
                    <a:lnTo>
                      <a:pt x="4311" y="8037"/>
                    </a:lnTo>
                    <a:lnTo>
                      <a:pt x="4701" y="7867"/>
                    </a:lnTo>
                    <a:lnTo>
                      <a:pt x="5115" y="7672"/>
                    </a:lnTo>
                    <a:lnTo>
                      <a:pt x="5504" y="7429"/>
                    </a:lnTo>
                    <a:lnTo>
                      <a:pt x="5870" y="7185"/>
                    </a:lnTo>
                    <a:lnTo>
                      <a:pt x="6235" y="6893"/>
                    </a:lnTo>
                    <a:lnTo>
                      <a:pt x="6576" y="6576"/>
                    </a:lnTo>
                    <a:lnTo>
                      <a:pt x="6576" y="6576"/>
                    </a:lnTo>
                    <a:lnTo>
                      <a:pt x="6892" y="6235"/>
                    </a:lnTo>
                    <a:lnTo>
                      <a:pt x="7185" y="5870"/>
                    </a:lnTo>
                    <a:lnTo>
                      <a:pt x="7428" y="5505"/>
                    </a:lnTo>
                    <a:lnTo>
                      <a:pt x="7672" y="5115"/>
                    </a:lnTo>
                    <a:lnTo>
                      <a:pt x="7867" y="4701"/>
                    </a:lnTo>
                    <a:lnTo>
                      <a:pt x="8037" y="4311"/>
                    </a:lnTo>
                    <a:lnTo>
                      <a:pt x="8183" y="3873"/>
                    </a:lnTo>
                    <a:lnTo>
                      <a:pt x="8281" y="3459"/>
                    </a:lnTo>
                    <a:lnTo>
                      <a:pt x="8378" y="3020"/>
                    </a:lnTo>
                    <a:lnTo>
                      <a:pt x="8427" y="2606"/>
                    </a:lnTo>
                    <a:lnTo>
                      <a:pt x="8451" y="2168"/>
                    </a:lnTo>
                    <a:lnTo>
                      <a:pt x="8451" y="1730"/>
                    </a:lnTo>
                    <a:lnTo>
                      <a:pt x="8402" y="1291"/>
                    </a:lnTo>
                    <a:lnTo>
                      <a:pt x="8354" y="853"/>
                    </a:lnTo>
                    <a:lnTo>
                      <a:pt x="8256" y="439"/>
                    </a:lnTo>
                    <a:lnTo>
                      <a:pt x="8135" y="0"/>
                    </a:lnTo>
                  </a:path>
                </a:pathLst>
              </a:custGeom>
              <a:solidFill>
                <a:srgbClr val="94BF6E"/>
              </a:solidFill>
              <a:ln w="19050" cap="rnd" cmpd="sng">
                <a:solidFill>
                  <a:srgbClr val="94BF6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5" name="Google Shape;179;p19"/>
              <p:cNvSpPr/>
              <p:nvPr/>
            </p:nvSpPr>
            <p:spPr>
              <a:xfrm>
                <a:off x="6643075" y="3664250"/>
                <a:ext cx="407950" cy="407975"/>
              </a:xfrm>
              <a:custGeom>
                <a:avLst/>
                <a:gdLst/>
                <a:ahLst/>
                <a:cxnLst/>
                <a:rect l="l" t="t" r="r" b="b"/>
                <a:pathLst>
                  <a:path w="16318" h="16319" fill="none" extrusionOk="0">
                    <a:moveTo>
                      <a:pt x="16074" y="244"/>
                    </a:moveTo>
                    <a:lnTo>
                      <a:pt x="16074" y="244"/>
                    </a:lnTo>
                    <a:lnTo>
                      <a:pt x="15928" y="122"/>
                    </a:lnTo>
                    <a:lnTo>
                      <a:pt x="15758" y="49"/>
                    </a:lnTo>
                    <a:lnTo>
                      <a:pt x="15538" y="0"/>
                    </a:lnTo>
                    <a:lnTo>
                      <a:pt x="15319" y="0"/>
                    </a:lnTo>
                    <a:lnTo>
                      <a:pt x="15051" y="25"/>
                    </a:lnTo>
                    <a:lnTo>
                      <a:pt x="14759" y="73"/>
                    </a:lnTo>
                    <a:lnTo>
                      <a:pt x="14442" y="171"/>
                    </a:lnTo>
                    <a:lnTo>
                      <a:pt x="14102" y="293"/>
                    </a:lnTo>
                    <a:lnTo>
                      <a:pt x="13736" y="439"/>
                    </a:lnTo>
                    <a:lnTo>
                      <a:pt x="13347" y="609"/>
                    </a:lnTo>
                    <a:lnTo>
                      <a:pt x="12957" y="828"/>
                    </a:lnTo>
                    <a:lnTo>
                      <a:pt x="12543" y="1048"/>
                    </a:lnTo>
                    <a:lnTo>
                      <a:pt x="11666" y="1608"/>
                    </a:lnTo>
                    <a:lnTo>
                      <a:pt x="10716" y="2265"/>
                    </a:lnTo>
                    <a:lnTo>
                      <a:pt x="10716" y="2265"/>
                    </a:lnTo>
                    <a:lnTo>
                      <a:pt x="10278" y="2095"/>
                    </a:lnTo>
                    <a:lnTo>
                      <a:pt x="9815" y="1949"/>
                    </a:lnTo>
                    <a:lnTo>
                      <a:pt x="9352" y="1851"/>
                    </a:lnTo>
                    <a:lnTo>
                      <a:pt x="8890" y="1778"/>
                    </a:lnTo>
                    <a:lnTo>
                      <a:pt x="8427" y="1730"/>
                    </a:lnTo>
                    <a:lnTo>
                      <a:pt x="7940" y="1730"/>
                    </a:lnTo>
                    <a:lnTo>
                      <a:pt x="7477" y="1778"/>
                    </a:lnTo>
                    <a:lnTo>
                      <a:pt x="7014" y="1827"/>
                    </a:lnTo>
                    <a:lnTo>
                      <a:pt x="6551" y="1924"/>
                    </a:lnTo>
                    <a:lnTo>
                      <a:pt x="6089" y="2070"/>
                    </a:lnTo>
                    <a:lnTo>
                      <a:pt x="5650" y="2241"/>
                    </a:lnTo>
                    <a:lnTo>
                      <a:pt x="5212" y="2436"/>
                    </a:lnTo>
                    <a:lnTo>
                      <a:pt x="4774" y="2679"/>
                    </a:lnTo>
                    <a:lnTo>
                      <a:pt x="4384" y="2972"/>
                    </a:lnTo>
                    <a:lnTo>
                      <a:pt x="3994" y="3264"/>
                    </a:lnTo>
                    <a:lnTo>
                      <a:pt x="3605" y="3605"/>
                    </a:lnTo>
                    <a:lnTo>
                      <a:pt x="3605" y="3605"/>
                    </a:lnTo>
                    <a:lnTo>
                      <a:pt x="3264" y="3995"/>
                    </a:lnTo>
                    <a:lnTo>
                      <a:pt x="2971" y="4384"/>
                    </a:lnTo>
                    <a:lnTo>
                      <a:pt x="2679" y="4774"/>
                    </a:lnTo>
                    <a:lnTo>
                      <a:pt x="2436" y="5212"/>
                    </a:lnTo>
                    <a:lnTo>
                      <a:pt x="2241" y="5651"/>
                    </a:lnTo>
                    <a:lnTo>
                      <a:pt x="2070" y="6089"/>
                    </a:lnTo>
                    <a:lnTo>
                      <a:pt x="1924" y="6552"/>
                    </a:lnTo>
                    <a:lnTo>
                      <a:pt x="1827" y="7015"/>
                    </a:lnTo>
                    <a:lnTo>
                      <a:pt x="1778" y="7477"/>
                    </a:lnTo>
                    <a:lnTo>
                      <a:pt x="1729" y="7940"/>
                    </a:lnTo>
                    <a:lnTo>
                      <a:pt x="1729" y="8427"/>
                    </a:lnTo>
                    <a:lnTo>
                      <a:pt x="1778" y="8890"/>
                    </a:lnTo>
                    <a:lnTo>
                      <a:pt x="1851" y="9353"/>
                    </a:lnTo>
                    <a:lnTo>
                      <a:pt x="1948" y="9815"/>
                    </a:lnTo>
                    <a:lnTo>
                      <a:pt x="2095" y="10278"/>
                    </a:lnTo>
                    <a:lnTo>
                      <a:pt x="2265" y="10716"/>
                    </a:lnTo>
                    <a:lnTo>
                      <a:pt x="2265" y="10716"/>
                    </a:lnTo>
                    <a:lnTo>
                      <a:pt x="1607" y="11666"/>
                    </a:lnTo>
                    <a:lnTo>
                      <a:pt x="1047" y="12543"/>
                    </a:lnTo>
                    <a:lnTo>
                      <a:pt x="828" y="12957"/>
                    </a:lnTo>
                    <a:lnTo>
                      <a:pt x="609" y="13347"/>
                    </a:lnTo>
                    <a:lnTo>
                      <a:pt x="438" y="13737"/>
                    </a:lnTo>
                    <a:lnTo>
                      <a:pt x="292" y="14102"/>
                    </a:lnTo>
                    <a:lnTo>
                      <a:pt x="170" y="14443"/>
                    </a:lnTo>
                    <a:lnTo>
                      <a:pt x="73" y="14759"/>
                    </a:lnTo>
                    <a:lnTo>
                      <a:pt x="24" y="15052"/>
                    </a:lnTo>
                    <a:lnTo>
                      <a:pt x="0" y="15320"/>
                    </a:lnTo>
                    <a:lnTo>
                      <a:pt x="0" y="15539"/>
                    </a:lnTo>
                    <a:lnTo>
                      <a:pt x="49" y="15758"/>
                    </a:lnTo>
                    <a:lnTo>
                      <a:pt x="122" y="15928"/>
                    </a:lnTo>
                    <a:lnTo>
                      <a:pt x="244" y="16075"/>
                    </a:lnTo>
                    <a:lnTo>
                      <a:pt x="244" y="16075"/>
                    </a:lnTo>
                    <a:lnTo>
                      <a:pt x="341" y="16172"/>
                    </a:lnTo>
                    <a:lnTo>
                      <a:pt x="487" y="16245"/>
                    </a:lnTo>
                    <a:lnTo>
                      <a:pt x="633" y="16294"/>
                    </a:lnTo>
                    <a:lnTo>
                      <a:pt x="804" y="16318"/>
                    </a:lnTo>
                    <a:lnTo>
                      <a:pt x="974" y="16318"/>
                    </a:lnTo>
                    <a:lnTo>
                      <a:pt x="1169" y="16318"/>
                    </a:lnTo>
                    <a:lnTo>
                      <a:pt x="1388" y="16269"/>
                    </a:lnTo>
                    <a:lnTo>
                      <a:pt x="1632" y="16221"/>
                    </a:lnTo>
                    <a:lnTo>
                      <a:pt x="2143" y="16075"/>
                    </a:lnTo>
                    <a:lnTo>
                      <a:pt x="2703" y="15831"/>
                    </a:lnTo>
                    <a:lnTo>
                      <a:pt x="3312" y="15539"/>
                    </a:lnTo>
                    <a:lnTo>
                      <a:pt x="3946" y="15149"/>
                    </a:lnTo>
                    <a:lnTo>
                      <a:pt x="4652" y="14711"/>
                    </a:lnTo>
                    <a:lnTo>
                      <a:pt x="5358" y="14224"/>
                    </a:lnTo>
                    <a:lnTo>
                      <a:pt x="6113" y="13663"/>
                    </a:lnTo>
                    <a:lnTo>
                      <a:pt x="6892" y="13055"/>
                    </a:lnTo>
                    <a:lnTo>
                      <a:pt x="7696" y="12397"/>
                    </a:lnTo>
                    <a:lnTo>
                      <a:pt x="8500" y="11691"/>
                    </a:lnTo>
                    <a:lnTo>
                      <a:pt x="9304" y="10936"/>
                    </a:lnTo>
                    <a:lnTo>
                      <a:pt x="10132" y="10132"/>
                    </a:lnTo>
                    <a:lnTo>
                      <a:pt x="10132" y="10132"/>
                    </a:lnTo>
                    <a:lnTo>
                      <a:pt x="10935" y="9304"/>
                    </a:lnTo>
                    <a:lnTo>
                      <a:pt x="11690" y="8500"/>
                    </a:lnTo>
                    <a:lnTo>
                      <a:pt x="12397" y="7696"/>
                    </a:lnTo>
                    <a:lnTo>
                      <a:pt x="13054" y="6893"/>
                    </a:lnTo>
                    <a:lnTo>
                      <a:pt x="13663" y="6113"/>
                    </a:lnTo>
                    <a:lnTo>
                      <a:pt x="14223" y="5358"/>
                    </a:lnTo>
                    <a:lnTo>
                      <a:pt x="14710" y="4652"/>
                    </a:lnTo>
                    <a:lnTo>
                      <a:pt x="15149" y="3946"/>
                    </a:lnTo>
                    <a:lnTo>
                      <a:pt x="15538" y="3313"/>
                    </a:lnTo>
                    <a:lnTo>
                      <a:pt x="15831" y="2704"/>
                    </a:lnTo>
                    <a:lnTo>
                      <a:pt x="16074" y="2144"/>
                    </a:lnTo>
                    <a:lnTo>
                      <a:pt x="16220" y="1632"/>
                    </a:lnTo>
                    <a:lnTo>
                      <a:pt x="16269" y="1389"/>
                    </a:lnTo>
                    <a:lnTo>
                      <a:pt x="16318" y="1169"/>
                    </a:lnTo>
                    <a:lnTo>
                      <a:pt x="16318" y="975"/>
                    </a:lnTo>
                    <a:lnTo>
                      <a:pt x="16318" y="804"/>
                    </a:lnTo>
                    <a:lnTo>
                      <a:pt x="16293" y="634"/>
                    </a:lnTo>
                    <a:lnTo>
                      <a:pt x="16245" y="487"/>
                    </a:lnTo>
                    <a:lnTo>
                      <a:pt x="16172" y="341"/>
                    </a:lnTo>
                    <a:lnTo>
                      <a:pt x="16074" y="244"/>
                    </a:lnTo>
                    <a:lnTo>
                      <a:pt x="16074" y="244"/>
                    </a:lnTo>
                    <a:close/>
                    <a:moveTo>
                      <a:pt x="1827" y="13810"/>
                    </a:moveTo>
                    <a:lnTo>
                      <a:pt x="1827" y="13810"/>
                    </a:lnTo>
                    <a:lnTo>
                      <a:pt x="1754" y="13737"/>
                    </a:lnTo>
                    <a:lnTo>
                      <a:pt x="1729" y="13639"/>
                    </a:lnTo>
                    <a:lnTo>
                      <a:pt x="1681" y="13542"/>
                    </a:lnTo>
                    <a:lnTo>
                      <a:pt x="1681" y="13444"/>
                    </a:lnTo>
                    <a:lnTo>
                      <a:pt x="1681" y="13176"/>
                    </a:lnTo>
                    <a:lnTo>
                      <a:pt x="1754" y="12884"/>
                    </a:lnTo>
                    <a:lnTo>
                      <a:pt x="1875" y="12519"/>
                    </a:lnTo>
                    <a:lnTo>
                      <a:pt x="2046" y="12153"/>
                    </a:lnTo>
                    <a:lnTo>
                      <a:pt x="2265" y="11715"/>
                    </a:lnTo>
                    <a:lnTo>
                      <a:pt x="2533" y="11277"/>
                    </a:lnTo>
                    <a:lnTo>
                      <a:pt x="2533" y="11277"/>
                    </a:lnTo>
                    <a:lnTo>
                      <a:pt x="2752" y="11642"/>
                    </a:lnTo>
                    <a:lnTo>
                      <a:pt x="3020" y="12007"/>
                    </a:lnTo>
                    <a:lnTo>
                      <a:pt x="3288" y="12373"/>
                    </a:lnTo>
                    <a:lnTo>
                      <a:pt x="3605" y="12714"/>
                    </a:lnTo>
                    <a:lnTo>
                      <a:pt x="3605" y="12714"/>
                    </a:lnTo>
                    <a:lnTo>
                      <a:pt x="3897" y="12957"/>
                    </a:lnTo>
                    <a:lnTo>
                      <a:pt x="4165" y="13201"/>
                    </a:lnTo>
                    <a:lnTo>
                      <a:pt x="4165" y="13201"/>
                    </a:lnTo>
                    <a:lnTo>
                      <a:pt x="3751" y="13444"/>
                    </a:lnTo>
                    <a:lnTo>
                      <a:pt x="3361" y="13639"/>
                    </a:lnTo>
                    <a:lnTo>
                      <a:pt x="3020" y="13785"/>
                    </a:lnTo>
                    <a:lnTo>
                      <a:pt x="2679" y="13883"/>
                    </a:lnTo>
                    <a:lnTo>
                      <a:pt x="2411" y="13956"/>
                    </a:lnTo>
                    <a:lnTo>
                      <a:pt x="2168" y="13956"/>
                    </a:lnTo>
                    <a:lnTo>
                      <a:pt x="2070" y="13931"/>
                    </a:lnTo>
                    <a:lnTo>
                      <a:pt x="1973" y="13907"/>
                    </a:lnTo>
                    <a:lnTo>
                      <a:pt x="1900" y="13858"/>
                    </a:lnTo>
                    <a:lnTo>
                      <a:pt x="1827" y="13810"/>
                    </a:lnTo>
                    <a:lnTo>
                      <a:pt x="1827" y="13810"/>
                    </a:lnTo>
                    <a:close/>
                    <a:moveTo>
                      <a:pt x="8159" y="4482"/>
                    </a:moveTo>
                    <a:lnTo>
                      <a:pt x="8159" y="4482"/>
                    </a:lnTo>
                    <a:lnTo>
                      <a:pt x="8037" y="4482"/>
                    </a:lnTo>
                    <a:lnTo>
                      <a:pt x="7940" y="4433"/>
                    </a:lnTo>
                    <a:lnTo>
                      <a:pt x="7842" y="4384"/>
                    </a:lnTo>
                    <a:lnTo>
                      <a:pt x="7745" y="4311"/>
                    </a:lnTo>
                    <a:lnTo>
                      <a:pt x="7672" y="4238"/>
                    </a:lnTo>
                    <a:lnTo>
                      <a:pt x="7623" y="4141"/>
                    </a:lnTo>
                    <a:lnTo>
                      <a:pt x="7574" y="4019"/>
                    </a:lnTo>
                    <a:lnTo>
                      <a:pt x="7574" y="3897"/>
                    </a:lnTo>
                    <a:lnTo>
                      <a:pt x="7574" y="3897"/>
                    </a:lnTo>
                    <a:lnTo>
                      <a:pt x="7574" y="3775"/>
                    </a:lnTo>
                    <a:lnTo>
                      <a:pt x="7623" y="3678"/>
                    </a:lnTo>
                    <a:lnTo>
                      <a:pt x="7672" y="3580"/>
                    </a:lnTo>
                    <a:lnTo>
                      <a:pt x="7745" y="3483"/>
                    </a:lnTo>
                    <a:lnTo>
                      <a:pt x="7842" y="3410"/>
                    </a:lnTo>
                    <a:lnTo>
                      <a:pt x="7940" y="3361"/>
                    </a:lnTo>
                    <a:lnTo>
                      <a:pt x="8037" y="3337"/>
                    </a:lnTo>
                    <a:lnTo>
                      <a:pt x="8159" y="3313"/>
                    </a:lnTo>
                    <a:lnTo>
                      <a:pt x="8159" y="3313"/>
                    </a:lnTo>
                    <a:lnTo>
                      <a:pt x="8281" y="3337"/>
                    </a:lnTo>
                    <a:lnTo>
                      <a:pt x="8378" y="3361"/>
                    </a:lnTo>
                    <a:lnTo>
                      <a:pt x="8476" y="3410"/>
                    </a:lnTo>
                    <a:lnTo>
                      <a:pt x="8573" y="3483"/>
                    </a:lnTo>
                    <a:lnTo>
                      <a:pt x="8646" y="3580"/>
                    </a:lnTo>
                    <a:lnTo>
                      <a:pt x="8695" y="3678"/>
                    </a:lnTo>
                    <a:lnTo>
                      <a:pt x="8743" y="3775"/>
                    </a:lnTo>
                    <a:lnTo>
                      <a:pt x="8743" y="3897"/>
                    </a:lnTo>
                    <a:lnTo>
                      <a:pt x="8743" y="3897"/>
                    </a:lnTo>
                    <a:lnTo>
                      <a:pt x="8743" y="4019"/>
                    </a:lnTo>
                    <a:lnTo>
                      <a:pt x="8695" y="4141"/>
                    </a:lnTo>
                    <a:lnTo>
                      <a:pt x="8646" y="4238"/>
                    </a:lnTo>
                    <a:lnTo>
                      <a:pt x="8573" y="4311"/>
                    </a:lnTo>
                    <a:lnTo>
                      <a:pt x="8476" y="4384"/>
                    </a:lnTo>
                    <a:lnTo>
                      <a:pt x="8378" y="4433"/>
                    </a:lnTo>
                    <a:lnTo>
                      <a:pt x="8281" y="4482"/>
                    </a:lnTo>
                    <a:lnTo>
                      <a:pt x="8159" y="4482"/>
                    </a:lnTo>
                    <a:lnTo>
                      <a:pt x="8159" y="4482"/>
                    </a:lnTo>
                    <a:close/>
                    <a:moveTo>
                      <a:pt x="9133" y="5943"/>
                    </a:moveTo>
                    <a:lnTo>
                      <a:pt x="9133" y="5943"/>
                    </a:lnTo>
                    <a:lnTo>
                      <a:pt x="9036" y="5943"/>
                    </a:lnTo>
                    <a:lnTo>
                      <a:pt x="8963" y="5919"/>
                    </a:lnTo>
                    <a:lnTo>
                      <a:pt x="8841" y="5846"/>
                    </a:lnTo>
                    <a:lnTo>
                      <a:pt x="8768" y="5724"/>
                    </a:lnTo>
                    <a:lnTo>
                      <a:pt x="8743" y="5651"/>
                    </a:lnTo>
                    <a:lnTo>
                      <a:pt x="8743" y="5553"/>
                    </a:lnTo>
                    <a:lnTo>
                      <a:pt x="8743" y="5553"/>
                    </a:lnTo>
                    <a:lnTo>
                      <a:pt x="8743" y="5480"/>
                    </a:lnTo>
                    <a:lnTo>
                      <a:pt x="8768" y="5407"/>
                    </a:lnTo>
                    <a:lnTo>
                      <a:pt x="8841" y="5285"/>
                    </a:lnTo>
                    <a:lnTo>
                      <a:pt x="8963" y="5212"/>
                    </a:lnTo>
                    <a:lnTo>
                      <a:pt x="9036" y="5188"/>
                    </a:lnTo>
                    <a:lnTo>
                      <a:pt x="9133" y="5164"/>
                    </a:lnTo>
                    <a:lnTo>
                      <a:pt x="9133" y="5164"/>
                    </a:lnTo>
                    <a:lnTo>
                      <a:pt x="9206" y="5188"/>
                    </a:lnTo>
                    <a:lnTo>
                      <a:pt x="9279" y="5212"/>
                    </a:lnTo>
                    <a:lnTo>
                      <a:pt x="9401" y="5285"/>
                    </a:lnTo>
                    <a:lnTo>
                      <a:pt x="9474" y="5407"/>
                    </a:lnTo>
                    <a:lnTo>
                      <a:pt x="9498" y="5480"/>
                    </a:lnTo>
                    <a:lnTo>
                      <a:pt x="9523" y="5553"/>
                    </a:lnTo>
                    <a:lnTo>
                      <a:pt x="9523" y="5553"/>
                    </a:lnTo>
                    <a:lnTo>
                      <a:pt x="9498" y="5651"/>
                    </a:lnTo>
                    <a:lnTo>
                      <a:pt x="9474" y="5724"/>
                    </a:lnTo>
                    <a:lnTo>
                      <a:pt x="9401" y="5846"/>
                    </a:lnTo>
                    <a:lnTo>
                      <a:pt x="9279" y="5919"/>
                    </a:lnTo>
                    <a:lnTo>
                      <a:pt x="9206" y="5943"/>
                    </a:lnTo>
                    <a:lnTo>
                      <a:pt x="9133" y="5943"/>
                    </a:lnTo>
                    <a:lnTo>
                      <a:pt x="9133" y="5943"/>
                    </a:lnTo>
                    <a:close/>
                    <a:moveTo>
                      <a:pt x="9986" y="4409"/>
                    </a:moveTo>
                    <a:lnTo>
                      <a:pt x="9986" y="4409"/>
                    </a:lnTo>
                    <a:lnTo>
                      <a:pt x="9888" y="4409"/>
                    </a:lnTo>
                    <a:lnTo>
                      <a:pt x="9815" y="4384"/>
                    </a:lnTo>
                    <a:lnTo>
                      <a:pt x="9693" y="4287"/>
                    </a:lnTo>
                    <a:lnTo>
                      <a:pt x="9620" y="4165"/>
                    </a:lnTo>
                    <a:lnTo>
                      <a:pt x="9596" y="4092"/>
                    </a:lnTo>
                    <a:lnTo>
                      <a:pt x="9596" y="4019"/>
                    </a:lnTo>
                    <a:lnTo>
                      <a:pt x="9596" y="4019"/>
                    </a:lnTo>
                    <a:lnTo>
                      <a:pt x="9596" y="3946"/>
                    </a:lnTo>
                    <a:lnTo>
                      <a:pt x="9620" y="3873"/>
                    </a:lnTo>
                    <a:lnTo>
                      <a:pt x="9693" y="3751"/>
                    </a:lnTo>
                    <a:lnTo>
                      <a:pt x="9815" y="3654"/>
                    </a:lnTo>
                    <a:lnTo>
                      <a:pt x="9888" y="3629"/>
                    </a:lnTo>
                    <a:lnTo>
                      <a:pt x="9986" y="3629"/>
                    </a:lnTo>
                    <a:lnTo>
                      <a:pt x="9986" y="3629"/>
                    </a:lnTo>
                    <a:lnTo>
                      <a:pt x="10059" y="3629"/>
                    </a:lnTo>
                    <a:lnTo>
                      <a:pt x="10132" y="3654"/>
                    </a:lnTo>
                    <a:lnTo>
                      <a:pt x="10253" y="3751"/>
                    </a:lnTo>
                    <a:lnTo>
                      <a:pt x="10327" y="3873"/>
                    </a:lnTo>
                    <a:lnTo>
                      <a:pt x="10351" y="3946"/>
                    </a:lnTo>
                    <a:lnTo>
                      <a:pt x="10375" y="4019"/>
                    </a:lnTo>
                    <a:lnTo>
                      <a:pt x="10375" y="4019"/>
                    </a:lnTo>
                    <a:lnTo>
                      <a:pt x="10351" y="4092"/>
                    </a:lnTo>
                    <a:lnTo>
                      <a:pt x="10327" y="4165"/>
                    </a:lnTo>
                    <a:lnTo>
                      <a:pt x="10253" y="4287"/>
                    </a:lnTo>
                    <a:lnTo>
                      <a:pt x="10132" y="4384"/>
                    </a:lnTo>
                    <a:lnTo>
                      <a:pt x="10059" y="4409"/>
                    </a:lnTo>
                    <a:lnTo>
                      <a:pt x="9986" y="4409"/>
                    </a:lnTo>
                    <a:lnTo>
                      <a:pt x="9986" y="4409"/>
                    </a:lnTo>
                    <a:close/>
                    <a:moveTo>
                      <a:pt x="13200" y="4165"/>
                    </a:moveTo>
                    <a:lnTo>
                      <a:pt x="13200" y="4165"/>
                    </a:lnTo>
                    <a:lnTo>
                      <a:pt x="12957" y="3897"/>
                    </a:lnTo>
                    <a:lnTo>
                      <a:pt x="12713" y="3605"/>
                    </a:lnTo>
                    <a:lnTo>
                      <a:pt x="12713" y="3605"/>
                    </a:lnTo>
                    <a:lnTo>
                      <a:pt x="12372" y="3288"/>
                    </a:lnTo>
                    <a:lnTo>
                      <a:pt x="12007" y="3020"/>
                    </a:lnTo>
                    <a:lnTo>
                      <a:pt x="11642" y="2752"/>
                    </a:lnTo>
                    <a:lnTo>
                      <a:pt x="11276" y="2533"/>
                    </a:lnTo>
                    <a:lnTo>
                      <a:pt x="11276" y="2533"/>
                    </a:lnTo>
                    <a:lnTo>
                      <a:pt x="11715" y="2265"/>
                    </a:lnTo>
                    <a:lnTo>
                      <a:pt x="12153" y="2046"/>
                    </a:lnTo>
                    <a:lnTo>
                      <a:pt x="12518" y="1876"/>
                    </a:lnTo>
                    <a:lnTo>
                      <a:pt x="12884" y="1754"/>
                    </a:lnTo>
                    <a:lnTo>
                      <a:pt x="13176" y="1681"/>
                    </a:lnTo>
                    <a:lnTo>
                      <a:pt x="13444" y="1681"/>
                    </a:lnTo>
                    <a:lnTo>
                      <a:pt x="13541" y="1681"/>
                    </a:lnTo>
                    <a:lnTo>
                      <a:pt x="13639" y="1730"/>
                    </a:lnTo>
                    <a:lnTo>
                      <a:pt x="13736" y="1754"/>
                    </a:lnTo>
                    <a:lnTo>
                      <a:pt x="13809" y="1827"/>
                    </a:lnTo>
                    <a:lnTo>
                      <a:pt x="13809" y="1827"/>
                    </a:lnTo>
                    <a:lnTo>
                      <a:pt x="13858" y="1900"/>
                    </a:lnTo>
                    <a:lnTo>
                      <a:pt x="13907" y="1973"/>
                    </a:lnTo>
                    <a:lnTo>
                      <a:pt x="13931" y="2070"/>
                    </a:lnTo>
                    <a:lnTo>
                      <a:pt x="13955" y="2168"/>
                    </a:lnTo>
                    <a:lnTo>
                      <a:pt x="13955" y="2411"/>
                    </a:lnTo>
                    <a:lnTo>
                      <a:pt x="13882" y="2679"/>
                    </a:lnTo>
                    <a:lnTo>
                      <a:pt x="13785" y="3020"/>
                    </a:lnTo>
                    <a:lnTo>
                      <a:pt x="13639" y="3361"/>
                    </a:lnTo>
                    <a:lnTo>
                      <a:pt x="13444" y="3751"/>
                    </a:lnTo>
                    <a:lnTo>
                      <a:pt x="13200" y="4165"/>
                    </a:lnTo>
                    <a:lnTo>
                      <a:pt x="13200" y="4165"/>
                    </a:lnTo>
                    <a:close/>
                  </a:path>
                </a:pathLst>
              </a:custGeom>
              <a:solidFill>
                <a:srgbClr val="94BF6E"/>
              </a:solidFill>
              <a:ln w="19050" cap="rnd" cmpd="sng">
                <a:solidFill>
                  <a:srgbClr val="94BF6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grpSp>
          <p:nvGrpSpPr>
            <p:cNvPr id="27" name="Google Shape;180;p19"/>
            <p:cNvGrpSpPr/>
            <p:nvPr/>
          </p:nvGrpSpPr>
          <p:grpSpPr>
            <a:xfrm>
              <a:off x="4995953" y="3119892"/>
              <a:ext cx="981407" cy="981351"/>
              <a:chOff x="576250" y="4319400"/>
              <a:chExt cx="442075" cy="442050"/>
            </a:xfrm>
          </p:grpSpPr>
          <p:sp>
            <p:nvSpPr>
              <p:cNvPr id="30" name="Google Shape;181;p19"/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l" t="t" r="r" b="b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solidFill>
                <a:srgbClr val="18637B"/>
              </a:solidFill>
              <a:ln w="19050" cap="rnd" cmpd="sng">
                <a:solidFill>
                  <a:srgbClr val="3B8D6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" name="Google Shape;182;p19"/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solidFill>
                <a:srgbClr val="18637B"/>
              </a:solidFill>
              <a:ln w="19050" cap="rnd" cmpd="sng">
                <a:solidFill>
                  <a:srgbClr val="3B8D6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" name="Google Shape;183;p19"/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solidFill>
                <a:srgbClr val="18637B"/>
              </a:solidFill>
              <a:ln w="19050" cap="rnd" cmpd="sng">
                <a:solidFill>
                  <a:srgbClr val="3B8D6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" name="Google Shape;184;p19"/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solidFill>
                <a:srgbClr val="18637B"/>
              </a:solidFill>
              <a:ln w="19050" cap="rnd" cmpd="sng">
                <a:solidFill>
                  <a:srgbClr val="3B8D6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sp>
          <p:nvSpPr>
            <p:cNvPr id="28" name="Google Shape;185;p19"/>
            <p:cNvSpPr/>
            <p:nvPr/>
          </p:nvSpPr>
          <p:spPr>
            <a:xfrm>
              <a:off x="5392191" y="1829072"/>
              <a:ext cx="585164" cy="558736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9" name="Google Shape;186;p19"/>
            <p:cNvSpPr/>
            <p:nvPr/>
          </p:nvSpPr>
          <p:spPr>
            <a:xfrm rot="2384392">
              <a:off x="7003547" y="3733235"/>
              <a:ext cx="354079" cy="338088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pic>
        <p:nvPicPr>
          <p:cNvPr id="36" name="图片 33797" descr="1-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5917">
            <a:off x="11160437" y="633439"/>
            <a:ext cx="4357960" cy="35217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788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5900" b="1" dirty="0">
                <a:solidFill>
                  <a:schemeClr val="bg1"/>
                </a:solidFill>
                <a:latin typeface="+mn-lt"/>
              </a:rPr>
              <a:t>Cốt truyện</a:t>
            </a:r>
            <a:endParaRPr lang="vi-VN" sz="5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581" y="3255822"/>
            <a:ext cx="14770839" cy="5819223"/>
          </a:xfrm>
        </p:spPr>
        <p:txBody>
          <a:bodyPr/>
          <a:lstStyle/>
          <a:p>
            <a:pPr algn="just"/>
            <a:r>
              <a:rPr lang="vi-VN" dirty="0" smtClean="0">
                <a:latin typeface="+mn-lt"/>
              </a:rPr>
              <a:t>Sự kiện chính được sắp xếp theo trật tự nhất định: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dirty="0" smtClean="0">
                <a:latin typeface="+mn-lt"/>
              </a:rPr>
              <a:t>Mở đầu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dirty="0" smtClean="0">
                <a:latin typeface="+mn-lt"/>
              </a:rPr>
              <a:t>Diễn biến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dirty="0" smtClean="0">
                <a:latin typeface="+mn-lt"/>
              </a:rPr>
              <a:t>Kết thúc</a:t>
            </a:r>
          </a:p>
          <a:p>
            <a:pPr algn="just"/>
            <a:r>
              <a:rPr lang="vi-VN" dirty="0" smtClean="0">
                <a:latin typeface="+mn-lt"/>
              </a:rPr>
              <a:t>Là yếu tố quan trọng của truyện kể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"/>
          </a:p>
        </p:txBody>
      </p:sp>
      <p:grpSp>
        <p:nvGrpSpPr>
          <p:cNvPr id="5" name="Google Shape;162;p18"/>
          <p:cNvGrpSpPr/>
          <p:nvPr/>
        </p:nvGrpSpPr>
        <p:grpSpPr>
          <a:xfrm>
            <a:off x="612164" y="1587777"/>
            <a:ext cx="672412" cy="675081"/>
            <a:chOff x="1923675" y="1633650"/>
            <a:chExt cx="436000" cy="435975"/>
          </a:xfrm>
        </p:grpSpPr>
        <p:sp>
          <p:nvSpPr>
            <p:cNvPr id="6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pic>
        <p:nvPicPr>
          <p:cNvPr id="12" name="图片 33797" descr="1-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5917">
            <a:off x="10931451" y="168300"/>
            <a:ext cx="3861294" cy="322172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573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5900" b="1" dirty="0">
                <a:solidFill>
                  <a:schemeClr val="bg1"/>
                </a:solidFill>
                <a:latin typeface="+mn-lt"/>
              </a:rPr>
              <a:t>Nhân vật</a:t>
            </a:r>
            <a:endParaRPr lang="vi-VN" sz="5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305" y="3255822"/>
            <a:ext cx="15111116" cy="5819223"/>
          </a:xfrm>
        </p:spPr>
        <p:txBody>
          <a:bodyPr/>
          <a:lstStyle/>
          <a:p>
            <a:pPr algn="just"/>
            <a:r>
              <a:rPr lang="vi-VN" dirty="0">
                <a:latin typeface="+mn-lt"/>
              </a:rPr>
              <a:t>Đ</a:t>
            </a:r>
            <a:r>
              <a:rPr lang="vi-VN" dirty="0" smtClean="0">
                <a:latin typeface="+mn-lt"/>
              </a:rPr>
              <a:t>ối </a:t>
            </a:r>
            <a:r>
              <a:rPr lang="vi-VN" dirty="0">
                <a:latin typeface="+mn-lt"/>
              </a:rPr>
              <a:t>tượng </a:t>
            </a:r>
            <a:r>
              <a:rPr lang="vi-VN" dirty="0" smtClean="0">
                <a:latin typeface="+mn-lt"/>
              </a:rPr>
              <a:t>được nhà văn khắc họa trong tác phẩm, có </a:t>
            </a:r>
            <a:r>
              <a:rPr lang="vi-VN" dirty="0">
                <a:latin typeface="+mn-lt"/>
              </a:rPr>
              <a:t>hình dáng, cử chỉ, hành động, ngôn ngữ, cảm xúc, suy nghĩ</a:t>
            </a:r>
            <a:r>
              <a:rPr lang="vi-VN" dirty="0" smtClean="0">
                <a:latin typeface="+mn-lt"/>
              </a:rPr>
              <a:t>,...</a:t>
            </a:r>
          </a:p>
          <a:p>
            <a:pPr lvl="0" algn="just"/>
            <a:r>
              <a:rPr lang="vi-VN" dirty="0">
                <a:latin typeface="+mn-lt"/>
              </a:rPr>
              <a:t>T</a:t>
            </a:r>
            <a:r>
              <a:rPr lang="vi-VN" dirty="0" smtClean="0">
                <a:latin typeface="+mn-lt"/>
              </a:rPr>
              <a:t>hường </a:t>
            </a:r>
            <a:r>
              <a:rPr lang="vi-VN" dirty="0">
                <a:latin typeface="+mn-lt"/>
              </a:rPr>
              <a:t>là con người nhưng cũng có thể là thần tiên, ma quỷ, con </a:t>
            </a:r>
            <a:r>
              <a:rPr lang="vi-VN" dirty="0" smtClean="0">
                <a:latin typeface="+mn-lt"/>
              </a:rPr>
              <a:t>vật, đồ </a:t>
            </a:r>
            <a:r>
              <a:rPr lang="vi-VN" dirty="0">
                <a:latin typeface="+mn-lt"/>
              </a:rPr>
              <a:t>vật</a:t>
            </a:r>
            <a:r>
              <a:rPr lang="vi-VN" dirty="0" smtClean="0">
                <a:latin typeface="+mn-lt"/>
              </a:rPr>
              <a:t>,...</a:t>
            </a:r>
            <a:endParaRPr lang="vi-VN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"/>
          </a:p>
        </p:txBody>
      </p:sp>
      <p:sp>
        <p:nvSpPr>
          <p:cNvPr id="5" name="Google Shape;605;p40"/>
          <p:cNvSpPr/>
          <p:nvPr/>
        </p:nvSpPr>
        <p:spPr>
          <a:xfrm>
            <a:off x="593641" y="1421414"/>
            <a:ext cx="895765" cy="928614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6" name="图片 4109" descr="封面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392" y="628904"/>
            <a:ext cx="4248472" cy="288328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68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5900" b="1" dirty="0">
                <a:solidFill>
                  <a:schemeClr val="bg1"/>
                </a:solidFill>
                <a:latin typeface="+mn-lt"/>
              </a:rPr>
              <a:t>Người</a:t>
            </a:r>
            <a:br>
              <a:rPr lang="vi-VN" sz="5900" b="1" dirty="0">
                <a:solidFill>
                  <a:schemeClr val="bg1"/>
                </a:solidFill>
                <a:latin typeface="+mn-lt"/>
              </a:rPr>
            </a:br>
            <a:r>
              <a:rPr lang="vi-VN" sz="5900" b="1" dirty="0">
                <a:solidFill>
                  <a:schemeClr val="bg1"/>
                </a:solidFill>
                <a:latin typeface="+mn-lt"/>
              </a:rPr>
              <a:t>kể chuyện</a:t>
            </a:r>
            <a:endParaRPr lang="vi-VN" sz="5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641" y="3255822"/>
            <a:ext cx="11683935" cy="5819223"/>
          </a:xfrm>
        </p:spPr>
        <p:txBody>
          <a:bodyPr/>
          <a:lstStyle/>
          <a:p>
            <a:pPr algn="just"/>
            <a:r>
              <a:rPr lang="vi-VN" dirty="0" smtClean="0">
                <a:latin typeface="+mn-lt"/>
              </a:rPr>
              <a:t>Là nhân vật do nhà văn tạo ra để kể chuyện: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dirty="0" smtClean="0">
                <a:latin typeface="+mn-lt"/>
              </a:rPr>
              <a:t>Ngôi thứ nhất – tham gia vào câu chuyện</a:t>
            </a:r>
          </a:p>
          <a:p>
            <a:pPr lvl="1" algn="just">
              <a:buFont typeface="Wingdings" pitchFamily="2" charset="2"/>
              <a:buChar char="Ø"/>
            </a:pPr>
            <a:r>
              <a:rPr lang="vi-VN" dirty="0" smtClean="0">
                <a:latin typeface="+mn-lt"/>
              </a:rPr>
              <a:t>Ngôi thứ ba – người kể chuyện toàn tri</a:t>
            </a:r>
            <a:endParaRPr lang="vi-VN" dirty="0">
              <a:latin typeface="+mn-lt"/>
            </a:endParaRPr>
          </a:p>
        </p:txBody>
      </p:sp>
      <p:sp>
        <p:nvSpPr>
          <p:cNvPr id="5" name="Google Shape;605;p40"/>
          <p:cNvSpPr/>
          <p:nvPr/>
        </p:nvSpPr>
        <p:spPr>
          <a:xfrm>
            <a:off x="593641" y="1421414"/>
            <a:ext cx="895765" cy="928614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7993" tIns="167993" rIns="167993" bIns="167993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6" name="图片 72708" descr="PPT素材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0379" y="777454"/>
            <a:ext cx="4978400" cy="92948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974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童心飞扬儿童教育PPT模板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451</Words>
  <PresentationFormat>Custom</PresentationFormat>
  <Paragraphs>62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默认设计模板</vt:lpstr>
      <vt:lpstr>PowerPoint Presentation</vt:lpstr>
      <vt:lpstr>PowerPoint Presentation</vt:lpstr>
      <vt:lpstr>Nội dung bài học</vt:lpstr>
      <vt:lpstr>Truyện và truyện đồng thoại</vt:lpstr>
      <vt:lpstr>Truyện</vt:lpstr>
      <vt:lpstr>Truyện đồng thoại</vt:lpstr>
      <vt:lpstr>Cốt truyện</vt:lpstr>
      <vt:lpstr>Nhân vật</vt:lpstr>
      <vt:lpstr>Người kể chuyện</vt:lpstr>
      <vt:lpstr>Lời người kể chuyện và lời nhân vật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2015-09-14T06:10:00Z</dcterms:created>
  <dcterms:modified xsi:type="dcterms:W3CDTF">2021-09-22T14:59:42Z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