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7" r:id="rId3"/>
    <p:sldId id="256" r:id="rId4"/>
    <p:sldId id="258" r:id="rId5"/>
    <p:sldId id="266" r:id="rId6"/>
    <p:sldId id="260" r:id="rId7"/>
    <p:sldId id="273" r:id="rId8"/>
    <p:sldId id="274" r:id="rId9"/>
    <p:sldId id="276" r:id="rId10"/>
    <p:sldId id="277" r:id="rId11"/>
    <p:sldId id="278" r:id="rId12"/>
    <p:sldId id="275" r:id="rId13"/>
    <p:sldId id="280" r:id="rId14"/>
    <p:sldId id="281" r:id="rId15"/>
    <p:sldId id="272" r:id="rId16"/>
    <p:sldId id="282" r:id="rId17"/>
    <p:sldId id="279"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270" r:id="rId38"/>
  </p:sldIdLst>
  <p:sldSz cx="18288000" cy="10287000"/>
  <p:notesSz cx="6858000" cy="9144000"/>
  <p:embeddedFontLs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7.svg"/></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grpSp>
        <p:nvGrpSpPr>
          <p:cNvPr id="2" name="Group 2"/>
          <p:cNvGrpSpPr/>
          <p:nvPr/>
        </p:nvGrpSpPr>
        <p:grpSpPr>
          <a:xfrm>
            <a:off x="666750" y="1472354"/>
            <a:ext cx="16954500" cy="8147896"/>
            <a:chOff x="0" y="0"/>
            <a:chExt cx="32818334" cy="15771645"/>
          </a:xfrm>
        </p:grpSpPr>
        <p:sp>
          <p:nvSpPr>
            <p:cNvPr id="3" name="Freeform 3"/>
            <p:cNvSpPr/>
            <p:nvPr/>
          </p:nvSpPr>
          <p:spPr>
            <a:xfrm>
              <a:off x="0" y="0"/>
              <a:ext cx="32818335" cy="15771645"/>
            </a:xfrm>
            <a:custGeom>
              <a:avLst/>
              <a:gdLst/>
              <a:ahLst/>
              <a:cxnLst/>
              <a:rect l="l" t="t" r="r" b="b"/>
              <a:pathLst>
                <a:path w="32818335" h="15771645">
                  <a:moveTo>
                    <a:pt x="0" y="0"/>
                  </a:moveTo>
                  <a:lnTo>
                    <a:pt x="0" y="15771645"/>
                  </a:lnTo>
                  <a:lnTo>
                    <a:pt x="32818335" y="15771645"/>
                  </a:lnTo>
                  <a:lnTo>
                    <a:pt x="32818335" y="0"/>
                  </a:lnTo>
                  <a:lnTo>
                    <a:pt x="0" y="0"/>
                  </a:lnTo>
                  <a:close/>
                  <a:moveTo>
                    <a:pt x="32757374" y="15710684"/>
                  </a:moveTo>
                  <a:lnTo>
                    <a:pt x="59690" y="15710684"/>
                  </a:lnTo>
                  <a:lnTo>
                    <a:pt x="59690" y="59690"/>
                  </a:lnTo>
                  <a:lnTo>
                    <a:pt x="32757374" y="59690"/>
                  </a:lnTo>
                  <a:lnTo>
                    <a:pt x="32757374" y="15710684"/>
                  </a:lnTo>
                  <a:close/>
                </a:path>
              </a:pathLst>
            </a:custGeom>
            <a:solidFill>
              <a:srgbClr val="000000"/>
            </a:solidFill>
          </p:spPr>
        </p:sp>
      </p:grpSp>
      <p:grpSp>
        <p:nvGrpSpPr>
          <p:cNvPr id="4" name="Group 4"/>
          <p:cNvGrpSpPr/>
          <p:nvPr/>
        </p:nvGrpSpPr>
        <p:grpSpPr>
          <a:xfrm>
            <a:off x="666750" y="666750"/>
            <a:ext cx="16954500" cy="866314"/>
            <a:chOff x="0" y="0"/>
            <a:chExt cx="90918020" cy="4645584"/>
          </a:xfrm>
        </p:grpSpPr>
        <p:sp>
          <p:nvSpPr>
            <p:cNvPr id="5" name="Freeform 5"/>
            <p:cNvSpPr/>
            <p:nvPr/>
          </p:nvSpPr>
          <p:spPr>
            <a:xfrm>
              <a:off x="72390" y="72390"/>
              <a:ext cx="90773240" cy="4500804"/>
            </a:xfrm>
            <a:custGeom>
              <a:avLst/>
              <a:gdLst/>
              <a:ahLst/>
              <a:cxnLst/>
              <a:rect l="l" t="t" r="r" b="b"/>
              <a:pathLst>
                <a:path w="90773240" h="4500804">
                  <a:moveTo>
                    <a:pt x="0" y="0"/>
                  </a:moveTo>
                  <a:lnTo>
                    <a:pt x="90773240" y="0"/>
                  </a:lnTo>
                  <a:lnTo>
                    <a:pt x="90773240" y="4500804"/>
                  </a:lnTo>
                  <a:lnTo>
                    <a:pt x="0" y="4500804"/>
                  </a:lnTo>
                  <a:lnTo>
                    <a:pt x="0" y="0"/>
                  </a:lnTo>
                  <a:close/>
                </a:path>
              </a:pathLst>
            </a:custGeom>
            <a:solidFill>
              <a:srgbClr val="9DCED8"/>
            </a:solidFill>
          </p:spPr>
        </p:sp>
        <p:sp>
          <p:nvSpPr>
            <p:cNvPr id="6" name="Freeform 6"/>
            <p:cNvSpPr/>
            <p:nvPr/>
          </p:nvSpPr>
          <p:spPr>
            <a:xfrm>
              <a:off x="0" y="0"/>
              <a:ext cx="90918023" cy="4645584"/>
            </a:xfrm>
            <a:custGeom>
              <a:avLst/>
              <a:gdLst/>
              <a:ahLst/>
              <a:cxnLst/>
              <a:rect l="l" t="t" r="r" b="b"/>
              <a:pathLst>
                <a:path w="90918023" h="4645584">
                  <a:moveTo>
                    <a:pt x="90773238" y="4500804"/>
                  </a:moveTo>
                  <a:lnTo>
                    <a:pt x="90918023" y="4500804"/>
                  </a:lnTo>
                  <a:lnTo>
                    <a:pt x="90918023" y="4645584"/>
                  </a:lnTo>
                  <a:lnTo>
                    <a:pt x="90773238" y="4645584"/>
                  </a:lnTo>
                  <a:lnTo>
                    <a:pt x="90773238" y="4500804"/>
                  </a:lnTo>
                  <a:close/>
                  <a:moveTo>
                    <a:pt x="0" y="144780"/>
                  </a:moveTo>
                  <a:lnTo>
                    <a:pt x="144780" y="144780"/>
                  </a:lnTo>
                  <a:lnTo>
                    <a:pt x="144780" y="4500804"/>
                  </a:lnTo>
                  <a:lnTo>
                    <a:pt x="0" y="4500804"/>
                  </a:lnTo>
                  <a:lnTo>
                    <a:pt x="0" y="144780"/>
                  </a:lnTo>
                  <a:close/>
                  <a:moveTo>
                    <a:pt x="0" y="4500804"/>
                  </a:moveTo>
                  <a:lnTo>
                    <a:pt x="144780" y="4500804"/>
                  </a:lnTo>
                  <a:lnTo>
                    <a:pt x="144780" y="4645584"/>
                  </a:lnTo>
                  <a:lnTo>
                    <a:pt x="0" y="4645584"/>
                  </a:lnTo>
                  <a:lnTo>
                    <a:pt x="0" y="4500804"/>
                  </a:lnTo>
                  <a:close/>
                  <a:moveTo>
                    <a:pt x="90773238" y="144780"/>
                  </a:moveTo>
                  <a:lnTo>
                    <a:pt x="90918023" y="144780"/>
                  </a:lnTo>
                  <a:lnTo>
                    <a:pt x="90918023" y="4500804"/>
                  </a:lnTo>
                  <a:lnTo>
                    <a:pt x="90773238" y="4500804"/>
                  </a:lnTo>
                  <a:lnTo>
                    <a:pt x="90773238" y="144780"/>
                  </a:lnTo>
                  <a:close/>
                  <a:moveTo>
                    <a:pt x="144780" y="4500804"/>
                  </a:moveTo>
                  <a:lnTo>
                    <a:pt x="90773238" y="4500804"/>
                  </a:lnTo>
                  <a:lnTo>
                    <a:pt x="90773238" y="4645584"/>
                  </a:lnTo>
                  <a:lnTo>
                    <a:pt x="144780" y="4645584"/>
                  </a:lnTo>
                  <a:lnTo>
                    <a:pt x="144780" y="4500804"/>
                  </a:lnTo>
                  <a:close/>
                  <a:moveTo>
                    <a:pt x="90773238" y="0"/>
                  </a:moveTo>
                  <a:lnTo>
                    <a:pt x="90918023" y="0"/>
                  </a:lnTo>
                  <a:lnTo>
                    <a:pt x="90918023" y="144780"/>
                  </a:lnTo>
                  <a:lnTo>
                    <a:pt x="90773238" y="144780"/>
                  </a:lnTo>
                  <a:lnTo>
                    <a:pt x="90773238" y="0"/>
                  </a:lnTo>
                  <a:close/>
                  <a:moveTo>
                    <a:pt x="0" y="0"/>
                  </a:moveTo>
                  <a:lnTo>
                    <a:pt x="144780" y="0"/>
                  </a:lnTo>
                  <a:lnTo>
                    <a:pt x="144780" y="144780"/>
                  </a:lnTo>
                  <a:lnTo>
                    <a:pt x="0" y="144780"/>
                  </a:lnTo>
                  <a:lnTo>
                    <a:pt x="0" y="0"/>
                  </a:lnTo>
                  <a:close/>
                  <a:moveTo>
                    <a:pt x="144780" y="0"/>
                  </a:moveTo>
                  <a:lnTo>
                    <a:pt x="90773238" y="0"/>
                  </a:lnTo>
                  <a:lnTo>
                    <a:pt x="90773238" y="144780"/>
                  </a:lnTo>
                  <a:lnTo>
                    <a:pt x="144780" y="144780"/>
                  </a:lnTo>
                  <a:lnTo>
                    <a:pt x="144780" y="0"/>
                  </a:lnTo>
                  <a:close/>
                </a:path>
              </a:pathLst>
            </a:custGeom>
            <a:solidFill>
              <a:srgbClr val="000000"/>
            </a:solidFill>
          </p:spPr>
        </p:sp>
      </p:grpSp>
      <p:grpSp>
        <p:nvGrpSpPr>
          <p:cNvPr id="7" name="Group 7"/>
          <p:cNvGrpSpPr>
            <a:grpSpLocks noChangeAspect="1"/>
          </p:cNvGrpSpPr>
          <p:nvPr/>
        </p:nvGrpSpPr>
        <p:grpSpPr>
          <a:xfrm>
            <a:off x="1219200" y="959306"/>
            <a:ext cx="281202" cy="281202"/>
            <a:chOff x="0" y="0"/>
            <a:chExt cx="495300" cy="495300"/>
          </a:xfrm>
        </p:grpSpPr>
        <p:sp>
          <p:nvSpPr>
            <p:cNvPr id="8" name="Freeform 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9" name="Freeform 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4B9B7"/>
            </a:solidFill>
          </p:spPr>
        </p:sp>
      </p:grpSp>
      <p:grpSp>
        <p:nvGrpSpPr>
          <p:cNvPr id="10" name="Group 10"/>
          <p:cNvGrpSpPr>
            <a:grpSpLocks noChangeAspect="1"/>
          </p:cNvGrpSpPr>
          <p:nvPr/>
        </p:nvGrpSpPr>
        <p:grpSpPr>
          <a:xfrm>
            <a:off x="1742282" y="959306"/>
            <a:ext cx="281202" cy="281202"/>
            <a:chOff x="0" y="0"/>
            <a:chExt cx="495300" cy="495300"/>
          </a:xfrm>
        </p:grpSpPr>
        <p:sp>
          <p:nvSpPr>
            <p:cNvPr id="11" name="Freeform 1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2" name="Freeform 1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AD486"/>
            </a:solidFill>
          </p:spPr>
        </p:sp>
      </p:grpSp>
      <p:grpSp>
        <p:nvGrpSpPr>
          <p:cNvPr id="13" name="Group 13"/>
          <p:cNvGrpSpPr>
            <a:grpSpLocks noChangeAspect="1"/>
          </p:cNvGrpSpPr>
          <p:nvPr/>
        </p:nvGrpSpPr>
        <p:grpSpPr>
          <a:xfrm>
            <a:off x="2265364" y="959306"/>
            <a:ext cx="281202" cy="281202"/>
            <a:chOff x="0" y="0"/>
            <a:chExt cx="495300" cy="495300"/>
          </a:xfrm>
        </p:grpSpPr>
        <p:sp>
          <p:nvSpPr>
            <p:cNvPr id="14" name="Freeform 1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5" name="Freeform 1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AE4BA"/>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59710" y="945362"/>
            <a:ext cx="309090" cy="309090"/>
          </a:xfrm>
          <a:prstGeom prst="rect">
            <a:avLst/>
          </a:prstGeom>
        </p:spPr>
      </p:pic>
      <p:sp>
        <p:nvSpPr>
          <p:cNvPr id="21" name="TextBox 21"/>
          <p:cNvSpPr txBox="1"/>
          <p:nvPr/>
        </p:nvSpPr>
        <p:spPr>
          <a:xfrm>
            <a:off x="2515410" y="2564944"/>
            <a:ext cx="13483110" cy="3145028"/>
          </a:xfrm>
          <a:prstGeom prst="rect">
            <a:avLst/>
          </a:prstGeom>
        </p:spPr>
        <p:txBody>
          <a:bodyPr wrap="square" lIns="0" tIns="0" rIns="0" bIns="0" rtlCol="0" anchor="t">
            <a:spAutoFit/>
          </a:bodyPr>
          <a:lstStyle/>
          <a:p>
            <a:pPr algn="ctr">
              <a:lnSpc>
                <a:spcPct val="150000"/>
              </a:lnSpc>
            </a:pPr>
            <a:r>
              <a:rPr lang="vi-VN" sz="7200" b="1" dirty="0" smtClean="0">
                <a:solidFill>
                  <a:srgbClr val="000000"/>
                </a:solidFill>
              </a:rPr>
              <a:t>CHÀO MỪNG CÁC EM ĐẾN VỚI BÀI HỌC NGÀY HÔM NAY!</a:t>
            </a:r>
            <a:endParaRPr lang="en-US" sz="7200" b="1" dirty="0">
              <a:solidFill>
                <a:srgbClr val="000000"/>
              </a:solidFill>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099" y="6002528"/>
            <a:ext cx="4495800" cy="44058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066800" y="1485900"/>
            <a:ext cx="16263582" cy="784830"/>
          </a:xfrm>
          <a:prstGeom prst="rect">
            <a:avLst/>
          </a:prstGeom>
          <a:noFill/>
        </p:spPr>
        <p:txBody>
          <a:bodyPr wrap="square" rtlCol="0">
            <a:spAutoFit/>
          </a:bodyPr>
          <a:lstStyle/>
          <a:p>
            <a:pPr algn="ctr"/>
            <a:r>
              <a:rPr lang="vi-VN" sz="4500" b="1" dirty="0" smtClean="0"/>
              <a:t>Hãy phân tích thành phần của các câu sau đây:</a:t>
            </a:r>
            <a:endParaRPr lang="en-US" sz="4500" b="1" dirty="0"/>
          </a:p>
        </p:txBody>
      </p:sp>
      <p:sp>
        <p:nvSpPr>
          <p:cNvPr id="3" name="TextBox 2"/>
          <p:cNvSpPr txBox="1"/>
          <p:nvPr/>
        </p:nvSpPr>
        <p:spPr>
          <a:xfrm>
            <a:off x="1099782" y="2270730"/>
            <a:ext cx="16230600" cy="4708981"/>
          </a:xfrm>
          <a:prstGeom prst="rect">
            <a:avLst/>
          </a:prstGeom>
          <a:noFill/>
        </p:spPr>
        <p:txBody>
          <a:bodyPr wrap="square" rtlCol="0">
            <a:spAutoFit/>
          </a:bodyPr>
          <a:lstStyle/>
          <a:p>
            <a:pPr marL="742950" indent="-742950">
              <a:lnSpc>
                <a:spcPct val="150000"/>
              </a:lnSpc>
              <a:buAutoNum type="alphaLcPeriod" startAt="3"/>
            </a:pPr>
            <a:r>
              <a:rPr lang="vi-VN" sz="4000" i="1" dirty="0" smtClean="0"/>
              <a:t>Còn tấm gương bằng thủy tinh tráng bạc, nó vẫn là người bạn trung </a:t>
            </a:r>
          </a:p>
          <a:p>
            <a:pPr>
              <a:lnSpc>
                <a:spcPct val="150000"/>
              </a:lnSpc>
            </a:pPr>
            <a:endParaRPr lang="vi-VN" sz="4000" i="1" dirty="0"/>
          </a:p>
          <a:p>
            <a:pPr>
              <a:lnSpc>
                <a:spcPct val="150000"/>
              </a:lnSpc>
            </a:pPr>
            <a:r>
              <a:rPr lang="vi-VN" sz="4000" i="1" dirty="0" smtClean="0"/>
              <a:t>thực, chân thành, thẳng thăn, không hề nói dối, cũng không bao giờ </a:t>
            </a:r>
          </a:p>
          <a:p>
            <a:pPr>
              <a:lnSpc>
                <a:spcPct val="150000"/>
              </a:lnSpc>
            </a:pPr>
            <a:endParaRPr lang="vi-VN" sz="4000" i="1" dirty="0"/>
          </a:p>
          <a:p>
            <a:pPr>
              <a:lnSpc>
                <a:spcPct val="150000"/>
              </a:lnSpc>
            </a:pPr>
            <a:r>
              <a:rPr lang="vi-VN" sz="4000" i="1" dirty="0" smtClean="0"/>
              <a:t>biết nịnh hót hay độc ác...</a:t>
            </a:r>
            <a:endParaRPr lang="en-US" sz="4000" i="1" dirty="0"/>
          </a:p>
        </p:txBody>
      </p:sp>
      <p:cxnSp>
        <p:nvCxnSpPr>
          <p:cNvPr id="5" name="Straight Connector 4"/>
          <p:cNvCxnSpPr/>
          <p:nvPr/>
        </p:nvCxnSpPr>
        <p:spPr>
          <a:xfrm>
            <a:off x="3048000" y="3162300"/>
            <a:ext cx="8001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1277600" y="3162300"/>
            <a:ext cx="685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2192000" y="3162300"/>
            <a:ext cx="4953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1214082" y="5067300"/>
            <a:ext cx="15321318"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1214082" y="6819900"/>
            <a:ext cx="5643918"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6566637" y="3188564"/>
            <a:ext cx="963725" cy="738664"/>
          </a:xfrm>
          <a:prstGeom prst="rect">
            <a:avLst/>
          </a:prstGeom>
          <a:noFill/>
        </p:spPr>
        <p:txBody>
          <a:bodyPr wrap="none" rtlCol="0">
            <a:spAutoFit/>
          </a:bodyPr>
          <a:lstStyle/>
          <a:p>
            <a:r>
              <a:rPr lang="vi-VN" sz="4200" b="1" dirty="0" smtClean="0">
                <a:solidFill>
                  <a:srgbClr val="FF0000"/>
                </a:solidFill>
              </a:rPr>
              <a:t>KN</a:t>
            </a:r>
            <a:endParaRPr lang="en-US" sz="4200" b="1" dirty="0">
              <a:solidFill>
                <a:srgbClr val="FF0000"/>
              </a:solidFill>
            </a:endParaRPr>
          </a:p>
        </p:txBody>
      </p:sp>
      <p:sp>
        <p:nvSpPr>
          <p:cNvPr id="17" name="TextBox 16"/>
          <p:cNvSpPr txBox="1"/>
          <p:nvPr/>
        </p:nvSpPr>
        <p:spPr>
          <a:xfrm>
            <a:off x="11138637" y="3222168"/>
            <a:ext cx="963725" cy="738664"/>
          </a:xfrm>
          <a:prstGeom prst="rect">
            <a:avLst/>
          </a:prstGeom>
          <a:noFill/>
        </p:spPr>
        <p:txBody>
          <a:bodyPr wrap="none" rtlCol="0">
            <a:spAutoFit/>
          </a:bodyPr>
          <a:lstStyle/>
          <a:p>
            <a:r>
              <a:rPr lang="vi-VN" sz="4200" b="1" dirty="0">
                <a:solidFill>
                  <a:srgbClr val="FF0000"/>
                </a:solidFill>
              </a:rPr>
              <a:t>C</a:t>
            </a:r>
            <a:r>
              <a:rPr lang="vi-VN" sz="4200" b="1" dirty="0" smtClean="0">
                <a:solidFill>
                  <a:srgbClr val="FF0000"/>
                </a:solidFill>
              </a:rPr>
              <a:t>N</a:t>
            </a:r>
            <a:endParaRPr lang="en-US" sz="4200" b="1" dirty="0">
              <a:solidFill>
                <a:srgbClr val="FF0000"/>
              </a:solidFill>
            </a:endParaRPr>
          </a:p>
        </p:txBody>
      </p:sp>
      <p:sp>
        <p:nvSpPr>
          <p:cNvPr id="18" name="TextBox 17"/>
          <p:cNvSpPr txBox="1"/>
          <p:nvPr/>
        </p:nvSpPr>
        <p:spPr>
          <a:xfrm>
            <a:off x="14478000" y="3222168"/>
            <a:ext cx="933269" cy="738664"/>
          </a:xfrm>
          <a:prstGeom prst="rect">
            <a:avLst/>
          </a:prstGeom>
          <a:noFill/>
        </p:spPr>
        <p:txBody>
          <a:bodyPr wrap="none" rtlCol="0">
            <a:spAutoFit/>
          </a:bodyPr>
          <a:lstStyle/>
          <a:p>
            <a:r>
              <a:rPr lang="vi-VN" sz="4200" b="1" dirty="0" smtClean="0">
                <a:solidFill>
                  <a:srgbClr val="FF0000"/>
                </a:solidFill>
              </a:rPr>
              <a:t>VN</a:t>
            </a:r>
            <a:endParaRPr lang="en-US" sz="4200" b="1" dirty="0">
              <a:solidFill>
                <a:srgbClr val="FF0000"/>
              </a:solidFill>
            </a:endParaRPr>
          </a:p>
        </p:txBody>
      </p:sp>
    </p:spTree>
    <p:extLst>
      <p:ext uri="{BB962C8B-B14F-4D97-AF65-F5344CB8AC3E}">
        <p14:creationId xmlns:p14="http://schemas.microsoft.com/office/powerpoint/2010/main" val="174159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4" name="TextBox 33"/>
          <p:cNvSpPr txBox="1"/>
          <p:nvPr/>
        </p:nvSpPr>
        <p:spPr>
          <a:xfrm>
            <a:off x="762000" y="312867"/>
            <a:ext cx="6696064" cy="830997"/>
          </a:xfrm>
          <a:prstGeom prst="rect">
            <a:avLst/>
          </a:prstGeom>
          <a:noFill/>
        </p:spPr>
        <p:txBody>
          <a:bodyPr wrap="none" rtlCol="0">
            <a:spAutoFit/>
          </a:bodyPr>
          <a:lstStyle/>
          <a:p>
            <a:r>
              <a:rPr lang="vi-VN" sz="4800" b="1" dirty="0" smtClean="0"/>
              <a:t>II. Thành phần biệt lập</a:t>
            </a:r>
            <a:endParaRPr lang="en-US" sz="4800" b="1" dirty="0"/>
          </a:p>
        </p:txBody>
      </p:sp>
      <p:sp>
        <p:nvSpPr>
          <p:cNvPr id="35" name="TextBox 34"/>
          <p:cNvSpPr txBox="1"/>
          <p:nvPr/>
        </p:nvSpPr>
        <p:spPr>
          <a:xfrm>
            <a:off x="762000" y="1379667"/>
            <a:ext cx="3390672" cy="784830"/>
          </a:xfrm>
          <a:prstGeom prst="rect">
            <a:avLst/>
          </a:prstGeom>
          <a:noFill/>
        </p:spPr>
        <p:txBody>
          <a:bodyPr wrap="none" rtlCol="0">
            <a:spAutoFit/>
          </a:bodyPr>
          <a:lstStyle/>
          <a:p>
            <a:r>
              <a:rPr lang="vi-VN" sz="4500" b="1" i="1" dirty="0" smtClean="0">
                <a:solidFill>
                  <a:srgbClr val="FF0000"/>
                </a:solidFill>
              </a:rPr>
              <a:t>1. Lý thuyết</a:t>
            </a:r>
            <a:endParaRPr lang="en-US" sz="4500" b="1" i="1" dirty="0">
              <a:solidFill>
                <a:srgbClr val="FF0000"/>
              </a:solidFill>
            </a:endParaRPr>
          </a:p>
        </p:txBody>
      </p:sp>
      <p:graphicFrame>
        <p:nvGraphicFramePr>
          <p:cNvPr id="36" name="Table 35"/>
          <p:cNvGraphicFramePr>
            <a:graphicFrameLocks noGrp="1"/>
          </p:cNvGraphicFramePr>
          <p:nvPr>
            <p:extLst>
              <p:ext uri="{D42A27DB-BD31-4B8C-83A1-F6EECF244321}">
                <p14:modId xmlns:p14="http://schemas.microsoft.com/office/powerpoint/2010/main" val="3249653134"/>
              </p:ext>
            </p:extLst>
          </p:nvPr>
        </p:nvGraphicFramePr>
        <p:xfrm>
          <a:off x="1295400" y="3374767"/>
          <a:ext cx="15925800" cy="6506138"/>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848384152"/>
                    </a:ext>
                  </a:extLst>
                </a:gridCol>
                <a:gridCol w="10210800">
                  <a:extLst>
                    <a:ext uri="{9D8B030D-6E8A-4147-A177-3AD203B41FA5}">
                      <a16:colId xmlns:a16="http://schemas.microsoft.com/office/drawing/2014/main" val="355816425"/>
                    </a:ext>
                  </a:extLst>
                </a:gridCol>
                <a:gridCol w="2209800">
                  <a:extLst>
                    <a:ext uri="{9D8B030D-6E8A-4147-A177-3AD203B41FA5}">
                      <a16:colId xmlns:a16="http://schemas.microsoft.com/office/drawing/2014/main" val="2114765705"/>
                    </a:ext>
                  </a:extLst>
                </a:gridCol>
              </a:tblGrid>
              <a:tr h="1143945">
                <a:tc>
                  <a:txBody>
                    <a:bodyPr/>
                    <a:lstStyle/>
                    <a:p>
                      <a:pPr algn="ctr">
                        <a:lnSpc>
                          <a:spcPct val="150000"/>
                        </a:lnSpc>
                      </a:pPr>
                      <a:r>
                        <a:rPr lang="vi-VN" sz="2800" b="1" dirty="0" smtClean="0">
                          <a:latin typeface="Arial" panose="020B0604020202020204" pitchFamily="34" charset="0"/>
                          <a:cs typeface="Arial" panose="020B0604020202020204" pitchFamily="34" charset="0"/>
                        </a:rPr>
                        <a:t>CÁC</a:t>
                      </a:r>
                      <a:r>
                        <a:rPr lang="vi-VN" sz="2800" b="1" baseline="0" dirty="0" smtClean="0">
                          <a:latin typeface="Arial" panose="020B0604020202020204" pitchFamily="34" charset="0"/>
                          <a:cs typeface="Arial" panose="020B0604020202020204" pitchFamily="34" charset="0"/>
                        </a:rPr>
                        <a:t> THÀNH PHẦN BIỆT LẬP (A)</a:t>
                      </a:r>
                      <a:endParaRPr lang="en-US" sz="2800" b="1" dirty="0">
                        <a:latin typeface="Arial" panose="020B0604020202020204" pitchFamily="34" charset="0"/>
                        <a:cs typeface="Arial" panose="020B0604020202020204" pitchFamily="34" charset="0"/>
                      </a:endParaRPr>
                    </a:p>
                  </a:txBody>
                  <a:tcPr anchor="ctr">
                    <a:solidFill>
                      <a:schemeClr val="accent5">
                        <a:lumMod val="40000"/>
                        <a:lumOff val="60000"/>
                      </a:schemeClr>
                    </a:solidFill>
                  </a:tcPr>
                </a:tc>
                <a:tc>
                  <a:txBody>
                    <a:bodyPr/>
                    <a:lstStyle/>
                    <a:p>
                      <a:pPr algn="ctr">
                        <a:lnSpc>
                          <a:spcPct val="150000"/>
                        </a:lnSpc>
                      </a:pPr>
                      <a:r>
                        <a:rPr lang="vi-VN" sz="2800" b="1" dirty="0" smtClean="0">
                          <a:latin typeface="Arial" panose="020B0604020202020204" pitchFamily="34" charset="0"/>
                          <a:cs typeface="Arial" panose="020B0604020202020204" pitchFamily="34" charset="0"/>
                        </a:rPr>
                        <a:t>CÔNG</a:t>
                      </a:r>
                      <a:r>
                        <a:rPr lang="vi-VN" sz="2800" b="1" baseline="0" dirty="0" smtClean="0">
                          <a:latin typeface="Arial" panose="020B0604020202020204" pitchFamily="34" charset="0"/>
                          <a:cs typeface="Arial" panose="020B0604020202020204" pitchFamily="34" charset="0"/>
                        </a:rPr>
                        <a:t> DỤNG (B)</a:t>
                      </a:r>
                      <a:endParaRPr lang="en-US" sz="2800" b="1" dirty="0">
                        <a:latin typeface="Arial" panose="020B0604020202020204" pitchFamily="34" charset="0"/>
                        <a:cs typeface="Arial" panose="020B0604020202020204" pitchFamily="34" charset="0"/>
                      </a:endParaRPr>
                    </a:p>
                  </a:txBody>
                  <a:tcPr anchor="ctr">
                    <a:solidFill>
                      <a:schemeClr val="accent5">
                        <a:lumMod val="40000"/>
                        <a:lumOff val="60000"/>
                      </a:schemeClr>
                    </a:solidFill>
                  </a:tcPr>
                </a:tc>
                <a:tc>
                  <a:txBody>
                    <a:bodyPr/>
                    <a:lstStyle/>
                    <a:p>
                      <a:pPr algn="ctr">
                        <a:lnSpc>
                          <a:spcPct val="150000"/>
                        </a:lnSpc>
                      </a:pPr>
                      <a:r>
                        <a:rPr lang="vi-VN" sz="2800" b="1" dirty="0" smtClean="0">
                          <a:latin typeface="Arial" panose="020B0604020202020204" pitchFamily="34" charset="0"/>
                          <a:cs typeface="Arial" panose="020B0604020202020204" pitchFamily="34" charset="0"/>
                        </a:rPr>
                        <a:t>NỐI</a:t>
                      </a:r>
                      <a:endParaRPr lang="en-US" sz="2800" b="1" dirty="0">
                        <a:latin typeface="Arial" panose="020B0604020202020204" pitchFamily="34" charset="0"/>
                        <a:cs typeface="Arial" panose="020B0604020202020204" pitchFamily="34" charset="0"/>
                      </a:endParaRPr>
                    </a:p>
                  </a:txBody>
                  <a:tcPr anchor="ctr">
                    <a:solidFill>
                      <a:schemeClr val="accent5">
                        <a:lumMod val="40000"/>
                        <a:lumOff val="60000"/>
                      </a:schemeClr>
                    </a:solidFill>
                  </a:tcPr>
                </a:tc>
                <a:extLst>
                  <a:ext uri="{0D108BD9-81ED-4DB2-BD59-A6C34878D82A}">
                    <a16:rowId xmlns:a16="http://schemas.microsoft.com/office/drawing/2014/main" val="4904967"/>
                  </a:ext>
                </a:extLst>
              </a:tr>
              <a:tr h="1295797">
                <a:tc>
                  <a:txBody>
                    <a:bodyPr/>
                    <a:lstStyle/>
                    <a:p>
                      <a:pPr algn="just">
                        <a:lnSpc>
                          <a:spcPct val="150000"/>
                        </a:lnSpc>
                      </a:pPr>
                      <a:r>
                        <a:rPr lang="vi-VN" sz="3200" b="1" dirty="0" smtClean="0">
                          <a:latin typeface="Arial" panose="020B0604020202020204" pitchFamily="34" charset="0"/>
                          <a:cs typeface="Arial" panose="020B0604020202020204" pitchFamily="34" charset="0"/>
                        </a:rPr>
                        <a:t>1.</a:t>
                      </a:r>
                      <a:r>
                        <a:rPr lang="vi-VN" sz="3200" b="1" baseline="0" dirty="0" smtClean="0">
                          <a:latin typeface="Arial" panose="020B0604020202020204" pitchFamily="34" charset="0"/>
                          <a:cs typeface="Arial" panose="020B0604020202020204" pitchFamily="34" charset="0"/>
                        </a:rPr>
                        <a:t> Tình thái</a:t>
                      </a:r>
                      <a:endParaRPr lang="en-US" sz="3200" b="1"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vi-VN" sz="3200" b="0" dirty="0" smtClean="0">
                          <a:latin typeface="Arial" panose="020B0604020202020204" pitchFamily="34" charset="0"/>
                          <a:cs typeface="Arial" panose="020B0604020202020204" pitchFamily="34" charset="0"/>
                        </a:rPr>
                        <a:t>a. Bộc</a:t>
                      </a:r>
                      <a:r>
                        <a:rPr lang="vi-VN" sz="3200" b="0" baseline="0" dirty="0" smtClean="0">
                          <a:latin typeface="Arial" panose="020B0604020202020204" pitchFamily="34" charset="0"/>
                          <a:cs typeface="Arial" panose="020B0604020202020204" pitchFamily="34" charset="0"/>
                        </a:rPr>
                        <a:t> lộ tâm lí của người nói </a:t>
                      </a:r>
                      <a:r>
                        <a:rPr lang="vi-VN" sz="3200" b="0" i="1" baseline="0" dirty="0" smtClean="0">
                          <a:latin typeface="Arial" panose="020B0604020202020204" pitchFamily="34" charset="0"/>
                          <a:cs typeface="Arial" panose="020B0604020202020204" pitchFamily="34" charset="0"/>
                        </a:rPr>
                        <a:t>(vui, buồn, mừng, giận..)</a:t>
                      </a:r>
                      <a:endParaRPr lang="en-US" sz="3200" b="0" i="1" dirty="0">
                        <a:latin typeface="Arial" panose="020B0604020202020204" pitchFamily="34" charset="0"/>
                        <a:cs typeface="Arial" panose="020B0604020202020204" pitchFamily="34" charset="0"/>
                      </a:endParaRPr>
                    </a:p>
                  </a:txBody>
                  <a:tcPr anchor="ctr"/>
                </a:tc>
                <a:tc>
                  <a:txBody>
                    <a:bodyPr/>
                    <a:lstStyle/>
                    <a:p>
                      <a:endParaRPr lang="en-US" dirty="0"/>
                    </a:p>
                  </a:txBody>
                  <a:tcPr/>
                </a:tc>
                <a:extLst>
                  <a:ext uri="{0D108BD9-81ED-4DB2-BD59-A6C34878D82A}">
                    <a16:rowId xmlns:a16="http://schemas.microsoft.com/office/drawing/2014/main" val="3460345866"/>
                  </a:ext>
                </a:extLst>
              </a:tr>
              <a:tr h="988464">
                <a:tc>
                  <a:txBody>
                    <a:bodyPr/>
                    <a:lstStyle/>
                    <a:p>
                      <a:pPr algn="just">
                        <a:lnSpc>
                          <a:spcPct val="150000"/>
                        </a:lnSpc>
                      </a:pPr>
                      <a:r>
                        <a:rPr lang="vi-VN" sz="3200" b="1" dirty="0" smtClean="0">
                          <a:latin typeface="Arial" panose="020B0604020202020204" pitchFamily="34" charset="0"/>
                          <a:cs typeface="Arial" panose="020B0604020202020204" pitchFamily="34" charset="0"/>
                        </a:rPr>
                        <a:t>2. Cảm</a:t>
                      </a:r>
                      <a:r>
                        <a:rPr lang="vi-VN" sz="3200" b="1" baseline="0" dirty="0" smtClean="0">
                          <a:latin typeface="Arial" panose="020B0604020202020204" pitchFamily="34" charset="0"/>
                          <a:cs typeface="Arial" panose="020B0604020202020204" pitchFamily="34" charset="0"/>
                        </a:rPr>
                        <a:t> thán</a:t>
                      </a:r>
                      <a:endParaRPr lang="en-US" sz="3200" b="1"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vi-VN" sz="3200" b="0" dirty="0" smtClean="0">
                          <a:latin typeface="Arial" panose="020B0604020202020204" pitchFamily="34" charset="0"/>
                          <a:cs typeface="Arial" panose="020B0604020202020204" pitchFamily="34" charset="0"/>
                        </a:rPr>
                        <a:t>b. Tạo</a:t>
                      </a:r>
                      <a:r>
                        <a:rPr lang="vi-VN" sz="3200" b="0" baseline="0" dirty="0" smtClean="0">
                          <a:latin typeface="Arial" panose="020B0604020202020204" pitchFamily="34" charset="0"/>
                          <a:cs typeface="Arial" panose="020B0604020202020204" pitchFamily="34" charset="0"/>
                        </a:rPr>
                        <a:t> lập hoặc duy trì quan hệ giao tiếp</a:t>
                      </a:r>
                      <a:endParaRPr lang="en-US" sz="3200" b="0" dirty="0">
                        <a:latin typeface="Arial" panose="020B0604020202020204" pitchFamily="34" charset="0"/>
                        <a:cs typeface="Arial" panose="020B0604020202020204" pitchFamily="34" charset="0"/>
                      </a:endParaRPr>
                    </a:p>
                  </a:txBody>
                  <a:tcPr anchor="ctr"/>
                </a:tc>
                <a:tc>
                  <a:txBody>
                    <a:bodyPr/>
                    <a:lstStyle/>
                    <a:p>
                      <a:endParaRPr lang="en-US"/>
                    </a:p>
                  </a:txBody>
                  <a:tcPr/>
                </a:tc>
                <a:extLst>
                  <a:ext uri="{0D108BD9-81ED-4DB2-BD59-A6C34878D82A}">
                    <a16:rowId xmlns:a16="http://schemas.microsoft.com/office/drawing/2014/main" val="3479607288"/>
                  </a:ext>
                </a:extLst>
              </a:tr>
              <a:tr h="1295797">
                <a:tc>
                  <a:txBody>
                    <a:bodyPr/>
                    <a:lstStyle/>
                    <a:p>
                      <a:pPr algn="just">
                        <a:lnSpc>
                          <a:spcPct val="150000"/>
                        </a:lnSpc>
                      </a:pPr>
                      <a:r>
                        <a:rPr lang="vi-VN" sz="3200" b="1" dirty="0" smtClean="0">
                          <a:latin typeface="Arial" panose="020B0604020202020204" pitchFamily="34" charset="0"/>
                          <a:cs typeface="Arial" panose="020B0604020202020204" pitchFamily="34" charset="0"/>
                        </a:rPr>
                        <a:t>3. Gọi</a:t>
                      </a:r>
                      <a:r>
                        <a:rPr lang="vi-VN" sz="3200" b="1" baseline="0" dirty="0" smtClean="0">
                          <a:latin typeface="Arial" panose="020B0604020202020204" pitchFamily="34" charset="0"/>
                          <a:cs typeface="Arial" panose="020B0604020202020204" pitchFamily="34" charset="0"/>
                        </a:rPr>
                        <a:t> – đáp</a:t>
                      </a:r>
                      <a:endParaRPr lang="en-US" sz="3200" b="1"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vi-VN" sz="3200" b="0" dirty="0" smtClean="0">
                          <a:latin typeface="Arial" panose="020B0604020202020204" pitchFamily="34" charset="0"/>
                          <a:cs typeface="Arial" panose="020B0604020202020204" pitchFamily="34" charset="0"/>
                        </a:rPr>
                        <a:t>c. Bổ</a:t>
                      </a:r>
                      <a:r>
                        <a:rPr lang="vi-VN" sz="3200" b="0" baseline="0" dirty="0" smtClean="0">
                          <a:latin typeface="Arial" panose="020B0604020202020204" pitchFamily="34" charset="0"/>
                          <a:cs typeface="Arial" panose="020B0604020202020204" pitchFamily="34" charset="0"/>
                        </a:rPr>
                        <a:t> sung một số chi tiết cho nội dung chính của câu</a:t>
                      </a:r>
                      <a:endParaRPr lang="en-US" sz="3200" b="0" dirty="0">
                        <a:latin typeface="Arial" panose="020B0604020202020204" pitchFamily="34" charset="0"/>
                        <a:cs typeface="Arial" panose="020B0604020202020204" pitchFamily="34" charset="0"/>
                      </a:endParaRPr>
                    </a:p>
                  </a:txBody>
                  <a:tcPr anchor="ctr"/>
                </a:tc>
                <a:tc>
                  <a:txBody>
                    <a:bodyPr/>
                    <a:lstStyle/>
                    <a:p>
                      <a:endParaRPr lang="en-US"/>
                    </a:p>
                  </a:txBody>
                  <a:tcPr/>
                </a:tc>
                <a:extLst>
                  <a:ext uri="{0D108BD9-81ED-4DB2-BD59-A6C34878D82A}">
                    <a16:rowId xmlns:a16="http://schemas.microsoft.com/office/drawing/2014/main" val="56644640"/>
                  </a:ext>
                </a:extLst>
              </a:tr>
              <a:tr h="1295797">
                <a:tc>
                  <a:txBody>
                    <a:bodyPr/>
                    <a:lstStyle/>
                    <a:p>
                      <a:pPr algn="just">
                        <a:lnSpc>
                          <a:spcPct val="150000"/>
                        </a:lnSpc>
                      </a:pPr>
                      <a:r>
                        <a:rPr lang="vi-VN" sz="3200" b="1" dirty="0" smtClean="0">
                          <a:latin typeface="Arial" panose="020B0604020202020204" pitchFamily="34" charset="0"/>
                          <a:cs typeface="Arial" panose="020B0604020202020204" pitchFamily="34" charset="0"/>
                        </a:rPr>
                        <a:t>4. Phụ</a:t>
                      </a:r>
                      <a:r>
                        <a:rPr lang="vi-VN" sz="3200" b="1" baseline="0" dirty="0" smtClean="0">
                          <a:latin typeface="Arial" panose="020B0604020202020204" pitchFamily="34" charset="0"/>
                          <a:cs typeface="Arial" panose="020B0604020202020204" pitchFamily="34" charset="0"/>
                        </a:rPr>
                        <a:t> chú</a:t>
                      </a:r>
                      <a:endParaRPr lang="en-US" sz="3200" b="1"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vi-VN" sz="3200" b="0" dirty="0" smtClean="0">
                          <a:latin typeface="Arial" panose="020B0604020202020204" pitchFamily="34" charset="0"/>
                          <a:cs typeface="Arial" panose="020B0604020202020204" pitchFamily="34" charset="0"/>
                        </a:rPr>
                        <a:t>d. Thể</a:t>
                      </a:r>
                      <a:r>
                        <a:rPr lang="vi-VN" sz="3200" b="0" baseline="0" dirty="0" smtClean="0">
                          <a:latin typeface="Arial" panose="020B0604020202020204" pitchFamily="34" charset="0"/>
                          <a:cs typeface="Arial" panose="020B0604020202020204" pitchFamily="34" charset="0"/>
                        </a:rPr>
                        <a:t> hiện cách nhìn của người nói đối với sự việc được nói đến trong câu</a:t>
                      </a:r>
                      <a:endParaRPr lang="en-US" sz="3200" b="0" dirty="0">
                        <a:latin typeface="Arial" panose="020B0604020202020204" pitchFamily="34" charset="0"/>
                        <a:cs typeface="Arial" panose="020B0604020202020204" pitchFamily="34" charset="0"/>
                      </a:endParaRPr>
                    </a:p>
                  </a:txBody>
                  <a:tcPr anchor="ctr"/>
                </a:tc>
                <a:tc>
                  <a:txBody>
                    <a:bodyPr/>
                    <a:lstStyle/>
                    <a:p>
                      <a:endParaRPr lang="en-US" dirty="0"/>
                    </a:p>
                  </a:txBody>
                  <a:tcPr/>
                </a:tc>
                <a:extLst>
                  <a:ext uri="{0D108BD9-81ED-4DB2-BD59-A6C34878D82A}">
                    <a16:rowId xmlns:a16="http://schemas.microsoft.com/office/drawing/2014/main" val="3681651761"/>
                  </a:ext>
                </a:extLst>
              </a:tr>
            </a:tbl>
          </a:graphicData>
        </a:graphic>
      </p:graphicFrame>
      <p:sp>
        <p:nvSpPr>
          <p:cNvPr id="2" name="TextBox 1"/>
          <p:cNvSpPr txBox="1"/>
          <p:nvPr/>
        </p:nvSpPr>
        <p:spPr>
          <a:xfrm>
            <a:off x="1295400" y="2400300"/>
            <a:ext cx="9472465" cy="738664"/>
          </a:xfrm>
          <a:prstGeom prst="rect">
            <a:avLst/>
          </a:prstGeom>
          <a:noFill/>
        </p:spPr>
        <p:txBody>
          <a:bodyPr wrap="none" rtlCol="0">
            <a:spAutoFit/>
          </a:bodyPr>
          <a:lstStyle/>
          <a:p>
            <a:r>
              <a:rPr lang="vi-VN" sz="4200" b="1" i="1" dirty="0" smtClean="0">
                <a:solidFill>
                  <a:srgbClr val="002060"/>
                </a:solidFill>
              </a:rPr>
              <a:t>Nối cột (A) với (B) sao cho phù hợp:</a:t>
            </a:r>
            <a:endParaRPr lang="en-US" sz="4200" b="1" i="1" dirty="0">
              <a:solidFill>
                <a:srgbClr val="002060"/>
              </a:solidFill>
            </a:endParaRPr>
          </a:p>
        </p:txBody>
      </p:sp>
      <p:sp>
        <p:nvSpPr>
          <p:cNvPr id="3" name="TextBox 2"/>
          <p:cNvSpPr txBox="1"/>
          <p:nvPr/>
        </p:nvSpPr>
        <p:spPr>
          <a:xfrm>
            <a:off x="15468600" y="5143500"/>
            <a:ext cx="1184940" cy="677108"/>
          </a:xfrm>
          <a:prstGeom prst="rect">
            <a:avLst/>
          </a:prstGeom>
          <a:noFill/>
        </p:spPr>
        <p:txBody>
          <a:bodyPr wrap="none" rtlCol="0">
            <a:spAutoFit/>
          </a:bodyPr>
          <a:lstStyle/>
          <a:p>
            <a:r>
              <a:rPr lang="vi-VN" sz="3800" b="1" dirty="0" smtClean="0">
                <a:solidFill>
                  <a:srgbClr val="FF0000"/>
                </a:solidFill>
              </a:rPr>
              <a:t>1 - d</a:t>
            </a:r>
            <a:endParaRPr lang="en-US" sz="3800" b="1" dirty="0">
              <a:solidFill>
                <a:srgbClr val="FF0000"/>
              </a:solidFill>
            </a:endParaRPr>
          </a:p>
        </p:txBody>
      </p:sp>
      <p:sp>
        <p:nvSpPr>
          <p:cNvPr id="7" name="TextBox 6"/>
          <p:cNvSpPr txBox="1"/>
          <p:nvPr/>
        </p:nvSpPr>
        <p:spPr>
          <a:xfrm>
            <a:off x="15468600" y="6289282"/>
            <a:ext cx="1157689" cy="677108"/>
          </a:xfrm>
          <a:prstGeom prst="rect">
            <a:avLst/>
          </a:prstGeom>
          <a:noFill/>
        </p:spPr>
        <p:txBody>
          <a:bodyPr wrap="none" rtlCol="0">
            <a:spAutoFit/>
          </a:bodyPr>
          <a:lstStyle/>
          <a:p>
            <a:r>
              <a:rPr lang="vi-VN" sz="3800" b="1" dirty="0">
                <a:solidFill>
                  <a:srgbClr val="FF0000"/>
                </a:solidFill>
              </a:rPr>
              <a:t>2</a:t>
            </a:r>
            <a:r>
              <a:rPr lang="vi-VN" sz="3800" b="1" dirty="0" smtClean="0">
                <a:solidFill>
                  <a:srgbClr val="FF0000"/>
                </a:solidFill>
              </a:rPr>
              <a:t> - a</a:t>
            </a:r>
            <a:endParaRPr lang="en-US" sz="3800" b="1" dirty="0">
              <a:solidFill>
                <a:srgbClr val="FF0000"/>
              </a:solidFill>
            </a:endParaRPr>
          </a:p>
        </p:txBody>
      </p:sp>
      <p:sp>
        <p:nvSpPr>
          <p:cNvPr id="8" name="TextBox 7"/>
          <p:cNvSpPr txBox="1"/>
          <p:nvPr/>
        </p:nvSpPr>
        <p:spPr>
          <a:xfrm>
            <a:off x="15468599" y="7435064"/>
            <a:ext cx="1184940" cy="677108"/>
          </a:xfrm>
          <a:prstGeom prst="rect">
            <a:avLst/>
          </a:prstGeom>
          <a:noFill/>
        </p:spPr>
        <p:txBody>
          <a:bodyPr wrap="none" rtlCol="0">
            <a:spAutoFit/>
          </a:bodyPr>
          <a:lstStyle/>
          <a:p>
            <a:r>
              <a:rPr lang="vi-VN" sz="3800" b="1" dirty="0" smtClean="0">
                <a:solidFill>
                  <a:srgbClr val="FF0000"/>
                </a:solidFill>
              </a:rPr>
              <a:t>3 - b</a:t>
            </a:r>
            <a:endParaRPr lang="en-US" sz="3800" b="1" dirty="0">
              <a:solidFill>
                <a:srgbClr val="FF0000"/>
              </a:solidFill>
            </a:endParaRPr>
          </a:p>
        </p:txBody>
      </p:sp>
      <p:sp>
        <p:nvSpPr>
          <p:cNvPr id="9" name="TextBox 8"/>
          <p:cNvSpPr txBox="1"/>
          <p:nvPr/>
        </p:nvSpPr>
        <p:spPr>
          <a:xfrm>
            <a:off x="15468599" y="8657984"/>
            <a:ext cx="1157689" cy="677108"/>
          </a:xfrm>
          <a:prstGeom prst="rect">
            <a:avLst/>
          </a:prstGeom>
          <a:noFill/>
        </p:spPr>
        <p:txBody>
          <a:bodyPr wrap="none" rtlCol="0">
            <a:spAutoFit/>
          </a:bodyPr>
          <a:lstStyle/>
          <a:p>
            <a:r>
              <a:rPr lang="vi-VN" sz="3800" b="1" dirty="0">
                <a:solidFill>
                  <a:srgbClr val="FF0000"/>
                </a:solidFill>
              </a:rPr>
              <a:t>4</a:t>
            </a:r>
            <a:r>
              <a:rPr lang="vi-VN" sz="3800" b="1" dirty="0" smtClean="0">
                <a:solidFill>
                  <a:srgbClr val="FF0000"/>
                </a:solidFill>
              </a:rPr>
              <a:t> - c</a:t>
            </a:r>
            <a:endParaRPr lang="en-US" sz="3800" b="1" dirty="0">
              <a:solidFill>
                <a:srgbClr val="FF0000"/>
              </a:solidFill>
            </a:endParaRPr>
          </a:p>
        </p:txBody>
      </p:sp>
    </p:spTree>
    <p:extLst>
      <p:ext uri="{BB962C8B-B14F-4D97-AF65-F5344CB8AC3E}">
        <p14:creationId xmlns:p14="http://schemas.microsoft.com/office/powerpoint/2010/main" val="226632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066800" y="1367013"/>
            <a:ext cx="15240000" cy="2057999"/>
          </a:xfrm>
          <a:prstGeom prst="rect">
            <a:avLst/>
          </a:prstGeom>
          <a:noFill/>
        </p:spPr>
        <p:txBody>
          <a:bodyPr wrap="square" rtlCol="0">
            <a:spAutoFit/>
          </a:bodyPr>
          <a:lstStyle/>
          <a:p>
            <a:pPr>
              <a:lnSpc>
                <a:spcPct val="150000"/>
              </a:lnSpc>
            </a:pPr>
            <a:r>
              <a:rPr lang="vi-VN" sz="4500" b="1" dirty="0" smtClean="0"/>
              <a:t>Hãy cho biết mỗi từ ngữ in đậm trong các đoạn trích dưới đây là thành phần gì của câu</a:t>
            </a:r>
            <a:endParaRPr lang="en-US" sz="4500" b="1" dirty="0"/>
          </a:p>
        </p:txBody>
      </p:sp>
      <p:sp>
        <p:nvSpPr>
          <p:cNvPr id="3" name="TextBox 2"/>
          <p:cNvSpPr txBox="1"/>
          <p:nvPr/>
        </p:nvSpPr>
        <p:spPr>
          <a:xfrm>
            <a:off x="1066800" y="3511895"/>
            <a:ext cx="16230600" cy="6232475"/>
          </a:xfrm>
          <a:prstGeom prst="rect">
            <a:avLst/>
          </a:prstGeom>
          <a:noFill/>
        </p:spPr>
        <p:txBody>
          <a:bodyPr wrap="square" rtlCol="0">
            <a:spAutoFit/>
          </a:bodyPr>
          <a:lstStyle/>
          <a:p>
            <a:pPr marL="742950" indent="-742950" algn="just">
              <a:lnSpc>
                <a:spcPct val="150000"/>
              </a:lnSpc>
              <a:buAutoNum type="alphaLcPeriod"/>
            </a:pPr>
            <a:r>
              <a:rPr lang="vi-VN" sz="3800" b="1" i="1" dirty="0" smtClean="0">
                <a:solidFill>
                  <a:srgbClr val="FF0000"/>
                </a:solidFill>
              </a:rPr>
              <a:t>Có lẽ </a:t>
            </a:r>
            <a:r>
              <a:rPr lang="vi-VN" sz="3800" i="1" dirty="0" smtClean="0"/>
              <a:t>tiếng Việt của chúng ra đẹp bởi vì tâm hồn của người Việt Nam ta rất đẹp, bời vì đời sống, cuộc đấu tranh của nhân dân ta từ trước tới nay là cao quý, là vĩ đại, nghĩa là rất đẹp.</a:t>
            </a:r>
          </a:p>
          <a:p>
            <a:pPr marL="742950" indent="-742950" algn="just">
              <a:lnSpc>
                <a:spcPct val="150000"/>
              </a:lnSpc>
              <a:buAutoNum type="alphaLcPeriod"/>
            </a:pPr>
            <a:r>
              <a:rPr lang="vi-VN" sz="3800" b="1" i="1" dirty="0" smtClean="0">
                <a:solidFill>
                  <a:srgbClr val="FF0000"/>
                </a:solidFill>
              </a:rPr>
              <a:t>Ngẫm ra </a:t>
            </a:r>
            <a:r>
              <a:rPr lang="vi-VN" sz="3800" i="1" dirty="0" smtClean="0"/>
              <a:t>thì thôi chỉ nói lấy sướng miệng thôi.</a:t>
            </a:r>
          </a:p>
          <a:p>
            <a:pPr marL="742950" indent="-742950" algn="just">
              <a:lnSpc>
                <a:spcPct val="150000"/>
              </a:lnSpc>
              <a:buAutoNum type="alphaLcPeriod"/>
            </a:pPr>
            <a:r>
              <a:rPr lang="vi-VN" sz="3800" i="1" dirty="0" smtClean="0"/>
              <a:t>Trên những chặng đường dài suốt 50, 60 ki-lô-mét chúng ta chủ gặp cây dừa: </a:t>
            </a:r>
            <a:r>
              <a:rPr lang="vi-VN" sz="3800" b="1" i="1" dirty="0" smtClean="0">
                <a:solidFill>
                  <a:srgbClr val="FF0000"/>
                </a:solidFill>
              </a:rPr>
              <a:t>dừa xiêm thấp lè tè, quả tròn, nước ngọt, dừa nếp lơ lửng giữa trời, quả vàng xanh mơn mởn, dừa lửa lá đỏ, vỏ hồng,...</a:t>
            </a:r>
            <a:endParaRPr lang="en-US" sz="3800" b="1" i="1" dirty="0">
              <a:solidFill>
                <a:srgbClr val="FF0000"/>
              </a:solidFill>
            </a:endParaRPr>
          </a:p>
        </p:txBody>
      </p:sp>
    </p:spTree>
    <p:extLst>
      <p:ext uri="{BB962C8B-B14F-4D97-AF65-F5344CB8AC3E}">
        <p14:creationId xmlns:p14="http://schemas.microsoft.com/office/powerpoint/2010/main" val="241494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066800" y="1485900"/>
            <a:ext cx="15240000" cy="2169825"/>
          </a:xfrm>
          <a:prstGeom prst="rect">
            <a:avLst/>
          </a:prstGeom>
          <a:noFill/>
        </p:spPr>
        <p:txBody>
          <a:bodyPr wrap="square" rtlCol="0">
            <a:spAutoFit/>
          </a:bodyPr>
          <a:lstStyle/>
          <a:p>
            <a:pPr>
              <a:lnSpc>
                <a:spcPct val="150000"/>
              </a:lnSpc>
            </a:pPr>
            <a:r>
              <a:rPr lang="vi-VN" sz="4500" b="1" dirty="0" smtClean="0"/>
              <a:t>Hãy cho biết mỗi từ ngữ in đậm trong các đoạn trích dưới đây là thành phần gì của câu</a:t>
            </a:r>
            <a:endParaRPr lang="en-US" sz="4500" b="1" dirty="0"/>
          </a:p>
        </p:txBody>
      </p:sp>
      <p:sp>
        <p:nvSpPr>
          <p:cNvPr id="3" name="TextBox 2"/>
          <p:cNvSpPr txBox="1"/>
          <p:nvPr/>
        </p:nvSpPr>
        <p:spPr>
          <a:xfrm>
            <a:off x="1054608" y="3749669"/>
            <a:ext cx="7010400" cy="3600986"/>
          </a:xfrm>
          <a:prstGeom prst="rect">
            <a:avLst/>
          </a:prstGeom>
          <a:noFill/>
        </p:spPr>
        <p:txBody>
          <a:bodyPr wrap="square" rtlCol="0">
            <a:spAutoFit/>
          </a:bodyPr>
          <a:lstStyle/>
          <a:p>
            <a:pPr algn="just">
              <a:lnSpc>
                <a:spcPct val="150000"/>
              </a:lnSpc>
            </a:pPr>
            <a:r>
              <a:rPr lang="vi-VN" sz="3800" i="1" dirty="0" smtClean="0"/>
              <a:t>d.  Có người khẽ nói:</a:t>
            </a:r>
          </a:p>
          <a:p>
            <a:pPr algn="just">
              <a:lnSpc>
                <a:spcPct val="150000"/>
              </a:lnSpc>
            </a:pPr>
            <a:r>
              <a:rPr lang="vi-VN" sz="3800" i="1" dirty="0" smtClean="0"/>
              <a:t>	- </a:t>
            </a:r>
            <a:r>
              <a:rPr lang="vi-VN" sz="3800" b="1" i="1" dirty="0" smtClean="0">
                <a:solidFill>
                  <a:srgbClr val="FF0000"/>
                </a:solidFill>
              </a:rPr>
              <a:t>Bẩm</a:t>
            </a:r>
            <a:r>
              <a:rPr lang="vi-VN" sz="3800" i="1" dirty="0" smtClean="0"/>
              <a:t>, dễ </a:t>
            </a:r>
            <a:r>
              <a:rPr lang="vi-VN" sz="3800" b="1" i="1" dirty="0" smtClean="0">
                <a:solidFill>
                  <a:srgbClr val="FF0000"/>
                </a:solidFill>
              </a:rPr>
              <a:t>có khi </a:t>
            </a:r>
            <a:r>
              <a:rPr lang="vi-VN" sz="3800" i="1" dirty="0" smtClean="0"/>
              <a:t>đê vỡ!</a:t>
            </a:r>
          </a:p>
          <a:p>
            <a:pPr algn="just">
              <a:lnSpc>
                <a:spcPct val="150000"/>
              </a:lnSpc>
            </a:pPr>
            <a:r>
              <a:rPr lang="vi-VN" sz="3800" i="1" dirty="0"/>
              <a:t>	</a:t>
            </a:r>
            <a:r>
              <a:rPr lang="vi-VN" sz="3800" i="1" dirty="0" smtClean="0"/>
              <a:t>Ngài cau mặt, gắt rằng:</a:t>
            </a:r>
          </a:p>
          <a:p>
            <a:pPr algn="just">
              <a:lnSpc>
                <a:spcPct val="150000"/>
              </a:lnSpc>
            </a:pPr>
            <a:r>
              <a:rPr lang="vi-VN" sz="3800" i="1" dirty="0"/>
              <a:t>	</a:t>
            </a:r>
            <a:r>
              <a:rPr lang="vi-VN" sz="3800" i="1" dirty="0" smtClean="0"/>
              <a:t>- Mặc kệ!</a:t>
            </a:r>
            <a:endParaRPr lang="en-US" sz="3800" i="1" dirty="0"/>
          </a:p>
        </p:txBody>
      </p:sp>
      <p:sp>
        <p:nvSpPr>
          <p:cNvPr id="5" name="TextBox 4"/>
          <p:cNvSpPr txBox="1"/>
          <p:nvPr/>
        </p:nvSpPr>
        <p:spPr>
          <a:xfrm>
            <a:off x="9296400" y="3749669"/>
            <a:ext cx="7010400" cy="3600986"/>
          </a:xfrm>
          <a:prstGeom prst="rect">
            <a:avLst/>
          </a:prstGeom>
          <a:noFill/>
        </p:spPr>
        <p:txBody>
          <a:bodyPr wrap="square" rtlCol="0">
            <a:spAutoFit/>
          </a:bodyPr>
          <a:lstStyle/>
          <a:p>
            <a:pPr algn="just">
              <a:lnSpc>
                <a:spcPct val="150000"/>
              </a:lnSpc>
            </a:pPr>
            <a:r>
              <a:rPr lang="vi-VN" sz="3800" i="1" dirty="0" smtClean="0"/>
              <a:t>e. </a:t>
            </a:r>
            <a:r>
              <a:rPr lang="vi-VN" sz="3800" b="1" i="1" dirty="0" smtClean="0">
                <a:solidFill>
                  <a:srgbClr val="FF0000"/>
                </a:solidFill>
              </a:rPr>
              <a:t>Ơi </a:t>
            </a:r>
            <a:r>
              <a:rPr lang="vi-VN" sz="3800" i="1" dirty="0" smtClean="0"/>
              <a:t>chiếc xe vận tải</a:t>
            </a:r>
          </a:p>
          <a:p>
            <a:pPr algn="just">
              <a:lnSpc>
                <a:spcPct val="150000"/>
              </a:lnSpc>
            </a:pPr>
            <a:r>
              <a:rPr lang="vi-VN" sz="3800" i="1" dirty="0"/>
              <a:t> </a:t>
            </a:r>
            <a:r>
              <a:rPr lang="vi-VN" sz="3800" i="1" dirty="0" smtClean="0"/>
              <a:t>   Ta cầm lái đi đây</a:t>
            </a:r>
          </a:p>
          <a:p>
            <a:pPr algn="just">
              <a:lnSpc>
                <a:spcPct val="150000"/>
              </a:lnSpc>
            </a:pPr>
            <a:r>
              <a:rPr lang="vi-VN" sz="3800" i="1" dirty="0"/>
              <a:t> </a:t>
            </a:r>
            <a:r>
              <a:rPr lang="vi-VN" sz="3800" i="1" dirty="0" smtClean="0"/>
              <a:t>   Nặng biết bao ân ngãi</a:t>
            </a:r>
          </a:p>
          <a:p>
            <a:pPr algn="just">
              <a:lnSpc>
                <a:spcPct val="150000"/>
              </a:lnSpc>
            </a:pPr>
            <a:r>
              <a:rPr lang="vi-VN" sz="3800" i="1" dirty="0" smtClean="0"/>
              <a:t>    Quý hơn bao vàng đầy!</a:t>
            </a:r>
            <a:endParaRPr lang="en-US" sz="3800" i="1" dirty="0"/>
          </a:p>
        </p:txBody>
      </p:sp>
    </p:spTree>
    <p:extLst>
      <p:ext uri="{BB962C8B-B14F-4D97-AF65-F5344CB8AC3E}">
        <p14:creationId xmlns:p14="http://schemas.microsoft.com/office/powerpoint/2010/main" val="168375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036320" y="1337721"/>
            <a:ext cx="15240000" cy="2169825"/>
          </a:xfrm>
          <a:prstGeom prst="rect">
            <a:avLst/>
          </a:prstGeom>
          <a:noFill/>
        </p:spPr>
        <p:txBody>
          <a:bodyPr wrap="square" rtlCol="0">
            <a:spAutoFit/>
          </a:bodyPr>
          <a:lstStyle/>
          <a:p>
            <a:pPr>
              <a:lnSpc>
                <a:spcPct val="150000"/>
              </a:lnSpc>
            </a:pPr>
            <a:r>
              <a:rPr lang="vi-VN" sz="4500" b="1" dirty="0" smtClean="0"/>
              <a:t>Hãy cho biết mỗi từ ngữ in đậm trong các đoạn trích dưới đây là thành phần gì của câu</a:t>
            </a:r>
            <a:endParaRPr lang="en-US" sz="4500" b="1" dirty="0"/>
          </a:p>
        </p:txBody>
      </p:sp>
      <p:sp>
        <p:nvSpPr>
          <p:cNvPr id="3" name="TextBox 2"/>
          <p:cNvSpPr txBox="1"/>
          <p:nvPr/>
        </p:nvSpPr>
        <p:spPr>
          <a:xfrm>
            <a:off x="1066800" y="3507546"/>
            <a:ext cx="15861792" cy="623247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vi-VN" sz="3800" i="1" dirty="0"/>
              <a:t>a, </a:t>
            </a:r>
            <a:r>
              <a:rPr lang="vi-VN" sz="3800" b="1" i="1" dirty="0"/>
              <a:t>Có lẽ: </a:t>
            </a:r>
            <a:r>
              <a:rPr lang="vi-VN" sz="3800" i="1" dirty="0"/>
              <a:t>thành phần tình </a:t>
            </a:r>
            <a:r>
              <a:rPr lang="vi-VN" sz="3800" i="1" dirty="0" smtClean="0"/>
              <a:t>thái</a:t>
            </a:r>
            <a:endParaRPr lang="vi-VN" sz="3800" i="1" dirty="0"/>
          </a:p>
          <a:p>
            <a:pPr marL="571500" indent="-571500" algn="just">
              <a:lnSpc>
                <a:spcPct val="150000"/>
              </a:lnSpc>
              <a:buFont typeface="Wingdings" panose="05000000000000000000" pitchFamily="2" charset="2"/>
              <a:buChar char="Ø"/>
            </a:pPr>
            <a:r>
              <a:rPr lang="vi-VN" sz="3800" i="1" dirty="0"/>
              <a:t>b, </a:t>
            </a:r>
            <a:r>
              <a:rPr lang="vi-VN" sz="3800" b="1" i="1" dirty="0"/>
              <a:t>Ngẫm ra: </a:t>
            </a:r>
            <a:r>
              <a:rPr lang="vi-VN" sz="3800" i="1" dirty="0"/>
              <a:t>thành phần tình </a:t>
            </a:r>
            <a:r>
              <a:rPr lang="vi-VN" sz="3800" i="1" dirty="0" smtClean="0"/>
              <a:t>thái</a:t>
            </a:r>
            <a:endParaRPr lang="vi-VN" sz="3800" i="1" dirty="0"/>
          </a:p>
          <a:p>
            <a:pPr marL="571500" indent="-571500" algn="just">
              <a:lnSpc>
                <a:spcPct val="150000"/>
              </a:lnSpc>
              <a:buFont typeface="Wingdings" panose="05000000000000000000" pitchFamily="2" charset="2"/>
              <a:buChar char="Ø"/>
            </a:pPr>
            <a:r>
              <a:rPr lang="vi-VN" sz="3800" i="1" dirty="0"/>
              <a:t>c, </a:t>
            </a:r>
            <a:r>
              <a:rPr lang="vi-VN" sz="3800" b="1" i="1" dirty="0"/>
              <a:t>Dừa xiên thấp lè tè, quả tròn, nước ngọt, dừa nếp … vỏ hồng: </a:t>
            </a:r>
            <a:r>
              <a:rPr lang="vi-VN" sz="3800" i="1" dirty="0"/>
              <a:t>thành phần phụ </a:t>
            </a:r>
            <a:r>
              <a:rPr lang="vi-VN" sz="3800" i="1" dirty="0" smtClean="0"/>
              <a:t>chú</a:t>
            </a:r>
            <a:endParaRPr lang="vi-VN" sz="3800" i="1" dirty="0"/>
          </a:p>
          <a:p>
            <a:pPr marL="571500" indent="-571500" algn="just">
              <a:lnSpc>
                <a:spcPct val="150000"/>
              </a:lnSpc>
              <a:buFont typeface="Wingdings" panose="05000000000000000000" pitchFamily="2" charset="2"/>
              <a:buChar char="Ø"/>
            </a:pPr>
            <a:r>
              <a:rPr lang="vi-VN" sz="3800" i="1" dirty="0"/>
              <a:t>d, </a:t>
            </a:r>
            <a:r>
              <a:rPr lang="vi-VN" sz="3800" b="1" i="1" dirty="0"/>
              <a:t>Bẩm:</a:t>
            </a:r>
            <a:r>
              <a:rPr lang="vi-VN" sz="3800" i="1" dirty="0"/>
              <a:t> thành phần gọi – </a:t>
            </a:r>
            <a:r>
              <a:rPr lang="vi-VN" sz="3800" i="1" dirty="0" smtClean="0"/>
              <a:t>đáp</a:t>
            </a:r>
            <a:endParaRPr lang="vi-VN" sz="3800" i="1" dirty="0"/>
          </a:p>
          <a:p>
            <a:pPr algn="just">
              <a:lnSpc>
                <a:spcPct val="150000"/>
              </a:lnSpc>
            </a:pPr>
            <a:r>
              <a:rPr lang="vi-VN" sz="3800" i="1" dirty="0" smtClean="0"/>
              <a:t>	</a:t>
            </a:r>
            <a:r>
              <a:rPr lang="vi-VN" sz="3800" b="1" i="1" dirty="0" smtClean="0"/>
              <a:t>- </a:t>
            </a:r>
            <a:r>
              <a:rPr lang="vi-VN" sz="3800" b="1" i="1" dirty="0"/>
              <a:t>có khi</a:t>
            </a:r>
            <a:r>
              <a:rPr lang="vi-VN" sz="3800" i="1" dirty="0"/>
              <a:t>: thành phần tình </a:t>
            </a:r>
            <a:r>
              <a:rPr lang="vi-VN" sz="3800" i="1" dirty="0" smtClean="0"/>
              <a:t>thái</a:t>
            </a:r>
            <a:endParaRPr lang="vi-VN" sz="3800" i="1" dirty="0"/>
          </a:p>
          <a:p>
            <a:pPr marL="571500" indent="-571500" algn="just">
              <a:lnSpc>
                <a:spcPct val="150000"/>
              </a:lnSpc>
              <a:buFont typeface="Wingdings" panose="05000000000000000000" pitchFamily="2" charset="2"/>
              <a:buChar char="Ø"/>
            </a:pPr>
            <a:r>
              <a:rPr lang="vi-VN" sz="3800" i="1" dirty="0"/>
              <a:t>e, </a:t>
            </a:r>
            <a:r>
              <a:rPr lang="vi-VN" sz="3800" b="1" i="1" dirty="0"/>
              <a:t>Ơi:</a:t>
            </a:r>
            <a:r>
              <a:rPr lang="vi-VN" sz="3800" i="1" dirty="0"/>
              <a:t> gọi – đáp</a:t>
            </a:r>
            <a:endParaRPr lang="en-US" sz="3800" i="1" dirty="0"/>
          </a:p>
        </p:txBody>
      </p:sp>
    </p:spTree>
    <p:extLst>
      <p:ext uri="{BB962C8B-B14F-4D97-AF65-F5344CB8AC3E}">
        <p14:creationId xmlns:p14="http://schemas.microsoft.com/office/powerpoint/2010/main" val="167135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grpSp>
        <p:nvGrpSpPr>
          <p:cNvPr id="2" name="Group 2"/>
          <p:cNvGrpSpPr/>
          <p:nvPr/>
        </p:nvGrpSpPr>
        <p:grpSpPr>
          <a:xfrm>
            <a:off x="666750" y="1472354"/>
            <a:ext cx="16954500" cy="8147896"/>
            <a:chOff x="0" y="0"/>
            <a:chExt cx="32818334" cy="15771645"/>
          </a:xfrm>
        </p:grpSpPr>
        <p:sp>
          <p:nvSpPr>
            <p:cNvPr id="3" name="Freeform 3"/>
            <p:cNvSpPr/>
            <p:nvPr/>
          </p:nvSpPr>
          <p:spPr>
            <a:xfrm>
              <a:off x="0" y="0"/>
              <a:ext cx="32818335" cy="15771645"/>
            </a:xfrm>
            <a:custGeom>
              <a:avLst/>
              <a:gdLst/>
              <a:ahLst/>
              <a:cxnLst/>
              <a:rect l="l" t="t" r="r" b="b"/>
              <a:pathLst>
                <a:path w="32818335" h="15771645">
                  <a:moveTo>
                    <a:pt x="0" y="0"/>
                  </a:moveTo>
                  <a:lnTo>
                    <a:pt x="0" y="15771645"/>
                  </a:lnTo>
                  <a:lnTo>
                    <a:pt x="32818335" y="15771645"/>
                  </a:lnTo>
                  <a:lnTo>
                    <a:pt x="32818335" y="0"/>
                  </a:lnTo>
                  <a:lnTo>
                    <a:pt x="0" y="0"/>
                  </a:lnTo>
                  <a:close/>
                  <a:moveTo>
                    <a:pt x="32757374" y="15710684"/>
                  </a:moveTo>
                  <a:lnTo>
                    <a:pt x="59690" y="15710684"/>
                  </a:lnTo>
                  <a:lnTo>
                    <a:pt x="59690" y="59690"/>
                  </a:lnTo>
                  <a:lnTo>
                    <a:pt x="32757374" y="59690"/>
                  </a:lnTo>
                  <a:lnTo>
                    <a:pt x="32757374" y="15710684"/>
                  </a:lnTo>
                  <a:close/>
                </a:path>
              </a:pathLst>
            </a:custGeom>
            <a:solidFill>
              <a:srgbClr val="000000"/>
            </a:solidFill>
          </p:spPr>
        </p:sp>
      </p:grpSp>
      <p:grpSp>
        <p:nvGrpSpPr>
          <p:cNvPr id="4" name="Group 4"/>
          <p:cNvGrpSpPr/>
          <p:nvPr/>
        </p:nvGrpSpPr>
        <p:grpSpPr>
          <a:xfrm>
            <a:off x="666750" y="666750"/>
            <a:ext cx="16954500" cy="866314"/>
            <a:chOff x="0" y="0"/>
            <a:chExt cx="90918020" cy="4645584"/>
          </a:xfrm>
        </p:grpSpPr>
        <p:sp>
          <p:nvSpPr>
            <p:cNvPr id="5" name="Freeform 5"/>
            <p:cNvSpPr/>
            <p:nvPr/>
          </p:nvSpPr>
          <p:spPr>
            <a:xfrm>
              <a:off x="72390" y="72390"/>
              <a:ext cx="90773240" cy="4500804"/>
            </a:xfrm>
            <a:custGeom>
              <a:avLst/>
              <a:gdLst/>
              <a:ahLst/>
              <a:cxnLst/>
              <a:rect l="l" t="t" r="r" b="b"/>
              <a:pathLst>
                <a:path w="90773240" h="4500804">
                  <a:moveTo>
                    <a:pt x="0" y="0"/>
                  </a:moveTo>
                  <a:lnTo>
                    <a:pt x="90773240" y="0"/>
                  </a:lnTo>
                  <a:lnTo>
                    <a:pt x="90773240" y="4500804"/>
                  </a:lnTo>
                  <a:lnTo>
                    <a:pt x="0" y="4500804"/>
                  </a:lnTo>
                  <a:lnTo>
                    <a:pt x="0" y="0"/>
                  </a:lnTo>
                  <a:close/>
                </a:path>
              </a:pathLst>
            </a:custGeom>
            <a:solidFill>
              <a:srgbClr val="9DCED8"/>
            </a:solidFill>
          </p:spPr>
        </p:sp>
        <p:sp>
          <p:nvSpPr>
            <p:cNvPr id="6" name="Freeform 6"/>
            <p:cNvSpPr/>
            <p:nvPr/>
          </p:nvSpPr>
          <p:spPr>
            <a:xfrm>
              <a:off x="0" y="0"/>
              <a:ext cx="90918023" cy="4645584"/>
            </a:xfrm>
            <a:custGeom>
              <a:avLst/>
              <a:gdLst/>
              <a:ahLst/>
              <a:cxnLst/>
              <a:rect l="l" t="t" r="r" b="b"/>
              <a:pathLst>
                <a:path w="90918023" h="4645584">
                  <a:moveTo>
                    <a:pt x="90773238" y="4500804"/>
                  </a:moveTo>
                  <a:lnTo>
                    <a:pt x="90918023" y="4500804"/>
                  </a:lnTo>
                  <a:lnTo>
                    <a:pt x="90918023" y="4645584"/>
                  </a:lnTo>
                  <a:lnTo>
                    <a:pt x="90773238" y="4645584"/>
                  </a:lnTo>
                  <a:lnTo>
                    <a:pt x="90773238" y="4500804"/>
                  </a:lnTo>
                  <a:close/>
                  <a:moveTo>
                    <a:pt x="0" y="144780"/>
                  </a:moveTo>
                  <a:lnTo>
                    <a:pt x="144780" y="144780"/>
                  </a:lnTo>
                  <a:lnTo>
                    <a:pt x="144780" y="4500804"/>
                  </a:lnTo>
                  <a:lnTo>
                    <a:pt x="0" y="4500804"/>
                  </a:lnTo>
                  <a:lnTo>
                    <a:pt x="0" y="144780"/>
                  </a:lnTo>
                  <a:close/>
                  <a:moveTo>
                    <a:pt x="0" y="4500804"/>
                  </a:moveTo>
                  <a:lnTo>
                    <a:pt x="144780" y="4500804"/>
                  </a:lnTo>
                  <a:lnTo>
                    <a:pt x="144780" y="4645584"/>
                  </a:lnTo>
                  <a:lnTo>
                    <a:pt x="0" y="4645584"/>
                  </a:lnTo>
                  <a:lnTo>
                    <a:pt x="0" y="4500804"/>
                  </a:lnTo>
                  <a:close/>
                  <a:moveTo>
                    <a:pt x="90773238" y="144780"/>
                  </a:moveTo>
                  <a:lnTo>
                    <a:pt x="90918023" y="144780"/>
                  </a:lnTo>
                  <a:lnTo>
                    <a:pt x="90918023" y="4500804"/>
                  </a:lnTo>
                  <a:lnTo>
                    <a:pt x="90773238" y="4500804"/>
                  </a:lnTo>
                  <a:lnTo>
                    <a:pt x="90773238" y="144780"/>
                  </a:lnTo>
                  <a:close/>
                  <a:moveTo>
                    <a:pt x="144780" y="4500804"/>
                  </a:moveTo>
                  <a:lnTo>
                    <a:pt x="90773238" y="4500804"/>
                  </a:lnTo>
                  <a:lnTo>
                    <a:pt x="90773238" y="4645584"/>
                  </a:lnTo>
                  <a:lnTo>
                    <a:pt x="144780" y="4645584"/>
                  </a:lnTo>
                  <a:lnTo>
                    <a:pt x="144780" y="4500804"/>
                  </a:lnTo>
                  <a:close/>
                  <a:moveTo>
                    <a:pt x="90773238" y="0"/>
                  </a:moveTo>
                  <a:lnTo>
                    <a:pt x="90918023" y="0"/>
                  </a:lnTo>
                  <a:lnTo>
                    <a:pt x="90918023" y="144780"/>
                  </a:lnTo>
                  <a:lnTo>
                    <a:pt x="90773238" y="144780"/>
                  </a:lnTo>
                  <a:lnTo>
                    <a:pt x="90773238" y="0"/>
                  </a:lnTo>
                  <a:close/>
                  <a:moveTo>
                    <a:pt x="0" y="0"/>
                  </a:moveTo>
                  <a:lnTo>
                    <a:pt x="144780" y="0"/>
                  </a:lnTo>
                  <a:lnTo>
                    <a:pt x="144780" y="144780"/>
                  </a:lnTo>
                  <a:lnTo>
                    <a:pt x="0" y="144780"/>
                  </a:lnTo>
                  <a:lnTo>
                    <a:pt x="0" y="0"/>
                  </a:lnTo>
                  <a:close/>
                  <a:moveTo>
                    <a:pt x="144780" y="0"/>
                  </a:moveTo>
                  <a:lnTo>
                    <a:pt x="90773238" y="0"/>
                  </a:lnTo>
                  <a:lnTo>
                    <a:pt x="90773238" y="144780"/>
                  </a:lnTo>
                  <a:lnTo>
                    <a:pt x="144780" y="144780"/>
                  </a:lnTo>
                  <a:lnTo>
                    <a:pt x="144780" y="0"/>
                  </a:lnTo>
                  <a:close/>
                </a:path>
              </a:pathLst>
            </a:custGeom>
            <a:solidFill>
              <a:srgbClr val="000000"/>
            </a:solidFill>
          </p:spPr>
        </p:sp>
      </p:grpSp>
      <p:grpSp>
        <p:nvGrpSpPr>
          <p:cNvPr id="7" name="Group 7"/>
          <p:cNvGrpSpPr>
            <a:grpSpLocks noChangeAspect="1"/>
          </p:cNvGrpSpPr>
          <p:nvPr/>
        </p:nvGrpSpPr>
        <p:grpSpPr>
          <a:xfrm>
            <a:off x="1219200" y="959306"/>
            <a:ext cx="281202" cy="281202"/>
            <a:chOff x="0" y="0"/>
            <a:chExt cx="495300" cy="495300"/>
          </a:xfrm>
        </p:grpSpPr>
        <p:sp>
          <p:nvSpPr>
            <p:cNvPr id="8" name="Freeform 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9" name="Freeform 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4B9B7"/>
            </a:solidFill>
          </p:spPr>
        </p:sp>
      </p:grpSp>
      <p:grpSp>
        <p:nvGrpSpPr>
          <p:cNvPr id="10" name="Group 10"/>
          <p:cNvGrpSpPr>
            <a:grpSpLocks noChangeAspect="1"/>
          </p:cNvGrpSpPr>
          <p:nvPr/>
        </p:nvGrpSpPr>
        <p:grpSpPr>
          <a:xfrm>
            <a:off x="1742282" y="959306"/>
            <a:ext cx="281202" cy="281202"/>
            <a:chOff x="0" y="0"/>
            <a:chExt cx="495300" cy="495300"/>
          </a:xfrm>
        </p:grpSpPr>
        <p:sp>
          <p:nvSpPr>
            <p:cNvPr id="11" name="Freeform 1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2" name="Freeform 1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AD486"/>
            </a:solidFill>
          </p:spPr>
        </p:sp>
      </p:grpSp>
      <p:grpSp>
        <p:nvGrpSpPr>
          <p:cNvPr id="13" name="Group 13"/>
          <p:cNvGrpSpPr>
            <a:grpSpLocks noChangeAspect="1"/>
          </p:cNvGrpSpPr>
          <p:nvPr/>
        </p:nvGrpSpPr>
        <p:grpSpPr>
          <a:xfrm>
            <a:off x="2265364" y="959306"/>
            <a:ext cx="281202" cy="281202"/>
            <a:chOff x="0" y="0"/>
            <a:chExt cx="495300" cy="495300"/>
          </a:xfrm>
        </p:grpSpPr>
        <p:sp>
          <p:nvSpPr>
            <p:cNvPr id="14" name="Freeform 1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5" name="Freeform 1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AE4BA"/>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59710" y="945362"/>
            <a:ext cx="309090" cy="309090"/>
          </a:xfrm>
          <a:prstGeom prst="rect">
            <a:avLst/>
          </a:prstGeom>
        </p:spPr>
      </p:pic>
      <p:sp>
        <p:nvSpPr>
          <p:cNvPr id="25" name="TextBox 25"/>
          <p:cNvSpPr txBox="1"/>
          <p:nvPr/>
        </p:nvSpPr>
        <p:spPr>
          <a:xfrm>
            <a:off x="4834504" y="3212286"/>
            <a:ext cx="8618990" cy="1154162"/>
          </a:xfrm>
          <a:prstGeom prst="rect">
            <a:avLst/>
          </a:prstGeom>
          <a:solidFill>
            <a:schemeClr val="accent6">
              <a:lumMod val="60000"/>
              <a:lumOff val="40000"/>
            </a:schemeClr>
          </a:solidFill>
        </p:spPr>
        <p:txBody>
          <a:bodyPr wrap="square" lIns="0" tIns="0" rIns="0" bIns="0" rtlCol="0" anchor="t">
            <a:spAutoFit/>
          </a:bodyPr>
          <a:lstStyle/>
          <a:p>
            <a:pPr marL="0" lvl="0" indent="0" algn="l">
              <a:spcBef>
                <a:spcPct val="0"/>
              </a:spcBef>
            </a:pPr>
            <a:r>
              <a:rPr lang="vi-VN" sz="7500" b="1" dirty="0" smtClean="0">
                <a:solidFill>
                  <a:srgbClr val="000000"/>
                </a:solidFill>
              </a:rPr>
              <a:t>D. CÁC KIỂU CÂU</a:t>
            </a:r>
            <a:endParaRPr lang="en-US" sz="7500" b="1" dirty="0">
              <a:solidFill>
                <a:srgbClr val="000000"/>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4838098"/>
            <a:ext cx="5524500" cy="5524500"/>
          </a:xfrm>
          <a:prstGeom prst="rect">
            <a:avLst/>
          </a:prstGeom>
        </p:spPr>
      </p:pic>
    </p:spTree>
    <p:extLst>
      <p:ext uri="{BB962C8B-B14F-4D97-AF65-F5344CB8AC3E}">
        <p14:creationId xmlns:p14="http://schemas.microsoft.com/office/powerpoint/2010/main" val="2351302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4" name="Rectangle 3"/>
          <p:cNvSpPr/>
          <p:nvPr/>
        </p:nvSpPr>
        <p:spPr>
          <a:xfrm>
            <a:off x="6553200" y="571500"/>
            <a:ext cx="4419600" cy="990600"/>
          </a:xfrm>
          <a:prstGeom prst="rect">
            <a:avLst/>
          </a:prstGeom>
          <a:solidFill>
            <a:schemeClr val="accent5">
              <a:lumMod val="40000"/>
              <a:lumOff val="6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solidFill>
                  <a:srgbClr val="FF0000"/>
                </a:solidFill>
              </a:rPr>
              <a:t>CÁC KIỂU CÂU</a:t>
            </a:r>
            <a:endParaRPr lang="en-US" sz="4200" b="1" dirty="0">
              <a:solidFill>
                <a:srgbClr val="FF0000"/>
              </a:solidFill>
            </a:endParaRPr>
          </a:p>
        </p:txBody>
      </p:sp>
      <p:sp>
        <p:nvSpPr>
          <p:cNvPr id="5" name="Rectangle 4"/>
          <p:cNvSpPr/>
          <p:nvPr/>
        </p:nvSpPr>
        <p:spPr>
          <a:xfrm>
            <a:off x="1066800" y="2247900"/>
            <a:ext cx="6477000" cy="10668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Các kiểu câu theo cấu tạo</a:t>
            </a:r>
            <a:endParaRPr lang="en-US" sz="3800" b="1" dirty="0">
              <a:solidFill>
                <a:schemeClr val="tx1"/>
              </a:solidFill>
            </a:endParaRPr>
          </a:p>
        </p:txBody>
      </p:sp>
      <p:sp>
        <p:nvSpPr>
          <p:cNvPr id="12" name="Rectangle 11"/>
          <p:cNvSpPr/>
          <p:nvPr/>
        </p:nvSpPr>
        <p:spPr>
          <a:xfrm>
            <a:off x="9906000" y="2247900"/>
            <a:ext cx="7696200" cy="10668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Các kiểu câu theo mục đích nói</a:t>
            </a:r>
            <a:endParaRPr lang="en-US" sz="3800" b="1" dirty="0">
              <a:solidFill>
                <a:schemeClr val="tx1"/>
              </a:solidFill>
            </a:endParaRPr>
          </a:p>
        </p:txBody>
      </p:sp>
      <p:sp>
        <p:nvSpPr>
          <p:cNvPr id="6" name="Rectangle 5"/>
          <p:cNvSpPr/>
          <p:nvPr/>
        </p:nvSpPr>
        <p:spPr>
          <a:xfrm>
            <a:off x="1102056" y="4381500"/>
            <a:ext cx="2631743" cy="990600"/>
          </a:xfrm>
          <a:prstGeom prst="rect">
            <a:avLst/>
          </a:prstGeom>
          <a:solidFill>
            <a:schemeClr val="bg1">
              <a:lumMod val="95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dirty="0" smtClean="0">
                <a:solidFill>
                  <a:schemeClr val="tx1"/>
                </a:solidFill>
              </a:rPr>
              <a:t>Câu đơn</a:t>
            </a:r>
            <a:endParaRPr lang="en-US" sz="3800" dirty="0">
              <a:solidFill>
                <a:schemeClr val="tx1"/>
              </a:solidFill>
            </a:endParaRPr>
          </a:p>
        </p:txBody>
      </p:sp>
      <p:sp>
        <p:nvSpPr>
          <p:cNvPr id="14" name="Rectangle 13"/>
          <p:cNvSpPr/>
          <p:nvPr/>
        </p:nvSpPr>
        <p:spPr>
          <a:xfrm>
            <a:off x="1069074" y="7353300"/>
            <a:ext cx="2631743" cy="990600"/>
          </a:xfrm>
          <a:prstGeom prst="rect">
            <a:avLst/>
          </a:prstGeom>
          <a:solidFill>
            <a:schemeClr val="bg1">
              <a:lumMod val="95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dirty="0" smtClean="0">
                <a:solidFill>
                  <a:schemeClr val="tx1"/>
                </a:solidFill>
              </a:rPr>
              <a:t>Câu ghép</a:t>
            </a:r>
            <a:endParaRPr lang="en-US" sz="3800" dirty="0">
              <a:solidFill>
                <a:schemeClr val="tx1"/>
              </a:solidFill>
            </a:endParaRPr>
          </a:p>
        </p:txBody>
      </p:sp>
      <p:sp>
        <p:nvSpPr>
          <p:cNvPr id="15" name="Rectangle 14"/>
          <p:cNvSpPr/>
          <p:nvPr/>
        </p:nvSpPr>
        <p:spPr>
          <a:xfrm>
            <a:off x="4648200" y="3600166"/>
            <a:ext cx="2895600" cy="800100"/>
          </a:xfrm>
          <a:prstGeom prst="rect">
            <a:avLst/>
          </a:prstGeom>
          <a:solidFill>
            <a:schemeClr val="accent3">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rPr>
              <a:t>Câu đơn BT</a:t>
            </a:r>
            <a:endParaRPr lang="en-US" sz="3200" dirty="0">
              <a:solidFill>
                <a:schemeClr val="tx1"/>
              </a:solidFill>
            </a:endParaRPr>
          </a:p>
        </p:txBody>
      </p:sp>
      <p:sp>
        <p:nvSpPr>
          <p:cNvPr id="16" name="Rectangle 15"/>
          <p:cNvSpPr/>
          <p:nvPr/>
        </p:nvSpPr>
        <p:spPr>
          <a:xfrm>
            <a:off x="4648200" y="4685732"/>
            <a:ext cx="2895600" cy="800100"/>
          </a:xfrm>
          <a:prstGeom prst="rect">
            <a:avLst/>
          </a:prstGeom>
          <a:solidFill>
            <a:schemeClr val="accent3">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rPr>
              <a:t>Câu rút gọn</a:t>
            </a:r>
            <a:endParaRPr lang="en-US" sz="3200" dirty="0">
              <a:solidFill>
                <a:schemeClr val="tx1"/>
              </a:solidFill>
            </a:endParaRPr>
          </a:p>
        </p:txBody>
      </p:sp>
      <p:sp>
        <p:nvSpPr>
          <p:cNvPr id="17" name="Rectangle 16"/>
          <p:cNvSpPr/>
          <p:nvPr/>
        </p:nvSpPr>
        <p:spPr>
          <a:xfrm>
            <a:off x="4648200" y="5771298"/>
            <a:ext cx="2902424" cy="800100"/>
          </a:xfrm>
          <a:prstGeom prst="rect">
            <a:avLst/>
          </a:prstGeom>
          <a:solidFill>
            <a:schemeClr val="accent3">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rPr>
              <a:t>Câu đặc biệt</a:t>
            </a:r>
            <a:endParaRPr lang="en-US" sz="3200" dirty="0">
              <a:solidFill>
                <a:schemeClr val="tx1"/>
              </a:solidFill>
            </a:endParaRPr>
          </a:p>
        </p:txBody>
      </p:sp>
      <p:sp>
        <p:nvSpPr>
          <p:cNvPr id="18" name="Rectangle 17"/>
          <p:cNvSpPr/>
          <p:nvPr/>
        </p:nvSpPr>
        <p:spPr>
          <a:xfrm>
            <a:off x="4174508" y="7123848"/>
            <a:ext cx="3842983" cy="800100"/>
          </a:xfrm>
          <a:prstGeom prst="rect">
            <a:avLst/>
          </a:prstGeom>
          <a:solidFill>
            <a:schemeClr val="accent3">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rPr>
              <a:t>Câu ghép chính phụ</a:t>
            </a:r>
            <a:endParaRPr lang="en-US" sz="3200" dirty="0">
              <a:solidFill>
                <a:schemeClr val="tx1"/>
              </a:solidFill>
            </a:endParaRPr>
          </a:p>
        </p:txBody>
      </p:sp>
      <p:sp>
        <p:nvSpPr>
          <p:cNvPr id="19" name="Rectangle 18"/>
          <p:cNvSpPr/>
          <p:nvPr/>
        </p:nvSpPr>
        <p:spPr>
          <a:xfrm>
            <a:off x="4174507" y="8343900"/>
            <a:ext cx="3842983" cy="800100"/>
          </a:xfrm>
          <a:prstGeom prst="rect">
            <a:avLst/>
          </a:prstGeom>
          <a:solidFill>
            <a:schemeClr val="accent3">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rPr>
              <a:t>Câu ghép đẳng lập</a:t>
            </a:r>
            <a:endParaRPr lang="en-US" sz="3200" dirty="0">
              <a:solidFill>
                <a:schemeClr val="tx1"/>
              </a:solidFill>
            </a:endParaRPr>
          </a:p>
        </p:txBody>
      </p:sp>
      <p:sp>
        <p:nvSpPr>
          <p:cNvPr id="20" name="Rectangle 19"/>
          <p:cNvSpPr/>
          <p:nvPr/>
        </p:nvSpPr>
        <p:spPr>
          <a:xfrm>
            <a:off x="10978487" y="4168255"/>
            <a:ext cx="5404513" cy="990600"/>
          </a:xfrm>
          <a:prstGeom prst="rect">
            <a:avLst/>
          </a:prstGeom>
          <a:solidFill>
            <a:schemeClr val="bg1">
              <a:lumMod val="95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dirty="0" smtClean="0">
                <a:solidFill>
                  <a:schemeClr val="tx1"/>
                </a:solidFill>
              </a:rPr>
              <a:t>Câu nghi vấn</a:t>
            </a:r>
            <a:endParaRPr lang="en-US" sz="3800" dirty="0">
              <a:solidFill>
                <a:schemeClr val="tx1"/>
              </a:solidFill>
            </a:endParaRPr>
          </a:p>
        </p:txBody>
      </p:sp>
      <p:sp>
        <p:nvSpPr>
          <p:cNvPr id="21" name="Rectangle 20"/>
          <p:cNvSpPr/>
          <p:nvPr/>
        </p:nvSpPr>
        <p:spPr>
          <a:xfrm>
            <a:off x="10978487" y="5504314"/>
            <a:ext cx="5404513" cy="990600"/>
          </a:xfrm>
          <a:prstGeom prst="rect">
            <a:avLst/>
          </a:prstGeom>
          <a:solidFill>
            <a:schemeClr val="bg1">
              <a:lumMod val="95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dirty="0" smtClean="0">
                <a:solidFill>
                  <a:schemeClr val="tx1"/>
                </a:solidFill>
              </a:rPr>
              <a:t>Câu cảm thán</a:t>
            </a:r>
            <a:endParaRPr lang="en-US" sz="3800" dirty="0">
              <a:solidFill>
                <a:schemeClr val="tx1"/>
              </a:solidFill>
            </a:endParaRPr>
          </a:p>
        </p:txBody>
      </p:sp>
      <p:sp>
        <p:nvSpPr>
          <p:cNvPr id="22" name="Rectangle 21"/>
          <p:cNvSpPr/>
          <p:nvPr/>
        </p:nvSpPr>
        <p:spPr>
          <a:xfrm>
            <a:off x="10978487" y="6840373"/>
            <a:ext cx="5404513" cy="990600"/>
          </a:xfrm>
          <a:prstGeom prst="rect">
            <a:avLst/>
          </a:prstGeom>
          <a:solidFill>
            <a:schemeClr val="bg1">
              <a:lumMod val="95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dirty="0" smtClean="0">
                <a:solidFill>
                  <a:schemeClr val="tx1"/>
                </a:solidFill>
              </a:rPr>
              <a:t>Câu cầu khiến</a:t>
            </a:r>
            <a:endParaRPr lang="en-US" sz="3800" dirty="0">
              <a:solidFill>
                <a:schemeClr val="tx1"/>
              </a:solidFill>
            </a:endParaRPr>
          </a:p>
        </p:txBody>
      </p:sp>
      <p:sp>
        <p:nvSpPr>
          <p:cNvPr id="23" name="Rectangle 22"/>
          <p:cNvSpPr/>
          <p:nvPr/>
        </p:nvSpPr>
        <p:spPr>
          <a:xfrm>
            <a:off x="10972800" y="8172166"/>
            <a:ext cx="5404513" cy="990600"/>
          </a:xfrm>
          <a:prstGeom prst="rect">
            <a:avLst/>
          </a:prstGeom>
          <a:solidFill>
            <a:schemeClr val="bg1">
              <a:lumMod val="95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dirty="0" smtClean="0">
                <a:solidFill>
                  <a:schemeClr val="tx1"/>
                </a:solidFill>
              </a:rPr>
              <a:t>Câu trần thuật</a:t>
            </a:r>
            <a:endParaRPr lang="en-US" sz="3800" dirty="0">
              <a:solidFill>
                <a:schemeClr val="tx1"/>
              </a:solidFill>
            </a:endParaRPr>
          </a:p>
        </p:txBody>
      </p:sp>
      <p:cxnSp>
        <p:nvCxnSpPr>
          <p:cNvPr id="11" name="Straight Arrow Connector 10"/>
          <p:cNvCxnSpPr>
            <a:stCxn id="4" idx="2"/>
            <a:endCxn id="5" idx="0"/>
          </p:cNvCxnSpPr>
          <p:nvPr/>
        </p:nvCxnSpPr>
        <p:spPr>
          <a:xfrm flipH="1">
            <a:off x="4305300" y="1562100"/>
            <a:ext cx="4457700" cy="685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a:stCxn id="4" idx="2"/>
            <a:endCxn id="12" idx="0"/>
          </p:cNvCxnSpPr>
          <p:nvPr/>
        </p:nvCxnSpPr>
        <p:spPr>
          <a:xfrm>
            <a:off x="8763000" y="1562100"/>
            <a:ext cx="4991100" cy="685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457200" y="2781300"/>
            <a:ext cx="0" cy="506730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a:endCxn id="5" idx="1"/>
          </p:cNvCxnSpPr>
          <p:nvPr/>
        </p:nvCxnSpPr>
        <p:spPr>
          <a:xfrm>
            <a:off x="474828" y="2781300"/>
            <a:ext cx="591972" cy="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42"/>
          <p:cNvCxnSpPr>
            <a:endCxn id="14" idx="1"/>
          </p:cNvCxnSpPr>
          <p:nvPr/>
        </p:nvCxnSpPr>
        <p:spPr>
          <a:xfrm>
            <a:off x="473691" y="7830973"/>
            <a:ext cx="595383" cy="176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p:cNvCxnSpPr>
            <a:stCxn id="6" idx="3"/>
            <a:endCxn id="15" idx="1"/>
          </p:cNvCxnSpPr>
          <p:nvPr/>
        </p:nvCxnSpPr>
        <p:spPr>
          <a:xfrm flipV="1">
            <a:off x="3733799" y="4000216"/>
            <a:ext cx="914401" cy="8765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p:cNvCxnSpPr>
            <a:stCxn id="6" idx="3"/>
            <a:endCxn id="16" idx="1"/>
          </p:cNvCxnSpPr>
          <p:nvPr/>
        </p:nvCxnSpPr>
        <p:spPr>
          <a:xfrm>
            <a:off x="3733799" y="4876800"/>
            <a:ext cx="914401" cy="2089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p:cNvCxnSpPr>
            <a:stCxn id="6" idx="3"/>
            <a:endCxn id="17" idx="1"/>
          </p:cNvCxnSpPr>
          <p:nvPr/>
        </p:nvCxnSpPr>
        <p:spPr>
          <a:xfrm>
            <a:off x="3733799" y="4876800"/>
            <a:ext cx="914401" cy="12945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Straight Arrow Connector 52"/>
          <p:cNvCxnSpPr>
            <a:stCxn id="14" idx="3"/>
            <a:endCxn id="18" idx="1"/>
          </p:cNvCxnSpPr>
          <p:nvPr/>
        </p:nvCxnSpPr>
        <p:spPr>
          <a:xfrm flipV="1">
            <a:off x="3700817" y="7523898"/>
            <a:ext cx="473691" cy="3247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p:cNvCxnSpPr>
            <a:stCxn id="14" idx="3"/>
            <a:endCxn id="19" idx="1"/>
          </p:cNvCxnSpPr>
          <p:nvPr/>
        </p:nvCxnSpPr>
        <p:spPr>
          <a:xfrm>
            <a:off x="3700817" y="7848600"/>
            <a:ext cx="473690" cy="8953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p:cNvCxnSpPr>
            <a:endCxn id="6" idx="1"/>
          </p:cNvCxnSpPr>
          <p:nvPr/>
        </p:nvCxnSpPr>
        <p:spPr>
          <a:xfrm>
            <a:off x="457200" y="4876800"/>
            <a:ext cx="64485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a:off x="9448800" y="2781300"/>
            <a:ext cx="0" cy="5867400"/>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Connector 60"/>
          <p:cNvCxnSpPr>
            <a:endCxn id="12" idx="1"/>
          </p:cNvCxnSpPr>
          <p:nvPr/>
        </p:nvCxnSpPr>
        <p:spPr>
          <a:xfrm>
            <a:off x="9448800" y="2781300"/>
            <a:ext cx="457200" cy="0"/>
          </a:xfrm>
          <a:prstGeom prst="line">
            <a:avLst/>
          </a:prstGeom>
        </p:spPr>
        <p:style>
          <a:lnRef idx="3">
            <a:schemeClr val="dk1"/>
          </a:lnRef>
          <a:fillRef idx="0">
            <a:schemeClr val="dk1"/>
          </a:fillRef>
          <a:effectRef idx="2">
            <a:schemeClr val="dk1"/>
          </a:effectRef>
          <a:fontRef idx="minor">
            <a:schemeClr val="tx1"/>
          </a:fontRef>
        </p:style>
      </p:cxnSp>
      <p:cxnSp>
        <p:nvCxnSpPr>
          <p:cNvPr id="63" name="Straight Arrow Connector 62"/>
          <p:cNvCxnSpPr>
            <a:endCxn id="20" idx="1"/>
          </p:cNvCxnSpPr>
          <p:nvPr/>
        </p:nvCxnSpPr>
        <p:spPr>
          <a:xfrm flipV="1">
            <a:off x="9448800" y="4663555"/>
            <a:ext cx="1529687" cy="19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p:cNvCxnSpPr>
            <a:endCxn id="21" idx="1"/>
          </p:cNvCxnSpPr>
          <p:nvPr/>
        </p:nvCxnSpPr>
        <p:spPr>
          <a:xfrm flipV="1">
            <a:off x="9448800" y="5999614"/>
            <a:ext cx="1529687" cy="127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0" name="Straight Arrow Connector 69"/>
          <p:cNvCxnSpPr>
            <a:endCxn id="22" idx="1"/>
          </p:cNvCxnSpPr>
          <p:nvPr/>
        </p:nvCxnSpPr>
        <p:spPr>
          <a:xfrm>
            <a:off x="9445957" y="7335673"/>
            <a:ext cx="15325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3" name="Straight Arrow Connector 72"/>
          <p:cNvCxnSpPr>
            <a:endCxn id="23" idx="1"/>
          </p:cNvCxnSpPr>
          <p:nvPr/>
        </p:nvCxnSpPr>
        <p:spPr>
          <a:xfrm>
            <a:off x="9445957" y="8648700"/>
            <a:ext cx="1526843" cy="187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5449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par>
                                <p:cTn id="28" presetID="16" presetClass="entr" presetSubtype="21"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par>
                                <p:cTn id="31" presetID="16" presetClass="entr" presetSubtype="21"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par>
                                <p:cTn id="34" presetID="16" presetClass="entr" presetSubtype="21"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barn(inVertical)">
                                      <p:cBhvr>
                                        <p:cTn id="36" dur="500"/>
                                        <p:tgtEl>
                                          <p:spTgt spid="4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randombar(horizontal)">
                                      <p:cBhvr>
                                        <p:cTn id="47" dur="500"/>
                                        <p:tgtEl>
                                          <p:spTgt spid="47"/>
                                        </p:tgtEl>
                                      </p:cBhvr>
                                    </p:animEffect>
                                  </p:childTnLst>
                                </p:cTn>
                              </p:par>
                              <p:par>
                                <p:cTn id="48" presetID="14" presetClass="entr" presetSubtype="10" fill="hold"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randombar(horizontal)">
                                      <p:cBhvr>
                                        <p:cTn id="50" dur="500"/>
                                        <p:tgtEl>
                                          <p:spTgt spid="49"/>
                                        </p:tgtEl>
                                      </p:cBhvr>
                                    </p:animEffect>
                                  </p:childTnLst>
                                </p:cTn>
                              </p:par>
                              <p:par>
                                <p:cTn id="51" presetID="14" presetClass="entr" presetSubtype="1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randombar(horizontal)">
                                      <p:cBhvr>
                                        <p:cTn id="53" dur="500"/>
                                        <p:tgtEl>
                                          <p:spTgt spid="51"/>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randombar(horizontal)">
                                      <p:cBhvr>
                                        <p:cTn id="56" dur="500"/>
                                        <p:tgtEl>
                                          <p:spTgt spid="17"/>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randombar(horizontal)">
                                      <p:cBhvr>
                                        <p:cTn id="59" dur="500"/>
                                        <p:tgtEl>
                                          <p:spTgt spid="16"/>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randombar(horizontal)">
                                      <p:cBhvr>
                                        <p:cTn id="62" dur="500"/>
                                        <p:tgtEl>
                                          <p:spTgt spid="15"/>
                                        </p:tgtEl>
                                      </p:cBhvr>
                                    </p:animEffect>
                                  </p:childTnLst>
                                </p:cTn>
                              </p:par>
                              <p:par>
                                <p:cTn id="63" presetID="14" presetClass="entr" presetSubtype="1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randombar(horizontal)">
                                      <p:cBhvr>
                                        <p:cTn id="65" dur="500"/>
                                        <p:tgtEl>
                                          <p:spTgt spid="53"/>
                                        </p:tgtEl>
                                      </p:cBhvr>
                                    </p:animEffect>
                                  </p:childTnLst>
                                </p:cTn>
                              </p:par>
                              <p:par>
                                <p:cTn id="66" presetID="14" presetClass="entr" presetSubtype="10" fill="hold"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randombar(horizontal)">
                                      <p:cBhvr>
                                        <p:cTn id="68" dur="500"/>
                                        <p:tgtEl>
                                          <p:spTgt spid="5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randombar(horizont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barn(inVertical)">
                                      <p:cBhvr>
                                        <p:cTn id="79" dur="500"/>
                                        <p:tgtEl>
                                          <p:spTgt spid="61"/>
                                        </p:tgtEl>
                                      </p:cBhvr>
                                    </p:animEffect>
                                  </p:childTnLst>
                                </p:cTn>
                              </p:par>
                              <p:par>
                                <p:cTn id="80" presetID="16" presetClass="entr" presetSubtype="21" fill="hold" nodeType="with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barn(inVertical)">
                                      <p:cBhvr>
                                        <p:cTn id="82" dur="500"/>
                                        <p:tgtEl>
                                          <p:spTgt spid="59"/>
                                        </p:tgtEl>
                                      </p:cBhvr>
                                    </p:animEffect>
                                  </p:childTnLst>
                                </p:cTn>
                              </p:par>
                              <p:par>
                                <p:cTn id="83" presetID="16" presetClass="entr" presetSubtype="21" fill="hold"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barn(inVertical)">
                                      <p:cBhvr>
                                        <p:cTn id="85" dur="500"/>
                                        <p:tgtEl>
                                          <p:spTgt spid="63"/>
                                        </p:tgtEl>
                                      </p:cBhvr>
                                    </p:animEffect>
                                  </p:childTnLst>
                                </p:cTn>
                              </p:par>
                              <p:par>
                                <p:cTn id="86" presetID="16" presetClass="entr" presetSubtype="21" fill="hold" nodeType="with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barn(inVertical)">
                                      <p:cBhvr>
                                        <p:cTn id="88" dur="500"/>
                                        <p:tgtEl>
                                          <p:spTgt spid="66"/>
                                        </p:tgtEl>
                                      </p:cBhvr>
                                    </p:animEffect>
                                  </p:childTnLst>
                                </p:cTn>
                              </p:par>
                              <p:par>
                                <p:cTn id="89" presetID="16" presetClass="entr" presetSubtype="21" fill="hold"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barn(inVertical)">
                                      <p:cBhvr>
                                        <p:cTn id="91" dur="500"/>
                                        <p:tgtEl>
                                          <p:spTgt spid="70"/>
                                        </p:tgtEl>
                                      </p:cBhvr>
                                    </p:animEffect>
                                  </p:childTnLst>
                                </p:cTn>
                              </p:par>
                              <p:par>
                                <p:cTn id="92" presetID="16" presetClass="entr" presetSubtype="21" fill="hold"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barn(inVertical)">
                                      <p:cBhvr>
                                        <p:cTn id="94" dur="500"/>
                                        <p:tgtEl>
                                          <p:spTgt spid="7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arn(inVertical)">
                                      <p:cBhvr>
                                        <p:cTn id="97" dur="500"/>
                                        <p:tgtEl>
                                          <p:spTgt spid="23"/>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barn(inVertical)">
                                      <p:cBhvr>
                                        <p:cTn id="100" dur="500"/>
                                        <p:tgtEl>
                                          <p:spTgt spid="22"/>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barn(inVertical)">
                                      <p:cBhvr>
                                        <p:cTn id="103" dur="500"/>
                                        <p:tgtEl>
                                          <p:spTgt spid="21"/>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barn(inVertical)">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6"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990600" y="2106073"/>
            <a:ext cx="15240000" cy="784830"/>
          </a:xfrm>
          <a:prstGeom prst="rect">
            <a:avLst/>
          </a:prstGeom>
          <a:noFill/>
        </p:spPr>
        <p:txBody>
          <a:bodyPr wrap="square" rtlCol="0">
            <a:spAutoFit/>
          </a:bodyPr>
          <a:lstStyle/>
          <a:p>
            <a:pPr algn="ctr"/>
            <a:r>
              <a:rPr lang="vi-VN" sz="4500" b="1" dirty="0" smtClean="0"/>
              <a:t>Bài 1: Tìm chủ ngữ, vị ngữ trong các câu đơn sau đây:</a:t>
            </a:r>
            <a:endParaRPr lang="en-US" sz="4500" b="1" dirty="0"/>
          </a:p>
        </p:txBody>
      </p:sp>
      <p:sp>
        <p:nvSpPr>
          <p:cNvPr id="3" name="TextBox 2"/>
          <p:cNvSpPr txBox="1"/>
          <p:nvPr/>
        </p:nvSpPr>
        <p:spPr>
          <a:xfrm>
            <a:off x="838200" y="2954824"/>
            <a:ext cx="16731018" cy="7276607"/>
          </a:xfrm>
          <a:prstGeom prst="rect">
            <a:avLst/>
          </a:prstGeom>
          <a:noFill/>
        </p:spPr>
        <p:txBody>
          <a:bodyPr wrap="square" rtlCol="0">
            <a:spAutoFit/>
          </a:bodyPr>
          <a:lstStyle/>
          <a:p>
            <a:pPr marL="742950" indent="-742950">
              <a:lnSpc>
                <a:spcPct val="150000"/>
              </a:lnSpc>
              <a:buAutoNum type="alphaLcPeriod"/>
            </a:pPr>
            <a:r>
              <a:rPr lang="vi-VN" sz="3500" i="1" dirty="0" smtClean="0"/>
              <a:t>Những nghệ sĩ không những ghi lại cái đã có rồi mà còn muốn nói một điều gì mới mẻ.</a:t>
            </a:r>
          </a:p>
          <a:p>
            <a:pPr marL="742950" indent="-742950">
              <a:lnSpc>
                <a:spcPct val="150000"/>
              </a:lnSpc>
              <a:buAutoNum type="alphaLcPeriod"/>
            </a:pPr>
            <a:r>
              <a:rPr lang="vi-VN" sz="3500" i="1" dirty="0" smtClean="0"/>
              <a:t>Không, lời gửi của một Nguyễn Du, một Tôn-xtoi cho nhân loại phức tạp hơn, cũng phong phú và sâu sắc hơn.</a:t>
            </a:r>
          </a:p>
          <a:p>
            <a:pPr marL="742950" indent="-742950">
              <a:lnSpc>
                <a:spcPct val="150000"/>
              </a:lnSpc>
              <a:buAutoNum type="alphaLcPeriod"/>
            </a:pPr>
            <a:r>
              <a:rPr lang="vi-VN" sz="3500" i="1" dirty="0" smtClean="0"/>
              <a:t>Nghệ thuật là tiếng nói của tình cảm.</a:t>
            </a:r>
          </a:p>
          <a:p>
            <a:pPr marL="742950" indent="-742950">
              <a:lnSpc>
                <a:spcPct val="150000"/>
              </a:lnSpc>
              <a:buAutoNum type="alphaLcPeriod"/>
            </a:pPr>
            <a:r>
              <a:rPr lang="vi-VN" sz="3500" i="1" dirty="0" smtClean="0"/>
              <a:t>Tác phẩm vừa là kết tinh thần của tâm hồn người sáng tác; vừa là sợi dây truyền cho mọi người sự sống mà nghệ sĩ mang trong lòng.</a:t>
            </a:r>
          </a:p>
          <a:p>
            <a:pPr marL="742950" indent="-742950">
              <a:lnSpc>
                <a:spcPct val="150000"/>
              </a:lnSpc>
              <a:buAutoNum type="alphaLcPeriod"/>
            </a:pPr>
            <a:r>
              <a:rPr lang="vi-VN" sz="3500" i="1" dirty="0" smtClean="0"/>
              <a:t>[Lúc đi, đứa con gái đầu lòng của anh – và cũng là đứa con duy nhất của anh, chưa đầy một tuổi.] Anh thứ sáu và cũng tên Sáu. </a:t>
            </a:r>
            <a:endParaRPr lang="en-US" sz="3500" i="1" dirty="0"/>
          </a:p>
        </p:txBody>
      </p:sp>
      <p:sp>
        <p:nvSpPr>
          <p:cNvPr id="5" name="TextBox 4"/>
          <p:cNvSpPr txBox="1"/>
          <p:nvPr/>
        </p:nvSpPr>
        <p:spPr>
          <a:xfrm>
            <a:off x="762000" y="312867"/>
            <a:ext cx="3225563" cy="830997"/>
          </a:xfrm>
          <a:prstGeom prst="rect">
            <a:avLst/>
          </a:prstGeom>
          <a:noFill/>
        </p:spPr>
        <p:txBody>
          <a:bodyPr wrap="none" rtlCol="0">
            <a:spAutoFit/>
          </a:bodyPr>
          <a:lstStyle/>
          <a:p>
            <a:r>
              <a:rPr lang="vi-VN" sz="4800" b="1" dirty="0" smtClean="0"/>
              <a:t>I. Câu đơn</a:t>
            </a:r>
            <a:endParaRPr lang="en-US" sz="4800" b="1" dirty="0"/>
          </a:p>
        </p:txBody>
      </p:sp>
    </p:spTree>
    <p:extLst>
      <p:ext uri="{BB962C8B-B14F-4D97-AF65-F5344CB8AC3E}">
        <p14:creationId xmlns:p14="http://schemas.microsoft.com/office/powerpoint/2010/main" val="102262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990600" y="2106073"/>
            <a:ext cx="15240000" cy="784830"/>
          </a:xfrm>
          <a:prstGeom prst="rect">
            <a:avLst/>
          </a:prstGeom>
          <a:noFill/>
        </p:spPr>
        <p:txBody>
          <a:bodyPr wrap="square" rtlCol="0">
            <a:spAutoFit/>
          </a:bodyPr>
          <a:lstStyle/>
          <a:p>
            <a:pPr algn="ctr"/>
            <a:r>
              <a:rPr lang="vi-VN" sz="4500" b="1" dirty="0" smtClean="0"/>
              <a:t>Bài 1: Tìm chủ ngữ, vị ngữ trong các câu đơn sau đây:</a:t>
            </a:r>
            <a:endParaRPr lang="en-US" sz="4500" b="1" dirty="0"/>
          </a:p>
        </p:txBody>
      </p:sp>
      <p:sp>
        <p:nvSpPr>
          <p:cNvPr id="3" name="TextBox 2"/>
          <p:cNvSpPr txBox="1"/>
          <p:nvPr/>
        </p:nvSpPr>
        <p:spPr>
          <a:xfrm>
            <a:off x="838200" y="2954824"/>
            <a:ext cx="16731018" cy="4939814"/>
          </a:xfrm>
          <a:prstGeom prst="rect">
            <a:avLst/>
          </a:prstGeom>
          <a:noFill/>
        </p:spPr>
        <p:txBody>
          <a:bodyPr wrap="square" rtlCol="0">
            <a:spAutoFit/>
          </a:bodyPr>
          <a:lstStyle/>
          <a:p>
            <a:pPr marL="742950" indent="-742950">
              <a:lnSpc>
                <a:spcPct val="150000"/>
              </a:lnSpc>
              <a:buAutoNum type="alphaLcPeriod"/>
            </a:pPr>
            <a:r>
              <a:rPr lang="vi-VN" sz="3500" i="1" dirty="0" smtClean="0"/>
              <a:t>Những nghệ sĩ không những ghi lại cái đã có rồi mà còn muốn nói một điều gì </a:t>
            </a:r>
          </a:p>
          <a:p>
            <a:pPr>
              <a:lnSpc>
                <a:spcPct val="150000"/>
              </a:lnSpc>
            </a:pPr>
            <a:endParaRPr lang="vi-VN" sz="3500" i="1" dirty="0"/>
          </a:p>
          <a:p>
            <a:pPr>
              <a:lnSpc>
                <a:spcPct val="150000"/>
              </a:lnSpc>
            </a:pPr>
            <a:r>
              <a:rPr lang="vi-VN" sz="3500" i="1" dirty="0" smtClean="0"/>
              <a:t>	mới mẻ.</a:t>
            </a:r>
          </a:p>
          <a:p>
            <a:pPr>
              <a:lnSpc>
                <a:spcPct val="150000"/>
              </a:lnSpc>
            </a:pPr>
            <a:r>
              <a:rPr lang="vi-VN" sz="3500" i="1" dirty="0" smtClean="0"/>
              <a:t>b.    Không, lời gửi của một Nguyễn Du, một Tôn-xtoi cho nhân loại phức tạp hơn, 	</a:t>
            </a:r>
          </a:p>
          <a:p>
            <a:pPr>
              <a:lnSpc>
                <a:spcPct val="150000"/>
              </a:lnSpc>
            </a:pPr>
            <a:endParaRPr lang="vi-VN" sz="3500" i="1" dirty="0"/>
          </a:p>
          <a:p>
            <a:pPr>
              <a:lnSpc>
                <a:spcPct val="150000"/>
              </a:lnSpc>
            </a:pPr>
            <a:r>
              <a:rPr lang="vi-VN" sz="3500" i="1" dirty="0" smtClean="0"/>
              <a:t>	cũng phong phú và sâu sắc hơn.</a:t>
            </a:r>
          </a:p>
        </p:txBody>
      </p:sp>
      <p:sp>
        <p:nvSpPr>
          <p:cNvPr id="5" name="TextBox 4"/>
          <p:cNvSpPr txBox="1"/>
          <p:nvPr/>
        </p:nvSpPr>
        <p:spPr>
          <a:xfrm>
            <a:off x="762000" y="312867"/>
            <a:ext cx="3225563" cy="830997"/>
          </a:xfrm>
          <a:prstGeom prst="rect">
            <a:avLst/>
          </a:prstGeom>
          <a:noFill/>
        </p:spPr>
        <p:txBody>
          <a:bodyPr wrap="none" rtlCol="0">
            <a:spAutoFit/>
          </a:bodyPr>
          <a:lstStyle/>
          <a:p>
            <a:r>
              <a:rPr lang="vi-VN" sz="4800" b="1" dirty="0" smtClean="0"/>
              <a:t>I. Câu đơn</a:t>
            </a:r>
            <a:endParaRPr lang="en-US" sz="4800" b="1" dirty="0"/>
          </a:p>
        </p:txBody>
      </p:sp>
      <p:cxnSp>
        <p:nvCxnSpPr>
          <p:cNvPr id="6" name="Straight Connector 5"/>
          <p:cNvCxnSpPr/>
          <p:nvPr/>
        </p:nvCxnSpPr>
        <p:spPr>
          <a:xfrm>
            <a:off x="1676400" y="3771900"/>
            <a:ext cx="28194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724400" y="3771900"/>
            <a:ext cx="12115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752600" y="5295900"/>
            <a:ext cx="1752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2870269" y="3828332"/>
            <a:ext cx="963725" cy="738664"/>
          </a:xfrm>
          <a:prstGeom prst="rect">
            <a:avLst/>
          </a:prstGeom>
          <a:noFill/>
        </p:spPr>
        <p:txBody>
          <a:bodyPr wrap="none" rtlCol="0">
            <a:spAutoFit/>
          </a:bodyPr>
          <a:lstStyle/>
          <a:p>
            <a:r>
              <a:rPr lang="vi-VN" sz="4200" b="1" dirty="0" smtClean="0">
                <a:solidFill>
                  <a:srgbClr val="FF0000"/>
                </a:solidFill>
              </a:rPr>
              <a:t>CN</a:t>
            </a:r>
            <a:endParaRPr lang="en-US" sz="4200" b="1" dirty="0">
              <a:solidFill>
                <a:srgbClr val="FF0000"/>
              </a:solidFill>
            </a:endParaRPr>
          </a:p>
        </p:txBody>
      </p:sp>
      <p:sp>
        <p:nvSpPr>
          <p:cNvPr id="13" name="TextBox 12"/>
          <p:cNvSpPr txBox="1"/>
          <p:nvPr/>
        </p:nvSpPr>
        <p:spPr>
          <a:xfrm>
            <a:off x="10300437" y="3828332"/>
            <a:ext cx="933269" cy="738664"/>
          </a:xfrm>
          <a:prstGeom prst="rect">
            <a:avLst/>
          </a:prstGeom>
          <a:noFill/>
        </p:spPr>
        <p:txBody>
          <a:bodyPr wrap="none" rtlCol="0">
            <a:spAutoFit/>
          </a:bodyPr>
          <a:lstStyle/>
          <a:p>
            <a:r>
              <a:rPr lang="vi-VN" sz="4200" b="1" dirty="0">
                <a:solidFill>
                  <a:srgbClr val="FF0000"/>
                </a:solidFill>
              </a:rPr>
              <a:t>V</a:t>
            </a:r>
            <a:r>
              <a:rPr lang="vi-VN" sz="4200" b="1" dirty="0" smtClean="0">
                <a:solidFill>
                  <a:srgbClr val="FF0000"/>
                </a:solidFill>
              </a:rPr>
              <a:t>N</a:t>
            </a:r>
            <a:endParaRPr lang="en-US" sz="4200" b="1" dirty="0">
              <a:solidFill>
                <a:srgbClr val="FF0000"/>
              </a:solidFill>
            </a:endParaRPr>
          </a:p>
        </p:txBody>
      </p:sp>
      <p:cxnSp>
        <p:nvCxnSpPr>
          <p:cNvPr id="14" name="Straight Connector 13"/>
          <p:cNvCxnSpPr/>
          <p:nvPr/>
        </p:nvCxnSpPr>
        <p:spPr>
          <a:xfrm>
            <a:off x="3238165" y="6134100"/>
            <a:ext cx="1074486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14173200" y="6134100"/>
            <a:ext cx="2667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1828800" y="7734300"/>
            <a:ext cx="6324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8128736" y="6138659"/>
            <a:ext cx="963725" cy="738664"/>
          </a:xfrm>
          <a:prstGeom prst="rect">
            <a:avLst/>
          </a:prstGeom>
          <a:noFill/>
        </p:spPr>
        <p:txBody>
          <a:bodyPr wrap="none" rtlCol="0">
            <a:spAutoFit/>
          </a:bodyPr>
          <a:lstStyle/>
          <a:p>
            <a:r>
              <a:rPr lang="vi-VN" sz="4200" b="1" dirty="0" smtClean="0">
                <a:solidFill>
                  <a:srgbClr val="FF0000"/>
                </a:solidFill>
              </a:rPr>
              <a:t>CN</a:t>
            </a:r>
            <a:endParaRPr lang="en-US" sz="4200" b="1" dirty="0">
              <a:solidFill>
                <a:srgbClr val="FF0000"/>
              </a:solidFill>
            </a:endParaRPr>
          </a:p>
        </p:txBody>
      </p:sp>
      <p:sp>
        <p:nvSpPr>
          <p:cNvPr id="23" name="TextBox 22"/>
          <p:cNvSpPr txBox="1"/>
          <p:nvPr/>
        </p:nvSpPr>
        <p:spPr>
          <a:xfrm>
            <a:off x="15040065" y="6198022"/>
            <a:ext cx="933269" cy="738664"/>
          </a:xfrm>
          <a:prstGeom prst="rect">
            <a:avLst/>
          </a:prstGeom>
          <a:noFill/>
        </p:spPr>
        <p:txBody>
          <a:bodyPr wrap="none" rtlCol="0">
            <a:spAutoFit/>
          </a:bodyPr>
          <a:lstStyle/>
          <a:p>
            <a:r>
              <a:rPr lang="vi-VN" sz="4200" b="1" dirty="0">
                <a:solidFill>
                  <a:srgbClr val="FF0000"/>
                </a:solidFill>
              </a:rPr>
              <a:t>V</a:t>
            </a:r>
            <a:r>
              <a:rPr lang="vi-VN" sz="4200" b="1" dirty="0" smtClean="0">
                <a:solidFill>
                  <a:srgbClr val="FF0000"/>
                </a:solidFill>
              </a:rPr>
              <a:t>N</a:t>
            </a:r>
            <a:endParaRPr lang="en-US" sz="4200" b="1" dirty="0">
              <a:solidFill>
                <a:srgbClr val="FF0000"/>
              </a:solidFill>
            </a:endParaRPr>
          </a:p>
        </p:txBody>
      </p:sp>
    </p:spTree>
    <p:extLst>
      <p:ext uri="{BB962C8B-B14F-4D97-AF65-F5344CB8AC3E}">
        <p14:creationId xmlns:p14="http://schemas.microsoft.com/office/powerpoint/2010/main" val="106263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500"/>
                                        <p:tgtEl>
                                          <p:spTgt spid="23"/>
                                        </p:tgtEl>
                                      </p:cBhvr>
                                    </p:animEffect>
                                  </p:childTnLst>
                                </p:cTn>
                              </p:par>
                              <p:par>
                                <p:cTn id="47" presetID="14" presetClass="entr" presetSubtype="1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randombar(horizontal)">
                                      <p:cBhvr>
                                        <p:cTn id="49" dur="500"/>
                                        <p:tgtEl>
                                          <p:spTgt spid="18"/>
                                        </p:tgtEl>
                                      </p:cBhvr>
                                    </p:animEffect>
                                  </p:childTnLst>
                                </p:cTn>
                              </p:par>
                              <p:par>
                                <p:cTn id="50" presetID="14" presetClass="entr" presetSubtype="1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randombar(horizont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990600" y="2106073"/>
            <a:ext cx="15240000" cy="784830"/>
          </a:xfrm>
          <a:prstGeom prst="rect">
            <a:avLst/>
          </a:prstGeom>
          <a:noFill/>
        </p:spPr>
        <p:txBody>
          <a:bodyPr wrap="square" rtlCol="0">
            <a:spAutoFit/>
          </a:bodyPr>
          <a:lstStyle/>
          <a:p>
            <a:pPr algn="ctr"/>
            <a:r>
              <a:rPr lang="vi-VN" sz="4500" b="1" dirty="0" smtClean="0"/>
              <a:t>Bài 1: Tìm chủ ngữ, vị ngữ trong các câu đơn sau đây:</a:t>
            </a:r>
            <a:endParaRPr lang="en-US" sz="4500" b="1" dirty="0"/>
          </a:p>
        </p:txBody>
      </p:sp>
      <p:sp>
        <p:nvSpPr>
          <p:cNvPr id="3" name="TextBox 2"/>
          <p:cNvSpPr txBox="1"/>
          <p:nvPr/>
        </p:nvSpPr>
        <p:spPr>
          <a:xfrm>
            <a:off x="838200" y="2954824"/>
            <a:ext cx="16731018" cy="5747727"/>
          </a:xfrm>
          <a:prstGeom prst="rect">
            <a:avLst/>
          </a:prstGeom>
          <a:noFill/>
        </p:spPr>
        <p:txBody>
          <a:bodyPr wrap="square" rtlCol="0">
            <a:spAutoFit/>
          </a:bodyPr>
          <a:lstStyle/>
          <a:p>
            <a:pPr marL="514350" indent="-514350">
              <a:lnSpc>
                <a:spcPct val="150000"/>
              </a:lnSpc>
              <a:buAutoNum type="alphaLcPeriod" startAt="3"/>
            </a:pPr>
            <a:r>
              <a:rPr lang="vi-VN" sz="3500" i="1" dirty="0" smtClean="0"/>
              <a:t>Nghệ thuật là tiếng nói của tình cảm.</a:t>
            </a:r>
          </a:p>
          <a:p>
            <a:pPr>
              <a:lnSpc>
                <a:spcPct val="150000"/>
              </a:lnSpc>
            </a:pPr>
            <a:endParaRPr lang="vi-VN" sz="3500" i="1" dirty="0" smtClean="0"/>
          </a:p>
          <a:p>
            <a:pPr>
              <a:lnSpc>
                <a:spcPct val="150000"/>
              </a:lnSpc>
            </a:pPr>
            <a:r>
              <a:rPr lang="vi-VN" sz="3500" i="1" dirty="0" smtClean="0"/>
              <a:t>d.  Tác phẩm vừa là kết tinh thần của tâm hồn người sáng tác; vừa là sợi dây truyền </a:t>
            </a:r>
          </a:p>
          <a:p>
            <a:pPr>
              <a:lnSpc>
                <a:spcPct val="150000"/>
              </a:lnSpc>
            </a:pPr>
            <a:endParaRPr lang="vi-VN" sz="3500" i="1" dirty="0"/>
          </a:p>
          <a:p>
            <a:pPr>
              <a:lnSpc>
                <a:spcPct val="150000"/>
              </a:lnSpc>
            </a:pPr>
            <a:r>
              <a:rPr lang="vi-VN" sz="3500" i="1" dirty="0" smtClean="0"/>
              <a:t>	cho mọi người sự sống mà nghệ sĩ mang trong lòng.</a:t>
            </a:r>
          </a:p>
          <a:p>
            <a:pPr>
              <a:lnSpc>
                <a:spcPct val="150000"/>
              </a:lnSpc>
            </a:pPr>
            <a:r>
              <a:rPr lang="vi-VN" sz="3500" i="1" dirty="0" smtClean="0"/>
              <a:t>e.   [Lúc đi, đứa con gái đầu lòng của anh – và cũng là đứa con duy nhất của anh, </a:t>
            </a:r>
            <a:endParaRPr lang="vi-VN" sz="3500" i="1" dirty="0"/>
          </a:p>
          <a:p>
            <a:pPr>
              <a:lnSpc>
                <a:spcPct val="150000"/>
              </a:lnSpc>
            </a:pPr>
            <a:r>
              <a:rPr lang="vi-VN" sz="3500" i="1" dirty="0" smtClean="0"/>
              <a:t>	chưa đầy một tuổi.] Anh thứ sáu và cũng tên Sáu. </a:t>
            </a:r>
            <a:endParaRPr lang="en-US" sz="3500" i="1" dirty="0"/>
          </a:p>
        </p:txBody>
      </p:sp>
      <p:sp>
        <p:nvSpPr>
          <p:cNvPr id="5" name="TextBox 4"/>
          <p:cNvSpPr txBox="1"/>
          <p:nvPr/>
        </p:nvSpPr>
        <p:spPr>
          <a:xfrm>
            <a:off x="762000" y="312867"/>
            <a:ext cx="3225563" cy="830997"/>
          </a:xfrm>
          <a:prstGeom prst="rect">
            <a:avLst/>
          </a:prstGeom>
          <a:noFill/>
        </p:spPr>
        <p:txBody>
          <a:bodyPr wrap="none" rtlCol="0">
            <a:spAutoFit/>
          </a:bodyPr>
          <a:lstStyle/>
          <a:p>
            <a:r>
              <a:rPr lang="vi-VN" sz="4800" b="1" dirty="0" smtClean="0"/>
              <a:t>I. Câu đơn</a:t>
            </a:r>
            <a:endParaRPr lang="en-US" sz="4800" b="1" dirty="0"/>
          </a:p>
        </p:txBody>
      </p:sp>
      <p:cxnSp>
        <p:nvCxnSpPr>
          <p:cNvPr id="6" name="Straight Connector 5"/>
          <p:cNvCxnSpPr/>
          <p:nvPr/>
        </p:nvCxnSpPr>
        <p:spPr>
          <a:xfrm>
            <a:off x="1447800" y="3771900"/>
            <a:ext cx="20574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3733800" y="3771900"/>
            <a:ext cx="4800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1994637" y="3835822"/>
            <a:ext cx="963725" cy="738664"/>
          </a:xfrm>
          <a:prstGeom prst="rect">
            <a:avLst/>
          </a:prstGeom>
          <a:noFill/>
        </p:spPr>
        <p:txBody>
          <a:bodyPr wrap="square" rtlCol="0">
            <a:spAutoFit/>
          </a:bodyPr>
          <a:lstStyle/>
          <a:p>
            <a:r>
              <a:rPr lang="vi-VN" sz="4200" b="1" dirty="0" smtClean="0">
                <a:solidFill>
                  <a:srgbClr val="FF0000"/>
                </a:solidFill>
              </a:rPr>
              <a:t>CN</a:t>
            </a:r>
            <a:endParaRPr lang="en-US" sz="4200" b="1" dirty="0">
              <a:solidFill>
                <a:srgbClr val="FF0000"/>
              </a:solidFill>
            </a:endParaRPr>
          </a:p>
        </p:txBody>
      </p:sp>
      <p:sp>
        <p:nvSpPr>
          <p:cNvPr id="12" name="TextBox 11"/>
          <p:cNvSpPr txBox="1"/>
          <p:nvPr/>
        </p:nvSpPr>
        <p:spPr>
          <a:xfrm>
            <a:off x="5652237" y="3771900"/>
            <a:ext cx="933269" cy="738664"/>
          </a:xfrm>
          <a:prstGeom prst="rect">
            <a:avLst/>
          </a:prstGeom>
          <a:noFill/>
        </p:spPr>
        <p:txBody>
          <a:bodyPr wrap="none" rtlCol="0">
            <a:spAutoFit/>
          </a:bodyPr>
          <a:lstStyle/>
          <a:p>
            <a:r>
              <a:rPr lang="vi-VN" sz="4200" b="1" dirty="0">
                <a:solidFill>
                  <a:srgbClr val="FF0000"/>
                </a:solidFill>
              </a:rPr>
              <a:t>V</a:t>
            </a:r>
            <a:r>
              <a:rPr lang="vi-VN" sz="4200" b="1" dirty="0" smtClean="0">
                <a:solidFill>
                  <a:srgbClr val="FF0000"/>
                </a:solidFill>
              </a:rPr>
              <a:t>N</a:t>
            </a:r>
            <a:endParaRPr lang="en-US" sz="4200" b="1" dirty="0">
              <a:solidFill>
                <a:srgbClr val="FF0000"/>
              </a:solidFill>
            </a:endParaRPr>
          </a:p>
        </p:txBody>
      </p:sp>
      <p:cxnSp>
        <p:nvCxnSpPr>
          <p:cNvPr id="13" name="Straight Connector 12"/>
          <p:cNvCxnSpPr/>
          <p:nvPr/>
        </p:nvCxnSpPr>
        <p:spPr>
          <a:xfrm>
            <a:off x="1447800" y="5372100"/>
            <a:ext cx="20574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3718571" y="5372100"/>
            <a:ext cx="1350262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816134" y="6896100"/>
            <a:ext cx="1029966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1994636" y="5356789"/>
            <a:ext cx="963725" cy="738664"/>
          </a:xfrm>
          <a:prstGeom prst="rect">
            <a:avLst/>
          </a:prstGeom>
          <a:noFill/>
        </p:spPr>
        <p:txBody>
          <a:bodyPr wrap="square" rtlCol="0">
            <a:spAutoFit/>
          </a:bodyPr>
          <a:lstStyle/>
          <a:p>
            <a:r>
              <a:rPr lang="vi-VN" sz="4200" b="1" dirty="0" smtClean="0">
                <a:solidFill>
                  <a:srgbClr val="FF0000"/>
                </a:solidFill>
              </a:rPr>
              <a:t>CN</a:t>
            </a:r>
            <a:endParaRPr lang="en-US" sz="4200" b="1" dirty="0">
              <a:solidFill>
                <a:srgbClr val="FF0000"/>
              </a:solidFill>
            </a:endParaRPr>
          </a:p>
        </p:txBody>
      </p:sp>
      <p:sp>
        <p:nvSpPr>
          <p:cNvPr id="19" name="TextBox 18"/>
          <p:cNvSpPr txBox="1"/>
          <p:nvPr/>
        </p:nvSpPr>
        <p:spPr>
          <a:xfrm>
            <a:off x="10003250" y="5387781"/>
            <a:ext cx="933269" cy="738664"/>
          </a:xfrm>
          <a:prstGeom prst="rect">
            <a:avLst/>
          </a:prstGeom>
          <a:noFill/>
        </p:spPr>
        <p:txBody>
          <a:bodyPr wrap="none" rtlCol="0">
            <a:spAutoFit/>
          </a:bodyPr>
          <a:lstStyle/>
          <a:p>
            <a:r>
              <a:rPr lang="vi-VN" sz="4200" b="1" dirty="0">
                <a:solidFill>
                  <a:srgbClr val="FF0000"/>
                </a:solidFill>
              </a:rPr>
              <a:t>V</a:t>
            </a:r>
            <a:r>
              <a:rPr lang="vi-VN" sz="4200" b="1" dirty="0" smtClean="0">
                <a:solidFill>
                  <a:srgbClr val="FF0000"/>
                </a:solidFill>
              </a:rPr>
              <a:t>N</a:t>
            </a:r>
            <a:endParaRPr lang="en-US" sz="4200" b="1" dirty="0">
              <a:solidFill>
                <a:srgbClr val="FF0000"/>
              </a:solidFill>
            </a:endParaRPr>
          </a:p>
        </p:txBody>
      </p:sp>
      <p:cxnSp>
        <p:nvCxnSpPr>
          <p:cNvPr id="20" name="Straight Connector 19"/>
          <p:cNvCxnSpPr/>
          <p:nvPr/>
        </p:nvCxnSpPr>
        <p:spPr>
          <a:xfrm>
            <a:off x="5629490" y="8532589"/>
            <a:ext cx="93326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6780663" y="8532589"/>
            <a:ext cx="4800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5629491" y="8544574"/>
            <a:ext cx="963725" cy="738664"/>
          </a:xfrm>
          <a:prstGeom prst="rect">
            <a:avLst/>
          </a:prstGeom>
          <a:noFill/>
        </p:spPr>
        <p:txBody>
          <a:bodyPr wrap="square" rtlCol="0">
            <a:spAutoFit/>
          </a:bodyPr>
          <a:lstStyle/>
          <a:p>
            <a:r>
              <a:rPr lang="vi-VN" sz="4200" b="1" dirty="0" smtClean="0">
                <a:solidFill>
                  <a:srgbClr val="FF0000"/>
                </a:solidFill>
              </a:rPr>
              <a:t>CN</a:t>
            </a:r>
            <a:endParaRPr lang="en-US" sz="4200" b="1" dirty="0">
              <a:solidFill>
                <a:srgbClr val="FF0000"/>
              </a:solidFill>
            </a:endParaRPr>
          </a:p>
        </p:txBody>
      </p:sp>
      <p:sp>
        <p:nvSpPr>
          <p:cNvPr id="24" name="TextBox 23"/>
          <p:cNvSpPr txBox="1"/>
          <p:nvPr/>
        </p:nvSpPr>
        <p:spPr>
          <a:xfrm>
            <a:off x="8714328" y="8544574"/>
            <a:ext cx="933269" cy="738664"/>
          </a:xfrm>
          <a:prstGeom prst="rect">
            <a:avLst/>
          </a:prstGeom>
          <a:noFill/>
        </p:spPr>
        <p:txBody>
          <a:bodyPr wrap="none" rtlCol="0">
            <a:spAutoFit/>
          </a:bodyPr>
          <a:lstStyle/>
          <a:p>
            <a:r>
              <a:rPr lang="vi-VN" sz="4200" b="1" dirty="0">
                <a:solidFill>
                  <a:srgbClr val="FF0000"/>
                </a:solidFill>
              </a:rPr>
              <a:t>V</a:t>
            </a:r>
            <a:r>
              <a:rPr lang="vi-VN" sz="4200" b="1" dirty="0" smtClean="0">
                <a:solidFill>
                  <a:srgbClr val="FF0000"/>
                </a:solidFill>
              </a:rPr>
              <a:t>N</a:t>
            </a:r>
            <a:endParaRPr lang="en-US" sz="4200" b="1" dirty="0">
              <a:solidFill>
                <a:srgbClr val="FF0000"/>
              </a:solidFill>
            </a:endParaRPr>
          </a:p>
        </p:txBody>
      </p:sp>
    </p:spTree>
    <p:extLst>
      <p:ext uri="{BB962C8B-B14F-4D97-AF65-F5344CB8AC3E}">
        <p14:creationId xmlns:p14="http://schemas.microsoft.com/office/powerpoint/2010/main" val="412142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14" presetClass="entr" presetSubtype="1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barn(inVertical)">
                                      <p:cBhvr>
                                        <p:cTn id="51" dur="500"/>
                                        <p:tgtEl>
                                          <p:spTgt spid="3">
                                            <p:txEl>
                                              <p:pRg st="5" end="5"/>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barn(inVertical)">
                                      <p:cBhvr>
                                        <p:cTn id="54" dur="5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horizontal)">
                                      <p:cBhvr>
                                        <p:cTn id="59" dur="500"/>
                                        <p:tgtEl>
                                          <p:spTgt spid="22"/>
                                        </p:tgtEl>
                                      </p:cBhvr>
                                    </p:animEffect>
                                  </p:childTnLst>
                                </p:cTn>
                              </p:par>
                              <p:par>
                                <p:cTn id="60" presetID="14" presetClass="entr" presetSubtype="1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randombar(horizontal)">
                                      <p:cBhvr>
                                        <p:cTn id="62" dur="500"/>
                                        <p:tgtEl>
                                          <p:spTgt spid="20"/>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randombar(horizontal)">
                                      <p:cBhvr>
                                        <p:cTn id="65" dur="500"/>
                                        <p:tgtEl>
                                          <p:spTgt spid="23"/>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randombar(horizontal)">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19"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grpSp>
        <p:nvGrpSpPr>
          <p:cNvPr id="2" name="Group 2"/>
          <p:cNvGrpSpPr/>
          <p:nvPr/>
        </p:nvGrpSpPr>
        <p:grpSpPr>
          <a:xfrm>
            <a:off x="15832240" y="5219700"/>
            <a:ext cx="3819003" cy="381900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AD486"/>
            </a:solidFill>
          </p:spPr>
        </p:sp>
      </p:grpSp>
      <p:grpSp>
        <p:nvGrpSpPr>
          <p:cNvPr id="4" name="Group 4"/>
          <p:cNvGrpSpPr/>
          <p:nvPr/>
        </p:nvGrpSpPr>
        <p:grpSpPr>
          <a:xfrm>
            <a:off x="666750" y="1472354"/>
            <a:ext cx="16954500" cy="8147896"/>
            <a:chOff x="0" y="0"/>
            <a:chExt cx="32818334" cy="15771645"/>
          </a:xfrm>
        </p:grpSpPr>
        <p:sp>
          <p:nvSpPr>
            <p:cNvPr id="5" name="Freeform 5"/>
            <p:cNvSpPr/>
            <p:nvPr/>
          </p:nvSpPr>
          <p:spPr>
            <a:xfrm>
              <a:off x="0" y="0"/>
              <a:ext cx="32818335" cy="15771645"/>
            </a:xfrm>
            <a:custGeom>
              <a:avLst/>
              <a:gdLst/>
              <a:ahLst/>
              <a:cxnLst/>
              <a:rect l="l" t="t" r="r" b="b"/>
              <a:pathLst>
                <a:path w="32818335" h="15771645">
                  <a:moveTo>
                    <a:pt x="0" y="0"/>
                  </a:moveTo>
                  <a:lnTo>
                    <a:pt x="0" y="15771645"/>
                  </a:lnTo>
                  <a:lnTo>
                    <a:pt x="32818335" y="15771645"/>
                  </a:lnTo>
                  <a:lnTo>
                    <a:pt x="32818335" y="0"/>
                  </a:lnTo>
                  <a:lnTo>
                    <a:pt x="0" y="0"/>
                  </a:lnTo>
                  <a:close/>
                  <a:moveTo>
                    <a:pt x="32757374" y="15710684"/>
                  </a:moveTo>
                  <a:lnTo>
                    <a:pt x="59690" y="15710684"/>
                  </a:lnTo>
                  <a:lnTo>
                    <a:pt x="59690" y="59690"/>
                  </a:lnTo>
                  <a:lnTo>
                    <a:pt x="32757374" y="59690"/>
                  </a:lnTo>
                  <a:lnTo>
                    <a:pt x="32757374" y="15710684"/>
                  </a:lnTo>
                  <a:close/>
                </a:path>
              </a:pathLst>
            </a:custGeom>
            <a:solidFill>
              <a:srgbClr val="000000"/>
            </a:solidFill>
          </p:spPr>
        </p:sp>
      </p:grpSp>
      <p:grpSp>
        <p:nvGrpSpPr>
          <p:cNvPr id="6" name="Group 6"/>
          <p:cNvGrpSpPr/>
          <p:nvPr/>
        </p:nvGrpSpPr>
        <p:grpSpPr>
          <a:xfrm>
            <a:off x="666750" y="666750"/>
            <a:ext cx="16954500" cy="866314"/>
            <a:chOff x="0" y="0"/>
            <a:chExt cx="90918020" cy="4645584"/>
          </a:xfrm>
        </p:grpSpPr>
        <p:sp>
          <p:nvSpPr>
            <p:cNvPr id="7" name="Freeform 7"/>
            <p:cNvSpPr/>
            <p:nvPr/>
          </p:nvSpPr>
          <p:spPr>
            <a:xfrm>
              <a:off x="72390" y="72390"/>
              <a:ext cx="90773240" cy="4500804"/>
            </a:xfrm>
            <a:custGeom>
              <a:avLst/>
              <a:gdLst/>
              <a:ahLst/>
              <a:cxnLst/>
              <a:rect l="l" t="t" r="r" b="b"/>
              <a:pathLst>
                <a:path w="90773240" h="4500804">
                  <a:moveTo>
                    <a:pt x="0" y="0"/>
                  </a:moveTo>
                  <a:lnTo>
                    <a:pt x="90773240" y="0"/>
                  </a:lnTo>
                  <a:lnTo>
                    <a:pt x="90773240" y="4500804"/>
                  </a:lnTo>
                  <a:lnTo>
                    <a:pt x="0" y="4500804"/>
                  </a:lnTo>
                  <a:lnTo>
                    <a:pt x="0" y="0"/>
                  </a:lnTo>
                  <a:close/>
                </a:path>
              </a:pathLst>
            </a:custGeom>
            <a:solidFill>
              <a:srgbClr val="9DCED8"/>
            </a:solidFill>
          </p:spPr>
        </p:sp>
        <p:sp>
          <p:nvSpPr>
            <p:cNvPr id="8" name="Freeform 8"/>
            <p:cNvSpPr/>
            <p:nvPr/>
          </p:nvSpPr>
          <p:spPr>
            <a:xfrm>
              <a:off x="0" y="0"/>
              <a:ext cx="90918023" cy="4645584"/>
            </a:xfrm>
            <a:custGeom>
              <a:avLst/>
              <a:gdLst/>
              <a:ahLst/>
              <a:cxnLst/>
              <a:rect l="l" t="t" r="r" b="b"/>
              <a:pathLst>
                <a:path w="90918023" h="4645584">
                  <a:moveTo>
                    <a:pt x="90773238" y="4500804"/>
                  </a:moveTo>
                  <a:lnTo>
                    <a:pt x="90918023" y="4500804"/>
                  </a:lnTo>
                  <a:lnTo>
                    <a:pt x="90918023" y="4645584"/>
                  </a:lnTo>
                  <a:lnTo>
                    <a:pt x="90773238" y="4645584"/>
                  </a:lnTo>
                  <a:lnTo>
                    <a:pt x="90773238" y="4500804"/>
                  </a:lnTo>
                  <a:close/>
                  <a:moveTo>
                    <a:pt x="0" y="144780"/>
                  </a:moveTo>
                  <a:lnTo>
                    <a:pt x="144780" y="144780"/>
                  </a:lnTo>
                  <a:lnTo>
                    <a:pt x="144780" y="4500804"/>
                  </a:lnTo>
                  <a:lnTo>
                    <a:pt x="0" y="4500804"/>
                  </a:lnTo>
                  <a:lnTo>
                    <a:pt x="0" y="144780"/>
                  </a:lnTo>
                  <a:close/>
                  <a:moveTo>
                    <a:pt x="0" y="4500804"/>
                  </a:moveTo>
                  <a:lnTo>
                    <a:pt x="144780" y="4500804"/>
                  </a:lnTo>
                  <a:lnTo>
                    <a:pt x="144780" y="4645584"/>
                  </a:lnTo>
                  <a:lnTo>
                    <a:pt x="0" y="4645584"/>
                  </a:lnTo>
                  <a:lnTo>
                    <a:pt x="0" y="4500804"/>
                  </a:lnTo>
                  <a:close/>
                  <a:moveTo>
                    <a:pt x="90773238" y="144780"/>
                  </a:moveTo>
                  <a:lnTo>
                    <a:pt x="90918023" y="144780"/>
                  </a:lnTo>
                  <a:lnTo>
                    <a:pt x="90918023" y="4500804"/>
                  </a:lnTo>
                  <a:lnTo>
                    <a:pt x="90773238" y="4500804"/>
                  </a:lnTo>
                  <a:lnTo>
                    <a:pt x="90773238" y="144780"/>
                  </a:lnTo>
                  <a:close/>
                  <a:moveTo>
                    <a:pt x="144780" y="4500804"/>
                  </a:moveTo>
                  <a:lnTo>
                    <a:pt x="90773238" y="4500804"/>
                  </a:lnTo>
                  <a:lnTo>
                    <a:pt x="90773238" y="4645584"/>
                  </a:lnTo>
                  <a:lnTo>
                    <a:pt x="144780" y="4645584"/>
                  </a:lnTo>
                  <a:lnTo>
                    <a:pt x="144780" y="4500804"/>
                  </a:lnTo>
                  <a:close/>
                  <a:moveTo>
                    <a:pt x="90773238" y="0"/>
                  </a:moveTo>
                  <a:lnTo>
                    <a:pt x="90918023" y="0"/>
                  </a:lnTo>
                  <a:lnTo>
                    <a:pt x="90918023" y="144780"/>
                  </a:lnTo>
                  <a:lnTo>
                    <a:pt x="90773238" y="144780"/>
                  </a:lnTo>
                  <a:lnTo>
                    <a:pt x="90773238" y="0"/>
                  </a:lnTo>
                  <a:close/>
                  <a:moveTo>
                    <a:pt x="0" y="0"/>
                  </a:moveTo>
                  <a:lnTo>
                    <a:pt x="144780" y="0"/>
                  </a:lnTo>
                  <a:lnTo>
                    <a:pt x="144780" y="144780"/>
                  </a:lnTo>
                  <a:lnTo>
                    <a:pt x="0" y="144780"/>
                  </a:lnTo>
                  <a:lnTo>
                    <a:pt x="0" y="0"/>
                  </a:lnTo>
                  <a:close/>
                  <a:moveTo>
                    <a:pt x="144780" y="0"/>
                  </a:moveTo>
                  <a:lnTo>
                    <a:pt x="90773238" y="0"/>
                  </a:lnTo>
                  <a:lnTo>
                    <a:pt x="90773238" y="144780"/>
                  </a:lnTo>
                  <a:lnTo>
                    <a:pt x="144780" y="144780"/>
                  </a:lnTo>
                  <a:lnTo>
                    <a:pt x="144780" y="0"/>
                  </a:lnTo>
                  <a:close/>
                </a:path>
              </a:pathLst>
            </a:custGeom>
            <a:solidFill>
              <a:srgbClr val="000000"/>
            </a:solidFill>
          </p:spPr>
        </p:sp>
      </p:grpSp>
      <p:grpSp>
        <p:nvGrpSpPr>
          <p:cNvPr id="9" name="Group 9"/>
          <p:cNvGrpSpPr>
            <a:grpSpLocks noChangeAspect="1"/>
          </p:cNvGrpSpPr>
          <p:nvPr/>
        </p:nvGrpSpPr>
        <p:grpSpPr>
          <a:xfrm>
            <a:off x="1219200" y="959306"/>
            <a:ext cx="281202" cy="281202"/>
            <a:chOff x="0" y="0"/>
            <a:chExt cx="495300" cy="495300"/>
          </a:xfrm>
        </p:grpSpPr>
        <p:sp>
          <p:nvSpPr>
            <p:cNvPr id="10"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1"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4B9B7"/>
            </a:solidFill>
          </p:spPr>
        </p:sp>
      </p:grpSp>
      <p:grpSp>
        <p:nvGrpSpPr>
          <p:cNvPr id="12" name="Group 12"/>
          <p:cNvGrpSpPr>
            <a:grpSpLocks noChangeAspect="1"/>
          </p:cNvGrpSpPr>
          <p:nvPr/>
        </p:nvGrpSpPr>
        <p:grpSpPr>
          <a:xfrm>
            <a:off x="1742282" y="959306"/>
            <a:ext cx="281202" cy="281202"/>
            <a:chOff x="0" y="0"/>
            <a:chExt cx="495300" cy="495300"/>
          </a:xfrm>
        </p:grpSpPr>
        <p:sp>
          <p:nvSpPr>
            <p:cNvPr id="13" name="Freeform 1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4" name="Freeform 1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AD486"/>
            </a:solidFill>
          </p:spPr>
        </p:sp>
      </p:grpSp>
      <p:grpSp>
        <p:nvGrpSpPr>
          <p:cNvPr id="15" name="Group 15"/>
          <p:cNvGrpSpPr>
            <a:grpSpLocks noChangeAspect="1"/>
          </p:cNvGrpSpPr>
          <p:nvPr/>
        </p:nvGrpSpPr>
        <p:grpSpPr>
          <a:xfrm>
            <a:off x="2265364" y="959306"/>
            <a:ext cx="281202" cy="281202"/>
            <a:chOff x="0" y="0"/>
            <a:chExt cx="495300" cy="495300"/>
          </a:xfrm>
        </p:grpSpPr>
        <p:sp>
          <p:nvSpPr>
            <p:cNvPr id="16" name="Freeform 1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7" name="Freeform 1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AE4BA"/>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59710" y="945362"/>
            <a:ext cx="309090" cy="309090"/>
          </a:xfrm>
          <a:prstGeom prst="rect">
            <a:avLst/>
          </a:prstGeom>
        </p:spPr>
      </p:pic>
      <p:sp>
        <p:nvSpPr>
          <p:cNvPr id="19" name="TextBox 19"/>
          <p:cNvSpPr txBox="1"/>
          <p:nvPr/>
        </p:nvSpPr>
        <p:spPr>
          <a:xfrm>
            <a:off x="2668125" y="2302144"/>
            <a:ext cx="4933272" cy="838756"/>
          </a:xfrm>
          <a:prstGeom prst="rect">
            <a:avLst/>
          </a:prstGeom>
        </p:spPr>
        <p:txBody>
          <a:bodyPr wrap="square" lIns="0" tIns="0" rIns="0" bIns="0" rtlCol="0" anchor="t">
            <a:spAutoFit/>
          </a:bodyPr>
          <a:lstStyle/>
          <a:p>
            <a:pPr>
              <a:lnSpc>
                <a:spcPts val="6500"/>
              </a:lnSpc>
            </a:pPr>
            <a:r>
              <a:rPr lang="vi-VN" sz="6400" b="1" dirty="0" smtClean="0">
                <a:solidFill>
                  <a:srgbClr val="FF0000"/>
                </a:solidFill>
              </a:rPr>
              <a:t>KHỞI ĐỘNG</a:t>
            </a:r>
            <a:endParaRPr lang="en-US" sz="6400" b="1" dirty="0">
              <a:solidFill>
                <a:srgbClr val="FF0000"/>
              </a:solidFill>
            </a:endParaRPr>
          </a:p>
        </p:txBody>
      </p:sp>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361493" y="2122341"/>
            <a:ext cx="592839" cy="1100397"/>
          </a:xfrm>
          <a:prstGeom prst="rect">
            <a:avLst/>
          </a:prstGeom>
        </p:spPr>
      </p:pic>
      <p:sp>
        <p:nvSpPr>
          <p:cNvPr id="30" name="Rectangle 29"/>
          <p:cNvSpPr/>
          <p:nvPr/>
        </p:nvSpPr>
        <p:spPr>
          <a:xfrm>
            <a:off x="1744579" y="3483991"/>
            <a:ext cx="14327289" cy="2308324"/>
          </a:xfrm>
          <a:prstGeom prst="rect">
            <a:avLst/>
          </a:prstGeom>
        </p:spPr>
        <p:txBody>
          <a:bodyPr wrap="square">
            <a:spAutoFit/>
          </a:bodyPr>
          <a:lstStyle/>
          <a:p>
            <a:pPr algn="just">
              <a:lnSpc>
                <a:spcPct val="150000"/>
              </a:lnSpc>
            </a:pPr>
            <a:r>
              <a:rPr lang="vi-VN" sz="4800" dirty="0" smtClean="0">
                <a:solidFill>
                  <a:srgbClr val="000000"/>
                </a:solidFill>
                <a:latin typeface="Arial" panose="020B0604020202020204" pitchFamily="34" charset="0"/>
                <a:cs typeface="Arial" panose="020B0604020202020204" pitchFamily="34" charset="0"/>
              </a:rPr>
              <a:t>	</a:t>
            </a:r>
            <a:r>
              <a:rPr lang="en-US" sz="4800" dirty="0" err="1" smtClean="0">
                <a:solidFill>
                  <a:srgbClr val="000000"/>
                </a:solidFill>
                <a:latin typeface="Arial" panose="020B0604020202020204" pitchFamily="34" charset="0"/>
                <a:cs typeface="Arial" panose="020B0604020202020204" pitchFamily="34" charset="0"/>
              </a:rPr>
              <a:t>Tìm</a:t>
            </a:r>
            <a:r>
              <a:rPr lang="en-US" sz="4800" dirty="0" smtClean="0">
                <a:solidFill>
                  <a:srgbClr val="000000"/>
                </a:solidFill>
                <a:latin typeface="Arial" panose="020B0604020202020204" pitchFamily="34" charset="0"/>
                <a:cs typeface="Arial" panose="020B0604020202020204" pitchFamily="34" charset="0"/>
              </a:rPr>
              <a:t> </a:t>
            </a:r>
            <a:r>
              <a:rPr lang="en-US" sz="4800" dirty="0">
                <a:solidFill>
                  <a:srgbClr val="000000"/>
                </a:solidFill>
                <a:latin typeface="Arial" panose="020B0604020202020204" pitchFamily="34" charset="0"/>
                <a:cs typeface="Arial" panose="020B0604020202020204" pitchFamily="34" charset="0"/>
              </a:rPr>
              <a:t>ở bài </a:t>
            </a:r>
            <a:r>
              <a:rPr lang="en-US" sz="4800" b="1" i="1" dirty="0" smtClean="0">
                <a:solidFill>
                  <a:srgbClr val="000000"/>
                </a:solidFill>
                <a:latin typeface="Arial" panose="020B0604020202020204" pitchFamily="34" charset="0"/>
                <a:cs typeface="Arial" panose="020B0604020202020204" pitchFamily="34" charset="0"/>
              </a:rPr>
              <a:t>“</a:t>
            </a:r>
            <a:r>
              <a:rPr lang="en-US" sz="4800" b="1" i="1" dirty="0" err="1" smtClean="0">
                <a:solidFill>
                  <a:srgbClr val="000000"/>
                </a:solidFill>
                <a:latin typeface="Arial" panose="020B0604020202020204" pitchFamily="34" charset="0"/>
                <a:cs typeface="Arial" panose="020B0604020202020204" pitchFamily="34" charset="0"/>
              </a:rPr>
              <a:t>Những</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ngôi</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sao</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xa</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xôi</a:t>
            </a:r>
            <a:r>
              <a:rPr lang="en-US" sz="4800" b="1" i="1" dirty="0">
                <a:solidFill>
                  <a:srgbClr val="000000"/>
                </a:solidFill>
                <a:latin typeface="Arial" panose="020B0604020202020204" pitchFamily="34" charset="0"/>
                <a:cs typeface="Arial" panose="020B0604020202020204" pitchFamily="34" charset="0"/>
              </a:rPr>
              <a:t>” </a:t>
            </a:r>
            <a:r>
              <a:rPr lang="vi-VN" sz="4800" dirty="0" smtClean="0">
                <a:solidFill>
                  <a:srgbClr val="000000"/>
                </a:solidFill>
                <a:latin typeface="Arial" panose="020B0604020202020204" pitchFamily="34" charset="0"/>
                <a:cs typeface="Arial" panose="020B0604020202020204" pitchFamily="34" charset="0"/>
              </a:rPr>
              <a:t>gồm</a:t>
            </a:r>
            <a:r>
              <a:rPr lang="vi-VN" sz="4800" b="1" i="1" dirty="0" smtClean="0">
                <a:solidFill>
                  <a:srgbClr val="000000"/>
                </a:solidFill>
                <a:latin typeface="Arial" panose="020B0604020202020204" pitchFamily="34" charset="0"/>
                <a:cs typeface="Arial" panose="020B0604020202020204" pitchFamily="34" charset="0"/>
              </a:rPr>
              <a:t> </a:t>
            </a:r>
            <a:r>
              <a:rPr lang="en-US" sz="4800" dirty="0" smtClean="0">
                <a:solidFill>
                  <a:srgbClr val="000000"/>
                </a:solidFill>
                <a:latin typeface="Arial" panose="020B0604020202020204" pitchFamily="34" charset="0"/>
                <a:cs typeface="Arial" panose="020B0604020202020204" pitchFamily="34" charset="0"/>
              </a:rPr>
              <a:t>5 </a:t>
            </a:r>
            <a:r>
              <a:rPr lang="en-US" sz="4800" dirty="0" err="1">
                <a:solidFill>
                  <a:srgbClr val="000000"/>
                </a:solidFill>
                <a:latin typeface="Arial" panose="020B0604020202020204" pitchFamily="34" charset="0"/>
                <a:cs typeface="Arial" panose="020B0604020202020204" pitchFamily="34" charset="0"/>
              </a:rPr>
              <a:t>cụm</a:t>
            </a:r>
            <a:r>
              <a:rPr lang="en-US" sz="4800" dirty="0">
                <a:solidFill>
                  <a:srgbClr val="000000"/>
                </a:solidFill>
                <a:latin typeface="Arial" panose="020B0604020202020204" pitchFamily="34" charset="0"/>
                <a:cs typeface="Arial" panose="020B0604020202020204" pitchFamily="34" charset="0"/>
              </a:rPr>
              <a:t> </a:t>
            </a:r>
            <a:r>
              <a:rPr lang="en-US" sz="4800" dirty="0" smtClean="0">
                <a:solidFill>
                  <a:srgbClr val="000000"/>
                </a:solidFill>
                <a:latin typeface="Arial" panose="020B0604020202020204" pitchFamily="34" charset="0"/>
                <a:cs typeface="Arial" panose="020B0604020202020204" pitchFamily="34" charset="0"/>
              </a:rPr>
              <a:t>d</a:t>
            </a:r>
            <a:r>
              <a:rPr lang="vi-VN" sz="4800" dirty="0" smtClean="0">
                <a:solidFill>
                  <a:srgbClr val="000000"/>
                </a:solidFill>
                <a:latin typeface="Arial" panose="020B0604020202020204" pitchFamily="34" charset="0"/>
                <a:cs typeface="Arial" panose="020B0604020202020204" pitchFamily="34" charset="0"/>
              </a:rPr>
              <a:t>anh </a:t>
            </a:r>
            <a:r>
              <a:rPr lang="en-US" sz="4800" dirty="0" smtClean="0">
                <a:solidFill>
                  <a:srgbClr val="000000"/>
                </a:solidFill>
                <a:latin typeface="Arial" panose="020B0604020202020204" pitchFamily="34" charset="0"/>
                <a:cs typeface="Arial" panose="020B0604020202020204" pitchFamily="34" charset="0"/>
              </a:rPr>
              <a:t>từ</a:t>
            </a:r>
            <a:r>
              <a:rPr lang="en-US" sz="4800" dirty="0">
                <a:solidFill>
                  <a:srgbClr val="000000"/>
                </a:solidFill>
                <a:latin typeface="Arial" panose="020B0604020202020204" pitchFamily="34" charset="0"/>
                <a:cs typeface="Arial" panose="020B0604020202020204" pitchFamily="34" charset="0"/>
              </a:rPr>
              <a:t>, 5 </a:t>
            </a:r>
            <a:r>
              <a:rPr lang="en-US" sz="4800" dirty="0" err="1">
                <a:solidFill>
                  <a:srgbClr val="000000"/>
                </a:solidFill>
                <a:latin typeface="Arial" panose="020B0604020202020204" pitchFamily="34" charset="0"/>
                <a:cs typeface="Arial" panose="020B0604020202020204" pitchFamily="34" charset="0"/>
              </a:rPr>
              <a:t>cụm</a:t>
            </a:r>
            <a:r>
              <a:rPr lang="en-US" sz="4800" dirty="0">
                <a:solidFill>
                  <a:srgbClr val="000000"/>
                </a:solidFill>
                <a:latin typeface="Arial" panose="020B0604020202020204" pitchFamily="34" charset="0"/>
                <a:cs typeface="Arial" panose="020B0604020202020204" pitchFamily="34" charset="0"/>
              </a:rPr>
              <a:t> </a:t>
            </a:r>
            <a:r>
              <a:rPr lang="en-US" sz="4800" dirty="0" smtClean="0">
                <a:solidFill>
                  <a:srgbClr val="000000"/>
                </a:solidFill>
                <a:latin typeface="Arial" panose="020B0604020202020204" pitchFamily="34" charset="0"/>
                <a:cs typeface="Arial" panose="020B0604020202020204" pitchFamily="34" charset="0"/>
              </a:rPr>
              <a:t>đ</a:t>
            </a:r>
            <a:r>
              <a:rPr lang="vi-VN" sz="4800" dirty="0" smtClean="0">
                <a:solidFill>
                  <a:srgbClr val="000000"/>
                </a:solidFill>
                <a:latin typeface="Arial" panose="020B0604020202020204" pitchFamily="34" charset="0"/>
                <a:cs typeface="Arial" panose="020B0604020202020204" pitchFamily="34" charset="0"/>
              </a:rPr>
              <a:t>ộng </a:t>
            </a:r>
            <a:r>
              <a:rPr lang="en-US" sz="4800" dirty="0" smtClean="0">
                <a:solidFill>
                  <a:srgbClr val="000000"/>
                </a:solidFill>
                <a:latin typeface="Arial" panose="020B0604020202020204" pitchFamily="34" charset="0"/>
                <a:cs typeface="Arial" panose="020B0604020202020204" pitchFamily="34" charset="0"/>
              </a:rPr>
              <a:t>từ</a:t>
            </a:r>
            <a:r>
              <a:rPr lang="vi-VN" sz="4800" dirty="0" smtClean="0">
                <a:solidFill>
                  <a:srgbClr val="000000"/>
                </a:solidFill>
                <a:latin typeface="Arial" panose="020B0604020202020204" pitchFamily="34" charset="0"/>
                <a:cs typeface="Arial" panose="020B0604020202020204" pitchFamily="34" charset="0"/>
              </a:rPr>
              <a:t> và </a:t>
            </a:r>
            <a:r>
              <a:rPr lang="en-US" sz="4800" dirty="0" smtClean="0">
                <a:solidFill>
                  <a:srgbClr val="000000"/>
                </a:solidFill>
                <a:latin typeface="Arial" panose="020B0604020202020204" pitchFamily="34" charset="0"/>
                <a:cs typeface="Arial" panose="020B0604020202020204" pitchFamily="34" charset="0"/>
              </a:rPr>
              <a:t>5 </a:t>
            </a:r>
            <a:r>
              <a:rPr lang="en-US" sz="4800" dirty="0" err="1">
                <a:solidFill>
                  <a:srgbClr val="000000"/>
                </a:solidFill>
                <a:latin typeface="Arial" panose="020B0604020202020204" pitchFamily="34" charset="0"/>
                <a:cs typeface="Arial" panose="020B0604020202020204" pitchFamily="34" charset="0"/>
              </a:rPr>
              <a:t>cụm</a:t>
            </a:r>
            <a:r>
              <a:rPr lang="en-US" sz="4800" dirty="0">
                <a:solidFill>
                  <a:srgbClr val="000000"/>
                </a:solidFill>
                <a:latin typeface="Arial" panose="020B0604020202020204" pitchFamily="34" charset="0"/>
                <a:cs typeface="Arial" panose="020B0604020202020204" pitchFamily="34" charset="0"/>
              </a:rPr>
              <a:t> </a:t>
            </a:r>
            <a:r>
              <a:rPr lang="en-US" sz="4800" dirty="0" smtClean="0">
                <a:solidFill>
                  <a:srgbClr val="000000"/>
                </a:solidFill>
                <a:latin typeface="Arial" panose="020B0604020202020204" pitchFamily="34" charset="0"/>
                <a:cs typeface="Arial" panose="020B0604020202020204" pitchFamily="34" charset="0"/>
              </a:rPr>
              <a:t>t</a:t>
            </a:r>
            <a:r>
              <a:rPr lang="vi-VN" sz="4800" dirty="0" smtClean="0">
                <a:solidFill>
                  <a:srgbClr val="000000"/>
                </a:solidFill>
                <a:latin typeface="Arial" panose="020B0604020202020204" pitchFamily="34" charset="0"/>
                <a:cs typeface="Arial" panose="020B0604020202020204" pitchFamily="34" charset="0"/>
              </a:rPr>
              <a:t>ính </a:t>
            </a:r>
            <a:r>
              <a:rPr lang="en-US" sz="4800" dirty="0" smtClean="0">
                <a:solidFill>
                  <a:srgbClr val="000000"/>
                </a:solidFill>
                <a:latin typeface="Arial" panose="020B0604020202020204" pitchFamily="34" charset="0"/>
                <a:cs typeface="Arial" panose="020B0604020202020204" pitchFamily="34" charset="0"/>
              </a:rPr>
              <a:t>từ</a:t>
            </a:r>
            <a:r>
              <a:rPr lang="en-US" sz="4800" dirty="0">
                <a:solidFill>
                  <a:srgbClr val="000000"/>
                </a:solidFill>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364509" y="2106073"/>
            <a:ext cx="17678400" cy="784830"/>
          </a:xfrm>
          <a:prstGeom prst="rect">
            <a:avLst/>
          </a:prstGeom>
          <a:noFill/>
        </p:spPr>
        <p:txBody>
          <a:bodyPr wrap="square" rtlCol="0">
            <a:spAutoFit/>
          </a:bodyPr>
          <a:lstStyle/>
          <a:p>
            <a:pPr algn="ctr"/>
            <a:r>
              <a:rPr lang="vi-VN" sz="4500" b="1" dirty="0" smtClean="0"/>
              <a:t>Bài 2: Trong những đoạn trích sau đây, câu nào là câu đặc biệt?</a:t>
            </a:r>
            <a:endParaRPr lang="en-US" sz="4500" b="1" dirty="0"/>
          </a:p>
        </p:txBody>
      </p:sp>
      <p:sp>
        <p:nvSpPr>
          <p:cNvPr id="3" name="TextBox 2"/>
          <p:cNvSpPr txBox="1"/>
          <p:nvPr/>
        </p:nvSpPr>
        <p:spPr>
          <a:xfrm>
            <a:off x="838200" y="2954824"/>
            <a:ext cx="16731018" cy="6555641"/>
          </a:xfrm>
          <a:prstGeom prst="rect">
            <a:avLst/>
          </a:prstGeom>
          <a:noFill/>
        </p:spPr>
        <p:txBody>
          <a:bodyPr wrap="square" rtlCol="0">
            <a:spAutoFit/>
          </a:bodyPr>
          <a:lstStyle/>
          <a:p>
            <a:pPr marL="742950" indent="-742950">
              <a:lnSpc>
                <a:spcPct val="200000"/>
              </a:lnSpc>
              <a:buAutoNum type="alphaLcPeriod"/>
            </a:pPr>
            <a:r>
              <a:rPr lang="vi-VN" sz="3500" i="1" dirty="0" smtClean="0"/>
              <a:t>Chợt ông lão lặng hẳn đi, chân tay nhủn ra, tưởng chừng như không cất lên được...Có tiếng nói léo xéo ở gian trên. Tiếng mụ chủ...Mụ nói cái gì vậy? Mụ nói cái gì mà lào xào thế? Trống ngực ông lão đập thình thịch.</a:t>
            </a:r>
          </a:p>
          <a:p>
            <a:pPr marL="742950" indent="-742950">
              <a:lnSpc>
                <a:spcPct val="200000"/>
              </a:lnSpc>
              <a:buAutoNum type="alphaLcPeriod"/>
            </a:pPr>
            <a:r>
              <a:rPr lang="vi-VN" sz="3500" i="1" dirty="0" smtClean="0"/>
              <a:t>Không hiểu sao nói đến đây, bác lái xe lại liếc cô gái. Cô bất giác đỏ mặt lên.</a:t>
            </a:r>
          </a:p>
          <a:p>
            <a:pPr>
              <a:lnSpc>
                <a:spcPct val="200000"/>
              </a:lnSpc>
            </a:pPr>
            <a:r>
              <a:rPr lang="vi-VN" sz="3500" i="1" dirty="0" smtClean="0"/>
              <a:t>	- Một anh thanh niên hai mươi bảy tuổi! Đây là đỉnh Liên Sơn, cao hai nghìn 	sáu trăm mét. Anh ta làm công tác khí tượng kiêm vật lí địa cầu.</a:t>
            </a:r>
            <a:endParaRPr lang="en-US" sz="3500" i="1" dirty="0"/>
          </a:p>
        </p:txBody>
      </p:sp>
      <p:sp>
        <p:nvSpPr>
          <p:cNvPr id="5" name="TextBox 4"/>
          <p:cNvSpPr txBox="1"/>
          <p:nvPr/>
        </p:nvSpPr>
        <p:spPr>
          <a:xfrm>
            <a:off x="762000" y="312867"/>
            <a:ext cx="3225563" cy="830997"/>
          </a:xfrm>
          <a:prstGeom prst="rect">
            <a:avLst/>
          </a:prstGeom>
          <a:noFill/>
        </p:spPr>
        <p:txBody>
          <a:bodyPr wrap="none" rtlCol="0">
            <a:spAutoFit/>
          </a:bodyPr>
          <a:lstStyle/>
          <a:p>
            <a:r>
              <a:rPr lang="vi-VN" sz="4800" b="1" dirty="0" smtClean="0"/>
              <a:t>I. Câu đơn</a:t>
            </a:r>
            <a:endParaRPr lang="en-US" sz="4800" b="1" dirty="0"/>
          </a:p>
        </p:txBody>
      </p:sp>
      <p:cxnSp>
        <p:nvCxnSpPr>
          <p:cNvPr id="6" name="Straight Connector 5"/>
          <p:cNvCxnSpPr/>
          <p:nvPr/>
        </p:nvCxnSpPr>
        <p:spPr>
          <a:xfrm>
            <a:off x="3124200" y="4991100"/>
            <a:ext cx="607950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9525000" y="4991100"/>
            <a:ext cx="2667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057400" y="8191500"/>
            <a:ext cx="7467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20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364509" y="2106073"/>
            <a:ext cx="17678400" cy="784830"/>
          </a:xfrm>
          <a:prstGeom prst="rect">
            <a:avLst/>
          </a:prstGeom>
          <a:noFill/>
        </p:spPr>
        <p:txBody>
          <a:bodyPr wrap="square" rtlCol="0">
            <a:spAutoFit/>
          </a:bodyPr>
          <a:lstStyle/>
          <a:p>
            <a:pPr algn="ctr"/>
            <a:r>
              <a:rPr lang="vi-VN" sz="4500" b="1" dirty="0" smtClean="0"/>
              <a:t>Bài 2: Trong những đoạn trích sau đây, câu nào là câu đặc biệt?</a:t>
            </a:r>
            <a:endParaRPr lang="en-US" sz="4500" b="1" dirty="0"/>
          </a:p>
        </p:txBody>
      </p:sp>
      <p:sp>
        <p:nvSpPr>
          <p:cNvPr id="3" name="TextBox 2"/>
          <p:cNvSpPr txBox="1"/>
          <p:nvPr/>
        </p:nvSpPr>
        <p:spPr>
          <a:xfrm>
            <a:off x="838200" y="2954824"/>
            <a:ext cx="16731018" cy="6690293"/>
          </a:xfrm>
          <a:prstGeom prst="rect">
            <a:avLst/>
          </a:prstGeom>
          <a:noFill/>
        </p:spPr>
        <p:txBody>
          <a:bodyPr wrap="square" rtlCol="0">
            <a:spAutoFit/>
          </a:bodyPr>
          <a:lstStyle/>
          <a:p>
            <a:pPr algn="just">
              <a:lnSpc>
                <a:spcPct val="175000"/>
              </a:lnSpc>
            </a:pPr>
            <a:r>
              <a:rPr lang="vi-VN" sz="3500" i="1" dirty="0" smtClean="0"/>
              <a:t>c. Tôi bỗng thần thờ, tiếc không nói nổi. Rõ ràng tôi không tiếc những viên đá. Mưa xong thì tạnh thôi. Mà tôi nhớ một cái gì đấy, hình như mẹ tôi, cái cửa sổ, hoặc hoặc những ngôi sao to trên bầu trời thành phố [...] Những ngọn điện trên quảng trường lung linh như những ngôi sao trong câu chuyện cổ tích nói về những xứ sở thần tiên. Hoa trong công viên. Những quả bóng sút vôi tội vạ của bọn trẻ con trong một góc phố. Tiếng rao của bà bán xôi sáng có cái mủng đội trên đầu..</a:t>
            </a:r>
          </a:p>
          <a:p>
            <a:pPr algn="just">
              <a:lnSpc>
                <a:spcPct val="175000"/>
              </a:lnSpc>
            </a:pPr>
            <a:r>
              <a:rPr lang="vi-VN" sz="3500" i="1" dirty="0" smtClean="0"/>
              <a:t>Chao ôi, có thể là tất cả những cái đó. Những cái đó ở thiệt xa...</a:t>
            </a:r>
            <a:endParaRPr lang="en-US" sz="3500" i="1" dirty="0"/>
          </a:p>
        </p:txBody>
      </p:sp>
      <p:sp>
        <p:nvSpPr>
          <p:cNvPr id="5" name="TextBox 4"/>
          <p:cNvSpPr txBox="1"/>
          <p:nvPr/>
        </p:nvSpPr>
        <p:spPr>
          <a:xfrm>
            <a:off x="762000" y="312867"/>
            <a:ext cx="3225563" cy="830997"/>
          </a:xfrm>
          <a:prstGeom prst="rect">
            <a:avLst/>
          </a:prstGeom>
          <a:noFill/>
        </p:spPr>
        <p:txBody>
          <a:bodyPr wrap="none" rtlCol="0">
            <a:spAutoFit/>
          </a:bodyPr>
          <a:lstStyle/>
          <a:p>
            <a:r>
              <a:rPr lang="vi-VN" sz="4800" b="1" dirty="0" smtClean="0"/>
              <a:t>I. Câu đơn</a:t>
            </a:r>
            <a:endParaRPr lang="en-US" sz="4800" b="1" dirty="0"/>
          </a:p>
        </p:txBody>
      </p:sp>
      <p:cxnSp>
        <p:nvCxnSpPr>
          <p:cNvPr id="7" name="Straight Connector 6"/>
          <p:cNvCxnSpPr/>
          <p:nvPr/>
        </p:nvCxnSpPr>
        <p:spPr>
          <a:xfrm>
            <a:off x="11125200" y="5676900"/>
            <a:ext cx="62484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990600" y="6591300"/>
            <a:ext cx="16383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990600" y="7581900"/>
            <a:ext cx="16383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990600" y="8496300"/>
            <a:ext cx="138684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990600" y="9486900"/>
            <a:ext cx="7315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621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par>
                                <p:cTn id="22" presetID="14" presetClass="entr" presetSubtype="1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990600" y="2106073"/>
            <a:ext cx="15240000" cy="784830"/>
          </a:xfrm>
          <a:prstGeom prst="rect">
            <a:avLst/>
          </a:prstGeom>
          <a:noFill/>
        </p:spPr>
        <p:txBody>
          <a:bodyPr wrap="square" rtlCol="0">
            <a:spAutoFit/>
          </a:bodyPr>
          <a:lstStyle/>
          <a:p>
            <a:pPr algn="ctr"/>
            <a:r>
              <a:rPr lang="vi-VN" sz="4500" b="1" dirty="0" smtClean="0"/>
              <a:t>Bài 1: Hãy tìm câu ghép trong các đoạn trích sau đây:</a:t>
            </a:r>
            <a:endParaRPr lang="en-US" sz="4500" b="1" dirty="0"/>
          </a:p>
        </p:txBody>
      </p:sp>
      <p:sp>
        <p:nvSpPr>
          <p:cNvPr id="3" name="TextBox 2"/>
          <p:cNvSpPr txBox="1"/>
          <p:nvPr/>
        </p:nvSpPr>
        <p:spPr>
          <a:xfrm>
            <a:off x="762000" y="2654141"/>
            <a:ext cx="16731018" cy="7632859"/>
          </a:xfrm>
          <a:prstGeom prst="rect">
            <a:avLst/>
          </a:prstGeom>
          <a:noFill/>
        </p:spPr>
        <p:txBody>
          <a:bodyPr wrap="square" rtlCol="0">
            <a:spAutoFit/>
          </a:bodyPr>
          <a:lstStyle/>
          <a:p>
            <a:pPr marL="742950" indent="-742950" algn="just">
              <a:lnSpc>
                <a:spcPct val="200000"/>
              </a:lnSpc>
              <a:buAutoNum type="alphaLcPeriod"/>
            </a:pPr>
            <a:r>
              <a:rPr lang="vi-VN" sz="3500" i="1" dirty="0" smtClean="0"/>
              <a:t>Tác phẩm nghệ thuật nào cũng xây dựng bằng những vật liệu mượn ở thực tạo. Nhưng nghệ sĩ không những ghi lại cái đã có rồi mà còn muốn nói một điều gì mới mẻ. Anh gửi vào tác phẩm một lá thư, một lời nhắn nhủ, anh muốn đem một phần của mình góp vào đời sống chung quanh.</a:t>
            </a:r>
          </a:p>
          <a:p>
            <a:pPr marL="742950" indent="-742950" algn="just">
              <a:lnSpc>
                <a:spcPct val="200000"/>
              </a:lnSpc>
              <a:buAutoNum type="alphaLcPeriod"/>
            </a:pPr>
            <a:r>
              <a:rPr lang="vi-VN" sz="3500" i="1" dirty="0" smtClean="0"/>
              <a:t>Tôi rửa cho Nho bằng nước đun sôi trên bếp than. Bông băng trắng. Vết thương không sâu lắm, vào phần mềm. Nhưng vì bom nổ gần, Nho bị choáng. Tôi tiêm cho Nho. Nho lim dim mắt, dễ chịu...</a:t>
            </a:r>
            <a:endParaRPr lang="en-US" sz="3500" i="1" dirty="0"/>
          </a:p>
        </p:txBody>
      </p:sp>
      <p:sp>
        <p:nvSpPr>
          <p:cNvPr id="5" name="TextBox 4"/>
          <p:cNvSpPr txBox="1"/>
          <p:nvPr/>
        </p:nvSpPr>
        <p:spPr>
          <a:xfrm>
            <a:off x="762000" y="312867"/>
            <a:ext cx="3679212" cy="830997"/>
          </a:xfrm>
          <a:prstGeom prst="rect">
            <a:avLst/>
          </a:prstGeom>
          <a:noFill/>
        </p:spPr>
        <p:txBody>
          <a:bodyPr wrap="none" rtlCol="0">
            <a:spAutoFit/>
          </a:bodyPr>
          <a:lstStyle/>
          <a:p>
            <a:r>
              <a:rPr lang="vi-VN" sz="4800" b="1" dirty="0" smtClean="0"/>
              <a:t>II. Câu ghép</a:t>
            </a:r>
            <a:endParaRPr lang="en-US" sz="4800" b="1" dirty="0"/>
          </a:p>
        </p:txBody>
      </p:sp>
      <p:cxnSp>
        <p:nvCxnSpPr>
          <p:cNvPr id="6" name="Straight Connector 5"/>
          <p:cNvCxnSpPr/>
          <p:nvPr/>
        </p:nvCxnSpPr>
        <p:spPr>
          <a:xfrm>
            <a:off x="3276600" y="5753100"/>
            <a:ext cx="14097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4114800" y="5098066"/>
            <a:ext cx="152400" cy="57883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14325600" y="5098066"/>
            <a:ext cx="152400" cy="57883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8001000" y="8953500"/>
            <a:ext cx="7620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H="1">
            <a:off x="10896600" y="8313601"/>
            <a:ext cx="152400" cy="57883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flipH="1">
            <a:off x="13487400" y="8313601"/>
            <a:ext cx="152400" cy="57883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402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par>
                                <p:cTn id="30" presetID="14"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par>
                                <p:cTn id="33" presetID="14" presetClass="entr" presetSubtype="1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990600" y="2106073"/>
            <a:ext cx="15240000" cy="784830"/>
          </a:xfrm>
          <a:prstGeom prst="rect">
            <a:avLst/>
          </a:prstGeom>
          <a:noFill/>
        </p:spPr>
        <p:txBody>
          <a:bodyPr wrap="square" rtlCol="0">
            <a:spAutoFit/>
          </a:bodyPr>
          <a:lstStyle/>
          <a:p>
            <a:pPr algn="ctr"/>
            <a:r>
              <a:rPr lang="vi-VN" sz="4500" b="1" dirty="0" smtClean="0"/>
              <a:t>Bài 1: Hãy tìm câu ghép trong các đoạn trích sau đây:</a:t>
            </a:r>
            <a:endParaRPr lang="en-US" sz="4500" b="1" dirty="0"/>
          </a:p>
        </p:txBody>
      </p:sp>
      <p:sp>
        <p:nvSpPr>
          <p:cNvPr id="3" name="TextBox 2"/>
          <p:cNvSpPr txBox="1"/>
          <p:nvPr/>
        </p:nvSpPr>
        <p:spPr>
          <a:xfrm>
            <a:off x="762000" y="2654141"/>
            <a:ext cx="16731018" cy="6555641"/>
          </a:xfrm>
          <a:prstGeom prst="rect">
            <a:avLst/>
          </a:prstGeom>
          <a:noFill/>
        </p:spPr>
        <p:txBody>
          <a:bodyPr wrap="square" rtlCol="0">
            <a:spAutoFit/>
          </a:bodyPr>
          <a:lstStyle/>
          <a:p>
            <a:pPr algn="just">
              <a:lnSpc>
                <a:spcPct val="200000"/>
              </a:lnSpc>
            </a:pPr>
            <a:r>
              <a:rPr lang="vi-VN" sz="3500" i="1" dirty="0" smtClean="0"/>
              <a:t>c. Ông lão vừa nói vừa chăm chắm nhìn vào cái bộ mặt lì xì của người bà con họ bên dãn ra vì kinh ngạc ấy mà ông lão hả hê cả lòng. Ông thấy cái lăng ấy một phần như có ông.</a:t>
            </a:r>
          </a:p>
          <a:p>
            <a:pPr algn="just">
              <a:lnSpc>
                <a:spcPct val="200000"/>
              </a:lnSpc>
            </a:pPr>
            <a:r>
              <a:rPr lang="vi-VN" sz="3500" i="1" dirty="0" smtClean="0"/>
              <a:t>d. Những nét hớn hở trên mặt người lái xe chợt duỗi ra rồi bẵng đi một lúc, bác không nói gì nữa. Còn nhà họa sĩ và cô gái cũng nín bặt, vì cảnh trước mặt bỗng hiện lên đạp một cách kì lạ. Nắng bây giờ bắt đầu len tới, đốt cháy rừng cây.</a:t>
            </a:r>
            <a:endParaRPr lang="en-US" sz="3500" i="1" dirty="0"/>
          </a:p>
        </p:txBody>
      </p:sp>
      <p:sp>
        <p:nvSpPr>
          <p:cNvPr id="5" name="TextBox 4"/>
          <p:cNvSpPr txBox="1"/>
          <p:nvPr/>
        </p:nvSpPr>
        <p:spPr>
          <a:xfrm>
            <a:off x="762000" y="312867"/>
            <a:ext cx="3679212" cy="830997"/>
          </a:xfrm>
          <a:prstGeom prst="rect">
            <a:avLst/>
          </a:prstGeom>
          <a:noFill/>
        </p:spPr>
        <p:txBody>
          <a:bodyPr wrap="none" rtlCol="0">
            <a:spAutoFit/>
          </a:bodyPr>
          <a:lstStyle/>
          <a:p>
            <a:r>
              <a:rPr lang="vi-VN" sz="4800" b="1" dirty="0" smtClean="0"/>
              <a:t>II. Câu ghép</a:t>
            </a:r>
            <a:endParaRPr lang="en-US" sz="4800" b="1" dirty="0"/>
          </a:p>
        </p:txBody>
      </p:sp>
      <p:cxnSp>
        <p:nvCxnSpPr>
          <p:cNvPr id="7" name="Straight Connector 6"/>
          <p:cNvCxnSpPr/>
          <p:nvPr/>
        </p:nvCxnSpPr>
        <p:spPr>
          <a:xfrm>
            <a:off x="1447800" y="3619500"/>
            <a:ext cx="15925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762000" y="4686300"/>
            <a:ext cx="11277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8991600" y="3974193"/>
            <a:ext cx="152400" cy="57883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a:off x="2971800" y="2928596"/>
            <a:ext cx="152400" cy="57883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4648200" y="7886700"/>
            <a:ext cx="127254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838200" y="8953500"/>
            <a:ext cx="5334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H="1">
            <a:off x="9753600" y="7266520"/>
            <a:ext cx="152400" cy="57883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16306800" y="7266520"/>
            <a:ext cx="152400" cy="57883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5388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par>
                                <p:cTn id="27" presetID="14" presetClass="entr" presetSubtype="1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4" presetClass="entr" presetSubtype="1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randombar(horizontal)">
                                      <p:cBhvr>
                                        <p:cTn id="32" dur="500"/>
                                        <p:tgtEl>
                                          <p:spTgt spid="24"/>
                                        </p:tgtEl>
                                      </p:cBhvr>
                                    </p:animEffect>
                                  </p:childTnLst>
                                </p:cTn>
                              </p:par>
                              <p:par>
                                <p:cTn id="33" presetID="14" presetClass="entr" presetSubtype="1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990600" y="2106073"/>
            <a:ext cx="15240000" cy="784830"/>
          </a:xfrm>
          <a:prstGeom prst="rect">
            <a:avLst/>
          </a:prstGeom>
          <a:noFill/>
        </p:spPr>
        <p:txBody>
          <a:bodyPr wrap="square" rtlCol="0">
            <a:spAutoFit/>
          </a:bodyPr>
          <a:lstStyle/>
          <a:p>
            <a:pPr algn="ctr"/>
            <a:r>
              <a:rPr lang="vi-VN" sz="4500" b="1" dirty="0" smtClean="0"/>
              <a:t>Bài 1: Hãy tìm câu ghép trong các đoạn trích sau đây:</a:t>
            </a:r>
            <a:endParaRPr lang="en-US" sz="4500" b="1" dirty="0"/>
          </a:p>
        </p:txBody>
      </p:sp>
      <p:sp>
        <p:nvSpPr>
          <p:cNvPr id="3" name="TextBox 2"/>
          <p:cNvSpPr txBox="1"/>
          <p:nvPr/>
        </p:nvSpPr>
        <p:spPr>
          <a:xfrm>
            <a:off x="762000" y="2871091"/>
            <a:ext cx="16731018" cy="3323987"/>
          </a:xfrm>
          <a:prstGeom prst="rect">
            <a:avLst/>
          </a:prstGeom>
          <a:noFill/>
        </p:spPr>
        <p:txBody>
          <a:bodyPr wrap="square" rtlCol="0">
            <a:spAutoFit/>
          </a:bodyPr>
          <a:lstStyle/>
          <a:p>
            <a:pPr algn="just">
              <a:lnSpc>
                <a:spcPct val="200000"/>
              </a:lnSpc>
            </a:pPr>
            <a:r>
              <a:rPr lang="vi-VN" sz="3500" i="1" dirty="0" smtClean="0"/>
              <a:t>e. – Ô! Cô còn quên chiếc mùi soa đây này!</a:t>
            </a:r>
          </a:p>
          <a:p>
            <a:pPr algn="just">
              <a:lnSpc>
                <a:spcPct val="200000"/>
              </a:lnSpc>
            </a:pPr>
            <a:r>
              <a:rPr lang="vi-VN" sz="3500" i="1" dirty="0"/>
              <a:t>	</a:t>
            </a:r>
            <a:r>
              <a:rPr lang="vi-VN" sz="3500" i="1" dirty="0" smtClean="0"/>
              <a:t>Anh thanh niên vừa vào, kêu lên. Để người con gái khỏi trở lại bàn, anh lấy 	chiếc khăn tay còn vo tròn cặp giữa cuốn sách tới trả cho cô gái.</a:t>
            </a:r>
            <a:endParaRPr lang="en-US" sz="3500" i="1" dirty="0"/>
          </a:p>
        </p:txBody>
      </p:sp>
      <p:sp>
        <p:nvSpPr>
          <p:cNvPr id="5" name="TextBox 4"/>
          <p:cNvSpPr txBox="1"/>
          <p:nvPr/>
        </p:nvSpPr>
        <p:spPr>
          <a:xfrm>
            <a:off x="762000" y="312867"/>
            <a:ext cx="3679212" cy="830997"/>
          </a:xfrm>
          <a:prstGeom prst="rect">
            <a:avLst/>
          </a:prstGeom>
          <a:noFill/>
        </p:spPr>
        <p:txBody>
          <a:bodyPr wrap="none" rtlCol="0">
            <a:spAutoFit/>
          </a:bodyPr>
          <a:lstStyle/>
          <a:p>
            <a:r>
              <a:rPr lang="vi-VN" sz="4800" b="1" dirty="0" smtClean="0"/>
              <a:t>II. Câu ghép</a:t>
            </a:r>
            <a:endParaRPr lang="en-US" sz="4800" b="1" dirty="0"/>
          </a:p>
        </p:txBody>
      </p:sp>
      <p:cxnSp>
        <p:nvCxnSpPr>
          <p:cNvPr id="6" name="Straight Connector 5"/>
          <p:cNvCxnSpPr/>
          <p:nvPr/>
        </p:nvCxnSpPr>
        <p:spPr>
          <a:xfrm>
            <a:off x="8839200" y="4914900"/>
            <a:ext cx="8458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828800" y="5981700"/>
            <a:ext cx="12420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12420600" y="4280300"/>
            <a:ext cx="152400" cy="57883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6687800" y="4242974"/>
            <a:ext cx="152400" cy="57883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480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990600" y="2106073"/>
            <a:ext cx="15240000" cy="2057999"/>
          </a:xfrm>
          <a:prstGeom prst="rect">
            <a:avLst/>
          </a:prstGeom>
          <a:noFill/>
        </p:spPr>
        <p:txBody>
          <a:bodyPr wrap="square" rtlCol="0">
            <a:spAutoFit/>
          </a:bodyPr>
          <a:lstStyle/>
          <a:p>
            <a:pPr algn="just">
              <a:lnSpc>
                <a:spcPct val="150000"/>
              </a:lnSpc>
            </a:pPr>
            <a:r>
              <a:rPr lang="vi-VN" sz="4500" b="1" dirty="0" smtClean="0"/>
              <a:t>Bài 2: Chỉ ra các kiểu quan hệ về nghĩa giữa các vế trong những câu ghép tìm được ở bài tập 1</a:t>
            </a:r>
            <a:endParaRPr lang="en-US" sz="4500" b="1" dirty="0"/>
          </a:p>
        </p:txBody>
      </p:sp>
      <p:sp>
        <p:nvSpPr>
          <p:cNvPr id="5" name="TextBox 4"/>
          <p:cNvSpPr txBox="1"/>
          <p:nvPr/>
        </p:nvSpPr>
        <p:spPr>
          <a:xfrm>
            <a:off x="762000" y="312867"/>
            <a:ext cx="3679212" cy="830997"/>
          </a:xfrm>
          <a:prstGeom prst="rect">
            <a:avLst/>
          </a:prstGeom>
          <a:noFill/>
        </p:spPr>
        <p:txBody>
          <a:bodyPr wrap="none" rtlCol="0">
            <a:spAutoFit/>
          </a:bodyPr>
          <a:lstStyle/>
          <a:p>
            <a:r>
              <a:rPr lang="vi-VN" sz="4800" b="1" dirty="0" smtClean="0"/>
              <a:t>II. Câu ghép</a:t>
            </a:r>
            <a:endParaRPr lang="en-US" sz="4800" b="1" dirty="0"/>
          </a:p>
        </p:txBody>
      </p:sp>
      <p:sp>
        <p:nvSpPr>
          <p:cNvPr id="4" name="Rectangle 3"/>
          <p:cNvSpPr/>
          <p:nvPr/>
        </p:nvSpPr>
        <p:spPr>
          <a:xfrm>
            <a:off x="990600" y="4306486"/>
            <a:ext cx="16383000" cy="5447645"/>
          </a:xfrm>
          <a:prstGeom prst="rect">
            <a:avLst/>
          </a:prstGeom>
        </p:spPr>
        <p:txBody>
          <a:bodyPr wrap="square">
            <a:spAutoFit/>
          </a:bodyPr>
          <a:lstStyle/>
          <a:p>
            <a:pPr marL="742950" indent="-742950" algn="just">
              <a:lnSpc>
                <a:spcPct val="150000"/>
              </a:lnSpc>
              <a:buAutoNum type="alphaLcPeriod"/>
            </a:pPr>
            <a:r>
              <a:rPr lang="vi-VN" sz="3800" i="1" dirty="0"/>
              <a:t>Anh gửi vào tác phẩm một lá thư, một lời nhắn nhủ, anh muốn đem một phần của mình góp vào đời sống chung quanh</a:t>
            </a:r>
            <a:r>
              <a:rPr lang="vi-VN" sz="3800" i="1" dirty="0" smtClean="0"/>
              <a:t>.</a:t>
            </a:r>
          </a:p>
          <a:p>
            <a:pPr marL="571500" indent="-571500" algn="just">
              <a:lnSpc>
                <a:spcPct val="150000"/>
              </a:lnSpc>
              <a:buFont typeface="Symbol" panose="05050102010706020507" pitchFamily="18" charset="2"/>
              <a:buChar char="Þ"/>
            </a:pPr>
            <a:r>
              <a:rPr lang="vi-VN" sz="3800" b="1" dirty="0" smtClean="0">
                <a:solidFill>
                  <a:srgbClr val="FF0000"/>
                </a:solidFill>
              </a:rPr>
              <a:t>Quan hệ bổ sung.</a:t>
            </a:r>
            <a:endParaRPr lang="vi-VN" sz="3800" b="1" dirty="0">
              <a:solidFill>
                <a:srgbClr val="FF0000"/>
              </a:solidFill>
            </a:endParaRPr>
          </a:p>
          <a:p>
            <a:pPr algn="just">
              <a:lnSpc>
                <a:spcPct val="150000"/>
              </a:lnSpc>
            </a:pPr>
            <a:r>
              <a:rPr lang="vi-VN" sz="4000" i="1" dirty="0" smtClean="0"/>
              <a:t>b.  Nhưng </a:t>
            </a:r>
            <a:r>
              <a:rPr lang="vi-VN" sz="4000" i="1" dirty="0"/>
              <a:t>vì bom nổ gần, Nho bị choáng. Tôi tiêm cho Nho. Nho lim dim mắt, dễ chịu...</a:t>
            </a:r>
            <a:endParaRPr lang="en-US" sz="4000" i="1" dirty="0"/>
          </a:p>
          <a:p>
            <a:pPr marL="571500" indent="-571500" algn="just">
              <a:lnSpc>
                <a:spcPct val="150000"/>
              </a:lnSpc>
              <a:buFont typeface="Symbol" panose="05050102010706020507" pitchFamily="18" charset="2"/>
              <a:buChar char="Þ"/>
            </a:pPr>
            <a:r>
              <a:rPr lang="vi-VN" sz="3800" b="1" dirty="0" smtClean="0">
                <a:solidFill>
                  <a:srgbClr val="FF0000"/>
                </a:solidFill>
              </a:rPr>
              <a:t>Quan hệ nguyên nhân.</a:t>
            </a:r>
          </a:p>
        </p:txBody>
      </p:sp>
    </p:spTree>
    <p:extLst>
      <p:ext uri="{BB962C8B-B14F-4D97-AF65-F5344CB8AC3E}">
        <p14:creationId xmlns:p14="http://schemas.microsoft.com/office/powerpoint/2010/main" val="259301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inVertical)">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2" name="TextBox 1"/>
          <p:cNvSpPr txBox="1"/>
          <p:nvPr/>
        </p:nvSpPr>
        <p:spPr>
          <a:xfrm>
            <a:off x="990600" y="190500"/>
            <a:ext cx="15240000" cy="2057999"/>
          </a:xfrm>
          <a:prstGeom prst="rect">
            <a:avLst/>
          </a:prstGeom>
          <a:noFill/>
        </p:spPr>
        <p:txBody>
          <a:bodyPr wrap="square" rtlCol="0">
            <a:spAutoFit/>
          </a:bodyPr>
          <a:lstStyle/>
          <a:p>
            <a:pPr algn="just">
              <a:lnSpc>
                <a:spcPct val="150000"/>
              </a:lnSpc>
            </a:pPr>
            <a:r>
              <a:rPr lang="vi-VN" sz="4500" b="1" dirty="0" smtClean="0"/>
              <a:t>Bài 2: Chỉ ra các kiểu quan hệ về nghĩa giữa các vế trong những câu ghép tìm được ở bài tập 1</a:t>
            </a:r>
            <a:endParaRPr lang="en-US" sz="4500" b="1" dirty="0"/>
          </a:p>
        </p:txBody>
      </p:sp>
      <p:sp>
        <p:nvSpPr>
          <p:cNvPr id="4" name="Rectangle 3"/>
          <p:cNvSpPr/>
          <p:nvPr/>
        </p:nvSpPr>
        <p:spPr>
          <a:xfrm>
            <a:off x="990600" y="2207865"/>
            <a:ext cx="16383000" cy="8079135"/>
          </a:xfrm>
          <a:prstGeom prst="rect">
            <a:avLst/>
          </a:prstGeom>
        </p:spPr>
        <p:txBody>
          <a:bodyPr wrap="square">
            <a:spAutoFit/>
          </a:bodyPr>
          <a:lstStyle/>
          <a:p>
            <a:pPr algn="just">
              <a:lnSpc>
                <a:spcPct val="150000"/>
              </a:lnSpc>
            </a:pPr>
            <a:r>
              <a:rPr lang="vi-VN" sz="3800" i="1" dirty="0" smtClean="0"/>
              <a:t>c. Ông </a:t>
            </a:r>
            <a:r>
              <a:rPr lang="vi-VN" sz="3800" i="1" dirty="0"/>
              <a:t>lão vừa nói vừa chăm chắm nhìn vào cái bộ mặt lì xì của người bà con họ bên dãn ra vì kinh ngạc ấy mà ông lão hả hê cả lòng. </a:t>
            </a:r>
            <a:endParaRPr lang="vi-VN" sz="3800" i="1" dirty="0" smtClean="0"/>
          </a:p>
          <a:p>
            <a:pPr marL="571500" indent="-571500" algn="just">
              <a:lnSpc>
                <a:spcPct val="150000"/>
              </a:lnSpc>
              <a:buFont typeface="Symbol" panose="05050102010706020507" pitchFamily="18" charset="2"/>
              <a:buChar char="Þ"/>
            </a:pPr>
            <a:r>
              <a:rPr lang="vi-VN" sz="3800" b="1" dirty="0" smtClean="0">
                <a:solidFill>
                  <a:srgbClr val="FF0000"/>
                </a:solidFill>
              </a:rPr>
              <a:t>Quan hệ bổ sung.</a:t>
            </a:r>
          </a:p>
          <a:p>
            <a:pPr algn="just">
              <a:lnSpc>
                <a:spcPct val="150000"/>
              </a:lnSpc>
            </a:pPr>
            <a:r>
              <a:rPr lang="vi-VN" sz="4000" i="1" dirty="0" smtClean="0"/>
              <a:t>d. </a:t>
            </a:r>
            <a:r>
              <a:rPr lang="vi-VN" sz="4000" i="1" dirty="0"/>
              <a:t>Còn nhà họa sĩ và cô gái cũng nín bặt, vì cảnh trước mặt bỗng hiện lên đạp một cách kì lạ. </a:t>
            </a:r>
          </a:p>
          <a:p>
            <a:pPr marL="571500" indent="-571500" algn="just">
              <a:lnSpc>
                <a:spcPct val="150000"/>
              </a:lnSpc>
              <a:buFont typeface="Symbol" panose="05050102010706020507" pitchFamily="18" charset="2"/>
              <a:buChar char="Þ"/>
            </a:pPr>
            <a:r>
              <a:rPr lang="vi-VN" sz="3800" b="1" dirty="0" smtClean="0">
                <a:solidFill>
                  <a:srgbClr val="FF0000"/>
                </a:solidFill>
              </a:rPr>
              <a:t>Quan hệ nguyên nhân.</a:t>
            </a:r>
          </a:p>
          <a:p>
            <a:pPr algn="just">
              <a:lnSpc>
                <a:spcPct val="150000"/>
              </a:lnSpc>
            </a:pPr>
            <a:r>
              <a:rPr lang="vi-VN" sz="3800" i="1" dirty="0"/>
              <a:t>e. Để người con gái khỏi trở lại bàn, anh lấy </a:t>
            </a:r>
            <a:r>
              <a:rPr lang="vi-VN" sz="3800" i="1" dirty="0" smtClean="0"/>
              <a:t>chiếc </a:t>
            </a:r>
            <a:r>
              <a:rPr lang="vi-VN" sz="3800" i="1" dirty="0"/>
              <a:t>khăn tay còn vo tròn cặp giữa cuốn sách tới trả cho cô gái.</a:t>
            </a:r>
          </a:p>
          <a:p>
            <a:pPr marL="571500" indent="-571500" algn="just">
              <a:lnSpc>
                <a:spcPct val="150000"/>
              </a:lnSpc>
              <a:buFont typeface="Symbol" panose="05050102010706020507" pitchFamily="18" charset="2"/>
              <a:buChar char="Þ"/>
            </a:pPr>
            <a:r>
              <a:rPr lang="vi-VN" sz="3800" b="1" dirty="0" smtClean="0">
                <a:solidFill>
                  <a:srgbClr val="FF0000"/>
                </a:solidFill>
              </a:rPr>
              <a:t>Quan hệ mục đích.</a:t>
            </a:r>
          </a:p>
        </p:txBody>
      </p:sp>
    </p:spTree>
    <p:extLst>
      <p:ext uri="{BB962C8B-B14F-4D97-AF65-F5344CB8AC3E}">
        <p14:creationId xmlns:p14="http://schemas.microsoft.com/office/powerpoint/2010/main" val="84973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arn(inVertical)">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762000" y="2247900"/>
            <a:ext cx="15240000" cy="784830"/>
          </a:xfrm>
          <a:prstGeom prst="rect">
            <a:avLst/>
          </a:prstGeom>
          <a:noFill/>
        </p:spPr>
        <p:txBody>
          <a:bodyPr wrap="square" rtlCol="0">
            <a:spAutoFit/>
          </a:bodyPr>
          <a:lstStyle/>
          <a:p>
            <a:pPr algn="ctr"/>
            <a:r>
              <a:rPr lang="vi-VN" sz="4500" b="1" dirty="0" smtClean="0"/>
              <a:t>Bài 3: Hãy tìm câu ghép trong các đoạn trích sau đây:</a:t>
            </a:r>
            <a:endParaRPr lang="en-US" sz="4500" b="1" dirty="0"/>
          </a:p>
        </p:txBody>
      </p:sp>
      <p:sp>
        <p:nvSpPr>
          <p:cNvPr id="5" name="TextBox 4"/>
          <p:cNvSpPr txBox="1"/>
          <p:nvPr/>
        </p:nvSpPr>
        <p:spPr>
          <a:xfrm>
            <a:off x="762000" y="312867"/>
            <a:ext cx="3679212" cy="830997"/>
          </a:xfrm>
          <a:prstGeom prst="rect">
            <a:avLst/>
          </a:prstGeom>
          <a:noFill/>
        </p:spPr>
        <p:txBody>
          <a:bodyPr wrap="none" rtlCol="0">
            <a:spAutoFit/>
          </a:bodyPr>
          <a:lstStyle/>
          <a:p>
            <a:r>
              <a:rPr lang="vi-VN" sz="4800" b="1" dirty="0" smtClean="0"/>
              <a:t>II. Câu ghép</a:t>
            </a:r>
            <a:endParaRPr lang="en-US" sz="4800" b="1" dirty="0"/>
          </a:p>
        </p:txBody>
      </p:sp>
      <p:sp>
        <p:nvSpPr>
          <p:cNvPr id="15" name="TextBox 14"/>
          <p:cNvSpPr txBox="1"/>
          <p:nvPr/>
        </p:nvSpPr>
        <p:spPr>
          <a:xfrm>
            <a:off x="1143000" y="3032730"/>
            <a:ext cx="15849600" cy="6690293"/>
          </a:xfrm>
          <a:prstGeom prst="rect">
            <a:avLst/>
          </a:prstGeom>
          <a:noFill/>
        </p:spPr>
        <p:txBody>
          <a:bodyPr wrap="square" rtlCol="0">
            <a:spAutoFit/>
          </a:bodyPr>
          <a:lstStyle/>
          <a:p>
            <a:pPr marL="514350" indent="-514350" algn="just">
              <a:lnSpc>
                <a:spcPct val="175000"/>
              </a:lnSpc>
              <a:buAutoNum type="alphaLcPeriod"/>
            </a:pPr>
            <a:r>
              <a:rPr lang="vi-VN" sz="3500" i="1" dirty="0" smtClean="0"/>
              <a:t>Anh mong được nghe một tiếng “ba” của con bé, nhưng con bé chẳng bao giờ chịu gọi.</a:t>
            </a:r>
          </a:p>
          <a:p>
            <a:pPr marL="457200" indent="-457200" algn="just">
              <a:lnSpc>
                <a:spcPct val="175000"/>
              </a:lnSpc>
              <a:buFont typeface="Symbol" panose="05050102010706020507" pitchFamily="18" charset="2"/>
              <a:buChar char="Þ"/>
            </a:pPr>
            <a:r>
              <a:rPr lang="vi-VN" sz="3500" b="1" dirty="0" smtClean="0">
                <a:solidFill>
                  <a:srgbClr val="FF0000"/>
                </a:solidFill>
              </a:rPr>
              <a:t>Quan hệ tương phản.</a:t>
            </a:r>
          </a:p>
          <a:p>
            <a:pPr algn="just">
              <a:lnSpc>
                <a:spcPct val="175000"/>
              </a:lnSpc>
            </a:pPr>
            <a:r>
              <a:rPr lang="vi-VN" sz="3500" i="1" dirty="0" smtClean="0"/>
              <a:t>b. Ông xách cái làn trứng, có ôm bó hoa to.</a:t>
            </a:r>
          </a:p>
          <a:p>
            <a:pPr marL="457200" indent="-457200" algn="just">
              <a:lnSpc>
                <a:spcPct val="175000"/>
              </a:lnSpc>
              <a:buFont typeface="Symbol" panose="05050102010706020507" pitchFamily="18" charset="2"/>
              <a:buChar char="Þ"/>
            </a:pPr>
            <a:r>
              <a:rPr lang="vi-VN" sz="3500" b="1" dirty="0" smtClean="0">
                <a:solidFill>
                  <a:srgbClr val="FF0000"/>
                </a:solidFill>
              </a:rPr>
              <a:t>Quan hệ bổ sung.</a:t>
            </a:r>
          </a:p>
          <a:p>
            <a:pPr algn="just">
              <a:lnSpc>
                <a:spcPct val="175000"/>
              </a:lnSpc>
            </a:pPr>
            <a:r>
              <a:rPr lang="vi-VN" sz="3500" i="1" dirty="0" smtClean="0"/>
              <a:t>c. Giá mà anh ấy còn, anh ấy sẽ làm thêm được bao nhiêu là việc nữa!</a:t>
            </a:r>
          </a:p>
          <a:p>
            <a:pPr marL="457200" indent="-457200" algn="just">
              <a:lnSpc>
                <a:spcPct val="175000"/>
              </a:lnSpc>
              <a:buFont typeface="Symbol" panose="05050102010706020507" pitchFamily="18" charset="2"/>
              <a:buChar char="Þ"/>
            </a:pPr>
            <a:r>
              <a:rPr lang="vi-VN" sz="3500" b="1" dirty="0" smtClean="0">
                <a:solidFill>
                  <a:srgbClr val="FF0000"/>
                </a:solidFill>
              </a:rPr>
              <a:t>Quan hệ điều kiện – giả thiết.</a:t>
            </a:r>
          </a:p>
        </p:txBody>
      </p:sp>
    </p:spTree>
    <p:extLst>
      <p:ext uri="{BB962C8B-B14F-4D97-AF65-F5344CB8AC3E}">
        <p14:creationId xmlns:p14="http://schemas.microsoft.com/office/powerpoint/2010/main" val="84759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barn(inVertical)">
                                      <p:cBhvr>
                                        <p:cTn id="19" dur="500"/>
                                        <p:tgtEl>
                                          <p:spTgt spid="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 calcmode="lin" valueType="num">
                                      <p:cBhvr additive="base">
                                        <p:cTn id="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barn(inVertical)">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 calcmode="lin" valueType="num">
                                      <p:cBhvr additive="base">
                                        <p:cTn id="3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xEl>
                                              <p:pRg st="5" end="5"/>
                                            </p:txEl>
                                          </p:spTgt>
                                        </p:tgtEl>
                                        <p:attrNameLst>
                                          <p:attrName>style.visibility</p:attrName>
                                        </p:attrNameLst>
                                      </p:cBhvr>
                                      <p:to>
                                        <p:strVal val="visible"/>
                                      </p:to>
                                    </p:set>
                                    <p:animEffect transition="in" filter="barn(inVertical)">
                                      <p:cBhvr>
                                        <p:cTn id="41"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5" name="TextBox 4"/>
          <p:cNvSpPr txBox="1"/>
          <p:nvPr/>
        </p:nvSpPr>
        <p:spPr>
          <a:xfrm>
            <a:off x="762000" y="571500"/>
            <a:ext cx="4708340" cy="830997"/>
          </a:xfrm>
          <a:prstGeom prst="rect">
            <a:avLst/>
          </a:prstGeom>
          <a:noFill/>
        </p:spPr>
        <p:txBody>
          <a:bodyPr wrap="none" rtlCol="0">
            <a:spAutoFit/>
          </a:bodyPr>
          <a:lstStyle/>
          <a:p>
            <a:r>
              <a:rPr lang="vi-VN" sz="4800" b="1" dirty="0" smtClean="0"/>
              <a:t>III. Biến đổi câu</a:t>
            </a:r>
            <a:endParaRPr lang="en-US" sz="4800" b="1" dirty="0"/>
          </a:p>
        </p:txBody>
      </p:sp>
      <p:sp>
        <p:nvSpPr>
          <p:cNvPr id="3" name="Rectangle 2"/>
          <p:cNvSpPr/>
          <p:nvPr/>
        </p:nvSpPr>
        <p:spPr>
          <a:xfrm>
            <a:off x="1295400" y="2628900"/>
            <a:ext cx="2438400" cy="5791200"/>
          </a:xfrm>
          <a:prstGeom prst="rect">
            <a:avLst/>
          </a:prstGeom>
          <a:solidFill>
            <a:schemeClr val="accent5">
              <a:lumMod val="40000"/>
              <a:lumOff val="6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200" b="1" dirty="0" smtClean="0">
                <a:solidFill>
                  <a:srgbClr val="FF0000"/>
                </a:solidFill>
              </a:rPr>
              <a:t>CÁC CÁCH CHUYỂN ĐỔI </a:t>
            </a:r>
          </a:p>
          <a:p>
            <a:pPr algn="ctr">
              <a:lnSpc>
                <a:spcPct val="150000"/>
              </a:lnSpc>
            </a:pPr>
            <a:r>
              <a:rPr lang="vi-VN" sz="4200" b="1" dirty="0" smtClean="0">
                <a:solidFill>
                  <a:srgbClr val="FF0000"/>
                </a:solidFill>
              </a:rPr>
              <a:t>CÂU</a:t>
            </a:r>
            <a:endParaRPr lang="en-US" sz="4200" b="1" dirty="0">
              <a:solidFill>
                <a:srgbClr val="FF0000"/>
              </a:solidFill>
            </a:endParaRPr>
          </a:p>
        </p:txBody>
      </p:sp>
      <p:sp>
        <p:nvSpPr>
          <p:cNvPr id="4" name="Rectangle 3"/>
          <p:cNvSpPr/>
          <p:nvPr/>
        </p:nvSpPr>
        <p:spPr>
          <a:xfrm>
            <a:off x="5153168" y="2454322"/>
            <a:ext cx="10744198" cy="11430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dirty="0" smtClean="0">
                <a:solidFill>
                  <a:schemeClr val="tx1"/>
                </a:solidFill>
              </a:rPr>
              <a:t>Rút gọn câu</a:t>
            </a:r>
            <a:endParaRPr lang="en-US" sz="4200" dirty="0">
              <a:solidFill>
                <a:schemeClr val="tx1"/>
              </a:solidFill>
            </a:endParaRPr>
          </a:p>
        </p:txBody>
      </p:sp>
      <p:sp>
        <p:nvSpPr>
          <p:cNvPr id="8" name="Rectangle 7"/>
          <p:cNvSpPr/>
          <p:nvPr/>
        </p:nvSpPr>
        <p:spPr>
          <a:xfrm>
            <a:off x="5153167" y="4137925"/>
            <a:ext cx="10744199" cy="11430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dirty="0" smtClean="0">
                <a:solidFill>
                  <a:schemeClr val="tx1"/>
                </a:solidFill>
              </a:rPr>
              <a:t>Mở rộng bằng cụm C-V</a:t>
            </a:r>
            <a:endParaRPr lang="en-US" sz="4200" dirty="0">
              <a:solidFill>
                <a:schemeClr val="tx1"/>
              </a:solidFill>
            </a:endParaRPr>
          </a:p>
        </p:txBody>
      </p:sp>
      <p:sp>
        <p:nvSpPr>
          <p:cNvPr id="9" name="Rectangle 8"/>
          <p:cNvSpPr/>
          <p:nvPr/>
        </p:nvSpPr>
        <p:spPr>
          <a:xfrm>
            <a:off x="5171364" y="5821528"/>
            <a:ext cx="10726003" cy="11430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dirty="0" smtClean="0">
                <a:solidFill>
                  <a:schemeClr val="tx1"/>
                </a:solidFill>
              </a:rPr>
              <a:t>Chuyển đổi câu chủ động thành câu bị động</a:t>
            </a:r>
            <a:endParaRPr lang="en-US" sz="4200" dirty="0">
              <a:solidFill>
                <a:schemeClr val="tx1"/>
              </a:solidFill>
            </a:endParaRPr>
          </a:p>
        </p:txBody>
      </p:sp>
      <p:sp>
        <p:nvSpPr>
          <p:cNvPr id="10" name="Rectangle 9"/>
          <p:cNvSpPr/>
          <p:nvPr/>
        </p:nvSpPr>
        <p:spPr>
          <a:xfrm>
            <a:off x="5181600" y="7505700"/>
            <a:ext cx="10726003" cy="11430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dirty="0" smtClean="0">
                <a:solidFill>
                  <a:schemeClr val="tx1"/>
                </a:solidFill>
              </a:rPr>
              <a:t>Tách trạng ngữ thành câu riêng</a:t>
            </a:r>
            <a:endParaRPr lang="en-US" sz="4200" dirty="0">
              <a:solidFill>
                <a:schemeClr val="tx1"/>
              </a:solidFill>
            </a:endParaRPr>
          </a:p>
        </p:txBody>
      </p:sp>
      <p:cxnSp>
        <p:nvCxnSpPr>
          <p:cNvPr id="7" name="Straight Arrow Connector 6"/>
          <p:cNvCxnSpPr>
            <a:stCxn id="3" idx="3"/>
            <a:endCxn id="4" idx="1"/>
          </p:cNvCxnSpPr>
          <p:nvPr/>
        </p:nvCxnSpPr>
        <p:spPr>
          <a:xfrm flipV="1">
            <a:off x="3733800" y="3025822"/>
            <a:ext cx="1419368" cy="24986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3" idx="3"/>
            <a:endCxn id="8" idx="1"/>
          </p:cNvCxnSpPr>
          <p:nvPr/>
        </p:nvCxnSpPr>
        <p:spPr>
          <a:xfrm flipV="1">
            <a:off x="3733800" y="4709425"/>
            <a:ext cx="1419367" cy="815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3" idx="3"/>
            <a:endCxn id="9" idx="1"/>
          </p:cNvCxnSpPr>
          <p:nvPr/>
        </p:nvCxnSpPr>
        <p:spPr>
          <a:xfrm>
            <a:off x="3733800" y="5524500"/>
            <a:ext cx="1437564" cy="8685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3" idx="3"/>
            <a:endCxn id="10" idx="1"/>
          </p:cNvCxnSpPr>
          <p:nvPr/>
        </p:nvCxnSpPr>
        <p:spPr>
          <a:xfrm>
            <a:off x="3733800" y="5524500"/>
            <a:ext cx="1447800" cy="2552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7313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14" presetClass="entr" presetSubtype="1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762000" y="2247900"/>
            <a:ext cx="15240000" cy="784830"/>
          </a:xfrm>
          <a:prstGeom prst="rect">
            <a:avLst/>
          </a:prstGeom>
          <a:noFill/>
        </p:spPr>
        <p:txBody>
          <a:bodyPr wrap="square" rtlCol="0">
            <a:spAutoFit/>
          </a:bodyPr>
          <a:lstStyle/>
          <a:p>
            <a:pPr algn="just"/>
            <a:r>
              <a:rPr lang="vi-VN" sz="4500" b="1" dirty="0" smtClean="0"/>
              <a:t>Bài 1: Tìm câu rút gọn trong đoạn trích sau:</a:t>
            </a:r>
            <a:endParaRPr lang="en-US" sz="4500" b="1" dirty="0"/>
          </a:p>
        </p:txBody>
      </p:sp>
      <p:sp>
        <p:nvSpPr>
          <p:cNvPr id="5" name="TextBox 4"/>
          <p:cNvSpPr txBox="1"/>
          <p:nvPr/>
        </p:nvSpPr>
        <p:spPr>
          <a:xfrm>
            <a:off x="762000" y="312867"/>
            <a:ext cx="4708340" cy="830997"/>
          </a:xfrm>
          <a:prstGeom prst="rect">
            <a:avLst/>
          </a:prstGeom>
          <a:noFill/>
        </p:spPr>
        <p:txBody>
          <a:bodyPr wrap="none" rtlCol="0">
            <a:spAutoFit/>
          </a:bodyPr>
          <a:lstStyle/>
          <a:p>
            <a:r>
              <a:rPr lang="vi-VN" sz="4800" b="1" dirty="0" smtClean="0"/>
              <a:t>III. Biến đổi câu</a:t>
            </a:r>
            <a:endParaRPr lang="en-US" sz="4800" b="1" dirty="0"/>
          </a:p>
        </p:txBody>
      </p:sp>
      <p:sp>
        <p:nvSpPr>
          <p:cNvPr id="15" name="TextBox 14"/>
          <p:cNvSpPr txBox="1"/>
          <p:nvPr/>
        </p:nvSpPr>
        <p:spPr>
          <a:xfrm>
            <a:off x="1143000" y="3032730"/>
            <a:ext cx="15849600" cy="3862596"/>
          </a:xfrm>
          <a:prstGeom prst="rect">
            <a:avLst/>
          </a:prstGeom>
          <a:noFill/>
        </p:spPr>
        <p:txBody>
          <a:bodyPr wrap="square" rtlCol="0">
            <a:spAutoFit/>
          </a:bodyPr>
          <a:lstStyle/>
          <a:p>
            <a:pPr algn="just">
              <a:lnSpc>
                <a:spcPct val="175000"/>
              </a:lnSpc>
            </a:pPr>
            <a:r>
              <a:rPr lang="vi-VN" sz="3500" i="1" dirty="0" smtClean="0"/>
              <a:t>Dường như vật duy nhất vẫn bình tĩnh, phớt lờ mọi biến động chung là chiếc kim đồng hồ. Nó chạy, sinh động và nhẹ nhàng, đè lên những con số vĩnh cửu. Còn đằng kia, lửa đang chui bên trong cái dây mìn, chui vào ruột quả bom...</a:t>
            </a:r>
          </a:p>
          <a:p>
            <a:pPr algn="just">
              <a:lnSpc>
                <a:spcPct val="175000"/>
              </a:lnSpc>
            </a:pPr>
            <a:r>
              <a:rPr lang="vi-VN" sz="3500" i="1" dirty="0"/>
              <a:t>	</a:t>
            </a:r>
            <a:r>
              <a:rPr lang="vi-VN" sz="3500" i="1" dirty="0" smtClean="0"/>
              <a:t>Quen rồi. Một ngày chúng tôi phá bom đến năm lần. Ngày nào ít: ba lần.</a:t>
            </a:r>
          </a:p>
        </p:txBody>
      </p:sp>
      <p:sp>
        <p:nvSpPr>
          <p:cNvPr id="3" name="Rectangle 2"/>
          <p:cNvSpPr/>
          <p:nvPr/>
        </p:nvSpPr>
        <p:spPr>
          <a:xfrm>
            <a:off x="1371600" y="6895895"/>
            <a:ext cx="6096000" cy="2723823"/>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3800" b="1" i="1" dirty="0">
                <a:solidFill>
                  <a:srgbClr val="FF0000"/>
                </a:solidFill>
                <a:latin typeface="Arial" panose="020B0604020202020204" pitchFamily="34" charset="0"/>
                <a:cs typeface="Arial" panose="020B0604020202020204" pitchFamily="34" charset="0"/>
              </a:rPr>
              <a:t>Câu rút </a:t>
            </a:r>
            <a:r>
              <a:rPr lang="en-US" sz="3800" b="1" i="1" dirty="0" err="1">
                <a:solidFill>
                  <a:srgbClr val="FF0000"/>
                </a:solidFill>
                <a:latin typeface="Arial" panose="020B0604020202020204" pitchFamily="34" charset="0"/>
                <a:cs typeface="Arial" panose="020B0604020202020204" pitchFamily="34" charset="0"/>
              </a:rPr>
              <a:t>gọn</a:t>
            </a:r>
            <a:r>
              <a:rPr lang="en-US" sz="3800" b="1" i="1" dirty="0">
                <a:solidFill>
                  <a:srgbClr val="FF0000"/>
                </a:solidFill>
                <a:latin typeface="Arial" panose="020B0604020202020204" pitchFamily="34" charset="0"/>
                <a:cs typeface="Arial" panose="020B0604020202020204" pitchFamily="34" charset="0"/>
              </a:rPr>
              <a:t>:</a:t>
            </a:r>
          </a:p>
          <a:p>
            <a:pPr lvl="2" algn="just">
              <a:lnSpc>
                <a:spcPct val="150000"/>
              </a:lnSpc>
            </a:pP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Quen</a:t>
            </a:r>
            <a:r>
              <a:rPr lang="en-US" sz="3800" dirty="0">
                <a:solidFill>
                  <a:srgbClr val="000000"/>
                </a:solidFill>
                <a:latin typeface="Arial" panose="020B0604020202020204" pitchFamily="34" charset="0"/>
                <a:cs typeface="Arial" panose="020B0604020202020204" pitchFamily="34" charset="0"/>
              </a:rPr>
              <a:t> rồi.</a:t>
            </a:r>
          </a:p>
          <a:p>
            <a:pPr lvl="2" algn="just">
              <a:lnSpc>
                <a:spcPct val="150000"/>
              </a:lnSpc>
            </a:pPr>
            <a:r>
              <a:rPr lang="en-US" sz="3800" dirty="0">
                <a:solidFill>
                  <a:srgbClr val="000000"/>
                </a:solidFill>
                <a:latin typeface="Arial" panose="020B0604020202020204" pitchFamily="34" charset="0"/>
                <a:cs typeface="Arial" panose="020B0604020202020204" pitchFamily="34" charset="0"/>
              </a:rPr>
              <a:t>- Ngày nào ít: </a:t>
            </a:r>
            <a:r>
              <a:rPr lang="en-US" sz="3800" dirty="0" err="1">
                <a:solidFill>
                  <a:srgbClr val="000000"/>
                </a:solidFill>
                <a:latin typeface="Arial" panose="020B0604020202020204" pitchFamily="34" charset="0"/>
                <a:cs typeface="Arial" panose="020B0604020202020204" pitchFamily="34" charset="0"/>
              </a:rPr>
              <a:t>ba</a:t>
            </a:r>
            <a:r>
              <a:rPr lang="en-US" sz="3800" dirty="0">
                <a:solidFill>
                  <a:srgbClr val="000000"/>
                </a:solidFill>
                <a:latin typeface="Arial" panose="020B0604020202020204" pitchFamily="34" charset="0"/>
                <a:cs typeface="Arial" panose="020B0604020202020204" pitchFamily="34" charset="0"/>
              </a:rPr>
              <a:t> lần.</a:t>
            </a:r>
            <a:endParaRPr lang="en-US" sz="38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94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grpSp>
        <p:nvGrpSpPr>
          <p:cNvPr id="2" name="Group 2"/>
          <p:cNvGrpSpPr/>
          <p:nvPr/>
        </p:nvGrpSpPr>
        <p:grpSpPr>
          <a:xfrm>
            <a:off x="-3892266" y="4907548"/>
            <a:ext cx="6886053" cy="688605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DCED8"/>
            </a:solidFill>
          </p:spPr>
        </p:sp>
      </p:grpSp>
      <p:grpSp>
        <p:nvGrpSpPr>
          <p:cNvPr id="4" name="Group 4"/>
          <p:cNvGrpSpPr/>
          <p:nvPr/>
        </p:nvGrpSpPr>
        <p:grpSpPr>
          <a:xfrm>
            <a:off x="9144000" y="-1976176"/>
            <a:ext cx="5285853" cy="528585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AD486"/>
            </a:solidFill>
          </p:spPr>
        </p:sp>
      </p:grpSp>
      <p:grpSp>
        <p:nvGrpSpPr>
          <p:cNvPr id="6" name="Group 6"/>
          <p:cNvGrpSpPr/>
          <p:nvPr/>
        </p:nvGrpSpPr>
        <p:grpSpPr>
          <a:xfrm>
            <a:off x="666750" y="1472354"/>
            <a:ext cx="16954500" cy="8147896"/>
            <a:chOff x="0" y="0"/>
            <a:chExt cx="32818334" cy="15771645"/>
          </a:xfrm>
        </p:grpSpPr>
        <p:sp>
          <p:nvSpPr>
            <p:cNvPr id="7" name="Freeform 7"/>
            <p:cNvSpPr/>
            <p:nvPr/>
          </p:nvSpPr>
          <p:spPr>
            <a:xfrm>
              <a:off x="0" y="0"/>
              <a:ext cx="32818335" cy="15771645"/>
            </a:xfrm>
            <a:custGeom>
              <a:avLst/>
              <a:gdLst/>
              <a:ahLst/>
              <a:cxnLst/>
              <a:rect l="l" t="t" r="r" b="b"/>
              <a:pathLst>
                <a:path w="32818335" h="15771645">
                  <a:moveTo>
                    <a:pt x="0" y="0"/>
                  </a:moveTo>
                  <a:lnTo>
                    <a:pt x="0" y="15771645"/>
                  </a:lnTo>
                  <a:lnTo>
                    <a:pt x="32818335" y="15771645"/>
                  </a:lnTo>
                  <a:lnTo>
                    <a:pt x="32818335" y="0"/>
                  </a:lnTo>
                  <a:lnTo>
                    <a:pt x="0" y="0"/>
                  </a:lnTo>
                  <a:close/>
                  <a:moveTo>
                    <a:pt x="32757374" y="15710684"/>
                  </a:moveTo>
                  <a:lnTo>
                    <a:pt x="59690" y="15710684"/>
                  </a:lnTo>
                  <a:lnTo>
                    <a:pt x="59690" y="59690"/>
                  </a:lnTo>
                  <a:lnTo>
                    <a:pt x="32757374" y="59690"/>
                  </a:lnTo>
                  <a:lnTo>
                    <a:pt x="32757374" y="15710684"/>
                  </a:lnTo>
                  <a:close/>
                </a:path>
              </a:pathLst>
            </a:custGeom>
            <a:solidFill>
              <a:srgbClr val="000000"/>
            </a:solidFill>
          </p:spPr>
        </p:sp>
      </p:grpSp>
      <p:grpSp>
        <p:nvGrpSpPr>
          <p:cNvPr id="8" name="Group 8"/>
          <p:cNvGrpSpPr/>
          <p:nvPr/>
        </p:nvGrpSpPr>
        <p:grpSpPr>
          <a:xfrm>
            <a:off x="666750" y="666750"/>
            <a:ext cx="16954500" cy="866314"/>
            <a:chOff x="0" y="0"/>
            <a:chExt cx="90918020" cy="4645584"/>
          </a:xfrm>
        </p:grpSpPr>
        <p:sp>
          <p:nvSpPr>
            <p:cNvPr id="9" name="Freeform 9"/>
            <p:cNvSpPr/>
            <p:nvPr/>
          </p:nvSpPr>
          <p:spPr>
            <a:xfrm>
              <a:off x="72390" y="72390"/>
              <a:ext cx="90773240" cy="4500804"/>
            </a:xfrm>
            <a:custGeom>
              <a:avLst/>
              <a:gdLst/>
              <a:ahLst/>
              <a:cxnLst/>
              <a:rect l="l" t="t" r="r" b="b"/>
              <a:pathLst>
                <a:path w="90773240" h="4500804">
                  <a:moveTo>
                    <a:pt x="0" y="0"/>
                  </a:moveTo>
                  <a:lnTo>
                    <a:pt x="90773240" y="0"/>
                  </a:lnTo>
                  <a:lnTo>
                    <a:pt x="90773240" y="4500804"/>
                  </a:lnTo>
                  <a:lnTo>
                    <a:pt x="0" y="4500804"/>
                  </a:lnTo>
                  <a:lnTo>
                    <a:pt x="0" y="0"/>
                  </a:lnTo>
                  <a:close/>
                </a:path>
              </a:pathLst>
            </a:custGeom>
            <a:solidFill>
              <a:srgbClr val="9DCED8"/>
            </a:solidFill>
          </p:spPr>
        </p:sp>
        <p:sp>
          <p:nvSpPr>
            <p:cNvPr id="10" name="Freeform 10"/>
            <p:cNvSpPr/>
            <p:nvPr/>
          </p:nvSpPr>
          <p:spPr>
            <a:xfrm>
              <a:off x="0" y="0"/>
              <a:ext cx="90918023" cy="4645584"/>
            </a:xfrm>
            <a:custGeom>
              <a:avLst/>
              <a:gdLst/>
              <a:ahLst/>
              <a:cxnLst/>
              <a:rect l="l" t="t" r="r" b="b"/>
              <a:pathLst>
                <a:path w="90918023" h="4645584">
                  <a:moveTo>
                    <a:pt x="90773238" y="4500804"/>
                  </a:moveTo>
                  <a:lnTo>
                    <a:pt x="90918023" y="4500804"/>
                  </a:lnTo>
                  <a:lnTo>
                    <a:pt x="90918023" y="4645584"/>
                  </a:lnTo>
                  <a:lnTo>
                    <a:pt x="90773238" y="4645584"/>
                  </a:lnTo>
                  <a:lnTo>
                    <a:pt x="90773238" y="4500804"/>
                  </a:lnTo>
                  <a:close/>
                  <a:moveTo>
                    <a:pt x="0" y="144780"/>
                  </a:moveTo>
                  <a:lnTo>
                    <a:pt x="144780" y="144780"/>
                  </a:lnTo>
                  <a:lnTo>
                    <a:pt x="144780" y="4500804"/>
                  </a:lnTo>
                  <a:lnTo>
                    <a:pt x="0" y="4500804"/>
                  </a:lnTo>
                  <a:lnTo>
                    <a:pt x="0" y="144780"/>
                  </a:lnTo>
                  <a:close/>
                  <a:moveTo>
                    <a:pt x="0" y="4500804"/>
                  </a:moveTo>
                  <a:lnTo>
                    <a:pt x="144780" y="4500804"/>
                  </a:lnTo>
                  <a:lnTo>
                    <a:pt x="144780" y="4645584"/>
                  </a:lnTo>
                  <a:lnTo>
                    <a:pt x="0" y="4645584"/>
                  </a:lnTo>
                  <a:lnTo>
                    <a:pt x="0" y="4500804"/>
                  </a:lnTo>
                  <a:close/>
                  <a:moveTo>
                    <a:pt x="90773238" y="144780"/>
                  </a:moveTo>
                  <a:lnTo>
                    <a:pt x="90918023" y="144780"/>
                  </a:lnTo>
                  <a:lnTo>
                    <a:pt x="90918023" y="4500804"/>
                  </a:lnTo>
                  <a:lnTo>
                    <a:pt x="90773238" y="4500804"/>
                  </a:lnTo>
                  <a:lnTo>
                    <a:pt x="90773238" y="144780"/>
                  </a:lnTo>
                  <a:close/>
                  <a:moveTo>
                    <a:pt x="144780" y="4500804"/>
                  </a:moveTo>
                  <a:lnTo>
                    <a:pt x="90773238" y="4500804"/>
                  </a:lnTo>
                  <a:lnTo>
                    <a:pt x="90773238" y="4645584"/>
                  </a:lnTo>
                  <a:lnTo>
                    <a:pt x="144780" y="4645584"/>
                  </a:lnTo>
                  <a:lnTo>
                    <a:pt x="144780" y="4500804"/>
                  </a:lnTo>
                  <a:close/>
                  <a:moveTo>
                    <a:pt x="90773238" y="0"/>
                  </a:moveTo>
                  <a:lnTo>
                    <a:pt x="90918023" y="0"/>
                  </a:lnTo>
                  <a:lnTo>
                    <a:pt x="90918023" y="144780"/>
                  </a:lnTo>
                  <a:lnTo>
                    <a:pt x="90773238" y="144780"/>
                  </a:lnTo>
                  <a:lnTo>
                    <a:pt x="90773238" y="0"/>
                  </a:lnTo>
                  <a:close/>
                  <a:moveTo>
                    <a:pt x="0" y="0"/>
                  </a:moveTo>
                  <a:lnTo>
                    <a:pt x="144780" y="0"/>
                  </a:lnTo>
                  <a:lnTo>
                    <a:pt x="144780" y="144780"/>
                  </a:lnTo>
                  <a:lnTo>
                    <a:pt x="0" y="144780"/>
                  </a:lnTo>
                  <a:lnTo>
                    <a:pt x="0" y="0"/>
                  </a:lnTo>
                  <a:close/>
                  <a:moveTo>
                    <a:pt x="144780" y="0"/>
                  </a:moveTo>
                  <a:lnTo>
                    <a:pt x="90773238" y="0"/>
                  </a:lnTo>
                  <a:lnTo>
                    <a:pt x="90773238" y="144780"/>
                  </a:lnTo>
                  <a:lnTo>
                    <a:pt x="144780" y="144780"/>
                  </a:lnTo>
                  <a:lnTo>
                    <a:pt x="144780" y="0"/>
                  </a:lnTo>
                  <a:close/>
                </a:path>
              </a:pathLst>
            </a:custGeom>
            <a:solidFill>
              <a:srgbClr val="000000"/>
            </a:solidFill>
          </p:spPr>
        </p:sp>
      </p:grpSp>
      <p:grpSp>
        <p:nvGrpSpPr>
          <p:cNvPr id="11" name="Group 11"/>
          <p:cNvGrpSpPr>
            <a:grpSpLocks noChangeAspect="1"/>
          </p:cNvGrpSpPr>
          <p:nvPr/>
        </p:nvGrpSpPr>
        <p:grpSpPr>
          <a:xfrm>
            <a:off x="1219200" y="959306"/>
            <a:ext cx="281202" cy="281202"/>
            <a:chOff x="0" y="0"/>
            <a:chExt cx="495300" cy="495300"/>
          </a:xfrm>
        </p:grpSpPr>
        <p:sp>
          <p:nvSpPr>
            <p:cNvPr id="12" name="Freeform 12"/>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3" name="Freeform 13"/>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4B9B7"/>
            </a:solidFill>
          </p:spPr>
        </p:sp>
      </p:grpSp>
      <p:grpSp>
        <p:nvGrpSpPr>
          <p:cNvPr id="14" name="Group 14"/>
          <p:cNvGrpSpPr>
            <a:grpSpLocks noChangeAspect="1"/>
          </p:cNvGrpSpPr>
          <p:nvPr/>
        </p:nvGrpSpPr>
        <p:grpSpPr>
          <a:xfrm>
            <a:off x="1742282" y="959306"/>
            <a:ext cx="281202" cy="281202"/>
            <a:chOff x="0" y="0"/>
            <a:chExt cx="495300" cy="495300"/>
          </a:xfrm>
        </p:grpSpPr>
        <p:sp>
          <p:nvSpPr>
            <p:cNvPr id="15" name="Freeform 1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6" name="Freeform 1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AD486"/>
            </a:solidFill>
          </p:spPr>
        </p:sp>
      </p:grpSp>
      <p:grpSp>
        <p:nvGrpSpPr>
          <p:cNvPr id="17" name="Group 17"/>
          <p:cNvGrpSpPr>
            <a:grpSpLocks noChangeAspect="1"/>
          </p:cNvGrpSpPr>
          <p:nvPr/>
        </p:nvGrpSpPr>
        <p:grpSpPr>
          <a:xfrm>
            <a:off x="2265364" y="959306"/>
            <a:ext cx="281202" cy="281202"/>
            <a:chOff x="0" y="0"/>
            <a:chExt cx="495300" cy="495300"/>
          </a:xfrm>
        </p:grpSpPr>
        <p:sp>
          <p:nvSpPr>
            <p:cNvPr id="18" name="Freeform 1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9" name="Freeform 1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AE4BA"/>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59710" y="945362"/>
            <a:ext cx="309090" cy="309090"/>
          </a:xfrm>
          <a:prstGeom prst="rect">
            <a:avLst/>
          </a:prstGeom>
        </p:spPr>
      </p:pic>
      <p:pic>
        <p:nvPicPr>
          <p:cNvPr id="28" name="Picture 2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72148" y="8071649"/>
            <a:ext cx="1279852" cy="1279852"/>
          </a:xfrm>
          <a:prstGeom prst="rect">
            <a:avLst/>
          </a:prstGeom>
        </p:spPr>
      </p:pic>
      <p:pic>
        <p:nvPicPr>
          <p:cNvPr id="29" name="Picture 2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166926" y="8161377"/>
            <a:ext cx="592839" cy="1100397"/>
          </a:xfrm>
          <a:prstGeom prst="rect">
            <a:avLst/>
          </a:prstGeom>
        </p:spPr>
      </p:pic>
      <p:sp>
        <p:nvSpPr>
          <p:cNvPr id="30" name="TextBox 30"/>
          <p:cNvSpPr txBox="1"/>
          <p:nvPr/>
        </p:nvSpPr>
        <p:spPr>
          <a:xfrm>
            <a:off x="1371594" y="4974243"/>
            <a:ext cx="15568398" cy="1133002"/>
          </a:xfrm>
          <a:prstGeom prst="rect">
            <a:avLst/>
          </a:prstGeom>
        </p:spPr>
        <p:txBody>
          <a:bodyPr wrap="square" lIns="0" tIns="0" rIns="0" bIns="0" rtlCol="0" anchor="t">
            <a:spAutoFit/>
          </a:bodyPr>
          <a:lstStyle/>
          <a:p>
            <a:pPr>
              <a:lnSpc>
                <a:spcPts val="8500"/>
              </a:lnSpc>
            </a:pPr>
            <a:r>
              <a:rPr lang="vi-VN" sz="9600" b="1" dirty="0" smtClean="0">
                <a:solidFill>
                  <a:srgbClr val="000000"/>
                </a:solidFill>
              </a:rPr>
              <a:t>TỔNG KẾT VỀ NGỮ PHÁP</a:t>
            </a:r>
            <a:endParaRPr lang="en-US" sz="9600" b="1" dirty="0">
              <a:solidFill>
                <a:srgbClr val="000000"/>
              </a:solidFill>
            </a:endParaRPr>
          </a:p>
        </p:txBody>
      </p:sp>
      <p:sp>
        <p:nvSpPr>
          <p:cNvPr id="31" name="TextBox 31"/>
          <p:cNvSpPr txBox="1"/>
          <p:nvPr/>
        </p:nvSpPr>
        <p:spPr>
          <a:xfrm>
            <a:off x="7619999" y="3463821"/>
            <a:ext cx="3048000" cy="461665"/>
          </a:xfrm>
          <a:prstGeom prst="rect">
            <a:avLst/>
          </a:prstGeom>
        </p:spPr>
        <p:txBody>
          <a:bodyPr wrap="square" lIns="0" tIns="0" rIns="0" bIns="0" rtlCol="0" anchor="t">
            <a:spAutoFit/>
          </a:bodyPr>
          <a:lstStyle/>
          <a:p>
            <a:pPr marL="0" lvl="0" indent="0" algn="ctr">
              <a:lnSpc>
                <a:spcPts val="3600"/>
              </a:lnSpc>
              <a:spcBef>
                <a:spcPct val="0"/>
              </a:spcBef>
            </a:pPr>
            <a:r>
              <a:rPr lang="vi-VN" sz="7200" u="none" spc="210" dirty="0" smtClean="0">
                <a:solidFill>
                  <a:srgbClr val="000000"/>
                </a:solidFill>
              </a:rPr>
              <a:t>Tiết...</a:t>
            </a:r>
            <a:endParaRPr lang="en-US" sz="7200" u="none" spc="210" dirty="0">
              <a:solidFill>
                <a:srgbClr val="000000"/>
              </a:solidFill>
            </a:endParaRPr>
          </a:p>
        </p:txBody>
      </p:sp>
      <p:sp>
        <p:nvSpPr>
          <p:cNvPr id="36" name="TextBox 31"/>
          <p:cNvSpPr txBox="1"/>
          <p:nvPr/>
        </p:nvSpPr>
        <p:spPr>
          <a:xfrm>
            <a:off x="11777401" y="6997729"/>
            <a:ext cx="4648200" cy="461665"/>
          </a:xfrm>
          <a:prstGeom prst="rect">
            <a:avLst/>
          </a:prstGeom>
        </p:spPr>
        <p:txBody>
          <a:bodyPr wrap="square" lIns="0" tIns="0" rIns="0" bIns="0" rtlCol="0" anchor="t">
            <a:spAutoFit/>
          </a:bodyPr>
          <a:lstStyle/>
          <a:p>
            <a:pPr marL="0" lvl="0" indent="0" algn="ctr">
              <a:lnSpc>
                <a:spcPts val="3600"/>
              </a:lnSpc>
              <a:spcBef>
                <a:spcPct val="0"/>
              </a:spcBef>
            </a:pPr>
            <a:r>
              <a:rPr lang="vi-VN" sz="6400" b="1" i="1" u="none" spc="210" dirty="0" smtClean="0">
                <a:solidFill>
                  <a:srgbClr val="000000"/>
                </a:solidFill>
              </a:rPr>
              <a:t>(Tiếp theo)</a:t>
            </a:r>
            <a:endParaRPr lang="en-US" sz="6400" b="1" i="1" u="none" spc="210"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762000" y="1984822"/>
            <a:ext cx="17068800" cy="3865995"/>
          </a:xfrm>
          <a:prstGeom prst="rect">
            <a:avLst/>
          </a:prstGeom>
          <a:noFill/>
        </p:spPr>
        <p:txBody>
          <a:bodyPr wrap="square" rtlCol="0">
            <a:spAutoFit/>
          </a:bodyPr>
          <a:lstStyle/>
          <a:p>
            <a:pPr algn="just">
              <a:lnSpc>
                <a:spcPct val="150000"/>
              </a:lnSpc>
            </a:pPr>
            <a:r>
              <a:rPr lang="vi-VN" sz="4200" b="1" dirty="0" smtClean="0"/>
              <a:t>Bài 2: Trong các đoạn trích sau đây (trích từ truyện ngắn Những ngôi sao xa xôi của Lê Minh Khuê), những câu nào vốn là một bộ phận của câu đứng trước được tách ra? Theo em, tác giả tách câu như vậy để làm gì?</a:t>
            </a:r>
            <a:endParaRPr lang="en-US" sz="4200" b="1" dirty="0"/>
          </a:p>
        </p:txBody>
      </p:sp>
      <p:sp>
        <p:nvSpPr>
          <p:cNvPr id="5" name="TextBox 4"/>
          <p:cNvSpPr txBox="1"/>
          <p:nvPr/>
        </p:nvSpPr>
        <p:spPr>
          <a:xfrm>
            <a:off x="762000" y="312867"/>
            <a:ext cx="4708340" cy="830997"/>
          </a:xfrm>
          <a:prstGeom prst="rect">
            <a:avLst/>
          </a:prstGeom>
          <a:noFill/>
        </p:spPr>
        <p:txBody>
          <a:bodyPr wrap="none" rtlCol="0">
            <a:spAutoFit/>
          </a:bodyPr>
          <a:lstStyle/>
          <a:p>
            <a:r>
              <a:rPr lang="vi-VN" sz="4800" b="1" dirty="0" smtClean="0"/>
              <a:t>III. Biến đổi câu</a:t>
            </a:r>
            <a:endParaRPr lang="en-US" sz="4800" b="1" dirty="0"/>
          </a:p>
        </p:txBody>
      </p:sp>
      <p:sp>
        <p:nvSpPr>
          <p:cNvPr id="15" name="TextBox 14"/>
          <p:cNvSpPr txBox="1"/>
          <p:nvPr/>
        </p:nvSpPr>
        <p:spPr>
          <a:xfrm>
            <a:off x="748352" y="5850248"/>
            <a:ext cx="16992600" cy="3162404"/>
          </a:xfrm>
          <a:prstGeom prst="rect">
            <a:avLst/>
          </a:prstGeom>
          <a:noFill/>
        </p:spPr>
        <p:txBody>
          <a:bodyPr wrap="square" rtlCol="0">
            <a:spAutoFit/>
          </a:bodyPr>
          <a:lstStyle/>
          <a:p>
            <a:pPr marL="514350" indent="-514350" algn="just">
              <a:lnSpc>
                <a:spcPct val="175000"/>
              </a:lnSpc>
              <a:buAutoNum type="alphaLcPeriod"/>
            </a:pPr>
            <a:r>
              <a:rPr lang="vi-VN" sz="3800" i="1" dirty="0" smtClean="0"/>
              <a:t>Đơn vị thường ra đường vào lúc mặt trời lặn. Và làm việc có khi suốt đêm.</a:t>
            </a:r>
          </a:p>
          <a:p>
            <a:pPr marL="514350" indent="-514350" algn="just">
              <a:lnSpc>
                <a:spcPct val="175000"/>
              </a:lnSpc>
              <a:buAutoNum type="alphaLcPeriod"/>
            </a:pPr>
            <a:r>
              <a:rPr lang="vi-VN" sz="3800" i="1" dirty="0" smtClean="0"/>
              <a:t>Thế là tối lại ra đường luôn. Thường xuyên.</a:t>
            </a:r>
          </a:p>
          <a:p>
            <a:pPr marL="514350" indent="-514350" algn="just">
              <a:lnSpc>
                <a:spcPct val="175000"/>
              </a:lnSpc>
              <a:buAutoNum type="alphaLcPeriod"/>
            </a:pPr>
            <a:r>
              <a:rPr lang="vi-VN" sz="3800" i="1" dirty="0" smtClean="0"/>
              <a:t>Vỏ quả bom nóng. Một dấu hiệu chẳng lành.</a:t>
            </a:r>
          </a:p>
        </p:txBody>
      </p:sp>
      <p:cxnSp>
        <p:nvCxnSpPr>
          <p:cNvPr id="6" name="Straight Connector 5"/>
          <p:cNvCxnSpPr/>
          <p:nvPr/>
        </p:nvCxnSpPr>
        <p:spPr>
          <a:xfrm>
            <a:off x="11111552" y="6784853"/>
            <a:ext cx="58674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7453952" y="7775453"/>
            <a:ext cx="2971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456692" y="8842253"/>
            <a:ext cx="519766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6796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762000" y="1984822"/>
            <a:ext cx="17068800" cy="1061829"/>
          </a:xfrm>
          <a:prstGeom prst="rect">
            <a:avLst/>
          </a:prstGeom>
          <a:noFill/>
        </p:spPr>
        <p:txBody>
          <a:bodyPr wrap="square" rtlCol="0">
            <a:spAutoFit/>
          </a:bodyPr>
          <a:lstStyle/>
          <a:p>
            <a:pPr algn="just">
              <a:lnSpc>
                <a:spcPct val="150000"/>
              </a:lnSpc>
            </a:pPr>
            <a:r>
              <a:rPr lang="vi-VN" sz="4200" b="1" dirty="0" smtClean="0"/>
              <a:t>Bài 3: Hãy biến đổi các câu sau đây thành câu bị động</a:t>
            </a:r>
            <a:endParaRPr lang="en-US" sz="4200" b="1" dirty="0"/>
          </a:p>
        </p:txBody>
      </p:sp>
      <p:sp>
        <p:nvSpPr>
          <p:cNvPr id="5" name="TextBox 4"/>
          <p:cNvSpPr txBox="1"/>
          <p:nvPr/>
        </p:nvSpPr>
        <p:spPr>
          <a:xfrm>
            <a:off x="762000" y="312867"/>
            <a:ext cx="4708340" cy="830997"/>
          </a:xfrm>
          <a:prstGeom prst="rect">
            <a:avLst/>
          </a:prstGeom>
          <a:noFill/>
        </p:spPr>
        <p:txBody>
          <a:bodyPr wrap="none" rtlCol="0">
            <a:spAutoFit/>
          </a:bodyPr>
          <a:lstStyle/>
          <a:p>
            <a:r>
              <a:rPr lang="vi-VN" sz="4800" b="1" dirty="0" smtClean="0"/>
              <a:t>III. Biến đổi câu</a:t>
            </a:r>
            <a:endParaRPr lang="en-US" sz="4800" b="1" dirty="0"/>
          </a:p>
        </p:txBody>
      </p:sp>
      <p:sp>
        <p:nvSpPr>
          <p:cNvPr id="15" name="TextBox 14"/>
          <p:cNvSpPr txBox="1"/>
          <p:nvPr/>
        </p:nvSpPr>
        <p:spPr>
          <a:xfrm>
            <a:off x="1295400" y="2833573"/>
            <a:ext cx="15582900" cy="7255832"/>
          </a:xfrm>
          <a:prstGeom prst="rect">
            <a:avLst/>
          </a:prstGeom>
          <a:noFill/>
        </p:spPr>
        <p:txBody>
          <a:bodyPr wrap="square" rtlCol="0">
            <a:spAutoFit/>
          </a:bodyPr>
          <a:lstStyle/>
          <a:p>
            <a:pPr marL="514350" indent="-514350" algn="just">
              <a:lnSpc>
                <a:spcPct val="175000"/>
              </a:lnSpc>
              <a:buAutoNum type="alphaLcPeriod"/>
            </a:pPr>
            <a:r>
              <a:rPr lang="vi-VN" sz="3800" i="1" dirty="0" smtClean="0"/>
              <a:t>Người thợ thủ công Việt Nam làm ra đồ gốm khá sớm.</a:t>
            </a:r>
          </a:p>
          <a:p>
            <a:pPr marL="571500" indent="-571500" algn="just">
              <a:lnSpc>
                <a:spcPct val="175000"/>
              </a:lnSpc>
              <a:buFont typeface="Symbol" panose="05050102010706020507" pitchFamily="18" charset="2"/>
              <a:buChar char="Þ"/>
            </a:pPr>
            <a:r>
              <a:rPr lang="vi-VN" sz="3800" b="1" dirty="0" smtClean="0">
                <a:solidFill>
                  <a:srgbClr val="FF0000"/>
                </a:solidFill>
              </a:rPr>
              <a:t>Đồ </a:t>
            </a:r>
            <a:r>
              <a:rPr lang="vi-VN" sz="3800" b="1" dirty="0">
                <a:solidFill>
                  <a:srgbClr val="FF0000"/>
                </a:solidFill>
              </a:rPr>
              <a:t>gốm được người thợ thủ công làm ra khá sớm</a:t>
            </a:r>
            <a:r>
              <a:rPr lang="vi-VN" sz="3800" b="1" dirty="0" smtClean="0">
                <a:solidFill>
                  <a:srgbClr val="FF0000"/>
                </a:solidFill>
              </a:rPr>
              <a:t>.</a:t>
            </a:r>
          </a:p>
          <a:p>
            <a:pPr algn="just">
              <a:lnSpc>
                <a:spcPct val="175000"/>
              </a:lnSpc>
            </a:pPr>
            <a:r>
              <a:rPr lang="vi-VN" sz="3800" i="1" dirty="0" smtClean="0"/>
              <a:t>b. Tại khúc sông này tỉnh ta sẽ bắc một cây cầu lớn.</a:t>
            </a:r>
          </a:p>
          <a:p>
            <a:pPr marL="571500" indent="-571500" algn="just">
              <a:lnSpc>
                <a:spcPct val="175000"/>
              </a:lnSpc>
              <a:buFont typeface="Symbol" panose="05050102010706020507" pitchFamily="18" charset="2"/>
              <a:buChar char="Þ"/>
            </a:pPr>
            <a:r>
              <a:rPr lang="vi-VN" sz="3800" b="1" dirty="0" smtClean="0">
                <a:solidFill>
                  <a:srgbClr val="FF0000"/>
                </a:solidFill>
              </a:rPr>
              <a:t>Một </a:t>
            </a:r>
            <a:r>
              <a:rPr lang="vi-VN" sz="3800" b="1" dirty="0">
                <a:solidFill>
                  <a:srgbClr val="FF0000"/>
                </a:solidFill>
              </a:rPr>
              <a:t>cây cầu lớn sẽ được tỉnh ta bắc qua khúc sông này</a:t>
            </a:r>
            <a:r>
              <a:rPr lang="vi-VN" sz="3800" b="1" dirty="0" smtClean="0">
                <a:solidFill>
                  <a:srgbClr val="FF0000"/>
                </a:solidFill>
              </a:rPr>
              <a:t>.</a:t>
            </a:r>
          </a:p>
          <a:p>
            <a:pPr algn="just">
              <a:lnSpc>
                <a:spcPct val="175000"/>
              </a:lnSpc>
            </a:pPr>
            <a:r>
              <a:rPr lang="vi-VN" sz="3800" i="1" dirty="0" smtClean="0"/>
              <a:t>c. Người đã dựng lên những ngôi đền ấy từ hàng trăm năm trước.</a:t>
            </a:r>
          </a:p>
          <a:p>
            <a:pPr marL="571500" indent="-571500" algn="just">
              <a:lnSpc>
                <a:spcPct val="175000"/>
              </a:lnSpc>
              <a:buFont typeface="Symbol" panose="05050102010706020507" pitchFamily="18" charset="2"/>
              <a:buChar char="Þ"/>
            </a:pPr>
            <a:r>
              <a:rPr lang="vi-VN" sz="3800" b="1" dirty="0" smtClean="0">
                <a:solidFill>
                  <a:srgbClr val="FF0000"/>
                </a:solidFill>
              </a:rPr>
              <a:t>Những </a:t>
            </a:r>
            <a:r>
              <a:rPr lang="vi-VN" sz="3800" b="1" dirty="0">
                <a:solidFill>
                  <a:srgbClr val="FF0000"/>
                </a:solidFill>
              </a:rPr>
              <a:t>ngôi đền ấy đã được người ta dựng lên từ hàng trăm năm </a:t>
            </a:r>
            <a:r>
              <a:rPr lang="vi-VN" sz="3800" b="1" dirty="0" smtClean="0">
                <a:solidFill>
                  <a:srgbClr val="FF0000"/>
                </a:solidFill>
              </a:rPr>
              <a:t>trước.</a:t>
            </a:r>
          </a:p>
        </p:txBody>
      </p:sp>
    </p:spTree>
    <p:extLst>
      <p:ext uri="{BB962C8B-B14F-4D97-AF65-F5344CB8AC3E}">
        <p14:creationId xmlns:p14="http://schemas.microsoft.com/office/powerpoint/2010/main" val="422849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barn(inVertical)">
                                      <p:cBhvr>
                                        <p:cTn id="19" dur="500"/>
                                        <p:tgtEl>
                                          <p:spTgt spid="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 calcmode="lin" valueType="num">
                                      <p:cBhvr additive="base">
                                        <p:cTn id="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barn(inVertical)">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 calcmode="lin" valueType="num">
                                      <p:cBhvr additive="base">
                                        <p:cTn id="3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xEl>
                                              <p:pRg st="5" end="5"/>
                                            </p:txEl>
                                          </p:spTgt>
                                        </p:tgtEl>
                                        <p:attrNameLst>
                                          <p:attrName>style.visibility</p:attrName>
                                        </p:attrNameLst>
                                      </p:cBhvr>
                                      <p:to>
                                        <p:strVal val="visible"/>
                                      </p:to>
                                    </p:set>
                                    <p:animEffect transition="in" filter="barn(inVertical)">
                                      <p:cBhvr>
                                        <p:cTn id="41"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5" name="TextBox 4"/>
          <p:cNvSpPr txBox="1"/>
          <p:nvPr/>
        </p:nvSpPr>
        <p:spPr>
          <a:xfrm>
            <a:off x="762000" y="571500"/>
            <a:ext cx="12046503" cy="830997"/>
          </a:xfrm>
          <a:prstGeom prst="rect">
            <a:avLst/>
          </a:prstGeom>
          <a:noFill/>
        </p:spPr>
        <p:txBody>
          <a:bodyPr wrap="none" rtlCol="0">
            <a:spAutoFit/>
          </a:bodyPr>
          <a:lstStyle/>
          <a:p>
            <a:r>
              <a:rPr lang="vi-VN" sz="4800" b="1" dirty="0" smtClean="0"/>
              <a:t>IV. Các kiểu câu với mục đích khác nhau</a:t>
            </a:r>
            <a:endParaRPr lang="en-US" sz="4800" b="1" dirty="0"/>
          </a:p>
        </p:txBody>
      </p:sp>
      <p:graphicFrame>
        <p:nvGraphicFramePr>
          <p:cNvPr id="2" name="Table 1"/>
          <p:cNvGraphicFramePr>
            <a:graphicFrameLocks noGrp="1"/>
          </p:cNvGraphicFramePr>
          <p:nvPr>
            <p:extLst>
              <p:ext uri="{D42A27DB-BD31-4B8C-83A1-F6EECF244321}">
                <p14:modId xmlns:p14="http://schemas.microsoft.com/office/powerpoint/2010/main" val="4032688508"/>
              </p:ext>
            </p:extLst>
          </p:nvPr>
        </p:nvGraphicFramePr>
        <p:xfrm>
          <a:off x="1371600" y="1638300"/>
          <a:ext cx="15697200" cy="8290560"/>
        </p:xfrm>
        <a:graphic>
          <a:graphicData uri="http://schemas.openxmlformats.org/drawingml/2006/table">
            <a:tbl>
              <a:tblPr firstRow="1" bandRow="1">
                <a:tableStyleId>{5940675A-B579-460E-94D1-54222C63F5DA}</a:tableStyleId>
              </a:tblPr>
              <a:tblGrid>
                <a:gridCol w="2362200">
                  <a:extLst>
                    <a:ext uri="{9D8B030D-6E8A-4147-A177-3AD203B41FA5}">
                      <a16:colId xmlns:a16="http://schemas.microsoft.com/office/drawing/2014/main" val="2722898734"/>
                    </a:ext>
                  </a:extLst>
                </a:gridCol>
                <a:gridCol w="6934200">
                  <a:extLst>
                    <a:ext uri="{9D8B030D-6E8A-4147-A177-3AD203B41FA5}">
                      <a16:colId xmlns:a16="http://schemas.microsoft.com/office/drawing/2014/main" val="3882054581"/>
                    </a:ext>
                  </a:extLst>
                </a:gridCol>
                <a:gridCol w="6400800">
                  <a:extLst>
                    <a:ext uri="{9D8B030D-6E8A-4147-A177-3AD203B41FA5}">
                      <a16:colId xmlns:a16="http://schemas.microsoft.com/office/drawing/2014/main" val="3259188188"/>
                    </a:ext>
                  </a:extLst>
                </a:gridCol>
              </a:tblGrid>
              <a:tr h="990600">
                <a:tc>
                  <a:txBody>
                    <a:bodyPr/>
                    <a:lstStyle/>
                    <a:p>
                      <a:pPr algn="ctr"/>
                      <a:r>
                        <a:rPr lang="vi-VN" sz="3200" b="1" dirty="0" smtClean="0">
                          <a:solidFill>
                            <a:srgbClr val="FF0000"/>
                          </a:solidFill>
                          <a:latin typeface="Arial" panose="020B0604020202020204" pitchFamily="34" charset="0"/>
                          <a:cs typeface="Arial" panose="020B0604020202020204" pitchFamily="34" charset="0"/>
                        </a:rPr>
                        <a:t>KIỂU</a:t>
                      </a:r>
                      <a:r>
                        <a:rPr lang="vi-VN" sz="3200" b="1" baseline="0" dirty="0" smtClean="0">
                          <a:solidFill>
                            <a:srgbClr val="FF0000"/>
                          </a:solidFill>
                          <a:latin typeface="Arial" panose="020B0604020202020204" pitchFamily="34" charset="0"/>
                          <a:cs typeface="Arial" panose="020B0604020202020204" pitchFamily="34" charset="0"/>
                        </a:rPr>
                        <a:t> CÂU</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5">
                        <a:lumMod val="40000"/>
                        <a:lumOff val="60000"/>
                      </a:schemeClr>
                    </a:solidFill>
                  </a:tcPr>
                </a:tc>
                <a:tc>
                  <a:txBody>
                    <a:bodyPr/>
                    <a:lstStyle/>
                    <a:p>
                      <a:pPr algn="ctr"/>
                      <a:r>
                        <a:rPr lang="vi-VN" sz="3200" b="1" dirty="0" smtClean="0">
                          <a:solidFill>
                            <a:srgbClr val="FF0000"/>
                          </a:solidFill>
                          <a:latin typeface="Arial" panose="020B0604020202020204" pitchFamily="34" charset="0"/>
                          <a:cs typeface="Arial" panose="020B0604020202020204" pitchFamily="34" charset="0"/>
                        </a:rPr>
                        <a:t>HÌNH</a:t>
                      </a:r>
                      <a:r>
                        <a:rPr lang="vi-VN" sz="3200" b="1" baseline="0" dirty="0" smtClean="0">
                          <a:solidFill>
                            <a:srgbClr val="FF0000"/>
                          </a:solidFill>
                          <a:latin typeface="Arial" panose="020B0604020202020204" pitchFamily="34" charset="0"/>
                          <a:cs typeface="Arial" panose="020B0604020202020204" pitchFamily="34" charset="0"/>
                        </a:rPr>
                        <a:t> THỨC</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5">
                        <a:lumMod val="40000"/>
                        <a:lumOff val="60000"/>
                      </a:schemeClr>
                    </a:solidFill>
                  </a:tcPr>
                </a:tc>
                <a:tc>
                  <a:txBody>
                    <a:bodyPr/>
                    <a:lstStyle/>
                    <a:p>
                      <a:pPr algn="ctr"/>
                      <a:r>
                        <a:rPr lang="vi-VN" sz="3200" b="1" dirty="0" smtClean="0">
                          <a:solidFill>
                            <a:srgbClr val="FF0000"/>
                          </a:solidFill>
                          <a:latin typeface="Arial" panose="020B0604020202020204" pitchFamily="34" charset="0"/>
                          <a:cs typeface="Arial" panose="020B0604020202020204" pitchFamily="34" charset="0"/>
                        </a:rPr>
                        <a:t>CHỨC</a:t>
                      </a:r>
                      <a:r>
                        <a:rPr lang="vi-VN" sz="3200" b="1" baseline="0" dirty="0" smtClean="0">
                          <a:solidFill>
                            <a:srgbClr val="FF0000"/>
                          </a:solidFill>
                          <a:latin typeface="Arial" panose="020B0604020202020204" pitchFamily="34" charset="0"/>
                          <a:cs typeface="Arial" panose="020B0604020202020204" pitchFamily="34" charset="0"/>
                        </a:rPr>
                        <a:t> NĂNG</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5">
                        <a:lumMod val="40000"/>
                        <a:lumOff val="60000"/>
                      </a:schemeClr>
                    </a:solidFill>
                  </a:tcPr>
                </a:tc>
                <a:extLst>
                  <a:ext uri="{0D108BD9-81ED-4DB2-BD59-A6C34878D82A}">
                    <a16:rowId xmlns:a16="http://schemas.microsoft.com/office/drawing/2014/main" val="53154337"/>
                  </a:ext>
                </a:extLst>
              </a:tr>
              <a:tr h="1828800">
                <a:tc>
                  <a:txBody>
                    <a:bodyPr/>
                    <a:lstStyle/>
                    <a:p>
                      <a:pPr>
                        <a:lnSpc>
                          <a:spcPct val="125000"/>
                        </a:lnSpc>
                      </a:pPr>
                      <a:r>
                        <a:rPr lang="vi-VN" sz="2800" dirty="0" smtClean="0">
                          <a:latin typeface="Arial" panose="020B0604020202020204" pitchFamily="34" charset="0"/>
                          <a:cs typeface="Arial" panose="020B0604020202020204" pitchFamily="34" charset="0"/>
                        </a:rPr>
                        <a:t>Nghi vấn</a:t>
                      </a:r>
                      <a:endParaRPr lang="en-US" sz="2800" dirty="0">
                        <a:latin typeface="Arial" panose="020B0604020202020204" pitchFamily="34" charset="0"/>
                        <a:cs typeface="Arial" panose="020B0604020202020204" pitchFamily="34" charset="0"/>
                      </a:endParaRPr>
                    </a:p>
                  </a:txBody>
                  <a:tcPr anchor="ctr"/>
                </a:tc>
                <a:tc>
                  <a:txBody>
                    <a:bodyPr/>
                    <a:lstStyle/>
                    <a:p>
                      <a:pPr marL="457200" indent="-457200">
                        <a:lnSpc>
                          <a:spcPct val="125000"/>
                        </a:lnSpc>
                        <a:buFontTx/>
                        <a:buChar char="-"/>
                      </a:pPr>
                      <a:r>
                        <a:rPr lang="vi-VN" sz="2800" dirty="0" smtClean="0">
                          <a:latin typeface="Arial" panose="020B0604020202020204" pitchFamily="34" charset="0"/>
                          <a:cs typeface="Arial" panose="020B0604020202020204" pitchFamily="34" charset="0"/>
                        </a:rPr>
                        <a:t>Có</a:t>
                      </a:r>
                      <a:r>
                        <a:rPr lang="vi-VN" sz="2800" baseline="0" dirty="0" smtClean="0">
                          <a:latin typeface="Arial" panose="020B0604020202020204" pitchFamily="34" charset="0"/>
                          <a:cs typeface="Arial" panose="020B0604020202020204" pitchFamily="34" charset="0"/>
                        </a:rPr>
                        <a:t> từ nghi vấn hoặc từ “hay”</a:t>
                      </a:r>
                    </a:p>
                    <a:p>
                      <a:pPr marL="457200" indent="-457200">
                        <a:lnSpc>
                          <a:spcPct val="125000"/>
                        </a:lnSpc>
                        <a:buFontTx/>
                        <a:buChar char="-"/>
                      </a:pPr>
                      <a:r>
                        <a:rPr lang="vi-VN" sz="2800" baseline="0" dirty="0" smtClean="0">
                          <a:latin typeface="Arial" panose="020B0604020202020204" pitchFamily="34" charset="0"/>
                          <a:cs typeface="Arial" panose="020B0604020202020204" pitchFamily="34" charset="0"/>
                        </a:rPr>
                        <a:t>Cuối câu có dấu chấm hỏi (?)</a:t>
                      </a:r>
                      <a:endParaRPr lang="en-US" sz="2800" dirty="0">
                        <a:latin typeface="Arial" panose="020B0604020202020204" pitchFamily="34" charset="0"/>
                        <a:cs typeface="Arial" panose="020B0604020202020204" pitchFamily="34" charset="0"/>
                      </a:endParaRPr>
                    </a:p>
                  </a:txBody>
                  <a:tcPr anchor="ctr"/>
                </a:tc>
                <a:tc>
                  <a:txBody>
                    <a:bodyPr/>
                    <a:lstStyle/>
                    <a:p>
                      <a:pPr marL="457200" indent="-457200">
                        <a:lnSpc>
                          <a:spcPct val="125000"/>
                        </a:lnSpc>
                        <a:buFontTx/>
                        <a:buChar char="-"/>
                      </a:pPr>
                      <a:r>
                        <a:rPr lang="vi-VN" sz="2800" dirty="0" smtClean="0">
                          <a:latin typeface="Arial" panose="020B0604020202020204" pitchFamily="34" charset="0"/>
                          <a:cs typeface="Arial" panose="020B0604020202020204" pitchFamily="34" charset="0"/>
                        </a:rPr>
                        <a:t>Dùng</a:t>
                      </a:r>
                      <a:r>
                        <a:rPr lang="vi-VN" sz="2800" baseline="0" dirty="0" smtClean="0">
                          <a:latin typeface="Arial" panose="020B0604020202020204" pitchFamily="34" charset="0"/>
                          <a:cs typeface="Arial" panose="020B0604020202020204" pitchFamily="34" charset="0"/>
                        </a:rPr>
                        <a:t> để hỏi</a:t>
                      </a:r>
                    </a:p>
                    <a:p>
                      <a:pPr marL="457200" indent="-457200">
                        <a:lnSpc>
                          <a:spcPct val="125000"/>
                        </a:lnSpc>
                        <a:buFontTx/>
                        <a:buChar char="-"/>
                      </a:pPr>
                      <a:r>
                        <a:rPr lang="vi-VN" sz="2800" baseline="0" dirty="0" smtClean="0">
                          <a:latin typeface="Arial" panose="020B0604020202020204" pitchFamily="34" charset="0"/>
                          <a:cs typeface="Arial" panose="020B0604020202020204" pitchFamily="34" charset="0"/>
                        </a:rPr>
                        <a:t>Cầu khiến; khẳng định, phủ định, đe dọa, bộ lộ, tình cảm, cảm xúc,..</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44352062"/>
                  </a:ext>
                </a:extLst>
              </a:tr>
              <a:tr h="1554480">
                <a:tc>
                  <a:txBody>
                    <a:bodyPr/>
                    <a:lstStyle/>
                    <a:p>
                      <a:pPr>
                        <a:lnSpc>
                          <a:spcPct val="125000"/>
                        </a:lnSpc>
                      </a:pPr>
                      <a:r>
                        <a:rPr lang="vi-VN" sz="2800" dirty="0" smtClean="0">
                          <a:latin typeface="Arial" panose="020B0604020202020204" pitchFamily="34" charset="0"/>
                          <a:cs typeface="Arial" panose="020B0604020202020204" pitchFamily="34" charset="0"/>
                        </a:rPr>
                        <a:t>Cầu</a:t>
                      </a:r>
                      <a:r>
                        <a:rPr lang="vi-VN" sz="2800" baseline="0" dirty="0" smtClean="0">
                          <a:latin typeface="Arial" panose="020B0604020202020204" pitchFamily="34" charset="0"/>
                          <a:cs typeface="Arial" panose="020B0604020202020204" pitchFamily="34" charset="0"/>
                        </a:rPr>
                        <a:t> khiến</a:t>
                      </a:r>
                      <a:endParaRPr lang="en-US" sz="2800" dirty="0">
                        <a:latin typeface="Arial" panose="020B0604020202020204" pitchFamily="34" charset="0"/>
                        <a:cs typeface="Arial" panose="020B0604020202020204" pitchFamily="34" charset="0"/>
                      </a:endParaRPr>
                    </a:p>
                  </a:txBody>
                  <a:tcPr anchor="ctr"/>
                </a:tc>
                <a:tc>
                  <a:txBody>
                    <a:bodyPr/>
                    <a:lstStyle/>
                    <a:p>
                      <a:pPr marL="457200" indent="-457200">
                        <a:lnSpc>
                          <a:spcPct val="125000"/>
                        </a:lnSpc>
                        <a:buFontTx/>
                        <a:buChar char="-"/>
                      </a:pPr>
                      <a:r>
                        <a:rPr lang="vi-VN" sz="2800" dirty="0" smtClean="0">
                          <a:latin typeface="Arial" panose="020B0604020202020204" pitchFamily="34" charset="0"/>
                          <a:cs typeface="Arial" panose="020B0604020202020204" pitchFamily="34" charset="0"/>
                        </a:rPr>
                        <a:t>Có</a:t>
                      </a:r>
                      <a:r>
                        <a:rPr lang="vi-VN" sz="2800" baseline="0" dirty="0" smtClean="0">
                          <a:latin typeface="Arial" panose="020B0604020202020204" pitchFamily="34" charset="0"/>
                          <a:cs typeface="Arial" panose="020B0604020202020204" pitchFamily="34" charset="0"/>
                        </a:rPr>
                        <a:t> từ cầu khiến</a:t>
                      </a:r>
                    </a:p>
                    <a:p>
                      <a:pPr marL="457200" indent="-457200">
                        <a:lnSpc>
                          <a:spcPct val="125000"/>
                        </a:lnSpc>
                        <a:buFontTx/>
                        <a:buChar char="-"/>
                      </a:pPr>
                      <a:r>
                        <a:rPr lang="vi-VN" sz="2800" baseline="0" dirty="0" smtClean="0">
                          <a:latin typeface="Arial" panose="020B0604020202020204" pitchFamily="34" charset="0"/>
                          <a:cs typeface="Arial" panose="020B0604020202020204" pitchFamily="34" charset="0"/>
                        </a:rPr>
                        <a:t>Cuối câu thường có dấu chấm than (!)</a:t>
                      </a:r>
                    </a:p>
                  </a:txBody>
                  <a:tcPr anchor="ctr"/>
                </a:tc>
                <a:tc>
                  <a:txBody>
                    <a:bodyPr/>
                    <a:lstStyle/>
                    <a:p>
                      <a:pPr marL="457200" indent="-457200">
                        <a:lnSpc>
                          <a:spcPct val="125000"/>
                        </a:lnSpc>
                        <a:buFontTx/>
                        <a:buChar char="-"/>
                      </a:pPr>
                      <a:r>
                        <a:rPr lang="vi-VN" sz="2800" dirty="0" smtClean="0">
                          <a:latin typeface="Arial" panose="020B0604020202020204" pitchFamily="34" charset="0"/>
                          <a:cs typeface="Arial" panose="020B0604020202020204" pitchFamily="34" charset="0"/>
                        </a:rPr>
                        <a:t>Ra lệnh</a:t>
                      </a:r>
                      <a:r>
                        <a:rPr lang="vi-VN" sz="2800" baseline="0" dirty="0" smtClean="0">
                          <a:latin typeface="Arial" panose="020B0604020202020204" pitchFamily="34" charset="0"/>
                          <a:cs typeface="Arial" panose="020B0604020202020204" pitchFamily="34" charset="0"/>
                        </a:rPr>
                        <a:t>, yêu cầu, đề nghị, khuyên bảo,...</a:t>
                      </a:r>
                    </a:p>
                    <a:p>
                      <a:pPr marL="0" indent="0">
                        <a:lnSpc>
                          <a:spcPct val="125000"/>
                        </a:lnSpc>
                        <a:buFontTx/>
                        <a:buNone/>
                      </a:pP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60520375"/>
                  </a:ext>
                </a:extLst>
              </a:tr>
              <a:tr h="1554480">
                <a:tc>
                  <a:txBody>
                    <a:bodyPr/>
                    <a:lstStyle/>
                    <a:p>
                      <a:pPr>
                        <a:lnSpc>
                          <a:spcPct val="125000"/>
                        </a:lnSpc>
                      </a:pPr>
                      <a:r>
                        <a:rPr lang="vi-VN" sz="2800" dirty="0" smtClean="0">
                          <a:latin typeface="Arial" panose="020B0604020202020204" pitchFamily="34" charset="0"/>
                          <a:cs typeface="Arial" panose="020B0604020202020204" pitchFamily="34" charset="0"/>
                        </a:rPr>
                        <a:t>Cảm</a:t>
                      </a:r>
                      <a:r>
                        <a:rPr lang="vi-VN" sz="2800" baseline="0" dirty="0" smtClean="0">
                          <a:latin typeface="Arial" panose="020B0604020202020204" pitchFamily="34" charset="0"/>
                          <a:cs typeface="Arial" panose="020B0604020202020204" pitchFamily="34" charset="0"/>
                        </a:rPr>
                        <a:t> thán</a:t>
                      </a:r>
                      <a:endParaRPr lang="en-US" sz="2800" dirty="0">
                        <a:latin typeface="Arial" panose="020B0604020202020204" pitchFamily="34" charset="0"/>
                        <a:cs typeface="Arial" panose="020B0604020202020204" pitchFamily="34" charset="0"/>
                      </a:endParaRPr>
                    </a:p>
                  </a:txBody>
                  <a:tcPr anchor="ctr"/>
                </a:tc>
                <a:tc>
                  <a:txBody>
                    <a:bodyPr/>
                    <a:lstStyle/>
                    <a:p>
                      <a:pPr marL="457200" indent="-457200">
                        <a:lnSpc>
                          <a:spcPct val="125000"/>
                        </a:lnSpc>
                        <a:buFontTx/>
                        <a:buChar char="-"/>
                      </a:pPr>
                      <a:r>
                        <a:rPr lang="vi-VN" sz="2800" dirty="0" smtClean="0">
                          <a:latin typeface="Arial" panose="020B0604020202020204" pitchFamily="34" charset="0"/>
                          <a:cs typeface="Arial" panose="020B0604020202020204" pitchFamily="34" charset="0"/>
                        </a:rPr>
                        <a:t>Có</a:t>
                      </a:r>
                      <a:r>
                        <a:rPr lang="vi-VN" sz="2800" baseline="0" dirty="0" smtClean="0">
                          <a:latin typeface="Arial" panose="020B0604020202020204" pitchFamily="34" charset="0"/>
                          <a:cs typeface="Arial" panose="020B0604020202020204" pitchFamily="34" charset="0"/>
                        </a:rPr>
                        <a:t> từ cảm thán</a:t>
                      </a:r>
                    </a:p>
                    <a:p>
                      <a:pPr marL="457200" indent="-457200">
                        <a:lnSpc>
                          <a:spcPct val="125000"/>
                        </a:lnSpc>
                        <a:buFontTx/>
                        <a:buChar char="-"/>
                      </a:pPr>
                      <a:r>
                        <a:rPr lang="vi-VN" sz="2800" baseline="0" dirty="0" smtClean="0">
                          <a:latin typeface="Arial" panose="020B0604020202020204" pitchFamily="34" charset="0"/>
                          <a:cs typeface="Arial" panose="020B0604020202020204" pitchFamily="34" charset="0"/>
                        </a:rPr>
                        <a:t>Cuối câu có dấu chấm than (!)</a:t>
                      </a:r>
                      <a:endParaRPr lang="en-US" sz="2800" dirty="0">
                        <a:latin typeface="Arial" panose="020B0604020202020204" pitchFamily="34" charset="0"/>
                        <a:cs typeface="Arial" panose="020B0604020202020204" pitchFamily="34" charset="0"/>
                      </a:endParaRPr>
                    </a:p>
                  </a:txBody>
                  <a:tcPr anchor="ctr"/>
                </a:tc>
                <a:tc>
                  <a:txBody>
                    <a:bodyPr/>
                    <a:lstStyle/>
                    <a:p>
                      <a:pPr marL="457200" indent="-457200">
                        <a:lnSpc>
                          <a:spcPct val="125000"/>
                        </a:lnSpc>
                        <a:buFontTx/>
                        <a:buChar char="-"/>
                      </a:pPr>
                      <a:r>
                        <a:rPr lang="vi-VN" sz="2800" dirty="0" smtClean="0">
                          <a:latin typeface="Arial" panose="020B0604020202020204" pitchFamily="34" charset="0"/>
                          <a:cs typeface="Arial" panose="020B0604020202020204" pitchFamily="34" charset="0"/>
                        </a:rPr>
                        <a:t>Bộc</a:t>
                      </a:r>
                      <a:r>
                        <a:rPr lang="vi-VN" sz="2800" baseline="0" dirty="0" smtClean="0">
                          <a:latin typeface="Arial" panose="020B0604020202020204" pitchFamily="34" charset="0"/>
                          <a:cs typeface="Arial" panose="020B0604020202020204" pitchFamily="34" charset="0"/>
                        </a:rPr>
                        <a:t> lộ cảm xúc</a:t>
                      </a:r>
                    </a:p>
                    <a:p>
                      <a:pPr marL="0" indent="0">
                        <a:lnSpc>
                          <a:spcPct val="125000"/>
                        </a:lnSpc>
                        <a:buFontTx/>
                        <a:buNone/>
                      </a:pP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03326347"/>
                  </a:ext>
                </a:extLst>
              </a:tr>
              <a:tr h="1554480">
                <a:tc>
                  <a:txBody>
                    <a:bodyPr/>
                    <a:lstStyle/>
                    <a:p>
                      <a:pPr>
                        <a:lnSpc>
                          <a:spcPct val="125000"/>
                        </a:lnSpc>
                      </a:pPr>
                      <a:r>
                        <a:rPr lang="vi-VN" sz="2800" dirty="0" smtClean="0">
                          <a:latin typeface="Arial" panose="020B0604020202020204" pitchFamily="34" charset="0"/>
                          <a:cs typeface="Arial" panose="020B0604020202020204" pitchFamily="34" charset="0"/>
                        </a:rPr>
                        <a:t>Trần</a:t>
                      </a:r>
                      <a:r>
                        <a:rPr lang="vi-VN" sz="2800" baseline="0" dirty="0" smtClean="0">
                          <a:latin typeface="Arial" panose="020B0604020202020204" pitchFamily="34" charset="0"/>
                          <a:cs typeface="Arial" panose="020B0604020202020204" pitchFamily="34" charset="0"/>
                        </a:rPr>
                        <a:t> thuật</a:t>
                      </a:r>
                      <a:endParaRPr lang="en-US" sz="2800" dirty="0">
                        <a:latin typeface="Arial" panose="020B0604020202020204" pitchFamily="34" charset="0"/>
                        <a:cs typeface="Arial" panose="020B0604020202020204" pitchFamily="34" charset="0"/>
                      </a:endParaRPr>
                    </a:p>
                  </a:txBody>
                  <a:tcPr anchor="ctr"/>
                </a:tc>
                <a:tc>
                  <a:txBody>
                    <a:bodyPr/>
                    <a:lstStyle/>
                    <a:p>
                      <a:pPr marL="457200" indent="-457200">
                        <a:lnSpc>
                          <a:spcPct val="125000"/>
                        </a:lnSpc>
                        <a:buFontTx/>
                        <a:buChar char="-"/>
                      </a:pPr>
                      <a:r>
                        <a:rPr lang="vi-VN" sz="2800" dirty="0" smtClean="0">
                          <a:latin typeface="Arial" panose="020B0604020202020204" pitchFamily="34" charset="0"/>
                          <a:cs typeface="Arial" panose="020B0604020202020204" pitchFamily="34" charset="0"/>
                        </a:rPr>
                        <a:t>Không</a:t>
                      </a:r>
                      <a:r>
                        <a:rPr lang="vi-VN" sz="2800" baseline="0" dirty="0" smtClean="0">
                          <a:latin typeface="Arial" panose="020B0604020202020204" pitchFamily="34" charset="0"/>
                          <a:cs typeface="Arial" panose="020B0604020202020204" pitchFamily="34" charset="0"/>
                        </a:rPr>
                        <a:t> có đặc điểm hình thức của các câu nghi vấn, cầu khiến, cảm thán.</a:t>
                      </a:r>
                    </a:p>
                    <a:p>
                      <a:pPr marL="457200" indent="-457200">
                        <a:lnSpc>
                          <a:spcPct val="125000"/>
                        </a:lnSpc>
                        <a:buFontTx/>
                        <a:buChar char="-"/>
                      </a:pPr>
                      <a:r>
                        <a:rPr lang="vi-VN" sz="2800" baseline="0" dirty="0" smtClean="0">
                          <a:latin typeface="Arial" panose="020B0604020202020204" pitchFamily="34" charset="0"/>
                          <a:cs typeface="Arial" panose="020B0604020202020204" pitchFamily="34" charset="0"/>
                        </a:rPr>
                        <a:t>Cuối câu thường có dấu chấm (.)</a:t>
                      </a:r>
                      <a:endParaRPr lang="en-US" sz="2800" dirty="0">
                        <a:latin typeface="Arial" panose="020B0604020202020204" pitchFamily="34" charset="0"/>
                        <a:cs typeface="Arial" panose="020B0604020202020204" pitchFamily="34" charset="0"/>
                      </a:endParaRPr>
                    </a:p>
                  </a:txBody>
                  <a:tcPr anchor="ctr"/>
                </a:tc>
                <a:tc>
                  <a:txBody>
                    <a:bodyPr/>
                    <a:lstStyle/>
                    <a:p>
                      <a:pPr marL="457200" indent="-457200">
                        <a:lnSpc>
                          <a:spcPct val="125000"/>
                        </a:lnSpc>
                        <a:buFontTx/>
                        <a:buChar char="-"/>
                      </a:pPr>
                      <a:r>
                        <a:rPr lang="vi-VN" sz="2800" dirty="0" smtClean="0">
                          <a:latin typeface="Arial" panose="020B0604020202020204" pitchFamily="34" charset="0"/>
                          <a:cs typeface="Arial" panose="020B0604020202020204" pitchFamily="34" charset="0"/>
                        </a:rPr>
                        <a:t>Dùng</a:t>
                      </a:r>
                      <a:r>
                        <a:rPr lang="vi-VN" sz="2800" baseline="0" dirty="0" smtClean="0">
                          <a:latin typeface="Arial" panose="020B0604020202020204" pitchFamily="34" charset="0"/>
                          <a:cs typeface="Arial" panose="020B0604020202020204" pitchFamily="34" charset="0"/>
                        </a:rPr>
                        <a:t> để kể, thông báo, nhận định, miêu tả,..</a:t>
                      </a:r>
                    </a:p>
                    <a:p>
                      <a:pPr marL="457200" indent="-457200">
                        <a:lnSpc>
                          <a:spcPct val="125000"/>
                        </a:lnSpc>
                        <a:buFontTx/>
                        <a:buChar char="-"/>
                      </a:pPr>
                      <a:r>
                        <a:rPr lang="vi-VN" sz="2800" baseline="0" dirty="0" smtClean="0">
                          <a:latin typeface="Arial" panose="020B0604020202020204" pitchFamily="34" charset="0"/>
                          <a:cs typeface="Arial" panose="020B0604020202020204" pitchFamily="34" charset="0"/>
                        </a:rPr>
                        <a:t>Yêu cầu, đề nghị, bộc lộ tình cảm, cảm xúc,..</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06628366"/>
                  </a:ext>
                </a:extLst>
              </a:tr>
            </a:tbl>
          </a:graphicData>
        </a:graphic>
      </p:graphicFrame>
    </p:spTree>
    <p:extLst>
      <p:ext uri="{BB962C8B-B14F-4D97-AF65-F5344CB8AC3E}">
        <p14:creationId xmlns:p14="http://schemas.microsoft.com/office/powerpoint/2010/main" val="67941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762000" y="1844940"/>
            <a:ext cx="17068800" cy="1927002"/>
          </a:xfrm>
          <a:prstGeom prst="rect">
            <a:avLst/>
          </a:prstGeom>
          <a:noFill/>
        </p:spPr>
        <p:txBody>
          <a:bodyPr wrap="square" rtlCol="0">
            <a:spAutoFit/>
          </a:bodyPr>
          <a:lstStyle/>
          <a:p>
            <a:pPr algn="just">
              <a:lnSpc>
                <a:spcPct val="150000"/>
              </a:lnSpc>
            </a:pPr>
            <a:r>
              <a:rPr lang="vi-VN" sz="4200" b="1" dirty="0" smtClean="0"/>
              <a:t>Bài 1: Trong đoạn trích sau đây, những câu nào là câu nghi vấn? Chúng nó được dùng để hỏi không?</a:t>
            </a:r>
            <a:endParaRPr lang="en-US" sz="4200" b="1" dirty="0"/>
          </a:p>
        </p:txBody>
      </p:sp>
      <p:sp>
        <p:nvSpPr>
          <p:cNvPr id="5" name="TextBox 4"/>
          <p:cNvSpPr txBox="1"/>
          <p:nvPr/>
        </p:nvSpPr>
        <p:spPr>
          <a:xfrm>
            <a:off x="762000" y="312867"/>
            <a:ext cx="12046503" cy="830997"/>
          </a:xfrm>
          <a:prstGeom prst="rect">
            <a:avLst/>
          </a:prstGeom>
          <a:noFill/>
        </p:spPr>
        <p:txBody>
          <a:bodyPr wrap="none" rtlCol="0">
            <a:spAutoFit/>
          </a:bodyPr>
          <a:lstStyle/>
          <a:p>
            <a:r>
              <a:rPr lang="vi-VN" sz="4800" b="1" dirty="0" smtClean="0"/>
              <a:t>IV. Các kiểu câu với mục đích khác nhau</a:t>
            </a:r>
            <a:endParaRPr lang="en-US" sz="4800" b="1" dirty="0"/>
          </a:p>
        </p:txBody>
      </p:sp>
      <p:sp>
        <p:nvSpPr>
          <p:cNvPr id="15" name="TextBox 14"/>
          <p:cNvSpPr txBox="1"/>
          <p:nvPr/>
        </p:nvSpPr>
        <p:spPr>
          <a:xfrm>
            <a:off x="1143000" y="3771900"/>
            <a:ext cx="15582900" cy="3600986"/>
          </a:xfrm>
          <a:prstGeom prst="rect">
            <a:avLst/>
          </a:prstGeom>
          <a:noFill/>
        </p:spPr>
        <p:txBody>
          <a:bodyPr wrap="square" rtlCol="0">
            <a:spAutoFit/>
          </a:bodyPr>
          <a:lstStyle/>
          <a:p>
            <a:pPr algn="just">
              <a:lnSpc>
                <a:spcPct val="150000"/>
              </a:lnSpc>
            </a:pPr>
            <a:r>
              <a:rPr lang="vi-VN" sz="3800" i="1" dirty="0" smtClean="0"/>
              <a:t>Bà hỏi:</a:t>
            </a:r>
          </a:p>
          <a:p>
            <a:pPr marL="571500" indent="-571500" algn="just">
              <a:lnSpc>
                <a:spcPct val="150000"/>
              </a:lnSpc>
              <a:buFontTx/>
              <a:buChar char="-"/>
            </a:pPr>
            <a:r>
              <a:rPr lang="vi-VN" sz="3800" i="1" dirty="0" smtClean="0"/>
              <a:t>Ba con, sao con không nhận?</a:t>
            </a:r>
          </a:p>
          <a:p>
            <a:pPr marL="571500" indent="-571500" algn="just">
              <a:lnSpc>
                <a:spcPct val="150000"/>
              </a:lnSpc>
              <a:buFontTx/>
              <a:buChar char="-"/>
            </a:pPr>
            <a:r>
              <a:rPr lang="vi-VN" sz="3800" i="1" dirty="0" smtClean="0"/>
              <a:t>Không phải. – Đang nằm mà nó cũng giẫy lên.</a:t>
            </a:r>
          </a:p>
          <a:p>
            <a:pPr marL="571500" indent="-571500" algn="just">
              <a:lnSpc>
                <a:spcPct val="150000"/>
              </a:lnSpc>
              <a:buFontTx/>
              <a:buChar char="-"/>
            </a:pPr>
            <a:r>
              <a:rPr lang="vi-VN" sz="3800" i="1" dirty="0" smtClean="0"/>
              <a:t>Sao con biết là không phải? Ba con đi lâu, con quên rồi chứ gì!</a:t>
            </a:r>
          </a:p>
        </p:txBody>
      </p:sp>
      <p:sp>
        <p:nvSpPr>
          <p:cNvPr id="3" name="Rectangle 2"/>
          <p:cNvSpPr/>
          <p:nvPr/>
        </p:nvSpPr>
        <p:spPr>
          <a:xfrm>
            <a:off x="2133600" y="7277100"/>
            <a:ext cx="11350349" cy="2723823"/>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3800" b="1" i="1" dirty="0">
                <a:solidFill>
                  <a:srgbClr val="FF0000"/>
                </a:solidFill>
                <a:latin typeface="Arial" panose="020B0604020202020204" pitchFamily="34" charset="0"/>
                <a:cs typeface="Arial" panose="020B0604020202020204" pitchFamily="34" charset="0"/>
              </a:rPr>
              <a:t>Câu </a:t>
            </a:r>
            <a:r>
              <a:rPr lang="en-US" sz="3800" b="1" i="1" dirty="0" err="1">
                <a:solidFill>
                  <a:srgbClr val="FF0000"/>
                </a:solidFill>
                <a:latin typeface="Arial" panose="020B0604020202020204" pitchFamily="34" charset="0"/>
                <a:cs typeface="Arial" panose="020B0604020202020204" pitchFamily="34" charset="0"/>
              </a:rPr>
              <a:t>nghi</a:t>
            </a:r>
            <a:r>
              <a:rPr lang="en-US" sz="3800" b="1" i="1" dirty="0">
                <a:solidFill>
                  <a:srgbClr val="FF0000"/>
                </a:solidFill>
                <a:latin typeface="Arial" panose="020B0604020202020204" pitchFamily="34" charset="0"/>
                <a:cs typeface="Arial" panose="020B0604020202020204" pitchFamily="34" charset="0"/>
              </a:rPr>
              <a:t> vấn:</a:t>
            </a:r>
          </a:p>
          <a:p>
            <a:pPr marL="1028700" lvl="1" indent="-571500" algn="just">
              <a:lnSpc>
                <a:spcPct val="150000"/>
              </a:lnSpc>
              <a:buFont typeface="Wingdings" panose="05000000000000000000" pitchFamily="2" charset="2"/>
              <a:buChar char="§"/>
            </a:pPr>
            <a:r>
              <a:rPr lang="en-US" sz="3800" dirty="0">
                <a:solidFill>
                  <a:srgbClr val="000000"/>
                </a:solidFill>
                <a:latin typeface="Arial" panose="020B0604020202020204" pitchFamily="34" charset="0"/>
                <a:cs typeface="Arial" panose="020B0604020202020204" pitchFamily="34" charset="0"/>
              </a:rPr>
              <a:t>Ba con, </a:t>
            </a:r>
            <a:r>
              <a:rPr lang="en-US" sz="3800" dirty="0" err="1">
                <a:solidFill>
                  <a:srgbClr val="000000"/>
                </a:solidFill>
                <a:latin typeface="Arial" panose="020B0604020202020204" pitchFamily="34" charset="0"/>
                <a:cs typeface="Arial" panose="020B0604020202020204" pitchFamily="34" charset="0"/>
              </a:rPr>
              <a:t>sao</a:t>
            </a:r>
            <a:r>
              <a:rPr lang="en-US" sz="3800" dirty="0">
                <a:solidFill>
                  <a:srgbClr val="000000"/>
                </a:solidFill>
                <a:latin typeface="Arial" panose="020B0604020202020204" pitchFamily="34" charset="0"/>
                <a:cs typeface="Arial" panose="020B0604020202020204" pitchFamily="34" charset="0"/>
              </a:rPr>
              <a:t> con </a:t>
            </a:r>
            <a:r>
              <a:rPr lang="en-US" sz="3800" dirty="0" err="1">
                <a:solidFill>
                  <a:srgbClr val="000000"/>
                </a:solidFill>
                <a:latin typeface="Arial" panose="020B0604020202020204" pitchFamily="34" charset="0"/>
                <a:cs typeface="Arial" panose="020B0604020202020204" pitchFamily="34" charset="0"/>
              </a:rPr>
              <a:t>không</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nhận</a:t>
            </a:r>
            <a:r>
              <a:rPr lang="en-US" sz="3800" dirty="0">
                <a:solidFill>
                  <a:srgbClr val="000000"/>
                </a:solidFill>
                <a:latin typeface="Arial" panose="020B0604020202020204" pitchFamily="34" charset="0"/>
                <a:cs typeface="Arial" panose="020B0604020202020204" pitchFamily="34" charset="0"/>
              </a:rPr>
              <a:t>? </a:t>
            </a:r>
            <a:r>
              <a:rPr lang="en-US" sz="3800" i="1" dirty="0" smtClean="0">
                <a:solidFill>
                  <a:srgbClr val="000000"/>
                </a:solidFill>
                <a:latin typeface="Arial" panose="020B0604020202020204" pitchFamily="34" charset="0"/>
                <a:cs typeface="Arial" panose="020B0604020202020204" pitchFamily="34" charset="0"/>
              </a:rPr>
              <a:t>(dùng </a:t>
            </a:r>
            <a:r>
              <a:rPr lang="en-US" sz="3800" i="1" dirty="0">
                <a:solidFill>
                  <a:srgbClr val="000000"/>
                </a:solidFill>
                <a:latin typeface="Arial" panose="020B0604020202020204" pitchFamily="34" charset="0"/>
                <a:cs typeface="Arial" panose="020B0604020202020204" pitchFamily="34" charset="0"/>
              </a:rPr>
              <a:t>để hỏi)</a:t>
            </a:r>
          </a:p>
          <a:p>
            <a:pPr marL="1028700" lvl="1" indent="-571500" algn="just">
              <a:lnSpc>
                <a:spcPct val="150000"/>
              </a:lnSpc>
              <a:buFont typeface="Wingdings" panose="05000000000000000000" pitchFamily="2" charset="2"/>
              <a:buChar char="§"/>
            </a:pPr>
            <a:r>
              <a:rPr lang="en-US" sz="3800" dirty="0">
                <a:solidFill>
                  <a:srgbClr val="000000"/>
                </a:solidFill>
                <a:latin typeface="Arial" panose="020B0604020202020204" pitchFamily="34" charset="0"/>
                <a:cs typeface="Arial" panose="020B0604020202020204" pitchFamily="34" charset="0"/>
              </a:rPr>
              <a:t>- Sao con biết là </a:t>
            </a:r>
            <a:r>
              <a:rPr lang="en-US" sz="3800" dirty="0" err="1">
                <a:solidFill>
                  <a:srgbClr val="000000"/>
                </a:solidFill>
                <a:latin typeface="Arial" panose="020B0604020202020204" pitchFamily="34" charset="0"/>
                <a:cs typeface="Arial" panose="020B0604020202020204" pitchFamily="34" charset="0"/>
              </a:rPr>
              <a:t>không</a:t>
            </a:r>
            <a:r>
              <a:rPr lang="en-US" sz="3800" dirty="0">
                <a:solidFill>
                  <a:srgbClr val="000000"/>
                </a:solidFill>
                <a:latin typeface="Arial" panose="020B0604020202020204" pitchFamily="34" charset="0"/>
                <a:cs typeface="Arial" panose="020B0604020202020204" pitchFamily="34" charset="0"/>
              </a:rPr>
              <a:t> phải? </a:t>
            </a:r>
            <a:r>
              <a:rPr lang="en-US" sz="3800" i="1" dirty="0">
                <a:solidFill>
                  <a:srgbClr val="000000"/>
                </a:solidFill>
                <a:latin typeface="Arial" panose="020B0604020202020204" pitchFamily="34" charset="0"/>
                <a:cs typeface="Arial" panose="020B0604020202020204" pitchFamily="34" charset="0"/>
              </a:rPr>
              <a:t>(dùng để hỏi)</a:t>
            </a:r>
            <a:endParaRPr lang="en-US" sz="3800" b="0" i="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37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762000" y="1844940"/>
            <a:ext cx="17068800" cy="3970318"/>
          </a:xfrm>
          <a:prstGeom prst="rect">
            <a:avLst/>
          </a:prstGeom>
          <a:noFill/>
        </p:spPr>
        <p:txBody>
          <a:bodyPr wrap="square" rtlCol="0">
            <a:spAutoFit/>
          </a:bodyPr>
          <a:lstStyle/>
          <a:p>
            <a:pPr algn="just">
              <a:lnSpc>
                <a:spcPct val="150000"/>
              </a:lnSpc>
            </a:pPr>
            <a:r>
              <a:rPr lang="vi-VN" sz="4200" b="1" dirty="0" smtClean="0"/>
              <a:t>Bài 3: Câu nói của anh Sáu trong đoạn trích sau đây có hình thức nào (trần thuật, nghi vấn, cầu khiến, hay cảm thán)? Anh Sáu dùng nó để hỏi hay để bộc lộ cảm xúc? Chỗ nào trong lời kể của tác giả xác nhận điều đó?</a:t>
            </a:r>
            <a:endParaRPr lang="en-US" sz="4200" b="1" dirty="0"/>
          </a:p>
        </p:txBody>
      </p:sp>
      <p:sp>
        <p:nvSpPr>
          <p:cNvPr id="5" name="TextBox 4"/>
          <p:cNvSpPr txBox="1"/>
          <p:nvPr/>
        </p:nvSpPr>
        <p:spPr>
          <a:xfrm>
            <a:off x="762000" y="312867"/>
            <a:ext cx="12046503" cy="830997"/>
          </a:xfrm>
          <a:prstGeom prst="rect">
            <a:avLst/>
          </a:prstGeom>
          <a:noFill/>
        </p:spPr>
        <p:txBody>
          <a:bodyPr wrap="none" rtlCol="0">
            <a:spAutoFit/>
          </a:bodyPr>
          <a:lstStyle/>
          <a:p>
            <a:r>
              <a:rPr lang="vi-VN" sz="4800" b="1" dirty="0" smtClean="0"/>
              <a:t>IV. Các kiểu câu với mục đích khác nhau</a:t>
            </a:r>
            <a:endParaRPr lang="en-US" sz="4800" b="1" dirty="0"/>
          </a:p>
        </p:txBody>
      </p:sp>
      <p:sp>
        <p:nvSpPr>
          <p:cNvPr id="15" name="TextBox 14"/>
          <p:cNvSpPr txBox="1"/>
          <p:nvPr/>
        </p:nvSpPr>
        <p:spPr>
          <a:xfrm>
            <a:off x="798394" y="5676900"/>
            <a:ext cx="16611600" cy="4478149"/>
          </a:xfrm>
          <a:prstGeom prst="rect">
            <a:avLst/>
          </a:prstGeom>
          <a:noFill/>
        </p:spPr>
        <p:txBody>
          <a:bodyPr wrap="square" rtlCol="0">
            <a:spAutoFit/>
          </a:bodyPr>
          <a:lstStyle/>
          <a:p>
            <a:pPr algn="just">
              <a:lnSpc>
                <a:spcPct val="150000"/>
              </a:lnSpc>
            </a:pPr>
            <a:r>
              <a:rPr lang="vi-VN" sz="3800" i="1" dirty="0" smtClean="0"/>
              <a:t>	Trong bữa cơm đó, anh Sáu gắp một cái trứng cá to vàng để vào chén nó. Nó liền lấy đũa xoi vào chén, để đó rồi bất thần hất cái trứng ra, cơm văng tung tóe cả mâm. Giận quá và không kịp suy nghĩ, anh vung tay đánh vào mông nó và hét lên:</a:t>
            </a:r>
          </a:p>
          <a:p>
            <a:pPr algn="just">
              <a:lnSpc>
                <a:spcPct val="150000"/>
              </a:lnSpc>
            </a:pPr>
            <a:r>
              <a:rPr lang="vi-VN" sz="3800" i="1" dirty="0" smtClean="0"/>
              <a:t>- Sao mày cứng đầu quá vậy, hả? </a:t>
            </a:r>
          </a:p>
        </p:txBody>
      </p:sp>
    </p:spTree>
    <p:extLst>
      <p:ext uri="{BB962C8B-B14F-4D97-AF65-F5344CB8AC3E}">
        <p14:creationId xmlns:p14="http://schemas.microsoft.com/office/powerpoint/2010/main" val="45600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1207785"/>
            <a:ext cx="2108269" cy="784830"/>
          </a:xfrm>
          <a:prstGeom prst="rect">
            <a:avLst/>
          </a:prstGeom>
          <a:noFill/>
        </p:spPr>
        <p:txBody>
          <a:bodyPr wrap="none" rtlCol="0">
            <a:spAutoFit/>
          </a:bodyPr>
          <a:lstStyle/>
          <a:p>
            <a:r>
              <a:rPr lang="vi-VN" sz="4500" b="1" i="1" dirty="0" smtClean="0">
                <a:solidFill>
                  <a:srgbClr val="FF0000"/>
                </a:solidFill>
              </a:rPr>
              <a:t>Bài tập</a:t>
            </a:r>
            <a:endParaRPr lang="en-US" sz="4500" b="1" i="1" dirty="0">
              <a:solidFill>
                <a:srgbClr val="FF0000"/>
              </a:solidFill>
            </a:endParaRPr>
          </a:p>
        </p:txBody>
      </p:sp>
      <p:sp>
        <p:nvSpPr>
          <p:cNvPr id="2" name="TextBox 1"/>
          <p:cNvSpPr txBox="1"/>
          <p:nvPr/>
        </p:nvSpPr>
        <p:spPr>
          <a:xfrm>
            <a:off x="762000" y="1844940"/>
            <a:ext cx="17068800" cy="1061829"/>
          </a:xfrm>
          <a:prstGeom prst="rect">
            <a:avLst/>
          </a:prstGeom>
          <a:noFill/>
        </p:spPr>
        <p:txBody>
          <a:bodyPr wrap="square" rtlCol="0">
            <a:spAutoFit/>
          </a:bodyPr>
          <a:lstStyle/>
          <a:p>
            <a:pPr algn="just">
              <a:lnSpc>
                <a:spcPct val="150000"/>
              </a:lnSpc>
            </a:pPr>
            <a:r>
              <a:rPr lang="vi-VN" sz="4200" b="1" dirty="0" smtClean="0"/>
              <a:t>Bài 3:</a:t>
            </a:r>
            <a:endParaRPr lang="en-US" sz="4200" b="1" dirty="0"/>
          </a:p>
        </p:txBody>
      </p:sp>
      <p:sp>
        <p:nvSpPr>
          <p:cNvPr id="5" name="TextBox 4"/>
          <p:cNvSpPr txBox="1"/>
          <p:nvPr/>
        </p:nvSpPr>
        <p:spPr>
          <a:xfrm>
            <a:off x="762000" y="312867"/>
            <a:ext cx="12046503" cy="830997"/>
          </a:xfrm>
          <a:prstGeom prst="rect">
            <a:avLst/>
          </a:prstGeom>
          <a:noFill/>
        </p:spPr>
        <p:txBody>
          <a:bodyPr wrap="none" rtlCol="0">
            <a:spAutoFit/>
          </a:bodyPr>
          <a:lstStyle/>
          <a:p>
            <a:r>
              <a:rPr lang="vi-VN" sz="4800" b="1" dirty="0" smtClean="0"/>
              <a:t>IV. Các kiểu câu với mục đích khác nhau</a:t>
            </a:r>
            <a:endParaRPr lang="en-US" sz="4800" b="1" dirty="0"/>
          </a:p>
        </p:txBody>
      </p:sp>
      <p:sp>
        <p:nvSpPr>
          <p:cNvPr id="15" name="TextBox 14"/>
          <p:cNvSpPr txBox="1"/>
          <p:nvPr/>
        </p:nvSpPr>
        <p:spPr>
          <a:xfrm>
            <a:off x="726743" y="2629566"/>
            <a:ext cx="16611600" cy="4478149"/>
          </a:xfrm>
          <a:prstGeom prst="rect">
            <a:avLst/>
          </a:prstGeom>
          <a:noFill/>
        </p:spPr>
        <p:txBody>
          <a:bodyPr wrap="square" rtlCol="0">
            <a:spAutoFit/>
          </a:bodyPr>
          <a:lstStyle/>
          <a:p>
            <a:pPr algn="just">
              <a:lnSpc>
                <a:spcPct val="150000"/>
              </a:lnSpc>
            </a:pPr>
            <a:r>
              <a:rPr lang="vi-VN" sz="3800" i="1" dirty="0" smtClean="0"/>
              <a:t>	Trong bữa cơm đó, anh Sáu gắp một cái trứng cá to vàng để vào chén nó. Nó liền lấy đũa xoi vào chén, để đó rồi bất thần hất cái trứng ra, cơm văng tung tóe cả mâm. Giận quá và không kịp suy nghĩ, anh vung tay đánh vào mông nó và hét lên:</a:t>
            </a:r>
          </a:p>
          <a:p>
            <a:pPr algn="just">
              <a:lnSpc>
                <a:spcPct val="150000"/>
              </a:lnSpc>
            </a:pPr>
            <a:r>
              <a:rPr lang="vi-VN" sz="3800" i="1" dirty="0" smtClean="0"/>
              <a:t>- Sao mày cứng đầu quá vậy, hả? </a:t>
            </a:r>
          </a:p>
        </p:txBody>
      </p:sp>
      <p:sp>
        <p:nvSpPr>
          <p:cNvPr id="3" name="Rectangle 2"/>
          <p:cNvSpPr/>
          <p:nvPr/>
        </p:nvSpPr>
        <p:spPr>
          <a:xfrm>
            <a:off x="972972" y="7107715"/>
            <a:ext cx="16611600" cy="2723823"/>
          </a:xfrm>
          <a:prstGeom prst="rect">
            <a:avLst/>
          </a:prstGeom>
        </p:spPr>
        <p:txBody>
          <a:bodyPr wrap="square">
            <a:spAutoFit/>
          </a:bodyPr>
          <a:lstStyle/>
          <a:p>
            <a:pPr marL="571500" indent="-571500" algn="just">
              <a:lnSpc>
                <a:spcPct val="150000"/>
              </a:lnSpc>
              <a:buFont typeface="Symbol" panose="05050102010706020507" pitchFamily="18" charset="2"/>
              <a:buChar char="Þ"/>
            </a:pPr>
            <a:r>
              <a:rPr lang="vi-VN" sz="3800" dirty="0" smtClean="0">
                <a:solidFill>
                  <a:srgbClr val="000000"/>
                </a:solidFill>
              </a:rPr>
              <a:t>Câu </a:t>
            </a:r>
            <a:r>
              <a:rPr lang="vi-VN" sz="3800" dirty="0">
                <a:solidFill>
                  <a:srgbClr val="000000"/>
                </a:solidFill>
              </a:rPr>
              <a:t>nói của anh Sáu trong đoạn trích có </a:t>
            </a:r>
            <a:r>
              <a:rPr lang="vi-VN" sz="3800" b="1" dirty="0">
                <a:solidFill>
                  <a:srgbClr val="000000"/>
                </a:solidFill>
              </a:rPr>
              <a:t>hình thức câu nghi </a:t>
            </a:r>
            <a:r>
              <a:rPr lang="vi-VN" sz="3800" b="1" dirty="0" smtClean="0">
                <a:solidFill>
                  <a:srgbClr val="000000"/>
                </a:solidFill>
              </a:rPr>
              <a:t>vấn.</a:t>
            </a:r>
          </a:p>
          <a:p>
            <a:pPr marL="571500" indent="-571500" algn="just">
              <a:lnSpc>
                <a:spcPct val="150000"/>
              </a:lnSpc>
              <a:buFont typeface="Symbol" panose="05050102010706020507" pitchFamily="18" charset="2"/>
              <a:buChar char="Þ"/>
            </a:pPr>
            <a:r>
              <a:rPr lang="vi-VN" sz="3800" dirty="0" smtClean="0">
                <a:solidFill>
                  <a:srgbClr val="000000"/>
                </a:solidFill>
              </a:rPr>
              <a:t>Nó </a:t>
            </a:r>
            <a:r>
              <a:rPr lang="vi-VN" sz="3800" dirty="0">
                <a:solidFill>
                  <a:srgbClr val="000000"/>
                </a:solidFill>
              </a:rPr>
              <a:t>được dùng để bộc lộ cảm xúc, điều này được xác nhận trong câu đứng trước của tác giả: </a:t>
            </a:r>
            <a:r>
              <a:rPr lang="vi-VN" sz="3800" dirty="0" smtClean="0">
                <a:solidFill>
                  <a:srgbClr val="000000"/>
                </a:solidFill>
              </a:rPr>
              <a:t>"</a:t>
            </a:r>
            <a:r>
              <a:rPr lang="vi-VN" sz="3800" i="1" dirty="0" smtClean="0">
                <a:solidFill>
                  <a:srgbClr val="000000"/>
                </a:solidFill>
              </a:rPr>
              <a:t>Giận quá...và </a:t>
            </a:r>
            <a:r>
              <a:rPr lang="vi-VN" sz="3800" i="1" dirty="0">
                <a:solidFill>
                  <a:srgbClr val="000000"/>
                </a:solidFill>
              </a:rPr>
              <a:t>hét lên</a:t>
            </a:r>
            <a:r>
              <a:rPr lang="vi-VN" sz="3800" dirty="0">
                <a:solidFill>
                  <a:srgbClr val="000000"/>
                </a:solidFill>
              </a:rPr>
              <a:t>"</a:t>
            </a:r>
            <a:endParaRPr lang="vi-VN" sz="3800" b="0" i="0" dirty="0">
              <a:solidFill>
                <a:srgbClr val="000000"/>
              </a:solidFill>
              <a:effectLst/>
            </a:endParaRPr>
          </a:p>
        </p:txBody>
      </p:sp>
    </p:spTree>
    <p:extLst>
      <p:ext uri="{BB962C8B-B14F-4D97-AF65-F5344CB8AC3E}">
        <p14:creationId xmlns:p14="http://schemas.microsoft.com/office/powerpoint/2010/main" val="94307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grpSp>
        <p:nvGrpSpPr>
          <p:cNvPr id="2" name="Group 2"/>
          <p:cNvGrpSpPr/>
          <p:nvPr/>
        </p:nvGrpSpPr>
        <p:grpSpPr>
          <a:xfrm>
            <a:off x="-1560144" y="7781019"/>
            <a:ext cx="6886053" cy="688605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DCED8"/>
            </a:solidFill>
          </p:spPr>
        </p:sp>
      </p:grpSp>
      <p:grpSp>
        <p:nvGrpSpPr>
          <p:cNvPr id="4" name="Group 4"/>
          <p:cNvGrpSpPr/>
          <p:nvPr/>
        </p:nvGrpSpPr>
        <p:grpSpPr>
          <a:xfrm>
            <a:off x="666750" y="1472354"/>
            <a:ext cx="16954500" cy="8147896"/>
            <a:chOff x="0" y="0"/>
            <a:chExt cx="32818334" cy="15771645"/>
          </a:xfrm>
        </p:grpSpPr>
        <p:sp>
          <p:nvSpPr>
            <p:cNvPr id="5" name="Freeform 5"/>
            <p:cNvSpPr/>
            <p:nvPr/>
          </p:nvSpPr>
          <p:spPr>
            <a:xfrm>
              <a:off x="0" y="0"/>
              <a:ext cx="32818335" cy="15771645"/>
            </a:xfrm>
            <a:custGeom>
              <a:avLst/>
              <a:gdLst/>
              <a:ahLst/>
              <a:cxnLst/>
              <a:rect l="l" t="t" r="r" b="b"/>
              <a:pathLst>
                <a:path w="32818335" h="15771645">
                  <a:moveTo>
                    <a:pt x="0" y="0"/>
                  </a:moveTo>
                  <a:lnTo>
                    <a:pt x="0" y="15771645"/>
                  </a:lnTo>
                  <a:lnTo>
                    <a:pt x="32818335" y="15771645"/>
                  </a:lnTo>
                  <a:lnTo>
                    <a:pt x="32818335" y="0"/>
                  </a:lnTo>
                  <a:lnTo>
                    <a:pt x="0" y="0"/>
                  </a:lnTo>
                  <a:close/>
                  <a:moveTo>
                    <a:pt x="32757374" y="15710684"/>
                  </a:moveTo>
                  <a:lnTo>
                    <a:pt x="59690" y="15710684"/>
                  </a:lnTo>
                  <a:lnTo>
                    <a:pt x="59690" y="59690"/>
                  </a:lnTo>
                  <a:lnTo>
                    <a:pt x="32757374" y="59690"/>
                  </a:lnTo>
                  <a:lnTo>
                    <a:pt x="32757374" y="15710684"/>
                  </a:lnTo>
                  <a:close/>
                </a:path>
              </a:pathLst>
            </a:custGeom>
            <a:solidFill>
              <a:srgbClr val="000000"/>
            </a:solidFill>
          </p:spPr>
        </p:sp>
      </p:grpSp>
      <p:grpSp>
        <p:nvGrpSpPr>
          <p:cNvPr id="6" name="Group 6"/>
          <p:cNvGrpSpPr/>
          <p:nvPr/>
        </p:nvGrpSpPr>
        <p:grpSpPr>
          <a:xfrm>
            <a:off x="666750" y="666750"/>
            <a:ext cx="16954500" cy="866314"/>
            <a:chOff x="0" y="0"/>
            <a:chExt cx="90918020" cy="4645584"/>
          </a:xfrm>
        </p:grpSpPr>
        <p:sp>
          <p:nvSpPr>
            <p:cNvPr id="7" name="Freeform 7"/>
            <p:cNvSpPr/>
            <p:nvPr/>
          </p:nvSpPr>
          <p:spPr>
            <a:xfrm>
              <a:off x="72390" y="72390"/>
              <a:ext cx="90773240" cy="4500804"/>
            </a:xfrm>
            <a:custGeom>
              <a:avLst/>
              <a:gdLst/>
              <a:ahLst/>
              <a:cxnLst/>
              <a:rect l="l" t="t" r="r" b="b"/>
              <a:pathLst>
                <a:path w="90773240" h="4500804">
                  <a:moveTo>
                    <a:pt x="0" y="0"/>
                  </a:moveTo>
                  <a:lnTo>
                    <a:pt x="90773240" y="0"/>
                  </a:lnTo>
                  <a:lnTo>
                    <a:pt x="90773240" y="4500804"/>
                  </a:lnTo>
                  <a:lnTo>
                    <a:pt x="0" y="4500804"/>
                  </a:lnTo>
                  <a:lnTo>
                    <a:pt x="0" y="0"/>
                  </a:lnTo>
                  <a:close/>
                </a:path>
              </a:pathLst>
            </a:custGeom>
            <a:solidFill>
              <a:srgbClr val="9DCED8"/>
            </a:solidFill>
          </p:spPr>
        </p:sp>
        <p:sp>
          <p:nvSpPr>
            <p:cNvPr id="8" name="Freeform 8"/>
            <p:cNvSpPr/>
            <p:nvPr/>
          </p:nvSpPr>
          <p:spPr>
            <a:xfrm>
              <a:off x="0" y="0"/>
              <a:ext cx="90918023" cy="4645584"/>
            </a:xfrm>
            <a:custGeom>
              <a:avLst/>
              <a:gdLst/>
              <a:ahLst/>
              <a:cxnLst/>
              <a:rect l="l" t="t" r="r" b="b"/>
              <a:pathLst>
                <a:path w="90918023" h="4645584">
                  <a:moveTo>
                    <a:pt x="90773238" y="4500804"/>
                  </a:moveTo>
                  <a:lnTo>
                    <a:pt x="90918023" y="4500804"/>
                  </a:lnTo>
                  <a:lnTo>
                    <a:pt x="90918023" y="4645584"/>
                  </a:lnTo>
                  <a:lnTo>
                    <a:pt x="90773238" y="4645584"/>
                  </a:lnTo>
                  <a:lnTo>
                    <a:pt x="90773238" y="4500804"/>
                  </a:lnTo>
                  <a:close/>
                  <a:moveTo>
                    <a:pt x="0" y="144780"/>
                  </a:moveTo>
                  <a:lnTo>
                    <a:pt x="144780" y="144780"/>
                  </a:lnTo>
                  <a:lnTo>
                    <a:pt x="144780" y="4500804"/>
                  </a:lnTo>
                  <a:lnTo>
                    <a:pt x="0" y="4500804"/>
                  </a:lnTo>
                  <a:lnTo>
                    <a:pt x="0" y="144780"/>
                  </a:lnTo>
                  <a:close/>
                  <a:moveTo>
                    <a:pt x="0" y="4500804"/>
                  </a:moveTo>
                  <a:lnTo>
                    <a:pt x="144780" y="4500804"/>
                  </a:lnTo>
                  <a:lnTo>
                    <a:pt x="144780" y="4645584"/>
                  </a:lnTo>
                  <a:lnTo>
                    <a:pt x="0" y="4645584"/>
                  </a:lnTo>
                  <a:lnTo>
                    <a:pt x="0" y="4500804"/>
                  </a:lnTo>
                  <a:close/>
                  <a:moveTo>
                    <a:pt x="90773238" y="144780"/>
                  </a:moveTo>
                  <a:lnTo>
                    <a:pt x="90918023" y="144780"/>
                  </a:lnTo>
                  <a:lnTo>
                    <a:pt x="90918023" y="4500804"/>
                  </a:lnTo>
                  <a:lnTo>
                    <a:pt x="90773238" y="4500804"/>
                  </a:lnTo>
                  <a:lnTo>
                    <a:pt x="90773238" y="144780"/>
                  </a:lnTo>
                  <a:close/>
                  <a:moveTo>
                    <a:pt x="144780" y="4500804"/>
                  </a:moveTo>
                  <a:lnTo>
                    <a:pt x="90773238" y="4500804"/>
                  </a:lnTo>
                  <a:lnTo>
                    <a:pt x="90773238" y="4645584"/>
                  </a:lnTo>
                  <a:lnTo>
                    <a:pt x="144780" y="4645584"/>
                  </a:lnTo>
                  <a:lnTo>
                    <a:pt x="144780" y="4500804"/>
                  </a:lnTo>
                  <a:close/>
                  <a:moveTo>
                    <a:pt x="90773238" y="0"/>
                  </a:moveTo>
                  <a:lnTo>
                    <a:pt x="90918023" y="0"/>
                  </a:lnTo>
                  <a:lnTo>
                    <a:pt x="90918023" y="144780"/>
                  </a:lnTo>
                  <a:lnTo>
                    <a:pt x="90773238" y="144780"/>
                  </a:lnTo>
                  <a:lnTo>
                    <a:pt x="90773238" y="0"/>
                  </a:lnTo>
                  <a:close/>
                  <a:moveTo>
                    <a:pt x="0" y="0"/>
                  </a:moveTo>
                  <a:lnTo>
                    <a:pt x="144780" y="0"/>
                  </a:lnTo>
                  <a:lnTo>
                    <a:pt x="144780" y="144780"/>
                  </a:lnTo>
                  <a:lnTo>
                    <a:pt x="0" y="144780"/>
                  </a:lnTo>
                  <a:lnTo>
                    <a:pt x="0" y="0"/>
                  </a:lnTo>
                  <a:close/>
                  <a:moveTo>
                    <a:pt x="144780" y="0"/>
                  </a:moveTo>
                  <a:lnTo>
                    <a:pt x="90773238" y="0"/>
                  </a:lnTo>
                  <a:lnTo>
                    <a:pt x="90773238" y="144780"/>
                  </a:lnTo>
                  <a:lnTo>
                    <a:pt x="144780" y="144780"/>
                  </a:lnTo>
                  <a:lnTo>
                    <a:pt x="144780" y="0"/>
                  </a:lnTo>
                  <a:close/>
                </a:path>
              </a:pathLst>
            </a:custGeom>
            <a:solidFill>
              <a:srgbClr val="000000"/>
            </a:solidFill>
          </p:spPr>
        </p:sp>
      </p:grpSp>
      <p:grpSp>
        <p:nvGrpSpPr>
          <p:cNvPr id="9" name="Group 9"/>
          <p:cNvGrpSpPr>
            <a:grpSpLocks noChangeAspect="1"/>
          </p:cNvGrpSpPr>
          <p:nvPr/>
        </p:nvGrpSpPr>
        <p:grpSpPr>
          <a:xfrm>
            <a:off x="1219200" y="959306"/>
            <a:ext cx="281202" cy="281202"/>
            <a:chOff x="0" y="0"/>
            <a:chExt cx="495300" cy="495300"/>
          </a:xfrm>
        </p:grpSpPr>
        <p:sp>
          <p:nvSpPr>
            <p:cNvPr id="10"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1"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4B9B7"/>
            </a:solidFill>
          </p:spPr>
        </p:sp>
      </p:grpSp>
      <p:grpSp>
        <p:nvGrpSpPr>
          <p:cNvPr id="12" name="Group 12"/>
          <p:cNvGrpSpPr>
            <a:grpSpLocks noChangeAspect="1"/>
          </p:cNvGrpSpPr>
          <p:nvPr/>
        </p:nvGrpSpPr>
        <p:grpSpPr>
          <a:xfrm>
            <a:off x="1742282" y="959306"/>
            <a:ext cx="281202" cy="281202"/>
            <a:chOff x="0" y="0"/>
            <a:chExt cx="495300" cy="495300"/>
          </a:xfrm>
        </p:grpSpPr>
        <p:sp>
          <p:nvSpPr>
            <p:cNvPr id="13" name="Freeform 1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4" name="Freeform 1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AD486"/>
            </a:solidFill>
          </p:spPr>
        </p:sp>
      </p:grpSp>
      <p:grpSp>
        <p:nvGrpSpPr>
          <p:cNvPr id="15" name="Group 15"/>
          <p:cNvGrpSpPr>
            <a:grpSpLocks noChangeAspect="1"/>
          </p:cNvGrpSpPr>
          <p:nvPr/>
        </p:nvGrpSpPr>
        <p:grpSpPr>
          <a:xfrm>
            <a:off x="2265364" y="959306"/>
            <a:ext cx="281202" cy="281202"/>
            <a:chOff x="0" y="0"/>
            <a:chExt cx="495300" cy="495300"/>
          </a:xfrm>
        </p:grpSpPr>
        <p:sp>
          <p:nvSpPr>
            <p:cNvPr id="16" name="Freeform 1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7" name="Freeform 1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AE4BA"/>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59710" y="945362"/>
            <a:ext cx="309090" cy="309090"/>
          </a:xfrm>
          <a:prstGeom prst="rect">
            <a:avLst/>
          </a:prstGeom>
        </p:spPr>
      </p:pic>
      <p:grpSp>
        <p:nvGrpSpPr>
          <p:cNvPr id="20" name="Group 20"/>
          <p:cNvGrpSpPr/>
          <p:nvPr/>
        </p:nvGrpSpPr>
        <p:grpSpPr>
          <a:xfrm>
            <a:off x="16660147" y="1826132"/>
            <a:ext cx="467546" cy="6144562"/>
            <a:chOff x="0" y="0"/>
            <a:chExt cx="2070053" cy="24398994"/>
          </a:xfrm>
        </p:grpSpPr>
        <p:sp>
          <p:nvSpPr>
            <p:cNvPr id="21" name="Freeform 21"/>
            <p:cNvSpPr/>
            <p:nvPr/>
          </p:nvSpPr>
          <p:spPr>
            <a:xfrm>
              <a:off x="72390" y="72390"/>
              <a:ext cx="1925273" cy="24254215"/>
            </a:xfrm>
            <a:custGeom>
              <a:avLst/>
              <a:gdLst/>
              <a:ahLst/>
              <a:cxnLst/>
              <a:rect l="l" t="t" r="r" b="b"/>
              <a:pathLst>
                <a:path w="1925273" h="24254215">
                  <a:moveTo>
                    <a:pt x="0" y="0"/>
                  </a:moveTo>
                  <a:lnTo>
                    <a:pt x="1925273" y="0"/>
                  </a:lnTo>
                  <a:lnTo>
                    <a:pt x="1925273" y="24254215"/>
                  </a:lnTo>
                  <a:lnTo>
                    <a:pt x="0" y="24254215"/>
                  </a:lnTo>
                  <a:lnTo>
                    <a:pt x="0" y="0"/>
                  </a:lnTo>
                  <a:close/>
                </a:path>
              </a:pathLst>
            </a:custGeom>
            <a:solidFill>
              <a:srgbClr val="EAD486"/>
            </a:solidFill>
          </p:spPr>
        </p:sp>
        <p:sp>
          <p:nvSpPr>
            <p:cNvPr id="22" name="Freeform 22"/>
            <p:cNvSpPr/>
            <p:nvPr/>
          </p:nvSpPr>
          <p:spPr>
            <a:xfrm>
              <a:off x="0" y="0"/>
              <a:ext cx="2070053" cy="24398994"/>
            </a:xfrm>
            <a:custGeom>
              <a:avLst/>
              <a:gdLst/>
              <a:ahLst/>
              <a:cxnLst/>
              <a:rect l="l" t="t" r="r" b="b"/>
              <a:pathLst>
                <a:path w="2070053" h="24398994">
                  <a:moveTo>
                    <a:pt x="1925273" y="24254214"/>
                  </a:moveTo>
                  <a:lnTo>
                    <a:pt x="2070053" y="24254214"/>
                  </a:lnTo>
                  <a:lnTo>
                    <a:pt x="2070053" y="24398994"/>
                  </a:lnTo>
                  <a:lnTo>
                    <a:pt x="1925273" y="24398994"/>
                  </a:lnTo>
                  <a:lnTo>
                    <a:pt x="1925273" y="24254214"/>
                  </a:lnTo>
                  <a:close/>
                  <a:moveTo>
                    <a:pt x="0" y="144780"/>
                  </a:moveTo>
                  <a:lnTo>
                    <a:pt x="144780" y="144780"/>
                  </a:lnTo>
                  <a:lnTo>
                    <a:pt x="144780" y="24254214"/>
                  </a:lnTo>
                  <a:lnTo>
                    <a:pt x="0" y="24254214"/>
                  </a:lnTo>
                  <a:lnTo>
                    <a:pt x="0" y="144780"/>
                  </a:lnTo>
                  <a:close/>
                  <a:moveTo>
                    <a:pt x="0" y="24254214"/>
                  </a:moveTo>
                  <a:lnTo>
                    <a:pt x="144780" y="24254214"/>
                  </a:lnTo>
                  <a:lnTo>
                    <a:pt x="144780" y="24398994"/>
                  </a:lnTo>
                  <a:lnTo>
                    <a:pt x="0" y="24398994"/>
                  </a:lnTo>
                  <a:lnTo>
                    <a:pt x="0" y="24254214"/>
                  </a:lnTo>
                  <a:close/>
                  <a:moveTo>
                    <a:pt x="1925273" y="144780"/>
                  </a:moveTo>
                  <a:lnTo>
                    <a:pt x="2070053" y="144780"/>
                  </a:lnTo>
                  <a:lnTo>
                    <a:pt x="2070053" y="24254214"/>
                  </a:lnTo>
                  <a:lnTo>
                    <a:pt x="1925273" y="24254214"/>
                  </a:lnTo>
                  <a:lnTo>
                    <a:pt x="1925273" y="144780"/>
                  </a:lnTo>
                  <a:close/>
                  <a:moveTo>
                    <a:pt x="144780" y="24254214"/>
                  </a:moveTo>
                  <a:lnTo>
                    <a:pt x="1925274" y="24254214"/>
                  </a:lnTo>
                  <a:lnTo>
                    <a:pt x="1925274" y="24398994"/>
                  </a:lnTo>
                  <a:lnTo>
                    <a:pt x="144780" y="24398994"/>
                  </a:lnTo>
                  <a:lnTo>
                    <a:pt x="144780" y="24254214"/>
                  </a:lnTo>
                  <a:close/>
                  <a:moveTo>
                    <a:pt x="1925273" y="0"/>
                  </a:moveTo>
                  <a:lnTo>
                    <a:pt x="2070053" y="0"/>
                  </a:lnTo>
                  <a:lnTo>
                    <a:pt x="2070053" y="144780"/>
                  </a:lnTo>
                  <a:lnTo>
                    <a:pt x="1925273" y="144780"/>
                  </a:lnTo>
                  <a:lnTo>
                    <a:pt x="1925273" y="0"/>
                  </a:lnTo>
                  <a:close/>
                  <a:moveTo>
                    <a:pt x="0" y="0"/>
                  </a:moveTo>
                  <a:lnTo>
                    <a:pt x="144780" y="0"/>
                  </a:lnTo>
                  <a:lnTo>
                    <a:pt x="144780" y="144780"/>
                  </a:lnTo>
                  <a:lnTo>
                    <a:pt x="0" y="144780"/>
                  </a:lnTo>
                  <a:lnTo>
                    <a:pt x="0" y="0"/>
                  </a:lnTo>
                  <a:close/>
                  <a:moveTo>
                    <a:pt x="144780" y="0"/>
                  </a:moveTo>
                  <a:lnTo>
                    <a:pt x="1925274" y="0"/>
                  </a:lnTo>
                  <a:lnTo>
                    <a:pt x="1925274" y="144780"/>
                  </a:lnTo>
                  <a:lnTo>
                    <a:pt x="144780" y="144780"/>
                  </a:lnTo>
                  <a:lnTo>
                    <a:pt x="144780" y="0"/>
                  </a:lnTo>
                  <a:close/>
                </a:path>
              </a:pathLst>
            </a:custGeom>
            <a:solidFill>
              <a:srgbClr val="000000"/>
            </a:solidFill>
          </p:spPr>
        </p:sp>
      </p:grpSp>
      <p:grpSp>
        <p:nvGrpSpPr>
          <p:cNvPr id="23" name="Group 23"/>
          <p:cNvGrpSpPr/>
          <p:nvPr/>
        </p:nvGrpSpPr>
        <p:grpSpPr>
          <a:xfrm>
            <a:off x="16704749" y="7407511"/>
            <a:ext cx="408653" cy="1087625"/>
            <a:chOff x="0" y="0"/>
            <a:chExt cx="2070053" cy="5509425"/>
          </a:xfrm>
        </p:grpSpPr>
        <p:sp>
          <p:nvSpPr>
            <p:cNvPr id="24" name="Freeform 24"/>
            <p:cNvSpPr/>
            <p:nvPr/>
          </p:nvSpPr>
          <p:spPr>
            <a:xfrm>
              <a:off x="72390" y="72390"/>
              <a:ext cx="1925273" cy="5364645"/>
            </a:xfrm>
            <a:custGeom>
              <a:avLst/>
              <a:gdLst/>
              <a:ahLst/>
              <a:cxnLst/>
              <a:rect l="l" t="t" r="r" b="b"/>
              <a:pathLst>
                <a:path w="1925273" h="5364645">
                  <a:moveTo>
                    <a:pt x="0" y="0"/>
                  </a:moveTo>
                  <a:lnTo>
                    <a:pt x="1925273" y="0"/>
                  </a:lnTo>
                  <a:lnTo>
                    <a:pt x="1925273" y="5364645"/>
                  </a:lnTo>
                  <a:lnTo>
                    <a:pt x="0" y="5364645"/>
                  </a:lnTo>
                  <a:lnTo>
                    <a:pt x="0" y="0"/>
                  </a:lnTo>
                  <a:close/>
                </a:path>
              </a:pathLst>
            </a:custGeom>
            <a:solidFill>
              <a:srgbClr val="FFEBE3"/>
            </a:solidFill>
          </p:spPr>
        </p:sp>
        <p:sp>
          <p:nvSpPr>
            <p:cNvPr id="25" name="Freeform 25"/>
            <p:cNvSpPr/>
            <p:nvPr/>
          </p:nvSpPr>
          <p:spPr>
            <a:xfrm>
              <a:off x="0" y="0"/>
              <a:ext cx="2070053" cy="5509425"/>
            </a:xfrm>
            <a:custGeom>
              <a:avLst/>
              <a:gdLst/>
              <a:ahLst/>
              <a:cxnLst/>
              <a:rect l="l" t="t" r="r" b="b"/>
              <a:pathLst>
                <a:path w="2070053" h="5509425">
                  <a:moveTo>
                    <a:pt x="1925273" y="5364645"/>
                  </a:moveTo>
                  <a:lnTo>
                    <a:pt x="2070053" y="5364645"/>
                  </a:lnTo>
                  <a:lnTo>
                    <a:pt x="2070053" y="5509425"/>
                  </a:lnTo>
                  <a:lnTo>
                    <a:pt x="1925273" y="5509425"/>
                  </a:lnTo>
                  <a:lnTo>
                    <a:pt x="1925273" y="5364645"/>
                  </a:lnTo>
                  <a:close/>
                  <a:moveTo>
                    <a:pt x="0" y="144780"/>
                  </a:moveTo>
                  <a:lnTo>
                    <a:pt x="144780" y="144780"/>
                  </a:lnTo>
                  <a:lnTo>
                    <a:pt x="144780" y="5364645"/>
                  </a:lnTo>
                  <a:lnTo>
                    <a:pt x="0" y="5364645"/>
                  </a:lnTo>
                  <a:lnTo>
                    <a:pt x="0" y="144780"/>
                  </a:lnTo>
                  <a:close/>
                  <a:moveTo>
                    <a:pt x="0" y="5364645"/>
                  </a:moveTo>
                  <a:lnTo>
                    <a:pt x="144780" y="5364645"/>
                  </a:lnTo>
                  <a:lnTo>
                    <a:pt x="144780" y="5509425"/>
                  </a:lnTo>
                  <a:lnTo>
                    <a:pt x="0" y="5509425"/>
                  </a:lnTo>
                  <a:lnTo>
                    <a:pt x="0" y="5364645"/>
                  </a:lnTo>
                  <a:close/>
                  <a:moveTo>
                    <a:pt x="1925273" y="144780"/>
                  </a:moveTo>
                  <a:lnTo>
                    <a:pt x="2070053" y="144780"/>
                  </a:lnTo>
                  <a:lnTo>
                    <a:pt x="2070053" y="5364645"/>
                  </a:lnTo>
                  <a:lnTo>
                    <a:pt x="1925273" y="5364645"/>
                  </a:lnTo>
                  <a:lnTo>
                    <a:pt x="1925273" y="144780"/>
                  </a:lnTo>
                  <a:close/>
                  <a:moveTo>
                    <a:pt x="144780" y="5364645"/>
                  </a:moveTo>
                  <a:lnTo>
                    <a:pt x="1925274" y="5364645"/>
                  </a:lnTo>
                  <a:lnTo>
                    <a:pt x="1925274" y="5509425"/>
                  </a:lnTo>
                  <a:lnTo>
                    <a:pt x="144780" y="5509425"/>
                  </a:lnTo>
                  <a:lnTo>
                    <a:pt x="144780" y="5364645"/>
                  </a:lnTo>
                  <a:close/>
                  <a:moveTo>
                    <a:pt x="1925273" y="0"/>
                  </a:moveTo>
                  <a:lnTo>
                    <a:pt x="2070053" y="0"/>
                  </a:lnTo>
                  <a:lnTo>
                    <a:pt x="2070053" y="144780"/>
                  </a:lnTo>
                  <a:lnTo>
                    <a:pt x="1925273" y="144780"/>
                  </a:lnTo>
                  <a:lnTo>
                    <a:pt x="1925273" y="0"/>
                  </a:lnTo>
                  <a:close/>
                  <a:moveTo>
                    <a:pt x="0" y="0"/>
                  </a:moveTo>
                  <a:lnTo>
                    <a:pt x="144780" y="0"/>
                  </a:lnTo>
                  <a:lnTo>
                    <a:pt x="144780" y="144780"/>
                  </a:lnTo>
                  <a:lnTo>
                    <a:pt x="0" y="144780"/>
                  </a:lnTo>
                  <a:lnTo>
                    <a:pt x="0" y="0"/>
                  </a:lnTo>
                  <a:close/>
                  <a:moveTo>
                    <a:pt x="144780" y="0"/>
                  </a:moveTo>
                  <a:lnTo>
                    <a:pt x="1925274" y="0"/>
                  </a:lnTo>
                  <a:lnTo>
                    <a:pt x="1925274" y="144780"/>
                  </a:lnTo>
                  <a:lnTo>
                    <a:pt x="144780" y="144780"/>
                  </a:lnTo>
                  <a:lnTo>
                    <a:pt x="144780" y="0"/>
                  </a:lnTo>
                  <a:close/>
                </a:path>
              </a:pathLst>
            </a:custGeom>
            <a:solidFill>
              <a:srgbClr val="000000"/>
            </a:solidFill>
          </p:spPr>
        </p:sp>
      </p:grpSp>
      <p:pic>
        <p:nvPicPr>
          <p:cNvPr id="26" name="Picture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6831769" y="7536845"/>
            <a:ext cx="179101" cy="268819"/>
          </a:xfrm>
          <a:prstGeom prst="rect">
            <a:avLst/>
          </a:prstGeom>
        </p:spPr>
      </p:pic>
      <p:pic>
        <p:nvPicPr>
          <p:cNvPr id="27"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flipH="1">
            <a:off x="16831769" y="8096982"/>
            <a:ext cx="179101" cy="268819"/>
          </a:xfrm>
          <a:prstGeom prst="rect">
            <a:avLst/>
          </a:prstGeom>
        </p:spPr>
      </p:pic>
      <p:sp>
        <p:nvSpPr>
          <p:cNvPr id="28" name="AutoShape 28"/>
          <p:cNvSpPr/>
          <p:nvPr/>
        </p:nvSpPr>
        <p:spPr>
          <a:xfrm>
            <a:off x="16729236" y="7934999"/>
            <a:ext cx="355600" cy="0"/>
          </a:xfrm>
          <a:prstGeom prst="line">
            <a:avLst/>
          </a:prstGeom>
          <a:ln w="28575" cap="flat">
            <a:solidFill>
              <a:srgbClr val="000000"/>
            </a:solidFill>
            <a:prstDash val="solid"/>
            <a:headEnd type="none" w="sm" len="sm"/>
            <a:tailEnd type="none" w="sm" len="sm"/>
          </a:ln>
        </p:spPr>
      </p:sp>
      <p:grpSp>
        <p:nvGrpSpPr>
          <p:cNvPr id="29" name="Group 29"/>
          <p:cNvGrpSpPr/>
          <p:nvPr/>
        </p:nvGrpSpPr>
        <p:grpSpPr>
          <a:xfrm>
            <a:off x="5560287" y="2311669"/>
            <a:ext cx="11167731" cy="6203681"/>
            <a:chOff x="0" y="0"/>
            <a:chExt cx="20784306" cy="27444934"/>
          </a:xfrm>
        </p:grpSpPr>
        <p:sp>
          <p:nvSpPr>
            <p:cNvPr id="30" name="Freeform 30"/>
            <p:cNvSpPr/>
            <p:nvPr/>
          </p:nvSpPr>
          <p:spPr>
            <a:xfrm>
              <a:off x="72390" y="72390"/>
              <a:ext cx="20639526" cy="27300153"/>
            </a:xfrm>
            <a:custGeom>
              <a:avLst/>
              <a:gdLst/>
              <a:ahLst/>
              <a:cxnLst/>
              <a:rect l="l" t="t" r="r" b="b"/>
              <a:pathLst>
                <a:path w="20639526" h="27300153">
                  <a:moveTo>
                    <a:pt x="0" y="0"/>
                  </a:moveTo>
                  <a:lnTo>
                    <a:pt x="20639526" y="0"/>
                  </a:lnTo>
                  <a:lnTo>
                    <a:pt x="20639526" y="27300153"/>
                  </a:lnTo>
                  <a:lnTo>
                    <a:pt x="0" y="27300153"/>
                  </a:lnTo>
                  <a:lnTo>
                    <a:pt x="0" y="0"/>
                  </a:lnTo>
                  <a:close/>
                </a:path>
              </a:pathLst>
            </a:custGeom>
            <a:solidFill>
              <a:srgbClr val="FFFFFF"/>
            </a:solidFill>
          </p:spPr>
        </p:sp>
        <p:sp>
          <p:nvSpPr>
            <p:cNvPr id="31" name="Freeform 31"/>
            <p:cNvSpPr/>
            <p:nvPr/>
          </p:nvSpPr>
          <p:spPr>
            <a:xfrm>
              <a:off x="0" y="0"/>
              <a:ext cx="20784307" cy="27444936"/>
            </a:xfrm>
            <a:custGeom>
              <a:avLst/>
              <a:gdLst/>
              <a:ahLst/>
              <a:cxnLst/>
              <a:rect l="l" t="t" r="r" b="b"/>
              <a:pathLst>
                <a:path w="20784307" h="27444936">
                  <a:moveTo>
                    <a:pt x="20639526" y="27300154"/>
                  </a:moveTo>
                  <a:lnTo>
                    <a:pt x="20784307" y="27300154"/>
                  </a:lnTo>
                  <a:lnTo>
                    <a:pt x="20784307" y="27444936"/>
                  </a:lnTo>
                  <a:lnTo>
                    <a:pt x="20639526" y="27444936"/>
                  </a:lnTo>
                  <a:lnTo>
                    <a:pt x="20639526" y="27300154"/>
                  </a:lnTo>
                  <a:close/>
                  <a:moveTo>
                    <a:pt x="0" y="144780"/>
                  </a:moveTo>
                  <a:lnTo>
                    <a:pt x="144780" y="144780"/>
                  </a:lnTo>
                  <a:lnTo>
                    <a:pt x="144780" y="27300154"/>
                  </a:lnTo>
                  <a:lnTo>
                    <a:pt x="0" y="27300154"/>
                  </a:lnTo>
                  <a:lnTo>
                    <a:pt x="0" y="144780"/>
                  </a:lnTo>
                  <a:close/>
                  <a:moveTo>
                    <a:pt x="0" y="27300154"/>
                  </a:moveTo>
                  <a:lnTo>
                    <a:pt x="144780" y="27300154"/>
                  </a:lnTo>
                  <a:lnTo>
                    <a:pt x="144780" y="27444936"/>
                  </a:lnTo>
                  <a:lnTo>
                    <a:pt x="0" y="27444936"/>
                  </a:lnTo>
                  <a:lnTo>
                    <a:pt x="0" y="27300154"/>
                  </a:lnTo>
                  <a:close/>
                  <a:moveTo>
                    <a:pt x="20639526" y="144780"/>
                  </a:moveTo>
                  <a:lnTo>
                    <a:pt x="20784307" y="144780"/>
                  </a:lnTo>
                  <a:lnTo>
                    <a:pt x="20784307" y="27300154"/>
                  </a:lnTo>
                  <a:lnTo>
                    <a:pt x="20639526" y="27300154"/>
                  </a:lnTo>
                  <a:lnTo>
                    <a:pt x="20639526" y="144780"/>
                  </a:lnTo>
                  <a:close/>
                  <a:moveTo>
                    <a:pt x="144780" y="27300154"/>
                  </a:moveTo>
                  <a:lnTo>
                    <a:pt x="20639526" y="27300154"/>
                  </a:lnTo>
                  <a:lnTo>
                    <a:pt x="20639526" y="27444936"/>
                  </a:lnTo>
                  <a:lnTo>
                    <a:pt x="144780" y="27444936"/>
                  </a:lnTo>
                  <a:lnTo>
                    <a:pt x="144780" y="27300154"/>
                  </a:lnTo>
                  <a:close/>
                  <a:moveTo>
                    <a:pt x="20639526" y="0"/>
                  </a:moveTo>
                  <a:lnTo>
                    <a:pt x="20784307" y="0"/>
                  </a:lnTo>
                  <a:lnTo>
                    <a:pt x="20784307" y="144780"/>
                  </a:lnTo>
                  <a:lnTo>
                    <a:pt x="20639526" y="144780"/>
                  </a:lnTo>
                  <a:lnTo>
                    <a:pt x="20639526" y="0"/>
                  </a:lnTo>
                  <a:close/>
                  <a:moveTo>
                    <a:pt x="0" y="0"/>
                  </a:moveTo>
                  <a:lnTo>
                    <a:pt x="144780" y="0"/>
                  </a:lnTo>
                  <a:lnTo>
                    <a:pt x="144780" y="144780"/>
                  </a:lnTo>
                  <a:lnTo>
                    <a:pt x="0" y="144780"/>
                  </a:lnTo>
                  <a:lnTo>
                    <a:pt x="0" y="0"/>
                  </a:lnTo>
                  <a:close/>
                  <a:moveTo>
                    <a:pt x="144780" y="0"/>
                  </a:moveTo>
                  <a:lnTo>
                    <a:pt x="20639526" y="0"/>
                  </a:lnTo>
                  <a:lnTo>
                    <a:pt x="20639526" y="144780"/>
                  </a:lnTo>
                  <a:lnTo>
                    <a:pt x="144780" y="144780"/>
                  </a:lnTo>
                  <a:lnTo>
                    <a:pt x="144780" y="0"/>
                  </a:lnTo>
                  <a:close/>
                </a:path>
              </a:pathLst>
            </a:custGeom>
            <a:solidFill>
              <a:srgbClr val="000000"/>
            </a:solidFill>
          </p:spPr>
        </p:sp>
      </p:grpSp>
      <p:grpSp>
        <p:nvGrpSpPr>
          <p:cNvPr id="32" name="Group 32"/>
          <p:cNvGrpSpPr/>
          <p:nvPr/>
        </p:nvGrpSpPr>
        <p:grpSpPr>
          <a:xfrm>
            <a:off x="5532036" y="1816286"/>
            <a:ext cx="11581366" cy="522382"/>
            <a:chOff x="0" y="0"/>
            <a:chExt cx="22730319" cy="2646154"/>
          </a:xfrm>
        </p:grpSpPr>
        <p:sp>
          <p:nvSpPr>
            <p:cNvPr id="33" name="Freeform 33"/>
            <p:cNvSpPr/>
            <p:nvPr/>
          </p:nvSpPr>
          <p:spPr>
            <a:xfrm>
              <a:off x="72390" y="72390"/>
              <a:ext cx="22585539" cy="2501374"/>
            </a:xfrm>
            <a:custGeom>
              <a:avLst/>
              <a:gdLst/>
              <a:ahLst/>
              <a:cxnLst/>
              <a:rect l="l" t="t" r="r" b="b"/>
              <a:pathLst>
                <a:path w="22585539" h="2501374">
                  <a:moveTo>
                    <a:pt x="0" y="0"/>
                  </a:moveTo>
                  <a:lnTo>
                    <a:pt x="22585539" y="0"/>
                  </a:lnTo>
                  <a:lnTo>
                    <a:pt x="22585539" y="2501374"/>
                  </a:lnTo>
                  <a:lnTo>
                    <a:pt x="0" y="2501374"/>
                  </a:lnTo>
                  <a:lnTo>
                    <a:pt x="0" y="0"/>
                  </a:lnTo>
                  <a:close/>
                </a:path>
              </a:pathLst>
            </a:custGeom>
            <a:solidFill>
              <a:srgbClr val="FFEBE3"/>
            </a:solidFill>
          </p:spPr>
        </p:sp>
        <p:sp>
          <p:nvSpPr>
            <p:cNvPr id="34" name="Freeform 34"/>
            <p:cNvSpPr/>
            <p:nvPr/>
          </p:nvSpPr>
          <p:spPr>
            <a:xfrm>
              <a:off x="0" y="0"/>
              <a:ext cx="22730320" cy="2646154"/>
            </a:xfrm>
            <a:custGeom>
              <a:avLst/>
              <a:gdLst/>
              <a:ahLst/>
              <a:cxnLst/>
              <a:rect l="l" t="t" r="r" b="b"/>
              <a:pathLst>
                <a:path w="22730320" h="2646154">
                  <a:moveTo>
                    <a:pt x="22585539" y="2501374"/>
                  </a:moveTo>
                  <a:lnTo>
                    <a:pt x="22730320" y="2501374"/>
                  </a:lnTo>
                  <a:lnTo>
                    <a:pt x="22730320" y="2646154"/>
                  </a:lnTo>
                  <a:lnTo>
                    <a:pt x="22585539" y="2646154"/>
                  </a:lnTo>
                  <a:lnTo>
                    <a:pt x="22585539" y="2501374"/>
                  </a:lnTo>
                  <a:close/>
                  <a:moveTo>
                    <a:pt x="0" y="144780"/>
                  </a:moveTo>
                  <a:lnTo>
                    <a:pt x="144780" y="144780"/>
                  </a:lnTo>
                  <a:lnTo>
                    <a:pt x="144780" y="2501374"/>
                  </a:lnTo>
                  <a:lnTo>
                    <a:pt x="0" y="2501374"/>
                  </a:lnTo>
                  <a:lnTo>
                    <a:pt x="0" y="144780"/>
                  </a:lnTo>
                  <a:close/>
                  <a:moveTo>
                    <a:pt x="0" y="2501374"/>
                  </a:moveTo>
                  <a:lnTo>
                    <a:pt x="144780" y="2501374"/>
                  </a:lnTo>
                  <a:lnTo>
                    <a:pt x="144780" y="2646154"/>
                  </a:lnTo>
                  <a:lnTo>
                    <a:pt x="0" y="2646154"/>
                  </a:lnTo>
                  <a:lnTo>
                    <a:pt x="0" y="2501374"/>
                  </a:lnTo>
                  <a:close/>
                  <a:moveTo>
                    <a:pt x="22585539" y="144780"/>
                  </a:moveTo>
                  <a:lnTo>
                    <a:pt x="22730320" y="144780"/>
                  </a:lnTo>
                  <a:lnTo>
                    <a:pt x="22730320" y="2501374"/>
                  </a:lnTo>
                  <a:lnTo>
                    <a:pt x="22585539" y="2501374"/>
                  </a:lnTo>
                  <a:lnTo>
                    <a:pt x="22585539" y="144780"/>
                  </a:lnTo>
                  <a:close/>
                  <a:moveTo>
                    <a:pt x="144780" y="2501374"/>
                  </a:moveTo>
                  <a:lnTo>
                    <a:pt x="22585539" y="2501374"/>
                  </a:lnTo>
                  <a:lnTo>
                    <a:pt x="22585539" y="2646154"/>
                  </a:lnTo>
                  <a:lnTo>
                    <a:pt x="144780" y="2646154"/>
                  </a:lnTo>
                  <a:lnTo>
                    <a:pt x="144780" y="2501374"/>
                  </a:lnTo>
                  <a:close/>
                  <a:moveTo>
                    <a:pt x="22585539" y="0"/>
                  </a:moveTo>
                  <a:lnTo>
                    <a:pt x="22730320" y="0"/>
                  </a:lnTo>
                  <a:lnTo>
                    <a:pt x="22730320" y="144780"/>
                  </a:lnTo>
                  <a:lnTo>
                    <a:pt x="22585539" y="144780"/>
                  </a:lnTo>
                  <a:lnTo>
                    <a:pt x="22585539" y="0"/>
                  </a:lnTo>
                  <a:close/>
                  <a:moveTo>
                    <a:pt x="0" y="0"/>
                  </a:moveTo>
                  <a:lnTo>
                    <a:pt x="144780" y="0"/>
                  </a:lnTo>
                  <a:lnTo>
                    <a:pt x="144780" y="144780"/>
                  </a:lnTo>
                  <a:lnTo>
                    <a:pt x="0" y="144780"/>
                  </a:lnTo>
                  <a:lnTo>
                    <a:pt x="0" y="0"/>
                  </a:lnTo>
                  <a:close/>
                  <a:moveTo>
                    <a:pt x="144780" y="0"/>
                  </a:moveTo>
                  <a:lnTo>
                    <a:pt x="22585539" y="0"/>
                  </a:lnTo>
                  <a:lnTo>
                    <a:pt x="22585539" y="144780"/>
                  </a:lnTo>
                  <a:lnTo>
                    <a:pt x="144780" y="144780"/>
                  </a:lnTo>
                  <a:lnTo>
                    <a:pt x="144780" y="0"/>
                  </a:lnTo>
                  <a:close/>
                </a:path>
              </a:pathLst>
            </a:custGeom>
            <a:solidFill>
              <a:srgbClr val="000000"/>
            </a:solidFill>
          </p:spPr>
        </p:sp>
      </p:grpSp>
      <p:pic>
        <p:nvPicPr>
          <p:cNvPr id="35" name="Picture 3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29115" y="1949114"/>
            <a:ext cx="244332" cy="244332"/>
          </a:xfrm>
          <a:prstGeom prst="rect">
            <a:avLst/>
          </a:prstGeom>
        </p:spPr>
      </p:pic>
      <p:pic>
        <p:nvPicPr>
          <p:cNvPr id="36" name="Picture 3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38557" y="6440278"/>
            <a:ext cx="1279852" cy="1279852"/>
          </a:xfrm>
          <a:prstGeom prst="rect">
            <a:avLst/>
          </a:prstGeom>
        </p:spPr>
      </p:pic>
      <p:pic>
        <p:nvPicPr>
          <p:cNvPr id="37" name="Picture 3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2933335" y="6530006"/>
            <a:ext cx="592839" cy="1100397"/>
          </a:xfrm>
          <a:prstGeom prst="rect">
            <a:avLst/>
          </a:prstGeom>
        </p:spPr>
      </p:pic>
      <p:sp>
        <p:nvSpPr>
          <p:cNvPr id="39" name="TextBox 63"/>
          <p:cNvSpPr txBox="1"/>
          <p:nvPr/>
        </p:nvSpPr>
        <p:spPr>
          <a:xfrm>
            <a:off x="610674" y="2694078"/>
            <a:ext cx="4921362" cy="2585323"/>
          </a:xfrm>
          <a:prstGeom prst="rect">
            <a:avLst/>
          </a:prstGeom>
        </p:spPr>
        <p:txBody>
          <a:bodyPr wrap="square" lIns="0" tIns="0" rIns="0" bIns="0" rtlCol="0" anchor="t">
            <a:spAutoFit/>
          </a:bodyPr>
          <a:lstStyle/>
          <a:p>
            <a:pPr marL="0" lvl="0" indent="0" algn="ctr">
              <a:lnSpc>
                <a:spcPct val="150000"/>
              </a:lnSpc>
              <a:spcBef>
                <a:spcPct val="0"/>
              </a:spcBef>
            </a:pPr>
            <a:r>
              <a:rPr lang="vi-VN" sz="5600" b="1" dirty="0" smtClean="0">
                <a:solidFill>
                  <a:srgbClr val="000000"/>
                </a:solidFill>
              </a:rPr>
              <a:t>HƯỚNG DẪN VỀ NHÀ</a:t>
            </a:r>
            <a:endParaRPr lang="en-US" sz="5600" b="1" dirty="0">
              <a:solidFill>
                <a:srgbClr val="000000"/>
              </a:solidFill>
            </a:endParaRPr>
          </a:p>
        </p:txBody>
      </p:sp>
      <p:sp>
        <p:nvSpPr>
          <p:cNvPr id="38" name="Rectangle 37"/>
          <p:cNvSpPr/>
          <p:nvPr/>
        </p:nvSpPr>
        <p:spPr>
          <a:xfrm>
            <a:off x="6256333" y="2991082"/>
            <a:ext cx="5707068" cy="1991314"/>
          </a:xfrm>
          <a:prstGeom prst="rect">
            <a:avLst/>
          </a:prstGeom>
        </p:spPr>
        <p:txBody>
          <a:bodyPr wrap="square">
            <a:spAutoFit/>
          </a:bodyPr>
          <a:lstStyle/>
          <a:p>
            <a:pPr marL="571500" indent="-571500" algn="just">
              <a:lnSpc>
                <a:spcPct val="135000"/>
              </a:lnSpc>
              <a:spcBef>
                <a:spcPts val="600"/>
              </a:spcBef>
              <a:spcAft>
                <a:spcPts val="600"/>
              </a:spcAft>
              <a:buFont typeface="Arial" panose="020B0604020202020204" pitchFamily="34" charset="0"/>
              <a:buChar char="•"/>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a:t>
            </a: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cũ</a:t>
            </a:r>
            <a:r>
              <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SGK</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35000"/>
              </a:lnSpc>
              <a:spcBef>
                <a:spcPts val="600"/>
              </a:spcBef>
              <a:spcAft>
                <a:spcPts val="600"/>
              </a:spcAft>
              <a:buFont typeface="Arial" panose="020B0604020202020204" pitchFamily="34" charset="0"/>
              <a:buChar char="•"/>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 </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mới</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84192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grpSp>
        <p:nvGrpSpPr>
          <p:cNvPr id="2" name="Group 2"/>
          <p:cNvGrpSpPr/>
          <p:nvPr/>
        </p:nvGrpSpPr>
        <p:grpSpPr>
          <a:xfrm>
            <a:off x="666750" y="1472354"/>
            <a:ext cx="16954500" cy="8147896"/>
            <a:chOff x="0" y="0"/>
            <a:chExt cx="32818334" cy="15771645"/>
          </a:xfrm>
        </p:grpSpPr>
        <p:sp>
          <p:nvSpPr>
            <p:cNvPr id="3" name="Freeform 3"/>
            <p:cNvSpPr/>
            <p:nvPr/>
          </p:nvSpPr>
          <p:spPr>
            <a:xfrm>
              <a:off x="0" y="0"/>
              <a:ext cx="32818335" cy="15771645"/>
            </a:xfrm>
            <a:custGeom>
              <a:avLst/>
              <a:gdLst/>
              <a:ahLst/>
              <a:cxnLst/>
              <a:rect l="l" t="t" r="r" b="b"/>
              <a:pathLst>
                <a:path w="32818335" h="15771645">
                  <a:moveTo>
                    <a:pt x="0" y="0"/>
                  </a:moveTo>
                  <a:lnTo>
                    <a:pt x="0" y="15771645"/>
                  </a:lnTo>
                  <a:lnTo>
                    <a:pt x="32818335" y="15771645"/>
                  </a:lnTo>
                  <a:lnTo>
                    <a:pt x="32818335" y="0"/>
                  </a:lnTo>
                  <a:lnTo>
                    <a:pt x="0" y="0"/>
                  </a:lnTo>
                  <a:close/>
                  <a:moveTo>
                    <a:pt x="32757374" y="15710684"/>
                  </a:moveTo>
                  <a:lnTo>
                    <a:pt x="59690" y="15710684"/>
                  </a:lnTo>
                  <a:lnTo>
                    <a:pt x="59690" y="59690"/>
                  </a:lnTo>
                  <a:lnTo>
                    <a:pt x="32757374" y="59690"/>
                  </a:lnTo>
                  <a:lnTo>
                    <a:pt x="32757374" y="15710684"/>
                  </a:lnTo>
                  <a:close/>
                </a:path>
              </a:pathLst>
            </a:custGeom>
            <a:solidFill>
              <a:srgbClr val="000000"/>
            </a:solidFill>
          </p:spPr>
        </p:sp>
      </p:grpSp>
      <p:grpSp>
        <p:nvGrpSpPr>
          <p:cNvPr id="4" name="Group 4"/>
          <p:cNvGrpSpPr/>
          <p:nvPr/>
        </p:nvGrpSpPr>
        <p:grpSpPr>
          <a:xfrm>
            <a:off x="666750" y="666750"/>
            <a:ext cx="16954500" cy="866314"/>
            <a:chOff x="0" y="0"/>
            <a:chExt cx="90918020" cy="4645584"/>
          </a:xfrm>
        </p:grpSpPr>
        <p:sp>
          <p:nvSpPr>
            <p:cNvPr id="5" name="Freeform 5"/>
            <p:cNvSpPr/>
            <p:nvPr/>
          </p:nvSpPr>
          <p:spPr>
            <a:xfrm>
              <a:off x="72390" y="72390"/>
              <a:ext cx="90773240" cy="4500804"/>
            </a:xfrm>
            <a:custGeom>
              <a:avLst/>
              <a:gdLst/>
              <a:ahLst/>
              <a:cxnLst/>
              <a:rect l="l" t="t" r="r" b="b"/>
              <a:pathLst>
                <a:path w="90773240" h="4500804">
                  <a:moveTo>
                    <a:pt x="0" y="0"/>
                  </a:moveTo>
                  <a:lnTo>
                    <a:pt x="90773240" y="0"/>
                  </a:lnTo>
                  <a:lnTo>
                    <a:pt x="90773240" y="4500804"/>
                  </a:lnTo>
                  <a:lnTo>
                    <a:pt x="0" y="4500804"/>
                  </a:lnTo>
                  <a:lnTo>
                    <a:pt x="0" y="0"/>
                  </a:lnTo>
                  <a:close/>
                </a:path>
              </a:pathLst>
            </a:custGeom>
            <a:solidFill>
              <a:srgbClr val="9DCED8"/>
            </a:solidFill>
          </p:spPr>
        </p:sp>
        <p:sp>
          <p:nvSpPr>
            <p:cNvPr id="6" name="Freeform 6"/>
            <p:cNvSpPr/>
            <p:nvPr/>
          </p:nvSpPr>
          <p:spPr>
            <a:xfrm>
              <a:off x="0" y="0"/>
              <a:ext cx="90918023" cy="4645584"/>
            </a:xfrm>
            <a:custGeom>
              <a:avLst/>
              <a:gdLst/>
              <a:ahLst/>
              <a:cxnLst/>
              <a:rect l="l" t="t" r="r" b="b"/>
              <a:pathLst>
                <a:path w="90918023" h="4645584">
                  <a:moveTo>
                    <a:pt x="90773238" y="4500804"/>
                  </a:moveTo>
                  <a:lnTo>
                    <a:pt x="90918023" y="4500804"/>
                  </a:lnTo>
                  <a:lnTo>
                    <a:pt x="90918023" y="4645584"/>
                  </a:lnTo>
                  <a:lnTo>
                    <a:pt x="90773238" y="4645584"/>
                  </a:lnTo>
                  <a:lnTo>
                    <a:pt x="90773238" y="4500804"/>
                  </a:lnTo>
                  <a:close/>
                  <a:moveTo>
                    <a:pt x="0" y="144780"/>
                  </a:moveTo>
                  <a:lnTo>
                    <a:pt x="144780" y="144780"/>
                  </a:lnTo>
                  <a:lnTo>
                    <a:pt x="144780" y="4500804"/>
                  </a:lnTo>
                  <a:lnTo>
                    <a:pt x="0" y="4500804"/>
                  </a:lnTo>
                  <a:lnTo>
                    <a:pt x="0" y="144780"/>
                  </a:lnTo>
                  <a:close/>
                  <a:moveTo>
                    <a:pt x="0" y="4500804"/>
                  </a:moveTo>
                  <a:lnTo>
                    <a:pt x="144780" y="4500804"/>
                  </a:lnTo>
                  <a:lnTo>
                    <a:pt x="144780" y="4645584"/>
                  </a:lnTo>
                  <a:lnTo>
                    <a:pt x="0" y="4645584"/>
                  </a:lnTo>
                  <a:lnTo>
                    <a:pt x="0" y="4500804"/>
                  </a:lnTo>
                  <a:close/>
                  <a:moveTo>
                    <a:pt x="90773238" y="144780"/>
                  </a:moveTo>
                  <a:lnTo>
                    <a:pt x="90918023" y="144780"/>
                  </a:lnTo>
                  <a:lnTo>
                    <a:pt x="90918023" y="4500804"/>
                  </a:lnTo>
                  <a:lnTo>
                    <a:pt x="90773238" y="4500804"/>
                  </a:lnTo>
                  <a:lnTo>
                    <a:pt x="90773238" y="144780"/>
                  </a:lnTo>
                  <a:close/>
                  <a:moveTo>
                    <a:pt x="144780" y="4500804"/>
                  </a:moveTo>
                  <a:lnTo>
                    <a:pt x="90773238" y="4500804"/>
                  </a:lnTo>
                  <a:lnTo>
                    <a:pt x="90773238" y="4645584"/>
                  </a:lnTo>
                  <a:lnTo>
                    <a:pt x="144780" y="4645584"/>
                  </a:lnTo>
                  <a:lnTo>
                    <a:pt x="144780" y="4500804"/>
                  </a:lnTo>
                  <a:close/>
                  <a:moveTo>
                    <a:pt x="90773238" y="0"/>
                  </a:moveTo>
                  <a:lnTo>
                    <a:pt x="90918023" y="0"/>
                  </a:lnTo>
                  <a:lnTo>
                    <a:pt x="90918023" y="144780"/>
                  </a:lnTo>
                  <a:lnTo>
                    <a:pt x="90773238" y="144780"/>
                  </a:lnTo>
                  <a:lnTo>
                    <a:pt x="90773238" y="0"/>
                  </a:lnTo>
                  <a:close/>
                  <a:moveTo>
                    <a:pt x="0" y="0"/>
                  </a:moveTo>
                  <a:lnTo>
                    <a:pt x="144780" y="0"/>
                  </a:lnTo>
                  <a:lnTo>
                    <a:pt x="144780" y="144780"/>
                  </a:lnTo>
                  <a:lnTo>
                    <a:pt x="0" y="144780"/>
                  </a:lnTo>
                  <a:lnTo>
                    <a:pt x="0" y="0"/>
                  </a:lnTo>
                  <a:close/>
                  <a:moveTo>
                    <a:pt x="144780" y="0"/>
                  </a:moveTo>
                  <a:lnTo>
                    <a:pt x="90773238" y="0"/>
                  </a:lnTo>
                  <a:lnTo>
                    <a:pt x="90773238" y="144780"/>
                  </a:lnTo>
                  <a:lnTo>
                    <a:pt x="144780" y="144780"/>
                  </a:lnTo>
                  <a:lnTo>
                    <a:pt x="144780" y="0"/>
                  </a:lnTo>
                  <a:close/>
                </a:path>
              </a:pathLst>
            </a:custGeom>
            <a:solidFill>
              <a:srgbClr val="000000"/>
            </a:solidFill>
          </p:spPr>
        </p:sp>
      </p:grpSp>
      <p:grpSp>
        <p:nvGrpSpPr>
          <p:cNvPr id="7" name="Group 7"/>
          <p:cNvGrpSpPr>
            <a:grpSpLocks noChangeAspect="1"/>
          </p:cNvGrpSpPr>
          <p:nvPr/>
        </p:nvGrpSpPr>
        <p:grpSpPr>
          <a:xfrm>
            <a:off x="1219200" y="959306"/>
            <a:ext cx="281202" cy="281202"/>
            <a:chOff x="0" y="0"/>
            <a:chExt cx="495300" cy="495300"/>
          </a:xfrm>
        </p:grpSpPr>
        <p:sp>
          <p:nvSpPr>
            <p:cNvPr id="8" name="Freeform 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9" name="Freeform 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4B9B7"/>
            </a:solidFill>
          </p:spPr>
        </p:sp>
      </p:grpSp>
      <p:grpSp>
        <p:nvGrpSpPr>
          <p:cNvPr id="10" name="Group 10"/>
          <p:cNvGrpSpPr>
            <a:grpSpLocks noChangeAspect="1"/>
          </p:cNvGrpSpPr>
          <p:nvPr/>
        </p:nvGrpSpPr>
        <p:grpSpPr>
          <a:xfrm>
            <a:off x="1742282" y="959306"/>
            <a:ext cx="281202" cy="281202"/>
            <a:chOff x="0" y="0"/>
            <a:chExt cx="495300" cy="495300"/>
          </a:xfrm>
        </p:grpSpPr>
        <p:sp>
          <p:nvSpPr>
            <p:cNvPr id="11" name="Freeform 1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2" name="Freeform 1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AD486"/>
            </a:solidFill>
          </p:spPr>
        </p:sp>
      </p:grpSp>
      <p:grpSp>
        <p:nvGrpSpPr>
          <p:cNvPr id="13" name="Group 13"/>
          <p:cNvGrpSpPr>
            <a:grpSpLocks noChangeAspect="1"/>
          </p:cNvGrpSpPr>
          <p:nvPr/>
        </p:nvGrpSpPr>
        <p:grpSpPr>
          <a:xfrm>
            <a:off x="2265364" y="959306"/>
            <a:ext cx="281202" cy="281202"/>
            <a:chOff x="0" y="0"/>
            <a:chExt cx="495300" cy="495300"/>
          </a:xfrm>
        </p:grpSpPr>
        <p:sp>
          <p:nvSpPr>
            <p:cNvPr id="14" name="Freeform 1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5" name="Freeform 1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AE4BA"/>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59710" y="945362"/>
            <a:ext cx="309090" cy="309090"/>
          </a:xfrm>
          <a:prstGeom prst="rect">
            <a:avLst/>
          </a:prstGeom>
        </p:spPr>
      </p:pic>
      <p:sp>
        <p:nvSpPr>
          <p:cNvPr id="21" name="TextBox 21"/>
          <p:cNvSpPr txBox="1"/>
          <p:nvPr/>
        </p:nvSpPr>
        <p:spPr>
          <a:xfrm>
            <a:off x="2515410" y="2564944"/>
            <a:ext cx="13483110" cy="3145028"/>
          </a:xfrm>
          <a:prstGeom prst="rect">
            <a:avLst/>
          </a:prstGeom>
        </p:spPr>
        <p:txBody>
          <a:bodyPr wrap="square" lIns="0" tIns="0" rIns="0" bIns="0" rtlCol="0" anchor="t">
            <a:spAutoFit/>
          </a:bodyPr>
          <a:lstStyle/>
          <a:p>
            <a:pPr algn="ctr">
              <a:lnSpc>
                <a:spcPct val="150000"/>
              </a:lnSpc>
            </a:pPr>
            <a:r>
              <a:rPr lang="vi-VN" sz="7200" b="1" dirty="0" smtClean="0">
                <a:solidFill>
                  <a:srgbClr val="000000"/>
                </a:solidFill>
              </a:rPr>
              <a:t>CẢM ƠN CÁC EM ĐÃ </a:t>
            </a:r>
          </a:p>
          <a:p>
            <a:pPr algn="ctr">
              <a:lnSpc>
                <a:spcPct val="150000"/>
              </a:lnSpc>
            </a:pPr>
            <a:r>
              <a:rPr lang="vi-VN" sz="7200" b="1" dirty="0" smtClean="0">
                <a:solidFill>
                  <a:srgbClr val="000000"/>
                </a:solidFill>
              </a:rPr>
              <a:t>LẮNG NGHE BÀI GIẢNG!</a:t>
            </a:r>
            <a:endParaRPr lang="en-US" sz="7200" b="1" dirty="0">
              <a:solidFill>
                <a:srgbClr val="000000"/>
              </a:solidFill>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099" y="6002528"/>
            <a:ext cx="4495800" cy="4405884"/>
          </a:xfrm>
          <a:prstGeom prst="rect">
            <a:avLst/>
          </a:prstGeom>
        </p:spPr>
      </p:pic>
    </p:spTree>
    <p:extLst>
      <p:ext uri="{BB962C8B-B14F-4D97-AF65-F5344CB8AC3E}">
        <p14:creationId xmlns:p14="http://schemas.microsoft.com/office/powerpoint/2010/main" val="222649110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grpSp>
        <p:nvGrpSpPr>
          <p:cNvPr id="2" name="Group 2"/>
          <p:cNvGrpSpPr/>
          <p:nvPr/>
        </p:nvGrpSpPr>
        <p:grpSpPr>
          <a:xfrm>
            <a:off x="-1560144" y="7781019"/>
            <a:ext cx="6886053" cy="688605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DCED8"/>
            </a:solidFill>
          </p:spPr>
        </p:sp>
      </p:grpSp>
      <p:grpSp>
        <p:nvGrpSpPr>
          <p:cNvPr id="4" name="Group 4"/>
          <p:cNvGrpSpPr/>
          <p:nvPr/>
        </p:nvGrpSpPr>
        <p:grpSpPr>
          <a:xfrm>
            <a:off x="666750" y="1472354"/>
            <a:ext cx="16954500" cy="8147896"/>
            <a:chOff x="0" y="0"/>
            <a:chExt cx="32818334" cy="15771645"/>
          </a:xfrm>
        </p:grpSpPr>
        <p:sp>
          <p:nvSpPr>
            <p:cNvPr id="5" name="Freeform 5"/>
            <p:cNvSpPr/>
            <p:nvPr/>
          </p:nvSpPr>
          <p:spPr>
            <a:xfrm>
              <a:off x="0" y="0"/>
              <a:ext cx="32818335" cy="15771645"/>
            </a:xfrm>
            <a:custGeom>
              <a:avLst/>
              <a:gdLst/>
              <a:ahLst/>
              <a:cxnLst/>
              <a:rect l="l" t="t" r="r" b="b"/>
              <a:pathLst>
                <a:path w="32818335" h="15771645">
                  <a:moveTo>
                    <a:pt x="0" y="0"/>
                  </a:moveTo>
                  <a:lnTo>
                    <a:pt x="0" y="15771645"/>
                  </a:lnTo>
                  <a:lnTo>
                    <a:pt x="32818335" y="15771645"/>
                  </a:lnTo>
                  <a:lnTo>
                    <a:pt x="32818335" y="0"/>
                  </a:lnTo>
                  <a:lnTo>
                    <a:pt x="0" y="0"/>
                  </a:lnTo>
                  <a:close/>
                  <a:moveTo>
                    <a:pt x="32757374" y="15710684"/>
                  </a:moveTo>
                  <a:lnTo>
                    <a:pt x="59690" y="15710684"/>
                  </a:lnTo>
                  <a:lnTo>
                    <a:pt x="59690" y="59690"/>
                  </a:lnTo>
                  <a:lnTo>
                    <a:pt x="32757374" y="59690"/>
                  </a:lnTo>
                  <a:lnTo>
                    <a:pt x="32757374" y="15710684"/>
                  </a:lnTo>
                  <a:close/>
                </a:path>
              </a:pathLst>
            </a:custGeom>
            <a:solidFill>
              <a:srgbClr val="000000"/>
            </a:solidFill>
          </p:spPr>
        </p:sp>
      </p:grpSp>
      <p:grpSp>
        <p:nvGrpSpPr>
          <p:cNvPr id="6" name="Group 6"/>
          <p:cNvGrpSpPr/>
          <p:nvPr/>
        </p:nvGrpSpPr>
        <p:grpSpPr>
          <a:xfrm>
            <a:off x="666750" y="666750"/>
            <a:ext cx="16954500" cy="866314"/>
            <a:chOff x="0" y="0"/>
            <a:chExt cx="90918020" cy="4645584"/>
          </a:xfrm>
        </p:grpSpPr>
        <p:sp>
          <p:nvSpPr>
            <p:cNvPr id="7" name="Freeform 7"/>
            <p:cNvSpPr/>
            <p:nvPr/>
          </p:nvSpPr>
          <p:spPr>
            <a:xfrm>
              <a:off x="72390" y="72390"/>
              <a:ext cx="90773240" cy="4500804"/>
            </a:xfrm>
            <a:custGeom>
              <a:avLst/>
              <a:gdLst/>
              <a:ahLst/>
              <a:cxnLst/>
              <a:rect l="l" t="t" r="r" b="b"/>
              <a:pathLst>
                <a:path w="90773240" h="4500804">
                  <a:moveTo>
                    <a:pt x="0" y="0"/>
                  </a:moveTo>
                  <a:lnTo>
                    <a:pt x="90773240" y="0"/>
                  </a:lnTo>
                  <a:lnTo>
                    <a:pt x="90773240" y="4500804"/>
                  </a:lnTo>
                  <a:lnTo>
                    <a:pt x="0" y="4500804"/>
                  </a:lnTo>
                  <a:lnTo>
                    <a:pt x="0" y="0"/>
                  </a:lnTo>
                  <a:close/>
                </a:path>
              </a:pathLst>
            </a:custGeom>
            <a:solidFill>
              <a:srgbClr val="9DCED8"/>
            </a:solidFill>
          </p:spPr>
        </p:sp>
        <p:sp>
          <p:nvSpPr>
            <p:cNvPr id="8" name="Freeform 8"/>
            <p:cNvSpPr/>
            <p:nvPr/>
          </p:nvSpPr>
          <p:spPr>
            <a:xfrm>
              <a:off x="0" y="0"/>
              <a:ext cx="90918023" cy="4645584"/>
            </a:xfrm>
            <a:custGeom>
              <a:avLst/>
              <a:gdLst/>
              <a:ahLst/>
              <a:cxnLst/>
              <a:rect l="l" t="t" r="r" b="b"/>
              <a:pathLst>
                <a:path w="90918023" h="4645584">
                  <a:moveTo>
                    <a:pt x="90773238" y="4500804"/>
                  </a:moveTo>
                  <a:lnTo>
                    <a:pt x="90918023" y="4500804"/>
                  </a:lnTo>
                  <a:lnTo>
                    <a:pt x="90918023" y="4645584"/>
                  </a:lnTo>
                  <a:lnTo>
                    <a:pt x="90773238" y="4645584"/>
                  </a:lnTo>
                  <a:lnTo>
                    <a:pt x="90773238" y="4500804"/>
                  </a:lnTo>
                  <a:close/>
                  <a:moveTo>
                    <a:pt x="0" y="144780"/>
                  </a:moveTo>
                  <a:lnTo>
                    <a:pt x="144780" y="144780"/>
                  </a:lnTo>
                  <a:lnTo>
                    <a:pt x="144780" y="4500804"/>
                  </a:lnTo>
                  <a:lnTo>
                    <a:pt x="0" y="4500804"/>
                  </a:lnTo>
                  <a:lnTo>
                    <a:pt x="0" y="144780"/>
                  </a:lnTo>
                  <a:close/>
                  <a:moveTo>
                    <a:pt x="0" y="4500804"/>
                  </a:moveTo>
                  <a:lnTo>
                    <a:pt x="144780" y="4500804"/>
                  </a:lnTo>
                  <a:lnTo>
                    <a:pt x="144780" y="4645584"/>
                  </a:lnTo>
                  <a:lnTo>
                    <a:pt x="0" y="4645584"/>
                  </a:lnTo>
                  <a:lnTo>
                    <a:pt x="0" y="4500804"/>
                  </a:lnTo>
                  <a:close/>
                  <a:moveTo>
                    <a:pt x="90773238" y="144780"/>
                  </a:moveTo>
                  <a:lnTo>
                    <a:pt x="90918023" y="144780"/>
                  </a:lnTo>
                  <a:lnTo>
                    <a:pt x="90918023" y="4500804"/>
                  </a:lnTo>
                  <a:lnTo>
                    <a:pt x="90773238" y="4500804"/>
                  </a:lnTo>
                  <a:lnTo>
                    <a:pt x="90773238" y="144780"/>
                  </a:lnTo>
                  <a:close/>
                  <a:moveTo>
                    <a:pt x="144780" y="4500804"/>
                  </a:moveTo>
                  <a:lnTo>
                    <a:pt x="90773238" y="4500804"/>
                  </a:lnTo>
                  <a:lnTo>
                    <a:pt x="90773238" y="4645584"/>
                  </a:lnTo>
                  <a:lnTo>
                    <a:pt x="144780" y="4645584"/>
                  </a:lnTo>
                  <a:lnTo>
                    <a:pt x="144780" y="4500804"/>
                  </a:lnTo>
                  <a:close/>
                  <a:moveTo>
                    <a:pt x="90773238" y="0"/>
                  </a:moveTo>
                  <a:lnTo>
                    <a:pt x="90918023" y="0"/>
                  </a:lnTo>
                  <a:lnTo>
                    <a:pt x="90918023" y="144780"/>
                  </a:lnTo>
                  <a:lnTo>
                    <a:pt x="90773238" y="144780"/>
                  </a:lnTo>
                  <a:lnTo>
                    <a:pt x="90773238" y="0"/>
                  </a:lnTo>
                  <a:close/>
                  <a:moveTo>
                    <a:pt x="0" y="0"/>
                  </a:moveTo>
                  <a:lnTo>
                    <a:pt x="144780" y="0"/>
                  </a:lnTo>
                  <a:lnTo>
                    <a:pt x="144780" y="144780"/>
                  </a:lnTo>
                  <a:lnTo>
                    <a:pt x="0" y="144780"/>
                  </a:lnTo>
                  <a:lnTo>
                    <a:pt x="0" y="0"/>
                  </a:lnTo>
                  <a:close/>
                  <a:moveTo>
                    <a:pt x="144780" y="0"/>
                  </a:moveTo>
                  <a:lnTo>
                    <a:pt x="90773238" y="0"/>
                  </a:lnTo>
                  <a:lnTo>
                    <a:pt x="90773238" y="144780"/>
                  </a:lnTo>
                  <a:lnTo>
                    <a:pt x="144780" y="144780"/>
                  </a:lnTo>
                  <a:lnTo>
                    <a:pt x="144780" y="0"/>
                  </a:lnTo>
                  <a:close/>
                </a:path>
              </a:pathLst>
            </a:custGeom>
            <a:solidFill>
              <a:srgbClr val="000000"/>
            </a:solidFill>
          </p:spPr>
        </p:sp>
      </p:grpSp>
      <p:grpSp>
        <p:nvGrpSpPr>
          <p:cNvPr id="9" name="Group 9"/>
          <p:cNvGrpSpPr>
            <a:grpSpLocks noChangeAspect="1"/>
          </p:cNvGrpSpPr>
          <p:nvPr/>
        </p:nvGrpSpPr>
        <p:grpSpPr>
          <a:xfrm>
            <a:off x="1219200" y="959306"/>
            <a:ext cx="281202" cy="281202"/>
            <a:chOff x="0" y="0"/>
            <a:chExt cx="495300" cy="495300"/>
          </a:xfrm>
        </p:grpSpPr>
        <p:sp>
          <p:nvSpPr>
            <p:cNvPr id="10"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1"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4B9B7"/>
            </a:solidFill>
          </p:spPr>
        </p:sp>
      </p:grpSp>
      <p:grpSp>
        <p:nvGrpSpPr>
          <p:cNvPr id="12" name="Group 12"/>
          <p:cNvGrpSpPr>
            <a:grpSpLocks noChangeAspect="1"/>
          </p:cNvGrpSpPr>
          <p:nvPr/>
        </p:nvGrpSpPr>
        <p:grpSpPr>
          <a:xfrm>
            <a:off x="1742282" y="959306"/>
            <a:ext cx="281202" cy="281202"/>
            <a:chOff x="0" y="0"/>
            <a:chExt cx="495300" cy="495300"/>
          </a:xfrm>
        </p:grpSpPr>
        <p:sp>
          <p:nvSpPr>
            <p:cNvPr id="13" name="Freeform 1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4" name="Freeform 1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AD486"/>
            </a:solidFill>
          </p:spPr>
        </p:sp>
      </p:grpSp>
      <p:grpSp>
        <p:nvGrpSpPr>
          <p:cNvPr id="15" name="Group 15"/>
          <p:cNvGrpSpPr>
            <a:grpSpLocks noChangeAspect="1"/>
          </p:cNvGrpSpPr>
          <p:nvPr/>
        </p:nvGrpSpPr>
        <p:grpSpPr>
          <a:xfrm>
            <a:off x="2265364" y="959306"/>
            <a:ext cx="281202" cy="281202"/>
            <a:chOff x="0" y="0"/>
            <a:chExt cx="495300" cy="495300"/>
          </a:xfrm>
        </p:grpSpPr>
        <p:sp>
          <p:nvSpPr>
            <p:cNvPr id="16" name="Freeform 1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7" name="Freeform 1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AE4BA"/>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59710" y="945362"/>
            <a:ext cx="309090" cy="309090"/>
          </a:xfrm>
          <a:prstGeom prst="rect">
            <a:avLst/>
          </a:prstGeom>
        </p:spPr>
      </p:pic>
      <p:sp>
        <p:nvSpPr>
          <p:cNvPr id="19" name="TextBox 19"/>
          <p:cNvSpPr txBox="1"/>
          <p:nvPr/>
        </p:nvSpPr>
        <p:spPr>
          <a:xfrm>
            <a:off x="839197" y="2933700"/>
            <a:ext cx="4191808" cy="2839303"/>
          </a:xfrm>
          <a:prstGeom prst="rect">
            <a:avLst/>
          </a:prstGeom>
        </p:spPr>
        <p:txBody>
          <a:bodyPr wrap="square" lIns="0" tIns="0" rIns="0" bIns="0" rtlCol="0" anchor="t">
            <a:spAutoFit/>
          </a:bodyPr>
          <a:lstStyle/>
          <a:p>
            <a:pPr algn="ctr">
              <a:lnSpc>
                <a:spcPct val="150000"/>
              </a:lnSpc>
            </a:pPr>
            <a:r>
              <a:rPr lang="vi-VN" sz="6500" b="1" dirty="0" smtClean="0">
                <a:solidFill>
                  <a:srgbClr val="000000"/>
                </a:solidFill>
              </a:rPr>
              <a:t>NỘI DUNG BÀI HỌC</a:t>
            </a:r>
            <a:endParaRPr lang="en-US" sz="6500" b="1" dirty="0">
              <a:solidFill>
                <a:srgbClr val="000000"/>
              </a:solidFill>
            </a:endParaRPr>
          </a:p>
        </p:txBody>
      </p:sp>
      <p:grpSp>
        <p:nvGrpSpPr>
          <p:cNvPr id="20" name="Group 20"/>
          <p:cNvGrpSpPr/>
          <p:nvPr/>
        </p:nvGrpSpPr>
        <p:grpSpPr>
          <a:xfrm>
            <a:off x="16660147" y="1826132"/>
            <a:ext cx="467546" cy="6144562"/>
            <a:chOff x="0" y="0"/>
            <a:chExt cx="2070053" cy="24398994"/>
          </a:xfrm>
        </p:grpSpPr>
        <p:sp>
          <p:nvSpPr>
            <p:cNvPr id="21" name="Freeform 21"/>
            <p:cNvSpPr/>
            <p:nvPr/>
          </p:nvSpPr>
          <p:spPr>
            <a:xfrm>
              <a:off x="72390" y="72390"/>
              <a:ext cx="1925273" cy="24254215"/>
            </a:xfrm>
            <a:custGeom>
              <a:avLst/>
              <a:gdLst/>
              <a:ahLst/>
              <a:cxnLst/>
              <a:rect l="l" t="t" r="r" b="b"/>
              <a:pathLst>
                <a:path w="1925273" h="24254215">
                  <a:moveTo>
                    <a:pt x="0" y="0"/>
                  </a:moveTo>
                  <a:lnTo>
                    <a:pt x="1925273" y="0"/>
                  </a:lnTo>
                  <a:lnTo>
                    <a:pt x="1925273" y="24254215"/>
                  </a:lnTo>
                  <a:lnTo>
                    <a:pt x="0" y="24254215"/>
                  </a:lnTo>
                  <a:lnTo>
                    <a:pt x="0" y="0"/>
                  </a:lnTo>
                  <a:close/>
                </a:path>
              </a:pathLst>
            </a:custGeom>
            <a:solidFill>
              <a:srgbClr val="EAD486"/>
            </a:solidFill>
          </p:spPr>
        </p:sp>
        <p:sp>
          <p:nvSpPr>
            <p:cNvPr id="22" name="Freeform 22"/>
            <p:cNvSpPr/>
            <p:nvPr/>
          </p:nvSpPr>
          <p:spPr>
            <a:xfrm>
              <a:off x="0" y="0"/>
              <a:ext cx="2070053" cy="24398994"/>
            </a:xfrm>
            <a:custGeom>
              <a:avLst/>
              <a:gdLst/>
              <a:ahLst/>
              <a:cxnLst/>
              <a:rect l="l" t="t" r="r" b="b"/>
              <a:pathLst>
                <a:path w="2070053" h="24398994">
                  <a:moveTo>
                    <a:pt x="1925273" y="24254214"/>
                  </a:moveTo>
                  <a:lnTo>
                    <a:pt x="2070053" y="24254214"/>
                  </a:lnTo>
                  <a:lnTo>
                    <a:pt x="2070053" y="24398994"/>
                  </a:lnTo>
                  <a:lnTo>
                    <a:pt x="1925273" y="24398994"/>
                  </a:lnTo>
                  <a:lnTo>
                    <a:pt x="1925273" y="24254214"/>
                  </a:lnTo>
                  <a:close/>
                  <a:moveTo>
                    <a:pt x="0" y="144780"/>
                  </a:moveTo>
                  <a:lnTo>
                    <a:pt x="144780" y="144780"/>
                  </a:lnTo>
                  <a:lnTo>
                    <a:pt x="144780" y="24254214"/>
                  </a:lnTo>
                  <a:lnTo>
                    <a:pt x="0" y="24254214"/>
                  </a:lnTo>
                  <a:lnTo>
                    <a:pt x="0" y="144780"/>
                  </a:lnTo>
                  <a:close/>
                  <a:moveTo>
                    <a:pt x="0" y="24254214"/>
                  </a:moveTo>
                  <a:lnTo>
                    <a:pt x="144780" y="24254214"/>
                  </a:lnTo>
                  <a:lnTo>
                    <a:pt x="144780" y="24398994"/>
                  </a:lnTo>
                  <a:lnTo>
                    <a:pt x="0" y="24398994"/>
                  </a:lnTo>
                  <a:lnTo>
                    <a:pt x="0" y="24254214"/>
                  </a:lnTo>
                  <a:close/>
                  <a:moveTo>
                    <a:pt x="1925273" y="144780"/>
                  </a:moveTo>
                  <a:lnTo>
                    <a:pt x="2070053" y="144780"/>
                  </a:lnTo>
                  <a:lnTo>
                    <a:pt x="2070053" y="24254214"/>
                  </a:lnTo>
                  <a:lnTo>
                    <a:pt x="1925273" y="24254214"/>
                  </a:lnTo>
                  <a:lnTo>
                    <a:pt x="1925273" y="144780"/>
                  </a:lnTo>
                  <a:close/>
                  <a:moveTo>
                    <a:pt x="144780" y="24254214"/>
                  </a:moveTo>
                  <a:lnTo>
                    <a:pt x="1925274" y="24254214"/>
                  </a:lnTo>
                  <a:lnTo>
                    <a:pt x="1925274" y="24398994"/>
                  </a:lnTo>
                  <a:lnTo>
                    <a:pt x="144780" y="24398994"/>
                  </a:lnTo>
                  <a:lnTo>
                    <a:pt x="144780" y="24254214"/>
                  </a:lnTo>
                  <a:close/>
                  <a:moveTo>
                    <a:pt x="1925273" y="0"/>
                  </a:moveTo>
                  <a:lnTo>
                    <a:pt x="2070053" y="0"/>
                  </a:lnTo>
                  <a:lnTo>
                    <a:pt x="2070053" y="144780"/>
                  </a:lnTo>
                  <a:lnTo>
                    <a:pt x="1925273" y="144780"/>
                  </a:lnTo>
                  <a:lnTo>
                    <a:pt x="1925273" y="0"/>
                  </a:lnTo>
                  <a:close/>
                  <a:moveTo>
                    <a:pt x="0" y="0"/>
                  </a:moveTo>
                  <a:lnTo>
                    <a:pt x="144780" y="0"/>
                  </a:lnTo>
                  <a:lnTo>
                    <a:pt x="144780" y="144780"/>
                  </a:lnTo>
                  <a:lnTo>
                    <a:pt x="0" y="144780"/>
                  </a:lnTo>
                  <a:lnTo>
                    <a:pt x="0" y="0"/>
                  </a:lnTo>
                  <a:close/>
                  <a:moveTo>
                    <a:pt x="144780" y="0"/>
                  </a:moveTo>
                  <a:lnTo>
                    <a:pt x="1925274" y="0"/>
                  </a:lnTo>
                  <a:lnTo>
                    <a:pt x="1925274" y="144780"/>
                  </a:lnTo>
                  <a:lnTo>
                    <a:pt x="144780" y="144780"/>
                  </a:lnTo>
                  <a:lnTo>
                    <a:pt x="144780" y="0"/>
                  </a:lnTo>
                  <a:close/>
                </a:path>
              </a:pathLst>
            </a:custGeom>
            <a:solidFill>
              <a:srgbClr val="000000"/>
            </a:solidFill>
          </p:spPr>
        </p:sp>
      </p:grpSp>
      <p:grpSp>
        <p:nvGrpSpPr>
          <p:cNvPr id="23" name="Group 23"/>
          <p:cNvGrpSpPr/>
          <p:nvPr/>
        </p:nvGrpSpPr>
        <p:grpSpPr>
          <a:xfrm>
            <a:off x="16704749" y="7407511"/>
            <a:ext cx="408653" cy="1087625"/>
            <a:chOff x="0" y="0"/>
            <a:chExt cx="2070053" cy="5509425"/>
          </a:xfrm>
        </p:grpSpPr>
        <p:sp>
          <p:nvSpPr>
            <p:cNvPr id="24" name="Freeform 24"/>
            <p:cNvSpPr/>
            <p:nvPr/>
          </p:nvSpPr>
          <p:spPr>
            <a:xfrm>
              <a:off x="72390" y="72390"/>
              <a:ext cx="1925273" cy="5364645"/>
            </a:xfrm>
            <a:custGeom>
              <a:avLst/>
              <a:gdLst/>
              <a:ahLst/>
              <a:cxnLst/>
              <a:rect l="l" t="t" r="r" b="b"/>
              <a:pathLst>
                <a:path w="1925273" h="5364645">
                  <a:moveTo>
                    <a:pt x="0" y="0"/>
                  </a:moveTo>
                  <a:lnTo>
                    <a:pt x="1925273" y="0"/>
                  </a:lnTo>
                  <a:lnTo>
                    <a:pt x="1925273" y="5364645"/>
                  </a:lnTo>
                  <a:lnTo>
                    <a:pt x="0" y="5364645"/>
                  </a:lnTo>
                  <a:lnTo>
                    <a:pt x="0" y="0"/>
                  </a:lnTo>
                  <a:close/>
                </a:path>
              </a:pathLst>
            </a:custGeom>
            <a:solidFill>
              <a:srgbClr val="FFEBE3"/>
            </a:solidFill>
          </p:spPr>
        </p:sp>
        <p:sp>
          <p:nvSpPr>
            <p:cNvPr id="25" name="Freeform 25"/>
            <p:cNvSpPr/>
            <p:nvPr/>
          </p:nvSpPr>
          <p:spPr>
            <a:xfrm>
              <a:off x="0" y="0"/>
              <a:ext cx="2070053" cy="5509425"/>
            </a:xfrm>
            <a:custGeom>
              <a:avLst/>
              <a:gdLst/>
              <a:ahLst/>
              <a:cxnLst/>
              <a:rect l="l" t="t" r="r" b="b"/>
              <a:pathLst>
                <a:path w="2070053" h="5509425">
                  <a:moveTo>
                    <a:pt x="1925273" y="5364645"/>
                  </a:moveTo>
                  <a:lnTo>
                    <a:pt x="2070053" y="5364645"/>
                  </a:lnTo>
                  <a:lnTo>
                    <a:pt x="2070053" y="5509425"/>
                  </a:lnTo>
                  <a:lnTo>
                    <a:pt x="1925273" y="5509425"/>
                  </a:lnTo>
                  <a:lnTo>
                    <a:pt x="1925273" y="5364645"/>
                  </a:lnTo>
                  <a:close/>
                  <a:moveTo>
                    <a:pt x="0" y="144780"/>
                  </a:moveTo>
                  <a:lnTo>
                    <a:pt x="144780" y="144780"/>
                  </a:lnTo>
                  <a:lnTo>
                    <a:pt x="144780" y="5364645"/>
                  </a:lnTo>
                  <a:lnTo>
                    <a:pt x="0" y="5364645"/>
                  </a:lnTo>
                  <a:lnTo>
                    <a:pt x="0" y="144780"/>
                  </a:lnTo>
                  <a:close/>
                  <a:moveTo>
                    <a:pt x="0" y="5364645"/>
                  </a:moveTo>
                  <a:lnTo>
                    <a:pt x="144780" y="5364645"/>
                  </a:lnTo>
                  <a:lnTo>
                    <a:pt x="144780" y="5509425"/>
                  </a:lnTo>
                  <a:lnTo>
                    <a:pt x="0" y="5509425"/>
                  </a:lnTo>
                  <a:lnTo>
                    <a:pt x="0" y="5364645"/>
                  </a:lnTo>
                  <a:close/>
                  <a:moveTo>
                    <a:pt x="1925273" y="144780"/>
                  </a:moveTo>
                  <a:lnTo>
                    <a:pt x="2070053" y="144780"/>
                  </a:lnTo>
                  <a:lnTo>
                    <a:pt x="2070053" y="5364645"/>
                  </a:lnTo>
                  <a:lnTo>
                    <a:pt x="1925273" y="5364645"/>
                  </a:lnTo>
                  <a:lnTo>
                    <a:pt x="1925273" y="144780"/>
                  </a:lnTo>
                  <a:close/>
                  <a:moveTo>
                    <a:pt x="144780" y="5364645"/>
                  </a:moveTo>
                  <a:lnTo>
                    <a:pt x="1925274" y="5364645"/>
                  </a:lnTo>
                  <a:lnTo>
                    <a:pt x="1925274" y="5509425"/>
                  </a:lnTo>
                  <a:lnTo>
                    <a:pt x="144780" y="5509425"/>
                  </a:lnTo>
                  <a:lnTo>
                    <a:pt x="144780" y="5364645"/>
                  </a:lnTo>
                  <a:close/>
                  <a:moveTo>
                    <a:pt x="1925273" y="0"/>
                  </a:moveTo>
                  <a:lnTo>
                    <a:pt x="2070053" y="0"/>
                  </a:lnTo>
                  <a:lnTo>
                    <a:pt x="2070053" y="144780"/>
                  </a:lnTo>
                  <a:lnTo>
                    <a:pt x="1925273" y="144780"/>
                  </a:lnTo>
                  <a:lnTo>
                    <a:pt x="1925273" y="0"/>
                  </a:lnTo>
                  <a:close/>
                  <a:moveTo>
                    <a:pt x="0" y="0"/>
                  </a:moveTo>
                  <a:lnTo>
                    <a:pt x="144780" y="0"/>
                  </a:lnTo>
                  <a:lnTo>
                    <a:pt x="144780" y="144780"/>
                  </a:lnTo>
                  <a:lnTo>
                    <a:pt x="0" y="144780"/>
                  </a:lnTo>
                  <a:lnTo>
                    <a:pt x="0" y="0"/>
                  </a:lnTo>
                  <a:close/>
                  <a:moveTo>
                    <a:pt x="144780" y="0"/>
                  </a:moveTo>
                  <a:lnTo>
                    <a:pt x="1925274" y="0"/>
                  </a:lnTo>
                  <a:lnTo>
                    <a:pt x="1925274" y="144780"/>
                  </a:lnTo>
                  <a:lnTo>
                    <a:pt x="144780" y="144780"/>
                  </a:lnTo>
                  <a:lnTo>
                    <a:pt x="144780" y="0"/>
                  </a:lnTo>
                  <a:close/>
                </a:path>
              </a:pathLst>
            </a:custGeom>
            <a:solidFill>
              <a:srgbClr val="000000"/>
            </a:solidFill>
          </p:spPr>
        </p:sp>
      </p:grpSp>
      <p:pic>
        <p:nvPicPr>
          <p:cNvPr id="26" name="Picture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6831769" y="7536845"/>
            <a:ext cx="179101" cy="268819"/>
          </a:xfrm>
          <a:prstGeom prst="rect">
            <a:avLst/>
          </a:prstGeom>
        </p:spPr>
      </p:pic>
      <p:pic>
        <p:nvPicPr>
          <p:cNvPr id="27"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flipH="1">
            <a:off x="16831769" y="8096982"/>
            <a:ext cx="179101" cy="268819"/>
          </a:xfrm>
          <a:prstGeom prst="rect">
            <a:avLst/>
          </a:prstGeom>
        </p:spPr>
      </p:pic>
      <p:sp>
        <p:nvSpPr>
          <p:cNvPr id="28" name="AutoShape 28"/>
          <p:cNvSpPr/>
          <p:nvPr/>
        </p:nvSpPr>
        <p:spPr>
          <a:xfrm>
            <a:off x="16729236" y="7934999"/>
            <a:ext cx="355600" cy="0"/>
          </a:xfrm>
          <a:prstGeom prst="line">
            <a:avLst/>
          </a:prstGeom>
          <a:ln w="28575" cap="flat">
            <a:solidFill>
              <a:srgbClr val="000000"/>
            </a:solidFill>
            <a:prstDash val="solid"/>
            <a:headEnd type="none" w="sm" len="sm"/>
            <a:tailEnd type="none" w="sm" len="sm"/>
          </a:ln>
        </p:spPr>
      </p:sp>
      <p:grpSp>
        <p:nvGrpSpPr>
          <p:cNvPr id="29" name="Group 29"/>
          <p:cNvGrpSpPr/>
          <p:nvPr/>
        </p:nvGrpSpPr>
        <p:grpSpPr>
          <a:xfrm>
            <a:off x="5320741" y="2311669"/>
            <a:ext cx="11407278" cy="6203681"/>
            <a:chOff x="0" y="0"/>
            <a:chExt cx="20784306" cy="27444934"/>
          </a:xfrm>
        </p:grpSpPr>
        <p:sp>
          <p:nvSpPr>
            <p:cNvPr id="30" name="Freeform 30"/>
            <p:cNvSpPr/>
            <p:nvPr/>
          </p:nvSpPr>
          <p:spPr>
            <a:xfrm>
              <a:off x="72390" y="72390"/>
              <a:ext cx="20639526" cy="27300153"/>
            </a:xfrm>
            <a:custGeom>
              <a:avLst/>
              <a:gdLst/>
              <a:ahLst/>
              <a:cxnLst/>
              <a:rect l="l" t="t" r="r" b="b"/>
              <a:pathLst>
                <a:path w="20639526" h="27300153">
                  <a:moveTo>
                    <a:pt x="0" y="0"/>
                  </a:moveTo>
                  <a:lnTo>
                    <a:pt x="20639526" y="0"/>
                  </a:lnTo>
                  <a:lnTo>
                    <a:pt x="20639526" y="27300153"/>
                  </a:lnTo>
                  <a:lnTo>
                    <a:pt x="0" y="27300153"/>
                  </a:lnTo>
                  <a:lnTo>
                    <a:pt x="0" y="0"/>
                  </a:lnTo>
                  <a:close/>
                </a:path>
              </a:pathLst>
            </a:custGeom>
            <a:solidFill>
              <a:srgbClr val="FFFFFF"/>
            </a:solidFill>
          </p:spPr>
        </p:sp>
        <p:sp>
          <p:nvSpPr>
            <p:cNvPr id="31" name="Freeform 31"/>
            <p:cNvSpPr/>
            <p:nvPr/>
          </p:nvSpPr>
          <p:spPr>
            <a:xfrm>
              <a:off x="0" y="0"/>
              <a:ext cx="20784307" cy="27444936"/>
            </a:xfrm>
            <a:custGeom>
              <a:avLst/>
              <a:gdLst/>
              <a:ahLst/>
              <a:cxnLst/>
              <a:rect l="l" t="t" r="r" b="b"/>
              <a:pathLst>
                <a:path w="20784307" h="27444936">
                  <a:moveTo>
                    <a:pt x="20639526" y="27300154"/>
                  </a:moveTo>
                  <a:lnTo>
                    <a:pt x="20784307" y="27300154"/>
                  </a:lnTo>
                  <a:lnTo>
                    <a:pt x="20784307" y="27444936"/>
                  </a:lnTo>
                  <a:lnTo>
                    <a:pt x="20639526" y="27444936"/>
                  </a:lnTo>
                  <a:lnTo>
                    <a:pt x="20639526" y="27300154"/>
                  </a:lnTo>
                  <a:close/>
                  <a:moveTo>
                    <a:pt x="0" y="144780"/>
                  </a:moveTo>
                  <a:lnTo>
                    <a:pt x="144780" y="144780"/>
                  </a:lnTo>
                  <a:lnTo>
                    <a:pt x="144780" y="27300154"/>
                  </a:lnTo>
                  <a:lnTo>
                    <a:pt x="0" y="27300154"/>
                  </a:lnTo>
                  <a:lnTo>
                    <a:pt x="0" y="144780"/>
                  </a:lnTo>
                  <a:close/>
                  <a:moveTo>
                    <a:pt x="0" y="27300154"/>
                  </a:moveTo>
                  <a:lnTo>
                    <a:pt x="144780" y="27300154"/>
                  </a:lnTo>
                  <a:lnTo>
                    <a:pt x="144780" y="27444936"/>
                  </a:lnTo>
                  <a:lnTo>
                    <a:pt x="0" y="27444936"/>
                  </a:lnTo>
                  <a:lnTo>
                    <a:pt x="0" y="27300154"/>
                  </a:lnTo>
                  <a:close/>
                  <a:moveTo>
                    <a:pt x="20639526" y="144780"/>
                  </a:moveTo>
                  <a:lnTo>
                    <a:pt x="20784307" y="144780"/>
                  </a:lnTo>
                  <a:lnTo>
                    <a:pt x="20784307" y="27300154"/>
                  </a:lnTo>
                  <a:lnTo>
                    <a:pt x="20639526" y="27300154"/>
                  </a:lnTo>
                  <a:lnTo>
                    <a:pt x="20639526" y="144780"/>
                  </a:lnTo>
                  <a:close/>
                  <a:moveTo>
                    <a:pt x="144780" y="27300154"/>
                  </a:moveTo>
                  <a:lnTo>
                    <a:pt x="20639526" y="27300154"/>
                  </a:lnTo>
                  <a:lnTo>
                    <a:pt x="20639526" y="27444936"/>
                  </a:lnTo>
                  <a:lnTo>
                    <a:pt x="144780" y="27444936"/>
                  </a:lnTo>
                  <a:lnTo>
                    <a:pt x="144780" y="27300154"/>
                  </a:lnTo>
                  <a:close/>
                  <a:moveTo>
                    <a:pt x="20639526" y="0"/>
                  </a:moveTo>
                  <a:lnTo>
                    <a:pt x="20784307" y="0"/>
                  </a:lnTo>
                  <a:lnTo>
                    <a:pt x="20784307" y="144780"/>
                  </a:lnTo>
                  <a:lnTo>
                    <a:pt x="20639526" y="144780"/>
                  </a:lnTo>
                  <a:lnTo>
                    <a:pt x="20639526" y="0"/>
                  </a:lnTo>
                  <a:close/>
                  <a:moveTo>
                    <a:pt x="0" y="0"/>
                  </a:moveTo>
                  <a:lnTo>
                    <a:pt x="144780" y="0"/>
                  </a:lnTo>
                  <a:lnTo>
                    <a:pt x="144780" y="144780"/>
                  </a:lnTo>
                  <a:lnTo>
                    <a:pt x="0" y="144780"/>
                  </a:lnTo>
                  <a:lnTo>
                    <a:pt x="0" y="0"/>
                  </a:lnTo>
                  <a:close/>
                  <a:moveTo>
                    <a:pt x="144780" y="0"/>
                  </a:moveTo>
                  <a:lnTo>
                    <a:pt x="20639526" y="0"/>
                  </a:lnTo>
                  <a:lnTo>
                    <a:pt x="20639526" y="144780"/>
                  </a:lnTo>
                  <a:lnTo>
                    <a:pt x="144780" y="144780"/>
                  </a:lnTo>
                  <a:lnTo>
                    <a:pt x="144780" y="0"/>
                  </a:lnTo>
                  <a:close/>
                </a:path>
              </a:pathLst>
            </a:custGeom>
            <a:solidFill>
              <a:srgbClr val="000000"/>
            </a:solidFill>
          </p:spPr>
        </p:sp>
      </p:grpSp>
      <p:grpSp>
        <p:nvGrpSpPr>
          <p:cNvPr id="32" name="Group 32"/>
          <p:cNvGrpSpPr/>
          <p:nvPr/>
        </p:nvGrpSpPr>
        <p:grpSpPr>
          <a:xfrm>
            <a:off x="5320741" y="1816286"/>
            <a:ext cx="11792661" cy="522382"/>
            <a:chOff x="0" y="0"/>
            <a:chExt cx="22730319" cy="2646154"/>
          </a:xfrm>
        </p:grpSpPr>
        <p:sp>
          <p:nvSpPr>
            <p:cNvPr id="33" name="Freeform 33"/>
            <p:cNvSpPr/>
            <p:nvPr/>
          </p:nvSpPr>
          <p:spPr>
            <a:xfrm>
              <a:off x="72390" y="72390"/>
              <a:ext cx="22585539" cy="2501374"/>
            </a:xfrm>
            <a:custGeom>
              <a:avLst/>
              <a:gdLst/>
              <a:ahLst/>
              <a:cxnLst/>
              <a:rect l="l" t="t" r="r" b="b"/>
              <a:pathLst>
                <a:path w="22585539" h="2501374">
                  <a:moveTo>
                    <a:pt x="0" y="0"/>
                  </a:moveTo>
                  <a:lnTo>
                    <a:pt x="22585539" y="0"/>
                  </a:lnTo>
                  <a:lnTo>
                    <a:pt x="22585539" y="2501374"/>
                  </a:lnTo>
                  <a:lnTo>
                    <a:pt x="0" y="2501374"/>
                  </a:lnTo>
                  <a:lnTo>
                    <a:pt x="0" y="0"/>
                  </a:lnTo>
                  <a:close/>
                </a:path>
              </a:pathLst>
            </a:custGeom>
            <a:solidFill>
              <a:srgbClr val="FFEBE3"/>
            </a:solidFill>
          </p:spPr>
        </p:sp>
        <p:sp>
          <p:nvSpPr>
            <p:cNvPr id="34" name="Freeform 34"/>
            <p:cNvSpPr/>
            <p:nvPr/>
          </p:nvSpPr>
          <p:spPr>
            <a:xfrm>
              <a:off x="0" y="0"/>
              <a:ext cx="22730320" cy="2646154"/>
            </a:xfrm>
            <a:custGeom>
              <a:avLst/>
              <a:gdLst/>
              <a:ahLst/>
              <a:cxnLst/>
              <a:rect l="l" t="t" r="r" b="b"/>
              <a:pathLst>
                <a:path w="22730320" h="2646154">
                  <a:moveTo>
                    <a:pt x="22585539" y="2501374"/>
                  </a:moveTo>
                  <a:lnTo>
                    <a:pt x="22730320" y="2501374"/>
                  </a:lnTo>
                  <a:lnTo>
                    <a:pt x="22730320" y="2646154"/>
                  </a:lnTo>
                  <a:lnTo>
                    <a:pt x="22585539" y="2646154"/>
                  </a:lnTo>
                  <a:lnTo>
                    <a:pt x="22585539" y="2501374"/>
                  </a:lnTo>
                  <a:close/>
                  <a:moveTo>
                    <a:pt x="0" y="144780"/>
                  </a:moveTo>
                  <a:lnTo>
                    <a:pt x="144780" y="144780"/>
                  </a:lnTo>
                  <a:lnTo>
                    <a:pt x="144780" y="2501374"/>
                  </a:lnTo>
                  <a:lnTo>
                    <a:pt x="0" y="2501374"/>
                  </a:lnTo>
                  <a:lnTo>
                    <a:pt x="0" y="144780"/>
                  </a:lnTo>
                  <a:close/>
                  <a:moveTo>
                    <a:pt x="0" y="2501374"/>
                  </a:moveTo>
                  <a:lnTo>
                    <a:pt x="144780" y="2501374"/>
                  </a:lnTo>
                  <a:lnTo>
                    <a:pt x="144780" y="2646154"/>
                  </a:lnTo>
                  <a:lnTo>
                    <a:pt x="0" y="2646154"/>
                  </a:lnTo>
                  <a:lnTo>
                    <a:pt x="0" y="2501374"/>
                  </a:lnTo>
                  <a:close/>
                  <a:moveTo>
                    <a:pt x="22585539" y="144780"/>
                  </a:moveTo>
                  <a:lnTo>
                    <a:pt x="22730320" y="144780"/>
                  </a:lnTo>
                  <a:lnTo>
                    <a:pt x="22730320" y="2501374"/>
                  </a:lnTo>
                  <a:lnTo>
                    <a:pt x="22585539" y="2501374"/>
                  </a:lnTo>
                  <a:lnTo>
                    <a:pt x="22585539" y="144780"/>
                  </a:lnTo>
                  <a:close/>
                  <a:moveTo>
                    <a:pt x="144780" y="2501374"/>
                  </a:moveTo>
                  <a:lnTo>
                    <a:pt x="22585539" y="2501374"/>
                  </a:lnTo>
                  <a:lnTo>
                    <a:pt x="22585539" y="2646154"/>
                  </a:lnTo>
                  <a:lnTo>
                    <a:pt x="144780" y="2646154"/>
                  </a:lnTo>
                  <a:lnTo>
                    <a:pt x="144780" y="2501374"/>
                  </a:lnTo>
                  <a:close/>
                  <a:moveTo>
                    <a:pt x="22585539" y="0"/>
                  </a:moveTo>
                  <a:lnTo>
                    <a:pt x="22730320" y="0"/>
                  </a:lnTo>
                  <a:lnTo>
                    <a:pt x="22730320" y="144780"/>
                  </a:lnTo>
                  <a:lnTo>
                    <a:pt x="22585539" y="144780"/>
                  </a:lnTo>
                  <a:lnTo>
                    <a:pt x="22585539" y="0"/>
                  </a:lnTo>
                  <a:close/>
                  <a:moveTo>
                    <a:pt x="0" y="0"/>
                  </a:moveTo>
                  <a:lnTo>
                    <a:pt x="144780" y="0"/>
                  </a:lnTo>
                  <a:lnTo>
                    <a:pt x="144780" y="144780"/>
                  </a:lnTo>
                  <a:lnTo>
                    <a:pt x="0" y="144780"/>
                  </a:lnTo>
                  <a:lnTo>
                    <a:pt x="0" y="0"/>
                  </a:lnTo>
                  <a:close/>
                  <a:moveTo>
                    <a:pt x="144780" y="0"/>
                  </a:moveTo>
                  <a:lnTo>
                    <a:pt x="22585539" y="0"/>
                  </a:lnTo>
                  <a:lnTo>
                    <a:pt x="22585539" y="144780"/>
                  </a:lnTo>
                  <a:lnTo>
                    <a:pt x="144780" y="144780"/>
                  </a:lnTo>
                  <a:lnTo>
                    <a:pt x="144780" y="0"/>
                  </a:lnTo>
                  <a:close/>
                </a:path>
              </a:pathLst>
            </a:custGeom>
            <a:solidFill>
              <a:srgbClr val="000000"/>
            </a:solidFill>
          </p:spPr>
        </p:sp>
      </p:grpSp>
      <p:pic>
        <p:nvPicPr>
          <p:cNvPr id="35" name="Picture 3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29115" y="1949114"/>
            <a:ext cx="244332" cy="244332"/>
          </a:xfrm>
          <a:prstGeom prst="rect">
            <a:avLst/>
          </a:prstGeom>
        </p:spPr>
      </p:pic>
      <p:pic>
        <p:nvPicPr>
          <p:cNvPr id="36" name="Picture 3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38557" y="6440278"/>
            <a:ext cx="1279852" cy="1279852"/>
          </a:xfrm>
          <a:prstGeom prst="rect">
            <a:avLst/>
          </a:prstGeom>
        </p:spPr>
      </p:pic>
      <p:pic>
        <p:nvPicPr>
          <p:cNvPr id="37" name="Picture 3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2933335" y="6530006"/>
            <a:ext cx="592839" cy="1100397"/>
          </a:xfrm>
          <a:prstGeom prst="rect">
            <a:avLst/>
          </a:prstGeom>
        </p:spPr>
      </p:pic>
      <p:sp>
        <p:nvSpPr>
          <p:cNvPr id="58" name="TextBox 57"/>
          <p:cNvSpPr txBox="1"/>
          <p:nvPr/>
        </p:nvSpPr>
        <p:spPr>
          <a:xfrm>
            <a:off x="5620148" y="2418467"/>
            <a:ext cx="11020133" cy="6001643"/>
          </a:xfrm>
          <a:prstGeom prst="rect">
            <a:avLst/>
          </a:prstGeom>
          <a:noFill/>
        </p:spPr>
        <p:txBody>
          <a:bodyPr wrap="none" rtlCol="0">
            <a:spAutoFit/>
          </a:bodyPr>
          <a:lstStyle/>
          <a:p>
            <a:pPr>
              <a:lnSpc>
                <a:spcPct val="150000"/>
              </a:lnSpc>
            </a:pPr>
            <a:r>
              <a:rPr lang="vi-VN" sz="3200" b="1" dirty="0" smtClean="0"/>
              <a:t>C. THÀNH PHẦN CÂU</a:t>
            </a:r>
          </a:p>
          <a:p>
            <a:pPr>
              <a:lnSpc>
                <a:spcPct val="150000"/>
              </a:lnSpc>
            </a:pPr>
            <a:r>
              <a:rPr lang="vi-VN" sz="3200" dirty="0"/>
              <a:t>	</a:t>
            </a:r>
            <a:r>
              <a:rPr lang="vi-VN" sz="3200" dirty="0" smtClean="0"/>
              <a:t>I. Thành phần chính và thành phần phụ</a:t>
            </a:r>
          </a:p>
          <a:p>
            <a:pPr>
              <a:lnSpc>
                <a:spcPct val="150000"/>
              </a:lnSpc>
            </a:pPr>
            <a:r>
              <a:rPr lang="vi-VN" sz="3200" dirty="0"/>
              <a:t>	</a:t>
            </a:r>
            <a:r>
              <a:rPr lang="vi-VN" sz="3200" dirty="0" smtClean="0"/>
              <a:t>II. Thành phần biệt lập</a:t>
            </a:r>
          </a:p>
          <a:p>
            <a:pPr>
              <a:lnSpc>
                <a:spcPct val="150000"/>
              </a:lnSpc>
            </a:pPr>
            <a:r>
              <a:rPr lang="vi-VN" sz="3200" b="1" dirty="0" smtClean="0"/>
              <a:t>D. CÁC KIỂU CÂU</a:t>
            </a:r>
          </a:p>
          <a:p>
            <a:pPr>
              <a:lnSpc>
                <a:spcPct val="150000"/>
              </a:lnSpc>
            </a:pPr>
            <a:r>
              <a:rPr lang="vi-VN" sz="3200" dirty="0"/>
              <a:t>	</a:t>
            </a:r>
            <a:r>
              <a:rPr lang="vi-VN" sz="3200" dirty="0" smtClean="0"/>
              <a:t>I. Câu đơn</a:t>
            </a:r>
          </a:p>
          <a:p>
            <a:pPr>
              <a:lnSpc>
                <a:spcPct val="150000"/>
              </a:lnSpc>
            </a:pPr>
            <a:r>
              <a:rPr lang="vi-VN" sz="3200" dirty="0"/>
              <a:t>	</a:t>
            </a:r>
            <a:r>
              <a:rPr lang="vi-VN" sz="3200" dirty="0" smtClean="0"/>
              <a:t>II. Câu ghép</a:t>
            </a:r>
          </a:p>
          <a:p>
            <a:pPr>
              <a:lnSpc>
                <a:spcPct val="150000"/>
              </a:lnSpc>
            </a:pPr>
            <a:r>
              <a:rPr lang="vi-VN" sz="3200" dirty="0"/>
              <a:t>	</a:t>
            </a:r>
            <a:r>
              <a:rPr lang="vi-VN" sz="3200" dirty="0" smtClean="0"/>
              <a:t>III. Biến đổi câu</a:t>
            </a:r>
          </a:p>
          <a:p>
            <a:pPr>
              <a:lnSpc>
                <a:spcPct val="150000"/>
              </a:lnSpc>
            </a:pPr>
            <a:r>
              <a:rPr lang="vi-VN" sz="3200" dirty="0"/>
              <a:t>	</a:t>
            </a:r>
            <a:r>
              <a:rPr lang="vi-VN" sz="3200" dirty="0" smtClean="0"/>
              <a:t>IV. Các kiểu câu ứng với mục đích giao tiếp khác nhau</a:t>
            </a: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grpSp>
        <p:nvGrpSpPr>
          <p:cNvPr id="2" name="Group 2"/>
          <p:cNvGrpSpPr/>
          <p:nvPr/>
        </p:nvGrpSpPr>
        <p:grpSpPr>
          <a:xfrm>
            <a:off x="666750" y="1472354"/>
            <a:ext cx="16954500" cy="8147896"/>
            <a:chOff x="0" y="0"/>
            <a:chExt cx="32818334" cy="15771645"/>
          </a:xfrm>
        </p:grpSpPr>
        <p:sp>
          <p:nvSpPr>
            <p:cNvPr id="3" name="Freeform 3"/>
            <p:cNvSpPr/>
            <p:nvPr/>
          </p:nvSpPr>
          <p:spPr>
            <a:xfrm>
              <a:off x="0" y="0"/>
              <a:ext cx="32818335" cy="15771645"/>
            </a:xfrm>
            <a:custGeom>
              <a:avLst/>
              <a:gdLst/>
              <a:ahLst/>
              <a:cxnLst/>
              <a:rect l="l" t="t" r="r" b="b"/>
              <a:pathLst>
                <a:path w="32818335" h="15771645">
                  <a:moveTo>
                    <a:pt x="0" y="0"/>
                  </a:moveTo>
                  <a:lnTo>
                    <a:pt x="0" y="15771645"/>
                  </a:lnTo>
                  <a:lnTo>
                    <a:pt x="32818335" y="15771645"/>
                  </a:lnTo>
                  <a:lnTo>
                    <a:pt x="32818335" y="0"/>
                  </a:lnTo>
                  <a:lnTo>
                    <a:pt x="0" y="0"/>
                  </a:lnTo>
                  <a:close/>
                  <a:moveTo>
                    <a:pt x="32757374" y="15710684"/>
                  </a:moveTo>
                  <a:lnTo>
                    <a:pt x="59690" y="15710684"/>
                  </a:lnTo>
                  <a:lnTo>
                    <a:pt x="59690" y="59690"/>
                  </a:lnTo>
                  <a:lnTo>
                    <a:pt x="32757374" y="59690"/>
                  </a:lnTo>
                  <a:lnTo>
                    <a:pt x="32757374" y="15710684"/>
                  </a:lnTo>
                  <a:close/>
                </a:path>
              </a:pathLst>
            </a:custGeom>
            <a:solidFill>
              <a:srgbClr val="000000"/>
            </a:solidFill>
          </p:spPr>
        </p:sp>
      </p:grpSp>
      <p:grpSp>
        <p:nvGrpSpPr>
          <p:cNvPr id="4" name="Group 4"/>
          <p:cNvGrpSpPr/>
          <p:nvPr/>
        </p:nvGrpSpPr>
        <p:grpSpPr>
          <a:xfrm>
            <a:off x="666750" y="666750"/>
            <a:ext cx="16954500" cy="866314"/>
            <a:chOff x="0" y="0"/>
            <a:chExt cx="90918020" cy="4645584"/>
          </a:xfrm>
        </p:grpSpPr>
        <p:sp>
          <p:nvSpPr>
            <p:cNvPr id="5" name="Freeform 5"/>
            <p:cNvSpPr/>
            <p:nvPr/>
          </p:nvSpPr>
          <p:spPr>
            <a:xfrm>
              <a:off x="72390" y="72390"/>
              <a:ext cx="90773240" cy="4500804"/>
            </a:xfrm>
            <a:custGeom>
              <a:avLst/>
              <a:gdLst/>
              <a:ahLst/>
              <a:cxnLst/>
              <a:rect l="l" t="t" r="r" b="b"/>
              <a:pathLst>
                <a:path w="90773240" h="4500804">
                  <a:moveTo>
                    <a:pt x="0" y="0"/>
                  </a:moveTo>
                  <a:lnTo>
                    <a:pt x="90773240" y="0"/>
                  </a:lnTo>
                  <a:lnTo>
                    <a:pt x="90773240" y="4500804"/>
                  </a:lnTo>
                  <a:lnTo>
                    <a:pt x="0" y="4500804"/>
                  </a:lnTo>
                  <a:lnTo>
                    <a:pt x="0" y="0"/>
                  </a:lnTo>
                  <a:close/>
                </a:path>
              </a:pathLst>
            </a:custGeom>
            <a:solidFill>
              <a:srgbClr val="9DCED8"/>
            </a:solidFill>
          </p:spPr>
        </p:sp>
        <p:sp>
          <p:nvSpPr>
            <p:cNvPr id="6" name="Freeform 6"/>
            <p:cNvSpPr/>
            <p:nvPr/>
          </p:nvSpPr>
          <p:spPr>
            <a:xfrm>
              <a:off x="0" y="0"/>
              <a:ext cx="90918023" cy="4645584"/>
            </a:xfrm>
            <a:custGeom>
              <a:avLst/>
              <a:gdLst/>
              <a:ahLst/>
              <a:cxnLst/>
              <a:rect l="l" t="t" r="r" b="b"/>
              <a:pathLst>
                <a:path w="90918023" h="4645584">
                  <a:moveTo>
                    <a:pt x="90773238" y="4500804"/>
                  </a:moveTo>
                  <a:lnTo>
                    <a:pt x="90918023" y="4500804"/>
                  </a:lnTo>
                  <a:lnTo>
                    <a:pt x="90918023" y="4645584"/>
                  </a:lnTo>
                  <a:lnTo>
                    <a:pt x="90773238" y="4645584"/>
                  </a:lnTo>
                  <a:lnTo>
                    <a:pt x="90773238" y="4500804"/>
                  </a:lnTo>
                  <a:close/>
                  <a:moveTo>
                    <a:pt x="0" y="144780"/>
                  </a:moveTo>
                  <a:lnTo>
                    <a:pt x="144780" y="144780"/>
                  </a:lnTo>
                  <a:lnTo>
                    <a:pt x="144780" y="4500804"/>
                  </a:lnTo>
                  <a:lnTo>
                    <a:pt x="0" y="4500804"/>
                  </a:lnTo>
                  <a:lnTo>
                    <a:pt x="0" y="144780"/>
                  </a:lnTo>
                  <a:close/>
                  <a:moveTo>
                    <a:pt x="0" y="4500804"/>
                  </a:moveTo>
                  <a:lnTo>
                    <a:pt x="144780" y="4500804"/>
                  </a:lnTo>
                  <a:lnTo>
                    <a:pt x="144780" y="4645584"/>
                  </a:lnTo>
                  <a:lnTo>
                    <a:pt x="0" y="4645584"/>
                  </a:lnTo>
                  <a:lnTo>
                    <a:pt x="0" y="4500804"/>
                  </a:lnTo>
                  <a:close/>
                  <a:moveTo>
                    <a:pt x="90773238" y="144780"/>
                  </a:moveTo>
                  <a:lnTo>
                    <a:pt x="90918023" y="144780"/>
                  </a:lnTo>
                  <a:lnTo>
                    <a:pt x="90918023" y="4500804"/>
                  </a:lnTo>
                  <a:lnTo>
                    <a:pt x="90773238" y="4500804"/>
                  </a:lnTo>
                  <a:lnTo>
                    <a:pt x="90773238" y="144780"/>
                  </a:lnTo>
                  <a:close/>
                  <a:moveTo>
                    <a:pt x="144780" y="4500804"/>
                  </a:moveTo>
                  <a:lnTo>
                    <a:pt x="90773238" y="4500804"/>
                  </a:lnTo>
                  <a:lnTo>
                    <a:pt x="90773238" y="4645584"/>
                  </a:lnTo>
                  <a:lnTo>
                    <a:pt x="144780" y="4645584"/>
                  </a:lnTo>
                  <a:lnTo>
                    <a:pt x="144780" y="4500804"/>
                  </a:lnTo>
                  <a:close/>
                  <a:moveTo>
                    <a:pt x="90773238" y="0"/>
                  </a:moveTo>
                  <a:lnTo>
                    <a:pt x="90918023" y="0"/>
                  </a:lnTo>
                  <a:lnTo>
                    <a:pt x="90918023" y="144780"/>
                  </a:lnTo>
                  <a:lnTo>
                    <a:pt x="90773238" y="144780"/>
                  </a:lnTo>
                  <a:lnTo>
                    <a:pt x="90773238" y="0"/>
                  </a:lnTo>
                  <a:close/>
                  <a:moveTo>
                    <a:pt x="0" y="0"/>
                  </a:moveTo>
                  <a:lnTo>
                    <a:pt x="144780" y="0"/>
                  </a:lnTo>
                  <a:lnTo>
                    <a:pt x="144780" y="144780"/>
                  </a:lnTo>
                  <a:lnTo>
                    <a:pt x="0" y="144780"/>
                  </a:lnTo>
                  <a:lnTo>
                    <a:pt x="0" y="0"/>
                  </a:lnTo>
                  <a:close/>
                  <a:moveTo>
                    <a:pt x="144780" y="0"/>
                  </a:moveTo>
                  <a:lnTo>
                    <a:pt x="90773238" y="0"/>
                  </a:lnTo>
                  <a:lnTo>
                    <a:pt x="90773238" y="144780"/>
                  </a:lnTo>
                  <a:lnTo>
                    <a:pt x="144780" y="144780"/>
                  </a:lnTo>
                  <a:lnTo>
                    <a:pt x="144780" y="0"/>
                  </a:lnTo>
                  <a:close/>
                </a:path>
              </a:pathLst>
            </a:custGeom>
            <a:solidFill>
              <a:srgbClr val="000000"/>
            </a:solidFill>
          </p:spPr>
        </p:sp>
      </p:grpSp>
      <p:grpSp>
        <p:nvGrpSpPr>
          <p:cNvPr id="7" name="Group 7"/>
          <p:cNvGrpSpPr>
            <a:grpSpLocks noChangeAspect="1"/>
          </p:cNvGrpSpPr>
          <p:nvPr/>
        </p:nvGrpSpPr>
        <p:grpSpPr>
          <a:xfrm>
            <a:off x="1219200" y="959306"/>
            <a:ext cx="281202" cy="281202"/>
            <a:chOff x="0" y="0"/>
            <a:chExt cx="495300" cy="495300"/>
          </a:xfrm>
        </p:grpSpPr>
        <p:sp>
          <p:nvSpPr>
            <p:cNvPr id="8" name="Freeform 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9" name="Freeform 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4B9B7"/>
            </a:solidFill>
          </p:spPr>
        </p:sp>
      </p:grpSp>
      <p:grpSp>
        <p:nvGrpSpPr>
          <p:cNvPr id="10" name="Group 10"/>
          <p:cNvGrpSpPr>
            <a:grpSpLocks noChangeAspect="1"/>
          </p:cNvGrpSpPr>
          <p:nvPr/>
        </p:nvGrpSpPr>
        <p:grpSpPr>
          <a:xfrm>
            <a:off x="1742282" y="959306"/>
            <a:ext cx="281202" cy="281202"/>
            <a:chOff x="0" y="0"/>
            <a:chExt cx="495300" cy="495300"/>
          </a:xfrm>
        </p:grpSpPr>
        <p:sp>
          <p:nvSpPr>
            <p:cNvPr id="11" name="Freeform 1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2" name="Freeform 1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AD486"/>
            </a:solidFill>
          </p:spPr>
        </p:sp>
      </p:grpSp>
      <p:grpSp>
        <p:nvGrpSpPr>
          <p:cNvPr id="13" name="Group 13"/>
          <p:cNvGrpSpPr>
            <a:grpSpLocks noChangeAspect="1"/>
          </p:cNvGrpSpPr>
          <p:nvPr/>
        </p:nvGrpSpPr>
        <p:grpSpPr>
          <a:xfrm>
            <a:off x="2265364" y="959306"/>
            <a:ext cx="281202" cy="281202"/>
            <a:chOff x="0" y="0"/>
            <a:chExt cx="495300" cy="495300"/>
          </a:xfrm>
        </p:grpSpPr>
        <p:sp>
          <p:nvSpPr>
            <p:cNvPr id="14" name="Freeform 1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5" name="Freeform 1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AE4BA"/>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59710" y="945362"/>
            <a:ext cx="309090" cy="309090"/>
          </a:xfrm>
          <a:prstGeom prst="rect">
            <a:avLst/>
          </a:prstGeom>
        </p:spPr>
      </p:pic>
      <p:sp>
        <p:nvSpPr>
          <p:cNvPr id="25" name="TextBox 25"/>
          <p:cNvSpPr txBox="1"/>
          <p:nvPr/>
        </p:nvSpPr>
        <p:spPr>
          <a:xfrm>
            <a:off x="4258810" y="3267822"/>
            <a:ext cx="9945403" cy="1154162"/>
          </a:xfrm>
          <a:prstGeom prst="rect">
            <a:avLst/>
          </a:prstGeom>
          <a:solidFill>
            <a:schemeClr val="accent6">
              <a:lumMod val="60000"/>
              <a:lumOff val="40000"/>
            </a:schemeClr>
          </a:solidFill>
        </p:spPr>
        <p:txBody>
          <a:bodyPr wrap="square" lIns="0" tIns="0" rIns="0" bIns="0" rtlCol="0" anchor="t">
            <a:spAutoFit/>
          </a:bodyPr>
          <a:lstStyle/>
          <a:p>
            <a:pPr marL="0" lvl="0" indent="0" algn="l">
              <a:spcBef>
                <a:spcPct val="0"/>
              </a:spcBef>
            </a:pPr>
            <a:r>
              <a:rPr lang="vi-VN" sz="7500" b="1" dirty="0" smtClean="0">
                <a:solidFill>
                  <a:srgbClr val="000000"/>
                </a:solidFill>
              </a:rPr>
              <a:t>C. THÀNH PHẦN CÂU</a:t>
            </a:r>
            <a:endParaRPr lang="en-US" sz="7500" b="1" dirty="0">
              <a:solidFill>
                <a:srgbClr val="000000"/>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9261" y="4762500"/>
            <a:ext cx="5524500" cy="55245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7" name="Rectangle 36"/>
          <p:cNvSpPr/>
          <p:nvPr/>
        </p:nvSpPr>
        <p:spPr>
          <a:xfrm>
            <a:off x="6172200" y="647700"/>
            <a:ext cx="5257800" cy="1143000"/>
          </a:xfrm>
          <a:prstGeom prst="rect">
            <a:avLst/>
          </a:prstGeom>
          <a:solidFill>
            <a:schemeClr val="accent5">
              <a:lumMod val="40000"/>
              <a:lumOff val="6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solidFill>
                  <a:srgbClr val="FF0000"/>
                </a:solidFill>
              </a:rPr>
              <a:t>THÀNH PHẦN CÂU</a:t>
            </a:r>
            <a:endParaRPr lang="en-US" sz="4200" b="1" dirty="0">
              <a:solidFill>
                <a:srgbClr val="FF0000"/>
              </a:solidFill>
            </a:endParaRPr>
          </a:p>
        </p:txBody>
      </p:sp>
      <p:sp>
        <p:nvSpPr>
          <p:cNvPr id="38" name="Rectangle 37"/>
          <p:cNvSpPr/>
          <p:nvPr/>
        </p:nvSpPr>
        <p:spPr>
          <a:xfrm>
            <a:off x="1447800" y="2781300"/>
            <a:ext cx="4572000" cy="10668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Thành phần chính</a:t>
            </a:r>
            <a:endParaRPr lang="en-US" sz="3800" b="1" dirty="0">
              <a:solidFill>
                <a:schemeClr val="tx1"/>
              </a:solidFill>
            </a:endParaRPr>
          </a:p>
        </p:txBody>
      </p:sp>
      <p:sp>
        <p:nvSpPr>
          <p:cNvPr id="39" name="Rectangle 38"/>
          <p:cNvSpPr/>
          <p:nvPr/>
        </p:nvSpPr>
        <p:spPr>
          <a:xfrm>
            <a:off x="11201400" y="2781300"/>
            <a:ext cx="4572000" cy="10668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Thành phần phụ</a:t>
            </a:r>
            <a:endParaRPr lang="en-US" sz="3800" b="1" dirty="0">
              <a:solidFill>
                <a:schemeClr val="tx1"/>
              </a:solidFill>
            </a:endParaRPr>
          </a:p>
        </p:txBody>
      </p:sp>
      <p:sp>
        <p:nvSpPr>
          <p:cNvPr id="40" name="Rectangle 39"/>
          <p:cNvSpPr/>
          <p:nvPr/>
        </p:nvSpPr>
        <p:spPr>
          <a:xfrm>
            <a:off x="609600" y="4610100"/>
            <a:ext cx="2743200" cy="1066800"/>
          </a:xfrm>
          <a:prstGeom prst="rect">
            <a:avLst/>
          </a:prstGeom>
          <a:solidFill>
            <a:schemeClr val="bg1">
              <a:lumMod val="95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Chủ ngữ</a:t>
            </a:r>
            <a:endParaRPr lang="en-US" sz="3800" b="1" dirty="0">
              <a:solidFill>
                <a:schemeClr val="tx1"/>
              </a:solidFill>
            </a:endParaRPr>
          </a:p>
        </p:txBody>
      </p:sp>
      <p:sp>
        <p:nvSpPr>
          <p:cNvPr id="41" name="Rectangle 40"/>
          <p:cNvSpPr/>
          <p:nvPr/>
        </p:nvSpPr>
        <p:spPr>
          <a:xfrm>
            <a:off x="3733800" y="4610100"/>
            <a:ext cx="2743200" cy="1066800"/>
          </a:xfrm>
          <a:prstGeom prst="rect">
            <a:avLst/>
          </a:prstGeom>
          <a:solidFill>
            <a:schemeClr val="bg1">
              <a:lumMod val="95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Vị ngữ</a:t>
            </a:r>
            <a:endParaRPr lang="en-US" sz="3800" b="1" dirty="0">
              <a:solidFill>
                <a:schemeClr val="tx1"/>
              </a:solidFill>
            </a:endParaRPr>
          </a:p>
        </p:txBody>
      </p:sp>
      <p:sp>
        <p:nvSpPr>
          <p:cNvPr id="42" name="Rectangle 41"/>
          <p:cNvSpPr/>
          <p:nvPr/>
        </p:nvSpPr>
        <p:spPr>
          <a:xfrm>
            <a:off x="10439400" y="4610100"/>
            <a:ext cx="2743200" cy="1066800"/>
          </a:xfrm>
          <a:prstGeom prst="rect">
            <a:avLst/>
          </a:prstGeom>
          <a:solidFill>
            <a:schemeClr val="bg1">
              <a:lumMod val="95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Trạng ngữ</a:t>
            </a:r>
            <a:endParaRPr lang="en-US" sz="3800" b="1" dirty="0">
              <a:solidFill>
                <a:schemeClr val="tx1"/>
              </a:solidFill>
            </a:endParaRPr>
          </a:p>
        </p:txBody>
      </p:sp>
      <p:sp>
        <p:nvSpPr>
          <p:cNvPr id="43" name="Rectangle 42"/>
          <p:cNvSpPr/>
          <p:nvPr/>
        </p:nvSpPr>
        <p:spPr>
          <a:xfrm>
            <a:off x="13563600" y="4610100"/>
            <a:ext cx="2743200" cy="1066800"/>
          </a:xfrm>
          <a:prstGeom prst="rect">
            <a:avLst/>
          </a:prstGeom>
          <a:solidFill>
            <a:schemeClr val="bg1">
              <a:lumMod val="95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Khởi ngữ</a:t>
            </a:r>
            <a:endParaRPr lang="en-US" sz="3800" b="1" dirty="0">
              <a:solidFill>
                <a:schemeClr val="tx1"/>
              </a:solidFill>
            </a:endParaRPr>
          </a:p>
        </p:txBody>
      </p:sp>
      <p:sp>
        <p:nvSpPr>
          <p:cNvPr id="44" name="Rectangle 43"/>
          <p:cNvSpPr/>
          <p:nvPr/>
        </p:nvSpPr>
        <p:spPr>
          <a:xfrm>
            <a:off x="5524500" y="6438900"/>
            <a:ext cx="6553200" cy="1143000"/>
          </a:xfrm>
          <a:prstGeom prst="rect">
            <a:avLst/>
          </a:prstGeom>
          <a:solidFill>
            <a:schemeClr val="accent5">
              <a:lumMod val="40000"/>
              <a:lumOff val="6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solidFill>
                  <a:srgbClr val="FF0000"/>
                </a:solidFill>
              </a:rPr>
              <a:t>THÀNH PHẦN BIỆT LẬP</a:t>
            </a:r>
            <a:endParaRPr lang="en-US" sz="4200" b="1" dirty="0">
              <a:solidFill>
                <a:srgbClr val="FF0000"/>
              </a:solidFill>
            </a:endParaRPr>
          </a:p>
        </p:txBody>
      </p:sp>
      <p:sp>
        <p:nvSpPr>
          <p:cNvPr id="45" name="Rectangle 44"/>
          <p:cNvSpPr/>
          <p:nvPr/>
        </p:nvSpPr>
        <p:spPr>
          <a:xfrm>
            <a:off x="628934" y="8483221"/>
            <a:ext cx="3187890" cy="10668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Tình thái</a:t>
            </a:r>
            <a:endParaRPr lang="en-US" sz="3800" b="1" dirty="0">
              <a:solidFill>
                <a:schemeClr val="tx1"/>
              </a:solidFill>
            </a:endParaRPr>
          </a:p>
        </p:txBody>
      </p:sp>
      <p:sp>
        <p:nvSpPr>
          <p:cNvPr id="46" name="Rectangle 45"/>
          <p:cNvSpPr/>
          <p:nvPr/>
        </p:nvSpPr>
        <p:spPr>
          <a:xfrm>
            <a:off x="5124734" y="8483221"/>
            <a:ext cx="3187890" cy="10668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Cảm thán</a:t>
            </a:r>
            <a:endParaRPr lang="en-US" sz="3800" b="1" dirty="0">
              <a:solidFill>
                <a:schemeClr val="tx1"/>
              </a:solidFill>
            </a:endParaRPr>
          </a:p>
        </p:txBody>
      </p:sp>
      <p:sp>
        <p:nvSpPr>
          <p:cNvPr id="47" name="Rectangle 46"/>
          <p:cNvSpPr/>
          <p:nvPr/>
        </p:nvSpPr>
        <p:spPr>
          <a:xfrm>
            <a:off x="9626789" y="8483221"/>
            <a:ext cx="3187890" cy="10668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Gọi đáp</a:t>
            </a:r>
            <a:endParaRPr lang="en-US" sz="3800" b="1" dirty="0">
              <a:solidFill>
                <a:schemeClr val="tx1"/>
              </a:solidFill>
            </a:endParaRPr>
          </a:p>
        </p:txBody>
      </p:sp>
      <p:sp>
        <p:nvSpPr>
          <p:cNvPr id="48" name="Rectangle 47"/>
          <p:cNvSpPr/>
          <p:nvPr/>
        </p:nvSpPr>
        <p:spPr>
          <a:xfrm>
            <a:off x="14128844" y="8420100"/>
            <a:ext cx="3187890" cy="10668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Phụ chú</a:t>
            </a:r>
            <a:endParaRPr lang="en-US" sz="3800" b="1" dirty="0">
              <a:solidFill>
                <a:schemeClr val="tx1"/>
              </a:solidFill>
            </a:endParaRPr>
          </a:p>
        </p:txBody>
      </p:sp>
      <p:cxnSp>
        <p:nvCxnSpPr>
          <p:cNvPr id="50" name="Straight Arrow Connector 49"/>
          <p:cNvCxnSpPr>
            <a:stCxn id="37" idx="2"/>
            <a:endCxn id="38" idx="0"/>
          </p:cNvCxnSpPr>
          <p:nvPr/>
        </p:nvCxnSpPr>
        <p:spPr>
          <a:xfrm flipH="1">
            <a:off x="3733800" y="1790700"/>
            <a:ext cx="5067300" cy="990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p:cNvCxnSpPr>
            <a:stCxn id="37" idx="2"/>
            <a:endCxn id="39" idx="0"/>
          </p:cNvCxnSpPr>
          <p:nvPr/>
        </p:nvCxnSpPr>
        <p:spPr>
          <a:xfrm>
            <a:off x="8801100" y="1790700"/>
            <a:ext cx="4686300" cy="990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p:cNvCxnSpPr>
            <a:stCxn id="38" idx="2"/>
            <a:endCxn id="40" idx="0"/>
          </p:cNvCxnSpPr>
          <p:nvPr/>
        </p:nvCxnSpPr>
        <p:spPr>
          <a:xfrm flipH="1">
            <a:off x="1981200" y="3848100"/>
            <a:ext cx="1752600" cy="762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Straight Arrow Connector 55"/>
          <p:cNvCxnSpPr>
            <a:stCxn id="38" idx="2"/>
            <a:endCxn id="41" idx="0"/>
          </p:cNvCxnSpPr>
          <p:nvPr/>
        </p:nvCxnSpPr>
        <p:spPr>
          <a:xfrm>
            <a:off x="3733800" y="3848100"/>
            <a:ext cx="1371600" cy="762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p:cNvCxnSpPr>
            <a:stCxn id="39" idx="2"/>
            <a:endCxn id="42" idx="0"/>
          </p:cNvCxnSpPr>
          <p:nvPr/>
        </p:nvCxnSpPr>
        <p:spPr>
          <a:xfrm flipH="1">
            <a:off x="11811000" y="3848100"/>
            <a:ext cx="1676400" cy="762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0" name="Straight Arrow Connector 59"/>
          <p:cNvCxnSpPr>
            <a:stCxn id="39" idx="2"/>
            <a:endCxn id="43" idx="0"/>
          </p:cNvCxnSpPr>
          <p:nvPr/>
        </p:nvCxnSpPr>
        <p:spPr>
          <a:xfrm>
            <a:off x="13487400" y="3848100"/>
            <a:ext cx="1447800" cy="762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2" name="Straight Arrow Connector 61"/>
          <p:cNvCxnSpPr>
            <a:stCxn id="44" idx="2"/>
            <a:endCxn id="45" idx="0"/>
          </p:cNvCxnSpPr>
          <p:nvPr/>
        </p:nvCxnSpPr>
        <p:spPr>
          <a:xfrm flipH="1">
            <a:off x="2222879" y="7581900"/>
            <a:ext cx="6578221" cy="9013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4" name="Straight Arrow Connector 63"/>
          <p:cNvCxnSpPr>
            <a:stCxn id="44" idx="2"/>
            <a:endCxn id="46" idx="0"/>
          </p:cNvCxnSpPr>
          <p:nvPr/>
        </p:nvCxnSpPr>
        <p:spPr>
          <a:xfrm flipH="1">
            <a:off x="6718679" y="7581900"/>
            <a:ext cx="2082421" cy="9013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p:cNvCxnSpPr>
            <a:stCxn id="44" idx="2"/>
            <a:endCxn id="48" idx="0"/>
          </p:cNvCxnSpPr>
          <p:nvPr/>
        </p:nvCxnSpPr>
        <p:spPr>
          <a:xfrm>
            <a:off x="8801100" y="7581900"/>
            <a:ext cx="6921689" cy="838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8" name="Straight Arrow Connector 67"/>
          <p:cNvCxnSpPr>
            <a:stCxn id="44" idx="2"/>
            <a:endCxn id="47" idx="0"/>
          </p:cNvCxnSpPr>
          <p:nvPr/>
        </p:nvCxnSpPr>
        <p:spPr>
          <a:xfrm>
            <a:off x="8801100" y="7581900"/>
            <a:ext cx="2419634" cy="9013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00"/>
                                        <p:tgtEl>
                                          <p:spTgt spid="50"/>
                                        </p:tgtEl>
                                      </p:cBhvr>
                                    </p:animEffect>
                                  </p:childTnLst>
                                </p:cTn>
                              </p:par>
                              <p:par>
                                <p:cTn id="14" presetID="16" presetClass="entr" presetSubtype="21"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barn(inVertical)">
                                      <p:cBhvr>
                                        <p:cTn id="16" dur="500"/>
                                        <p:tgtEl>
                                          <p:spTgt spid="5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randombar(horizontal)">
                                      <p:cBhvr>
                                        <p:cTn id="27" dur="500"/>
                                        <p:tgtEl>
                                          <p:spTgt spid="54"/>
                                        </p:tgtEl>
                                      </p:cBhvr>
                                    </p:animEffect>
                                  </p:childTnLst>
                                </p:cTn>
                              </p:par>
                              <p:par>
                                <p:cTn id="28" presetID="14" presetClass="entr" presetSubtype="10"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randombar(horizontal)">
                                      <p:cBhvr>
                                        <p:cTn id="30" dur="500"/>
                                        <p:tgtEl>
                                          <p:spTgt spid="5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randombar(horizontal)">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randombar(horizontal)">
                                      <p:cBhvr>
                                        <p:cTn id="41" dur="500"/>
                                        <p:tgtEl>
                                          <p:spTgt spid="58"/>
                                        </p:tgtEl>
                                      </p:cBhvr>
                                    </p:animEffect>
                                  </p:childTnLst>
                                </p:cTn>
                              </p:par>
                              <p:par>
                                <p:cTn id="42" presetID="14" presetClass="entr" presetSubtype="1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randombar(horizontal)">
                                      <p:cBhvr>
                                        <p:cTn id="44" dur="500"/>
                                        <p:tgtEl>
                                          <p:spTgt spid="6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randombar(horizontal)">
                                      <p:cBhvr>
                                        <p:cTn id="47" dur="500"/>
                                        <p:tgtEl>
                                          <p:spTgt spid="42"/>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randombar(horizontal)">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barn(inVertical)">
                                      <p:cBhvr>
                                        <p:cTn id="61" dur="500"/>
                                        <p:tgtEl>
                                          <p:spTgt spid="62"/>
                                        </p:tgtEl>
                                      </p:cBhvr>
                                    </p:animEffect>
                                  </p:childTnLst>
                                </p:cTn>
                              </p:par>
                              <p:par>
                                <p:cTn id="62" presetID="16" presetClass="entr" presetSubtype="21" fill="hold"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par>
                                <p:cTn id="65" presetID="16" presetClass="entr" presetSubtype="21"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par>
                                <p:cTn id="68" presetID="16" presetClass="entr" presetSubtype="21" fill="hold"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barn(inVertical)">
                                      <p:cBhvr>
                                        <p:cTn id="70" dur="500"/>
                                        <p:tgtEl>
                                          <p:spTgt spid="66"/>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barn(inVertical)">
                                      <p:cBhvr>
                                        <p:cTn id="73" dur="500"/>
                                        <p:tgtEl>
                                          <p:spTgt spid="47"/>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barn(inVertical)">
                                      <p:cBhvr>
                                        <p:cTn id="76" dur="500"/>
                                        <p:tgtEl>
                                          <p:spTgt spid="48"/>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barn(inVertical)">
                                      <p:cBhvr>
                                        <p:cTn id="79" dur="500"/>
                                        <p:tgtEl>
                                          <p:spTgt spid="46"/>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barn(inVertical)">
                                      <p:cBhvr>
                                        <p:cTn id="8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4" name="TextBox 33"/>
          <p:cNvSpPr txBox="1"/>
          <p:nvPr/>
        </p:nvSpPr>
        <p:spPr>
          <a:xfrm>
            <a:off x="762000" y="647700"/>
            <a:ext cx="11835291" cy="830997"/>
          </a:xfrm>
          <a:prstGeom prst="rect">
            <a:avLst/>
          </a:prstGeom>
          <a:noFill/>
        </p:spPr>
        <p:txBody>
          <a:bodyPr wrap="none" rtlCol="0">
            <a:spAutoFit/>
          </a:bodyPr>
          <a:lstStyle/>
          <a:p>
            <a:r>
              <a:rPr lang="vi-VN" sz="4800" b="1" dirty="0" smtClean="0"/>
              <a:t>I. Thành phần chính và thành phần phụ </a:t>
            </a:r>
            <a:endParaRPr lang="en-US" sz="4800" b="1" dirty="0"/>
          </a:p>
        </p:txBody>
      </p:sp>
      <p:sp>
        <p:nvSpPr>
          <p:cNvPr id="35" name="TextBox 34"/>
          <p:cNvSpPr txBox="1"/>
          <p:nvPr/>
        </p:nvSpPr>
        <p:spPr>
          <a:xfrm>
            <a:off x="762000" y="1714500"/>
            <a:ext cx="3390672" cy="784830"/>
          </a:xfrm>
          <a:prstGeom prst="rect">
            <a:avLst/>
          </a:prstGeom>
          <a:noFill/>
        </p:spPr>
        <p:txBody>
          <a:bodyPr wrap="none" rtlCol="0">
            <a:spAutoFit/>
          </a:bodyPr>
          <a:lstStyle/>
          <a:p>
            <a:r>
              <a:rPr lang="vi-VN" sz="4500" b="1" i="1" dirty="0" smtClean="0">
                <a:solidFill>
                  <a:srgbClr val="FF0000"/>
                </a:solidFill>
              </a:rPr>
              <a:t>1. Lý thuyết</a:t>
            </a:r>
            <a:endParaRPr lang="en-US" sz="4500" b="1" i="1" dirty="0">
              <a:solidFill>
                <a:srgbClr val="FF0000"/>
              </a:solidFill>
            </a:endParaRPr>
          </a:p>
        </p:txBody>
      </p:sp>
      <p:graphicFrame>
        <p:nvGraphicFramePr>
          <p:cNvPr id="36" name="Table 35"/>
          <p:cNvGraphicFramePr>
            <a:graphicFrameLocks noGrp="1"/>
          </p:cNvGraphicFramePr>
          <p:nvPr>
            <p:extLst>
              <p:ext uri="{D42A27DB-BD31-4B8C-83A1-F6EECF244321}">
                <p14:modId xmlns:p14="http://schemas.microsoft.com/office/powerpoint/2010/main" val="1681387080"/>
              </p:ext>
            </p:extLst>
          </p:nvPr>
        </p:nvGraphicFramePr>
        <p:xfrm>
          <a:off x="1295400" y="2933700"/>
          <a:ext cx="15925800" cy="647700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848384152"/>
                    </a:ext>
                  </a:extLst>
                </a:gridCol>
                <a:gridCol w="3352800">
                  <a:extLst>
                    <a:ext uri="{9D8B030D-6E8A-4147-A177-3AD203B41FA5}">
                      <a16:colId xmlns:a16="http://schemas.microsoft.com/office/drawing/2014/main" val="355816425"/>
                    </a:ext>
                  </a:extLst>
                </a:gridCol>
                <a:gridCol w="11734800">
                  <a:extLst>
                    <a:ext uri="{9D8B030D-6E8A-4147-A177-3AD203B41FA5}">
                      <a16:colId xmlns:a16="http://schemas.microsoft.com/office/drawing/2014/main" val="2114765705"/>
                    </a:ext>
                  </a:extLst>
                </a:gridCol>
              </a:tblGrid>
              <a:tr h="1143000">
                <a:tc>
                  <a:txBody>
                    <a:bodyPr/>
                    <a:lstStyle/>
                    <a:p>
                      <a:pPr algn="ctr">
                        <a:lnSpc>
                          <a:spcPct val="150000"/>
                        </a:lnSpc>
                      </a:pPr>
                      <a:r>
                        <a:rPr lang="vi-VN" sz="2800" b="1" dirty="0" smtClean="0">
                          <a:latin typeface="Arial" panose="020B0604020202020204" pitchFamily="34" charset="0"/>
                          <a:cs typeface="Arial" panose="020B0604020202020204" pitchFamily="34" charset="0"/>
                        </a:rPr>
                        <a:t>TT</a:t>
                      </a:r>
                      <a:endParaRPr lang="en-US" sz="2800" b="1" dirty="0">
                        <a:latin typeface="Arial" panose="020B0604020202020204" pitchFamily="34" charset="0"/>
                        <a:cs typeface="Arial" panose="020B0604020202020204" pitchFamily="34" charset="0"/>
                      </a:endParaRPr>
                    </a:p>
                  </a:txBody>
                  <a:tcPr anchor="ctr">
                    <a:solidFill>
                      <a:schemeClr val="accent5">
                        <a:lumMod val="40000"/>
                        <a:lumOff val="60000"/>
                      </a:schemeClr>
                    </a:solidFill>
                  </a:tcPr>
                </a:tc>
                <a:tc>
                  <a:txBody>
                    <a:bodyPr/>
                    <a:lstStyle/>
                    <a:p>
                      <a:pPr algn="ctr">
                        <a:lnSpc>
                          <a:spcPct val="150000"/>
                        </a:lnSpc>
                      </a:pPr>
                      <a:r>
                        <a:rPr lang="vi-VN" sz="2800" b="1" dirty="0" smtClean="0">
                          <a:latin typeface="Arial" panose="020B0604020202020204" pitchFamily="34" charset="0"/>
                          <a:cs typeface="Arial" panose="020B0604020202020204" pitchFamily="34" charset="0"/>
                        </a:rPr>
                        <a:t>TÊN</a:t>
                      </a:r>
                      <a:r>
                        <a:rPr lang="vi-VN" sz="2800" b="1" baseline="0" dirty="0" smtClean="0">
                          <a:latin typeface="Arial" panose="020B0604020202020204" pitchFamily="34" charset="0"/>
                          <a:cs typeface="Arial" panose="020B0604020202020204" pitchFamily="34" charset="0"/>
                        </a:rPr>
                        <a:t> THÀNH PHẦN</a:t>
                      </a:r>
                      <a:endParaRPr lang="en-US" sz="2800" b="1" dirty="0">
                        <a:latin typeface="Arial" panose="020B0604020202020204" pitchFamily="34" charset="0"/>
                        <a:cs typeface="Arial" panose="020B0604020202020204" pitchFamily="34" charset="0"/>
                      </a:endParaRPr>
                    </a:p>
                  </a:txBody>
                  <a:tcPr anchor="ctr">
                    <a:solidFill>
                      <a:schemeClr val="accent5">
                        <a:lumMod val="40000"/>
                        <a:lumOff val="60000"/>
                      </a:schemeClr>
                    </a:solidFill>
                  </a:tcPr>
                </a:tc>
                <a:tc>
                  <a:txBody>
                    <a:bodyPr/>
                    <a:lstStyle/>
                    <a:p>
                      <a:pPr algn="ctr">
                        <a:lnSpc>
                          <a:spcPct val="150000"/>
                        </a:lnSpc>
                      </a:pPr>
                      <a:r>
                        <a:rPr lang="vi-VN" sz="2800" b="1" dirty="0" smtClean="0">
                          <a:latin typeface="Arial" panose="020B0604020202020204" pitchFamily="34" charset="0"/>
                          <a:cs typeface="Arial" panose="020B0604020202020204" pitchFamily="34" charset="0"/>
                        </a:rPr>
                        <a:t>DẤU</a:t>
                      </a:r>
                      <a:r>
                        <a:rPr lang="vi-VN" sz="2800" b="1" baseline="0" dirty="0" smtClean="0">
                          <a:latin typeface="Arial" panose="020B0604020202020204" pitchFamily="34" charset="0"/>
                          <a:cs typeface="Arial" panose="020B0604020202020204" pitchFamily="34" charset="0"/>
                        </a:rPr>
                        <a:t> HIỆU NHẬN BIẾT</a:t>
                      </a:r>
                      <a:endParaRPr lang="en-US" sz="2800" b="1" dirty="0">
                        <a:latin typeface="Arial" panose="020B0604020202020204" pitchFamily="34" charset="0"/>
                        <a:cs typeface="Arial" panose="020B0604020202020204" pitchFamily="34" charset="0"/>
                      </a:endParaRPr>
                    </a:p>
                  </a:txBody>
                  <a:tcPr anchor="ctr">
                    <a:solidFill>
                      <a:schemeClr val="accent5">
                        <a:lumMod val="40000"/>
                        <a:lumOff val="60000"/>
                      </a:schemeClr>
                    </a:solidFill>
                  </a:tcPr>
                </a:tc>
                <a:extLst>
                  <a:ext uri="{0D108BD9-81ED-4DB2-BD59-A6C34878D82A}">
                    <a16:rowId xmlns:a16="http://schemas.microsoft.com/office/drawing/2014/main" val="4904967"/>
                  </a:ext>
                </a:extLst>
              </a:tr>
              <a:tr h="1219200">
                <a:tc>
                  <a:txBody>
                    <a:bodyPr/>
                    <a:lstStyle/>
                    <a:p>
                      <a:pPr algn="ctr">
                        <a:lnSpc>
                          <a:spcPct val="150000"/>
                        </a:lnSpc>
                      </a:pPr>
                      <a:r>
                        <a:rPr lang="vi-VN" sz="2800" dirty="0" smtClean="0">
                          <a:latin typeface="Arial" panose="020B0604020202020204" pitchFamily="34" charset="0"/>
                          <a:cs typeface="Arial" panose="020B0604020202020204" pitchFamily="34" charset="0"/>
                        </a:rPr>
                        <a:t>1</a:t>
                      </a:r>
                      <a:endParaRPr lang="en-US" sz="2800" dirty="0">
                        <a:latin typeface="Arial" panose="020B0604020202020204" pitchFamily="34" charset="0"/>
                        <a:cs typeface="Arial" panose="020B0604020202020204" pitchFamily="34" charset="0"/>
                      </a:endParaRPr>
                    </a:p>
                  </a:txBody>
                  <a:tcPr/>
                </a:tc>
                <a:tc>
                  <a:txBody>
                    <a:bodyPr/>
                    <a:lstStyle/>
                    <a:p>
                      <a:pPr algn="ctr">
                        <a:lnSpc>
                          <a:spcPct val="150000"/>
                        </a:lnSpc>
                      </a:pPr>
                      <a:r>
                        <a:rPr lang="vi-VN" sz="2800" b="1" dirty="0" smtClean="0">
                          <a:latin typeface="Arial" panose="020B0604020202020204" pitchFamily="34" charset="0"/>
                          <a:cs typeface="Arial" panose="020B0604020202020204" pitchFamily="34" charset="0"/>
                        </a:rPr>
                        <a:t>Chủ ngữ</a:t>
                      </a:r>
                      <a:endParaRPr lang="en-US" sz="2800" b="1" dirty="0">
                        <a:latin typeface="Arial" panose="020B0604020202020204" pitchFamily="34" charset="0"/>
                        <a:cs typeface="Arial" panose="020B0604020202020204" pitchFamily="34" charset="0"/>
                      </a:endParaRPr>
                    </a:p>
                  </a:txBody>
                  <a:tcPr/>
                </a:tc>
                <a:tc>
                  <a:txBody>
                    <a:bodyPr/>
                    <a:lstStyle/>
                    <a:p>
                      <a:pPr>
                        <a:lnSpc>
                          <a:spcPct val="150000"/>
                        </a:lnSpc>
                      </a:pPr>
                      <a:r>
                        <a:rPr lang="vi-VN" sz="2800" dirty="0" smtClean="0">
                          <a:latin typeface="Arial" panose="020B0604020202020204" pitchFamily="34" charset="0"/>
                          <a:cs typeface="Arial" panose="020B0604020202020204" pitchFamily="34" charset="0"/>
                        </a:rPr>
                        <a:t>Vị</a:t>
                      </a:r>
                      <a:r>
                        <a:rPr lang="vi-VN" sz="2800" baseline="0" dirty="0" smtClean="0">
                          <a:latin typeface="Arial" panose="020B0604020202020204" pitchFamily="34" charset="0"/>
                          <a:cs typeface="Arial" panose="020B0604020202020204" pitchFamily="34" charset="0"/>
                        </a:rPr>
                        <a:t> trí đứng tước vị ngữ: trả lời các câu hỏi </a:t>
                      </a:r>
                      <a:r>
                        <a:rPr lang="vi-VN" sz="2800" i="1" baseline="0" dirty="0" smtClean="0">
                          <a:latin typeface="Arial" panose="020B0604020202020204" pitchFamily="34" charset="0"/>
                          <a:cs typeface="Arial" panose="020B0604020202020204" pitchFamily="34" charset="0"/>
                        </a:rPr>
                        <a:t>(Ai,? Cái gì? Con gì? Việc gì?)</a:t>
                      </a:r>
                      <a:endParaRPr lang="en-US" sz="28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0345866"/>
                  </a:ext>
                </a:extLst>
              </a:tr>
              <a:tr h="1219200">
                <a:tc>
                  <a:txBody>
                    <a:bodyPr/>
                    <a:lstStyle/>
                    <a:p>
                      <a:pPr algn="ctr">
                        <a:lnSpc>
                          <a:spcPct val="150000"/>
                        </a:lnSpc>
                      </a:pPr>
                      <a:r>
                        <a:rPr lang="vi-VN" sz="2800" dirty="0" smtClean="0">
                          <a:latin typeface="Arial" panose="020B0604020202020204" pitchFamily="34" charset="0"/>
                          <a:cs typeface="Arial" panose="020B0604020202020204" pitchFamily="34" charset="0"/>
                        </a:rPr>
                        <a:t>2</a:t>
                      </a:r>
                      <a:endParaRPr lang="en-US" sz="2800" dirty="0">
                        <a:latin typeface="Arial" panose="020B0604020202020204" pitchFamily="34" charset="0"/>
                        <a:cs typeface="Arial" panose="020B0604020202020204" pitchFamily="34" charset="0"/>
                      </a:endParaRPr>
                    </a:p>
                  </a:txBody>
                  <a:tcPr/>
                </a:tc>
                <a:tc>
                  <a:txBody>
                    <a:bodyPr/>
                    <a:lstStyle/>
                    <a:p>
                      <a:pPr algn="ctr">
                        <a:lnSpc>
                          <a:spcPct val="150000"/>
                        </a:lnSpc>
                      </a:pPr>
                      <a:r>
                        <a:rPr lang="vi-VN" sz="2800" b="1" dirty="0" smtClean="0">
                          <a:latin typeface="Arial" panose="020B0604020202020204" pitchFamily="34" charset="0"/>
                          <a:cs typeface="Arial" panose="020B0604020202020204" pitchFamily="34" charset="0"/>
                        </a:rPr>
                        <a:t>Vị</a:t>
                      </a:r>
                      <a:r>
                        <a:rPr lang="vi-VN" sz="2800" b="1" baseline="0" dirty="0" smtClean="0">
                          <a:latin typeface="Arial" panose="020B0604020202020204" pitchFamily="34" charset="0"/>
                          <a:cs typeface="Arial" panose="020B0604020202020204" pitchFamily="34" charset="0"/>
                        </a:rPr>
                        <a:t> ngữ</a:t>
                      </a:r>
                      <a:endParaRPr lang="en-US" sz="2800" b="1" dirty="0">
                        <a:latin typeface="Arial" panose="020B0604020202020204" pitchFamily="34" charset="0"/>
                        <a:cs typeface="Arial" panose="020B0604020202020204" pitchFamily="34" charset="0"/>
                      </a:endParaRPr>
                    </a:p>
                  </a:txBody>
                  <a:tcPr/>
                </a:tc>
                <a:tc>
                  <a:txBody>
                    <a:bodyPr/>
                    <a:lstStyle/>
                    <a:p>
                      <a:pPr>
                        <a:lnSpc>
                          <a:spcPct val="150000"/>
                        </a:lnSpc>
                      </a:pPr>
                      <a:r>
                        <a:rPr lang="vi-VN" sz="2800" dirty="0" smtClean="0">
                          <a:latin typeface="Arial" panose="020B0604020202020204" pitchFamily="34" charset="0"/>
                          <a:cs typeface="Arial" panose="020B0604020202020204" pitchFamily="34" charset="0"/>
                        </a:rPr>
                        <a:t>Thường</a:t>
                      </a:r>
                      <a:r>
                        <a:rPr lang="vi-VN" sz="2800" baseline="0" dirty="0" smtClean="0">
                          <a:latin typeface="Arial" panose="020B0604020202020204" pitchFamily="34" charset="0"/>
                          <a:cs typeface="Arial" panose="020B0604020202020204" pitchFamily="34" charset="0"/>
                        </a:rPr>
                        <a:t> đứng sau chủ ngữ, trả lời cho câu hỏi </a:t>
                      </a:r>
                      <a:r>
                        <a:rPr lang="vi-VN" sz="2800" i="1" baseline="0" dirty="0" smtClean="0">
                          <a:latin typeface="Arial" panose="020B0604020202020204" pitchFamily="34" charset="0"/>
                          <a:cs typeface="Arial" panose="020B0604020202020204" pitchFamily="34" charset="0"/>
                        </a:rPr>
                        <a:t>(Làm gì? Làm sao? Như thế nào? Là gì?)</a:t>
                      </a:r>
                      <a:endParaRPr lang="en-US" sz="28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9607288"/>
                  </a:ext>
                </a:extLst>
              </a:tr>
              <a:tr h="1219200">
                <a:tc>
                  <a:txBody>
                    <a:bodyPr/>
                    <a:lstStyle/>
                    <a:p>
                      <a:pPr algn="ctr">
                        <a:lnSpc>
                          <a:spcPct val="150000"/>
                        </a:lnSpc>
                      </a:pPr>
                      <a:r>
                        <a:rPr lang="vi-VN" sz="2800" dirty="0" smtClean="0">
                          <a:latin typeface="Arial" panose="020B0604020202020204" pitchFamily="34" charset="0"/>
                          <a:cs typeface="Arial" panose="020B0604020202020204" pitchFamily="34" charset="0"/>
                        </a:rPr>
                        <a:t>3</a:t>
                      </a:r>
                      <a:endParaRPr lang="en-US" sz="2800" dirty="0">
                        <a:latin typeface="Arial" panose="020B0604020202020204" pitchFamily="34" charset="0"/>
                        <a:cs typeface="Arial" panose="020B0604020202020204" pitchFamily="34" charset="0"/>
                      </a:endParaRPr>
                    </a:p>
                  </a:txBody>
                  <a:tcPr/>
                </a:tc>
                <a:tc>
                  <a:txBody>
                    <a:bodyPr/>
                    <a:lstStyle/>
                    <a:p>
                      <a:pPr algn="ctr">
                        <a:lnSpc>
                          <a:spcPct val="150000"/>
                        </a:lnSpc>
                      </a:pPr>
                      <a:r>
                        <a:rPr lang="vi-VN" sz="2800" b="1" dirty="0" smtClean="0">
                          <a:latin typeface="Arial" panose="020B0604020202020204" pitchFamily="34" charset="0"/>
                          <a:cs typeface="Arial" panose="020B0604020202020204" pitchFamily="34" charset="0"/>
                        </a:rPr>
                        <a:t>Trạng</a:t>
                      </a:r>
                      <a:r>
                        <a:rPr lang="vi-VN" sz="2800" b="1" baseline="0" dirty="0" smtClean="0">
                          <a:latin typeface="Arial" panose="020B0604020202020204" pitchFamily="34" charset="0"/>
                          <a:cs typeface="Arial" panose="020B0604020202020204" pitchFamily="34" charset="0"/>
                        </a:rPr>
                        <a:t> ngữ</a:t>
                      </a:r>
                      <a:endParaRPr lang="en-US" sz="2800" b="1" dirty="0">
                        <a:latin typeface="Arial" panose="020B0604020202020204" pitchFamily="34" charset="0"/>
                        <a:cs typeface="Arial" panose="020B0604020202020204" pitchFamily="34" charset="0"/>
                      </a:endParaRPr>
                    </a:p>
                  </a:txBody>
                  <a:tcPr/>
                </a:tc>
                <a:tc>
                  <a:txBody>
                    <a:bodyPr/>
                    <a:lstStyle/>
                    <a:p>
                      <a:pPr>
                        <a:lnSpc>
                          <a:spcPct val="150000"/>
                        </a:lnSpc>
                      </a:pPr>
                      <a:r>
                        <a:rPr lang="vi-VN" sz="2800" dirty="0" smtClean="0">
                          <a:latin typeface="Arial" panose="020B0604020202020204" pitchFamily="34" charset="0"/>
                          <a:cs typeface="Arial" panose="020B0604020202020204" pitchFamily="34" charset="0"/>
                        </a:rPr>
                        <a:t>Đứng</a:t>
                      </a:r>
                      <a:r>
                        <a:rPr lang="vi-VN" sz="2800" baseline="0" dirty="0" smtClean="0">
                          <a:latin typeface="Arial" panose="020B0604020202020204" pitchFamily="34" charset="0"/>
                          <a:cs typeface="Arial" panose="020B0604020202020204" pitchFamily="34" charset="0"/>
                        </a:rPr>
                        <a:t> đầu, giữa hoặc giữa câu. Chỉ thời gian, nơi chốn, mục đích, nguyên nhân, cách thức, phương tiện, sự so sánh</a:t>
                      </a: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6644640"/>
                  </a:ext>
                </a:extLst>
              </a:tr>
              <a:tr h="1219200">
                <a:tc>
                  <a:txBody>
                    <a:bodyPr/>
                    <a:lstStyle/>
                    <a:p>
                      <a:pPr algn="ctr">
                        <a:lnSpc>
                          <a:spcPct val="150000"/>
                        </a:lnSpc>
                      </a:pPr>
                      <a:r>
                        <a:rPr lang="vi-VN" sz="2800" dirty="0" smtClean="0">
                          <a:latin typeface="Arial" panose="020B0604020202020204" pitchFamily="34" charset="0"/>
                          <a:cs typeface="Arial" panose="020B0604020202020204" pitchFamily="34" charset="0"/>
                        </a:rPr>
                        <a:t>4</a:t>
                      </a:r>
                      <a:endParaRPr lang="en-US" sz="2800" dirty="0">
                        <a:latin typeface="Arial" panose="020B0604020202020204" pitchFamily="34" charset="0"/>
                        <a:cs typeface="Arial" panose="020B0604020202020204" pitchFamily="34" charset="0"/>
                      </a:endParaRPr>
                    </a:p>
                  </a:txBody>
                  <a:tcPr/>
                </a:tc>
                <a:tc>
                  <a:txBody>
                    <a:bodyPr/>
                    <a:lstStyle/>
                    <a:p>
                      <a:pPr algn="ctr">
                        <a:lnSpc>
                          <a:spcPct val="150000"/>
                        </a:lnSpc>
                      </a:pPr>
                      <a:r>
                        <a:rPr lang="vi-VN" sz="2800" b="1" dirty="0" smtClean="0">
                          <a:latin typeface="Arial" panose="020B0604020202020204" pitchFamily="34" charset="0"/>
                          <a:cs typeface="Arial" panose="020B0604020202020204" pitchFamily="34" charset="0"/>
                        </a:rPr>
                        <a:t>Khởi</a:t>
                      </a:r>
                      <a:r>
                        <a:rPr lang="vi-VN" sz="2800" b="1" baseline="0" dirty="0" smtClean="0">
                          <a:latin typeface="Arial" panose="020B0604020202020204" pitchFamily="34" charset="0"/>
                          <a:cs typeface="Arial" panose="020B0604020202020204" pitchFamily="34" charset="0"/>
                        </a:rPr>
                        <a:t> ngữ</a:t>
                      </a:r>
                      <a:endParaRPr lang="en-US" sz="2800" b="1" dirty="0">
                        <a:latin typeface="Arial" panose="020B0604020202020204" pitchFamily="34" charset="0"/>
                        <a:cs typeface="Arial" panose="020B0604020202020204" pitchFamily="34" charset="0"/>
                      </a:endParaRPr>
                    </a:p>
                  </a:txBody>
                  <a:tcPr/>
                </a:tc>
                <a:tc>
                  <a:txBody>
                    <a:bodyPr/>
                    <a:lstStyle/>
                    <a:p>
                      <a:pPr>
                        <a:lnSpc>
                          <a:spcPct val="150000"/>
                        </a:lnSpc>
                      </a:pPr>
                      <a:r>
                        <a:rPr lang="vi-VN" sz="2800" dirty="0" smtClean="0">
                          <a:latin typeface="Arial" panose="020B0604020202020204" pitchFamily="34" charset="0"/>
                          <a:cs typeface="Arial" panose="020B0604020202020204" pitchFamily="34" charset="0"/>
                        </a:rPr>
                        <a:t>Đứng</a:t>
                      </a:r>
                      <a:r>
                        <a:rPr lang="vi-VN" sz="2800" baseline="0" dirty="0" smtClean="0">
                          <a:latin typeface="Arial" panose="020B0604020202020204" pitchFamily="34" charset="0"/>
                          <a:cs typeface="Arial" panose="020B0604020202020204" pitchFamily="34" charset="0"/>
                        </a:rPr>
                        <a:t> trước chủ ngữ, nêu đề tài nói đến trong câu, thường có thể thêm các quan hệ từ: </a:t>
                      </a:r>
                      <a:r>
                        <a:rPr lang="vi-VN" sz="2800" i="1" baseline="0" dirty="0" smtClean="0">
                          <a:latin typeface="Arial" panose="020B0604020202020204" pitchFamily="34" charset="0"/>
                          <a:cs typeface="Arial" panose="020B0604020202020204" pitchFamily="34" charset="0"/>
                        </a:rPr>
                        <a:t>về, đối với, hoặc trợ từ “thì”</a:t>
                      </a:r>
                      <a:endParaRPr lang="en-US" sz="28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51761"/>
                  </a:ext>
                </a:extLst>
              </a:tr>
            </a:tbl>
          </a:graphicData>
        </a:graphic>
      </p:graphicFrame>
    </p:spTree>
    <p:extLst>
      <p:ext uri="{BB962C8B-B14F-4D97-AF65-F5344CB8AC3E}">
        <p14:creationId xmlns:p14="http://schemas.microsoft.com/office/powerpoint/2010/main" val="367516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066800" y="1485900"/>
            <a:ext cx="16263582" cy="784830"/>
          </a:xfrm>
          <a:prstGeom prst="rect">
            <a:avLst/>
          </a:prstGeom>
          <a:noFill/>
        </p:spPr>
        <p:txBody>
          <a:bodyPr wrap="square" rtlCol="0">
            <a:spAutoFit/>
          </a:bodyPr>
          <a:lstStyle/>
          <a:p>
            <a:pPr algn="ctr"/>
            <a:r>
              <a:rPr lang="vi-VN" sz="4500" b="1" dirty="0" smtClean="0"/>
              <a:t>Hãy phân tích thành phần của các câu sau đây:</a:t>
            </a:r>
            <a:endParaRPr lang="en-US" sz="4500" b="1" dirty="0"/>
          </a:p>
        </p:txBody>
      </p:sp>
      <p:sp>
        <p:nvSpPr>
          <p:cNvPr id="3" name="TextBox 2"/>
          <p:cNvSpPr txBox="1"/>
          <p:nvPr/>
        </p:nvSpPr>
        <p:spPr>
          <a:xfrm>
            <a:off x="1099782" y="2270730"/>
            <a:ext cx="16230600" cy="5532925"/>
          </a:xfrm>
          <a:prstGeom prst="rect">
            <a:avLst/>
          </a:prstGeom>
          <a:noFill/>
        </p:spPr>
        <p:txBody>
          <a:bodyPr wrap="square" rtlCol="0">
            <a:spAutoFit/>
          </a:bodyPr>
          <a:lstStyle/>
          <a:p>
            <a:pPr marL="742950" indent="-742950">
              <a:lnSpc>
                <a:spcPct val="150000"/>
              </a:lnSpc>
              <a:buAutoNum type="alphaLcPeriod"/>
            </a:pPr>
            <a:r>
              <a:rPr lang="vi-VN" sz="4000" i="1" dirty="0" smtClean="0"/>
              <a:t>Đôi càng tôi mẫm bóng.</a:t>
            </a:r>
          </a:p>
          <a:p>
            <a:pPr marL="742950" indent="-742950">
              <a:lnSpc>
                <a:spcPct val="150000"/>
              </a:lnSpc>
              <a:buAutoNum type="alphaLcPeriod"/>
            </a:pPr>
            <a:r>
              <a:rPr lang="vi-VN" sz="4000" i="1" dirty="0" smtClean="0"/>
              <a:t>Sau một hồi trống thúc vang đội cả lòng tôi, mấy người học trò cũ đến sắp hàng dưới hiên rồi đi vào lớp.</a:t>
            </a:r>
          </a:p>
          <a:p>
            <a:pPr marL="742950" indent="-742950">
              <a:lnSpc>
                <a:spcPct val="150000"/>
              </a:lnSpc>
              <a:buAutoNum type="alphaLcPeriod"/>
            </a:pPr>
            <a:r>
              <a:rPr lang="vi-VN" sz="4000" i="1" dirty="0" smtClean="0"/>
              <a:t>Còn tấm gương bằng thủy tinh tráng bạc, nó vẫn là người bạn trung thực, chân thành, thẳng thăn, không hề nói dối, cũng không bao giờ biết nịnh hót hay độc ác...</a:t>
            </a:r>
            <a:endParaRPr lang="en-US" sz="4000" i="1" dirty="0"/>
          </a:p>
        </p:txBody>
      </p:sp>
    </p:spTree>
    <p:extLst>
      <p:ext uri="{BB962C8B-B14F-4D97-AF65-F5344CB8AC3E}">
        <p14:creationId xmlns:p14="http://schemas.microsoft.com/office/powerpoint/2010/main" val="236011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2F2"/>
        </a:solidFill>
        <a:effectLst/>
      </p:bgPr>
    </p:bg>
    <p:spTree>
      <p:nvGrpSpPr>
        <p:cNvPr id="1" name=""/>
        <p:cNvGrpSpPr/>
        <p:nvPr/>
      </p:nvGrpSpPr>
      <p:grpSpPr>
        <a:xfrm>
          <a:off x="0" y="0"/>
          <a:ext cx="0" cy="0"/>
          <a:chOff x="0" y="0"/>
          <a:chExt cx="0" cy="0"/>
        </a:xfrm>
      </p:grpSpPr>
      <p:sp>
        <p:nvSpPr>
          <p:cNvPr id="35" name="TextBox 34"/>
          <p:cNvSpPr txBox="1"/>
          <p:nvPr/>
        </p:nvSpPr>
        <p:spPr>
          <a:xfrm>
            <a:off x="7620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066800" y="1485900"/>
            <a:ext cx="16263582" cy="784830"/>
          </a:xfrm>
          <a:prstGeom prst="rect">
            <a:avLst/>
          </a:prstGeom>
          <a:noFill/>
        </p:spPr>
        <p:txBody>
          <a:bodyPr wrap="square" rtlCol="0">
            <a:spAutoFit/>
          </a:bodyPr>
          <a:lstStyle/>
          <a:p>
            <a:pPr algn="ctr"/>
            <a:r>
              <a:rPr lang="vi-VN" sz="4500" b="1" dirty="0" smtClean="0"/>
              <a:t>Hãy phân tích thành phần của các câu sau đây:</a:t>
            </a:r>
            <a:endParaRPr lang="en-US" sz="4500" b="1" dirty="0"/>
          </a:p>
        </p:txBody>
      </p:sp>
      <p:sp>
        <p:nvSpPr>
          <p:cNvPr id="3" name="TextBox 2"/>
          <p:cNvSpPr txBox="1"/>
          <p:nvPr/>
        </p:nvSpPr>
        <p:spPr>
          <a:xfrm>
            <a:off x="1099782" y="2270730"/>
            <a:ext cx="16230600" cy="5632311"/>
          </a:xfrm>
          <a:prstGeom prst="rect">
            <a:avLst/>
          </a:prstGeom>
          <a:noFill/>
        </p:spPr>
        <p:txBody>
          <a:bodyPr wrap="square" rtlCol="0">
            <a:spAutoFit/>
          </a:bodyPr>
          <a:lstStyle/>
          <a:p>
            <a:pPr marL="742950" indent="-742950">
              <a:lnSpc>
                <a:spcPct val="150000"/>
              </a:lnSpc>
              <a:buAutoNum type="alphaLcPeriod"/>
            </a:pPr>
            <a:r>
              <a:rPr lang="vi-VN" sz="4000" i="1" dirty="0" smtClean="0"/>
              <a:t>Đôi càng tôi mẫm bóng.</a:t>
            </a:r>
          </a:p>
          <a:p>
            <a:pPr>
              <a:lnSpc>
                <a:spcPct val="150000"/>
              </a:lnSpc>
            </a:pPr>
            <a:endParaRPr lang="vi-VN" sz="4000" i="1" dirty="0" smtClean="0"/>
          </a:p>
          <a:p>
            <a:pPr>
              <a:lnSpc>
                <a:spcPct val="150000"/>
              </a:lnSpc>
            </a:pPr>
            <a:r>
              <a:rPr lang="vi-VN" sz="4000" i="1" dirty="0" smtClean="0"/>
              <a:t>b.  Sau một hồi trống thúc vang đội cả lòng tôi, mấy người học trò cũ </a:t>
            </a:r>
          </a:p>
          <a:p>
            <a:pPr>
              <a:lnSpc>
                <a:spcPct val="150000"/>
              </a:lnSpc>
            </a:pPr>
            <a:endParaRPr lang="vi-VN" sz="4000" i="1" dirty="0"/>
          </a:p>
          <a:p>
            <a:pPr>
              <a:lnSpc>
                <a:spcPct val="150000"/>
              </a:lnSpc>
            </a:pPr>
            <a:r>
              <a:rPr lang="vi-VN" sz="4000" i="1" dirty="0" smtClean="0"/>
              <a:t>đến sắp hàng dưới hiên rồi đi vào lớp.</a:t>
            </a:r>
          </a:p>
          <a:p>
            <a:pPr>
              <a:lnSpc>
                <a:spcPct val="150000"/>
              </a:lnSpc>
            </a:pPr>
            <a:endParaRPr lang="vi-VN" sz="4000" i="1" dirty="0" smtClean="0"/>
          </a:p>
        </p:txBody>
      </p:sp>
      <p:cxnSp>
        <p:nvCxnSpPr>
          <p:cNvPr id="5" name="Straight Connector 4"/>
          <p:cNvCxnSpPr/>
          <p:nvPr/>
        </p:nvCxnSpPr>
        <p:spPr>
          <a:xfrm>
            <a:off x="1905000" y="3086100"/>
            <a:ext cx="2590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4724400" y="3086100"/>
            <a:ext cx="2362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V="1">
            <a:off x="1905000" y="4991100"/>
            <a:ext cx="9601200" cy="762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V="1">
            <a:off x="11734800" y="4991100"/>
            <a:ext cx="4800600" cy="2559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1219200" y="6743700"/>
            <a:ext cx="8229600" cy="762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2895600" y="3162807"/>
            <a:ext cx="963725" cy="738664"/>
          </a:xfrm>
          <a:prstGeom prst="rect">
            <a:avLst/>
          </a:prstGeom>
          <a:noFill/>
        </p:spPr>
        <p:txBody>
          <a:bodyPr wrap="none" rtlCol="0">
            <a:spAutoFit/>
          </a:bodyPr>
          <a:lstStyle/>
          <a:p>
            <a:r>
              <a:rPr lang="vi-VN" sz="4200" b="1" dirty="0" smtClean="0">
                <a:solidFill>
                  <a:srgbClr val="FF0000"/>
                </a:solidFill>
              </a:rPr>
              <a:t>CN</a:t>
            </a:r>
            <a:endParaRPr lang="en-US" sz="4200" b="1" dirty="0">
              <a:solidFill>
                <a:srgbClr val="FF0000"/>
              </a:solidFill>
            </a:endParaRPr>
          </a:p>
        </p:txBody>
      </p:sp>
      <p:sp>
        <p:nvSpPr>
          <p:cNvPr id="17" name="TextBox 16"/>
          <p:cNvSpPr txBox="1"/>
          <p:nvPr/>
        </p:nvSpPr>
        <p:spPr>
          <a:xfrm>
            <a:off x="5423637" y="3166239"/>
            <a:ext cx="933269" cy="738664"/>
          </a:xfrm>
          <a:prstGeom prst="rect">
            <a:avLst/>
          </a:prstGeom>
          <a:noFill/>
        </p:spPr>
        <p:txBody>
          <a:bodyPr wrap="none" rtlCol="0">
            <a:spAutoFit/>
          </a:bodyPr>
          <a:lstStyle/>
          <a:p>
            <a:r>
              <a:rPr lang="vi-VN" sz="4200" b="1" dirty="0" smtClean="0">
                <a:solidFill>
                  <a:srgbClr val="FF0000"/>
                </a:solidFill>
              </a:rPr>
              <a:t>VN</a:t>
            </a:r>
            <a:endParaRPr lang="en-US" sz="4200" b="1" dirty="0">
              <a:solidFill>
                <a:srgbClr val="FF0000"/>
              </a:solidFill>
            </a:endParaRPr>
          </a:p>
        </p:txBody>
      </p:sp>
      <p:sp>
        <p:nvSpPr>
          <p:cNvPr id="18" name="TextBox 17"/>
          <p:cNvSpPr txBox="1"/>
          <p:nvPr/>
        </p:nvSpPr>
        <p:spPr>
          <a:xfrm>
            <a:off x="5638800" y="5166836"/>
            <a:ext cx="841897" cy="738664"/>
          </a:xfrm>
          <a:prstGeom prst="rect">
            <a:avLst/>
          </a:prstGeom>
          <a:noFill/>
        </p:spPr>
        <p:txBody>
          <a:bodyPr wrap="none" rtlCol="0">
            <a:spAutoFit/>
          </a:bodyPr>
          <a:lstStyle/>
          <a:p>
            <a:r>
              <a:rPr lang="vi-VN" sz="4200" b="1" dirty="0" smtClean="0">
                <a:solidFill>
                  <a:srgbClr val="FF0000"/>
                </a:solidFill>
              </a:rPr>
              <a:t>TT</a:t>
            </a:r>
            <a:endParaRPr lang="en-US" sz="4200" b="1" dirty="0">
              <a:solidFill>
                <a:srgbClr val="FF0000"/>
              </a:solidFill>
            </a:endParaRPr>
          </a:p>
        </p:txBody>
      </p:sp>
      <p:sp>
        <p:nvSpPr>
          <p:cNvPr id="19" name="TextBox 18"/>
          <p:cNvSpPr txBox="1"/>
          <p:nvPr/>
        </p:nvSpPr>
        <p:spPr>
          <a:xfrm>
            <a:off x="14020800" y="5166836"/>
            <a:ext cx="963725" cy="738664"/>
          </a:xfrm>
          <a:prstGeom prst="rect">
            <a:avLst/>
          </a:prstGeom>
          <a:noFill/>
        </p:spPr>
        <p:txBody>
          <a:bodyPr wrap="none" rtlCol="0">
            <a:spAutoFit/>
          </a:bodyPr>
          <a:lstStyle/>
          <a:p>
            <a:r>
              <a:rPr lang="vi-VN" sz="4200" b="1" dirty="0" smtClean="0">
                <a:solidFill>
                  <a:srgbClr val="FF0000"/>
                </a:solidFill>
              </a:rPr>
              <a:t>CN</a:t>
            </a:r>
            <a:endParaRPr lang="en-US" sz="4200" b="1" dirty="0">
              <a:solidFill>
                <a:srgbClr val="FF0000"/>
              </a:solidFill>
            </a:endParaRPr>
          </a:p>
        </p:txBody>
      </p:sp>
      <p:sp>
        <p:nvSpPr>
          <p:cNvPr id="20" name="TextBox 19"/>
          <p:cNvSpPr txBox="1"/>
          <p:nvPr/>
        </p:nvSpPr>
        <p:spPr>
          <a:xfrm>
            <a:off x="4400731" y="6889635"/>
            <a:ext cx="933269" cy="738664"/>
          </a:xfrm>
          <a:prstGeom prst="rect">
            <a:avLst/>
          </a:prstGeom>
          <a:noFill/>
        </p:spPr>
        <p:txBody>
          <a:bodyPr wrap="none" rtlCol="0">
            <a:spAutoFit/>
          </a:bodyPr>
          <a:lstStyle/>
          <a:p>
            <a:r>
              <a:rPr lang="vi-VN" sz="4200" b="1" dirty="0" smtClean="0">
                <a:solidFill>
                  <a:srgbClr val="FF0000"/>
                </a:solidFill>
              </a:rPr>
              <a:t>VN</a:t>
            </a:r>
            <a:endParaRPr lang="en-US" sz="4200" b="1" dirty="0">
              <a:solidFill>
                <a:srgbClr val="FF0000"/>
              </a:solidFill>
            </a:endParaRPr>
          </a:p>
        </p:txBody>
      </p:sp>
    </p:spTree>
    <p:extLst>
      <p:ext uri="{BB962C8B-B14F-4D97-AF65-F5344CB8AC3E}">
        <p14:creationId xmlns:p14="http://schemas.microsoft.com/office/powerpoint/2010/main" val="3860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randombar(horizontal)">
                                      <p:cBhvr>
                                        <p:cTn id="40" dur="500"/>
                                        <p:tgtEl>
                                          <p:spTgt spid="1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2727</Words>
  <PresentationFormat>Custom</PresentationFormat>
  <Paragraphs>293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Wingdings</vt:lpstr>
      <vt:lpstr>Arial</vt:lpstr>
      <vt:lpstr>Times New Roman</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2021-12-15T15:24:24Z</dcterms:modified>
  <dc:identifier>DAEtUBLhDZE</dc:identifier>
</cp:coreProperties>
</file>