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69" r:id="rId2"/>
    <p:sldId id="312" r:id="rId3"/>
    <p:sldId id="310" r:id="rId4"/>
    <p:sldId id="313" r:id="rId5"/>
    <p:sldId id="317" r:id="rId6"/>
    <p:sldId id="318" r:id="rId7"/>
    <p:sldId id="319" r:id="rId8"/>
    <p:sldId id="323" r:id="rId9"/>
    <p:sldId id="322" r:id="rId10"/>
    <p:sldId id="276" r:id="rId11"/>
    <p:sldId id="282" r:id="rId12"/>
    <p:sldId id="279" r:id="rId13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FF00FF"/>
    <a:srgbClr val="ECB2CB"/>
    <a:srgbClr val="FFCCFF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>
        <p:scale>
          <a:sx n="80" d="100"/>
          <a:sy n="80" d="100"/>
        </p:scale>
        <p:origin x="-1068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2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5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 smtClean="0">
                <a:solidFill>
                  <a:srgbClr val="FF0000"/>
                </a:solidFill>
                <a:latin typeface="HP001 4 hàng" pitchFamily="34" charset="0"/>
              </a:rPr>
              <a:t>!          </a:t>
            </a:r>
            <a:endParaRPr lang="en-US" sz="6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7"/>
            <a:ext cx="9144000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9146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43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11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2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90" y="1993585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90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4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"/>
            <a:ext cx="8153400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-222"/>
              </a:rPr>
              <a:t>HOẠT ĐỘNG 1: </a:t>
            </a:r>
            <a:r>
              <a:rPr lang="en-US" sz="4000" b="1" dirty="0" err="1" smtClean="0">
                <a:latin typeface="H-222"/>
              </a:rPr>
              <a:t>Khởi</a:t>
            </a:r>
            <a:r>
              <a:rPr lang="en-US" sz="4000" b="1" dirty="0" smtClean="0">
                <a:latin typeface="H-222"/>
              </a:rPr>
              <a:t> </a:t>
            </a:r>
            <a:r>
              <a:rPr lang="en-US" sz="4000" b="1" dirty="0" err="1" smtClean="0">
                <a:latin typeface="H-222"/>
              </a:rPr>
              <a:t>động</a:t>
            </a:r>
            <a:endParaRPr lang="en-US" sz="4000" dirty="0">
              <a:latin typeface="H-2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91338"/>
            <a:ext cx="7467600" cy="52321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just"/>
            <a:r>
              <a:rPr lang="en-US" altLang="zh-CN" sz="2800" dirty="0" err="1" smtClean="0">
                <a:latin typeface="HP-222" panose="020B0803050302020204" pitchFamily="34" charset="0"/>
              </a:rPr>
              <a:t>Gọi</a:t>
            </a:r>
            <a:r>
              <a:rPr lang="en-US" altLang="zh-CN" sz="2800" dirty="0" smtClean="0">
                <a:latin typeface="HP-222" panose="020B0803050302020204" pitchFamily="34" charset="0"/>
              </a:rPr>
              <a:t> HS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đọc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các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chữ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đã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học</a:t>
            </a:r>
            <a:r>
              <a:rPr lang="en-US" altLang="zh-CN" sz="2800" dirty="0" smtClean="0">
                <a:latin typeface="HP-222" panose="020B0803050302020204" pitchFamily="34" charset="0"/>
              </a:rPr>
              <a:t> ở </a:t>
            </a:r>
            <a:r>
              <a:rPr lang="en-US" altLang="zh-CN" sz="2800" err="1" smtClean="0">
                <a:latin typeface="HP-222" panose="020B0803050302020204" pitchFamily="34" charset="0"/>
              </a:rPr>
              <a:t>bài</a:t>
            </a:r>
            <a:r>
              <a:rPr lang="en-US" altLang="zh-CN" sz="2800" smtClean="0">
                <a:latin typeface="HP-222" panose="020B0803050302020204" pitchFamily="34" charset="0"/>
              </a:rPr>
              <a:t> </a:t>
            </a:r>
            <a:r>
              <a:rPr lang="en-US" altLang="zh-CN" sz="2800" smtClean="0">
                <a:latin typeface="HP-222" panose="020B0803050302020204" pitchFamily="34" charset="0"/>
              </a:rPr>
              <a:t>108 </a:t>
            </a:r>
            <a:r>
              <a:rPr lang="en-US" altLang="zh-CN" sz="2800" err="1" smtClean="0">
                <a:latin typeface="HP-222" panose="020B0803050302020204" pitchFamily="34" charset="0"/>
              </a:rPr>
              <a:t>và</a:t>
            </a:r>
            <a:r>
              <a:rPr lang="en-US" altLang="zh-CN" sz="2800" smtClean="0">
                <a:latin typeface="HP-222" panose="020B0803050302020204" pitchFamily="34" charset="0"/>
              </a:rPr>
              <a:t> </a:t>
            </a:r>
            <a:r>
              <a:rPr lang="en-US" altLang="zh-CN" sz="2800" smtClean="0">
                <a:latin typeface="HP-222" panose="020B0803050302020204" pitchFamily="34" charset="0"/>
              </a:rPr>
              <a:t>109 </a:t>
            </a:r>
            <a:endParaRPr lang="zh-CN" altLang="en-US" sz="2800" dirty="0">
              <a:latin typeface="HP-222" panose="020B08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5894"/>
            <a:ext cx="8153400" cy="95409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HP-222" panose="020B0803050302020204" pitchFamily="34" charset="0"/>
              </a:rPr>
              <a:t>Nội</a:t>
            </a:r>
            <a:r>
              <a:rPr lang="en-US" altLang="zh-CN" sz="2800" dirty="0">
                <a:solidFill>
                  <a:srgbClr val="002060"/>
                </a:solidFill>
                <a:latin typeface="HP-222" panose="020B0803050302020204" pitchFamily="34" charset="0"/>
              </a:rPr>
              <a:t> dung </a:t>
            </a:r>
            <a:r>
              <a:rPr lang="en-US" altLang="zh-CN" sz="2800" err="1" smtClean="0">
                <a:solidFill>
                  <a:srgbClr val="002060"/>
                </a:solidFill>
                <a:latin typeface="HP-222" panose="020B0803050302020204" pitchFamily="34" charset="0"/>
              </a:rPr>
              <a:t>bài</a:t>
            </a:r>
            <a:r>
              <a:rPr lang="en-US" altLang="zh-CN" sz="2800" smtClean="0">
                <a:solidFill>
                  <a:srgbClr val="002060"/>
                </a:solidFill>
                <a:latin typeface="HP-222" panose="020B0803050302020204" pitchFamily="34" charset="0"/>
              </a:rPr>
              <a:t> </a:t>
            </a:r>
            <a:r>
              <a:rPr lang="en-US" altLang="zh-CN" sz="2800" smtClean="0">
                <a:solidFill>
                  <a:srgbClr val="002060"/>
                </a:solidFill>
                <a:latin typeface="HP-222" panose="020B0803050302020204" pitchFamily="34" charset="0"/>
              </a:rPr>
              <a:t>108 </a:t>
            </a:r>
            <a:r>
              <a:rPr lang="en-US" altLang="zh-CN" sz="2800" err="1" smtClean="0">
                <a:solidFill>
                  <a:srgbClr val="002060"/>
                </a:solidFill>
                <a:latin typeface="HP-222" panose="020B0803050302020204" pitchFamily="34" charset="0"/>
              </a:rPr>
              <a:t>và</a:t>
            </a:r>
            <a:r>
              <a:rPr lang="en-US" altLang="zh-CN" sz="2800" smtClean="0">
                <a:solidFill>
                  <a:srgbClr val="002060"/>
                </a:solidFill>
                <a:latin typeface="HP-222" panose="020B0803050302020204" pitchFamily="34" charset="0"/>
              </a:rPr>
              <a:t> </a:t>
            </a:r>
            <a:r>
              <a:rPr lang="en-US" altLang="zh-CN" sz="2800" smtClean="0">
                <a:solidFill>
                  <a:srgbClr val="002060"/>
                </a:solidFill>
                <a:latin typeface="HP-222" panose="020B0803050302020204" pitchFamily="34" charset="0"/>
              </a:rPr>
              <a:t>109 </a:t>
            </a:r>
            <a:r>
              <a:rPr lang="en-US" altLang="zh-CN" sz="2800" dirty="0" err="1" smtClean="0">
                <a:solidFill>
                  <a:srgbClr val="002060"/>
                </a:solidFill>
                <a:latin typeface="HP-222" panose="020B0803050302020204" pitchFamily="34" charset="0"/>
              </a:rPr>
              <a:t>đã</a:t>
            </a:r>
            <a:r>
              <a:rPr lang="en-US" altLang="zh-CN" sz="2800" dirty="0" smtClean="0">
                <a:solidFill>
                  <a:srgbClr val="002060"/>
                </a:solidFill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HP-222" panose="020B0803050302020204" pitchFamily="34" charset="0"/>
              </a:rPr>
              <a:t>học</a:t>
            </a:r>
            <a:r>
              <a:rPr lang="en-US" altLang="zh-CN" sz="2800" smtClean="0">
                <a:solidFill>
                  <a:srgbClr val="002060"/>
                </a:solidFill>
                <a:latin typeface="HP-222" panose="020B0803050302020204" pitchFamily="34" charset="0"/>
              </a:rPr>
              <a:t>: </a:t>
            </a:r>
            <a:r>
              <a:rPr lang="en-US" altLang="zh-CN" sz="2800" smtClean="0">
                <a:solidFill>
                  <a:srgbClr val="C00000"/>
                </a:solidFill>
                <a:latin typeface="HP-222" panose="020B0803050302020204" pitchFamily="34" charset="0"/>
              </a:rPr>
              <a:t>êu</a:t>
            </a:r>
            <a:r>
              <a:rPr lang="en-US" altLang="zh-CN" sz="2800" smtClean="0">
                <a:solidFill>
                  <a:srgbClr val="C00000"/>
                </a:solidFill>
                <a:latin typeface="HP-222" panose="020B0803050302020204" pitchFamily="34" charset="0"/>
              </a:rPr>
              <a:t>, iu, iêu, yêu, con sếu, cái rìu, vải thiều, đáng yêu</a:t>
            </a:r>
            <a:endParaRPr lang="zh-CN" altLang="en-US" sz="2800" dirty="0">
              <a:latin typeface="HP-222" panose="020B08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225" y="797072"/>
            <a:ext cx="2990850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-222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H-222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H-222"/>
              </a:rPr>
              <a:t> </a:t>
            </a:r>
            <a:r>
              <a:rPr lang="en-US" sz="4000" b="1" dirty="0" err="1" smtClean="0">
                <a:latin typeface="H-222"/>
              </a:rPr>
              <a:t>Kiểm</a:t>
            </a:r>
            <a:r>
              <a:rPr lang="en-US" sz="4000" b="1" dirty="0" smtClean="0">
                <a:latin typeface="H-222"/>
              </a:rPr>
              <a:t> </a:t>
            </a:r>
            <a:r>
              <a:rPr lang="en-US" sz="4000" b="1" dirty="0" err="1" smtClean="0">
                <a:latin typeface="H-222"/>
              </a:rPr>
              <a:t>tra</a:t>
            </a:r>
            <a:endParaRPr lang="en-US" sz="4000" dirty="0">
              <a:latin typeface="H-2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473472"/>
            <a:ext cx="4514850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-222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H-222"/>
              </a:rPr>
              <a:t>. </a:t>
            </a:r>
            <a:r>
              <a:rPr lang="en-US" sz="4000" b="1" dirty="0" err="1" smtClean="0">
                <a:latin typeface="H-222"/>
              </a:rPr>
              <a:t>Giới</a:t>
            </a:r>
            <a:r>
              <a:rPr lang="en-US" sz="4000" b="1" dirty="0" smtClean="0">
                <a:latin typeface="H-222"/>
              </a:rPr>
              <a:t> </a:t>
            </a:r>
            <a:r>
              <a:rPr lang="en-US" sz="4000" b="1" dirty="0" err="1" smtClean="0">
                <a:latin typeface="H-222"/>
              </a:rPr>
              <a:t>thiệu</a:t>
            </a:r>
            <a:r>
              <a:rPr lang="en-US" sz="4000" b="1" dirty="0" smtClean="0">
                <a:latin typeface="H-222"/>
              </a:rPr>
              <a:t> </a:t>
            </a:r>
            <a:r>
              <a:rPr lang="en-US" sz="4000" b="1" dirty="0" err="1" smtClean="0">
                <a:latin typeface="H-222"/>
              </a:rPr>
              <a:t>bài</a:t>
            </a:r>
            <a:endParaRPr lang="en-US" sz="4000" dirty="0">
              <a:latin typeface="H-2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257550"/>
            <a:ext cx="8153400" cy="138498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HP-222" panose="020B0803050302020204" pitchFamily="34" charset="0"/>
              </a:rPr>
              <a:t>Nội</a:t>
            </a:r>
            <a:r>
              <a:rPr lang="en-US" altLang="zh-CN" sz="2800" dirty="0">
                <a:solidFill>
                  <a:srgbClr val="002060"/>
                </a:solidFill>
                <a:latin typeface="HP-222" panose="020B0803050302020204" pitchFamily="34" charset="0"/>
              </a:rPr>
              <a:t> dung </a:t>
            </a:r>
            <a:r>
              <a:rPr lang="en-US" altLang="zh-CN" sz="2800" dirty="0" err="1" smtClean="0">
                <a:solidFill>
                  <a:srgbClr val="002060"/>
                </a:solidFill>
                <a:latin typeface="HP-222" panose="020B0803050302020204" pitchFamily="34" charset="0"/>
              </a:rPr>
              <a:t>viết</a:t>
            </a:r>
            <a:r>
              <a:rPr lang="en-US" altLang="zh-CN" sz="2800" dirty="0" smtClean="0">
                <a:solidFill>
                  <a:srgbClr val="002060"/>
                </a:solidFill>
                <a:latin typeface="HP-222" panose="020B0803050302020204" pitchFamily="34" charset="0"/>
              </a:rPr>
              <a:t>: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Viết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err="1" smtClean="0">
                <a:latin typeface="HP-222" panose="020B0803050302020204" pitchFamily="34" charset="0"/>
              </a:rPr>
              <a:t>đúng</a:t>
            </a:r>
            <a:r>
              <a:rPr lang="en-US" altLang="zh-CN" sz="2800" smtClean="0">
                <a:latin typeface="HP-222" panose="020B0803050302020204" pitchFamily="34" charset="0"/>
              </a:rPr>
              <a:t> </a:t>
            </a:r>
            <a:r>
              <a:rPr lang="en-US" altLang="zh-CN" sz="2800">
                <a:solidFill>
                  <a:srgbClr val="C00000"/>
                </a:solidFill>
                <a:latin typeface="HP-222" panose="020B0803050302020204" pitchFamily="34" charset="0"/>
              </a:rPr>
              <a:t>êu, iu, iêu, yêu, con sếu, cái rìu, vải thiều, </a:t>
            </a:r>
            <a:r>
              <a:rPr lang="en-US" altLang="zh-CN" sz="2800">
                <a:solidFill>
                  <a:srgbClr val="C00000"/>
                </a:solidFill>
                <a:latin typeface="HP-222" panose="020B0803050302020204" pitchFamily="34" charset="0"/>
              </a:rPr>
              <a:t>đáng </a:t>
            </a:r>
            <a:r>
              <a:rPr lang="en-US" altLang="zh-CN" sz="2800" smtClean="0">
                <a:solidFill>
                  <a:srgbClr val="C00000"/>
                </a:solidFill>
                <a:latin typeface="HP-222" panose="020B0803050302020204" pitchFamily="34" charset="0"/>
              </a:rPr>
              <a:t>yêu</a:t>
            </a:r>
            <a:r>
              <a:rPr lang="en-US" altLang="zh-CN" sz="2800" smtClean="0">
                <a:solidFill>
                  <a:srgbClr val="C00000"/>
                </a:solidFill>
                <a:latin typeface="HP-222" panose="020B0803050302020204" pitchFamily="34" charset="0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HP-222" panose="020B0803050302020204" pitchFamily="34" charset="0"/>
              </a:rPr>
              <a:t>- 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chữ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thường</a:t>
            </a:r>
            <a:r>
              <a:rPr lang="en-US" altLang="zh-CN" sz="2800" dirty="0" smtClean="0">
                <a:latin typeface="HP-222" panose="020B0803050302020204" pitchFamily="34" charset="0"/>
              </a:rPr>
              <a:t>,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cỡ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vừa</a:t>
            </a:r>
            <a:r>
              <a:rPr lang="en-US" altLang="zh-CN" sz="2800" dirty="0" smtClean="0">
                <a:latin typeface="HP-222" panose="020B0803050302020204" pitchFamily="34" charset="0"/>
              </a:rPr>
              <a:t>,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đúng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kiểu</a:t>
            </a:r>
            <a:r>
              <a:rPr lang="en-US" altLang="zh-CN" sz="2800" dirty="0" smtClean="0">
                <a:latin typeface="HP-222" panose="020B0803050302020204" pitchFamily="34" charset="0"/>
              </a:rPr>
              <a:t>,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đều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nét</a:t>
            </a:r>
            <a:r>
              <a:rPr lang="en-US" altLang="zh-CN" sz="2800" dirty="0" smtClean="0">
                <a:latin typeface="HP-222" panose="020B0803050302020204" pitchFamily="34" charset="0"/>
              </a:rPr>
              <a:t>. </a:t>
            </a:r>
            <a:endParaRPr lang="zh-CN" altLang="en-US" sz="28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41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33350"/>
            <a:ext cx="8763000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-222"/>
              </a:rPr>
              <a:t>HOẠT ĐỘNG </a:t>
            </a:r>
            <a:r>
              <a:rPr lang="en-US" sz="3600" b="1" dirty="0" smtClean="0">
                <a:solidFill>
                  <a:srgbClr val="FF0000"/>
                </a:solidFill>
                <a:latin typeface="H-222"/>
              </a:rPr>
              <a:t>2: </a:t>
            </a:r>
            <a:r>
              <a:rPr lang="en-US" sz="3600" dirty="0" err="1" smtClean="0">
                <a:latin typeface="H-222"/>
              </a:rPr>
              <a:t>Khám</a:t>
            </a:r>
            <a:r>
              <a:rPr lang="en-US" sz="3600" dirty="0" smtClean="0">
                <a:latin typeface="H-222"/>
              </a:rPr>
              <a:t> </a:t>
            </a:r>
            <a:r>
              <a:rPr lang="en-US" sz="3600" dirty="0" err="1" smtClean="0">
                <a:latin typeface="H-222"/>
              </a:rPr>
              <a:t>phá</a:t>
            </a:r>
            <a:r>
              <a:rPr lang="en-US" sz="3600" dirty="0" smtClean="0">
                <a:latin typeface="H-222"/>
              </a:rPr>
              <a:t> </a:t>
            </a:r>
            <a:r>
              <a:rPr lang="en-US" sz="3600" dirty="0" err="1" smtClean="0">
                <a:latin typeface="H-222"/>
              </a:rPr>
              <a:t>và</a:t>
            </a:r>
            <a:r>
              <a:rPr lang="en-US" sz="3600" dirty="0" smtClean="0">
                <a:latin typeface="H-222"/>
              </a:rPr>
              <a:t> </a:t>
            </a:r>
            <a:r>
              <a:rPr lang="en-US" sz="3600" dirty="0" err="1" smtClean="0">
                <a:latin typeface="H-222"/>
              </a:rPr>
              <a:t>luyện</a:t>
            </a:r>
            <a:r>
              <a:rPr lang="en-US" sz="3600" dirty="0" smtClean="0">
                <a:latin typeface="H-222"/>
              </a:rPr>
              <a:t> </a:t>
            </a:r>
            <a:r>
              <a:rPr lang="en-US" sz="3600" dirty="0" err="1" smtClean="0">
                <a:latin typeface="H-222"/>
              </a:rPr>
              <a:t>tập</a:t>
            </a:r>
            <a:r>
              <a:rPr lang="en-US" sz="3600" dirty="0" smtClean="0">
                <a:latin typeface="H-222"/>
              </a:rPr>
              <a:t>  </a:t>
            </a:r>
            <a:endParaRPr lang="en-US" sz="3600" dirty="0">
              <a:latin typeface="H-2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475" y="971550"/>
            <a:ext cx="3895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>
                <a:latin typeface="H-222"/>
              </a:rPr>
              <a:t>Các vần, tiếng, từ cần viết.</a:t>
            </a:r>
          </a:p>
          <a:p>
            <a:r>
              <a:rPr lang="nl-NL" dirty="0" smtClean="0">
                <a:latin typeface="H-222"/>
              </a:rPr>
              <a:t>     Yêu </a:t>
            </a:r>
            <a:r>
              <a:rPr lang="nl-NL" dirty="0">
                <a:latin typeface="H-222"/>
              </a:rPr>
              <a:t>cầu học sinh đọc</a:t>
            </a:r>
            <a:endParaRPr lang="en-US" dirty="0">
              <a:latin typeface="H-2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047750"/>
            <a:ext cx="762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H-222"/>
            </a:endParaRPr>
          </a:p>
          <a:p>
            <a:endParaRPr lang="en-US" dirty="0">
              <a:latin typeface="H-222"/>
            </a:endParaRPr>
          </a:p>
          <a:p>
            <a:endParaRPr lang="en-US" dirty="0" smtClean="0">
              <a:latin typeface="H-222"/>
            </a:endParaRPr>
          </a:p>
          <a:p>
            <a:endParaRPr lang="en-US" dirty="0">
              <a:latin typeface="H-222"/>
            </a:endParaRPr>
          </a:p>
          <a:p>
            <a:endParaRPr lang="en-US" dirty="0" smtClean="0">
              <a:latin typeface="H-222"/>
            </a:endParaRPr>
          </a:p>
          <a:p>
            <a:endParaRPr lang="en-US" dirty="0">
              <a:latin typeface="H-222"/>
            </a:endParaRPr>
          </a:p>
          <a:p>
            <a:endParaRPr lang="en-US" dirty="0" smtClean="0">
              <a:latin typeface="H-222"/>
            </a:endParaRPr>
          </a:p>
          <a:p>
            <a:endParaRPr lang="en-US" dirty="0">
              <a:latin typeface="H-222"/>
            </a:endParaRPr>
          </a:p>
          <a:p>
            <a:endParaRPr lang="en-US" dirty="0" smtClean="0">
              <a:latin typeface="H-222"/>
            </a:endParaRPr>
          </a:p>
          <a:p>
            <a:endParaRPr lang="en-US" dirty="0">
              <a:latin typeface="H-222"/>
            </a:endParaRPr>
          </a:p>
          <a:p>
            <a:r>
              <a:rPr lang="en-US" dirty="0" smtClean="0">
                <a:latin typeface="H-222"/>
              </a:rPr>
              <a:t> </a:t>
            </a:r>
          </a:p>
          <a:p>
            <a:endParaRPr lang="en-US" dirty="0">
              <a:latin typeface="H-222"/>
            </a:endParaRPr>
          </a:p>
          <a:p>
            <a:endParaRPr lang="en-US" dirty="0" smtClean="0">
              <a:latin typeface="H-2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881"/>
            <a:ext cx="9144000" cy="1619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3361"/>
            <a:ext cx="9144000" cy="14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343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7150"/>
            <a:ext cx="389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latin typeface="H-222"/>
              </a:rPr>
              <a:t>2. Tập viết</a:t>
            </a:r>
            <a:r>
              <a:rPr lang="nl-NL" smtClean="0">
                <a:latin typeface="H-222"/>
              </a:rPr>
              <a:t>: </a:t>
            </a:r>
            <a:r>
              <a:rPr lang="en-US" smtClean="0">
                <a:solidFill>
                  <a:srgbClr val="C00000"/>
                </a:solidFill>
                <a:latin typeface="HP-222" panose="020B0803050302020204" pitchFamily="34" charset="0"/>
              </a:rPr>
              <a:t>êu, con sếu</a:t>
            </a:r>
            <a:r>
              <a:rPr lang="en-US" altLang="zh-CN" smtClean="0">
                <a:solidFill>
                  <a:srgbClr val="C00000"/>
                </a:solidFill>
                <a:latin typeface="HP-222" panose="020B0803050302020204" pitchFamily="34" charset="0"/>
              </a:rPr>
              <a:t>, iu, cái rìu</a:t>
            </a:r>
            <a:r>
              <a:rPr lang="nl-NL" smtClean="0">
                <a:latin typeface="H-222"/>
              </a:rPr>
              <a:t> </a:t>
            </a:r>
            <a:endParaRPr lang="en-US" dirty="0">
              <a:latin typeface="H-2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5" y="264795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-222" pitchFamily="34" charset="0"/>
              </a:rPr>
              <a:t>   </a:t>
            </a:r>
            <a:r>
              <a:rPr lang="en-US" sz="2800" dirty="0" err="1" smtClean="0">
                <a:latin typeface="HP-222" pitchFamily="34" charset="0"/>
              </a:rPr>
              <a:t>Em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hãy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nêu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cách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viết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và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độ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cao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các</a:t>
            </a:r>
            <a:r>
              <a:rPr lang="en-US" sz="2800" dirty="0" smtClean="0">
                <a:latin typeface="HP-222" panose="020B0803050302020204" pitchFamily="34" charset="0"/>
              </a:rPr>
              <a:t> con </a:t>
            </a:r>
            <a:r>
              <a:rPr lang="en-US" sz="2800" dirty="0" err="1" smtClean="0">
                <a:latin typeface="HP-222" panose="020B0803050302020204" pitchFamily="34" charset="0"/>
              </a:rPr>
              <a:t>chữ</a:t>
            </a:r>
            <a:r>
              <a:rPr lang="en-US" sz="2800" dirty="0" smtClean="0">
                <a:latin typeface="HP-222" panose="020B0803050302020204" pitchFamily="34" charset="0"/>
              </a:rPr>
              <a:t> ?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50" y="315212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   </a:t>
            </a:r>
            <a:r>
              <a:rPr lang="en-US" sz="2800" dirty="0" err="1" smtClean="0">
                <a:latin typeface="HP-222" pitchFamily="34" charset="0"/>
              </a:rPr>
              <a:t>Gv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viết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mẫu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Chú</a:t>
            </a:r>
            <a:r>
              <a:rPr lang="en-US" sz="2800" dirty="0" smtClean="0">
                <a:latin typeface="HP-222" pitchFamily="34" charset="0"/>
              </a:rPr>
              <a:t> ý </a:t>
            </a:r>
            <a:r>
              <a:rPr lang="en-US" sz="2800" dirty="0" err="1" smtClean="0">
                <a:latin typeface="HP-222" pitchFamily="34" charset="0"/>
              </a:rPr>
              <a:t>độ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cao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các</a:t>
            </a:r>
            <a:r>
              <a:rPr lang="en-US" sz="2800" dirty="0" smtClean="0">
                <a:latin typeface="HP-222" pitchFamily="34" charset="0"/>
              </a:rPr>
              <a:t> con </a:t>
            </a:r>
            <a:r>
              <a:rPr lang="en-US" sz="2800" dirty="0" err="1" smtClean="0">
                <a:latin typeface="HP-222" pitchFamily="34" charset="0"/>
              </a:rPr>
              <a:t>chữ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cách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nối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nét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khoảng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cách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vị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trí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đặt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dấu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thanh</a:t>
            </a:r>
            <a:r>
              <a:rPr lang="en-US" sz="2800" dirty="0" smtClean="0">
                <a:latin typeface="HP-222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"/>
            <a:ext cx="9144000" cy="16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715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H-222"/>
              </a:rPr>
              <a:t>Video </a:t>
            </a:r>
            <a:r>
              <a:rPr lang="en-US" sz="2800" dirty="0" err="1" smtClean="0">
                <a:solidFill>
                  <a:srgbClr val="FF0000"/>
                </a:solidFill>
                <a:latin typeface="H-222"/>
              </a:rPr>
              <a:t>hướng</a:t>
            </a:r>
            <a:r>
              <a:rPr lang="en-US" sz="2800" dirty="0" smtClean="0">
                <a:solidFill>
                  <a:srgbClr val="FF0000"/>
                </a:solidFill>
                <a:latin typeface="H-2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-222"/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  <a:latin typeface="H-2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-222"/>
              </a:rPr>
              <a:t>viết</a:t>
            </a:r>
            <a:endParaRPr lang="en-US" sz="2800" dirty="0">
              <a:solidFill>
                <a:srgbClr val="FF0000"/>
              </a:solidFill>
              <a:latin typeface="H-222"/>
            </a:endParaRPr>
          </a:p>
        </p:txBody>
      </p:sp>
    </p:spTree>
    <p:extLst>
      <p:ext uri="{BB962C8B-B14F-4D97-AF65-F5344CB8AC3E}">
        <p14:creationId xmlns:p14="http://schemas.microsoft.com/office/powerpoint/2010/main" val="11118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ời Nắng Trời Mưa - Nhạc Thiếu Nhi Có Lời 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989350"/>
            <a:ext cx="7543800" cy="3581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6529" y="134530"/>
            <a:ext cx="5080071" cy="830997"/>
          </a:xfrm>
          <a:prstGeom prst="rect">
            <a:avLst/>
          </a:prstGeom>
          <a:ln>
            <a:solidFill>
              <a:srgbClr val="DF31B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H-222"/>
              </a:rPr>
              <a:t>Thư</a:t>
            </a:r>
            <a:r>
              <a:rPr lang="en-US" sz="4800" dirty="0" smtClean="0">
                <a:solidFill>
                  <a:srgbClr val="FF0000"/>
                </a:solidFill>
                <a:latin typeface="H-222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H-222"/>
              </a:rPr>
              <a:t>giãn</a:t>
            </a:r>
            <a:endParaRPr lang="en-US" sz="4800" dirty="0">
              <a:solidFill>
                <a:srgbClr val="FF0000"/>
              </a:solidFill>
              <a:latin typeface="H-222"/>
            </a:endParaRPr>
          </a:p>
        </p:txBody>
      </p:sp>
    </p:spTree>
    <p:extLst>
      <p:ext uri="{BB962C8B-B14F-4D97-AF65-F5344CB8AC3E}">
        <p14:creationId xmlns:p14="http://schemas.microsoft.com/office/powerpoint/2010/main" val="32055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69811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715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latin typeface="H-222"/>
              </a:rPr>
              <a:t>2. Tập viết</a:t>
            </a:r>
            <a:r>
              <a:rPr lang="nl-NL" smtClean="0">
                <a:latin typeface="H-222"/>
              </a:rPr>
              <a:t>: </a:t>
            </a:r>
            <a:r>
              <a:rPr lang="en-US" smtClean="0">
                <a:solidFill>
                  <a:srgbClr val="C00000"/>
                </a:solidFill>
                <a:latin typeface="HP-222" panose="020B0803050302020204" pitchFamily="34" charset="0"/>
              </a:rPr>
              <a:t>iêu, vải thiều, yêu, đáng yêu</a:t>
            </a:r>
            <a:endParaRPr lang="en-US" dirty="0">
              <a:latin typeface="H-2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808" y="2587339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HP-222" pitchFamily="34" charset="0"/>
              </a:rPr>
              <a:t>   </a:t>
            </a:r>
            <a:r>
              <a:rPr lang="en-US" sz="2800" dirty="0" err="1" smtClean="0">
                <a:latin typeface="HP-222" pitchFamily="34" charset="0"/>
              </a:rPr>
              <a:t>Em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hãy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nêu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cách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viết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và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độ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cao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các</a:t>
            </a:r>
            <a:r>
              <a:rPr lang="en-US" sz="2800" dirty="0" smtClean="0">
                <a:latin typeface="HP-222" panose="020B0803050302020204" pitchFamily="34" charset="0"/>
              </a:rPr>
              <a:t> con </a:t>
            </a:r>
            <a:r>
              <a:rPr lang="en-US" sz="2800" dirty="0" err="1" smtClean="0">
                <a:latin typeface="HP-222" panose="020B0803050302020204" pitchFamily="34" charset="0"/>
              </a:rPr>
              <a:t>chữ</a:t>
            </a:r>
            <a:r>
              <a:rPr lang="en-US" sz="2800" dirty="0" smtClean="0">
                <a:latin typeface="HP-222" panose="020B0803050302020204" pitchFamily="34" charset="0"/>
              </a:rPr>
              <a:t> ?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475" y="2608243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   </a:t>
            </a:r>
            <a:r>
              <a:rPr lang="en-US" sz="2800" dirty="0" err="1" smtClean="0">
                <a:latin typeface="HP-222" pitchFamily="34" charset="0"/>
              </a:rPr>
              <a:t>Gv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viết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mẫu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Chú</a:t>
            </a:r>
            <a:r>
              <a:rPr lang="en-US" sz="2800" dirty="0" smtClean="0">
                <a:latin typeface="HP-222" pitchFamily="34" charset="0"/>
              </a:rPr>
              <a:t> ý </a:t>
            </a:r>
            <a:r>
              <a:rPr lang="en-US" sz="2800" dirty="0" err="1" smtClean="0">
                <a:latin typeface="HP-222" pitchFamily="34" charset="0"/>
              </a:rPr>
              <a:t>độ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cao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các</a:t>
            </a:r>
            <a:r>
              <a:rPr lang="en-US" sz="2800" dirty="0" smtClean="0">
                <a:latin typeface="HP-222" pitchFamily="34" charset="0"/>
              </a:rPr>
              <a:t> con </a:t>
            </a:r>
            <a:r>
              <a:rPr lang="en-US" sz="2800" dirty="0" err="1" smtClean="0">
                <a:latin typeface="HP-222" pitchFamily="34" charset="0"/>
              </a:rPr>
              <a:t>chữ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cách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nối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nét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khoảng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cách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vị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trí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đặt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dấu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thanh</a:t>
            </a:r>
            <a:r>
              <a:rPr lang="en-US" sz="2800" dirty="0" smtClean="0">
                <a:latin typeface="HP-222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50"/>
            <a:ext cx="9144000" cy="14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715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H-222"/>
              </a:rPr>
              <a:t>Video </a:t>
            </a:r>
            <a:r>
              <a:rPr lang="en-US" sz="2800" dirty="0" err="1" smtClean="0">
                <a:solidFill>
                  <a:srgbClr val="FF0000"/>
                </a:solidFill>
                <a:latin typeface="H-222"/>
              </a:rPr>
              <a:t>hướng</a:t>
            </a:r>
            <a:r>
              <a:rPr lang="en-US" sz="2800" dirty="0" smtClean="0">
                <a:solidFill>
                  <a:srgbClr val="FF0000"/>
                </a:solidFill>
                <a:latin typeface="H-2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-222"/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  <a:latin typeface="H-2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-222"/>
              </a:rPr>
              <a:t>viết</a:t>
            </a:r>
            <a:endParaRPr lang="en-US" sz="2800" dirty="0">
              <a:solidFill>
                <a:srgbClr val="FF0000"/>
              </a:solidFill>
              <a:latin typeface="H-222"/>
            </a:endParaRPr>
          </a:p>
        </p:txBody>
      </p:sp>
    </p:spTree>
    <p:extLst>
      <p:ext uri="{BB962C8B-B14F-4D97-AF65-F5344CB8AC3E}">
        <p14:creationId xmlns:p14="http://schemas.microsoft.com/office/powerpoint/2010/main" val="2086303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3247BBC0-B4BA-4454-85B7-9BC57AEFF87D}"/>
              </a:ext>
            </a:extLst>
          </p:cNvPr>
          <p:cNvSpPr txBox="1"/>
          <p:nvPr/>
        </p:nvSpPr>
        <p:spPr>
          <a:xfrm>
            <a:off x="2070298" y="133350"/>
            <a:ext cx="608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Viết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vào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vở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Luyện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viết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1, </a:t>
            </a:r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tập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1 </a:t>
            </a:r>
            <a:endParaRPr lang="zh-CN" altLang="en-US" sz="3200" dirty="0">
              <a:solidFill>
                <a:srgbClr val="0070C0"/>
              </a:solidFill>
              <a:latin typeface="HP-222" panose="020B08030503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3285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H-222"/>
              </a:rPr>
              <a:t>3</a:t>
            </a:r>
            <a:r>
              <a:rPr lang="nl-NL" sz="2800" dirty="0" smtClean="0">
                <a:latin typeface="H-222"/>
              </a:rPr>
              <a:t>. Tập viết:</a:t>
            </a:r>
            <a:endParaRPr lang="en-US" sz="2800" dirty="0">
              <a:latin typeface="H-2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9144000" cy="1619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9430"/>
            <a:ext cx="9144000" cy="14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1599</TotalTime>
  <Words>267</Words>
  <Application>Microsoft Office PowerPoint</Application>
  <PresentationFormat>On-screen Show (16:9)</PresentationFormat>
  <Paragraphs>39</Paragraphs>
  <Slides>12</Slides>
  <Notes>3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hoanghuahuy1991@outlook.com</cp:lastModifiedBy>
  <cp:revision>207</cp:revision>
  <dcterms:created xsi:type="dcterms:W3CDTF">2020-05-18T12:48:51Z</dcterms:created>
  <dcterms:modified xsi:type="dcterms:W3CDTF">2020-08-23T15:26:22Z</dcterms:modified>
</cp:coreProperties>
</file>