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5" r:id="rId7"/>
    <p:sldId id="261" r:id="rId8"/>
    <p:sldId id="262" r:id="rId9"/>
    <p:sldId id="263" r:id="rId10"/>
    <p:sldId id="264"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3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4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399299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391592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vi-VN"/>
              <a:t>Bấm để sửa kiểu tiêu đề Bản cái</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282950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176179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48858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414814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vi-VN"/>
              <a:t>Bấm để sửa kiểu tiêu đề Bản cái</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559823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228056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376298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573A5A2-C484-4990-9E60-4780C82C084D}" type="datetimeFigureOut">
              <a:rPr lang="en-US" smtClean="0"/>
              <a:t>3/5/2023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F66CD8A-63FB-48A1-8276-81E65C7CDC38}" type="slidenum">
              <a:rPr lang="en-US" smtClean="0"/>
              <a:t>‹#›</a:t>
            </a:fld>
            <a:endParaRPr lang="en-US"/>
          </a:p>
        </p:txBody>
      </p:sp>
    </p:spTree>
    <p:extLst>
      <p:ext uri="{BB962C8B-B14F-4D97-AF65-F5344CB8AC3E}">
        <p14:creationId xmlns:p14="http://schemas.microsoft.com/office/powerpoint/2010/main" val="20130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98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F185C17-2EB6-4154-8380-2D7E5DFFA348}"/>
              </a:ext>
            </a:extLst>
          </p:cNvPr>
          <p:cNvSpPr txBox="1"/>
          <p:nvPr/>
        </p:nvSpPr>
        <p:spPr>
          <a:xfrm>
            <a:off x="738924" y="534572"/>
            <a:ext cx="7666151" cy="19981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lnSpc>
                <a:spcPct val="150000"/>
              </a:lnSpc>
            </a:pPr>
            <a:r>
              <a:rPr lang="en-US" sz="4400" b="1"/>
              <a:t>TIẾT 23, 24 - BÀI 9 </a:t>
            </a:r>
          </a:p>
          <a:p>
            <a:pPr algn="ctr">
              <a:lnSpc>
                <a:spcPct val="150000"/>
              </a:lnSpc>
            </a:pPr>
            <a:r>
              <a:rPr lang="en-US" sz="4400" b="1"/>
              <a:t>THỜI TRANG</a:t>
            </a:r>
          </a:p>
        </p:txBody>
      </p:sp>
      <p:pic>
        <p:nvPicPr>
          <p:cNvPr id="5" name="Hình ảnh 4">
            <a:extLst>
              <a:ext uri="{FF2B5EF4-FFF2-40B4-BE49-F238E27FC236}">
                <a16:creationId xmlns:a16="http://schemas.microsoft.com/office/drawing/2014/main" id="{A81BE0DF-7DAF-4ABE-BB90-5CDD4116E63E}"/>
              </a:ext>
            </a:extLst>
          </p:cNvPr>
          <p:cNvPicPr>
            <a:picLocks noChangeAspect="1"/>
          </p:cNvPicPr>
          <p:nvPr/>
        </p:nvPicPr>
        <p:blipFill>
          <a:blip r:embed="rId2"/>
          <a:stretch>
            <a:fillRect/>
          </a:stretch>
        </p:blipFill>
        <p:spPr>
          <a:xfrm>
            <a:off x="1645187" y="2961250"/>
            <a:ext cx="6191250" cy="3095625"/>
          </a:xfrm>
          <a:prstGeom prst="rect">
            <a:avLst/>
          </a:prstGeom>
        </p:spPr>
      </p:pic>
    </p:spTree>
    <p:extLst>
      <p:ext uri="{BB962C8B-B14F-4D97-AF65-F5344CB8AC3E}">
        <p14:creationId xmlns:p14="http://schemas.microsoft.com/office/powerpoint/2010/main" val="374576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949064" cy="461665"/>
          </a:xfrm>
          <a:prstGeom prst="rect">
            <a:avLst/>
          </a:prstGeom>
          <a:solidFill>
            <a:srgbClr val="0070C0"/>
          </a:solidFill>
        </p:spPr>
        <p:txBody>
          <a:bodyPr wrap="none" rtlCol="0">
            <a:spAutoFit/>
          </a:bodyPr>
          <a:lstStyle/>
          <a:p>
            <a:r>
              <a:rPr lang="en-US" sz="2400" b="1">
                <a:solidFill>
                  <a:schemeClr val="bg1"/>
                </a:solidFill>
              </a:rPr>
              <a:t>II. MỘT SỐ PHONG CÁCH THỜI TRANG</a:t>
            </a:r>
          </a:p>
        </p:txBody>
      </p:sp>
      <p:graphicFrame>
        <p:nvGraphicFramePr>
          <p:cNvPr id="5" name="Bảng 4">
            <a:extLst>
              <a:ext uri="{FF2B5EF4-FFF2-40B4-BE49-F238E27FC236}">
                <a16:creationId xmlns:a16="http://schemas.microsoft.com/office/drawing/2014/main" id="{B36B40AD-A62F-4541-ADBC-5AA1DEBD9109}"/>
              </a:ext>
            </a:extLst>
          </p:cNvPr>
          <p:cNvGraphicFramePr>
            <a:graphicFrameLocks noGrp="1"/>
          </p:cNvGraphicFramePr>
          <p:nvPr>
            <p:extLst>
              <p:ext uri="{D42A27DB-BD31-4B8C-83A1-F6EECF244321}">
                <p14:modId xmlns:p14="http://schemas.microsoft.com/office/powerpoint/2010/main" val="3738168176"/>
              </p:ext>
            </p:extLst>
          </p:nvPr>
        </p:nvGraphicFramePr>
        <p:xfrm>
          <a:off x="112541" y="2167426"/>
          <a:ext cx="8918918" cy="4648375"/>
        </p:xfrm>
        <a:graphic>
          <a:graphicData uri="http://schemas.openxmlformats.org/drawingml/2006/table">
            <a:tbl>
              <a:tblPr firstRow="1" firstCol="1" bandRow="1">
                <a:tableStyleId>{21E4AEA4-8DFA-4A89-87EB-49C32662AFE0}</a:tableStyleId>
              </a:tblPr>
              <a:tblGrid>
                <a:gridCol w="1969479">
                  <a:extLst>
                    <a:ext uri="{9D8B030D-6E8A-4147-A177-3AD203B41FA5}">
                      <a16:colId xmlns:a16="http://schemas.microsoft.com/office/drawing/2014/main" val="1534944640"/>
                    </a:ext>
                  </a:extLst>
                </a:gridCol>
                <a:gridCol w="3598512">
                  <a:extLst>
                    <a:ext uri="{9D8B030D-6E8A-4147-A177-3AD203B41FA5}">
                      <a16:colId xmlns:a16="http://schemas.microsoft.com/office/drawing/2014/main" val="3134004477"/>
                    </a:ext>
                  </a:extLst>
                </a:gridCol>
                <a:gridCol w="3350927">
                  <a:extLst>
                    <a:ext uri="{9D8B030D-6E8A-4147-A177-3AD203B41FA5}">
                      <a16:colId xmlns:a16="http://schemas.microsoft.com/office/drawing/2014/main" val="2130229897"/>
                    </a:ext>
                  </a:extLst>
                </a:gridCol>
              </a:tblGrid>
              <a:tr h="978759">
                <a:tc>
                  <a:txBody>
                    <a:bodyPr/>
                    <a:lstStyle/>
                    <a:p>
                      <a:pPr marL="0" indent="0" algn="just">
                        <a:lnSpc>
                          <a:spcPct val="120000"/>
                        </a:lnSpc>
                      </a:pPr>
                      <a:r>
                        <a:rPr lang="en-US" sz="2400">
                          <a:effectLst/>
                        </a:rPr>
                        <a:t>Phong cách</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ctr">
                        <a:lnSpc>
                          <a:spcPct val="120000"/>
                        </a:lnSpc>
                      </a:pPr>
                      <a:r>
                        <a:rPr lang="en-US" sz="2400">
                          <a:effectLst/>
                        </a:rPr>
                        <a:t>Đặc điểm của trang phục</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ctr">
                        <a:lnSpc>
                          <a:spcPct val="120000"/>
                        </a:lnSpc>
                      </a:pPr>
                      <a:r>
                        <a:rPr lang="en-US" sz="2400">
                          <a:effectLst/>
                        </a:rPr>
                        <a:t>Ứng dụng</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090899999"/>
                  </a:ext>
                </a:extLst>
              </a:tr>
              <a:tr h="911748">
                <a:tc>
                  <a:txBody>
                    <a:bodyPr/>
                    <a:lstStyle/>
                    <a:p>
                      <a:pPr indent="203200" algn="just">
                        <a:lnSpc>
                          <a:spcPct val="120000"/>
                        </a:lnSpc>
                      </a:pPr>
                      <a:r>
                        <a:rPr lang="en-US" sz="2400">
                          <a:effectLst/>
                        </a:rPr>
                        <a:t>Cổ điển</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458247716"/>
                  </a:ext>
                </a:extLst>
              </a:tr>
              <a:tr h="911748">
                <a:tc>
                  <a:txBody>
                    <a:bodyPr/>
                    <a:lstStyle/>
                    <a:p>
                      <a:pPr indent="203200" algn="just">
                        <a:lnSpc>
                          <a:spcPct val="120000"/>
                        </a:lnSpc>
                      </a:pPr>
                      <a:r>
                        <a:rPr lang="en-US" sz="2400">
                          <a:effectLst/>
                        </a:rPr>
                        <a:t>Thể thao</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028517924"/>
                  </a:ext>
                </a:extLst>
              </a:tr>
              <a:tr h="911748">
                <a:tc>
                  <a:txBody>
                    <a:bodyPr/>
                    <a:lstStyle/>
                    <a:p>
                      <a:pPr indent="203200" algn="just">
                        <a:lnSpc>
                          <a:spcPct val="120000"/>
                        </a:lnSpc>
                      </a:pPr>
                      <a:r>
                        <a:rPr lang="en-US" sz="2400">
                          <a:effectLst/>
                        </a:rPr>
                        <a:t>Dân gian</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2948768617"/>
                  </a:ext>
                </a:extLst>
              </a:tr>
              <a:tr h="934372">
                <a:tc>
                  <a:txBody>
                    <a:bodyPr/>
                    <a:lstStyle/>
                    <a:p>
                      <a:pPr indent="203200" algn="just">
                        <a:lnSpc>
                          <a:spcPct val="120000"/>
                        </a:lnSpc>
                      </a:pPr>
                      <a:r>
                        <a:rPr lang="en-US" sz="2400">
                          <a:effectLst/>
                        </a:rPr>
                        <a:t>Lãng mạn</a:t>
                      </a:r>
                      <a:endParaRPr lang="en-US" sz="240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indent="288290" algn="just">
                        <a:lnSpc>
                          <a:spcPct val="120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146712786"/>
                  </a:ext>
                </a:extLst>
              </a:tr>
            </a:tbl>
          </a:graphicData>
        </a:graphic>
      </p:graphicFrame>
      <p:sp>
        <p:nvSpPr>
          <p:cNvPr id="7" name="Hộp Văn bản 6">
            <a:extLst>
              <a:ext uri="{FF2B5EF4-FFF2-40B4-BE49-F238E27FC236}">
                <a16:creationId xmlns:a16="http://schemas.microsoft.com/office/drawing/2014/main" id="{8A98B4BB-EDDA-4F52-A980-AD68384F8597}"/>
              </a:ext>
            </a:extLst>
          </p:cNvPr>
          <p:cNvSpPr txBox="1"/>
          <p:nvPr/>
        </p:nvSpPr>
        <p:spPr>
          <a:xfrm>
            <a:off x="168812" y="602340"/>
            <a:ext cx="8806376" cy="1002582"/>
          </a:xfrm>
          <a:prstGeom prst="rect">
            <a:avLst/>
          </a:prstGeom>
          <a:noFill/>
        </p:spPr>
        <p:txBody>
          <a:bodyPr wrap="square" rtlCol="0">
            <a:spAutoFit/>
          </a:bodyPr>
          <a:lstStyle/>
          <a:p>
            <a:pPr algn="just">
              <a:lnSpc>
                <a:spcPct val="130000"/>
              </a:lnSpc>
            </a:pPr>
            <a:r>
              <a:rPr lang="en-US" sz="2400" b="1"/>
              <a:t>	Phong cách thời trang là cách mặc trang phục tạo nên vẻ đẹp, nét độc đáo riêng cho từng cá nhân.</a:t>
            </a:r>
          </a:p>
        </p:txBody>
      </p:sp>
      <p:sp>
        <p:nvSpPr>
          <p:cNvPr id="8" name="Hộp Văn bản 7">
            <a:extLst>
              <a:ext uri="{FF2B5EF4-FFF2-40B4-BE49-F238E27FC236}">
                <a16:creationId xmlns:a16="http://schemas.microsoft.com/office/drawing/2014/main" id="{B0CA8BBE-40C0-4DFD-BCA0-B13610EB951F}"/>
              </a:ext>
            </a:extLst>
          </p:cNvPr>
          <p:cNvSpPr txBox="1"/>
          <p:nvPr/>
        </p:nvSpPr>
        <p:spPr>
          <a:xfrm>
            <a:off x="2863625" y="1655341"/>
            <a:ext cx="3310522" cy="461665"/>
          </a:xfrm>
          <a:prstGeom prst="rect">
            <a:avLst/>
          </a:prstGeom>
          <a:solidFill>
            <a:srgbClr val="FFFF00"/>
          </a:solidFill>
        </p:spPr>
        <p:txBody>
          <a:bodyPr wrap="none" rtlCol="0">
            <a:spAutoFit/>
          </a:bodyPr>
          <a:lstStyle/>
          <a:p>
            <a:r>
              <a:rPr lang="en-US" sz="2400" b="1">
                <a:solidFill>
                  <a:srgbClr val="FF0000"/>
                </a:solidFill>
              </a:rPr>
              <a:t>Hoàn thành bảng sau</a:t>
            </a:r>
          </a:p>
        </p:txBody>
      </p:sp>
    </p:spTree>
    <p:extLst>
      <p:ext uri="{BB962C8B-B14F-4D97-AF65-F5344CB8AC3E}">
        <p14:creationId xmlns:p14="http://schemas.microsoft.com/office/powerpoint/2010/main" val="34177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949064" cy="461665"/>
          </a:xfrm>
          <a:prstGeom prst="rect">
            <a:avLst/>
          </a:prstGeom>
          <a:solidFill>
            <a:srgbClr val="0070C0"/>
          </a:solidFill>
        </p:spPr>
        <p:txBody>
          <a:bodyPr wrap="none" rtlCol="0">
            <a:spAutoFit/>
          </a:bodyPr>
          <a:lstStyle/>
          <a:p>
            <a:r>
              <a:rPr lang="en-US" sz="2400" b="1">
                <a:solidFill>
                  <a:schemeClr val="bg1"/>
                </a:solidFill>
              </a:rPr>
              <a:t>II. MỘT SỐ PHONG CÁCH THỜI TRANG</a:t>
            </a:r>
          </a:p>
        </p:txBody>
      </p:sp>
      <p:pic>
        <p:nvPicPr>
          <p:cNvPr id="2" name="Hình ảnh 1">
            <a:extLst>
              <a:ext uri="{FF2B5EF4-FFF2-40B4-BE49-F238E27FC236}">
                <a16:creationId xmlns:a16="http://schemas.microsoft.com/office/drawing/2014/main" id="{BA7490E6-BF4A-4826-910A-6EFB4D1A7051}"/>
              </a:ext>
            </a:extLst>
          </p:cNvPr>
          <p:cNvPicPr>
            <a:picLocks noChangeAspect="1"/>
          </p:cNvPicPr>
          <p:nvPr/>
        </p:nvPicPr>
        <p:blipFill>
          <a:blip r:embed="rId2"/>
          <a:stretch>
            <a:fillRect/>
          </a:stretch>
        </p:blipFill>
        <p:spPr>
          <a:xfrm>
            <a:off x="98471" y="672680"/>
            <a:ext cx="3883416" cy="4257675"/>
          </a:xfrm>
          <a:prstGeom prst="rect">
            <a:avLst/>
          </a:prstGeom>
        </p:spPr>
      </p:pic>
      <p:pic>
        <p:nvPicPr>
          <p:cNvPr id="3" name="Hình ảnh 2">
            <a:extLst>
              <a:ext uri="{FF2B5EF4-FFF2-40B4-BE49-F238E27FC236}">
                <a16:creationId xmlns:a16="http://schemas.microsoft.com/office/drawing/2014/main" id="{446EFACF-3E67-4823-B0D8-86168B02FF7B}"/>
              </a:ext>
            </a:extLst>
          </p:cNvPr>
          <p:cNvPicPr>
            <a:picLocks noChangeAspect="1"/>
          </p:cNvPicPr>
          <p:nvPr/>
        </p:nvPicPr>
        <p:blipFill>
          <a:blip r:embed="rId3"/>
          <a:stretch>
            <a:fillRect/>
          </a:stretch>
        </p:blipFill>
        <p:spPr>
          <a:xfrm>
            <a:off x="4135900" y="672680"/>
            <a:ext cx="4923692" cy="4257675"/>
          </a:xfrm>
          <a:prstGeom prst="rect">
            <a:avLst/>
          </a:prstGeom>
        </p:spPr>
      </p:pic>
      <p:sp>
        <p:nvSpPr>
          <p:cNvPr id="6" name="Hộp Văn bản 5">
            <a:extLst>
              <a:ext uri="{FF2B5EF4-FFF2-40B4-BE49-F238E27FC236}">
                <a16:creationId xmlns:a16="http://schemas.microsoft.com/office/drawing/2014/main" id="{D26EDEC6-96C6-4895-9390-03830DC9D006}"/>
              </a:ext>
            </a:extLst>
          </p:cNvPr>
          <p:cNvSpPr txBox="1"/>
          <p:nvPr/>
        </p:nvSpPr>
        <p:spPr>
          <a:xfrm>
            <a:off x="225083" y="5086109"/>
            <a:ext cx="8862643" cy="1569660"/>
          </a:xfrm>
          <a:prstGeom prst="rect">
            <a:avLst/>
          </a:prstGeom>
          <a:noFill/>
        </p:spPr>
        <p:txBody>
          <a:bodyPr wrap="square" rtlCol="0">
            <a:spAutoFit/>
          </a:bodyPr>
          <a:lstStyle/>
          <a:p>
            <a:pPr algn="just"/>
            <a:r>
              <a:rPr lang="en-US" sz="2400" b="1" i="1">
                <a:solidFill>
                  <a:srgbClr val="FF0000"/>
                </a:solidFill>
              </a:rPr>
              <a:t>	Nhà thiết kế thời trang thiết kế quần áo, phụ kiện, giày dép và tạo ra những bộ sưu tập, dòng sản phẩm thời trang. Họ vẽ phác thảo, lựa chọn chất liệu và hoa văn; chỉ dẫn cách sản xuất sản phẩm theo thiết kế.</a:t>
            </a:r>
          </a:p>
        </p:txBody>
      </p:sp>
    </p:spTree>
    <p:extLst>
      <p:ext uri="{BB962C8B-B14F-4D97-AF65-F5344CB8AC3E}">
        <p14:creationId xmlns:p14="http://schemas.microsoft.com/office/powerpoint/2010/main" val="9549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556329" cy="461665"/>
          </a:xfrm>
          <a:prstGeom prst="rect">
            <a:avLst/>
          </a:prstGeom>
          <a:noFill/>
        </p:spPr>
        <p:txBody>
          <a:bodyPr wrap="none" rtlCol="0">
            <a:spAutoFit/>
          </a:bodyPr>
          <a:lstStyle/>
          <a:p>
            <a:r>
              <a:rPr lang="en-US" sz="2400" b="1"/>
              <a:t>I. THỜI TRANG TRONG CUỘC SỐNG</a:t>
            </a:r>
          </a:p>
        </p:txBody>
      </p:sp>
      <p:pic>
        <p:nvPicPr>
          <p:cNvPr id="5" name="Hình ảnh 4">
            <a:extLst>
              <a:ext uri="{FF2B5EF4-FFF2-40B4-BE49-F238E27FC236}">
                <a16:creationId xmlns:a16="http://schemas.microsoft.com/office/drawing/2014/main" id="{09B372D7-0E2F-4894-8CB2-13B6C3F41F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contrast="-20000"/>
                    </a14:imgEffect>
                  </a14:imgLayer>
                </a14:imgProps>
              </a:ext>
            </a:extLst>
          </a:blip>
          <a:stretch>
            <a:fillRect/>
          </a:stretch>
        </p:blipFill>
        <p:spPr>
          <a:xfrm>
            <a:off x="520505" y="1088988"/>
            <a:ext cx="7751298" cy="4248289"/>
          </a:xfrm>
          <a:prstGeom prst="rect">
            <a:avLst/>
          </a:prstGeom>
        </p:spPr>
      </p:pic>
      <p:sp>
        <p:nvSpPr>
          <p:cNvPr id="6" name="Hộp Văn bản 5">
            <a:extLst>
              <a:ext uri="{FF2B5EF4-FFF2-40B4-BE49-F238E27FC236}">
                <a16:creationId xmlns:a16="http://schemas.microsoft.com/office/drawing/2014/main" id="{CCF44610-5C79-4963-9CCA-6FE9120C9948}"/>
              </a:ext>
            </a:extLst>
          </p:cNvPr>
          <p:cNvSpPr txBox="1"/>
          <p:nvPr/>
        </p:nvSpPr>
        <p:spPr>
          <a:xfrm>
            <a:off x="98475" y="5585477"/>
            <a:ext cx="8932984" cy="113184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just">
              <a:lnSpc>
                <a:spcPct val="150000"/>
              </a:lnSpc>
            </a:pPr>
            <a:r>
              <a:rPr lang="en-US" sz="2400" b="1" i="1"/>
              <a:t>	Nêu sự khác biệt về thời trang của phụ nữ Việt Nam giữa hai thời điểm khác nhau trong hình</a:t>
            </a:r>
          </a:p>
        </p:txBody>
      </p:sp>
    </p:spTree>
    <p:extLst>
      <p:ext uri="{BB962C8B-B14F-4D97-AF65-F5344CB8AC3E}">
        <p14:creationId xmlns:p14="http://schemas.microsoft.com/office/powerpoint/2010/main" val="32553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556329" cy="461665"/>
          </a:xfrm>
          <a:prstGeom prst="rect">
            <a:avLst/>
          </a:prstGeom>
          <a:solidFill>
            <a:srgbClr val="0070C0"/>
          </a:solidFill>
        </p:spPr>
        <p:txBody>
          <a:bodyPr wrap="none" rtlCol="0">
            <a:spAutoFit/>
          </a:bodyPr>
          <a:lstStyle/>
          <a:p>
            <a:r>
              <a:rPr lang="en-US" sz="2400" b="1">
                <a:solidFill>
                  <a:schemeClr val="bg1"/>
                </a:solidFill>
              </a:rPr>
              <a:t>I. THỜI TRANG TRONG CUỘC SỐNG</a:t>
            </a:r>
          </a:p>
        </p:txBody>
      </p:sp>
      <p:pic>
        <p:nvPicPr>
          <p:cNvPr id="5" name="Hình ảnh 4">
            <a:extLst>
              <a:ext uri="{FF2B5EF4-FFF2-40B4-BE49-F238E27FC236}">
                <a16:creationId xmlns:a16="http://schemas.microsoft.com/office/drawing/2014/main" id="{09B372D7-0E2F-4894-8CB2-13B6C3F41F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contrast="-20000"/>
                    </a14:imgEffect>
                  </a14:imgLayer>
                </a14:imgProps>
              </a:ext>
            </a:extLst>
          </a:blip>
          <a:stretch>
            <a:fillRect/>
          </a:stretch>
        </p:blipFill>
        <p:spPr>
          <a:xfrm>
            <a:off x="-281354" y="807634"/>
            <a:ext cx="4586068" cy="6050365"/>
          </a:xfrm>
          <a:prstGeom prst="rect">
            <a:avLst/>
          </a:prstGeom>
        </p:spPr>
      </p:pic>
      <p:sp>
        <p:nvSpPr>
          <p:cNvPr id="7" name="Hộp Văn bản 6">
            <a:extLst>
              <a:ext uri="{FF2B5EF4-FFF2-40B4-BE49-F238E27FC236}">
                <a16:creationId xmlns:a16="http://schemas.microsoft.com/office/drawing/2014/main" id="{25FFD910-4E98-41FA-A45A-BCD8E9116149}"/>
              </a:ext>
            </a:extLst>
          </p:cNvPr>
          <p:cNvSpPr txBox="1"/>
          <p:nvPr/>
        </p:nvSpPr>
        <p:spPr>
          <a:xfrm>
            <a:off x="4072596" y="986806"/>
            <a:ext cx="5029200" cy="4363502"/>
          </a:xfrm>
          <a:prstGeom prst="rect">
            <a:avLst/>
          </a:prstGeom>
          <a:noFill/>
        </p:spPr>
        <p:txBody>
          <a:bodyPr wrap="square">
            <a:spAutoFit/>
          </a:bodyPr>
          <a:lstStyle/>
          <a:p>
            <a:pPr algn="just">
              <a:lnSpc>
                <a:spcPct val="130000"/>
              </a:lnSpc>
            </a:pPr>
            <a:r>
              <a:rPr lang="en-US" sz="2400" b="1">
                <a:solidFill>
                  <a:srgbClr val="FF0000"/>
                </a:solidFill>
              </a:rPr>
              <a:t>- </a:t>
            </a:r>
            <a:r>
              <a:rPr lang="vi-VN" sz="2400" b="1">
                <a:solidFill>
                  <a:srgbClr val="FF0000"/>
                </a:solidFill>
              </a:rPr>
              <a:t>Hình a: </a:t>
            </a:r>
            <a:r>
              <a:rPr lang="vi-VN" sz="2400" b="1"/>
              <a:t>trang phục dài, kín đáo, tóc vấn khăn, màu sắc giản dị.</a:t>
            </a:r>
            <a:endParaRPr lang="en-US" sz="2400" b="1"/>
          </a:p>
          <a:p>
            <a:pPr algn="just">
              <a:lnSpc>
                <a:spcPct val="130000"/>
              </a:lnSpc>
            </a:pPr>
            <a:endParaRPr lang="vi-VN" sz="2400" b="1"/>
          </a:p>
          <a:p>
            <a:pPr algn="just">
              <a:lnSpc>
                <a:spcPct val="130000"/>
              </a:lnSpc>
            </a:pPr>
            <a:r>
              <a:rPr lang="en-US" sz="2400" b="1">
                <a:solidFill>
                  <a:srgbClr val="FF0000"/>
                </a:solidFill>
              </a:rPr>
              <a:t>- </a:t>
            </a:r>
            <a:r>
              <a:rPr lang="vi-VN" sz="2400" b="1">
                <a:solidFill>
                  <a:srgbClr val="FF0000"/>
                </a:solidFill>
              </a:rPr>
              <a:t>Hình b:</a:t>
            </a:r>
            <a:r>
              <a:rPr lang="en-US" sz="2400" b="1">
                <a:solidFill>
                  <a:srgbClr val="FF0000"/>
                </a:solidFill>
              </a:rPr>
              <a:t> </a:t>
            </a:r>
            <a:r>
              <a:rPr lang="vi-VN" sz="2400" b="1"/>
              <a:t>trang phục gọn gàng, thoải mái, kết hợp thêm các phụ kiện như giày, túi xách, đai váy nên người phụ nữ trẻ trung, quyến rũ hơn, màu sắc tươi sáng.</a:t>
            </a:r>
          </a:p>
        </p:txBody>
      </p:sp>
    </p:spTree>
    <p:extLst>
      <p:ext uri="{BB962C8B-B14F-4D97-AF65-F5344CB8AC3E}">
        <p14:creationId xmlns:p14="http://schemas.microsoft.com/office/powerpoint/2010/main" val="17764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556329" cy="461665"/>
          </a:xfrm>
          <a:prstGeom prst="rect">
            <a:avLst/>
          </a:prstGeom>
          <a:solidFill>
            <a:srgbClr val="0070C0"/>
          </a:solidFill>
        </p:spPr>
        <p:txBody>
          <a:bodyPr wrap="none" rtlCol="0">
            <a:spAutoFit/>
          </a:bodyPr>
          <a:lstStyle/>
          <a:p>
            <a:r>
              <a:rPr lang="en-US" sz="2400" b="1">
                <a:solidFill>
                  <a:schemeClr val="bg1"/>
                </a:solidFill>
              </a:rPr>
              <a:t>I. THỜI TRANG TRONG CUỘC SỐNG</a:t>
            </a:r>
          </a:p>
        </p:txBody>
      </p:sp>
      <p:sp>
        <p:nvSpPr>
          <p:cNvPr id="6" name="Hộp Văn bản 5">
            <a:extLst>
              <a:ext uri="{FF2B5EF4-FFF2-40B4-BE49-F238E27FC236}">
                <a16:creationId xmlns:a16="http://schemas.microsoft.com/office/drawing/2014/main" id="{22ED8324-D4AB-459D-B1B3-2A731DC83A57}"/>
              </a:ext>
            </a:extLst>
          </p:cNvPr>
          <p:cNvSpPr txBox="1"/>
          <p:nvPr/>
        </p:nvSpPr>
        <p:spPr>
          <a:xfrm>
            <a:off x="320037" y="768256"/>
            <a:ext cx="8711419" cy="4455835"/>
          </a:xfrm>
          <a:prstGeom prst="rect">
            <a:avLst/>
          </a:prstGeom>
          <a:noFill/>
        </p:spPr>
        <p:txBody>
          <a:bodyPr wrap="square">
            <a:spAutoFit/>
          </a:bodyPr>
          <a:lstStyle/>
          <a:p>
            <a:pPr algn="just">
              <a:lnSpc>
                <a:spcPct val="150000"/>
              </a:lnSpc>
            </a:pPr>
            <a:r>
              <a:rPr lang="en-US" sz="2400" b="1">
                <a:sym typeface="Wingdings" panose="05000000000000000000" pitchFamily="2" charset="2"/>
              </a:rPr>
              <a:t></a:t>
            </a:r>
            <a:endParaRPr lang="en-US" sz="2400" b="1"/>
          </a:p>
          <a:p>
            <a:pPr algn="just">
              <a:lnSpc>
                <a:spcPct val="150000"/>
              </a:lnSpc>
            </a:pPr>
            <a:r>
              <a:rPr lang="vi-VN" sz="2400" b="1"/>
              <a:t>+  Thời trang là những kiểu trang phục được sử dụng phổ biến trong xã hội vào một khoảng thời gian nhất định.</a:t>
            </a:r>
          </a:p>
          <a:p>
            <a:pPr algn="just">
              <a:lnSpc>
                <a:spcPct val="150000"/>
              </a:lnSpc>
            </a:pPr>
            <a:r>
              <a:rPr lang="vi-VN" sz="2400" b="1"/>
              <a:t>+  Sự thay đổi của thời trang thể hiện qua: kiểu dáng, chất liệu, màu sắc, đường nét và họa tiết…của trang phục.</a:t>
            </a:r>
          </a:p>
          <a:p>
            <a:pPr algn="just">
              <a:lnSpc>
                <a:spcPct val="150000"/>
              </a:lnSpc>
            </a:pPr>
            <a:r>
              <a:rPr lang="vi-VN" sz="2400" b="1"/>
              <a:t>+  Thời trang thay đổi do ảnh hưởng của các yếu tố như văn hóa, xã hội, kinh tế, sự phát triển của khoa học và công nghệ…</a:t>
            </a:r>
          </a:p>
        </p:txBody>
      </p:sp>
    </p:spTree>
    <p:extLst>
      <p:ext uri="{BB962C8B-B14F-4D97-AF65-F5344CB8AC3E}">
        <p14:creationId xmlns:p14="http://schemas.microsoft.com/office/powerpoint/2010/main" val="34276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1908237" y="140675"/>
            <a:ext cx="5610830" cy="461665"/>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2400" b="1">
                <a:solidFill>
                  <a:schemeClr val="bg1"/>
                </a:solidFill>
              </a:rPr>
              <a:t>NGÀNH CÔNG NGHIỆP THỜI TRANG</a:t>
            </a:r>
          </a:p>
        </p:txBody>
      </p:sp>
      <p:pic>
        <p:nvPicPr>
          <p:cNvPr id="2" name="Hình ảnh 1">
            <a:extLst>
              <a:ext uri="{FF2B5EF4-FFF2-40B4-BE49-F238E27FC236}">
                <a16:creationId xmlns:a16="http://schemas.microsoft.com/office/drawing/2014/main" id="{A03F8F10-2135-4FE0-91E1-89D05C3442EF}"/>
              </a:ext>
            </a:extLst>
          </p:cNvPr>
          <p:cNvPicPr>
            <a:picLocks noChangeAspect="1"/>
          </p:cNvPicPr>
          <p:nvPr/>
        </p:nvPicPr>
        <p:blipFill>
          <a:blip r:embed="rId2"/>
          <a:stretch>
            <a:fillRect/>
          </a:stretch>
        </p:blipFill>
        <p:spPr>
          <a:xfrm>
            <a:off x="4939620" y="800349"/>
            <a:ext cx="4007595" cy="3066916"/>
          </a:xfrm>
          <a:prstGeom prst="rect">
            <a:avLst/>
          </a:prstGeom>
        </p:spPr>
      </p:pic>
      <p:pic>
        <p:nvPicPr>
          <p:cNvPr id="3" name="Hình ảnh 2">
            <a:extLst>
              <a:ext uri="{FF2B5EF4-FFF2-40B4-BE49-F238E27FC236}">
                <a16:creationId xmlns:a16="http://schemas.microsoft.com/office/drawing/2014/main" id="{3A7D61D2-13FC-45C5-BDCE-24AB57C3E35C}"/>
              </a:ext>
            </a:extLst>
          </p:cNvPr>
          <p:cNvPicPr>
            <a:picLocks noChangeAspect="1"/>
          </p:cNvPicPr>
          <p:nvPr/>
        </p:nvPicPr>
        <p:blipFill>
          <a:blip r:embed="rId3"/>
          <a:stretch>
            <a:fillRect/>
          </a:stretch>
        </p:blipFill>
        <p:spPr>
          <a:xfrm>
            <a:off x="196785" y="775875"/>
            <a:ext cx="4531910" cy="3091390"/>
          </a:xfrm>
          <a:prstGeom prst="rect">
            <a:avLst/>
          </a:prstGeom>
        </p:spPr>
      </p:pic>
      <p:pic>
        <p:nvPicPr>
          <p:cNvPr id="5" name="Hình ảnh 4">
            <a:extLst>
              <a:ext uri="{FF2B5EF4-FFF2-40B4-BE49-F238E27FC236}">
                <a16:creationId xmlns:a16="http://schemas.microsoft.com/office/drawing/2014/main" id="{AEE6891E-02E7-4820-903B-252D244310E9}"/>
              </a:ext>
            </a:extLst>
          </p:cNvPr>
          <p:cNvPicPr>
            <a:picLocks noChangeAspect="1"/>
          </p:cNvPicPr>
          <p:nvPr/>
        </p:nvPicPr>
        <p:blipFill>
          <a:blip r:embed="rId4"/>
          <a:stretch>
            <a:fillRect/>
          </a:stretch>
        </p:blipFill>
        <p:spPr>
          <a:xfrm>
            <a:off x="225083" y="4040800"/>
            <a:ext cx="3810000" cy="2676525"/>
          </a:xfrm>
          <a:prstGeom prst="rect">
            <a:avLst/>
          </a:prstGeom>
        </p:spPr>
      </p:pic>
      <p:sp>
        <p:nvSpPr>
          <p:cNvPr id="7" name="Hộp Văn bản 6">
            <a:extLst>
              <a:ext uri="{FF2B5EF4-FFF2-40B4-BE49-F238E27FC236}">
                <a16:creationId xmlns:a16="http://schemas.microsoft.com/office/drawing/2014/main" id="{38E5DBBB-3C57-4CFD-A1CA-9B66AB91BC7C}"/>
              </a:ext>
            </a:extLst>
          </p:cNvPr>
          <p:cNvSpPr txBox="1"/>
          <p:nvPr/>
        </p:nvSpPr>
        <p:spPr>
          <a:xfrm>
            <a:off x="4204542" y="4040800"/>
            <a:ext cx="4911322" cy="268721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lnSpc>
                <a:spcPct val="130000"/>
              </a:lnSpc>
            </a:pPr>
            <a:r>
              <a:rPr lang="en-US" sz="2200" b="1" i="1">
                <a:solidFill>
                  <a:srgbClr val="C00000"/>
                </a:solidFill>
              </a:rPr>
              <a:t>Ngành công nghiệp thời trang bao gồm nhiều lĩnh vực như thiết kế, sản xuất, phân phối, quảng bá, tiêu thụ...các loại trang phục. Ngành này mang lại nhiều việc làm cho người lao động.</a:t>
            </a:r>
          </a:p>
        </p:txBody>
      </p:sp>
    </p:spTree>
    <p:extLst>
      <p:ext uri="{BB962C8B-B14F-4D97-AF65-F5344CB8AC3E}">
        <p14:creationId xmlns:p14="http://schemas.microsoft.com/office/powerpoint/2010/main" val="2468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1908237" y="140675"/>
            <a:ext cx="5610830" cy="461665"/>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2400" b="1">
                <a:solidFill>
                  <a:schemeClr val="bg1"/>
                </a:solidFill>
              </a:rPr>
              <a:t>NGÀNH CÔNG NGHIỆP THỜI TRANG</a:t>
            </a:r>
          </a:p>
        </p:txBody>
      </p:sp>
      <p:pic>
        <p:nvPicPr>
          <p:cNvPr id="6" name="Ngành công nghiệp thời trang -tái chế- thu hút đầu tư từ nhiều hãng thời trang lớn - VTV24">
            <a:hlinkClick r:id="" action="ppaction://media"/>
            <a:extLst>
              <a:ext uri="{FF2B5EF4-FFF2-40B4-BE49-F238E27FC236}">
                <a16:creationId xmlns:a16="http://schemas.microsoft.com/office/drawing/2014/main" id="{6065259A-6273-4976-BED9-38E51F788E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49"/>
            <a:ext cx="9144000" cy="5860075"/>
          </a:xfrm>
          <a:prstGeom prst="rect">
            <a:avLst/>
          </a:prstGeom>
        </p:spPr>
      </p:pic>
    </p:spTree>
    <p:extLst>
      <p:ext uri="{BB962C8B-B14F-4D97-AF65-F5344CB8AC3E}">
        <p14:creationId xmlns:p14="http://schemas.microsoft.com/office/powerpoint/2010/main" val="105417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949064" cy="461665"/>
          </a:xfrm>
          <a:prstGeom prst="rect">
            <a:avLst/>
          </a:prstGeom>
          <a:solidFill>
            <a:srgbClr val="0070C0"/>
          </a:solidFill>
        </p:spPr>
        <p:txBody>
          <a:bodyPr wrap="none" rtlCol="0">
            <a:spAutoFit/>
          </a:bodyPr>
          <a:lstStyle/>
          <a:p>
            <a:r>
              <a:rPr lang="en-US" sz="2400" b="1">
                <a:solidFill>
                  <a:schemeClr val="bg1"/>
                </a:solidFill>
              </a:rPr>
              <a:t>II. MỘT SỐ PHONG CÁCH THỜI TRANG</a:t>
            </a:r>
          </a:p>
        </p:txBody>
      </p:sp>
      <p:pic>
        <p:nvPicPr>
          <p:cNvPr id="2" name="Hình ảnh 1">
            <a:extLst>
              <a:ext uri="{FF2B5EF4-FFF2-40B4-BE49-F238E27FC236}">
                <a16:creationId xmlns:a16="http://schemas.microsoft.com/office/drawing/2014/main" id="{3EF874DB-3537-40E5-8607-CA2D02D9E8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445319" y="1125416"/>
            <a:ext cx="8253361" cy="3882684"/>
          </a:xfrm>
          <a:prstGeom prst="rect">
            <a:avLst/>
          </a:prstGeom>
        </p:spPr>
      </p:pic>
      <p:sp>
        <p:nvSpPr>
          <p:cNvPr id="3" name="Hộp Văn bản 2">
            <a:extLst>
              <a:ext uri="{FF2B5EF4-FFF2-40B4-BE49-F238E27FC236}">
                <a16:creationId xmlns:a16="http://schemas.microsoft.com/office/drawing/2014/main" id="{FB6A66A1-AA2C-4D3C-9846-591EA40E6185}"/>
              </a:ext>
            </a:extLst>
          </p:cNvPr>
          <p:cNvSpPr txBox="1"/>
          <p:nvPr/>
        </p:nvSpPr>
        <p:spPr>
          <a:xfrm>
            <a:off x="445319" y="5166660"/>
            <a:ext cx="8698681" cy="1131848"/>
          </a:xfrm>
          <a:prstGeom prst="rect">
            <a:avLst/>
          </a:prstGeom>
          <a:noFill/>
        </p:spPr>
        <p:txBody>
          <a:bodyPr wrap="square" rtlCol="0">
            <a:spAutoFit/>
          </a:bodyPr>
          <a:lstStyle/>
          <a:p>
            <a:pPr algn="just">
              <a:lnSpc>
                <a:spcPct val="150000"/>
              </a:lnSpc>
            </a:pPr>
            <a:r>
              <a:rPr lang="en-US" sz="2400" b="1"/>
              <a:t>Em hãy cho biết các bộ trang phục trong hình thể hiện phong cách thời trang nào?</a:t>
            </a:r>
          </a:p>
        </p:txBody>
      </p:sp>
    </p:spTree>
    <p:extLst>
      <p:ext uri="{BB962C8B-B14F-4D97-AF65-F5344CB8AC3E}">
        <p14:creationId xmlns:p14="http://schemas.microsoft.com/office/powerpoint/2010/main" val="143078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949064" cy="461665"/>
          </a:xfrm>
          <a:prstGeom prst="rect">
            <a:avLst/>
          </a:prstGeom>
          <a:solidFill>
            <a:srgbClr val="0070C0"/>
          </a:solidFill>
        </p:spPr>
        <p:txBody>
          <a:bodyPr wrap="none" rtlCol="0">
            <a:spAutoFit/>
          </a:bodyPr>
          <a:lstStyle/>
          <a:p>
            <a:r>
              <a:rPr lang="en-US" sz="2400" b="1">
                <a:solidFill>
                  <a:schemeClr val="bg1"/>
                </a:solidFill>
              </a:rPr>
              <a:t>II. MỘT SỐ PHONG CÁCH THỜI TRANG</a:t>
            </a:r>
          </a:p>
        </p:txBody>
      </p:sp>
      <p:pic>
        <p:nvPicPr>
          <p:cNvPr id="2" name="Hình ảnh 1">
            <a:extLst>
              <a:ext uri="{FF2B5EF4-FFF2-40B4-BE49-F238E27FC236}">
                <a16:creationId xmlns:a16="http://schemas.microsoft.com/office/drawing/2014/main" id="{3EF874DB-3537-40E5-8607-CA2D02D9E8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445319" y="815926"/>
            <a:ext cx="8253361" cy="3882684"/>
          </a:xfrm>
          <a:prstGeom prst="rect">
            <a:avLst/>
          </a:prstGeom>
        </p:spPr>
      </p:pic>
      <p:sp>
        <p:nvSpPr>
          <p:cNvPr id="6" name="Hộp Văn bản 5">
            <a:extLst>
              <a:ext uri="{FF2B5EF4-FFF2-40B4-BE49-F238E27FC236}">
                <a16:creationId xmlns:a16="http://schemas.microsoft.com/office/drawing/2014/main" id="{0DC2EF43-C2DC-4C9D-A199-0AF12E714BA7}"/>
              </a:ext>
            </a:extLst>
          </p:cNvPr>
          <p:cNvSpPr txBox="1"/>
          <p:nvPr/>
        </p:nvSpPr>
        <p:spPr>
          <a:xfrm>
            <a:off x="225083" y="4785584"/>
            <a:ext cx="8060788" cy="1962845"/>
          </a:xfrm>
          <a:prstGeom prst="rect">
            <a:avLst/>
          </a:prstGeom>
          <a:noFill/>
        </p:spPr>
        <p:txBody>
          <a:bodyPr wrap="square">
            <a:spAutoFit/>
          </a:bodyPr>
          <a:lstStyle/>
          <a:p>
            <a:pPr>
              <a:lnSpc>
                <a:spcPct val="130000"/>
              </a:lnSpc>
            </a:pPr>
            <a:r>
              <a:rPr lang="en-US" sz="2400" b="1">
                <a:solidFill>
                  <a:srgbClr val="FF0000"/>
                </a:solidFill>
              </a:rPr>
              <a:t>-  Hình a: phong cách lãng mạn</a:t>
            </a:r>
          </a:p>
          <a:p>
            <a:pPr>
              <a:lnSpc>
                <a:spcPct val="130000"/>
              </a:lnSpc>
            </a:pPr>
            <a:r>
              <a:rPr lang="en-US" sz="2400" b="1">
                <a:solidFill>
                  <a:srgbClr val="FF0000"/>
                </a:solidFill>
              </a:rPr>
              <a:t>-  Hình b: phong cách cổ điển</a:t>
            </a:r>
          </a:p>
          <a:p>
            <a:pPr>
              <a:lnSpc>
                <a:spcPct val="130000"/>
              </a:lnSpc>
            </a:pPr>
            <a:r>
              <a:rPr lang="en-US" sz="2400" b="1">
                <a:solidFill>
                  <a:srgbClr val="FF0000"/>
                </a:solidFill>
              </a:rPr>
              <a:t>-  Hình c: phong cách thể thao</a:t>
            </a:r>
          </a:p>
          <a:p>
            <a:pPr>
              <a:lnSpc>
                <a:spcPct val="130000"/>
              </a:lnSpc>
            </a:pPr>
            <a:r>
              <a:rPr lang="en-US" sz="2400" b="1">
                <a:solidFill>
                  <a:srgbClr val="FF0000"/>
                </a:solidFill>
              </a:rPr>
              <a:t>-  Hình d: phong cách dân gian</a:t>
            </a:r>
          </a:p>
        </p:txBody>
      </p:sp>
    </p:spTree>
    <p:extLst>
      <p:ext uri="{BB962C8B-B14F-4D97-AF65-F5344CB8AC3E}">
        <p14:creationId xmlns:p14="http://schemas.microsoft.com/office/powerpoint/2010/main" val="233740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66140A8-F0D3-4FC8-A10E-2436D559929C}"/>
              </a:ext>
            </a:extLst>
          </p:cNvPr>
          <p:cNvSpPr txBox="1"/>
          <p:nvPr/>
        </p:nvSpPr>
        <p:spPr>
          <a:xfrm>
            <a:off x="225083" y="140675"/>
            <a:ext cx="5949064" cy="461665"/>
          </a:xfrm>
          <a:prstGeom prst="rect">
            <a:avLst/>
          </a:prstGeom>
          <a:solidFill>
            <a:srgbClr val="0070C0"/>
          </a:solidFill>
        </p:spPr>
        <p:txBody>
          <a:bodyPr wrap="none" rtlCol="0">
            <a:spAutoFit/>
          </a:bodyPr>
          <a:lstStyle/>
          <a:p>
            <a:r>
              <a:rPr lang="en-US" sz="2400" b="1">
                <a:solidFill>
                  <a:schemeClr val="bg1"/>
                </a:solidFill>
              </a:rPr>
              <a:t>II. MỘT SỐ PHONG CÁCH THỜI TRANG</a:t>
            </a:r>
          </a:p>
        </p:txBody>
      </p:sp>
      <p:pic>
        <p:nvPicPr>
          <p:cNvPr id="2" name="Hình ảnh 1">
            <a:extLst>
              <a:ext uri="{FF2B5EF4-FFF2-40B4-BE49-F238E27FC236}">
                <a16:creationId xmlns:a16="http://schemas.microsoft.com/office/drawing/2014/main" id="{3EF874DB-3537-40E5-8607-CA2D02D9E8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445319" y="815926"/>
            <a:ext cx="8253361" cy="3882684"/>
          </a:xfrm>
          <a:prstGeom prst="rect">
            <a:avLst/>
          </a:prstGeom>
        </p:spPr>
      </p:pic>
      <p:sp>
        <p:nvSpPr>
          <p:cNvPr id="6" name="Hộp Văn bản 5">
            <a:extLst>
              <a:ext uri="{FF2B5EF4-FFF2-40B4-BE49-F238E27FC236}">
                <a16:creationId xmlns:a16="http://schemas.microsoft.com/office/drawing/2014/main" id="{0DC2EF43-C2DC-4C9D-A199-0AF12E714BA7}"/>
              </a:ext>
            </a:extLst>
          </p:cNvPr>
          <p:cNvSpPr txBox="1"/>
          <p:nvPr/>
        </p:nvSpPr>
        <p:spPr>
          <a:xfrm>
            <a:off x="225083" y="5039492"/>
            <a:ext cx="8693834" cy="1002582"/>
          </a:xfrm>
          <a:prstGeom prst="rect">
            <a:avLst/>
          </a:prstGeom>
          <a:solidFill>
            <a:schemeClr val="accent4">
              <a:lumMod val="60000"/>
              <a:lumOff val="40000"/>
            </a:schemeClr>
          </a:solidFill>
        </p:spPr>
        <p:txBody>
          <a:bodyPr wrap="square">
            <a:spAutoFit/>
          </a:bodyPr>
          <a:lstStyle/>
          <a:p>
            <a:pPr algn="just">
              <a:lnSpc>
                <a:spcPct val="130000"/>
              </a:lnSpc>
            </a:pPr>
            <a:r>
              <a:rPr lang="en-US" sz="2400" b="1">
                <a:solidFill>
                  <a:srgbClr val="FF0000"/>
                </a:solidFill>
              </a:rPr>
              <a:t>	Phong cách thời trang là gì? Em thích mặc loại phong cách nào nhất?</a:t>
            </a:r>
          </a:p>
        </p:txBody>
      </p:sp>
    </p:spTree>
    <p:extLst>
      <p:ext uri="{BB962C8B-B14F-4D97-AF65-F5344CB8AC3E}">
        <p14:creationId xmlns:p14="http://schemas.microsoft.com/office/powerpoint/2010/main" val="38985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Arial"/>
        <a:ea typeface=""/>
        <a:cs typeface=""/>
      </a:majorFont>
      <a:minorFont>
        <a:latin typeface="Arial"/>
        <a:ea typeface=""/>
        <a:cs typeface=""/>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301</TotalTime>
  <Words>467</Words>
  <PresentationFormat>Trình chiếu Trên màn hình (4:3)</PresentationFormat>
  <Paragraphs>45</Paragraphs>
  <Slides>11</Slides>
  <Notes>0</Notes>
  <HiddenSlides>0</HiddenSlides>
  <MMClips>1</MMClips>
  <ScaleCrop>false</ScaleCrop>
  <HeadingPairs>
    <vt:vector size="6" baseType="variant">
      <vt:variant>
        <vt:lpstr>Phông được Dùng</vt:lpstr>
      </vt:variant>
      <vt:variant>
        <vt:i4>2</vt:i4>
      </vt:variant>
      <vt:variant>
        <vt:lpstr>Chủ đề</vt:lpstr>
      </vt:variant>
      <vt:variant>
        <vt:i4>1</vt:i4>
      </vt:variant>
      <vt:variant>
        <vt:lpstr>Tiêu đề Bản chiếu</vt:lpstr>
      </vt:variant>
      <vt:variant>
        <vt:i4>11</vt:i4>
      </vt:variant>
    </vt:vector>
  </HeadingPairs>
  <TitlesOfParts>
    <vt:vector size="14" baseType="lpstr">
      <vt:lpstr>Arial</vt:lpstr>
      <vt:lpstr>Calibri</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2023-02-26T03:46:13Z</dcterms:created>
  <dcterms:modified xsi:type="dcterms:W3CDTF">2023-03-05T09:00:04Z</dcterms:modified>
</cp:coreProperties>
</file>