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00" r:id="rId2"/>
    <p:sldId id="304" r:id="rId3"/>
    <p:sldId id="302" r:id="rId4"/>
    <p:sldId id="292" r:id="rId5"/>
    <p:sldId id="357" r:id="rId6"/>
    <p:sldId id="358" r:id="rId7"/>
    <p:sldId id="301" r:id="rId8"/>
    <p:sldId id="346" r:id="rId9"/>
    <p:sldId id="306" r:id="rId10"/>
    <p:sldId id="334" r:id="rId11"/>
    <p:sldId id="348" r:id="rId12"/>
    <p:sldId id="347" r:id="rId13"/>
    <p:sldId id="349" r:id="rId14"/>
    <p:sldId id="336" r:id="rId15"/>
    <p:sldId id="350" r:id="rId16"/>
    <p:sldId id="351" r:id="rId17"/>
    <p:sldId id="352" r:id="rId18"/>
    <p:sldId id="353" r:id="rId19"/>
    <p:sldId id="354" r:id="rId20"/>
    <p:sldId id="342" r:id="rId21"/>
    <p:sldId id="355" r:id="rId22"/>
    <p:sldId id="343" r:id="rId23"/>
    <p:sldId id="356" r:id="rId24"/>
    <p:sldId id="345" r:id="rId25"/>
    <p:sldId id="344" r:id="rId26"/>
    <p:sldId id="315" r:id="rId27"/>
    <p:sldId id="332" r:id="rId28"/>
    <p:sldId id="331" r:id="rId29"/>
    <p:sldId id="328" r:id="rId30"/>
    <p:sldId id="329" r:id="rId31"/>
    <p:sldId id="33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1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Hills City</a:t>
            </a:r>
          </a:p>
        </c:rich>
      </c:tx>
      <c:layout>
        <c:manualLayout>
          <c:xMode val="edge"/>
          <c:yMode val="edge"/>
          <c:x val="0.39282272268100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Hills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A20-46FD-8D00-0A5821366A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A20-46FD-8D00-0A5821366A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A20-46FD-8D00-0A5821366AD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FA20-46FD-8D00-0A5821366AD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FA20-46FD-8D00-0A5821366AD2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oil</c:v>
                </c:pt>
                <c:pt idx="1">
                  <c:v>coal</c:v>
                </c:pt>
                <c:pt idx="2">
                  <c:v>hydropower</c:v>
                </c:pt>
                <c:pt idx="3">
                  <c:v>wind power</c:v>
                </c:pt>
                <c:pt idx="4">
                  <c:v>solar power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</c:v>
                </c:pt>
                <c:pt idx="1">
                  <c:v>15</c:v>
                </c:pt>
                <c:pt idx="2">
                  <c:v>10</c:v>
                </c:pt>
                <c:pt idx="3">
                  <c:v>15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57-44FF-9A87-826ACEE0565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881635473607519"/>
          <c:y val="0.25501514835807482"/>
          <c:w val="0.27454718871207823"/>
          <c:h val="0.4901417694647144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Green Wood City</a:t>
            </a:r>
          </a:p>
        </c:rich>
      </c:tx>
      <c:layout>
        <c:manualLayout>
          <c:xMode val="edge"/>
          <c:yMode val="edge"/>
          <c:x val="0.32540930513013666"/>
          <c:y val="7.4392607591579232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Hills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8DB-4B80-9E29-66336958A04F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8DB-4B80-9E29-66336958A04F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8DB-4B80-9E29-66336958A04F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8DB-4B80-9E29-66336958A04F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8DB-4B80-9E29-66336958A04F}"/>
              </c:ext>
            </c:extLst>
          </c:dPt>
          <c:dLbls>
            <c:dLbl>
              <c:idx val="1"/>
              <c:layout>
                <c:manualLayout>
                  <c:x val="-0.14024129246850212"/>
                  <c:y val="2.7114822835965155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8DB-4B80-9E29-66336958A04F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oil</c:v>
                </c:pt>
                <c:pt idx="1">
                  <c:v>coal</c:v>
                </c:pt>
                <c:pt idx="2">
                  <c:v>hydropower</c:v>
                </c:pt>
                <c:pt idx="3">
                  <c:v>wind power</c:v>
                </c:pt>
                <c:pt idx="4">
                  <c:v>solar power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20</c:v>
                </c:pt>
                <c:pt idx="1">
                  <c:v>5</c:v>
                </c:pt>
                <c:pt idx="2">
                  <c:v>30</c:v>
                </c:pt>
                <c:pt idx="3">
                  <c:v>15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57-44FF-9A87-826ACEE0565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054768358372301"/>
          <c:y val="0.26929180125218688"/>
          <c:w val="0.27245865077720555"/>
          <c:h val="0.456333547992549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40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6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88197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10: Energy Sources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78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8" y="580159"/>
            <a:ext cx="9420225" cy="2571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807" y="3460818"/>
            <a:ext cx="5648969" cy="1599708"/>
          </a:xfrm>
          <a:prstGeom prst="rect">
            <a:avLst/>
          </a:prstGeom>
        </p:spPr>
      </p:pic>
      <p:pic>
        <p:nvPicPr>
          <p:cNvPr id="3" name="CD2-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2594" y="4016990"/>
            <a:ext cx="956226" cy="95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0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23" y="997094"/>
            <a:ext cx="8742212" cy="159640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1274617" y="2335408"/>
            <a:ext cx="6669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040" y="3380736"/>
            <a:ext cx="6237947" cy="1102151"/>
          </a:xfrm>
          <a:prstGeom prst="rect">
            <a:avLst/>
          </a:prstGeom>
        </p:spPr>
      </p:pic>
      <p:pic>
        <p:nvPicPr>
          <p:cNvPr id="3" name="CD2-TRACK 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35901" y="2402253"/>
            <a:ext cx="978483" cy="9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5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61" y="336404"/>
            <a:ext cx="2876550" cy="809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25" y="1076753"/>
            <a:ext cx="11516411" cy="1001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922" y="2147456"/>
            <a:ext cx="4972050" cy="414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0" y="2840183"/>
            <a:ext cx="3195315" cy="2299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9554" y="2840184"/>
            <a:ext cx="3213407" cy="2299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3735965" y="2238266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51692" y="1759616"/>
            <a:ext cx="23137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70C0"/>
                </a:solidFill>
              </a:rPr>
              <a:t>Example</a:t>
            </a:r>
            <a:endParaRPr lang="en-US" sz="3000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>
            <a:endCxn id="7" idx="3"/>
          </p:cNvCxnSpPr>
          <p:nvPr/>
        </p:nvCxnSpPr>
        <p:spPr>
          <a:xfrm flipH="1">
            <a:off x="8501928" y="2036615"/>
            <a:ext cx="1154690" cy="457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453481" y="5410386"/>
            <a:ext cx="831272" cy="6788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B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920621" y="5410387"/>
            <a:ext cx="831272" cy="67887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88152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01" y="792307"/>
            <a:ext cx="5419725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888" y="1311419"/>
            <a:ext cx="4257675" cy="1971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71" y="3116839"/>
            <a:ext cx="3952875" cy="1933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862" y="3925598"/>
            <a:ext cx="46577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i="0" dirty="0">
                <a:solidFill>
                  <a:schemeClr val="bg1"/>
                </a:solidFill>
                <a:effectLst/>
              </a:rPr>
              <a:t>How much energy does</a:t>
            </a:r>
            <a:br>
              <a:rPr lang="en-US" sz="3200" i="0" dirty="0">
                <a:solidFill>
                  <a:schemeClr val="bg1"/>
                </a:solidFill>
                <a:effectLst/>
              </a:rPr>
            </a:br>
            <a:r>
              <a:rPr lang="en-US" sz="3200" i="0" dirty="0" smtClean="0">
                <a:solidFill>
                  <a:schemeClr val="bg1"/>
                </a:solidFill>
                <a:effectLst/>
              </a:rPr>
              <a:t>B get </a:t>
            </a:r>
            <a:r>
              <a:rPr lang="en-US" sz="3200" i="0" dirty="0">
                <a:solidFill>
                  <a:schemeClr val="bg1"/>
                </a:solidFill>
                <a:effectLst/>
              </a:rPr>
              <a:t>from hydropower?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0" dirty="0" smtClean="0">
                <a:solidFill>
                  <a:schemeClr val="bg1"/>
                </a:solidFill>
                <a:effectLst/>
              </a:rPr>
              <a:t>It gets seven percent from hydropower. What about G?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2" y="2166840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forty-one percent from hydropower.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G gets more energy from hydropower than B. </a:t>
            </a:r>
          </a:p>
        </p:txBody>
      </p:sp>
    </p:spTree>
    <p:extLst>
      <p:ext uri="{BB962C8B-B14F-4D97-AF65-F5344CB8AC3E}">
        <p14:creationId xmlns:p14="http://schemas.microsoft.com/office/powerpoint/2010/main" val="4043871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 </a:t>
            </a:r>
            <a:r>
              <a:rPr lang="en-US" sz="3200" dirty="0">
                <a:solidFill>
                  <a:schemeClr val="bg1"/>
                </a:solidFill>
              </a:rPr>
              <a:t>get from coal?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twenty-one percent from coal. What about </a:t>
            </a:r>
            <a:r>
              <a:rPr lang="en-US" sz="3200" dirty="0" smtClean="0">
                <a:solidFill>
                  <a:schemeClr val="bg1"/>
                </a:solidFill>
              </a:rPr>
              <a:t>G?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1" y="2721022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thirty-eight percent from coal.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more energy from coal than </a:t>
            </a:r>
            <a:r>
              <a:rPr lang="en-US" sz="3200" dirty="0" smtClean="0">
                <a:solidFill>
                  <a:schemeClr val="bg1"/>
                </a:solidFill>
              </a:rPr>
              <a:t>B.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7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 </a:t>
            </a:r>
            <a:r>
              <a:rPr lang="en-US" sz="3200" dirty="0">
                <a:solidFill>
                  <a:schemeClr val="bg1"/>
                </a:solidFill>
              </a:rPr>
              <a:t>get from wind power?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nine percent from wind power. What about </a:t>
            </a:r>
            <a:r>
              <a:rPr lang="en-US" sz="3200" dirty="0" smtClean="0">
                <a:solidFill>
                  <a:schemeClr val="bg1"/>
                </a:solidFill>
              </a:rPr>
              <a:t>G?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1" y="3275204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gets </a:t>
            </a:r>
            <a:r>
              <a:rPr lang="en-US" sz="3200" dirty="0">
                <a:solidFill>
                  <a:schemeClr val="bg1"/>
                </a:solidFill>
              </a:rPr>
              <a:t>one percent from wind power.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less energy from wind power than </a:t>
            </a:r>
            <a:r>
              <a:rPr lang="en-US" sz="3200" dirty="0" smtClean="0">
                <a:solidFill>
                  <a:schemeClr val="bg1"/>
                </a:solidFill>
              </a:rPr>
              <a:t>B.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6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 </a:t>
            </a:r>
            <a:r>
              <a:rPr lang="en-US" sz="3200" dirty="0">
                <a:solidFill>
                  <a:schemeClr val="bg1"/>
                </a:solidFill>
              </a:rPr>
              <a:t>get from natural gas?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1899467"/>
            <a:ext cx="5001492" cy="145347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forty-four percent from natural gas. What about </a:t>
            </a:r>
            <a:r>
              <a:rPr lang="en-US" sz="3200" dirty="0" smtClean="0">
                <a:solidFill>
                  <a:schemeClr val="bg1"/>
                </a:solidFill>
              </a:rPr>
              <a:t>G?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1" y="3829385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3589864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fifteen percent from natural gas.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941788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less energy from natural gas than </a:t>
            </a:r>
            <a:r>
              <a:rPr lang="en-US" sz="3200" dirty="0" smtClean="0">
                <a:solidFill>
                  <a:schemeClr val="bg1"/>
                </a:solidFill>
              </a:rPr>
              <a:t>B.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90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 </a:t>
            </a:r>
            <a:r>
              <a:rPr lang="en-US" sz="3200" dirty="0">
                <a:solidFill>
                  <a:schemeClr val="bg1"/>
                </a:solidFill>
              </a:rPr>
              <a:t>get from oil?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1962173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nine percent from oil. </a:t>
            </a:r>
            <a:r>
              <a:rPr lang="en-US" sz="3200" dirty="0" smtClean="0">
                <a:solidFill>
                  <a:schemeClr val="bg1"/>
                </a:solidFill>
              </a:rPr>
              <a:t>What </a:t>
            </a:r>
            <a:r>
              <a:rPr lang="en-US" sz="3200" dirty="0">
                <a:solidFill>
                  <a:schemeClr val="bg1"/>
                </a:solidFill>
              </a:rPr>
              <a:t>about </a:t>
            </a:r>
            <a:r>
              <a:rPr lang="en-US" sz="3200" dirty="0" smtClean="0">
                <a:solidFill>
                  <a:schemeClr val="bg1"/>
                </a:solidFill>
              </a:rPr>
              <a:t>G?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1" y="4383567"/>
            <a:ext cx="4765963" cy="510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zero percent from oil.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less energy from oil than </a:t>
            </a:r>
            <a:r>
              <a:rPr lang="en-US" sz="3200" dirty="0" smtClean="0">
                <a:solidFill>
                  <a:schemeClr val="bg1"/>
                </a:solidFill>
              </a:rPr>
              <a:t>B.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5" y="547543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How much energy does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B </a:t>
            </a:r>
            <a:r>
              <a:rPr lang="en-US" sz="3200" dirty="0">
                <a:solidFill>
                  <a:schemeClr val="bg1"/>
                </a:solidFill>
              </a:rPr>
              <a:t>get from other sources? 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594764" y="1962173"/>
            <a:ext cx="5320146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</a:rPr>
              <a:t>It gets seven percent from other </a:t>
            </a:r>
            <a:r>
              <a:rPr lang="en-US" sz="3200" dirty="0" smtClean="0">
                <a:solidFill>
                  <a:schemeClr val="bg1"/>
                </a:solidFill>
              </a:rPr>
              <a:t>sources. What </a:t>
            </a:r>
            <a:r>
              <a:rPr lang="en-US" sz="3200" dirty="0">
                <a:solidFill>
                  <a:schemeClr val="bg1"/>
                </a:solidFill>
              </a:rPr>
              <a:t>about </a:t>
            </a:r>
            <a:r>
              <a:rPr lang="en-US" sz="3200" dirty="0" smtClean="0">
                <a:solidFill>
                  <a:schemeClr val="bg1"/>
                </a:solidFill>
              </a:rPr>
              <a:t>G? 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54" y="1483899"/>
            <a:ext cx="5009360" cy="43772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060E2C-E820-4B17-882F-3FF5225F451D}"/>
              </a:ext>
            </a:extLst>
          </p:cNvPr>
          <p:cNvSpPr/>
          <p:nvPr/>
        </p:nvSpPr>
        <p:spPr>
          <a:xfrm>
            <a:off x="419451" y="4937747"/>
            <a:ext cx="4765963" cy="8957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146815" y="547543"/>
            <a:ext cx="3311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Do the same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21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5772184" y="3415647"/>
            <a:ext cx="4618723" cy="1115001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four percent from other sources.</a:t>
            </a:r>
          </a:p>
        </p:txBody>
      </p:sp>
      <p:sp>
        <p:nvSpPr>
          <p:cNvPr id="22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6913418" y="4793230"/>
            <a:ext cx="5001492" cy="1153844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chemeClr val="bg1"/>
                </a:solidFill>
              </a:rPr>
              <a:t>G </a:t>
            </a:r>
            <a:r>
              <a:rPr lang="en-US" sz="3200" dirty="0">
                <a:solidFill>
                  <a:schemeClr val="bg1"/>
                </a:solidFill>
              </a:rPr>
              <a:t>gets less energy from other resources than </a:t>
            </a:r>
            <a:r>
              <a:rPr lang="en-US" sz="3200" dirty="0" smtClean="0">
                <a:solidFill>
                  <a:schemeClr val="bg1"/>
                </a:solidFill>
              </a:rPr>
              <a:t>B. 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94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9" grpId="0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89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631288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81082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686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595" y="500245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671"/>
            <a:ext cx="12144375" cy="1257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102"/>
            <a:ext cx="5886450" cy="59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86" y="2240535"/>
            <a:ext cx="4973204" cy="41048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240535"/>
            <a:ext cx="3505200" cy="410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8" y="812221"/>
            <a:ext cx="6556760" cy="47018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C2ED3-51D3-4A75-9AF9-6A7602EED64C}"/>
              </a:ext>
            </a:extLst>
          </p:cNvPr>
          <p:cNvSpPr txBox="1"/>
          <p:nvPr/>
        </p:nvSpPr>
        <p:spPr>
          <a:xfrm>
            <a:off x="7533329" y="1700869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7F506-DEED-401A-9597-7812DB36A1C2}"/>
              </a:ext>
            </a:extLst>
          </p:cNvPr>
          <p:cNvSpPr txBox="1"/>
          <p:nvPr/>
        </p:nvSpPr>
        <p:spPr>
          <a:xfrm>
            <a:off x="7533329" y="2493973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7AB15-C3C3-419D-966A-18841DD46BC9}"/>
              </a:ext>
            </a:extLst>
          </p:cNvPr>
          <p:cNvSpPr txBox="1"/>
          <p:nvPr/>
        </p:nvSpPr>
        <p:spPr>
          <a:xfrm>
            <a:off x="7533329" y="3269467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A2519-B05A-41F6-B80A-CD00D61B98D9}"/>
              </a:ext>
            </a:extLst>
          </p:cNvPr>
          <p:cNvSpPr txBox="1"/>
          <p:nvPr/>
        </p:nvSpPr>
        <p:spPr>
          <a:xfrm>
            <a:off x="7533329" y="4043318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DEE93B-8403-4427-9980-64E817ED4599}"/>
              </a:ext>
            </a:extLst>
          </p:cNvPr>
          <p:cNvSpPr txBox="1"/>
          <p:nvPr/>
        </p:nvSpPr>
        <p:spPr>
          <a:xfrm>
            <a:off x="7533329" y="4813958"/>
            <a:ext cx="1093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2942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707158" y="933575"/>
            <a:ext cx="5134550" cy="778323"/>
          </a:xfrm>
          <a:prstGeom prst="wedgeRoundRectCallout">
            <a:avLst>
              <a:gd name="adj1" fmla="val -42820"/>
              <a:gd name="adj2" fmla="val 8615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54014" y="1342790"/>
            <a:ext cx="4928956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fifty percent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. </a:t>
            </a:r>
            <a:endParaRPr lang="en-US" sz="26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60686" y="1211351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747697" y="2011128"/>
            <a:ext cx="5094011" cy="778323"/>
          </a:xfrm>
          <a:prstGeom prst="wedgeRoundRectCallout">
            <a:avLst>
              <a:gd name="adj1" fmla="val -44450"/>
              <a:gd name="adj2" fmla="val 8259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15423" y="2331245"/>
            <a:ext cx="4978828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twenty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coal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20148" y="2212014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734832" y="3073135"/>
            <a:ext cx="5079202" cy="851820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400614" y="3293101"/>
            <a:ext cx="4993637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five percent 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. </a:t>
            </a:r>
            <a:endParaRPr lang="en-US" sz="26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16622" y="3229026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65CF46B-FE88-48F3-9A35-A8E6E5CB1863}"/>
              </a:ext>
            </a:extLst>
          </p:cNvPr>
          <p:cNvSpPr/>
          <p:nvPr/>
        </p:nvSpPr>
        <p:spPr>
          <a:xfrm>
            <a:off x="747697" y="4230757"/>
            <a:ext cx="5079202" cy="77832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hydropower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D6D07DD-1930-4B97-B503-E9ACFE69B697}"/>
              </a:ext>
            </a:extLst>
          </p:cNvPr>
          <p:cNvSpPr/>
          <p:nvPr/>
        </p:nvSpPr>
        <p:spPr>
          <a:xfrm>
            <a:off x="6389332" y="4275603"/>
            <a:ext cx="4993637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five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hydropower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81D7C49-7234-43BD-8E7C-D794016C44F1}"/>
              </a:ext>
            </a:extLst>
          </p:cNvPr>
          <p:cNvSpPr/>
          <p:nvPr/>
        </p:nvSpPr>
        <p:spPr>
          <a:xfrm rot="1173519">
            <a:off x="5801813" y="4342258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52CD88C2-F54B-42BA-A14A-290D498195E6}"/>
              </a:ext>
            </a:extLst>
          </p:cNvPr>
          <p:cNvSpPr/>
          <p:nvPr/>
        </p:nvSpPr>
        <p:spPr>
          <a:xfrm>
            <a:off x="751224" y="5311041"/>
            <a:ext cx="5090484" cy="778323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600" b="0" i="0" dirty="0">
                <a:solidFill>
                  <a:srgbClr val="242021"/>
                </a:solidFill>
                <a:effectLst/>
              </a:rPr>
            </a:br>
            <a:r>
              <a:rPr lang="en-US" sz="2600" b="0" i="0" dirty="0">
                <a:solidFill>
                  <a:srgbClr val="242021"/>
                </a:solidFill>
                <a:effectLst/>
              </a:rPr>
              <a:t>Springfield get from </a:t>
            </a:r>
            <a:r>
              <a:rPr lang="en-US" sz="2600" b="1" i="0" dirty="0">
                <a:solidFill>
                  <a:srgbClr val="242021"/>
                </a:solidFill>
                <a:effectLst/>
              </a:rPr>
              <a:t>solar power</a:t>
            </a:r>
            <a:r>
              <a:rPr lang="en-US" sz="26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600" dirty="0"/>
              <a:t> 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31F809B2-AF37-4819-9B44-E138622B53D9}"/>
              </a:ext>
            </a:extLst>
          </p:cNvPr>
          <p:cNvSpPr/>
          <p:nvPr/>
        </p:nvSpPr>
        <p:spPr>
          <a:xfrm>
            <a:off x="6400614" y="5332654"/>
            <a:ext cx="4982355" cy="778323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twenty percent 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600" b="1" i="0" dirty="0">
                <a:solidFill>
                  <a:srgbClr val="242021"/>
                </a:solidFill>
                <a:effectLst/>
                <a:latin typeface="+mj-lt"/>
              </a:rPr>
              <a:t>solar power</a:t>
            </a:r>
            <a:r>
              <a:rPr lang="en-US" sz="26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600" dirty="0">
              <a:latin typeface="+mj-lt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0A91812-2817-491F-B57A-482E1E5B70EB}"/>
              </a:ext>
            </a:extLst>
          </p:cNvPr>
          <p:cNvSpPr/>
          <p:nvPr/>
        </p:nvSpPr>
        <p:spPr>
          <a:xfrm rot="1173519">
            <a:off x="5845875" y="5446787"/>
            <a:ext cx="579824" cy="2133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14303" y="308903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67178" y="308902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88259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96" y="1027182"/>
            <a:ext cx="7151976" cy="43093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2C2ED3-51D3-4A75-9AF9-6A7602EED64C}"/>
              </a:ext>
            </a:extLst>
          </p:cNvPr>
          <p:cNvSpPr txBox="1"/>
          <p:nvPr/>
        </p:nvSpPr>
        <p:spPr>
          <a:xfrm>
            <a:off x="7576585" y="205676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67F506-DEED-401A-9597-7812DB36A1C2}"/>
              </a:ext>
            </a:extLst>
          </p:cNvPr>
          <p:cNvSpPr txBox="1"/>
          <p:nvPr/>
        </p:nvSpPr>
        <p:spPr>
          <a:xfrm>
            <a:off x="7576585" y="290690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07AB15-C3C3-419D-966A-18841DD46BC9}"/>
              </a:ext>
            </a:extLst>
          </p:cNvPr>
          <p:cNvSpPr txBox="1"/>
          <p:nvPr/>
        </p:nvSpPr>
        <p:spPr>
          <a:xfrm>
            <a:off x="7576585" y="3757043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8A2519-B05A-41F6-B80A-CD00D61B98D9}"/>
              </a:ext>
            </a:extLst>
          </p:cNvPr>
          <p:cNvSpPr txBox="1"/>
          <p:nvPr/>
        </p:nvSpPr>
        <p:spPr>
          <a:xfrm>
            <a:off x="7576585" y="4592081"/>
            <a:ext cx="1207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75829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237C1C3-5F6B-4655-8FA5-8620FC379B26}"/>
              </a:ext>
            </a:extLst>
          </p:cNvPr>
          <p:cNvSpPr/>
          <p:nvPr/>
        </p:nvSpPr>
        <p:spPr>
          <a:xfrm>
            <a:off x="857290" y="1156175"/>
            <a:ext cx="4987953" cy="920228"/>
          </a:xfrm>
          <a:prstGeom prst="wedgeRoundRectCallout">
            <a:avLst>
              <a:gd name="adj1" fmla="val -50874"/>
              <a:gd name="adj2" fmla="val 7780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</a:rPr>
              <a:t>Twin Peaks 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13F7E0-FA70-485F-B476-87CB56A802F6}"/>
              </a:ext>
            </a:extLst>
          </p:cNvPr>
          <p:cNvSpPr/>
          <p:nvPr/>
        </p:nvSpPr>
        <p:spPr>
          <a:xfrm>
            <a:off x="6402052" y="1634903"/>
            <a:ext cx="4958674" cy="6865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twenty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oil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7E5772-6F80-4039-86EA-A881F72DDDB5}"/>
              </a:ext>
            </a:extLst>
          </p:cNvPr>
          <p:cNvSpPr/>
          <p:nvPr/>
        </p:nvSpPr>
        <p:spPr>
          <a:xfrm rot="1173519">
            <a:off x="5861064" y="1752747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5D26724-3ECF-49E6-8D1C-5E34BE8712EC}"/>
              </a:ext>
            </a:extLst>
          </p:cNvPr>
          <p:cNvSpPr/>
          <p:nvPr/>
        </p:nvSpPr>
        <p:spPr>
          <a:xfrm>
            <a:off x="831273" y="2362572"/>
            <a:ext cx="4947415" cy="873392"/>
          </a:xfrm>
          <a:prstGeom prst="wedgeRoundRectCallout">
            <a:avLst>
              <a:gd name="adj1" fmla="val -49540"/>
              <a:gd name="adj2" fmla="val 79229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1047FA5-5148-4C98-98A1-072F90B31F21}"/>
              </a:ext>
            </a:extLst>
          </p:cNvPr>
          <p:cNvSpPr/>
          <p:nvPr/>
        </p:nvSpPr>
        <p:spPr>
          <a:xfrm>
            <a:off x="6402052" y="2751205"/>
            <a:ext cx="4999212" cy="686516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ten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coal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6AAFC27-3977-4792-B8AA-4C167D853AD5}"/>
              </a:ext>
            </a:extLst>
          </p:cNvPr>
          <p:cNvSpPr/>
          <p:nvPr/>
        </p:nvSpPr>
        <p:spPr>
          <a:xfrm rot="1173519">
            <a:off x="5818751" y="2889680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603A40D-2D53-4049-8513-60D0649A3CE4}"/>
              </a:ext>
            </a:extLst>
          </p:cNvPr>
          <p:cNvSpPr/>
          <p:nvPr/>
        </p:nvSpPr>
        <p:spPr>
          <a:xfrm>
            <a:off x="831273" y="3518200"/>
            <a:ext cx="4932606" cy="1139678"/>
          </a:xfrm>
          <a:prstGeom prst="wedgeRoundRectCallout">
            <a:avLst>
              <a:gd name="adj1" fmla="val -51526"/>
              <a:gd name="adj2" fmla="val 747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46C7FFC-31D9-4A54-A788-2B326C6D1ABC}"/>
              </a:ext>
            </a:extLst>
          </p:cNvPr>
          <p:cNvSpPr/>
          <p:nvPr/>
        </p:nvSpPr>
        <p:spPr>
          <a:xfrm>
            <a:off x="6387244" y="3907931"/>
            <a:ext cx="5014021" cy="882331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thirty percent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wind 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</a:t>
            </a:r>
            <a:endParaRPr lang="en-US" sz="2800" dirty="0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F0937D2C-BEB2-4F8F-9588-7AA19BF3F32C}"/>
              </a:ext>
            </a:extLst>
          </p:cNvPr>
          <p:cNvSpPr/>
          <p:nvPr/>
        </p:nvSpPr>
        <p:spPr>
          <a:xfrm rot="1173519">
            <a:off x="5818751" y="4173541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65CF46B-FE88-48F3-9A35-A8E6E5CB1863}"/>
              </a:ext>
            </a:extLst>
          </p:cNvPr>
          <p:cNvSpPr/>
          <p:nvPr/>
        </p:nvSpPr>
        <p:spPr>
          <a:xfrm>
            <a:off x="793948" y="4946764"/>
            <a:ext cx="4932606" cy="1231645"/>
          </a:xfrm>
          <a:prstGeom prst="wedgeRoundRectCallout">
            <a:avLst>
              <a:gd name="adj1" fmla="val -50964"/>
              <a:gd name="adj2" fmla="val 6731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How much energy does</a:t>
            </a:r>
            <a:br>
              <a:rPr lang="en-US" sz="2800" b="0" i="0" dirty="0">
                <a:solidFill>
                  <a:srgbClr val="242021"/>
                </a:solidFill>
                <a:effectLst/>
              </a:rPr>
            </a:br>
            <a:r>
              <a:rPr lang="en-US" sz="2800" dirty="0">
                <a:solidFill>
                  <a:srgbClr val="242021"/>
                </a:solidFill>
              </a:rPr>
              <a:t>Twin Peaks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get from </a:t>
            </a:r>
            <a:r>
              <a:rPr lang="en-US" sz="2800" b="1" i="0" dirty="0">
                <a:solidFill>
                  <a:srgbClr val="242021"/>
                </a:solidFill>
                <a:effectLst/>
              </a:rPr>
              <a:t>hydropower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?</a:t>
            </a:r>
            <a:r>
              <a:rPr lang="en-US" sz="2800" dirty="0"/>
              <a:t> 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D6D07DD-1930-4B97-B503-E9ACFE69B697}"/>
              </a:ext>
            </a:extLst>
          </p:cNvPr>
          <p:cNvSpPr/>
          <p:nvPr/>
        </p:nvSpPr>
        <p:spPr>
          <a:xfrm>
            <a:off x="6387244" y="5220048"/>
            <a:ext cx="5014020" cy="930157"/>
          </a:xfrm>
          <a:prstGeom prst="wedgeRoundRectCallout">
            <a:avLst>
              <a:gd name="adj1" fmla="val 44097"/>
              <a:gd name="adj2" fmla="val 6867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It gets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+mj-lt"/>
              </a:rPr>
              <a:t>forty percent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from </a:t>
            </a:r>
            <a:r>
              <a:rPr lang="en-US" sz="2800" b="1" i="0" dirty="0">
                <a:solidFill>
                  <a:srgbClr val="242021"/>
                </a:solidFill>
                <a:effectLst/>
                <a:latin typeface="+mj-lt"/>
              </a:rPr>
              <a:t>hydropower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781D7C49-7234-43BD-8E7C-D794016C44F1}"/>
              </a:ext>
            </a:extLst>
          </p:cNvPr>
          <p:cNvSpPr/>
          <p:nvPr/>
        </p:nvSpPr>
        <p:spPr>
          <a:xfrm rot="1173519">
            <a:off x="5818751" y="5468511"/>
            <a:ext cx="543238" cy="188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5EF07B-2EF8-4B69-93B3-71C40A8F34FE}"/>
              </a:ext>
            </a:extLst>
          </p:cNvPr>
          <p:cNvSpPr txBox="1"/>
          <p:nvPr/>
        </p:nvSpPr>
        <p:spPr>
          <a:xfrm>
            <a:off x="2200121" y="441166"/>
            <a:ext cx="2120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198F9B-A981-4526-ADFD-2E9DEE2C19B6}"/>
              </a:ext>
            </a:extLst>
          </p:cNvPr>
          <p:cNvSpPr txBox="1"/>
          <p:nvPr/>
        </p:nvSpPr>
        <p:spPr>
          <a:xfrm>
            <a:off x="7842940" y="441135"/>
            <a:ext cx="2102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STUDENT B</a:t>
            </a:r>
          </a:p>
        </p:txBody>
      </p:sp>
    </p:spTree>
    <p:extLst>
      <p:ext uri="{BB962C8B-B14F-4D97-AF65-F5344CB8AC3E}">
        <p14:creationId xmlns:p14="http://schemas.microsoft.com/office/powerpoint/2010/main" val="119769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D1D4F8DB-E614-4B55-8327-3F15F2B06FF6}"/>
              </a:ext>
            </a:extLst>
          </p:cNvPr>
          <p:cNvSpPr/>
          <p:nvPr/>
        </p:nvSpPr>
        <p:spPr>
          <a:xfrm>
            <a:off x="419844" y="1259134"/>
            <a:ext cx="5260520" cy="1218588"/>
          </a:xfrm>
          <a:prstGeom prst="wedgeRoundRectCallout">
            <a:avLst>
              <a:gd name="adj1" fmla="val -47402"/>
              <a:gd name="adj2" fmla="val 805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less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oil than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Springfield.</a:t>
            </a:r>
            <a:r>
              <a:rPr lang="en-US" sz="3200" dirty="0"/>
              <a:t> 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7DBE56BD-DFAC-4729-8D2A-D7A2D3A44A07}"/>
              </a:ext>
            </a:extLst>
          </p:cNvPr>
          <p:cNvSpPr/>
          <p:nvPr/>
        </p:nvSpPr>
        <p:spPr>
          <a:xfrm>
            <a:off x="6647494" y="1259134"/>
            <a:ext cx="5007075" cy="1218589"/>
          </a:xfrm>
          <a:prstGeom prst="wedgeRoundRectCallout">
            <a:avLst>
              <a:gd name="adj1" fmla="val 46556"/>
              <a:gd name="adj2" fmla="val 6907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 smtClean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 smtClean="0">
                <a:solidFill>
                  <a:srgbClr val="242021"/>
                </a:solidFill>
                <a:effectLst/>
              </a:rPr>
              <a:t>less</a:t>
            </a:r>
            <a:r>
              <a:rPr lang="en-US" sz="3200" b="0" i="0" dirty="0" smtClean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 smtClean="0">
                <a:solidFill>
                  <a:srgbClr val="242021"/>
                </a:solidFill>
                <a:effectLst/>
              </a:rPr>
              <a:t>coal than</a:t>
            </a:r>
            <a:r>
              <a:rPr lang="en-US" sz="3200" b="0" i="0" dirty="0" smtClean="0">
                <a:solidFill>
                  <a:srgbClr val="242021"/>
                </a:solidFill>
                <a:effectLst/>
              </a:rPr>
              <a:t> Springfield.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FF4054D1-8234-4CC4-9C38-C6B8A4B911DF}"/>
              </a:ext>
            </a:extLst>
          </p:cNvPr>
          <p:cNvSpPr/>
          <p:nvPr/>
        </p:nvSpPr>
        <p:spPr>
          <a:xfrm>
            <a:off x="419843" y="3083460"/>
            <a:ext cx="5260521" cy="1613232"/>
          </a:xfrm>
          <a:prstGeom prst="wedgeRoundRectCallout">
            <a:avLst>
              <a:gd name="adj1" fmla="val -46852"/>
              <a:gd name="adj2" fmla="val 777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more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wind power than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Springfield.</a:t>
            </a:r>
            <a:r>
              <a:rPr lang="en-US" sz="3200" dirty="0"/>
              <a:t> 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68C1F18-0FD6-4BAE-B220-1D245DFD4697}"/>
              </a:ext>
            </a:extLst>
          </p:cNvPr>
          <p:cNvSpPr/>
          <p:nvPr/>
        </p:nvSpPr>
        <p:spPr>
          <a:xfrm>
            <a:off x="6647493" y="3083459"/>
            <a:ext cx="5007075" cy="1579418"/>
          </a:xfrm>
          <a:prstGeom prst="wedgeRoundRectCallout">
            <a:avLst>
              <a:gd name="adj1" fmla="val 46307"/>
              <a:gd name="adj2" fmla="val 6575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rgbClr val="242021"/>
                </a:solidFill>
                <a:effectLst/>
              </a:rPr>
              <a:t>Twin Peaks gets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more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energy from </a:t>
            </a:r>
            <a:r>
              <a:rPr lang="en-US" sz="3200" b="1" i="0" dirty="0">
                <a:solidFill>
                  <a:srgbClr val="242021"/>
                </a:solidFill>
                <a:effectLst/>
              </a:rPr>
              <a:t>hydropower than 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Springfield.</a:t>
            </a:r>
            <a:r>
              <a:rPr lang="en-US" sz="3200" dirty="0"/>
              <a:t>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A5C7CD7-1186-48D8-BDB1-D4E057DBFB3A}"/>
              </a:ext>
            </a:extLst>
          </p:cNvPr>
          <p:cNvSpPr/>
          <p:nvPr/>
        </p:nvSpPr>
        <p:spPr>
          <a:xfrm>
            <a:off x="2385863" y="4925501"/>
            <a:ext cx="7437839" cy="1190702"/>
          </a:xfrm>
          <a:prstGeom prst="wedgeRoundRectCallout">
            <a:avLst>
              <a:gd name="adj1" fmla="val -37371"/>
              <a:gd name="adj2" fmla="val 7771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0" i="0" dirty="0">
                <a:solidFill>
                  <a:schemeClr val="bg1"/>
                </a:solidFill>
                <a:effectLst/>
              </a:rPr>
              <a:t>Twin Peaks uses </a:t>
            </a:r>
            <a:r>
              <a:rPr lang="en-US" sz="3200" b="1" i="0" dirty="0">
                <a:solidFill>
                  <a:schemeClr val="bg1"/>
                </a:solidFill>
                <a:effectLst/>
              </a:rPr>
              <a:t>more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 renewable energy </a:t>
            </a:r>
            <a:r>
              <a:rPr lang="en-US" sz="3200" b="1" i="0" dirty="0">
                <a:solidFill>
                  <a:schemeClr val="bg1"/>
                </a:solidFill>
                <a:effectLst/>
              </a:rPr>
              <a:t>than </a:t>
            </a:r>
            <a:r>
              <a:rPr lang="en-US" sz="3200" b="0" i="0" dirty="0">
                <a:solidFill>
                  <a:schemeClr val="bg1"/>
                </a:solidFill>
                <a:effectLst/>
              </a:rPr>
              <a:t>Springfield.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" y="423862"/>
            <a:ext cx="11953875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2006" y="407672"/>
            <a:ext cx="1024708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a paragraph comparing two cities’ use of different kinds of energy. Which city is “greener”? Write 70 </a:t>
            </a:r>
            <a:r>
              <a:rPr lang="en-US" sz="3600" i="1" dirty="0" smtClean="0">
                <a:solidFill>
                  <a:srgbClr val="0070C0"/>
                </a:solidFill>
              </a:rPr>
              <a:t>about words.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CADBE1-7226-47F0-9108-B880F72EB7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621653"/>
              </p:ext>
            </p:extLst>
          </p:nvPr>
        </p:nvGraphicFramePr>
        <p:xfrm>
          <a:off x="549564" y="2282523"/>
          <a:ext cx="5213927" cy="413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3C9663-F374-4FB1-9340-258D9516F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0471113"/>
              </p:ext>
            </p:extLst>
          </p:nvPr>
        </p:nvGraphicFramePr>
        <p:xfrm>
          <a:off x="6179127" y="2282523"/>
          <a:ext cx="5361709" cy="4132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02222" y="2694615"/>
            <a:ext cx="1112465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dirty="0" smtClean="0">
                <a:solidFill>
                  <a:srgbClr val="0070C0"/>
                </a:solidFill>
              </a:rPr>
              <a:t>compare </a:t>
            </a:r>
            <a:r>
              <a:rPr lang="en-US" sz="3600" dirty="0">
                <a:solidFill>
                  <a:srgbClr val="0070C0"/>
                </a:solidFill>
              </a:rPr>
              <a:t>two cities’ use of energy sources using </a:t>
            </a:r>
            <a:r>
              <a:rPr lang="en-US" sz="3600" i="1" dirty="0">
                <a:solidFill>
                  <a:srgbClr val="0070C0"/>
                </a:solidFill>
              </a:rPr>
              <a:t>more/less …than…</a:t>
            </a:r>
          </a:p>
          <a:p>
            <a:r>
              <a:rPr lang="en-US" sz="3600" dirty="0">
                <a:solidFill>
                  <a:srgbClr val="0070C0"/>
                </a:solidFill>
              </a:rPr>
              <a:t>- </a:t>
            </a:r>
            <a:r>
              <a:rPr lang="en-US" sz="3600" dirty="0" smtClean="0">
                <a:solidFill>
                  <a:srgbClr val="0070C0"/>
                </a:solidFill>
              </a:rPr>
              <a:t>practice </a:t>
            </a:r>
            <a:r>
              <a:rPr lang="en-US" sz="3600" dirty="0">
                <a:solidFill>
                  <a:srgbClr val="0070C0"/>
                </a:solidFill>
              </a:rPr>
              <a:t>pronouncing numbers which are multiples of ten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compare two cities’ use of energy sources using </a:t>
            </a:r>
            <a:r>
              <a:rPr lang="en-US" sz="3600" i="1" dirty="0">
                <a:solidFill>
                  <a:srgbClr val="0070C0"/>
                </a:solidFill>
              </a:rPr>
              <a:t>more/less </a:t>
            </a:r>
            <a:r>
              <a:rPr lang="en-US" sz="3600" i="1" dirty="0" smtClean="0">
                <a:solidFill>
                  <a:srgbClr val="0070C0"/>
                </a:solidFill>
              </a:rPr>
              <a:t>… than …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practice pronouncing numbers which are multiples of </a:t>
            </a:r>
            <a:r>
              <a:rPr lang="en-US" sz="3600" dirty="0" smtClean="0">
                <a:solidFill>
                  <a:srgbClr val="0070C0"/>
                </a:solidFill>
              </a:rPr>
              <a:t>ten. </a:t>
            </a: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90194" y="1646758"/>
            <a:ext cx="11549407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pronouncing </a:t>
            </a:r>
            <a:r>
              <a:rPr lang="en-US" sz="3600" dirty="0">
                <a:solidFill>
                  <a:srgbClr val="0070C0"/>
                </a:solidFill>
              </a:rPr>
              <a:t>numbers which are multiples of </a:t>
            </a:r>
            <a:r>
              <a:rPr lang="en-US" sz="3600" dirty="0" smtClean="0">
                <a:solidFill>
                  <a:srgbClr val="0070C0"/>
                </a:solidFill>
              </a:rPr>
              <a:t>ten.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Redo </a:t>
            </a:r>
            <a:r>
              <a:rPr lang="en-US" sz="3600" i="1" dirty="0">
                <a:solidFill>
                  <a:srgbClr val="0070C0"/>
                </a:solidFill>
              </a:rPr>
              <a:t>the writing exercise on page 57 </a:t>
            </a:r>
            <a:r>
              <a:rPr lang="en-US" sz="3600" i="1" dirty="0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79 SB</a:t>
            </a:r>
            <a:r>
              <a:rPr lang="en-US" sz="3600" i="1" dirty="0" smtClean="0">
                <a:solidFill>
                  <a:srgbClr val="0070C0"/>
                </a:solidFill>
              </a:rPr>
              <a:t>)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all the vocabularies and grammar in the unit.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Play consolidation 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 smtClean="0">
                <a:solidFill>
                  <a:srgbClr val="0070C0"/>
                </a:solidFill>
              </a:rPr>
              <a:t>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338" y="1002140"/>
            <a:ext cx="120551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A. souvenir		B. volunteer	C. sightseeing	D. engineer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2. A. energy		B. barbecue	C. traveling	D. performance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3. A. situation		B. hydropower 	C. presentation	D.transportation</a:t>
            </a: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421285" y="1345734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9209895" y="331880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698099" y="5187205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8343" y="1637022"/>
            <a:ext cx="278099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su:və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ˈnɪr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029388" y="1689087"/>
            <a:ext cx="2913619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vɑ:lən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ˈtɪr/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601987" y="1702898"/>
            <a:ext cx="248848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/ˈsaɪtˌ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si:ɪŋ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376009" y="1666288"/>
            <a:ext cx="2815991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endʒɪ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ˈnɪr/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43122" y="362561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/ˈenədʒi/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496583" y="3617088"/>
            <a:ext cx="2753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bɑ:rbəkju:/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427105" y="3579839"/>
            <a:ext cx="3129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 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trævəlɪŋ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03399" y="3590552"/>
            <a:ext cx="27866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/pəˈ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fɔ:rməns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6802" y="5443701"/>
            <a:ext cx="250789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sɪtʃuˈeɪʃən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625658" y="5491903"/>
            <a:ext cx="3035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/ˈhaɪdroʊpaʊər/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89544" y="5502616"/>
            <a:ext cx="3132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/ˌ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prezən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teɪʃən/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204253" y="5491903"/>
            <a:ext cx="3317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/ˌtrænspə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teɪʃən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25603" y="301358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main stress is placed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differently from </a:t>
            </a:r>
            <a:r>
              <a:rPr lang="en-US" sz="3200">
                <a:solidFill>
                  <a:srgbClr val="0070C0"/>
                </a:solidFill>
              </a:rPr>
              <a:t>the </a:t>
            </a:r>
            <a:r>
              <a:rPr lang="en-US" sz="3200" smtClean="0">
                <a:solidFill>
                  <a:srgbClr val="0070C0"/>
                </a:solidFill>
              </a:rPr>
              <a:t>others. </a:t>
            </a:r>
            <a:r>
              <a:rPr lang="en-US" sz="3200">
                <a:solidFill>
                  <a:srgbClr val="0070C0"/>
                </a:solidFill>
              </a:rPr>
              <a:t/>
            </a:r>
            <a:br>
              <a:rPr lang="en-US" sz="320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83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6256" y="1026596"/>
            <a:ext cx="1230283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dang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rous</a:t>
            </a:r>
            <a:r>
              <a:rPr lang="en-US" sz="3200">
                <a:latin typeface="+mj-lt"/>
              </a:rPr>
              <a:t>	</a:t>
            </a:r>
            <a:r>
              <a:rPr lang="en-US" sz="3200" smtClean="0">
                <a:latin typeface="+mj-lt"/>
              </a:rPr>
              <a:t>	B. 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xciting		C. d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lighted	D</a:t>
            </a:r>
            <a:r>
              <a:rPr lang="en-US" sz="3200">
                <a:latin typeface="+mj-lt"/>
              </a:rPr>
              <a:t>. </a:t>
            </a:r>
            <a:r>
              <a:rPr lang="en-US" sz="3200" u="sng" smtClean="0">
                <a:latin typeface="+mj-lt"/>
              </a:rPr>
              <a:t>e</a:t>
            </a:r>
            <a:r>
              <a:rPr lang="en-US" sz="3200" smtClean="0">
                <a:latin typeface="+mj-lt"/>
              </a:rPr>
              <a:t>xpensive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f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re			B. s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lk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th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		D. l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nk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wr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te			B. s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ld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st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le		D. w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re</a:t>
            </a:r>
            <a:endParaRPr lang="en-US" sz="3200" u="sng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711" y="82905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43491" y="139092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2520" y="3340003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93802" y="525868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43491" y="1720972"/>
            <a:ext cx="28111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deɪndʒ</a:t>
            </a:r>
            <a:r>
              <a:rPr lang="en-US" sz="3200" smtClean="0">
                <a:solidFill>
                  <a:srgbClr val="FF0000"/>
                </a:solidFill>
              </a:rPr>
              <a:t>ər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əs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992721" y="1756690"/>
            <a:ext cx="2704447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saɪtɪŋ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37874" y="1722370"/>
            <a:ext cx="30691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/dɪˈlaɪtɪd/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584472" y="1808449"/>
            <a:ext cx="2471896" cy="75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ɪkˈ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spensɪv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83540" y="5549975"/>
            <a:ext cx="27598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roʊt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37874" y="5508053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/stoʊl/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4472" y="3633473"/>
            <a:ext cx="27634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/lɪŋk/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12569" y="3673625"/>
            <a:ext cx="2427220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/faɪr/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23498" y="364258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/sɪlk/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655009" y="5480292"/>
            <a:ext cx="2692925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wɔ:r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751107" y="3619272"/>
            <a:ext cx="2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l-GR" sz="3200">
                <a:solidFill>
                  <a:srgbClr val="FF0000"/>
                </a:solidFill>
                <a:latin typeface="+mj-lt"/>
              </a:rPr>
              <a:t>θ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ɪŋ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954051" y="5496694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soʊld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39789" y="321206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+mj-lt"/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  <a:latin typeface="+mj-lt"/>
            </a:endParaRPr>
          </a:p>
          <a:p>
            <a:r>
              <a:rPr lang="en-US" sz="3200" smtClean="0">
                <a:solidFill>
                  <a:srgbClr val="0070C0"/>
                </a:solidFill>
                <a:latin typeface="+mj-lt"/>
              </a:rPr>
              <a:t>pronounced </a:t>
            </a:r>
            <a:r>
              <a:rPr lang="en-US" sz="3200">
                <a:solidFill>
                  <a:srgbClr val="0070C0"/>
                </a:solidFill>
                <a:latin typeface="+mj-lt"/>
              </a:rPr>
              <a:t>differently from that of the other words.</a:t>
            </a:r>
          </a:p>
        </p:txBody>
      </p:sp>
    </p:spTree>
    <p:extLst>
      <p:ext uri="{BB962C8B-B14F-4D97-AF65-F5344CB8AC3E}">
        <p14:creationId xmlns:p14="http://schemas.microsoft.com/office/powerpoint/2010/main" val="30345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409257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939" y="409257"/>
            <a:ext cx="1970715" cy="125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779" y="1666203"/>
            <a:ext cx="10389998" cy="411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61" y="442911"/>
            <a:ext cx="370563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052" y="1324919"/>
            <a:ext cx="8600304" cy="2499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1 Which city is greener? Why?</a:t>
            </a: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2</a:t>
            </a:r>
            <a:r>
              <a:rPr lang="en-US" sz="3600" b="1" dirty="0" smtClean="0">
                <a:solidFill>
                  <a:srgbClr val="0070C0"/>
                </a:solidFill>
              </a:rPr>
              <a:t> How much energy does Sun City get from solar power?</a:t>
            </a:r>
            <a:endParaRPr 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630" y="409257"/>
            <a:ext cx="2871260" cy="1831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97380" y="3692459"/>
            <a:ext cx="87145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1 Sun City is greener. Because Sun City uses more solar and wind power than Blue City. </a:t>
            </a:r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</a:rPr>
              <a:t>2 (It gets) </a:t>
            </a:r>
            <a:r>
              <a:rPr lang="en-US" sz="3600" b="1" u="sng" dirty="0" smtClean="0">
                <a:solidFill>
                  <a:srgbClr val="FF0000"/>
                </a:solidFill>
              </a:rPr>
              <a:t>30</a:t>
            </a:r>
            <a:r>
              <a:rPr lang="en-US" sz="3600" b="1" dirty="0" smtClean="0">
                <a:solidFill>
                  <a:srgbClr val="FF0000"/>
                </a:solidFill>
              </a:rPr>
              <a:t>% (from solar power).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5145</TotalTime>
  <Words>774</Words>
  <Application>Microsoft Office PowerPoint</Application>
  <PresentationFormat>Widescreen</PresentationFormat>
  <Paragraphs>146</Paragraphs>
  <Slides>31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221</cp:revision>
  <dcterms:created xsi:type="dcterms:W3CDTF">2020-12-08T03:17:05Z</dcterms:created>
  <dcterms:modified xsi:type="dcterms:W3CDTF">2022-07-15T04:56:09Z</dcterms:modified>
</cp:coreProperties>
</file>