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2"/>
  </p:notesMasterIdLst>
  <p:sldIdLst>
    <p:sldId id="256" r:id="rId2"/>
    <p:sldId id="257" r:id="rId3"/>
    <p:sldId id="266" r:id="rId4"/>
    <p:sldId id="267" r:id="rId5"/>
    <p:sldId id="261" r:id="rId6"/>
    <p:sldId id="268" r:id="rId7"/>
    <p:sldId id="260" r:id="rId8"/>
    <p:sldId id="269" r:id="rId9"/>
    <p:sldId id="270" r:id="rId10"/>
    <p:sldId id="265" r:id="rId11"/>
    <p:sldId id="258" r:id="rId12"/>
    <p:sldId id="262" r:id="rId13"/>
    <p:sldId id="263" r:id="rId14"/>
    <p:sldId id="271" r:id="rId15"/>
    <p:sldId id="259" r:id="rId16"/>
    <p:sldId id="264" r:id="rId17"/>
    <p:sldId id="272" r:id="rId18"/>
    <p:sldId id="273" r:id="rId19"/>
    <p:sldId id="274" r:id="rId20"/>
    <p:sldId id="275" r:id="rId21"/>
    <p:sldId id="276" r:id="rId22"/>
    <p:sldId id="277" r:id="rId23"/>
    <p:sldId id="278" r:id="rId24"/>
    <p:sldId id="279" r:id="rId25"/>
    <p:sldId id="281" r:id="rId26"/>
    <p:sldId id="282" r:id="rId27"/>
    <p:sldId id="280"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44" r:id="rId4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5E7"/>
    <a:srgbClr val="FFF2C9"/>
    <a:srgbClr val="F0ECF4"/>
    <a:srgbClr val="FFF6D9"/>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735" autoAdjust="0"/>
  </p:normalViewPr>
  <p:slideViewPr>
    <p:cSldViewPr>
      <p:cViewPr varScale="1">
        <p:scale>
          <a:sx n="38" d="100"/>
          <a:sy n="38" d="100"/>
        </p:scale>
        <p:origin x="11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0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8BFD-3C38-4280-B658-1E1FD70D298B}"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C5D56-4C86-4DDB-8252-ED2CD16C1DC6}" type="slidenum">
              <a:rPr lang="en-US" smtClean="0"/>
              <a:t>‹#›</a:t>
            </a:fld>
            <a:endParaRPr lang="en-US"/>
          </a:p>
        </p:txBody>
      </p:sp>
    </p:spTree>
    <p:extLst>
      <p:ext uri="{BB962C8B-B14F-4D97-AF65-F5344CB8AC3E}">
        <p14:creationId xmlns:p14="http://schemas.microsoft.com/office/powerpoint/2010/main" val="283790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0.sv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6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7.sv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1.png"/><Relationship Id="rId7" Type="http://schemas.openxmlformats.org/officeDocument/2006/relationships/image" Target="../media/image7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0.svg"/><Relationship Id="rId4" Type="http://schemas.openxmlformats.org/officeDocument/2006/relationships/image" Target="../media/image57.png"/><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6.png"/><Relationship Id="rId7"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4.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5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8.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rot="-1265356">
            <a:off x="-148391" y="-98815"/>
            <a:ext cx="1654706" cy="1600928"/>
          </a:xfrm>
          <a:custGeom>
            <a:avLst/>
            <a:gdLst/>
            <a:ahLst/>
            <a:cxnLst/>
            <a:rect l="l" t="t" r="r" b="b"/>
            <a:pathLst>
              <a:path w="1654706" h="1600928">
                <a:moveTo>
                  <a:pt x="0" y="0"/>
                </a:moveTo>
                <a:lnTo>
                  <a:pt x="1654706" y="0"/>
                </a:lnTo>
                <a:lnTo>
                  <a:pt x="1654706" y="1600928"/>
                </a:lnTo>
                <a:lnTo>
                  <a:pt x="0" y="1600928"/>
                </a:lnTo>
                <a:lnTo>
                  <a:pt x="0" y="0"/>
                </a:lnTo>
                <a:close/>
              </a:path>
            </a:pathLst>
          </a:custGeom>
          <a:blipFill>
            <a:blip r:embed="rId2"/>
            <a:stretch>
              <a:fillRect/>
            </a:stretch>
          </a:blipFill>
        </p:spPr>
        <p:txBody>
          <a:bodyPr/>
          <a:lstStyle/>
          <a:p>
            <a:endParaRPr lang="en-US"/>
          </a:p>
        </p:txBody>
      </p:sp>
      <p:sp>
        <p:nvSpPr>
          <p:cNvPr id="17" name="Freeform 17"/>
          <p:cNvSpPr/>
          <p:nvPr/>
        </p:nvSpPr>
        <p:spPr>
          <a:xfrm rot="-286834">
            <a:off x="154051" y="7277170"/>
            <a:ext cx="1955925" cy="3008732"/>
          </a:xfrm>
          <a:custGeom>
            <a:avLst/>
            <a:gdLst/>
            <a:ahLst/>
            <a:cxnLst/>
            <a:rect l="l" t="t" r="r" b="b"/>
            <a:pathLst>
              <a:path w="3399175" h="5606886">
                <a:moveTo>
                  <a:pt x="0" y="0"/>
                </a:moveTo>
                <a:lnTo>
                  <a:pt x="3399175" y="0"/>
                </a:lnTo>
                <a:lnTo>
                  <a:pt x="3399175" y="5606886"/>
                </a:lnTo>
                <a:lnTo>
                  <a:pt x="0" y="5606886"/>
                </a:lnTo>
                <a:lnTo>
                  <a:pt x="0" y="0"/>
                </a:lnTo>
                <a:close/>
              </a:path>
            </a:pathLst>
          </a:custGeom>
          <a:blipFill>
            <a:blip r:embed="rId3"/>
            <a:stretch>
              <a:fillRect/>
            </a:stretch>
          </a:blipFill>
        </p:spPr>
        <p:txBody>
          <a:bodyPr/>
          <a:lstStyle/>
          <a:p>
            <a:endParaRPr lang="en-US"/>
          </a:p>
        </p:txBody>
      </p:sp>
      <p:sp>
        <p:nvSpPr>
          <p:cNvPr id="18" name="Freeform 18"/>
          <p:cNvSpPr/>
          <p:nvPr/>
        </p:nvSpPr>
        <p:spPr>
          <a:xfrm rot="555802" flipH="1">
            <a:off x="16452697" y="7409333"/>
            <a:ext cx="1347089" cy="2868565"/>
          </a:xfrm>
          <a:custGeom>
            <a:avLst/>
            <a:gdLst/>
            <a:ahLst/>
            <a:cxnLst/>
            <a:rect l="l" t="t" r="r" b="b"/>
            <a:pathLst>
              <a:path w="2714055" h="5496820">
                <a:moveTo>
                  <a:pt x="2714055" y="0"/>
                </a:moveTo>
                <a:lnTo>
                  <a:pt x="0" y="0"/>
                </a:lnTo>
                <a:lnTo>
                  <a:pt x="0" y="5496820"/>
                </a:lnTo>
                <a:lnTo>
                  <a:pt x="2714055" y="5496820"/>
                </a:lnTo>
                <a:lnTo>
                  <a:pt x="2714055" y="0"/>
                </a:lnTo>
                <a:close/>
              </a:path>
            </a:pathLst>
          </a:custGeom>
          <a:blipFill>
            <a:blip r:embed="rId4"/>
            <a:stretch>
              <a:fillRect/>
            </a:stretch>
          </a:blipFill>
        </p:spPr>
        <p:txBody>
          <a:bodyPr/>
          <a:lstStyle/>
          <a:p>
            <a:endParaRPr lang="en-US"/>
          </a:p>
        </p:txBody>
      </p:sp>
      <p:sp>
        <p:nvSpPr>
          <p:cNvPr id="19" name="Freeform 19"/>
          <p:cNvSpPr/>
          <p:nvPr/>
        </p:nvSpPr>
        <p:spPr>
          <a:xfrm rot="936696">
            <a:off x="16673794" y="161190"/>
            <a:ext cx="1421238" cy="1628926"/>
          </a:xfrm>
          <a:custGeom>
            <a:avLst/>
            <a:gdLst/>
            <a:ahLst/>
            <a:cxnLst/>
            <a:rect l="l" t="t" r="r" b="b"/>
            <a:pathLst>
              <a:path w="1421238" h="1628926">
                <a:moveTo>
                  <a:pt x="0" y="0"/>
                </a:moveTo>
                <a:lnTo>
                  <a:pt x="1421237" y="0"/>
                </a:lnTo>
                <a:lnTo>
                  <a:pt x="1421237" y="1628925"/>
                </a:lnTo>
                <a:lnTo>
                  <a:pt x="0" y="1628925"/>
                </a:lnTo>
                <a:lnTo>
                  <a:pt x="0" y="0"/>
                </a:lnTo>
                <a:close/>
              </a:path>
            </a:pathLst>
          </a:custGeom>
          <a:blipFill>
            <a:blip r:embed="rId5"/>
            <a:stretch>
              <a:fillRect/>
            </a:stretch>
          </a:blipFill>
        </p:spPr>
        <p:txBody>
          <a:bodyPr/>
          <a:lstStyle/>
          <a:p>
            <a:endParaRPr lang="en-US"/>
          </a:p>
        </p:txBody>
      </p:sp>
      <p:sp>
        <p:nvSpPr>
          <p:cNvPr id="23" name="TextBox 12">
            <a:extLst>
              <a:ext uri="{FF2B5EF4-FFF2-40B4-BE49-F238E27FC236}">
                <a16:creationId xmlns:a16="http://schemas.microsoft.com/office/drawing/2014/main" id="{DE798FC2-0A38-6966-4B1F-B4BF4FDE42DE}"/>
              </a:ext>
            </a:extLst>
          </p:cNvPr>
          <p:cNvSpPr txBox="1"/>
          <p:nvPr/>
        </p:nvSpPr>
        <p:spPr>
          <a:xfrm>
            <a:off x="786086" y="3410910"/>
            <a:ext cx="16715828" cy="346517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pic>
        <p:nvPicPr>
          <p:cNvPr id="38" name="Picture 6">
            <a:extLst>
              <a:ext uri="{FF2B5EF4-FFF2-40B4-BE49-F238E27FC236}">
                <a16:creationId xmlns:a16="http://schemas.microsoft.com/office/drawing/2014/main" id="{0E4D7C2D-7683-5B78-88B1-F32F89E275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392548">
            <a:off x="559221" y="466338"/>
            <a:ext cx="8771981" cy="9786067"/>
          </a:xfrm>
          <a:prstGeom prst="rect">
            <a:avLst/>
          </a:prstGeom>
        </p:spPr>
      </p:pic>
      <p:grpSp>
        <p:nvGrpSpPr>
          <p:cNvPr id="39" name="Group 38">
            <a:extLst>
              <a:ext uri="{FF2B5EF4-FFF2-40B4-BE49-F238E27FC236}">
                <a16:creationId xmlns:a16="http://schemas.microsoft.com/office/drawing/2014/main" id="{4F35902F-24DA-03D6-6A24-F83ECD06F5D8}"/>
              </a:ext>
            </a:extLst>
          </p:cNvPr>
          <p:cNvGrpSpPr/>
          <p:nvPr/>
        </p:nvGrpSpPr>
        <p:grpSpPr>
          <a:xfrm>
            <a:off x="266668" y="480182"/>
            <a:ext cx="6827420" cy="1157110"/>
            <a:chOff x="203132" y="534842"/>
            <a:chExt cx="6827420" cy="1157110"/>
          </a:xfrm>
        </p:grpSpPr>
        <p:grpSp>
          <p:nvGrpSpPr>
            <p:cNvPr id="40" name="Group 10">
              <a:extLst>
                <a:ext uri="{FF2B5EF4-FFF2-40B4-BE49-F238E27FC236}">
                  <a16:creationId xmlns:a16="http://schemas.microsoft.com/office/drawing/2014/main" id="{63C239D2-E416-5509-64F7-A9EBE62E7550}"/>
                </a:ext>
              </a:extLst>
            </p:cNvPr>
            <p:cNvGrpSpPr/>
            <p:nvPr/>
          </p:nvGrpSpPr>
          <p:grpSpPr>
            <a:xfrm rot="-143938">
              <a:off x="203132" y="534842"/>
              <a:ext cx="6827420" cy="1157110"/>
              <a:chOff x="0" y="0"/>
              <a:chExt cx="5761308" cy="848774"/>
            </a:xfrm>
          </p:grpSpPr>
          <p:sp>
            <p:nvSpPr>
              <p:cNvPr id="42" name="Freeform 11">
                <a:extLst>
                  <a:ext uri="{FF2B5EF4-FFF2-40B4-BE49-F238E27FC236}">
                    <a16:creationId xmlns:a16="http://schemas.microsoft.com/office/drawing/2014/main" id="{20203955-64AF-F151-19FE-9B3980517AE1}"/>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6">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4F59F5B1-CDF9-0A7F-3381-B218F1B26A63}"/>
                </a:ext>
              </a:extLst>
            </p:cNvPr>
            <p:cNvSpPr txBox="1"/>
            <p:nvPr/>
          </p:nvSpPr>
          <p:spPr>
            <a:xfrm rot="21459337">
              <a:off x="546080" y="800250"/>
              <a:ext cx="6141524" cy="597664"/>
            </a:xfrm>
            <a:prstGeom prst="rect">
              <a:avLst/>
            </a:prstGeom>
          </p:spPr>
          <p:txBody>
            <a:bodyPr wrap="square" lIns="0" tIns="0" rIns="0" bIns="0" rtlCol="0" anchor="t">
              <a:spAutoFit/>
            </a:bodyPr>
            <a:lstStyle/>
            <a:p>
              <a:pPr marL="0" lvl="0" indent="0" algn="ctr">
                <a:lnSpc>
                  <a:spcPts val="5040"/>
                </a:lnSpc>
                <a:spcBef>
                  <a:spcPct val="0"/>
                </a:spcBef>
              </a:pPr>
              <a:r>
                <a:rPr lang="en-US" sz="4000" b="1" spc="179">
                  <a:solidFill>
                    <a:srgbClr val="FFFFFF"/>
                  </a:solidFill>
                  <a:latin typeface="Arial" panose="020B0604020202020204" pitchFamily="34" charset="0"/>
                  <a:cs typeface="Arial" panose="020B0604020202020204" pitchFamily="34" charset="0"/>
                </a:rPr>
                <a:t>Mô tả bức tranh chủ đề</a:t>
              </a:r>
              <a:endParaRPr lang="en-US" sz="4000" b="1" spc="179" dirty="0">
                <a:solidFill>
                  <a:srgbClr val="FFFFFF"/>
                </a:solidFill>
                <a:latin typeface="Arial" panose="020B0604020202020204" pitchFamily="34" charset="0"/>
                <a:cs typeface="Arial" panose="020B0604020202020204" pitchFamily="34" charset="0"/>
              </a:endParaRPr>
            </a:p>
          </p:txBody>
        </p:sp>
      </p:grpSp>
      <p:sp>
        <p:nvSpPr>
          <p:cNvPr id="43" name="Freeform 5">
            <a:extLst>
              <a:ext uri="{FF2B5EF4-FFF2-40B4-BE49-F238E27FC236}">
                <a16:creationId xmlns:a16="http://schemas.microsoft.com/office/drawing/2014/main" id="{559293B7-1272-6B89-68C4-16244BC01D2B}"/>
              </a:ext>
            </a:extLst>
          </p:cNvPr>
          <p:cNvSpPr/>
          <p:nvPr/>
        </p:nvSpPr>
        <p:spPr>
          <a:xfrm>
            <a:off x="9448800" y="2005628"/>
            <a:ext cx="8001000"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5D5"/>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692FCF5-14C4-887B-5125-5F48391536BC}"/>
              </a:ext>
            </a:extLst>
          </p:cNvPr>
          <p:cNvSpPr txBox="1"/>
          <p:nvPr/>
        </p:nvSpPr>
        <p:spPr>
          <a:xfrm>
            <a:off x="10242960" y="3258624"/>
            <a:ext cx="6412680" cy="3769750"/>
          </a:xfrm>
          <a:prstGeom prst="rect">
            <a:avLst/>
          </a:prstGeom>
          <a:noFill/>
        </p:spPr>
        <p:txBody>
          <a:bodyPr wrap="square">
            <a:spAutoFit/>
          </a:bodyPr>
          <a:lstStyle/>
          <a:p>
            <a:pPr algn="just">
              <a:lnSpc>
                <a:spcPct val="200000"/>
              </a:lnSpc>
            </a:pPr>
            <a:r>
              <a:rPr lang="vi-VN" sz="4200">
                <a:solidFill>
                  <a:srgbClr val="000000"/>
                </a:solidFill>
                <a:ea typeface="Calibri" panose="020F0502020204030204" pitchFamily="34" charset="0"/>
                <a:cs typeface="Arial" panose="020B0604020202020204" pitchFamily="34" charset="0"/>
              </a:rPr>
              <a:t>Các bạn học sinh đang tham gia buổi tư vấn hướng nghiệp.</a:t>
            </a:r>
            <a:endParaRPr lang="en-US" sz="4200" dirty="0">
              <a:latin typeface="Arial" panose="020B0604020202020204" pitchFamily="34" charset="0"/>
              <a:cs typeface="Arial" panose="020B0604020202020204" pitchFamily="34" charset="0"/>
            </a:endParaRPr>
          </a:p>
        </p:txBody>
      </p:sp>
      <p:sp>
        <p:nvSpPr>
          <p:cNvPr id="49" name="Freeform 12">
            <a:extLst>
              <a:ext uri="{FF2B5EF4-FFF2-40B4-BE49-F238E27FC236}">
                <a16:creationId xmlns:a16="http://schemas.microsoft.com/office/drawing/2014/main" id="{66E70CE7-D95E-1399-B317-16008A9ACD14}"/>
              </a:ext>
            </a:extLst>
          </p:cNvPr>
          <p:cNvSpPr/>
          <p:nvPr/>
        </p:nvSpPr>
        <p:spPr>
          <a:xfrm rot="1598604">
            <a:off x="16603788" y="1452"/>
            <a:ext cx="1648078" cy="1487679"/>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4"/>
            <a:stretch>
              <a:fillRect/>
            </a:stretch>
          </a:blipFill>
        </p:spPr>
        <p:txBody>
          <a:bodyPr/>
          <a:lstStyle/>
          <a:p>
            <a:endParaRPr lang="en-US"/>
          </a:p>
        </p:txBody>
      </p:sp>
      <p:sp>
        <p:nvSpPr>
          <p:cNvPr id="50" name="Freeform 14">
            <a:extLst>
              <a:ext uri="{FF2B5EF4-FFF2-40B4-BE49-F238E27FC236}">
                <a16:creationId xmlns:a16="http://schemas.microsoft.com/office/drawing/2014/main" id="{FEB6F9CB-3039-D2B3-B804-2DE7F62DDFD3}"/>
              </a:ext>
            </a:extLst>
          </p:cNvPr>
          <p:cNvSpPr/>
          <p:nvPr/>
        </p:nvSpPr>
        <p:spPr>
          <a:xfrm>
            <a:off x="8985904" y="7926146"/>
            <a:ext cx="1318153" cy="1162353"/>
          </a:xfrm>
          <a:custGeom>
            <a:avLst/>
            <a:gdLst/>
            <a:ahLst/>
            <a:cxnLst/>
            <a:rect l="l" t="t" r="r" b="b"/>
            <a:pathLst>
              <a:path w="1655814" h="1584752">
                <a:moveTo>
                  <a:pt x="0" y="0"/>
                </a:moveTo>
                <a:lnTo>
                  <a:pt x="1655814" y="0"/>
                </a:lnTo>
                <a:lnTo>
                  <a:pt x="1655814" y="1584752"/>
                </a:lnTo>
                <a:lnTo>
                  <a:pt x="0" y="1584752"/>
                </a:lnTo>
                <a:lnTo>
                  <a:pt x="0" y="0"/>
                </a:lnTo>
                <a:close/>
              </a:path>
            </a:pathLst>
          </a:custGeom>
          <a:blipFill>
            <a:blip r:embed="rId5"/>
            <a:stretch>
              <a:fillRect/>
            </a:stretch>
          </a:blipFill>
        </p:spPr>
        <p:txBody>
          <a:bodyPr/>
          <a:lstStyle/>
          <a:p>
            <a:endParaRPr lang="en-US"/>
          </a:p>
        </p:txBody>
      </p:sp>
      <p:grpSp>
        <p:nvGrpSpPr>
          <p:cNvPr id="52" name="Group 51">
            <a:extLst>
              <a:ext uri="{FF2B5EF4-FFF2-40B4-BE49-F238E27FC236}">
                <a16:creationId xmlns:a16="http://schemas.microsoft.com/office/drawing/2014/main" id="{124E0C68-F68C-68F5-96D2-473AB3877D74}"/>
              </a:ext>
            </a:extLst>
          </p:cNvPr>
          <p:cNvGrpSpPr/>
          <p:nvPr/>
        </p:nvGrpSpPr>
        <p:grpSpPr>
          <a:xfrm>
            <a:off x="1031619" y="2821985"/>
            <a:ext cx="7149239" cy="5693978"/>
            <a:chOff x="1031619" y="2821985"/>
            <a:chExt cx="7149239" cy="5693978"/>
          </a:xfrm>
        </p:grpSpPr>
        <p:pic>
          <p:nvPicPr>
            <p:cNvPr id="51" name="Picture 50">
              <a:extLst>
                <a:ext uri="{FF2B5EF4-FFF2-40B4-BE49-F238E27FC236}">
                  <a16:creationId xmlns:a16="http://schemas.microsoft.com/office/drawing/2014/main" id="{A865E5E9-10B0-3C71-4925-699D83EC1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19" y="3242295"/>
              <a:ext cx="7149239" cy="52736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8" name="Picture 2" descr="Push pin ">
              <a:extLst>
                <a:ext uri="{FF2B5EF4-FFF2-40B4-BE49-F238E27FC236}">
                  <a16:creationId xmlns:a16="http://schemas.microsoft.com/office/drawing/2014/main" id="{20DB56D8-8FBC-F328-A2BD-2C424BDEC3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71260">
              <a:off x="4044460" y="2821985"/>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flipV="1">
            <a:off x="16687800" y="10886"/>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2"/>
            <a:stretch>
              <a:fillRect/>
            </a:stretch>
          </a:blipFill>
        </p:spPr>
        <p:txBody>
          <a:bodyPr/>
          <a:lstStyle/>
          <a:p>
            <a:endParaRPr lang="en-US"/>
          </a:p>
        </p:txBody>
      </p:sp>
      <p:sp>
        <p:nvSpPr>
          <p:cNvPr id="20" name="Freeform 3">
            <a:extLst>
              <a:ext uri="{FF2B5EF4-FFF2-40B4-BE49-F238E27FC236}">
                <a16:creationId xmlns:a16="http://schemas.microsoft.com/office/drawing/2014/main" id="{339A4323-85E7-A7FE-A2CB-FE3DAB34E1BE}"/>
              </a:ext>
            </a:extLst>
          </p:cNvPr>
          <p:cNvSpPr/>
          <p:nvPr/>
        </p:nvSpPr>
        <p:spPr>
          <a:xfrm>
            <a:off x="636813" y="2563284"/>
            <a:ext cx="17068800" cy="718846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066321A-3214-C032-FEED-28E90E2CD2B2}"/>
              </a:ext>
            </a:extLst>
          </p:cNvPr>
          <p:cNvSpPr txBox="1"/>
          <p:nvPr/>
        </p:nvSpPr>
        <p:spPr>
          <a:xfrm>
            <a:off x="6457121" y="3095462"/>
            <a:ext cx="10561869"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mục tiêu của chủ đề không chỉ thực hiện trong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Hoạt động giáo dục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mà còn được rèn luyện trong các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lớp</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dưới cờ</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và hoạt động ngoại khóa khác.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em cần tham gia đầy đủ, tích cực vào các hoạt động tập thể và vận dụng rèn luyện vào cuộc sống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22" name="Line Callout 1 (Border and Accent Bar) 3">
            <a:extLst>
              <a:ext uri="{FF2B5EF4-FFF2-40B4-BE49-F238E27FC236}">
                <a16:creationId xmlns:a16="http://schemas.microsoft.com/office/drawing/2014/main" id="{8A5CF6C0-557B-1335-D7DA-83BBD7B42AC0}"/>
              </a:ext>
            </a:extLst>
          </p:cNvPr>
          <p:cNvSpPr/>
          <p:nvPr/>
        </p:nvSpPr>
        <p:spPr>
          <a:xfrm>
            <a:off x="381000" y="535248"/>
            <a:ext cx="12649200" cy="1484052"/>
          </a:xfrm>
          <a:prstGeom prst="accentBorderCallout1">
            <a:avLst>
              <a:gd name="adj1" fmla="val 18750"/>
              <a:gd name="adj2" fmla="val -3127"/>
              <a:gd name="adj3" fmla="val 17954"/>
              <a:gd name="adj4" fmla="val -17509"/>
            </a:avLst>
          </a:prstGeom>
          <a:solidFill>
            <a:schemeClr val="bg1"/>
          </a:solidFill>
          <a:ln>
            <a:solidFill>
              <a:schemeClr val="accent4">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2">
                    <a:lumMod val="50000"/>
                  </a:schemeClr>
                </a:solidFill>
                <a:latin typeface="Arial" panose="020B0604020202020204" pitchFamily="34" charset="0"/>
                <a:cs typeface="Arial" panose="020B0604020202020204" pitchFamily="34" charset="0"/>
              </a:rPr>
              <a:t>Định hướng </a:t>
            </a:r>
            <a:r>
              <a:rPr lang="en-US" sz="4400" b="1">
                <a:solidFill>
                  <a:schemeClr val="tx2">
                    <a:lumMod val="50000"/>
                  </a:schemeClr>
                </a:solidFill>
                <a:latin typeface="Arial" panose="020B0604020202020204" pitchFamily="34" charset="0"/>
                <a:cs typeface="Arial" panose="020B0604020202020204" pitchFamily="34" charset="0"/>
              </a:rPr>
              <a:t>nội dung của</a:t>
            </a:r>
            <a:r>
              <a:rPr lang="vi-VN" sz="4400" b="1">
                <a:solidFill>
                  <a:schemeClr val="tx2">
                    <a:lumMod val="50000"/>
                  </a:schemeClr>
                </a:solidFill>
                <a:latin typeface="Arial" panose="020B0604020202020204" pitchFamily="34" charset="0"/>
                <a:cs typeface="Arial" panose="020B0604020202020204" pitchFamily="34" charset="0"/>
              </a:rPr>
              <a:t> </a:t>
            </a:r>
            <a:r>
              <a:rPr lang="en-US" sz="4400" b="1">
                <a:solidFill>
                  <a:schemeClr val="tx2">
                    <a:lumMod val="50000"/>
                  </a:schemeClr>
                </a:solidFill>
                <a:latin typeface="Arial" panose="020B0604020202020204" pitchFamily="34" charset="0"/>
                <a:cs typeface="Arial" panose="020B0604020202020204" pitchFamily="34" charset="0"/>
              </a:rPr>
              <a:t>C</a:t>
            </a:r>
            <a:r>
              <a:rPr lang="vi-VN" sz="4400" b="1">
                <a:solidFill>
                  <a:schemeClr val="tx2">
                    <a:lumMod val="50000"/>
                  </a:schemeClr>
                </a:solidFill>
                <a:latin typeface="Arial" panose="020B0604020202020204" pitchFamily="34" charset="0"/>
                <a:cs typeface="Arial" panose="020B0604020202020204" pitchFamily="34" charset="0"/>
              </a:rPr>
              <a:t>hủ đề</a:t>
            </a:r>
            <a:r>
              <a:rPr lang="en-US" sz="4400" b="1">
                <a:solidFill>
                  <a:schemeClr val="tx2">
                    <a:lumMod val="50000"/>
                  </a:schemeClr>
                </a:solidFill>
                <a:latin typeface="Arial" panose="020B0604020202020204" pitchFamily="34" charset="0"/>
                <a:cs typeface="Arial" panose="020B0604020202020204" pitchFamily="34" charset="0"/>
              </a:rPr>
              <a:t> 7</a:t>
            </a:r>
            <a:endParaRPr lang="en-US" sz="4400" b="1" i="1" dirty="0">
              <a:solidFill>
                <a:schemeClr val="tx2">
                  <a:lumMod val="50000"/>
                </a:scheme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EB0656F6-87B1-215A-8F88-CD2E84AE1E40}"/>
              </a:ext>
            </a:extLst>
          </p:cNvPr>
          <p:cNvGrpSpPr/>
          <p:nvPr/>
        </p:nvGrpSpPr>
        <p:grpSpPr>
          <a:xfrm>
            <a:off x="1447800" y="4358607"/>
            <a:ext cx="4658507" cy="3853963"/>
            <a:chOff x="1301667" y="4230536"/>
            <a:chExt cx="4658507" cy="3853963"/>
          </a:xfrm>
        </p:grpSpPr>
        <p:grpSp>
          <p:nvGrpSpPr>
            <p:cNvPr id="24" name="Group 8">
              <a:extLst>
                <a:ext uri="{FF2B5EF4-FFF2-40B4-BE49-F238E27FC236}">
                  <a16:creationId xmlns:a16="http://schemas.microsoft.com/office/drawing/2014/main" id="{8AC46C7C-C918-6BBC-1104-E445A87C903F}"/>
                </a:ext>
              </a:extLst>
            </p:cNvPr>
            <p:cNvGrpSpPr/>
            <p:nvPr/>
          </p:nvGrpSpPr>
          <p:grpSpPr>
            <a:xfrm>
              <a:off x="1301667" y="4230536"/>
              <a:ext cx="4658507" cy="3853963"/>
              <a:chOff x="0" y="0"/>
              <a:chExt cx="1100661" cy="893945"/>
            </a:xfrm>
          </p:grpSpPr>
          <p:sp>
            <p:nvSpPr>
              <p:cNvPr id="26" name="Freeform 9">
                <a:extLst>
                  <a:ext uri="{FF2B5EF4-FFF2-40B4-BE49-F238E27FC236}">
                    <a16:creationId xmlns:a16="http://schemas.microsoft.com/office/drawing/2014/main" id="{00633BF5-3FE2-7306-9067-5F6672E6D063}"/>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C294F4F9-9071-1327-433B-96308AA7708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5" name="Picture 10">
              <a:extLst>
                <a:ext uri="{FF2B5EF4-FFF2-40B4-BE49-F238E27FC236}">
                  <a16:creationId xmlns:a16="http://schemas.microsoft.com/office/drawing/2014/main" id="{C4DA2C65-04FF-8DAB-9F13-5E6806DAD4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78929" y="5132614"/>
              <a:ext cx="3103982" cy="2498706"/>
            </a:xfrm>
            <a:prstGeom prst="rect">
              <a:avLst/>
            </a:prstGeom>
          </p:spPr>
        </p:pic>
      </p:grpSp>
      <p:sp>
        <p:nvSpPr>
          <p:cNvPr id="13" name="Freeform 13"/>
          <p:cNvSpPr/>
          <p:nvPr/>
        </p:nvSpPr>
        <p:spPr>
          <a:xfrm rot="-3258891">
            <a:off x="-209590" y="8708975"/>
            <a:ext cx="1644470" cy="1453300"/>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5"/>
            <a:stretch>
              <a:fillRect/>
            </a:stretch>
          </a:blipFill>
        </p:spPr>
        <p:txBody>
          <a:bodyPr/>
          <a:lstStyle/>
          <a:p>
            <a:endParaRPr lang="en-US"/>
          </a:p>
        </p:txBody>
      </p:sp>
      <p:sp>
        <p:nvSpPr>
          <p:cNvPr id="15" name="Freeform 15"/>
          <p:cNvSpPr/>
          <p:nvPr/>
        </p:nvSpPr>
        <p:spPr>
          <a:xfrm>
            <a:off x="16530358" y="9563100"/>
            <a:ext cx="1757642" cy="590550"/>
          </a:xfrm>
          <a:custGeom>
            <a:avLst/>
            <a:gdLst/>
            <a:ahLst/>
            <a:cxnLst/>
            <a:rect l="l" t="t" r="r" b="b"/>
            <a:pathLst>
              <a:path w="3630279" h="1243371">
                <a:moveTo>
                  <a:pt x="0" y="0"/>
                </a:moveTo>
                <a:lnTo>
                  <a:pt x="3630279" y="0"/>
                </a:lnTo>
                <a:lnTo>
                  <a:pt x="3630279" y="1243371"/>
                </a:lnTo>
                <a:lnTo>
                  <a:pt x="0" y="1243371"/>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right)">
                                      <p:cBhvr>
                                        <p:cTn id="18" dur="500"/>
                                        <p:tgtEl>
                                          <p:spTgt spid="21">
                                            <p:txEl>
                                              <p:pRg st="0" end="0"/>
                                            </p:txEl>
                                          </p:spTgt>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wipe(right)">
                                      <p:cBhvr>
                                        <p:cTn id="2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69792">
            <a:off x="-78229" y="204375"/>
            <a:ext cx="1579064" cy="1372653"/>
          </a:xfrm>
          <a:custGeom>
            <a:avLst/>
            <a:gdLst/>
            <a:ahLst/>
            <a:cxnLst/>
            <a:rect l="l" t="t" r="r" b="b"/>
            <a:pathLst>
              <a:path w="1818612" h="1777694">
                <a:moveTo>
                  <a:pt x="0" y="0"/>
                </a:moveTo>
                <a:lnTo>
                  <a:pt x="1818612" y="0"/>
                </a:lnTo>
                <a:lnTo>
                  <a:pt x="1818612" y="1777694"/>
                </a:lnTo>
                <a:lnTo>
                  <a:pt x="0" y="1777694"/>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351046">
            <a:off x="16708956" y="70405"/>
            <a:ext cx="1689157" cy="1640594"/>
          </a:xfrm>
          <a:custGeom>
            <a:avLst/>
            <a:gdLst/>
            <a:ahLst/>
            <a:cxnLst/>
            <a:rect l="l" t="t" r="r" b="b"/>
            <a:pathLst>
              <a:path w="1689157" h="1640594">
                <a:moveTo>
                  <a:pt x="0" y="0"/>
                </a:moveTo>
                <a:lnTo>
                  <a:pt x="1689157" y="0"/>
                </a:lnTo>
                <a:lnTo>
                  <a:pt x="1689157" y="1640594"/>
                </a:lnTo>
                <a:lnTo>
                  <a:pt x="0" y="1640594"/>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1278881">
            <a:off x="238273" y="8699630"/>
            <a:ext cx="1309243" cy="1500565"/>
          </a:xfrm>
          <a:custGeom>
            <a:avLst/>
            <a:gdLst/>
            <a:ahLst/>
            <a:cxnLst/>
            <a:rect l="l" t="t" r="r" b="b"/>
            <a:pathLst>
              <a:path w="1309243" h="1500565">
                <a:moveTo>
                  <a:pt x="0" y="0"/>
                </a:moveTo>
                <a:lnTo>
                  <a:pt x="1309243" y="0"/>
                </a:lnTo>
                <a:lnTo>
                  <a:pt x="1309243" y="1500565"/>
                </a:lnTo>
                <a:lnTo>
                  <a:pt x="0" y="1500565"/>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a:off x="17243956" y="8878284"/>
            <a:ext cx="1387585" cy="1408716"/>
          </a:xfrm>
          <a:custGeom>
            <a:avLst/>
            <a:gdLst/>
            <a:ahLst/>
            <a:cxnLst/>
            <a:rect l="l" t="t" r="r" b="b"/>
            <a:pathLst>
              <a:path w="1387585" h="1408716">
                <a:moveTo>
                  <a:pt x="0" y="0"/>
                </a:moveTo>
                <a:lnTo>
                  <a:pt x="1387585" y="0"/>
                </a:lnTo>
                <a:lnTo>
                  <a:pt x="1387585" y="1408716"/>
                </a:lnTo>
                <a:lnTo>
                  <a:pt x="0" y="1408716"/>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D529F6F9-99DA-AFFB-9161-ED647DF0D4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26155">
            <a:off x="5173127" y="-3286584"/>
            <a:ext cx="8076231" cy="16860166"/>
          </a:xfrm>
          <a:prstGeom prst="rect">
            <a:avLst/>
          </a:prstGeom>
        </p:spPr>
      </p:pic>
      <p:sp>
        <p:nvSpPr>
          <p:cNvPr id="23" name="TextBox 9">
            <a:extLst>
              <a:ext uri="{FF2B5EF4-FFF2-40B4-BE49-F238E27FC236}">
                <a16:creationId xmlns:a16="http://schemas.microsoft.com/office/drawing/2014/main" id="{811CCFEF-EAEC-A3FA-4224-6B40836A835F}"/>
              </a:ext>
            </a:extLst>
          </p:cNvPr>
          <p:cNvSpPr txBox="1"/>
          <p:nvPr/>
        </p:nvSpPr>
        <p:spPr>
          <a:xfrm>
            <a:off x="1474121" y="2221933"/>
            <a:ext cx="15339753"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vi-VN" sz="7800" b="1">
                <a:solidFill>
                  <a:srgbClr val="C00000"/>
                </a:solidFill>
                <a:latin typeface="Arial" panose="020B0604020202020204" pitchFamily="34" charset="0"/>
                <a:cs typeface="Arial" panose="020B0604020202020204" pitchFamily="34" charset="0"/>
              </a:rPr>
              <a:t>Chủ đề 7: Thông tin về các nhóm nghề cơ bản</a:t>
            </a:r>
          </a:p>
        </p:txBody>
      </p:sp>
      <p:pic>
        <p:nvPicPr>
          <p:cNvPr id="24" name="Picture 6">
            <a:extLst>
              <a:ext uri="{FF2B5EF4-FFF2-40B4-BE49-F238E27FC236}">
                <a16:creationId xmlns:a16="http://schemas.microsoft.com/office/drawing/2014/main" id="{0B4E1C9D-D031-0897-2681-3B9AB334B1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out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 name="Freeform 4"/>
          <p:cNvSpPr/>
          <p:nvPr/>
        </p:nvSpPr>
        <p:spPr>
          <a:xfrm rot="-924948">
            <a:off x="-93956" y="136818"/>
            <a:ext cx="1547575" cy="149341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6866338" y="192933"/>
            <a:ext cx="1346501" cy="1351913"/>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9700754">
            <a:off x="15718388" y="8989317"/>
            <a:ext cx="2474489" cy="1004255"/>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380A37AA-B56B-9E68-E716-0AB6553CCDB6}"/>
              </a:ext>
            </a:extLst>
          </p:cNvPr>
          <p:cNvGrpSpPr/>
          <p:nvPr/>
        </p:nvGrpSpPr>
        <p:grpSpPr>
          <a:xfrm>
            <a:off x="3764530" y="0"/>
            <a:ext cx="10758940" cy="1644920"/>
            <a:chOff x="3677277" y="831974"/>
            <a:chExt cx="10758940" cy="1644920"/>
          </a:xfrm>
        </p:grpSpPr>
        <p:sp>
          <p:nvSpPr>
            <p:cNvPr id="27" name="Freeform 3">
              <a:extLst>
                <a:ext uri="{FF2B5EF4-FFF2-40B4-BE49-F238E27FC236}">
                  <a16:creationId xmlns:a16="http://schemas.microsoft.com/office/drawing/2014/main" id="{2281D0F4-FD6E-6809-479B-370A678CB030}"/>
                </a:ext>
              </a:extLst>
            </p:cNvPr>
            <p:cNvSpPr/>
            <p:nvPr/>
          </p:nvSpPr>
          <p:spPr>
            <a:xfrm>
              <a:off x="3677277" y="831974"/>
              <a:ext cx="10758940" cy="164492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A837E9D-1D5B-23D4-EEF9-B8FAD1769B7F}"/>
                </a:ext>
              </a:extLst>
            </p:cNvPr>
            <p:cNvSpPr txBox="1"/>
            <p:nvPr/>
          </p:nvSpPr>
          <p:spPr>
            <a:xfrm>
              <a:off x="4820277" y="115455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62EE58F0-E442-219F-9C28-1DEAE44F9BCB}"/>
              </a:ext>
            </a:extLst>
          </p:cNvPr>
          <p:cNvGrpSpPr/>
          <p:nvPr/>
        </p:nvGrpSpPr>
        <p:grpSpPr>
          <a:xfrm>
            <a:off x="2933254" y="6429067"/>
            <a:ext cx="12496800" cy="3438832"/>
            <a:chOff x="-245147" y="1889100"/>
            <a:chExt cx="12496800" cy="3438832"/>
          </a:xfrm>
        </p:grpSpPr>
        <p:sp>
          <p:nvSpPr>
            <p:cNvPr id="54" name="Freeform 7">
              <a:extLst>
                <a:ext uri="{FF2B5EF4-FFF2-40B4-BE49-F238E27FC236}">
                  <a16:creationId xmlns:a16="http://schemas.microsoft.com/office/drawing/2014/main" id="{3B7B9059-551F-A3F9-7DC1-2ED69906A5A6}"/>
                </a:ext>
              </a:extLst>
            </p:cNvPr>
            <p:cNvSpPr/>
            <p:nvPr/>
          </p:nvSpPr>
          <p:spPr>
            <a:xfrm>
              <a:off x="-245147" y="1889100"/>
              <a:ext cx="12496800" cy="343883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56F3A8D-3148-414D-A778-6CAD8202DD96}"/>
                </a:ext>
              </a:extLst>
            </p:cNvPr>
            <p:cNvSpPr txBox="1"/>
            <p:nvPr/>
          </p:nvSpPr>
          <p:spPr>
            <a:xfrm>
              <a:off x="586129" y="2207677"/>
              <a:ext cx="11170670"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Phân tích những yêu cầu của nhà tuyển dụng về phẩm chất và năng lực của người lao động đối với nhóm nghề mà em quan tâm</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F456E0AF-F9BF-FD75-190E-5AF2A038B12D}"/>
              </a:ext>
            </a:extLst>
          </p:cNvPr>
          <p:cNvGrpSpPr/>
          <p:nvPr/>
        </p:nvGrpSpPr>
        <p:grpSpPr>
          <a:xfrm>
            <a:off x="798131" y="2043912"/>
            <a:ext cx="8030803" cy="3986164"/>
            <a:chOff x="620854" y="2162735"/>
            <a:chExt cx="8030803" cy="3986164"/>
          </a:xfrm>
        </p:grpSpPr>
        <p:sp>
          <p:nvSpPr>
            <p:cNvPr id="57" name="Freeform 7">
              <a:extLst>
                <a:ext uri="{FF2B5EF4-FFF2-40B4-BE49-F238E27FC236}">
                  <a16:creationId xmlns:a16="http://schemas.microsoft.com/office/drawing/2014/main" id="{D1BDED8D-18F0-7DE9-10B6-C6098B7D5673}"/>
                </a:ext>
              </a:extLst>
            </p:cNvPr>
            <p:cNvSpPr/>
            <p:nvPr/>
          </p:nvSpPr>
          <p:spPr>
            <a:xfrm>
              <a:off x="620854" y="2162735"/>
              <a:ext cx="8030803" cy="39861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C0405C00-C2CD-7A2D-B42B-32532EFBC854}"/>
                </a:ext>
              </a:extLst>
            </p:cNvPr>
            <p:cNvSpPr txBox="1"/>
            <p:nvPr/>
          </p:nvSpPr>
          <p:spPr>
            <a:xfrm>
              <a:off x="1285513" y="2320023"/>
              <a:ext cx="6701484"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Tìm hiểu nhóm nghề và đặc trưng, yêu cầu của từng nhóm nghề </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DD914ACF-301B-DCB9-0FE4-6F546D658BB3}"/>
              </a:ext>
            </a:extLst>
          </p:cNvPr>
          <p:cNvGrpSpPr/>
          <p:nvPr/>
        </p:nvGrpSpPr>
        <p:grpSpPr>
          <a:xfrm>
            <a:off x="9181654" y="2043911"/>
            <a:ext cx="8397631" cy="3986165"/>
            <a:chOff x="8935861" y="2816711"/>
            <a:chExt cx="8397631" cy="3986165"/>
          </a:xfrm>
        </p:grpSpPr>
        <p:sp>
          <p:nvSpPr>
            <p:cNvPr id="60" name="Freeform 7">
              <a:extLst>
                <a:ext uri="{FF2B5EF4-FFF2-40B4-BE49-F238E27FC236}">
                  <a16:creationId xmlns:a16="http://schemas.microsoft.com/office/drawing/2014/main" id="{266DA74D-4A2D-AC4A-A16F-A17BE6036DE5}"/>
                </a:ext>
              </a:extLst>
            </p:cNvPr>
            <p:cNvSpPr/>
            <p:nvPr/>
          </p:nvSpPr>
          <p:spPr>
            <a:xfrm>
              <a:off x="8935861" y="2816711"/>
              <a:ext cx="8397631" cy="3986165"/>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61" name="TextBox 11">
              <a:extLst>
                <a:ext uri="{FF2B5EF4-FFF2-40B4-BE49-F238E27FC236}">
                  <a16:creationId xmlns:a16="http://schemas.microsoft.com/office/drawing/2014/main" id="{39798C39-0067-6422-9904-28880899BCC0}"/>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FC13173D-9F7B-6C58-7CA4-CC92E730A9E5}"/>
                </a:ext>
              </a:extLst>
            </p:cNvPr>
            <p:cNvSpPr txBox="1"/>
            <p:nvPr/>
          </p:nvSpPr>
          <p:spPr>
            <a:xfrm>
              <a:off x="9149593" y="2974001"/>
              <a:ext cx="7970166"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Giải thích ý nghĩa của việc đảm bảo an toàn và sức khỏe nghề nghiệp đối với người lao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1+#ppt_w/2"/>
                                          </p:val>
                                        </p:tav>
                                        <p:tav tm="100000">
                                          <p:val>
                                            <p:strVal val="#ppt_x"/>
                                          </p:val>
                                        </p:tav>
                                      </p:tavLst>
                                    </p:anim>
                                    <p:anim calcmode="lin" valueType="num">
                                      <p:cBhvr additive="base">
                                        <p:cTn id="20"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 name="Freeform 4"/>
          <p:cNvSpPr/>
          <p:nvPr/>
        </p:nvSpPr>
        <p:spPr>
          <a:xfrm rot="-924948">
            <a:off x="-93956" y="136818"/>
            <a:ext cx="1547575" cy="149341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6866338" y="192933"/>
            <a:ext cx="1346501" cy="1351913"/>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9700754">
            <a:off x="15718388" y="8989317"/>
            <a:ext cx="2474489" cy="1004255"/>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380A37AA-B56B-9E68-E716-0AB6553CCDB6}"/>
              </a:ext>
            </a:extLst>
          </p:cNvPr>
          <p:cNvGrpSpPr/>
          <p:nvPr/>
        </p:nvGrpSpPr>
        <p:grpSpPr>
          <a:xfrm>
            <a:off x="3764530" y="0"/>
            <a:ext cx="10758940" cy="1644920"/>
            <a:chOff x="3677277" y="831974"/>
            <a:chExt cx="10758940" cy="1644920"/>
          </a:xfrm>
        </p:grpSpPr>
        <p:sp>
          <p:nvSpPr>
            <p:cNvPr id="27" name="Freeform 3">
              <a:extLst>
                <a:ext uri="{FF2B5EF4-FFF2-40B4-BE49-F238E27FC236}">
                  <a16:creationId xmlns:a16="http://schemas.microsoft.com/office/drawing/2014/main" id="{2281D0F4-FD6E-6809-479B-370A678CB030}"/>
                </a:ext>
              </a:extLst>
            </p:cNvPr>
            <p:cNvSpPr/>
            <p:nvPr/>
          </p:nvSpPr>
          <p:spPr>
            <a:xfrm>
              <a:off x="3677277" y="831974"/>
              <a:ext cx="10758940" cy="164492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A837E9D-1D5B-23D4-EEF9-B8FAD1769B7F}"/>
                </a:ext>
              </a:extLst>
            </p:cNvPr>
            <p:cNvSpPr txBox="1"/>
            <p:nvPr/>
          </p:nvSpPr>
          <p:spPr>
            <a:xfrm>
              <a:off x="4820277" y="115455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62EE58F0-E442-219F-9C28-1DEAE44F9BCB}"/>
              </a:ext>
            </a:extLst>
          </p:cNvPr>
          <p:cNvGrpSpPr/>
          <p:nvPr/>
        </p:nvGrpSpPr>
        <p:grpSpPr>
          <a:xfrm>
            <a:off x="3352800" y="6419017"/>
            <a:ext cx="11582400" cy="3438832"/>
            <a:chOff x="-245147" y="1889100"/>
            <a:chExt cx="11582400" cy="3438832"/>
          </a:xfrm>
        </p:grpSpPr>
        <p:sp>
          <p:nvSpPr>
            <p:cNvPr id="54" name="Freeform 7">
              <a:extLst>
                <a:ext uri="{FF2B5EF4-FFF2-40B4-BE49-F238E27FC236}">
                  <a16:creationId xmlns:a16="http://schemas.microsoft.com/office/drawing/2014/main" id="{3B7B9059-551F-A3F9-7DC1-2ED69906A5A6}"/>
                </a:ext>
              </a:extLst>
            </p:cNvPr>
            <p:cNvSpPr/>
            <p:nvPr/>
          </p:nvSpPr>
          <p:spPr>
            <a:xfrm>
              <a:off x="-245147" y="1889100"/>
              <a:ext cx="11582400" cy="343883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56F3A8D-3148-414D-A778-6CAD8202DD96}"/>
                </a:ext>
              </a:extLst>
            </p:cNvPr>
            <p:cNvSpPr txBox="1"/>
            <p:nvPr/>
          </p:nvSpPr>
          <p:spPr>
            <a:xfrm>
              <a:off x="635150" y="2213274"/>
              <a:ext cx="9821805"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5: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Đánh giá sự phù hợp của bản thân đối với các nhóm nghề </a:t>
              </a:r>
            </a:p>
          </p:txBody>
        </p:sp>
      </p:grpSp>
      <p:grpSp>
        <p:nvGrpSpPr>
          <p:cNvPr id="56" name="Group 55">
            <a:extLst>
              <a:ext uri="{FF2B5EF4-FFF2-40B4-BE49-F238E27FC236}">
                <a16:creationId xmlns:a16="http://schemas.microsoft.com/office/drawing/2014/main" id="{F456E0AF-F9BF-FD75-190E-5AF2A038B12D}"/>
              </a:ext>
            </a:extLst>
          </p:cNvPr>
          <p:cNvGrpSpPr/>
          <p:nvPr/>
        </p:nvGrpSpPr>
        <p:grpSpPr>
          <a:xfrm>
            <a:off x="798131" y="2043912"/>
            <a:ext cx="8030803" cy="3986164"/>
            <a:chOff x="620854" y="2162735"/>
            <a:chExt cx="8030803" cy="3986164"/>
          </a:xfrm>
        </p:grpSpPr>
        <p:sp>
          <p:nvSpPr>
            <p:cNvPr id="57" name="Freeform 7">
              <a:extLst>
                <a:ext uri="{FF2B5EF4-FFF2-40B4-BE49-F238E27FC236}">
                  <a16:creationId xmlns:a16="http://schemas.microsoft.com/office/drawing/2014/main" id="{D1BDED8D-18F0-7DE9-10B6-C6098B7D5673}"/>
                </a:ext>
              </a:extLst>
            </p:cNvPr>
            <p:cNvSpPr/>
            <p:nvPr/>
          </p:nvSpPr>
          <p:spPr>
            <a:xfrm>
              <a:off x="620854" y="2162735"/>
              <a:ext cx="8030803" cy="39861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C0405C00-C2CD-7A2D-B42B-32532EFBC854}"/>
                </a:ext>
              </a:extLst>
            </p:cNvPr>
            <p:cNvSpPr txBox="1"/>
            <p:nvPr/>
          </p:nvSpPr>
          <p:spPr>
            <a:xfrm>
              <a:off x="1285513" y="2247302"/>
              <a:ext cx="6701484"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Sưu tầm tài liệu về xu hướng phát triển nghề trong xã hội và thị trường lao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DD914ACF-301B-DCB9-0FE4-6F546D658BB3}"/>
              </a:ext>
            </a:extLst>
          </p:cNvPr>
          <p:cNvGrpSpPr/>
          <p:nvPr/>
        </p:nvGrpSpPr>
        <p:grpSpPr>
          <a:xfrm>
            <a:off x="9181654" y="2043911"/>
            <a:ext cx="8397631" cy="3986165"/>
            <a:chOff x="8935861" y="2816711"/>
            <a:chExt cx="8397631" cy="3986165"/>
          </a:xfrm>
        </p:grpSpPr>
        <p:sp>
          <p:nvSpPr>
            <p:cNvPr id="60" name="Freeform 7">
              <a:extLst>
                <a:ext uri="{FF2B5EF4-FFF2-40B4-BE49-F238E27FC236}">
                  <a16:creationId xmlns:a16="http://schemas.microsoft.com/office/drawing/2014/main" id="{266DA74D-4A2D-AC4A-A16F-A17BE6036DE5}"/>
                </a:ext>
              </a:extLst>
            </p:cNvPr>
            <p:cNvSpPr/>
            <p:nvPr/>
          </p:nvSpPr>
          <p:spPr>
            <a:xfrm>
              <a:off x="8935861" y="2816711"/>
              <a:ext cx="8397631" cy="3986165"/>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61" name="TextBox 11">
              <a:extLst>
                <a:ext uri="{FF2B5EF4-FFF2-40B4-BE49-F238E27FC236}">
                  <a16:creationId xmlns:a16="http://schemas.microsoft.com/office/drawing/2014/main" id="{39798C39-0067-6422-9904-28880899BCC0}"/>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FC13173D-9F7B-6C58-7CA4-CC92E730A9E5}"/>
                </a:ext>
              </a:extLst>
            </p:cNvPr>
            <p:cNvSpPr txBox="1"/>
            <p:nvPr/>
          </p:nvSpPr>
          <p:spPr>
            <a:xfrm>
              <a:off x="9149593" y="3897331"/>
              <a:ext cx="7970166"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6: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Khảo sát kết quả hoạt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82422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1+#ppt_w/2"/>
                                          </p:val>
                                        </p:tav>
                                        <p:tav tm="100000">
                                          <p:val>
                                            <p:strVal val="#ppt_x"/>
                                          </p:val>
                                        </p:tav>
                                      </p:tavLst>
                                    </p:anim>
                                    <p:anim calcmode="lin" valueType="num">
                                      <p:cBhvr additive="base">
                                        <p:cTn id="20"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A6ABBC35-B796-A1CA-D94B-1DB789F8CFAE}"/>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23" name="TextBox 20">
            <a:extLst>
              <a:ext uri="{FF2B5EF4-FFF2-40B4-BE49-F238E27FC236}">
                <a16:creationId xmlns:a16="http://schemas.microsoft.com/office/drawing/2014/main" id="{801C028C-89DB-E189-F94A-E1BF666501F0}"/>
              </a:ext>
            </a:extLst>
          </p:cNvPr>
          <p:cNvSpPr txBox="1"/>
          <p:nvPr/>
        </p:nvSpPr>
        <p:spPr>
          <a:xfrm>
            <a:off x="2248229" y="3391942"/>
            <a:ext cx="13791540" cy="4249497"/>
          </a:xfrm>
          <a:prstGeom prst="rect">
            <a:avLst/>
          </a:prstGeom>
        </p:spPr>
        <p:txBody>
          <a:bodyPr wrap="square" lIns="0" tIns="0" rIns="0" bIns="0" rtlCol="0" anchor="t">
            <a:spAutoFit/>
          </a:bodyPr>
          <a:lstStyle/>
          <a:p>
            <a:pPr algn="ctr">
              <a:lnSpc>
                <a:spcPct val="150000"/>
              </a:lnSpc>
            </a:pP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Tìm hiểu nhóm nghề và đặc trưng, yêu cầu của từng nhóm nghề </a:t>
            </a:r>
          </a:p>
        </p:txBody>
      </p:sp>
      <p:sp>
        <p:nvSpPr>
          <p:cNvPr id="19" name="Freeform 19"/>
          <p:cNvSpPr/>
          <p:nvPr/>
        </p:nvSpPr>
        <p:spPr>
          <a:xfrm rot="2406724">
            <a:off x="15859078" y="8459395"/>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1416047">
            <a:off x="15859434" y="1108037"/>
            <a:ext cx="1696061" cy="1640939"/>
          </a:xfrm>
          <a:custGeom>
            <a:avLst/>
            <a:gdLst/>
            <a:ahLst/>
            <a:cxnLst/>
            <a:rect l="l" t="t" r="r" b="b"/>
            <a:pathLst>
              <a:path w="1696061" h="1640939">
                <a:moveTo>
                  <a:pt x="0" y="0"/>
                </a:moveTo>
                <a:lnTo>
                  <a:pt x="1696062" y="0"/>
                </a:lnTo>
                <a:lnTo>
                  <a:pt x="1696062" y="1640939"/>
                </a:lnTo>
                <a:lnTo>
                  <a:pt x="0" y="1640939"/>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2618330">
            <a:off x="-233188" y="8394965"/>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a:off x="725701" y="1264800"/>
            <a:ext cx="1789559" cy="1581522"/>
          </a:xfrm>
          <a:custGeom>
            <a:avLst/>
            <a:gdLst/>
            <a:ahLst/>
            <a:cxnLst/>
            <a:rect l="l" t="t" r="r" b="b"/>
            <a:pathLst>
              <a:path w="1789559" h="1581522">
                <a:moveTo>
                  <a:pt x="0" y="0"/>
                </a:moveTo>
                <a:lnTo>
                  <a:pt x="1789559" y="0"/>
                </a:lnTo>
                <a:lnTo>
                  <a:pt x="1789559" y="1581522"/>
                </a:lnTo>
                <a:lnTo>
                  <a:pt x="0" y="1581522"/>
                </a:lnTo>
                <a:lnTo>
                  <a:pt x="0" y="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3" name="Freeform 13"/>
          <p:cNvSpPr/>
          <p:nvPr/>
        </p:nvSpPr>
        <p:spPr>
          <a:xfrm rot="-1854257">
            <a:off x="16673448" y="-86525"/>
            <a:ext cx="1824735" cy="1635419"/>
          </a:xfrm>
          <a:custGeom>
            <a:avLst/>
            <a:gdLst/>
            <a:ahLst/>
            <a:cxnLst/>
            <a:rect l="l" t="t" r="r" b="b"/>
            <a:pathLst>
              <a:path w="1824735" h="1635419">
                <a:moveTo>
                  <a:pt x="0" y="0"/>
                </a:moveTo>
                <a:lnTo>
                  <a:pt x="1824735" y="0"/>
                </a:lnTo>
                <a:lnTo>
                  <a:pt x="1824735" y="1635419"/>
                </a:lnTo>
                <a:lnTo>
                  <a:pt x="0" y="1635419"/>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755808">
            <a:off x="-127396" y="9276139"/>
            <a:ext cx="989202" cy="913994"/>
          </a:xfrm>
          <a:custGeom>
            <a:avLst/>
            <a:gdLst/>
            <a:ahLst/>
            <a:cxnLst/>
            <a:rect l="l" t="t" r="r" b="b"/>
            <a:pathLst>
              <a:path w="1380235" h="1331927">
                <a:moveTo>
                  <a:pt x="0" y="0"/>
                </a:moveTo>
                <a:lnTo>
                  <a:pt x="1380235" y="0"/>
                </a:lnTo>
                <a:lnTo>
                  <a:pt x="1380235" y="1331926"/>
                </a:lnTo>
                <a:lnTo>
                  <a:pt x="0" y="1331926"/>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1070001">
            <a:off x="-82288" y="45144"/>
            <a:ext cx="1221632" cy="1149634"/>
          </a:xfrm>
          <a:custGeom>
            <a:avLst/>
            <a:gdLst/>
            <a:ahLst/>
            <a:cxnLst/>
            <a:rect l="l" t="t" r="r" b="b"/>
            <a:pathLst>
              <a:path w="1775423" h="1677775">
                <a:moveTo>
                  <a:pt x="0" y="0"/>
                </a:moveTo>
                <a:lnTo>
                  <a:pt x="1775423" y="0"/>
                </a:lnTo>
                <a:lnTo>
                  <a:pt x="1775423" y="1677775"/>
                </a:lnTo>
                <a:lnTo>
                  <a:pt x="0" y="1677775"/>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rot="3081206">
            <a:off x="17191772" y="9345325"/>
            <a:ext cx="908219" cy="1004632"/>
          </a:xfrm>
          <a:custGeom>
            <a:avLst/>
            <a:gdLst/>
            <a:ahLst/>
            <a:cxnLst/>
            <a:rect l="l" t="t" r="r" b="b"/>
            <a:pathLst>
              <a:path w="1341298" h="1197109">
                <a:moveTo>
                  <a:pt x="0" y="0"/>
                </a:moveTo>
                <a:lnTo>
                  <a:pt x="1341299" y="0"/>
                </a:lnTo>
                <a:lnTo>
                  <a:pt x="1341299" y="1197109"/>
                </a:lnTo>
                <a:lnTo>
                  <a:pt x="0" y="1197109"/>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97A29BD-ABF3-2136-DEDF-74B020F7173C}"/>
              </a:ext>
            </a:extLst>
          </p:cNvPr>
          <p:cNvSpPr txBox="1"/>
          <p:nvPr/>
        </p:nvSpPr>
        <p:spPr>
          <a:xfrm>
            <a:off x="2715572" y="518721"/>
            <a:ext cx="12760858"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những cách phân loại nhóm nghề mà em biết</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5023EDA3-9529-A49B-37FA-73B403D46AE1}"/>
              </a:ext>
            </a:extLst>
          </p:cNvPr>
          <p:cNvGrpSpPr/>
          <p:nvPr/>
        </p:nvGrpSpPr>
        <p:grpSpPr>
          <a:xfrm>
            <a:off x="637111" y="2300773"/>
            <a:ext cx="16286309" cy="3664714"/>
            <a:chOff x="-1199927" y="1821263"/>
            <a:chExt cx="16286309" cy="3664714"/>
          </a:xfrm>
        </p:grpSpPr>
        <p:sp>
          <p:nvSpPr>
            <p:cNvPr id="23" name="Speech Bubble: Rectangle with Corners Rounded 22">
              <a:extLst>
                <a:ext uri="{FF2B5EF4-FFF2-40B4-BE49-F238E27FC236}">
                  <a16:creationId xmlns:a16="http://schemas.microsoft.com/office/drawing/2014/main" id="{F9C8C0B9-B5F5-349B-7662-63F3B20F5465}"/>
                </a:ext>
              </a:extLst>
            </p:cNvPr>
            <p:cNvSpPr/>
            <p:nvPr/>
          </p:nvSpPr>
          <p:spPr>
            <a:xfrm>
              <a:off x="-568458" y="2225592"/>
              <a:ext cx="15654840" cy="3260385"/>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Cả lớp chia thành 4 nhóm, mỗi nhóm </a:t>
              </a:r>
              <a:r>
                <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thảo luận</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với nhau và t</a:t>
              </a:r>
              <a:r>
                <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ìm hiểu các cách phân loại nhóm nghề trước khi buổi học diễn ra</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dựa vào các gợi ý sau:</a:t>
              </a:r>
              <a:endPar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4">
              <a:extLst>
                <a:ext uri="{FF2B5EF4-FFF2-40B4-BE49-F238E27FC236}">
                  <a16:creationId xmlns:a16="http://schemas.microsoft.com/office/drawing/2014/main" id="{C7BAF6EE-3B76-BFEF-8F42-202EAFFE56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1199927" y="1821263"/>
              <a:ext cx="1454937" cy="822702"/>
            </a:xfrm>
            <a:prstGeom prst="rect">
              <a:avLst/>
            </a:prstGeom>
          </p:spPr>
        </p:pic>
      </p:grpSp>
      <p:grpSp>
        <p:nvGrpSpPr>
          <p:cNvPr id="25" name="Group 24">
            <a:extLst>
              <a:ext uri="{FF2B5EF4-FFF2-40B4-BE49-F238E27FC236}">
                <a16:creationId xmlns:a16="http://schemas.microsoft.com/office/drawing/2014/main" id="{46FAFF71-4035-8AAB-D54B-1C57082A127D}"/>
              </a:ext>
            </a:extLst>
          </p:cNvPr>
          <p:cNvGrpSpPr/>
          <p:nvPr/>
        </p:nvGrpSpPr>
        <p:grpSpPr>
          <a:xfrm>
            <a:off x="4724400" y="5965488"/>
            <a:ext cx="8839200" cy="930612"/>
            <a:chOff x="3029863" y="1823688"/>
            <a:chExt cx="12362538" cy="1262412"/>
          </a:xfrm>
        </p:grpSpPr>
        <p:cxnSp>
          <p:nvCxnSpPr>
            <p:cNvPr id="26" name="Straight Connector 25">
              <a:extLst>
                <a:ext uri="{FF2B5EF4-FFF2-40B4-BE49-F238E27FC236}">
                  <a16:creationId xmlns:a16="http://schemas.microsoft.com/office/drawing/2014/main" id="{F7523E71-2A2C-929D-0120-0A267411FF1C}"/>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8AF100-03AA-6160-EEDF-CDCC1EBA36A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9BEB28-C4EC-ED32-74F1-B07C45F0A2E7}"/>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94F11D-2C6A-4D52-F763-0C04133430E6}"/>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AEA4638F-EDA0-7E5E-CDC6-CBCBC31F05EE}"/>
              </a:ext>
            </a:extLst>
          </p:cNvPr>
          <p:cNvSpPr/>
          <p:nvPr/>
        </p:nvSpPr>
        <p:spPr>
          <a:xfrm>
            <a:off x="1523999" y="6865687"/>
            <a:ext cx="6629399" cy="290259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Liệt kê các nhóm nghề</a:t>
            </a:r>
          </a:p>
        </p:txBody>
      </p:sp>
      <p:sp>
        <p:nvSpPr>
          <p:cNvPr id="31" name="Rectangle 30">
            <a:extLst>
              <a:ext uri="{FF2B5EF4-FFF2-40B4-BE49-F238E27FC236}">
                <a16:creationId xmlns:a16="http://schemas.microsoft.com/office/drawing/2014/main" id="{39BD31E2-4C1B-DF75-8CB8-BCC5767401B6}"/>
              </a:ext>
            </a:extLst>
          </p:cNvPr>
          <p:cNvSpPr/>
          <p:nvPr/>
        </p:nvSpPr>
        <p:spPr>
          <a:xfrm>
            <a:off x="10134603" y="6896100"/>
            <a:ext cx="6629398" cy="290259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Các nhóm nghề này được phân loại theo cách của ai? Của tổ chức nào? </a:t>
            </a:r>
          </a:p>
        </p:txBody>
      </p:sp>
      <p:pic>
        <p:nvPicPr>
          <p:cNvPr id="32" name="Picture 10">
            <a:extLst>
              <a:ext uri="{FF2B5EF4-FFF2-40B4-BE49-F238E27FC236}">
                <a16:creationId xmlns:a16="http://schemas.microsoft.com/office/drawing/2014/main" id="{81B01B3B-7AFA-EA95-8D2D-76A3D1EAB25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20717" y="8727868"/>
            <a:ext cx="3150567" cy="15949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0-#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1+#ppt_w/2"/>
                                          </p:val>
                                        </p:tav>
                                        <p:tav tm="100000">
                                          <p:val>
                                            <p:strVal val="#ppt_x"/>
                                          </p:val>
                                        </p:tav>
                                      </p:tavLst>
                                    </p:anim>
                                    <p:anim calcmode="lin" valueType="num">
                                      <p:cBhvr additive="base">
                                        <p:cTn id="2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7" name="Freeform 17"/>
          <p:cNvSpPr/>
          <p:nvPr/>
        </p:nvSpPr>
        <p:spPr>
          <a:xfrm rot="3139688">
            <a:off x="17078236" y="392377"/>
            <a:ext cx="1393760" cy="357805"/>
          </a:xfrm>
          <a:custGeom>
            <a:avLst/>
            <a:gdLst/>
            <a:ahLst/>
            <a:cxnLst/>
            <a:rect l="l" t="t" r="r" b="b"/>
            <a:pathLst>
              <a:path w="2494404" h="1193156">
                <a:moveTo>
                  <a:pt x="0" y="0"/>
                </a:moveTo>
                <a:lnTo>
                  <a:pt x="2494404" y="0"/>
                </a:lnTo>
                <a:lnTo>
                  <a:pt x="2494404" y="1193157"/>
                </a:lnTo>
                <a:lnTo>
                  <a:pt x="0" y="119315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729F0DE-697F-25C4-BB6E-B9A64C5F335E}"/>
              </a:ext>
            </a:extLst>
          </p:cNvPr>
          <p:cNvGrpSpPr/>
          <p:nvPr/>
        </p:nvGrpSpPr>
        <p:grpSpPr>
          <a:xfrm>
            <a:off x="457201" y="138464"/>
            <a:ext cx="15992475" cy="2338036"/>
            <a:chOff x="312422" y="-522297"/>
            <a:chExt cx="15992475" cy="2338036"/>
          </a:xfrm>
        </p:grpSpPr>
        <p:sp>
          <p:nvSpPr>
            <p:cNvPr id="6" name="Line Callout 1 (Border and Accent Bar) 3">
              <a:extLst>
                <a:ext uri="{FF2B5EF4-FFF2-40B4-BE49-F238E27FC236}">
                  <a16:creationId xmlns:a16="http://schemas.microsoft.com/office/drawing/2014/main" id="{6A2AA3AA-9A6C-F29F-755F-CBC45CDF887D}"/>
                </a:ext>
              </a:extLst>
            </p:cNvPr>
            <p:cNvSpPr/>
            <p:nvPr/>
          </p:nvSpPr>
          <p:spPr>
            <a:xfrm>
              <a:off x="312422" y="77778"/>
              <a:ext cx="15392400" cy="173796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Tổng kết: </a:t>
              </a:r>
              <a:r>
                <a:rPr lang="vi-VN" sz="4000">
                  <a:solidFill>
                    <a:srgbClr val="C00000"/>
                  </a:solidFill>
                  <a:latin typeface="Arial" panose="020B0604020202020204" pitchFamily="34" charset="0"/>
                  <a:cs typeface="Arial" panose="020B0604020202020204" pitchFamily="34" charset="0"/>
                </a:rPr>
                <a:t>Những cách phân loại nhóm nghề</a:t>
              </a:r>
              <a:r>
                <a:rPr lang="en-US" sz="4000">
                  <a:solidFill>
                    <a:srgbClr val="C00000"/>
                  </a:solidFill>
                  <a:latin typeface="Arial" panose="020B0604020202020204" pitchFamily="34" charset="0"/>
                  <a:cs typeface="Arial" panose="020B0604020202020204" pitchFamily="34" charset="0"/>
                </a:rPr>
                <a:t>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CA46DB36-2373-10C0-567C-0BEDE9BB6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4747" y="-522297"/>
              <a:ext cx="1200150" cy="1200150"/>
            </a:xfrm>
            <a:prstGeom prst="rect">
              <a:avLst/>
            </a:prstGeom>
          </p:spPr>
        </p:pic>
      </p:grpSp>
      <p:sp>
        <p:nvSpPr>
          <p:cNvPr id="8" name="Freeform 6">
            <a:extLst>
              <a:ext uri="{FF2B5EF4-FFF2-40B4-BE49-F238E27FC236}">
                <a16:creationId xmlns:a16="http://schemas.microsoft.com/office/drawing/2014/main" id="{69E9DECF-9A05-AA2D-09C7-560581D39C73}"/>
              </a:ext>
            </a:extLst>
          </p:cNvPr>
          <p:cNvSpPr/>
          <p:nvPr/>
        </p:nvSpPr>
        <p:spPr>
          <a:xfrm>
            <a:off x="621492" y="3076575"/>
            <a:ext cx="17045016" cy="6708640"/>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175EC6A-DA63-2C88-8D04-09CBBFDA094D}"/>
              </a:ext>
            </a:extLst>
          </p:cNvPr>
          <p:cNvSpPr txBox="1"/>
          <p:nvPr/>
        </p:nvSpPr>
        <p:spPr>
          <a:xfrm>
            <a:off x="1295400" y="3304860"/>
            <a:ext cx="10058400" cy="6056851"/>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Cách phân loại dựa vào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Danh mục nghề nghiệp Việt Nam.</a:t>
            </a:r>
          </a:p>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Cách phân loại của một số nhà khoa học về hướng nghiệp.</a:t>
            </a:r>
          </a:p>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Cách phân loại của một số tổ chức khác.</a:t>
            </a:r>
          </a:p>
        </p:txBody>
      </p:sp>
      <p:sp>
        <p:nvSpPr>
          <p:cNvPr id="18" name="Freeform 18"/>
          <p:cNvSpPr/>
          <p:nvPr/>
        </p:nvSpPr>
        <p:spPr>
          <a:xfrm rot="858427">
            <a:off x="17529195" y="9440625"/>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2394168">
            <a:off x="42619" y="9479351"/>
            <a:ext cx="829161" cy="853405"/>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6" name="Picture 15" descr="A group of people wearing different uniforms&#10;&#10;Description automatically generated">
            <a:extLst>
              <a:ext uri="{FF2B5EF4-FFF2-40B4-BE49-F238E27FC236}">
                <a16:creationId xmlns:a16="http://schemas.microsoft.com/office/drawing/2014/main" id="{D637D5D2-89AA-E655-5D76-2F4C103296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980" r="10927"/>
          <a:stretch/>
        </p:blipFill>
        <p:spPr>
          <a:xfrm>
            <a:off x="11875633" y="3466122"/>
            <a:ext cx="5029201" cy="6439931"/>
          </a:xfrm>
          <a:prstGeom prst="rect">
            <a:avLst/>
          </a:prstGeom>
        </p:spPr>
      </p:pic>
    </p:spTree>
    <p:extLst>
      <p:ext uri="{BB962C8B-B14F-4D97-AF65-F5344CB8AC3E}">
        <p14:creationId xmlns:p14="http://schemas.microsoft.com/office/powerpoint/2010/main" val="320893401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9" name="Freeform 12">
            <a:extLst>
              <a:ext uri="{FF2B5EF4-FFF2-40B4-BE49-F238E27FC236}">
                <a16:creationId xmlns:a16="http://schemas.microsoft.com/office/drawing/2014/main" id="{66E70CE7-D95E-1399-B317-16008A9ACD14}"/>
              </a:ext>
            </a:extLst>
          </p:cNvPr>
          <p:cNvSpPr/>
          <p:nvPr/>
        </p:nvSpPr>
        <p:spPr>
          <a:xfrm rot="1598604">
            <a:off x="16603788" y="1452"/>
            <a:ext cx="1648078" cy="1487679"/>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0" name="Freeform 14">
            <a:extLst>
              <a:ext uri="{FF2B5EF4-FFF2-40B4-BE49-F238E27FC236}">
                <a16:creationId xmlns:a16="http://schemas.microsoft.com/office/drawing/2014/main" id="{FEB6F9CB-3039-D2B3-B804-2DE7F62DDFD3}"/>
              </a:ext>
            </a:extLst>
          </p:cNvPr>
          <p:cNvSpPr/>
          <p:nvPr/>
        </p:nvSpPr>
        <p:spPr>
          <a:xfrm>
            <a:off x="0" y="164114"/>
            <a:ext cx="1318153" cy="1162353"/>
          </a:xfrm>
          <a:custGeom>
            <a:avLst/>
            <a:gdLst/>
            <a:ahLst/>
            <a:cxnLst/>
            <a:rect l="l" t="t" r="r" b="b"/>
            <a:pathLst>
              <a:path w="1655814" h="1584752">
                <a:moveTo>
                  <a:pt x="0" y="0"/>
                </a:moveTo>
                <a:lnTo>
                  <a:pt x="1655814" y="0"/>
                </a:lnTo>
                <a:lnTo>
                  <a:pt x="1655814" y="1584752"/>
                </a:lnTo>
                <a:lnTo>
                  <a:pt x="0" y="158475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CF3D1C46-77CE-1B48-2985-77C10A9D7750}"/>
              </a:ext>
            </a:extLst>
          </p:cNvPr>
          <p:cNvSpPr/>
          <p:nvPr/>
        </p:nvSpPr>
        <p:spPr>
          <a:xfrm rot="10800000">
            <a:off x="6477000" y="2819548"/>
            <a:ext cx="10802296"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id="{628D9361-61D5-D100-77BF-90BB19014FA9}"/>
              </a:ext>
            </a:extLst>
          </p:cNvPr>
          <p:cNvSpPr/>
          <p:nvPr/>
        </p:nvSpPr>
        <p:spPr>
          <a:xfrm rot="10800000">
            <a:off x="1052650" y="281954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022F2DD-494D-77C4-0875-E7C4FB338501}"/>
              </a:ext>
            </a:extLst>
          </p:cNvPr>
          <p:cNvGrpSpPr/>
          <p:nvPr/>
        </p:nvGrpSpPr>
        <p:grpSpPr>
          <a:xfrm>
            <a:off x="7848599" y="3323154"/>
            <a:ext cx="8229600" cy="1214437"/>
            <a:chOff x="7683843" y="2053540"/>
            <a:chExt cx="8229600" cy="1214437"/>
          </a:xfrm>
        </p:grpSpPr>
        <p:sp>
          <p:nvSpPr>
            <p:cNvPr id="7" name="Freeform 8">
              <a:extLst>
                <a:ext uri="{FF2B5EF4-FFF2-40B4-BE49-F238E27FC236}">
                  <a16:creationId xmlns:a16="http://schemas.microsoft.com/office/drawing/2014/main" id="{E1FA41A0-7AE5-C17E-103D-729E66774D82}"/>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5DCD22E-EA7F-1B69-FA67-BFAA523C8847}"/>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79389BEA-1112-E425-EE52-02670D5148B9}"/>
              </a:ext>
            </a:extLst>
          </p:cNvPr>
          <p:cNvSpPr txBox="1"/>
          <p:nvPr/>
        </p:nvSpPr>
        <p:spPr>
          <a:xfrm>
            <a:off x="7327148" y="4545263"/>
            <a:ext cx="9101999" cy="4825745"/>
          </a:xfrm>
          <a:prstGeom prst="rect">
            <a:avLst/>
          </a:prstGeom>
          <a:noFill/>
        </p:spPr>
        <p:txBody>
          <a:bodyPr wrap="square">
            <a:spAutoFit/>
          </a:bodyPr>
          <a:lstStyle/>
          <a:p>
            <a:pPr algn="just">
              <a:lnSpc>
                <a:spcPct val="200000"/>
              </a:lnSpc>
            </a:pPr>
            <a:r>
              <a:rPr lang="en-US" sz="4000">
                <a:latin typeface="Arial" panose="020B0604020202020204" pitchFamily="34" charset="0"/>
                <a:ea typeface="Calibri" panose="020F0502020204030204" pitchFamily="34" charset="0"/>
                <a:cs typeface="Arial" panose="020B0604020202020204" pitchFamily="34" charset="0"/>
              </a:rPr>
              <a:t>Cả lớp chia </a:t>
            </a:r>
            <a:r>
              <a:rPr lang="vi-VN" sz="4000">
                <a:latin typeface="Arial" panose="020B0604020202020204" pitchFamily="34" charset="0"/>
                <a:ea typeface="Calibri" panose="020F0502020204030204" pitchFamily="34" charset="0"/>
                <a:cs typeface="Arial" panose="020B0604020202020204" pitchFamily="34" charset="0"/>
              </a:rPr>
              <a:t>thành các nhóm, đọc thông tin </a:t>
            </a:r>
            <a:r>
              <a:rPr lang="en-US" sz="4000">
                <a:latin typeface="Arial" panose="020B0604020202020204" pitchFamily="34" charset="0"/>
                <a:ea typeface="Calibri" panose="020F0502020204030204" pitchFamily="34" charset="0"/>
                <a:cs typeface="Arial" panose="020B0604020202020204" pitchFamily="34" charset="0"/>
              </a:rPr>
              <a:t>gợi ý </a:t>
            </a:r>
            <a:r>
              <a:rPr lang="en-US" sz="4000" i="1">
                <a:latin typeface="Arial" panose="020B0604020202020204" pitchFamily="34" charset="0"/>
                <a:ea typeface="Calibri" panose="020F0502020204030204" pitchFamily="34" charset="0"/>
                <a:cs typeface="Arial" panose="020B0604020202020204" pitchFamily="34" charset="0"/>
              </a:rPr>
              <a:t>(</a:t>
            </a:r>
            <a:r>
              <a:rPr lang="vi-VN" sz="4000" i="1">
                <a:latin typeface="Arial" panose="020B0604020202020204" pitchFamily="34" charset="0"/>
                <a:ea typeface="Calibri" panose="020F0502020204030204" pitchFamily="34" charset="0"/>
                <a:cs typeface="Arial" panose="020B0604020202020204" pitchFamily="34" charset="0"/>
              </a:rPr>
              <a:t>SGK </a:t>
            </a:r>
            <a:r>
              <a:rPr lang="en-US" sz="4000" i="1">
                <a:latin typeface="Arial" panose="020B0604020202020204" pitchFamily="34" charset="0"/>
                <a:ea typeface="Calibri" panose="020F0502020204030204" pitchFamily="34" charset="0"/>
                <a:cs typeface="Arial" panose="020B0604020202020204" pitchFamily="34" charset="0"/>
              </a:rPr>
              <a:t>– tr.57) </a:t>
            </a:r>
            <a:r>
              <a:rPr lang="vi-VN" sz="4000">
                <a:latin typeface="Arial" panose="020B0604020202020204" pitchFamily="34" charset="0"/>
                <a:ea typeface="Calibri" panose="020F0502020204030204" pitchFamily="34" charset="0"/>
                <a:cs typeface="Arial" panose="020B0604020202020204" pitchFamily="34" charset="0"/>
              </a:rPr>
              <a:t>và thực hiện nhiệm vụ</a:t>
            </a:r>
            <a:r>
              <a:rPr lang="en-US" sz="4000">
                <a:latin typeface="Arial" panose="020B0604020202020204" pitchFamily="34" charset="0"/>
                <a:ea typeface="Calibri" panose="020F0502020204030204" pitchFamily="34" charset="0"/>
                <a:cs typeface="Arial" panose="020B0604020202020204" pitchFamily="34" charset="0"/>
              </a:rPr>
              <a:t> sau</a:t>
            </a:r>
            <a:r>
              <a:rPr lang="vi-VN" sz="4000">
                <a:latin typeface="Arial" panose="020B0604020202020204" pitchFamily="34" charset="0"/>
                <a:ea typeface="Calibri" panose="020F0502020204030204" pitchFamily="34" charset="0"/>
                <a:cs typeface="Arial" panose="020B0604020202020204" pitchFamily="34" charset="0"/>
              </a:rPr>
              <a:t>: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Xây dựng bản mô tả đặc trưng yêu cầu của từng nhóm nghề.</a:t>
            </a:r>
            <a:endParaRPr lang="en-US" sz="40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253DE7E-51ED-547D-184F-847A8312B361}"/>
              </a:ext>
            </a:extLst>
          </p:cNvPr>
          <p:cNvSpPr txBox="1"/>
          <p:nvPr/>
        </p:nvSpPr>
        <p:spPr>
          <a:xfrm>
            <a:off x="2561720" y="598872"/>
            <a:ext cx="1316455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Xây dựng bản mô tả đặc trưng và yêu cầu của từng nhóm nghề</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a:extLst>
              <a:ext uri="{FF2B5EF4-FFF2-40B4-BE49-F238E27FC236}">
                <a16:creationId xmlns:a16="http://schemas.microsoft.com/office/drawing/2014/main" id="{CC3718C9-21C9-C28F-5839-9FFFABF3ED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2650" y="5293978"/>
            <a:ext cx="4978746" cy="4424861"/>
          </a:xfrm>
          <a:prstGeom prst="rect">
            <a:avLst/>
          </a:prstGeom>
        </p:spPr>
      </p:pic>
    </p:spTree>
    <p:extLst>
      <p:ext uri="{BB962C8B-B14F-4D97-AF65-F5344CB8AC3E}">
        <p14:creationId xmlns:p14="http://schemas.microsoft.com/office/powerpoint/2010/main" val="15597728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outVertical)">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flipV="1">
            <a:off x="16791102" y="190462"/>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2"/>
            <a:stretch>
              <a:fillRect/>
            </a:stretch>
          </a:blipFill>
        </p:spPr>
        <p:txBody>
          <a:bodyPr/>
          <a:lstStyle/>
          <a:p>
            <a:endParaRPr lang="en-US"/>
          </a:p>
        </p:txBody>
      </p:sp>
      <p:sp>
        <p:nvSpPr>
          <p:cNvPr id="13" name="Freeform 13"/>
          <p:cNvSpPr/>
          <p:nvPr/>
        </p:nvSpPr>
        <p:spPr>
          <a:xfrm rot="-3258891">
            <a:off x="79492" y="9456432"/>
            <a:ext cx="739017" cy="670031"/>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3"/>
            <a:stretch>
              <a:fillRect/>
            </a:stretch>
          </a:blipFill>
        </p:spPr>
        <p:txBody>
          <a:bodyPr/>
          <a:lstStyle/>
          <a:p>
            <a:endParaRPr lang="en-US"/>
          </a:p>
        </p:txBody>
      </p:sp>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A5DB9E38-0702-2AB2-09FB-6122FE9304CF}"/>
              </a:ext>
            </a:extLst>
          </p:cNvPr>
          <p:cNvGrpSpPr/>
          <p:nvPr/>
        </p:nvGrpSpPr>
        <p:grpSpPr>
          <a:xfrm>
            <a:off x="1946864" y="612494"/>
            <a:ext cx="14353912" cy="3106363"/>
            <a:chOff x="832854" y="521530"/>
            <a:chExt cx="14353912" cy="3106363"/>
          </a:xfrm>
        </p:grpSpPr>
        <p:sp>
          <p:nvSpPr>
            <p:cNvPr id="5" name="Speech Bubble: Rectangle with Corners Rounded 4">
              <a:extLst>
                <a:ext uri="{FF2B5EF4-FFF2-40B4-BE49-F238E27FC236}">
                  <a16:creationId xmlns:a16="http://schemas.microsoft.com/office/drawing/2014/main" id="{486C5AE4-2497-C5E5-1A7D-9CF3025728FD}"/>
                </a:ext>
              </a:extLst>
            </p:cNvPr>
            <p:cNvSpPr/>
            <p:nvPr/>
          </p:nvSpPr>
          <p:spPr>
            <a:xfrm>
              <a:off x="1540235" y="1020330"/>
              <a:ext cx="13646531" cy="2607563"/>
            </a:xfrm>
            <a:prstGeom prst="wedgeRoundRectCallout">
              <a:avLst>
                <a:gd name="adj1" fmla="val -26405"/>
                <a:gd name="adj2" fmla="val 46900"/>
                <a:gd name="adj3" fmla="val 16667"/>
              </a:avLst>
            </a:prstGeom>
            <a:solidFill>
              <a:srgbClr val="FFF7DD"/>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Gợi ý thực hiện: </a:t>
              </a:r>
            </a:p>
            <a:p>
              <a:pPr algn="ctr">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Đối với mỗi nhóm nghề</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các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cần mô tả:</a:t>
              </a:r>
              <a:endParaRPr lang="en-US" sz="4000" dirty="0">
                <a:latin typeface="Arial" panose="020B0604020202020204" pitchFamily="34" charset="0"/>
                <a:cs typeface="Arial" panose="020B0604020202020204" pitchFamily="34" charset="0"/>
              </a:endParaRPr>
            </a:p>
          </p:txBody>
        </p:sp>
        <p:pic>
          <p:nvPicPr>
            <p:cNvPr id="6" name="Picture 29">
              <a:extLst>
                <a:ext uri="{FF2B5EF4-FFF2-40B4-BE49-F238E27FC236}">
                  <a16:creationId xmlns:a16="http://schemas.microsoft.com/office/drawing/2014/main" id="{35AC3A3D-02F6-AD34-7328-5B4557803D25}"/>
                </a:ext>
              </a:extLst>
            </p:cNvPr>
            <p:cNvPicPr>
              <a:picLocks noChangeAspect="1"/>
            </p:cNvPicPr>
            <p:nvPr/>
          </p:nvPicPr>
          <p:blipFill>
            <a:blip r:embed="rId6"/>
            <a:srcRect/>
            <a:stretch>
              <a:fillRect/>
            </a:stretch>
          </p:blipFill>
          <p:spPr>
            <a:xfrm>
              <a:off x="832854" y="521530"/>
              <a:ext cx="1522661" cy="1250485"/>
            </a:xfrm>
            <a:prstGeom prst="rect">
              <a:avLst/>
            </a:prstGeom>
          </p:spPr>
        </p:pic>
      </p:grpSp>
      <p:grpSp>
        <p:nvGrpSpPr>
          <p:cNvPr id="7" name="Group 6">
            <a:extLst>
              <a:ext uri="{FF2B5EF4-FFF2-40B4-BE49-F238E27FC236}">
                <a16:creationId xmlns:a16="http://schemas.microsoft.com/office/drawing/2014/main" id="{BB64529E-E7B4-64E6-75C8-837AFBA4B15A}"/>
              </a:ext>
            </a:extLst>
          </p:cNvPr>
          <p:cNvGrpSpPr/>
          <p:nvPr/>
        </p:nvGrpSpPr>
        <p:grpSpPr>
          <a:xfrm>
            <a:off x="1028700" y="4487908"/>
            <a:ext cx="4478540" cy="4626374"/>
            <a:chOff x="1028700" y="4487908"/>
            <a:chExt cx="4478540" cy="4626374"/>
          </a:xfrm>
        </p:grpSpPr>
        <p:grpSp>
          <p:nvGrpSpPr>
            <p:cNvPr id="8" name="Group 4">
              <a:extLst>
                <a:ext uri="{FF2B5EF4-FFF2-40B4-BE49-F238E27FC236}">
                  <a16:creationId xmlns:a16="http://schemas.microsoft.com/office/drawing/2014/main" id="{059CCC2E-1278-5FCB-C6B7-49F8045601A0}"/>
                </a:ext>
              </a:extLst>
            </p:cNvPr>
            <p:cNvGrpSpPr/>
            <p:nvPr/>
          </p:nvGrpSpPr>
          <p:grpSpPr>
            <a:xfrm>
              <a:off x="1028700" y="4948314"/>
              <a:ext cx="4478540" cy="4165968"/>
              <a:chOff x="0" y="0"/>
              <a:chExt cx="3505746" cy="3261068"/>
            </a:xfrm>
          </p:grpSpPr>
          <p:sp>
            <p:nvSpPr>
              <p:cNvPr id="18" name="Freeform 5">
                <a:extLst>
                  <a:ext uri="{FF2B5EF4-FFF2-40B4-BE49-F238E27FC236}">
                    <a16:creationId xmlns:a16="http://schemas.microsoft.com/office/drawing/2014/main" id="{DD9A14FE-5FD8-0B37-C0A8-89434FE858DD}"/>
                  </a:ext>
                </a:extLst>
              </p:cNvPr>
              <p:cNvSpPr/>
              <p:nvPr/>
            </p:nvSpPr>
            <p:spPr>
              <a:xfrm>
                <a:off x="0" y="0"/>
                <a:ext cx="3505746"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rgbClr val="FFFBFB"/>
              </a:solidFill>
              <a:ln w="66675">
                <a:solidFill>
                  <a:srgbClr val="000000"/>
                </a:solidFill>
              </a:ln>
            </p:spPr>
            <p:txBody>
              <a:bodyPr/>
              <a:lstStyle/>
              <a:p>
                <a:endParaRPr lang="en-US"/>
              </a:p>
            </p:txBody>
          </p:sp>
          <p:sp>
            <p:nvSpPr>
              <p:cNvPr id="19" name="TextBox 6">
                <a:extLst>
                  <a:ext uri="{FF2B5EF4-FFF2-40B4-BE49-F238E27FC236}">
                    <a16:creationId xmlns:a16="http://schemas.microsoft.com/office/drawing/2014/main" id="{4865DDE4-B85B-3D3B-78BE-3D269AD94FA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7">
              <a:extLst>
                <a:ext uri="{FF2B5EF4-FFF2-40B4-BE49-F238E27FC236}">
                  <a16:creationId xmlns:a16="http://schemas.microsoft.com/office/drawing/2014/main" id="{FA080166-3CA0-BCF5-1FC1-2BF012D4E849}"/>
                </a:ext>
              </a:extLst>
            </p:cNvPr>
            <p:cNvGrpSpPr/>
            <p:nvPr/>
          </p:nvGrpSpPr>
          <p:grpSpPr>
            <a:xfrm>
              <a:off x="2169192" y="4487908"/>
              <a:ext cx="2197556" cy="920812"/>
              <a:chOff x="0" y="0"/>
              <a:chExt cx="7782673" cy="3261068"/>
            </a:xfrm>
          </p:grpSpPr>
          <p:sp>
            <p:nvSpPr>
              <p:cNvPr id="14" name="Freeform 8">
                <a:extLst>
                  <a:ext uri="{FF2B5EF4-FFF2-40B4-BE49-F238E27FC236}">
                    <a16:creationId xmlns:a16="http://schemas.microsoft.com/office/drawing/2014/main" id="{F43DE190-5C9D-8CA7-B202-9F28AA1F53D7}"/>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txBody>
              <a:bodyPr/>
              <a:lstStyle/>
              <a:p>
                <a:endParaRPr lang="en-US"/>
              </a:p>
            </p:txBody>
          </p:sp>
          <p:sp>
            <p:nvSpPr>
              <p:cNvPr id="17" name="TextBox 9">
                <a:extLst>
                  <a:ext uri="{FF2B5EF4-FFF2-40B4-BE49-F238E27FC236}">
                    <a16:creationId xmlns:a16="http://schemas.microsoft.com/office/drawing/2014/main" id="{39E768A9-8842-1148-334C-B4A037DFBDB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32">
              <a:extLst>
                <a:ext uri="{FF2B5EF4-FFF2-40B4-BE49-F238E27FC236}">
                  <a16:creationId xmlns:a16="http://schemas.microsoft.com/office/drawing/2014/main" id="{14FEA4D6-6170-7B76-6574-819CDC41C0CA}"/>
                </a:ext>
              </a:extLst>
            </p:cNvPr>
            <p:cNvSpPr txBox="1"/>
            <p:nvPr/>
          </p:nvSpPr>
          <p:spPr>
            <a:xfrm>
              <a:off x="2371002" y="4640536"/>
              <a:ext cx="1705137" cy="615553"/>
            </a:xfrm>
            <a:prstGeom prst="rect">
              <a:avLst/>
            </a:prstGeom>
          </p:spPr>
          <p:txBody>
            <a:bodyPr lIns="0" tIns="0" rIns="0" bIns="0" rtlCol="0" anchor="t">
              <a:spAutoFit/>
            </a:bodyPr>
            <a:lstStyle/>
            <a:p>
              <a:pPr algn="ctr"/>
              <a:r>
                <a:rPr lang="en-US" sz="4000" b="1" dirty="0">
                  <a:solidFill>
                    <a:srgbClr val="000000"/>
                  </a:solidFill>
                  <a:latin typeface="Arial" panose="020B0604020202020204" pitchFamily="34" charset="0"/>
                  <a:cs typeface="Arial" panose="020B0604020202020204" pitchFamily="34" charset="0"/>
                </a:rPr>
                <a:t>01</a:t>
              </a:r>
            </a:p>
          </p:txBody>
        </p:sp>
        <p:sp>
          <p:nvSpPr>
            <p:cNvPr id="12" name="TextBox 11">
              <a:extLst>
                <a:ext uri="{FF2B5EF4-FFF2-40B4-BE49-F238E27FC236}">
                  <a16:creationId xmlns:a16="http://schemas.microsoft.com/office/drawing/2014/main" id="{F73BBA0E-7191-1331-68AE-CE00928B9CFF}"/>
                </a:ext>
              </a:extLst>
            </p:cNvPr>
            <p:cNvSpPr txBox="1"/>
            <p:nvPr/>
          </p:nvSpPr>
          <p:spPr>
            <a:xfrm>
              <a:off x="1266030" y="6634458"/>
              <a:ext cx="4003880" cy="707886"/>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Tên nhóm nghề</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6C317AA6-E3D6-0A04-58C6-4EA151A3EB32}"/>
              </a:ext>
            </a:extLst>
          </p:cNvPr>
          <p:cNvGrpSpPr/>
          <p:nvPr/>
        </p:nvGrpSpPr>
        <p:grpSpPr>
          <a:xfrm>
            <a:off x="6904730" y="4487908"/>
            <a:ext cx="4478540" cy="4626373"/>
            <a:chOff x="6904730" y="4487908"/>
            <a:chExt cx="4478540" cy="4626373"/>
          </a:xfrm>
        </p:grpSpPr>
        <p:grpSp>
          <p:nvGrpSpPr>
            <p:cNvPr id="29" name="Group 10">
              <a:extLst>
                <a:ext uri="{FF2B5EF4-FFF2-40B4-BE49-F238E27FC236}">
                  <a16:creationId xmlns:a16="http://schemas.microsoft.com/office/drawing/2014/main" id="{AC25474E-BEEA-B039-A64A-A9B4FAC249F2}"/>
                </a:ext>
              </a:extLst>
            </p:cNvPr>
            <p:cNvGrpSpPr/>
            <p:nvPr/>
          </p:nvGrpSpPr>
          <p:grpSpPr>
            <a:xfrm>
              <a:off x="6904730" y="4899642"/>
              <a:ext cx="4478540" cy="4214639"/>
              <a:chOff x="0" y="-38100"/>
              <a:chExt cx="3505746" cy="3299167"/>
            </a:xfrm>
          </p:grpSpPr>
          <p:sp>
            <p:nvSpPr>
              <p:cNvPr id="36" name="Freeform 11">
                <a:extLst>
                  <a:ext uri="{FF2B5EF4-FFF2-40B4-BE49-F238E27FC236}">
                    <a16:creationId xmlns:a16="http://schemas.microsoft.com/office/drawing/2014/main" id="{F6F2D20A-1E13-4D5A-56ED-69BBA38378A0}"/>
                  </a:ext>
                </a:extLst>
              </p:cNvPr>
              <p:cNvSpPr/>
              <p:nvPr/>
            </p:nvSpPr>
            <p:spPr>
              <a:xfrm>
                <a:off x="0" y="0"/>
                <a:ext cx="3505746" cy="3261067"/>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rgbClr val="FEE2E7"/>
              </a:solidFill>
              <a:ln w="66675">
                <a:solidFill>
                  <a:srgbClr val="000000"/>
                </a:solidFill>
              </a:ln>
            </p:spPr>
            <p:txBody>
              <a:bodyPr/>
              <a:lstStyle/>
              <a:p>
                <a:endParaRPr lang="en-US"/>
              </a:p>
            </p:txBody>
          </p:sp>
          <p:sp>
            <p:nvSpPr>
              <p:cNvPr id="37" name="TextBox 12">
                <a:extLst>
                  <a:ext uri="{FF2B5EF4-FFF2-40B4-BE49-F238E27FC236}">
                    <a16:creationId xmlns:a16="http://schemas.microsoft.com/office/drawing/2014/main" id="{AA4E977E-12AC-61A7-CA37-BF4F914C1CA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19">
              <a:extLst>
                <a:ext uri="{FF2B5EF4-FFF2-40B4-BE49-F238E27FC236}">
                  <a16:creationId xmlns:a16="http://schemas.microsoft.com/office/drawing/2014/main" id="{062D4F4B-858E-492E-8BA5-DA4B5192E138}"/>
                </a:ext>
              </a:extLst>
            </p:cNvPr>
            <p:cNvGrpSpPr/>
            <p:nvPr/>
          </p:nvGrpSpPr>
          <p:grpSpPr>
            <a:xfrm>
              <a:off x="8045222" y="4487908"/>
              <a:ext cx="2197556" cy="920812"/>
              <a:chOff x="0" y="0"/>
              <a:chExt cx="7782673" cy="3261068"/>
            </a:xfrm>
          </p:grpSpPr>
          <p:sp>
            <p:nvSpPr>
              <p:cNvPr id="34" name="Freeform 20">
                <a:extLst>
                  <a:ext uri="{FF2B5EF4-FFF2-40B4-BE49-F238E27FC236}">
                    <a16:creationId xmlns:a16="http://schemas.microsoft.com/office/drawing/2014/main" id="{179B064D-2AB0-BE06-8914-632364E7B675}"/>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txBody>
              <a:bodyPr/>
              <a:lstStyle/>
              <a:p>
                <a:endParaRPr lang="en-US"/>
              </a:p>
            </p:txBody>
          </p:sp>
          <p:sp>
            <p:nvSpPr>
              <p:cNvPr id="35" name="TextBox 21">
                <a:extLst>
                  <a:ext uri="{FF2B5EF4-FFF2-40B4-BE49-F238E27FC236}">
                    <a16:creationId xmlns:a16="http://schemas.microsoft.com/office/drawing/2014/main" id="{75370559-E57F-B0A3-FE26-ACD75747BAF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a:extLst>
                <a:ext uri="{FF2B5EF4-FFF2-40B4-BE49-F238E27FC236}">
                  <a16:creationId xmlns:a16="http://schemas.microsoft.com/office/drawing/2014/main" id="{6C2DB954-88C8-EB71-0FB7-3B28ECB4C06E}"/>
                </a:ext>
              </a:extLst>
            </p:cNvPr>
            <p:cNvSpPr txBox="1"/>
            <p:nvPr/>
          </p:nvSpPr>
          <p:spPr>
            <a:xfrm>
              <a:off x="8271252" y="4640536"/>
              <a:ext cx="1705137" cy="615553"/>
            </a:xfrm>
            <a:prstGeom prst="rect">
              <a:avLst/>
            </a:prstGeom>
          </p:spPr>
          <p:txBody>
            <a:bodyPr lIns="0" tIns="0" rIns="0" bIns="0" rtlCol="0" anchor="t">
              <a:spAutoFit/>
            </a:bodyPr>
            <a:lstStyle/>
            <a:p>
              <a:pPr algn="ctr"/>
              <a:r>
                <a:rPr lang="en-US" sz="4000" b="1" dirty="0">
                  <a:solidFill>
                    <a:srgbClr val="000000"/>
                  </a:solidFill>
                  <a:latin typeface="Arial" panose="020B0604020202020204" pitchFamily="34" charset="0"/>
                  <a:cs typeface="Arial" panose="020B0604020202020204" pitchFamily="34" charset="0"/>
                </a:rPr>
                <a:t>02</a:t>
              </a:r>
            </a:p>
          </p:txBody>
        </p:sp>
        <p:sp>
          <p:nvSpPr>
            <p:cNvPr id="33" name="TextBox 32">
              <a:extLst>
                <a:ext uri="{FF2B5EF4-FFF2-40B4-BE49-F238E27FC236}">
                  <a16:creationId xmlns:a16="http://schemas.microsoft.com/office/drawing/2014/main" id="{994283B5-3557-45B8-12A0-C4EBC544C3CC}"/>
                </a:ext>
              </a:extLst>
            </p:cNvPr>
            <p:cNvSpPr txBox="1"/>
            <p:nvPr/>
          </p:nvSpPr>
          <p:spPr>
            <a:xfrm>
              <a:off x="7494020" y="6177771"/>
              <a:ext cx="3299959" cy="1824923"/>
            </a:xfrm>
            <a:prstGeom prst="rect">
              <a:avLst/>
            </a:prstGeom>
            <a:noFill/>
          </p:spPr>
          <p:txBody>
            <a:bodyPr wrap="square">
              <a:spAutoFit/>
            </a:bodyPr>
            <a:lstStyle/>
            <a:p>
              <a:pPr marL="0" marR="0" algn="ctr">
                <a:lnSpc>
                  <a:spcPct val="150000"/>
                </a:lnSpc>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đặc trưng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F5DB2075-BE52-5DFA-B8BC-325DE6694370}"/>
              </a:ext>
            </a:extLst>
          </p:cNvPr>
          <p:cNvGrpSpPr/>
          <p:nvPr/>
        </p:nvGrpSpPr>
        <p:grpSpPr>
          <a:xfrm>
            <a:off x="12783445" y="4487908"/>
            <a:ext cx="4478540" cy="4626374"/>
            <a:chOff x="12783445" y="4487908"/>
            <a:chExt cx="4478540" cy="4626374"/>
          </a:xfrm>
        </p:grpSpPr>
        <p:grpSp>
          <p:nvGrpSpPr>
            <p:cNvPr id="39" name="Group 13">
              <a:extLst>
                <a:ext uri="{FF2B5EF4-FFF2-40B4-BE49-F238E27FC236}">
                  <a16:creationId xmlns:a16="http://schemas.microsoft.com/office/drawing/2014/main" id="{9987A31A-1DD6-CDD3-2EE9-8693AC0ACB9D}"/>
                </a:ext>
              </a:extLst>
            </p:cNvPr>
            <p:cNvGrpSpPr/>
            <p:nvPr/>
          </p:nvGrpSpPr>
          <p:grpSpPr>
            <a:xfrm>
              <a:off x="12783445" y="4948314"/>
              <a:ext cx="4478540" cy="4165968"/>
              <a:chOff x="0" y="0"/>
              <a:chExt cx="3505746" cy="3261068"/>
            </a:xfrm>
          </p:grpSpPr>
          <p:sp>
            <p:nvSpPr>
              <p:cNvPr id="46" name="Freeform 14">
                <a:extLst>
                  <a:ext uri="{FF2B5EF4-FFF2-40B4-BE49-F238E27FC236}">
                    <a16:creationId xmlns:a16="http://schemas.microsoft.com/office/drawing/2014/main" id="{685761B9-7B5C-DF67-AF9C-B10D6621F84D}"/>
                  </a:ext>
                </a:extLst>
              </p:cNvPr>
              <p:cNvSpPr/>
              <p:nvPr/>
            </p:nvSpPr>
            <p:spPr>
              <a:xfrm>
                <a:off x="0" y="0"/>
                <a:ext cx="3505746"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chemeClr val="accent5">
                  <a:lumMod val="20000"/>
                  <a:lumOff val="80000"/>
                </a:schemeClr>
              </a:solidFill>
              <a:ln w="66675">
                <a:solidFill>
                  <a:srgbClr val="000000"/>
                </a:solidFill>
              </a:ln>
            </p:spPr>
            <p:txBody>
              <a:bodyPr/>
              <a:lstStyle/>
              <a:p>
                <a:endParaRPr lang="en-US"/>
              </a:p>
            </p:txBody>
          </p:sp>
          <p:sp>
            <p:nvSpPr>
              <p:cNvPr id="47" name="TextBox 15">
                <a:extLst>
                  <a:ext uri="{FF2B5EF4-FFF2-40B4-BE49-F238E27FC236}">
                    <a16:creationId xmlns:a16="http://schemas.microsoft.com/office/drawing/2014/main" id="{144041C3-F2BB-179A-158D-B0CAEB04985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22">
              <a:extLst>
                <a:ext uri="{FF2B5EF4-FFF2-40B4-BE49-F238E27FC236}">
                  <a16:creationId xmlns:a16="http://schemas.microsoft.com/office/drawing/2014/main" id="{BDA91132-B53E-7ED3-90A2-6A97C9E965D7}"/>
                </a:ext>
              </a:extLst>
            </p:cNvPr>
            <p:cNvGrpSpPr/>
            <p:nvPr/>
          </p:nvGrpSpPr>
          <p:grpSpPr>
            <a:xfrm>
              <a:off x="13923937" y="4487908"/>
              <a:ext cx="2197556" cy="920812"/>
              <a:chOff x="0" y="0"/>
              <a:chExt cx="7782673" cy="3261068"/>
            </a:xfrm>
          </p:grpSpPr>
          <p:sp>
            <p:nvSpPr>
              <p:cNvPr id="44" name="Freeform 23">
                <a:extLst>
                  <a:ext uri="{FF2B5EF4-FFF2-40B4-BE49-F238E27FC236}">
                    <a16:creationId xmlns:a16="http://schemas.microsoft.com/office/drawing/2014/main" id="{665233EB-0701-14AD-E05F-73667008A6EF}"/>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txBody>
              <a:bodyPr/>
              <a:lstStyle/>
              <a:p>
                <a:endParaRPr lang="en-US"/>
              </a:p>
            </p:txBody>
          </p:sp>
          <p:sp>
            <p:nvSpPr>
              <p:cNvPr id="45" name="TextBox 24">
                <a:extLst>
                  <a:ext uri="{FF2B5EF4-FFF2-40B4-BE49-F238E27FC236}">
                    <a16:creationId xmlns:a16="http://schemas.microsoft.com/office/drawing/2014/main" id="{6B622CB4-5A6C-3990-0EEA-73FB87C9DC3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32">
              <a:extLst>
                <a:ext uri="{FF2B5EF4-FFF2-40B4-BE49-F238E27FC236}">
                  <a16:creationId xmlns:a16="http://schemas.microsoft.com/office/drawing/2014/main" id="{F01DBAAF-2158-231C-D6E7-7F13787DB6D6}"/>
                </a:ext>
              </a:extLst>
            </p:cNvPr>
            <p:cNvSpPr txBox="1"/>
            <p:nvPr/>
          </p:nvSpPr>
          <p:spPr>
            <a:xfrm>
              <a:off x="14170146" y="4644232"/>
              <a:ext cx="1705137" cy="615553"/>
            </a:xfrm>
            <a:prstGeom prst="rect">
              <a:avLst/>
            </a:prstGeom>
          </p:spPr>
          <p:txBody>
            <a:bodyPr lIns="0" tIns="0" rIns="0" bIns="0" rtlCol="0" anchor="t">
              <a:spAutoFit/>
            </a:bodyPr>
            <a:lstStyle/>
            <a:p>
              <a:pPr algn="ctr"/>
              <a:r>
                <a:rPr lang="en-US" sz="4000" b="1" dirty="0">
                  <a:solidFill>
                    <a:srgbClr val="000000"/>
                  </a:solidFill>
                  <a:latin typeface="Arial" panose="020B0604020202020204" pitchFamily="34" charset="0"/>
                  <a:cs typeface="Arial" panose="020B0604020202020204" pitchFamily="34" charset="0"/>
                </a:rPr>
                <a:t>03</a:t>
              </a:r>
            </a:p>
          </p:txBody>
        </p:sp>
        <p:sp>
          <p:nvSpPr>
            <p:cNvPr id="43" name="TextBox 42">
              <a:extLst>
                <a:ext uri="{FF2B5EF4-FFF2-40B4-BE49-F238E27FC236}">
                  <a16:creationId xmlns:a16="http://schemas.microsoft.com/office/drawing/2014/main" id="{C91F3A09-F735-2AA2-79F8-2AED137BC963}"/>
                </a:ext>
              </a:extLst>
            </p:cNvPr>
            <p:cNvSpPr txBox="1"/>
            <p:nvPr/>
          </p:nvSpPr>
          <p:spPr>
            <a:xfrm>
              <a:off x="13020774" y="6118835"/>
              <a:ext cx="4003880" cy="1824923"/>
            </a:xfrm>
            <a:prstGeom prst="rect">
              <a:avLst/>
            </a:prstGeom>
            <a:noFill/>
          </p:spPr>
          <p:txBody>
            <a:bodyPr wrap="square">
              <a:spAutoFit/>
            </a:bodyPr>
            <a:lstStyle/>
            <a:p>
              <a:pPr marL="0"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Đặc điểm môi trường làm việc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945795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156054" y="114300"/>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p>
        </p:txBody>
      </p:sp>
      <p:sp>
        <p:nvSpPr>
          <p:cNvPr id="14" name="Freeform 14"/>
          <p:cNvSpPr/>
          <p:nvPr/>
        </p:nvSpPr>
        <p:spPr>
          <a:xfrm rot="1072347">
            <a:off x="16620436" y="-3397"/>
            <a:ext cx="1451609" cy="1371059"/>
          </a:xfrm>
          <a:custGeom>
            <a:avLst/>
            <a:gdLst/>
            <a:ahLst/>
            <a:cxnLst/>
            <a:rect l="l" t="t" r="r" b="b"/>
            <a:pathLst>
              <a:path w="1736697" h="1641178">
                <a:moveTo>
                  <a:pt x="0" y="0"/>
                </a:moveTo>
                <a:lnTo>
                  <a:pt x="1736696" y="0"/>
                </a:lnTo>
                <a:lnTo>
                  <a:pt x="1736696" y="1641178"/>
                </a:lnTo>
                <a:lnTo>
                  <a:pt x="0" y="1641178"/>
                </a:lnTo>
                <a:lnTo>
                  <a:pt x="0" y="0"/>
                </a:lnTo>
                <a:close/>
              </a:path>
            </a:pathLst>
          </a:custGeom>
          <a:blipFill>
            <a:blip r:embed="rId3"/>
            <a:stretch>
              <a:fillRect/>
            </a:stretch>
          </a:blipFill>
        </p:spPr>
        <p:txBody>
          <a:bodyPr/>
          <a:lstStyle/>
          <a:p>
            <a:endParaRPr lang="en-US"/>
          </a:p>
        </p:txBody>
      </p:sp>
      <p:sp>
        <p:nvSpPr>
          <p:cNvPr id="15" name="Freeform 15"/>
          <p:cNvSpPr/>
          <p:nvPr/>
        </p:nvSpPr>
        <p:spPr>
          <a:xfrm rot="3055056">
            <a:off x="-88573" y="9453969"/>
            <a:ext cx="1000838" cy="550305"/>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4"/>
            <a:stretch>
              <a:fillRect/>
            </a:stretch>
          </a:blipFill>
        </p:spPr>
        <p:txBody>
          <a:bodyPr/>
          <a:lstStyle/>
          <a:p>
            <a:endParaRPr lang="en-US"/>
          </a:p>
        </p:txBody>
      </p:sp>
      <p:grpSp>
        <p:nvGrpSpPr>
          <p:cNvPr id="19" name="Group 18">
            <a:extLst>
              <a:ext uri="{FF2B5EF4-FFF2-40B4-BE49-F238E27FC236}">
                <a16:creationId xmlns:a16="http://schemas.microsoft.com/office/drawing/2014/main" id="{54FE1134-1DC6-64A1-2287-6AC2A3FF1B84}"/>
              </a:ext>
            </a:extLst>
          </p:cNvPr>
          <p:cNvGrpSpPr/>
          <p:nvPr/>
        </p:nvGrpSpPr>
        <p:grpSpPr>
          <a:xfrm>
            <a:off x="5981700" y="-28898"/>
            <a:ext cx="6324600" cy="1580477"/>
            <a:chOff x="5715000" y="-1"/>
            <a:chExt cx="6324600" cy="1563773"/>
          </a:xfrm>
        </p:grpSpPr>
        <p:sp>
          <p:nvSpPr>
            <p:cNvPr id="20" name="Round Same Side Corner Rectangle 11">
              <a:extLst>
                <a:ext uri="{FF2B5EF4-FFF2-40B4-BE49-F238E27FC236}">
                  <a16:creationId xmlns:a16="http://schemas.microsoft.com/office/drawing/2014/main" id="{23F11080-E822-32B3-113A-4BE7764849B5}"/>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D440A30-9D44-E785-2190-62269271C600}"/>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2" name="Line Callout 1 (Border and Accent Bar) 3">
            <a:extLst>
              <a:ext uri="{FF2B5EF4-FFF2-40B4-BE49-F238E27FC236}">
                <a16:creationId xmlns:a16="http://schemas.microsoft.com/office/drawing/2014/main" id="{A5C35B6E-B38D-AE46-C830-2703DCA5B11A}"/>
              </a:ext>
            </a:extLst>
          </p:cNvPr>
          <p:cNvSpPr/>
          <p:nvPr/>
        </p:nvSpPr>
        <p:spPr>
          <a:xfrm>
            <a:off x="390075" y="2229929"/>
            <a:ext cx="13258800" cy="1237572"/>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cs typeface="Arial" panose="020B0604020202020204" pitchFamily="34" charset="0"/>
              </a:rPr>
              <a:t>Nhiệm vụ 1: Giới thiệu ý nghĩa chủ đề</a:t>
            </a:r>
            <a:endParaRPr lang="en-US" sz="4200" b="1" i="1" dirty="0">
              <a:solidFill>
                <a:srgbClr val="C00000"/>
              </a:solidFill>
              <a:latin typeface="Arial" panose="020B0604020202020204" pitchFamily="34" charset="0"/>
              <a:cs typeface="Arial" panose="020B0604020202020204" pitchFamily="34" charset="0"/>
            </a:endParaRPr>
          </a:p>
        </p:txBody>
      </p:sp>
      <p:grpSp>
        <p:nvGrpSpPr>
          <p:cNvPr id="34" name="Group 2">
            <a:extLst>
              <a:ext uri="{FF2B5EF4-FFF2-40B4-BE49-F238E27FC236}">
                <a16:creationId xmlns:a16="http://schemas.microsoft.com/office/drawing/2014/main" id="{84884A26-D203-825D-FBEA-5059002EA29D}"/>
              </a:ext>
            </a:extLst>
          </p:cNvPr>
          <p:cNvGrpSpPr/>
          <p:nvPr/>
        </p:nvGrpSpPr>
        <p:grpSpPr>
          <a:xfrm>
            <a:off x="11435453" y="4386858"/>
            <a:ext cx="5553478" cy="5246948"/>
            <a:chOff x="-1" y="148531"/>
            <a:chExt cx="4473519" cy="4426018"/>
          </a:xfrm>
        </p:grpSpPr>
        <p:sp>
          <p:nvSpPr>
            <p:cNvPr id="35" name="Freeform 3">
              <a:extLst>
                <a:ext uri="{FF2B5EF4-FFF2-40B4-BE49-F238E27FC236}">
                  <a16:creationId xmlns:a16="http://schemas.microsoft.com/office/drawing/2014/main" id="{243856CF-8463-C6C9-8EA8-571A18AFCD36}"/>
                </a:ext>
              </a:extLst>
            </p:cNvPr>
            <p:cNvSpPr/>
            <p:nvPr/>
          </p:nvSpPr>
          <p:spPr>
            <a:xfrm>
              <a:off x="-1" y="148531"/>
              <a:ext cx="4473519" cy="4426018"/>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a:p>
          </p:txBody>
        </p:sp>
      </p:grpSp>
      <p:grpSp>
        <p:nvGrpSpPr>
          <p:cNvPr id="36" name="Group 35">
            <a:extLst>
              <a:ext uri="{FF2B5EF4-FFF2-40B4-BE49-F238E27FC236}">
                <a16:creationId xmlns:a16="http://schemas.microsoft.com/office/drawing/2014/main" id="{664ED1E0-9F7D-1681-C9D8-F6878487566C}"/>
              </a:ext>
            </a:extLst>
          </p:cNvPr>
          <p:cNvGrpSpPr/>
          <p:nvPr/>
        </p:nvGrpSpPr>
        <p:grpSpPr>
          <a:xfrm>
            <a:off x="799661" y="3685148"/>
            <a:ext cx="10029532" cy="5948658"/>
            <a:chOff x="780431" y="5268027"/>
            <a:chExt cx="10029532" cy="5948658"/>
          </a:xfrm>
        </p:grpSpPr>
        <p:sp>
          <p:nvSpPr>
            <p:cNvPr id="37" name="TextBox 36">
              <a:extLst>
                <a:ext uri="{FF2B5EF4-FFF2-40B4-BE49-F238E27FC236}">
                  <a16:creationId xmlns:a16="http://schemas.microsoft.com/office/drawing/2014/main" id="{A7DF7598-F31F-6C33-08DD-700697A236BA}"/>
                </a:ext>
              </a:extLst>
            </p:cNvPr>
            <p:cNvSpPr txBox="1"/>
            <p:nvPr/>
          </p:nvSpPr>
          <p:spPr>
            <a:xfrm>
              <a:off x="1123771" y="5969736"/>
              <a:ext cx="9686192" cy="5246949"/>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571500" indent="-571500" algn="just">
                <a:lnSpc>
                  <a:spcPct val="150000"/>
                </a:lnSpc>
                <a:buFont typeface="Arial" panose="020B0604020202020204" pitchFamily="34" charset="0"/>
                <a:buChar char="•"/>
              </a:pPr>
              <a:r>
                <a:rPr lang="en-US" sz="3800" b="1">
                  <a:solidFill>
                    <a:schemeClr val="tx2">
                      <a:lumMod val="50000"/>
                    </a:schemeClr>
                  </a:solidFill>
                  <a:latin typeface="Arial" panose="020B0604020202020204" pitchFamily="34" charset="0"/>
                  <a:cs typeface="Arial" panose="020B0604020202020204" pitchFamily="34" charset="0"/>
                </a:rPr>
                <a:t>Các em </a:t>
              </a:r>
              <a:r>
                <a:rPr lang="vi-VN" sz="3800" b="1">
                  <a:solidFill>
                    <a:schemeClr val="tx2">
                      <a:lumMod val="50000"/>
                    </a:schemeClr>
                  </a:solidFill>
                  <a:latin typeface="Arial" panose="020B0604020202020204" pitchFamily="34" charset="0"/>
                  <a:cs typeface="Arial" panose="020B0604020202020204" pitchFamily="34" charset="0"/>
                </a:rPr>
                <a:t>làm việc cá nhân</a:t>
              </a:r>
              <a:r>
                <a:rPr lang="en-US" sz="3800" b="1">
                  <a:solidFill>
                    <a:schemeClr val="tx2">
                      <a:lumMod val="50000"/>
                    </a:schemeClr>
                  </a:solidFill>
                  <a:latin typeface="Arial" panose="020B0604020202020204" pitchFamily="34" charset="0"/>
                  <a:cs typeface="Arial" panose="020B0604020202020204" pitchFamily="34" charset="0"/>
                </a:rPr>
                <a:t> và</a:t>
              </a:r>
              <a:r>
                <a:rPr lang="vi-VN" sz="3800" b="1">
                  <a:solidFill>
                    <a:schemeClr val="tx2">
                      <a:lumMod val="50000"/>
                    </a:schemeClr>
                  </a:solidFill>
                  <a:latin typeface="Arial" panose="020B0604020202020204" pitchFamily="34" charset="0"/>
                  <a:cs typeface="Arial" panose="020B0604020202020204" pitchFamily="34" charset="0"/>
                </a:rPr>
                <a:t> trả lời </a:t>
              </a:r>
              <a:r>
                <a:rPr lang="en-US" sz="3800" b="1">
                  <a:solidFill>
                    <a:schemeClr val="tx2">
                      <a:lumMod val="50000"/>
                    </a:schemeClr>
                  </a:solidFill>
                  <a:latin typeface="Arial" panose="020B0604020202020204" pitchFamily="34" charset="0"/>
                  <a:cs typeface="Arial" panose="020B0604020202020204" pitchFamily="34" charset="0"/>
                </a:rPr>
                <a:t>những</a:t>
              </a:r>
              <a:r>
                <a:rPr lang="vi-VN" sz="3800" b="1">
                  <a:solidFill>
                    <a:schemeClr val="tx2">
                      <a:lumMod val="50000"/>
                    </a:schemeClr>
                  </a:solidFill>
                  <a:latin typeface="Arial" panose="020B0604020202020204" pitchFamily="34" charset="0"/>
                  <a:cs typeface="Arial" panose="020B0604020202020204" pitchFamily="34" charset="0"/>
                </a:rPr>
                <a:t> câu hỏi sau:</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Em sẽ dự định lựa chọn nghề</a:t>
              </a:r>
              <a:r>
                <a:rPr lang="en-US" sz="3600">
                  <a:latin typeface="Arial" panose="020B0604020202020204" pitchFamily="34" charset="0"/>
                  <a:cs typeface="Arial" panose="020B0604020202020204" pitchFamily="34" charset="0"/>
                </a:rPr>
                <a:t> hay </a:t>
              </a:r>
              <a:r>
                <a:rPr lang="vi-VN" sz="3600">
                  <a:latin typeface="Arial" panose="020B0604020202020204" pitchFamily="34" charset="0"/>
                  <a:cs typeface="Arial" panose="020B0604020202020204" pitchFamily="34" charset="0"/>
                </a:rPr>
                <a:t>nhóm nghề nào để học tập?</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Dựa vào cơ sở</a:t>
              </a:r>
              <a:r>
                <a:rPr lang="en-US" sz="3600">
                  <a:latin typeface="Arial" panose="020B0604020202020204" pitchFamily="34" charset="0"/>
                  <a:cs typeface="Arial" panose="020B0604020202020204" pitchFamily="34" charset="0"/>
                </a:rPr>
                <a:t> hay </a:t>
              </a:r>
              <a:r>
                <a:rPr lang="vi-VN" sz="3600">
                  <a:latin typeface="Arial" panose="020B0604020202020204" pitchFamily="34" charset="0"/>
                  <a:cs typeface="Arial" panose="020B0604020202020204" pitchFamily="34" charset="0"/>
                </a:rPr>
                <a:t>lí do nào</a:t>
              </a:r>
              <a:r>
                <a:rPr lang="en-US" sz="3600">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 em quyết định lựa chọn nghề/nhóm nghề đó?</a:t>
              </a:r>
            </a:p>
          </p:txBody>
        </p:sp>
        <p:pic>
          <p:nvPicPr>
            <p:cNvPr id="38" name="Picture 2">
              <a:extLst>
                <a:ext uri="{FF2B5EF4-FFF2-40B4-BE49-F238E27FC236}">
                  <a16:creationId xmlns:a16="http://schemas.microsoft.com/office/drawing/2014/main" id="{4A0BF73A-6CDB-444D-A2C3-D6DC376F7B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0431" y="5268027"/>
              <a:ext cx="998815" cy="921406"/>
            </a:xfrm>
            <a:prstGeom prst="rect">
              <a:avLst/>
            </a:prstGeom>
          </p:spPr>
        </p:pic>
      </p:grpSp>
      <p:pic>
        <p:nvPicPr>
          <p:cNvPr id="39" name="Picture 38">
            <a:extLst>
              <a:ext uri="{FF2B5EF4-FFF2-40B4-BE49-F238E27FC236}">
                <a16:creationId xmlns:a16="http://schemas.microsoft.com/office/drawing/2014/main" id="{3F7B8F4B-6D97-6338-B7AC-09205052A8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1435453" y="5121729"/>
            <a:ext cx="5767805" cy="4463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flipV="1">
            <a:off x="16791102" y="190462"/>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2"/>
            <a:stretch>
              <a:fillRect/>
            </a:stretch>
          </a:blipFill>
        </p:spPr>
        <p:txBody>
          <a:bodyPr/>
          <a:lstStyle/>
          <a:p>
            <a:endParaRPr lang="en-US"/>
          </a:p>
        </p:txBody>
      </p:sp>
      <p:sp>
        <p:nvSpPr>
          <p:cNvPr id="13" name="Freeform 13"/>
          <p:cNvSpPr/>
          <p:nvPr/>
        </p:nvSpPr>
        <p:spPr>
          <a:xfrm rot="-3258891">
            <a:off x="79492" y="9456432"/>
            <a:ext cx="739017" cy="670031"/>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3"/>
            <a:stretch>
              <a:fillRect/>
            </a:stretch>
          </a:blipFill>
        </p:spPr>
        <p:txBody>
          <a:bodyPr/>
          <a:lstStyle/>
          <a:p>
            <a:endParaRPr lang="en-US"/>
          </a:p>
        </p:txBody>
      </p:sp>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A5DB9E38-0702-2AB2-09FB-6122FE9304CF}"/>
              </a:ext>
            </a:extLst>
          </p:cNvPr>
          <p:cNvGrpSpPr/>
          <p:nvPr/>
        </p:nvGrpSpPr>
        <p:grpSpPr>
          <a:xfrm>
            <a:off x="1946864" y="612494"/>
            <a:ext cx="14353912" cy="3106363"/>
            <a:chOff x="832854" y="521530"/>
            <a:chExt cx="14353912" cy="3106363"/>
          </a:xfrm>
        </p:grpSpPr>
        <p:sp>
          <p:nvSpPr>
            <p:cNvPr id="5" name="Speech Bubble: Rectangle with Corners Rounded 4">
              <a:extLst>
                <a:ext uri="{FF2B5EF4-FFF2-40B4-BE49-F238E27FC236}">
                  <a16:creationId xmlns:a16="http://schemas.microsoft.com/office/drawing/2014/main" id="{486C5AE4-2497-C5E5-1A7D-9CF3025728FD}"/>
                </a:ext>
              </a:extLst>
            </p:cNvPr>
            <p:cNvSpPr/>
            <p:nvPr/>
          </p:nvSpPr>
          <p:spPr>
            <a:xfrm>
              <a:off x="1540235" y="1020330"/>
              <a:ext cx="13646531" cy="2607563"/>
            </a:xfrm>
            <a:prstGeom prst="wedgeRoundRectCallout">
              <a:avLst>
                <a:gd name="adj1" fmla="val -26405"/>
                <a:gd name="adj2" fmla="val 46900"/>
                <a:gd name="adj3" fmla="val 16667"/>
              </a:avLst>
            </a:prstGeom>
            <a:solidFill>
              <a:srgbClr val="FFF7DD"/>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Gợi ý thực hiện: </a:t>
              </a:r>
            </a:p>
            <a:p>
              <a:pPr algn="ctr">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Đối với mỗi nhóm nghề</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các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cần mô tả:</a:t>
              </a:r>
              <a:endParaRPr lang="en-US" sz="4000" dirty="0">
                <a:latin typeface="Arial" panose="020B0604020202020204" pitchFamily="34" charset="0"/>
                <a:cs typeface="Arial" panose="020B0604020202020204" pitchFamily="34" charset="0"/>
              </a:endParaRPr>
            </a:p>
          </p:txBody>
        </p:sp>
        <p:pic>
          <p:nvPicPr>
            <p:cNvPr id="6" name="Picture 29">
              <a:extLst>
                <a:ext uri="{FF2B5EF4-FFF2-40B4-BE49-F238E27FC236}">
                  <a16:creationId xmlns:a16="http://schemas.microsoft.com/office/drawing/2014/main" id="{35AC3A3D-02F6-AD34-7328-5B4557803D25}"/>
                </a:ext>
              </a:extLst>
            </p:cNvPr>
            <p:cNvPicPr>
              <a:picLocks noChangeAspect="1"/>
            </p:cNvPicPr>
            <p:nvPr/>
          </p:nvPicPr>
          <p:blipFill>
            <a:blip r:embed="rId6"/>
            <a:srcRect/>
            <a:stretch>
              <a:fillRect/>
            </a:stretch>
          </p:blipFill>
          <p:spPr>
            <a:xfrm>
              <a:off x="832854" y="521530"/>
              <a:ext cx="1522661" cy="1250485"/>
            </a:xfrm>
            <a:prstGeom prst="rect">
              <a:avLst/>
            </a:prstGeom>
          </p:spPr>
        </p:pic>
      </p:grpSp>
      <p:grpSp>
        <p:nvGrpSpPr>
          <p:cNvPr id="7" name="Group 6">
            <a:extLst>
              <a:ext uri="{FF2B5EF4-FFF2-40B4-BE49-F238E27FC236}">
                <a16:creationId xmlns:a16="http://schemas.microsoft.com/office/drawing/2014/main" id="{BB64529E-E7B4-64E6-75C8-837AFBA4B15A}"/>
              </a:ext>
            </a:extLst>
          </p:cNvPr>
          <p:cNvGrpSpPr/>
          <p:nvPr/>
        </p:nvGrpSpPr>
        <p:grpSpPr>
          <a:xfrm>
            <a:off x="1028700" y="4487908"/>
            <a:ext cx="4478540" cy="4626374"/>
            <a:chOff x="1028700" y="4487908"/>
            <a:chExt cx="4478540" cy="4626374"/>
          </a:xfrm>
        </p:grpSpPr>
        <p:grpSp>
          <p:nvGrpSpPr>
            <p:cNvPr id="8" name="Group 4">
              <a:extLst>
                <a:ext uri="{FF2B5EF4-FFF2-40B4-BE49-F238E27FC236}">
                  <a16:creationId xmlns:a16="http://schemas.microsoft.com/office/drawing/2014/main" id="{059CCC2E-1278-5FCB-C6B7-49F8045601A0}"/>
                </a:ext>
              </a:extLst>
            </p:cNvPr>
            <p:cNvGrpSpPr/>
            <p:nvPr/>
          </p:nvGrpSpPr>
          <p:grpSpPr>
            <a:xfrm>
              <a:off x="1028700" y="4948314"/>
              <a:ext cx="4478540" cy="4165968"/>
              <a:chOff x="0" y="0"/>
              <a:chExt cx="3505746" cy="3261068"/>
            </a:xfrm>
          </p:grpSpPr>
          <p:sp>
            <p:nvSpPr>
              <p:cNvPr id="18" name="Freeform 5">
                <a:extLst>
                  <a:ext uri="{FF2B5EF4-FFF2-40B4-BE49-F238E27FC236}">
                    <a16:creationId xmlns:a16="http://schemas.microsoft.com/office/drawing/2014/main" id="{DD9A14FE-5FD8-0B37-C0A8-89434FE858DD}"/>
                  </a:ext>
                </a:extLst>
              </p:cNvPr>
              <p:cNvSpPr/>
              <p:nvPr/>
            </p:nvSpPr>
            <p:spPr>
              <a:xfrm>
                <a:off x="0" y="0"/>
                <a:ext cx="3505746"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rgbClr val="FFFBFB"/>
              </a:solidFill>
              <a:ln w="66675">
                <a:solidFill>
                  <a:srgbClr val="000000"/>
                </a:solidFill>
              </a:ln>
            </p:spPr>
            <p:txBody>
              <a:bodyPr/>
              <a:lstStyle/>
              <a:p>
                <a:endParaRPr lang="en-US"/>
              </a:p>
            </p:txBody>
          </p:sp>
          <p:sp>
            <p:nvSpPr>
              <p:cNvPr id="19" name="TextBox 6">
                <a:extLst>
                  <a:ext uri="{FF2B5EF4-FFF2-40B4-BE49-F238E27FC236}">
                    <a16:creationId xmlns:a16="http://schemas.microsoft.com/office/drawing/2014/main" id="{4865DDE4-B85B-3D3B-78BE-3D269AD94FA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7">
              <a:extLst>
                <a:ext uri="{FF2B5EF4-FFF2-40B4-BE49-F238E27FC236}">
                  <a16:creationId xmlns:a16="http://schemas.microsoft.com/office/drawing/2014/main" id="{FA080166-3CA0-BCF5-1FC1-2BF012D4E849}"/>
                </a:ext>
              </a:extLst>
            </p:cNvPr>
            <p:cNvGrpSpPr/>
            <p:nvPr/>
          </p:nvGrpSpPr>
          <p:grpSpPr>
            <a:xfrm>
              <a:off x="2169192" y="4487908"/>
              <a:ext cx="2197556" cy="920812"/>
              <a:chOff x="0" y="0"/>
              <a:chExt cx="7782673" cy="3261068"/>
            </a:xfrm>
          </p:grpSpPr>
          <p:sp>
            <p:nvSpPr>
              <p:cNvPr id="14" name="Freeform 8">
                <a:extLst>
                  <a:ext uri="{FF2B5EF4-FFF2-40B4-BE49-F238E27FC236}">
                    <a16:creationId xmlns:a16="http://schemas.microsoft.com/office/drawing/2014/main" id="{F43DE190-5C9D-8CA7-B202-9F28AA1F53D7}"/>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txBody>
              <a:bodyPr/>
              <a:lstStyle/>
              <a:p>
                <a:endParaRPr lang="en-US"/>
              </a:p>
            </p:txBody>
          </p:sp>
          <p:sp>
            <p:nvSpPr>
              <p:cNvPr id="17" name="TextBox 9">
                <a:extLst>
                  <a:ext uri="{FF2B5EF4-FFF2-40B4-BE49-F238E27FC236}">
                    <a16:creationId xmlns:a16="http://schemas.microsoft.com/office/drawing/2014/main" id="{39E768A9-8842-1148-334C-B4A037DFBDB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32">
              <a:extLst>
                <a:ext uri="{FF2B5EF4-FFF2-40B4-BE49-F238E27FC236}">
                  <a16:creationId xmlns:a16="http://schemas.microsoft.com/office/drawing/2014/main" id="{14FEA4D6-6170-7B76-6574-819CDC41C0CA}"/>
                </a:ext>
              </a:extLst>
            </p:cNvPr>
            <p:cNvSpPr txBox="1"/>
            <p:nvPr/>
          </p:nvSpPr>
          <p:spPr>
            <a:xfrm>
              <a:off x="2371002" y="4640536"/>
              <a:ext cx="1705137" cy="615553"/>
            </a:xfrm>
            <a:prstGeom prst="rect">
              <a:avLst/>
            </a:prstGeom>
          </p:spPr>
          <p:txBody>
            <a:bodyPr lIns="0" tIns="0" rIns="0" bIns="0" rtlCol="0" anchor="t">
              <a:spAutoFit/>
            </a:bodyPr>
            <a:lstStyle/>
            <a:p>
              <a:pPr algn="ctr"/>
              <a:r>
                <a:rPr lang="en-US" sz="4000" b="1">
                  <a:solidFill>
                    <a:srgbClr val="000000"/>
                  </a:solidFill>
                  <a:latin typeface="Arial" panose="020B0604020202020204" pitchFamily="34" charset="0"/>
                  <a:cs typeface="Arial" panose="020B0604020202020204" pitchFamily="34" charset="0"/>
                </a:rPr>
                <a:t>04</a:t>
              </a:r>
              <a:endParaRPr lang="en-US" sz="400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73BBA0E-7191-1331-68AE-CE00928B9CFF}"/>
                </a:ext>
              </a:extLst>
            </p:cNvPr>
            <p:cNvSpPr txBox="1"/>
            <p:nvPr/>
          </p:nvSpPr>
          <p:spPr>
            <a:xfrm>
              <a:off x="1962711" y="6177770"/>
              <a:ext cx="2521718" cy="1824923"/>
            </a:xfrm>
            <a:prstGeom prst="rect">
              <a:avLst/>
            </a:prstGeom>
            <a:noFill/>
          </p:spPr>
          <p:txBody>
            <a:bodyPr wrap="square">
              <a:spAutoFit/>
            </a:bodyPr>
            <a:lstStyle/>
            <a:p>
              <a:pPr marL="0" marR="0" algn="ctr">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Công cụ lao động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6C317AA6-E3D6-0A04-58C6-4EA151A3EB32}"/>
              </a:ext>
            </a:extLst>
          </p:cNvPr>
          <p:cNvGrpSpPr/>
          <p:nvPr/>
        </p:nvGrpSpPr>
        <p:grpSpPr>
          <a:xfrm>
            <a:off x="6649520" y="4477150"/>
            <a:ext cx="4993431" cy="4637132"/>
            <a:chOff x="6649520" y="4477150"/>
            <a:chExt cx="4993431" cy="4637132"/>
          </a:xfrm>
        </p:grpSpPr>
        <p:grpSp>
          <p:nvGrpSpPr>
            <p:cNvPr id="29" name="Group 10">
              <a:extLst>
                <a:ext uri="{FF2B5EF4-FFF2-40B4-BE49-F238E27FC236}">
                  <a16:creationId xmlns:a16="http://schemas.microsoft.com/office/drawing/2014/main" id="{AC25474E-BEEA-B039-A64A-A9B4FAC249F2}"/>
                </a:ext>
              </a:extLst>
            </p:cNvPr>
            <p:cNvGrpSpPr/>
            <p:nvPr/>
          </p:nvGrpSpPr>
          <p:grpSpPr>
            <a:xfrm>
              <a:off x="6649520" y="4899642"/>
              <a:ext cx="4993431" cy="4214640"/>
              <a:chOff x="-199776" y="-38100"/>
              <a:chExt cx="3908797" cy="3299168"/>
            </a:xfrm>
          </p:grpSpPr>
          <p:sp>
            <p:nvSpPr>
              <p:cNvPr id="36" name="Freeform 11">
                <a:extLst>
                  <a:ext uri="{FF2B5EF4-FFF2-40B4-BE49-F238E27FC236}">
                    <a16:creationId xmlns:a16="http://schemas.microsoft.com/office/drawing/2014/main" id="{F6F2D20A-1E13-4D5A-56ED-69BBA38378A0}"/>
                  </a:ext>
                </a:extLst>
              </p:cNvPr>
              <p:cNvSpPr/>
              <p:nvPr/>
            </p:nvSpPr>
            <p:spPr>
              <a:xfrm>
                <a:off x="-199776" y="1"/>
                <a:ext cx="3908797" cy="3261067"/>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rgbClr val="FEE2E7"/>
              </a:solidFill>
              <a:ln w="66675">
                <a:solidFill>
                  <a:srgbClr val="000000"/>
                </a:solidFill>
              </a:ln>
            </p:spPr>
            <p:txBody>
              <a:bodyPr/>
              <a:lstStyle/>
              <a:p>
                <a:endParaRPr lang="en-US"/>
              </a:p>
            </p:txBody>
          </p:sp>
          <p:sp>
            <p:nvSpPr>
              <p:cNvPr id="37" name="TextBox 12">
                <a:extLst>
                  <a:ext uri="{FF2B5EF4-FFF2-40B4-BE49-F238E27FC236}">
                    <a16:creationId xmlns:a16="http://schemas.microsoft.com/office/drawing/2014/main" id="{AA4E977E-12AC-61A7-CA37-BF4F914C1CA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19">
              <a:extLst>
                <a:ext uri="{FF2B5EF4-FFF2-40B4-BE49-F238E27FC236}">
                  <a16:creationId xmlns:a16="http://schemas.microsoft.com/office/drawing/2014/main" id="{062D4F4B-858E-492E-8BA5-DA4B5192E138}"/>
                </a:ext>
              </a:extLst>
            </p:cNvPr>
            <p:cNvGrpSpPr/>
            <p:nvPr/>
          </p:nvGrpSpPr>
          <p:grpSpPr>
            <a:xfrm>
              <a:off x="8045222" y="4477150"/>
              <a:ext cx="2241691" cy="931570"/>
              <a:chOff x="0" y="-38100"/>
              <a:chExt cx="7938978" cy="3299168"/>
            </a:xfrm>
          </p:grpSpPr>
          <p:sp>
            <p:nvSpPr>
              <p:cNvPr id="34" name="Freeform 20">
                <a:extLst>
                  <a:ext uri="{FF2B5EF4-FFF2-40B4-BE49-F238E27FC236}">
                    <a16:creationId xmlns:a16="http://schemas.microsoft.com/office/drawing/2014/main" id="{179B064D-2AB0-BE06-8914-632364E7B675}"/>
                  </a:ext>
                </a:extLst>
              </p:cNvPr>
              <p:cNvSpPr/>
              <p:nvPr/>
            </p:nvSpPr>
            <p:spPr>
              <a:xfrm>
                <a:off x="156305"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txBody>
              <a:bodyPr/>
              <a:lstStyle/>
              <a:p>
                <a:endParaRPr lang="en-US"/>
              </a:p>
            </p:txBody>
          </p:sp>
          <p:sp>
            <p:nvSpPr>
              <p:cNvPr id="35" name="TextBox 21">
                <a:extLst>
                  <a:ext uri="{FF2B5EF4-FFF2-40B4-BE49-F238E27FC236}">
                    <a16:creationId xmlns:a16="http://schemas.microsoft.com/office/drawing/2014/main" id="{75370559-E57F-B0A3-FE26-ACD75747BAF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a:extLst>
                <a:ext uri="{FF2B5EF4-FFF2-40B4-BE49-F238E27FC236}">
                  <a16:creationId xmlns:a16="http://schemas.microsoft.com/office/drawing/2014/main" id="{6C2DB954-88C8-EB71-0FB7-3B28ECB4C06E}"/>
                </a:ext>
              </a:extLst>
            </p:cNvPr>
            <p:cNvSpPr txBox="1"/>
            <p:nvPr/>
          </p:nvSpPr>
          <p:spPr>
            <a:xfrm>
              <a:off x="8271252" y="4640536"/>
              <a:ext cx="1705137" cy="615553"/>
            </a:xfrm>
            <a:prstGeom prst="rect">
              <a:avLst/>
            </a:prstGeom>
          </p:spPr>
          <p:txBody>
            <a:bodyPr lIns="0" tIns="0" rIns="0" bIns="0" rtlCol="0" anchor="t">
              <a:spAutoFit/>
            </a:bodyPr>
            <a:lstStyle/>
            <a:p>
              <a:pPr algn="ctr"/>
              <a:r>
                <a:rPr lang="en-US" sz="4000" b="1">
                  <a:solidFill>
                    <a:srgbClr val="000000"/>
                  </a:solidFill>
                  <a:latin typeface="Arial" panose="020B0604020202020204" pitchFamily="34" charset="0"/>
                  <a:cs typeface="Arial" panose="020B0604020202020204" pitchFamily="34" charset="0"/>
                </a:rPr>
                <a:t>05</a:t>
              </a:r>
              <a:endParaRPr lang="en-US" sz="4000" b="1" dirty="0">
                <a:solidFill>
                  <a:srgbClr val="00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94283B5-3557-45B8-12A0-C4EBC544C3CC}"/>
                </a:ext>
              </a:extLst>
            </p:cNvPr>
            <p:cNvSpPr txBox="1"/>
            <p:nvPr/>
          </p:nvSpPr>
          <p:spPr>
            <a:xfrm>
              <a:off x="6757011" y="5793313"/>
              <a:ext cx="4773977" cy="2748253"/>
            </a:xfrm>
            <a:prstGeom prst="rect">
              <a:avLst/>
            </a:prstGeom>
            <a:noFill/>
          </p:spPr>
          <p:txBody>
            <a:bodyPr wrap="square">
              <a:spAutoFit/>
            </a:bodyPr>
            <a:lstStyle/>
            <a:p>
              <a:pPr marL="0" marR="0" algn="ctr">
                <a:lnSpc>
                  <a:spcPct val="150000"/>
                </a:lnSpc>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Yêu cầu về phẩm chất và năng lực đối với người lao động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F5DB2075-BE52-5DFA-B8BC-325DE6694370}"/>
              </a:ext>
            </a:extLst>
          </p:cNvPr>
          <p:cNvGrpSpPr/>
          <p:nvPr/>
        </p:nvGrpSpPr>
        <p:grpSpPr>
          <a:xfrm>
            <a:off x="12783445" y="4487908"/>
            <a:ext cx="4478540" cy="4626374"/>
            <a:chOff x="12783445" y="4487908"/>
            <a:chExt cx="4478540" cy="4626374"/>
          </a:xfrm>
        </p:grpSpPr>
        <p:grpSp>
          <p:nvGrpSpPr>
            <p:cNvPr id="39" name="Group 13">
              <a:extLst>
                <a:ext uri="{FF2B5EF4-FFF2-40B4-BE49-F238E27FC236}">
                  <a16:creationId xmlns:a16="http://schemas.microsoft.com/office/drawing/2014/main" id="{9987A31A-1DD6-CDD3-2EE9-8693AC0ACB9D}"/>
                </a:ext>
              </a:extLst>
            </p:cNvPr>
            <p:cNvGrpSpPr/>
            <p:nvPr/>
          </p:nvGrpSpPr>
          <p:grpSpPr>
            <a:xfrm>
              <a:off x="12783445" y="4948314"/>
              <a:ext cx="4478540" cy="4165968"/>
              <a:chOff x="0" y="0"/>
              <a:chExt cx="3505746" cy="3261068"/>
            </a:xfrm>
          </p:grpSpPr>
          <p:sp>
            <p:nvSpPr>
              <p:cNvPr id="46" name="Freeform 14">
                <a:extLst>
                  <a:ext uri="{FF2B5EF4-FFF2-40B4-BE49-F238E27FC236}">
                    <a16:creationId xmlns:a16="http://schemas.microsoft.com/office/drawing/2014/main" id="{685761B9-7B5C-DF67-AF9C-B10D6621F84D}"/>
                  </a:ext>
                </a:extLst>
              </p:cNvPr>
              <p:cNvSpPr/>
              <p:nvPr/>
            </p:nvSpPr>
            <p:spPr>
              <a:xfrm>
                <a:off x="0" y="0"/>
                <a:ext cx="3505746"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chemeClr val="accent5">
                  <a:lumMod val="20000"/>
                  <a:lumOff val="80000"/>
                </a:schemeClr>
              </a:solidFill>
              <a:ln w="66675">
                <a:solidFill>
                  <a:srgbClr val="000000"/>
                </a:solidFill>
              </a:ln>
            </p:spPr>
            <p:txBody>
              <a:bodyPr/>
              <a:lstStyle/>
              <a:p>
                <a:endParaRPr lang="en-US"/>
              </a:p>
            </p:txBody>
          </p:sp>
          <p:sp>
            <p:nvSpPr>
              <p:cNvPr id="47" name="TextBox 15">
                <a:extLst>
                  <a:ext uri="{FF2B5EF4-FFF2-40B4-BE49-F238E27FC236}">
                    <a16:creationId xmlns:a16="http://schemas.microsoft.com/office/drawing/2014/main" id="{144041C3-F2BB-179A-158D-B0CAEB04985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22">
              <a:extLst>
                <a:ext uri="{FF2B5EF4-FFF2-40B4-BE49-F238E27FC236}">
                  <a16:creationId xmlns:a16="http://schemas.microsoft.com/office/drawing/2014/main" id="{BDA91132-B53E-7ED3-90A2-6A97C9E965D7}"/>
                </a:ext>
              </a:extLst>
            </p:cNvPr>
            <p:cNvGrpSpPr/>
            <p:nvPr/>
          </p:nvGrpSpPr>
          <p:grpSpPr>
            <a:xfrm>
              <a:off x="13923937" y="4487908"/>
              <a:ext cx="2197556" cy="920812"/>
              <a:chOff x="0" y="0"/>
              <a:chExt cx="7782673" cy="3261068"/>
            </a:xfrm>
          </p:grpSpPr>
          <p:sp>
            <p:nvSpPr>
              <p:cNvPr id="44" name="Freeform 23">
                <a:extLst>
                  <a:ext uri="{FF2B5EF4-FFF2-40B4-BE49-F238E27FC236}">
                    <a16:creationId xmlns:a16="http://schemas.microsoft.com/office/drawing/2014/main" id="{665233EB-0701-14AD-E05F-73667008A6EF}"/>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txBody>
              <a:bodyPr/>
              <a:lstStyle/>
              <a:p>
                <a:endParaRPr lang="en-US"/>
              </a:p>
            </p:txBody>
          </p:sp>
          <p:sp>
            <p:nvSpPr>
              <p:cNvPr id="45" name="TextBox 24">
                <a:extLst>
                  <a:ext uri="{FF2B5EF4-FFF2-40B4-BE49-F238E27FC236}">
                    <a16:creationId xmlns:a16="http://schemas.microsoft.com/office/drawing/2014/main" id="{6B622CB4-5A6C-3990-0EEA-73FB87C9DC3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32">
              <a:extLst>
                <a:ext uri="{FF2B5EF4-FFF2-40B4-BE49-F238E27FC236}">
                  <a16:creationId xmlns:a16="http://schemas.microsoft.com/office/drawing/2014/main" id="{F01DBAAF-2158-231C-D6E7-7F13787DB6D6}"/>
                </a:ext>
              </a:extLst>
            </p:cNvPr>
            <p:cNvSpPr txBox="1"/>
            <p:nvPr/>
          </p:nvSpPr>
          <p:spPr>
            <a:xfrm>
              <a:off x="14170146" y="4644232"/>
              <a:ext cx="1705137" cy="615553"/>
            </a:xfrm>
            <a:prstGeom prst="rect">
              <a:avLst/>
            </a:prstGeom>
          </p:spPr>
          <p:txBody>
            <a:bodyPr lIns="0" tIns="0" rIns="0" bIns="0" rtlCol="0" anchor="t">
              <a:spAutoFit/>
            </a:bodyPr>
            <a:lstStyle/>
            <a:p>
              <a:pPr algn="ctr"/>
              <a:r>
                <a:rPr lang="en-US" sz="4000" b="1">
                  <a:solidFill>
                    <a:srgbClr val="000000"/>
                  </a:solidFill>
                  <a:latin typeface="Arial" panose="020B0604020202020204" pitchFamily="34" charset="0"/>
                  <a:cs typeface="Arial" panose="020B0604020202020204" pitchFamily="34" charset="0"/>
                </a:rPr>
                <a:t>06</a:t>
              </a:r>
              <a:endParaRPr lang="en-US" sz="4000" b="1" dirty="0">
                <a:solidFill>
                  <a:srgbClr val="000000"/>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91F3A09-F735-2AA2-79F8-2AED137BC963}"/>
                </a:ext>
              </a:extLst>
            </p:cNvPr>
            <p:cNvSpPr txBox="1"/>
            <p:nvPr/>
          </p:nvSpPr>
          <p:spPr>
            <a:xfrm>
              <a:off x="13137550" y="6098299"/>
              <a:ext cx="3770328" cy="1824923"/>
            </a:xfrm>
            <a:prstGeom prst="rect">
              <a:avLst/>
            </a:prstGeom>
            <a:noFill/>
          </p:spPr>
          <p:txBody>
            <a:bodyPr wrap="square">
              <a:spAutoFit/>
            </a:bodyPr>
            <a:lstStyle/>
            <a:p>
              <a:pPr marL="0"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Chống chỉ định y học (nếu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36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BCE58A7-CB42-C0D8-16C6-CA2CDACC3EAA}"/>
              </a:ext>
            </a:extLst>
          </p:cNvPr>
          <p:cNvSpPr/>
          <p:nvPr/>
        </p:nvSpPr>
        <p:spPr>
          <a:xfrm>
            <a:off x="552332" y="2250514"/>
            <a:ext cx="17183336" cy="758481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BC6588-39EB-56EF-8FDB-9E66534A81D4}"/>
              </a:ext>
            </a:extLst>
          </p:cNvPr>
          <p:cNvSpPr txBox="1"/>
          <p:nvPr/>
        </p:nvSpPr>
        <p:spPr>
          <a:xfrm>
            <a:off x="1045709" y="2572344"/>
            <a:ext cx="9484130" cy="646331"/>
          </a:xfrm>
          <a:prstGeom prst="rect">
            <a:avLst/>
          </a:prstGeom>
          <a:noFill/>
        </p:spPr>
        <p:txBody>
          <a:bodyPr wrap="square">
            <a:spAutoFit/>
          </a:bodyPr>
          <a:lstStyle/>
          <a:p>
            <a:pPr marL="571500" indent="-571500" algn="just">
              <a:buFont typeface="Wingdings" panose="05000000000000000000" pitchFamily="2" charset="2"/>
              <a:buChar char="Ø"/>
            </a:pPr>
            <a:r>
              <a:rPr lang="en-US" sz="3600">
                <a:latin typeface="Arial" panose="020B0604020202020204" pitchFamily="34" charset="0"/>
                <a:cs typeface="Arial" panose="020B0604020202020204" pitchFamily="34" charset="0"/>
              </a:rPr>
              <a:t>Nhóm nhân viên dịch vụ bán hàng:</a:t>
            </a:r>
          </a:p>
        </p:txBody>
      </p:sp>
      <p:grpSp>
        <p:nvGrpSpPr>
          <p:cNvPr id="9" name="Group 8">
            <a:extLst>
              <a:ext uri="{FF2B5EF4-FFF2-40B4-BE49-F238E27FC236}">
                <a16:creationId xmlns:a16="http://schemas.microsoft.com/office/drawing/2014/main" id="{4C60E5B3-1FD7-461A-E6CE-163DE1010926}"/>
              </a:ext>
            </a:extLst>
          </p:cNvPr>
          <p:cNvGrpSpPr/>
          <p:nvPr/>
        </p:nvGrpSpPr>
        <p:grpSpPr>
          <a:xfrm>
            <a:off x="0" y="402946"/>
            <a:ext cx="8855940" cy="1495731"/>
            <a:chOff x="-1" y="1377453"/>
            <a:chExt cx="8855940" cy="1495731"/>
          </a:xfrm>
        </p:grpSpPr>
        <p:sp>
          <p:nvSpPr>
            <p:cNvPr id="10" name="Rectangle 9">
              <a:extLst>
                <a:ext uri="{FF2B5EF4-FFF2-40B4-BE49-F238E27FC236}">
                  <a16:creationId xmlns:a16="http://schemas.microsoft.com/office/drawing/2014/main" id="{5BE2BF17-3E09-BD90-2F51-B7325A1A87B7}"/>
                </a:ext>
              </a:extLst>
            </p:cNvPr>
            <p:cNvSpPr/>
            <p:nvPr/>
          </p:nvSpPr>
          <p:spPr>
            <a:xfrm>
              <a:off x="-1" y="1536403"/>
              <a:ext cx="8153400" cy="133548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VÍ DỤ THAM KHẢO</a:t>
              </a:r>
            </a:p>
          </p:txBody>
        </p:sp>
        <p:pic>
          <p:nvPicPr>
            <p:cNvPr id="11" name="Picture 103">
              <a:extLst>
                <a:ext uri="{FF2B5EF4-FFF2-40B4-BE49-F238E27FC236}">
                  <a16:creationId xmlns:a16="http://schemas.microsoft.com/office/drawing/2014/main" id="{11EEC534-7108-EF51-4B6C-E4EDDF69717E}"/>
                </a:ext>
              </a:extLst>
            </p:cNvPr>
            <p:cNvPicPr>
              <a:picLocks noChangeAspect="1"/>
            </p:cNvPicPr>
            <p:nvPr/>
          </p:nvPicPr>
          <p:blipFill>
            <a:blip r:embed="rId2"/>
            <a:srcRect/>
            <a:stretch>
              <a:fillRect/>
            </a:stretch>
          </p:blipFill>
          <p:spPr>
            <a:xfrm rot="1376890">
              <a:off x="7388760" y="1377453"/>
              <a:ext cx="1467179" cy="1495731"/>
            </a:xfrm>
            <a:prstGeom prst="rect">
              <a:avLst/>
            </a:prstGeom>
          </p:spPr>
        </p:pic>
      </p:grpSp>
      <p:graphicFrame>
        <p:nvGraphicFramePr>
          <p:cNvPr id="12" name="Table 11">
            <a:extLst>
              <a:ext uri="{FF2B5EF4-FFF2-40B4-BE49-F238E27FC236}">
                <a16:creationId xmlns:a16="http://schemas.microsoft.com/office/drawing/2014/main" id="{0BA640CA-25FE-E482-C46F-B35D7241AFB0}"/>
              </a:ext>
            </a:extLst>
          </p:cNvPr>
          <p:cNvGraphicFramePr>
            <a:graphicFrameLocks noGrp="1"/>
          </p:cNvGraphicFramePr>
          <p:nvPr>
            <p:extLst>
              <p:ext uri="{D42A27DB-BD31-4B8C-83A1-F6EECF244321}">
                <p14:modId xmlns:p14="http://schemas.microsoft.com/office/powerpoint/2010/main" val="3788453864"/>
              </p:ext>
            </p:extLst>
          </p:nvPr>
        </p:nvGraphicFramePr>
        <p:xfrm>
          <a:off x="1045709" y="3468460"/>
          <a:ext cx="16196582" cy="6117088"/>
        </p:xfrm>
        <a:graphic>
          <a:graphicData uri="http://schemas.openxmlformats.org/drawingml/2006/table">
            <a:tbl>
              <a:tblPr firstRow="1" firstCol="1" bandRow="1">
                <a:tableStyleId>{5C22544A-7EE6-4342-B048-85BDC9FD1C3A}</a:tableStyleId>
              </a:tblPr>
              <a:tblGrid>
                <a:gridCol w="3852182">
                  <a:extLst>
                    <a:ext uri="{9D8B030D-6E8A-4147-A177-3AD203B41FA5}">
                      <a16:colId xmlns:a16="http://schemas.microsoft.com/office/drawing/2014/main" val="1814230049"/>
                    </a:ext>
                  </a:extLst>
                </a:gridCol>
                <a:gridCol w="12344400">
                  <a:extLst>
                    <a:ext uri="{9D8B030D-6E8A-4147-A177-3AD203B41FA5}">
                      <a16:colId xmlns:a16="http://schemas.microsoft.com/office/drawing/2014/main" val="540771878"/>
                    </a:ext>
                  </a:extLst>
                </a:gridCol>
              </a:tblGrid>
              <a:tr h="913040">
                <a:tc>
                  <a:txBody>
                    <a:bodyPr/>
                    <a:lstStyle/>
                    <a:p>
                      <a:pPr marL="0" marR="0" algn="ctr">
                        <a:lnSpc>
                          <a:spcPct val="100000"/>
                        </a:lnSpc>
                        <a:spcBef>
                          <a:spcPts val="100"/>
                        </a:spcBef>
                        <a:spcAft>
                          <a:spcPts val="100"/>
                        </a:spcAft>
                      </a:pPr>
                      <a:r>
                        <a:rPr lang="vi-VN" sz="2600">
                          <a:effectLst/>
                          <a:latin typeface="Arial" panose="020B0604020202020204" pitchFamily="34" charset="0"/>
                          <a:cs typeface="Arial" panose="020B0604020202020204" pitchFamily="34" charset="0"/>
                        </a:rPr>
                        <a:t>Nội dung</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75000"/>
                      </a:schemeClr>
                    </a:solidFill>
                  </a:tcPr>
                </a:tc>
                <a:tc>
                  <a:txBody>
                    <a:bodyPr/>
                    <a:lstStyle/>
                    <a:p>
                      <a:pPr marL="0" marR="0" algn="ctr">
                        <a:lnSpc>
                          <a:spcPct val="100000"/>
                        </a:lnSpc>
                        <a:spcBef>
                          <a:spcPts val="100"/>
                        </a:spcBef>
                        <a:spcAft>
                          <a:spcPts val="100"/>
                        </a:spcAft>
                      </a:pPr>
                      <a:r>
                        <a:rPr lang="vi-VN" sz="2600">
                          <a:effectLst/>
                          <a:latin typeface="Arial" panose="020B0604020202020204" pitchFamily="34" charset="0"/>
                          <a:cs typeface="Arial" panose="020B0604020202020204" pitchFamily="34" charset="0"/>
                        </a:rPr>
                        <a:t>Mô tả</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153442116"/>
                  </a:ext>
                </a:extLst>
              </a:tr>
              <a:tr h="2133224">
                <a:tc>
                  <a:txBody>
                    <a:bodyPr/>
                    <a:lstStyle/>
                    <a:p>
                      <a:pPr marL="457200" marR="0" lvl="1" algn="l">
                        <a:lnSpc>
                          <a:spcPct val="150000"/>
                        </a:lnSpc>
                        <a:spcBef>
                          <a:spcPts val="100"/>
                        </a:spcBef>
                        <a:spcAft>
                          <a:spcPts val="100"/>
                        </a:spcAft>
                      </a:pPr>
                      <a:r>
                        <a:rPr lang="vi-VN" sz="2600" b="0">
                          <a:solidFill>
                            <a:schemeClr val="tx1"/>
                          </a:solidFill>
                          <a:effectLst/>
                          <a:latin typeface="Arial" panose="020B0604020202020204" pitchFamily="34" charset="0"/>
                          <a:cs typeface="Arial" panose="020B0604020202020204" pitchFamily="34" charset="0"/>
                        </a:rPr>
                        <a:t>Hoạt động đặc trưng</a:t>
                      </a:r>
                      <a:endParaRPr lang="en-US" sz="2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457200" marR="0" lvl="1" algn="l">
                        <a:lnSpc>
                          <a:spcPct val="150000"/>
                        </a:lnSpc>
                        <a:spcBef>
                          <a:spcPts val="100"/>
                        </a:spcBef>
                        <a:spcAft>
                          <a:spcPts val="100"/>
                        </a:spcAft>
                      </a:pPr>
                      <a:r>
                        <a:rPr lang="vi-VN" sz="2600">
                          <a:effectLst/>
                          <a:latin typeface="Arial" panose="020B0604020202020204" pitchFamily="34" charset="0"/>
                          <a:cs typeface="Arial" panose="020B0604020202020204" pitchFamily="34" charset="0"/>
                        </a:rPr>
                        <a:t>- Trao đổi trực tiếp với khách hàng để cung cấp, tư vấn hỗ trợ thông tin về sản phẩm, dịch vụ, đáp ứng nhu cầu của khách hàng.</a:t>
                      </a:r>
                      <a:endParaRPr lang="en-US" sz="2600">
                        <a:effectLst/>
                        <a:latin typeface="Arial" panose="020B0604020202020204" pitchFamily="34" charset="0"/>
                        <a:cs typeface="Arial" panose="020B0604020202020204" pitchFamily="34" charset="0"/>
                      </a:endParaRPr>
                    </a:p>
                    <a:p>
                      <a:pPr marL="457200" marR="0" lvl="1" algn="l">
                        <a:lnSpc>
                          <a:spcPct val="150000"/>
                        </a:lnSpc>
                        <a:spcBef>
                          <a:spcPts val="100"/>
                        </a:spcBef>
                        <a:spcAft>
                          <a:spcPts val="100"/>
                        </a:spcAft>
                      </a:pPr>
                      <a:r>
                        <a:rPr lang="vi-VN" sz="2600">
                          <a:effectLst/>
                          <a:latin typeface="Arial" panose="020B0604020202020204" pitchFamily="34" charset="0"/>
                          <a:cs typeface="Arial" panose="020B0604020202020204" pitchFamily="34" charset="0"/>
                        </a:rPr>
                        <a:t>- Tìm hiểu, cập nhật thông tin về dịch vụ và sản phẩm.</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8411889"/>
                  </a:ext>
                </a:extLst>
              </a:tr>
              <a:tr h="2121993">
                <a:tc>
                  <a:txBody>
                    <a:bodyPr/>
                    <a:lstStyle/>
                    <a:p>
                      <a:pPr marL="457200" marR="0" lvl="1" algn="l">
                        <a:lnSpc>
                          <a:spcPct val="150000"/>
                        </a:lnSpc>
                        <a:spcBef>
                          <a:spcPts val="100"/>
                        </a:spcBef>
                        <a:spcAft>
                          <a:spcPts val="100"/>
                        </a:spcAft>
                      </a:pPr>
                      <a:r>
                        <a:rPr lang="vi-VN" sz="2600" b="0">
                          <a:solidFill>
                            <a:schemeClr val="tx1"/>
                          </a:solidFill>
                          <a:effectLst/>
                          <a:latin typeface="Arial" panose="020B0604020202020204" pitchFamily="34" charset="0"/>
                          <a:cs typeface="Arial" panose="020B0604020202020204" pitchFamily="34" charset="0"/>
                        </a:rPr>
                        <a:t>Đặc điểm môi trường làm việc</a:t>
                      </a:r>
                      <a:endParaRPr lang="en-US" sz="2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457200" marR="0" lvl="1" algn="l">
                        <a:lnSpc>
                          <a:spcPct val="150000"/>
                        </a:lnSpc>
                        <a:spcBef>
                          <a:spcPts val="100"/>
                        </a:spcBef>
                        <a:spcAft>
                          <a:spcPts val="100"/>
                        </a:spcAft>
                      </a:pPr>
                      <a:r>
                        <a:rPr lang="vi-VN" sz="2600">
                          <a:effectLst/>
                          <a:latin typeface="Arial" panose="020B0604020202020204" pitchFamily="34" charset="0"/>
                          <a:cs typeface="Arial" panose="020B0604020202020204" pitchFamily="34" charset="0"/>
                        </a:rPr>
                        <a:t>- Môi trường sạch sẽ, an toàn.</a:t>
                      </a:r>
                      <a:endParaRPr lang="en-US" sz="2600">
                        <a:effectLst/>
                        <a:latin typeface="Arial" panose="020B0604020202020204" pitchFamily="34" charset="0"/>
                        <a:cs typeface="Arial" panose="020B0604020202020204" pitchFamily="34" charset="0"/>
                      </a:endParaRPr>
                    </a:p>
                    <a:p>
                      <a:pPr marL="457200" marR="0" lvl="1" algn="l">
                        <a:lnSpc>
                          <a:spcPct val="150000"/>
                        </a:lnSpc>
                        <a:spcBef>
                          <a:spcPts val="100"/>
                        </a:spcBef>
                        <a:spcAft>
                          <a:spcPts val="100"/>
                        </a:spcAft>
                      </a:pPr>
                      <a:r>
                        <a:rPr lang="vi-VN" sz="2600">
                          <a:effectLst/>
                          <a:latin typeface="Arial" panose="020B0604020202020204" pitchFamily="34" charset="0"/>
                          <a:cs typeface="Arial" panose="020B0604020202020204" pitchFamily="34" charset="0"/>
                        </a:rPr>
                        <a:t>- Thái độ tôn trọng, cởi mở, chia sẻ.</a:t>
                      </a:r>
                      <a:endParaRPr lang="en-US" sz="2600">
                        <a:effectLst/>
                        <a:latin typeface="Arial" panose="020B0604020202020204" pitchFamily="34" charset="0"/>
                        <a:cs typeface="Arial" panose="020B0604020202020204" pitchFamily="34" charset="0"/>
                      </a:endParaRPr>
                    </a:p>
                    <a:p>
                      <a:pPr marL="457200" marR="0" lvl="1" algn="l">
                        <a:lnSpc>
                          <a:spcPct val="150000"/>
                        </a:lnSpc>
                        <a:spcBef>
                          <a:spcPts val="100"/>
                        </a:spcBef>
                        <a:spcAft>
                          <a:spcPts val="100"/>
                        </a:spcAft>
                      </a:pPr>
                      <a:r>
                        <a:rPr lang="vi-VN" sz="2600">
                          <a:effectLst/>
                          <a:latin typeface="Arial" panose="020B0604020202020204" pitchFamily="34" charset="0"/>
                          <a:cs typeface="Arial" panose="020B0604020202020204" pitchFamily="34" charset="0"/>
                        </a:rPr>
                        <a:t>- Cơ sở vật chất đáp ứng các quy định, yêu cầu đặt ra.</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72017273"/>
                  </a:ext>
                </a:extLst>
              </a:tr>
              <a:tr h="948831">
                <a:tc>
                  <a:txBody>
                    <a:bodyPr/>
                    <a:lstStyle/>
                    <a:p>
                      <a:pPr marL="457200" marR="0" lvl="1" algn="l">
                        <a:lnSpc>
                          <a:spcPct val="100000"/>
                        </a:lnSpc>
                        <a:spcBef>
                          <a:spcPts val="100"/>
                        </a:spcBef>
                        <a:spcAft>
                          <a:spcPts val="100"/>
                        </a:spcAft>
                      </a:pPr>
                      <a:r>
                        <a:rPr lang="vi-VN" sz="2600" b="0">
                          <a:solidFill>
                            <a:schemeClr val="tx1"/>
                          </a:solidFill>
                          <a:effectLst/>
                          <a:latin typeface="Arial" panose="020B0604020202020204" pitchFamily="34" charset="0"/>
                          <a:cs typeface="Arial" panose="020B0604020202020204" pitchFamily="34" charset="0"/>
                        </a:rPr>
                        <a:t>Công cụ lao động</a:t>
                      </a:r>
                      <a:endParaRPr lang="en-US" sz="2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457200" marR="0" lvl="1" algn="l">
                        <a:lnSpc>
                          <a:spcPct val="100000"/>
                        </a:lnSpc>
                        <a:spcBef>
                          <a:spcPts val="100"/>
                        </a:spcBef>
                        <a:spcAft>
                          <a:spcPts val="100"/>
                        </a:spcAft>
                      </a:pPr>
                      <a:r>
                        <a:rPr lang="vi-VN" sz="2600" dirty="0">
                          <a:effectLst/>
                          <a:latin typeface="Arial" panose="020B0604020202020204" pitchFamily="34" charset="0"/>
                          <a:cs typeface="Arial" panose="020B0604020202020204" pitchFamily="34" charset="0"/>
                        </a:rPr>
                        <a:t>- Các phần mềm quản lí dữ liệu về dịch vụ, sản phẩm và phản hồi khách hàng.</a:t>
                      </a:r>
                      <a:endParaRPr lang="en-US" sz="2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65811451"/>
                  </a:ext>
                </a:extLst>
              </a:tr>
            </a:tbl>
          </a:graphicData>
        </a:graphic>
      </p:graphicFrame>
    </p:spTree>
    <p:extLst>
      <p:ext uri="{BB962C8B-B14F-4D97-AF65-F5344CB8AC3E}">
        <p14:creationId xmlns:p14="http://schemas.microsoft.com/office/powerpoint/2010/main" val="16681892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BCE58A7-CB42-C0D8-16C6-CA2CDACC3EAA}"/>
              </a:ext>
            </a:extLst>
          </p:cNvPr>
          <p:cNvSpPr/>
          <p:nvPr/>
        </p:nvSpPr>
        <p:spPr>
          <a:xfrm>
            <a:off x="552332" y="2250514"/>
            <a:ext cx="17183336" cy="758481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BC6588-39EB-56EF-8FDB-9E66534A81D4}"/>
              </a:ext>
            </a:extLst>
          </p:cNvPr>
          <p:cNvSpPr txBox="1"/>
          <p:nvPr/>
        </p:nvSpPr>
        <p:spPr>
          <a:xfrm>
            <a:off x="1045709" y="2572344"/>
            <a:ext cx="9484130" cy="646331"/>
          </a:xfrm>
          <a:prstGeom prst="rect">
            <a:avLst/>
          </a:prstGeom>
          <a:noFill/>
        </p:spPr>
        <p:txBody>
          <a:bodyPr wrap="square">
            <a:spAutoFit/>
          </a:bodyPr>
          <a:lstStyle/>
          <a:p>
            <a:pPr marL="571500" indent="-571500" algn="just">
              <a:buFont typeface="Wingdings" panose="05000000000000000000" pitchFamily="2" charset="2"/>
              <a:buChar char="Ø"/>
            </a:pPr>
            <a:r>
              <a:rPr lang="en-US" sz="3600">
                <a:latin typeface="Arial" panose="020B0604020202020204" pitchFamily="34" charset="0"/>
                <a:cs typeface="Arial" panose="020B0604020202020204" pitchFamily="34" charset="0"/>
              </a:rPr>
              <a:t>Nhóm nhân viên dịch vụ bán hàng:</a:t>
            </a:r>
          </a:p>
        </p:txBody>
      </p:sp>
      <p:grpSp>
        <p:nvGrpSpPr>
          <p:cNvPr id="9" name="Group 8">
            <a:extLst>
              <a:ext uri="{FF2B5EF4-FFF2-40B4-BE49-F238E27FC236}">
                <a16:creationId xmlns:a16="http://schemas.microsoft.com/office/drawing/2014/main" id="{4C60E5B3-1FD7-461A-E6CE-163DE1010926}"/>
              </a:ext>
            </a:extLst>
          </p:cNvPr>
          <p:cNvGrpSpPr/>
          <p:nvPr/>
        </p:nvGrpSpPr>
        <p:grpSpPr>
          <a:xfrm>
            <a:off x="0" y="402946"/>
            <a:ext cx="8855940" cy="1495731"/>
            <a:chOff x="-1" y="1377453"/>
            <a:chExt cx="8855940" cy="1495731"/>
          </a:xfrm>
        </p:grpSpPr>
        <p:sp>
          <p:nvSpPr>
            <p:cNvPr id="10" name="Rectangle 9">
              <a:extLst>
                <a:ext uri="{FF2B5EF4-FFF2-40B4-BE49-F238E27FC236}">
                  <a16:creationId xmlns:a16="http://schemas.microsoft.com/office/drawing/2014/main" id="{5BE2BF17-3E09-BD90-2F51-B7325A1A87B7}"/>
                </a:ext>
              </a:extLst>
            </p:cNvPr>
            <p:cNvSpPr/>
            <p:nvPr/>
          </p:nvSpPr>
          <p:spPr>
            <a:xfrm>
              <a:off x="-1" y="1536403"/>
              <a:ext cx="8153400" cy="133548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VÍ DỤ THAM KHẢO</a:t>
              </a:r>
            </a:p>
          </p:txBody>
        </p:sp>
        <p:pic>
          <p:nvPicPr>
            <p:cNvPr id="11" name="Picture 103">
              <a:extLst>
                <a:ext uri="{FF2B5EF4-FFF2-40B4-BE49-F238E27FC236}">
                  <a16:creationId xmlns:a16="http://schemas.microsoft.com/office/drawing/2014/main" id="{11EEC534-7108-EF51-4B6C-E4EDDF69717E}"/>
                </a:ext>
              </a:extLst>
            </p:cNvPr>
            <p:cNvPicPr>
              <a:picLocks noChangeAspect="1"/>
            </p:cNvPicPr>
            <p:nvPr/>
          </p:nvPicPr>
          <p:blipFill>
            <a:blip r:embed="rId2"/>
            <a:srcRect/>
            <a:stretch>
              <a:fillRect/>
            </a:stretch>
          </p:blipFill>
          <p:spPr>
            <a:xfrm rot="1376890">
              <a:off x="7388760" y="1377453"/>
              <a:ext cx="1467179" cy="1495731"/>
            </a:xfrm>
            <a:prstGeom prst="rect">
              <a:avLst/>
            </a:prstGeom>
          </p:spPr>
        </p:pic>
      </p:grpSp>
      <p:graphicFrame>
        <p:nvGraphicFramePr>
          <p:cNvPr id="12" name="Table 11">
            <a:extLst>
              <a:ext uri="{FF2B5EF4-FFF2-40B4-BE49-F238E27FC236}">
                <a16:creationId xmlns:a16="http://schemas.microsoft.com/office/drawing/2014/main" id="{0BA640CA-25FE-E482-C46F-B35D7241AFB0}"/>
              </a:ext>
            </a:extLst>
          </p:cNvPr>
          <p:cNvGraphicFramePr>
            <a:graphicFrameLocks noGrp="1"/>
          </p:cNvGraphicFramePr>
          <p:nvPr>
            <p:extLst>
              <p:ext uri="{D42A27DB-BD31-4B8C-83A1-F6EECF244321}">
                <p14:modId xmlns:p14="http://schemas.microsoft.com/office/powerpoint/2010/main" val="783192468"/>
              </p:ext>
            </p:extLst>
          </p:nvPr>
        </p:nvGraphicFramePr>
        <p:xfrm>
          <a:off x="1045709" y="3468460"/>
          <a:ext cx="16196582" cy="6006833"/>
        </p:xfrm>
        <a:graphic>
          <a:graphicData uri="http://schemas.openxmlformats.org/drawingml/2006/table">
            <a:tbl>
              <a:tblPr firstRow="1" firstCol="1" bandRow="1">
                <a:tableStyleId>{5C22544A-7EE6-4342-B048-85BDC9FD1C3A}</a:tableStyleId>
              </a:tblPr>
              <a:tblGrid>
                <a:gridCol w="3852182">
                  <a:extLst>
                    <a:ext uri="{9D8B030D-6E8A-4147-A177-3AD203B41FA5}">
                      <a16:colId xmlns:a16="http://schemas.microsoft.com/office/drawing/2014/main" val="1814230049"/>
                    </a:ext>
                  </a:extLst>
                </a:gridCol>
                <a:gridCol w="12344400">
                  <a:extLst>
                    <a:ext uri="{9D8B030D-6E8A-4147-A177-3AD203B41FA5}">
                      <a16:colId xmlns:a16="http://schemas.microsoft.com/office/drawing/2014/main" val="540771878"/>
                    </a:ext>
                  </a:extLst>
                </a:gridCol>
              </a:tblGrid>
              <a:tr h="913040">
                <a:tc>
                  <a:txBody>
                    <a:bodyPr/>
                    <a:lstStyle/>
                    <a:p>
                      <a:pPr marL="0" marR="0" algn="ctr">
                        <a:lnSpc>
                          <a:spcPct val="100000"/>
                        </a:lnSpc>
                        <a:spcBef>
                          <a:spcPts val="100"/>
                        </a:spcBef>
                        <a:spcAft>
                          <a:spcPts val="100"/>
                        </a:spcAft>
                      </a:pPr>
                      <a:r>
                        <a:rPr lang="vi-VN" sz="2600">
                          <a:effectLst/>
                          <a:latin typeface="Arial" panose="020B0604020202020204" pitchFamily="34" charset="0"/>
                          <a:cs typeface="Arial" panose="020B0604020202020204" pitchFamily="34" charset="0"/>
                        </a:rPr>
                        <a:t>Nội dung</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75000"/>
                      </a:schemeClr>
                    </a:solidFill>
                  </a:tcPr>
                </a:tc>
                <a:tc>
                  <a:txBody>
                    <a:bodyPr/>
                    <a:lstStyle/>
                    <a:p>
                      <a:pPr marL="0" marR="0" algn="ctr">
                        <a:lnSpc>
                          <a:spcPct val="100000"/>
                        </a:lnSpc>
                        <a:spcBef>
                          <a:spcPts val="100"/>
                        </a:spcBef>
                        <a:spcAft>
                          <a:spcPts val="100"/>
                        </a:spcAft>
                      </a:pPr>
                      <a:r>
                        <a:rPr lang="vi-VN" sz="2600">
                          <a:effectLst/>
                          <a:latin typeface="Arial" panose="020B0604020202020204" pitchFamily="34" charset="0"/>
                          <a:cs typeface="Arial" panose="020B0604020202020204" pitchFamily="34" charset="0"/>
                        </a:rPr>
                        <a:t>Mô tả</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3115" marR="6311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153442116"/>
                  </a:ext>
                </a:extLst>
              </a:tr>
              <a:tr h="2971800">
                <a:tc>
                  <a:txBody>
                    <a:bodyPr/>
                    <a:lstStyle/>
                    <a:p>
                      <a:pPr marL="457200" marR="0" lvl="1" algn="l">
                        <a:lnSpc>
                          <a:spcPct val="150000"/>
                        </a:lnSpc>
                        <a:spcBef>
                          <a:spcPts val="100"/>
                        </a:spcBef>
                        <a:spcAft>
                          <a:spcPts val="100"/>
                        </a:spcAft>
                      </a:pPr>
                      <a:r>
                        <a:rPr lang="vi-VN" sz="26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 cầu về phẩm chất và năng lực đối với người lao động</a:t>
                      </a:r>
                      <a:endParaRPr lang="en-US" sz="2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457200" marR="0" lvl="1" algn="l">
                        <a:lnSpc>
                          <a:spcPct val="150000"/>
                        </a:lnSpc>
                        <a:spcBef>
                          <a:spcPts val="100"/>
                        </a:spcBef>
                        <a:spcAft>
                          <a:spcPts val="100"/>
                        </a:spcAft>
                      </a:pPr>
                      <a:r>
                        <a:rPr lang="vi-VN" sz="26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Kĩ năng giao tiếp tốt.</a:t>
                      </a:r>
                      <a:endParaRPr lang="en-US" sz="2600" b="0">
                        <a:effectLst/>
                        <a:latin typeface="Arial" panose="020B0604020202020204" pitchFamily="34" charset="0"/>
                        <a:ea typeface="Calibri" panose="020F0502020204030204" pitchFamily="34" charset="0"/>
                        <a:cs typeface="Arial" panose="020B0604020202020204" pitchFamily="34" charset="0"/>
                      </a:endParaRPr>
                    </a:p>
                    <a:p>
                      <a:pPr marL="457200" marR="0" lvl="1" algn="l">
                        <a:lnSpc>
                          <a:spcPct val="150000"/>
                        </a:lnSpc>
                        <a:spcBef>
                          <a:spcPts val="100"/>
                        </a:spcBef>
                        <a:spcAft>
                          <a:spcPts val="100"/>
                        </a:spcAft>
                      </a:pPr>
                      <a:r>
                        <a:rPr lang="vi-VN" sz="26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Phân tích thông tin.</a:t>
                      </a:r>
                      <a:endParaRPr lang="en-US" sz="2600" b="0">
                        <a:effectLst/>
                        <a:latin typeface="Arial" panose="020B0604020202020204" pitchFamily="34" charset="0"/>
                        <a:ea typeface="Calibri" panose="020F0502020204030204" pitchFamily="34" charset="0"/>
                        <a:cs typeface="Arial" panose="020B0604020202020204" pitchFamily="34" charset="0"/>
                      </a:endParaRPr>
                    </a:p>
                    <a:p>
                      <a:pPr marL="457200" marR="0" lvl="1" algn="l">
                        <a:lnSpc>
                          <a:spcPct val="150000"/>
                        </a:lnSpc>
                        <a:spcBef>
                          <a:spcPts val="100"/>
                        </a:spcBef>
                        <a:spcAft>
                          <a:spcPts val="100"/>
                        </a:spcAft>
                      </a:pPr>
                      <a:r>
                        <a:rPr lang="vi-VN" sz="26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Tôn trọng người khác.</a:t>
                      </a:r>
                      <a:endParaRPr lang="en-US" sz="2600" b="0">
                        <a:effectLst/>
                        <a:latin typeface="Arial" panose="020B0604020202020204" pitchFamily="34" charset="0"/>
                        <a:ea typeface="Calibri" panose="020F0502020204030204" pitchFamily="34" charset="0"/>
                        <a:cs typeface="Arial" panose="020B0604020202020204" pitchFamily="34" charset="0"/>
                      </a:endParaRPr>
                    </a:p>
                    <a:p>
                      <a:pPr marL="457200" marR="0" lvl="1" algn="l">
                        <a:lnSpc>
                          <a:spcPct val="150000"/>
                        </a:lnSpc>
                        <a:spcBef>
                          <a:spcPts val="100"/>
                        </a:spcBef>
                        <a:spcAft>
                          <a:spcPts val="100"/>
                        </a:spcAft>
                      </a:pPr>
                      <a:r>
                        <a:rPr lang="vi-VN" sz="26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Thể hiện tính chuyên nghiệp.</a:t>
                      </a:r>
                      <a:endParaRPr lang="en-US" sz="2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8411889"/>
                  </a:ext>
                </a:extLst>
              </a:tr>
              <a:tr h="2121993">
                <a:tc>
                  <a:txBody>
                    <a:bodyPr/>
                    <a:lstStyle/>
                    <a:p>
                      <a:pPr marL="457200" marR="0" lvl="1" algn="l">
                        <a:lnSpc>
                          <a:spcPct val="150000"/>
                        </a:lnSpc>
                        <a:spcBef>
                          <a:spcPts val="100"/>
                        </a:spcBef>
                        <a:spcAft>
                          <a:spcPts val="100"/>
                        </a:spcAft>
                      </a:pPr>
                      <a:r>
                        <a:rPr lang="vi-VN" sz="26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 chỉ định y học (nếu có).</a:t>
                      </a:r>
                      <a:endParaRPr lang="en-US" sz="2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457200" marR="0" lvl="1" algn="l">
                        <a:lnSpc>
                          <a:spcPct val="150000"/>
                        </a:lnSpc>
                        <a:spcBef>
                          <a:spcPts val="100"/>
                        </a:spcBef>
                        <a:spcAft>
                          <a:spcPts val="100"/>
                        </a:spcAft>
                      </a:pPr>
                      <a:r>
                        <a:rPr lang="vi-VN" sz="26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Nói ngọng, nói lắp.</a:t>
                      </a:r>
                      <a:endParaRPr lang="en-US" sz="2600" b="0" dirty="0">
                        <a:effectLst/>
                        <a:latin typeface="Arial" panose="020B0604020202020204" pitchFamily="34" charset="0"/>
                        <a:ea typeface="Calibri" panose="020F0502020204030204" pitchFamily="34" charset="0"/>
                        <a:cs typeface="Arial" panose="020B0604020202020204" pitchFamily="34" charset="0"/>
                      </a:endParaRPr>
                    </a:p>
                    <a:p>
                      <a:pPr marL="457200" marR="0" lvl="1" algn="l">
                        <a:lnSpc>
                          <a:spcPct val="150000"/>
                        </a:lnSpc>
                        <a:spcBef>
                          <a:spcPts val="100"/>
                        </a:spcBef>
                        <a:spcAft>
                          <a:spcPts val="100"/>
                        </a:spcAft>
                      </a:pPr>
                      <a:r>
                        <a:rPr lang="vi-VN" sz="26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Thần kinh không ổn định.</a:t>
                      </a:r>
                      <a:endParaRPr lang="en-US" sz="2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72017273"/>
                  </a:ext>
                </a:extLst>
              </a:tr>
            </a:tbl>
          </a:graphicData>
        </a:graphic>
      </p:graphicFrame>
    </p:spTree>
    <p:extLst>
      <p:ext uri="{BB962C8B-B14F-4D97-AF65-F5344CB8AC3E}">
        <p14:creationId xmlns:p14="http://schemas.microsoft.com/office/powerpoint/2010/main" val="3900968704"/>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9" name="Freeform 12">
            <a:extLst>
              <a:ext uri="{FF2B5EF4-FFF2-40B4-BE49-F238E27FC236}">
                <a16:creationId xmlns:a16="http://schemas.microsoft.com/office/drawing/2014/main" id="{66E70CE7-D95E-1399-B317-16008A9ACD14}"/>
              </a:ext>
            </a:extLst>
          </p:cNvPr>
          <p:cNvSpPr/>
          <p:nvPr/>
        </p:nvSpPr>
        <p:spPr>
          <a:xfrm rot="1598604">
            <a:off x="17030551" y="9159241"/>
            <a:ext cx="1094808" cy="984613"/>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2"/>
            <a:stretch>
              <a:fillRect/>
            </a:stretch>
          </a:blipFill>
        </p:spPr>
        <p:txBody>
          <a:bodyPr/>
          <a:lstStyle/>
          <a:p>
            <a:endParaRPr lang="en-US"/>
          </a:p>
        </p:txBody>
      </p:sp>
      <p:sp>
        <p:nvSpPr>
          <p:cNvPr id="50" name="Freeform 14">
            <a:extLst>
              <a:ext uri="{FF2B5EF4-FFF2-40B4-BE49-F238E27FC236}">
                <a16:creationId xmlns:a16="http://schemas.microsoft.com/office/drawing/2014/main" id="{FEB6F9CB-3039-D2B3-B804-2DE7F62DDFD3}"/>
              </a:ext>
            </a:extLst>
          </p:cNvPr>
          <p:cNvSpPr/>
          <p:nvPr/>
        </p:nvSpPr>
        <p:spPr>
          <a:xfrm>
            <a:off x="0" y="-27214"/>
            <a:ext cx="1318153" cy="1162353"/>
          </a:xfrm>
          <a:custGeom>
            <a:avLst/>
            <a:gdLst/>
            <a:ahLst/>
            <a:cxnLst/>
            <a:rect l="l" t="t" r="r" b="b"/>
            <a:pathLst>
              <a:path w="1655814" h="1584752">
                <a:moveTo>
                  <a:pt x="0" y="0"/>
                </a:moveTo>
                <a:lnTo>
                  <a:pt x="1655814" y="0"/>
                </a:lnTo>
                <a:lnTo>
                  <a:pt x="1655814" y="1584752"/>
                </a:lnTo>
                <a:lnTo>
                  <a:pt x="0" y="1584752"/>
                </a:lnTo>
                <a:lnTo>
                  <a:pt x="0" y="0"/>
                </a:lnTo>
                <a:close/>
              </a:path>
            </a:pathLst>
          </a:custGeom>
          <a:blipFill>
            <a:blip r:embed="rId3"/>
            <a:stretch>
              <a:fillRect/>
            </a:stretch>
          </a:blipFill>
        </p:spPr>
        <p:txBody>
          <a:bodyPr/>
          <a:lstStyle/>
          <a:p>
            <a:endParaRPr lang="en-US"/>
          </a:p>
        </p:txBody>
      </p:sp>
      <p:sp>
        <p:nvSpPr>
          <p:cNvPr id="4" name="Freeform 2">
            <a:extLst>
              <a:ext uri="{FF2B5EF4-FFF2-40B4-BE49-F238E27FC236}">
                <a16:creationId xmlns:a16="http://schemas.microsoft.com/office/drawing/2014/main" id="{E77D92AE-2465-A5EF-4075-7989B19F4ED6}"/>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DDE04D80-804E-B9AC-F26C-335ED275345D}"/>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4AF06B88-A47D-6E88-C57A-5D407B77D4DE}"/>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B1C27FF3-5FE5-3A79-539F-7E9D7FC0B224}"/>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11">
            <a:extLst>
              <a:ext uri="{FF2B5EF4-FFF2-40B4-BE49-F238E27FC236}">
                <a16:creationId xmlns:a16="http://schemas.microsoft.com/office/drawing/2014/main" id="{17A132ED-D064-200F-2FDE-94982249529B}"/>
              </a:ext>
            </a:extLst>
          </p:cNvPr>
          <p:cNvSpPr txBox="1"/>
          <p:nvPr/>
        </p:nvSpPr>
        <p:spPr>
          <a:xfrm>
            <a:off x="3574596" y="2841696"/>
            <a:ext cx="11461884" cy="4594912"/>
          </a:xfrm>
          <a:prstGeom prst="rect">
            <a:avLst/>
          </a:prstGeom>
        </p:spPr>
        <p:txBody>
          <a:bodyPr wrap="square" lIns="0" tIns="0" rIns="0" bIns="0" rtlCol="0" anchor="t">
            <a:spAutoFit/>
          </a:bodyPr>
          <a:lstStyle/>
          <a:p>
            <a:pPr algn="ctr">
              <a:lnSpc>
                <a:spcPct val="150000"/>
              </a:lnSpc>
              <a:spcBef>
                <a:spcPct val="0"/>
              </a:spcBef>
            </a:pPr>
            <a:r>
              <a:rPr lang="en-US" sz="4400" b="1">
                <a:solidFill>
                  <a:schemeClr val="tx2">
                    <a:lumMod val="50000"/>
                  </a:schemeClr>
                </a:solidFill>
                <a:latin typeface="Arial" panose="020B0604020202020204" pitchFamily="34" charset="0"/>
                <a:cs typeface="Arial" panose="020B0604020202020204" pitchFamily="34" charset="0"/>
              </a:rPr>
              <a:t>HOẠT ĐỘNG NHÓM</a:t>
            </a:r>
          </a:p>
          <a:p>
            <a:pPr algn="just">
              <a:lnSpc>
                <a:spcPct val="150000"/>
              </a:lnSpc>
              <a:spcBef>
                <a:spcPct val="0"/>
              </a:spcBef>
            </a:pPr>
            <a:r>
              <a:rPr lang="en-US" sz="4000">
                <a:latin typeface="Arial" panose="020B0604020202020204" pitchFamily="34" charset="0"/>
                <a:cs typeface="Arial" panose="020B0604020202020204" pitchFamily="34" charset="0"/>
              </a:rPr>
              <a:t>Sau khi hoàn thành bản mô tả và trình bày kết quả làm việc, các nhóm tiếp tục trao đổi với nhau để </a:t>
            </a:r>
            <a:r>
              <a:rPr lang="en-US" sz="4000">
                <a:cs typeface="Arial" panose="020B0604020202020204" pitchFamily="34" charset="0"/>
              </a:rPr>
              <a:t>n</a:t>
            </a:r>
            <a:r>
              <a:rPr lang="vi-VN" sz="4000">
                <a:cs typeface="Arial" panose="020B0604020202020204" pitchFamily="34" charset="0"/>
              </a:rPr>
              <a:t>hận diện được sự giống và khác nhau giữa các nhóm nghề dựa trên nội dung của bản mô tả</a:t>
            </a:r>
            <a:r>
              <a:rPr lang="en-US" sz="400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id="{457EE694-359E-98AB-02DF-E3E5ABFD998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056" y="7003232"/>
            <a:ext cx="3751137" cy="3333823"/>
          </a:xfrm>
          <a:prstGeom prst="rect">
            <a:avLst/>
          </a:prstGeom>
        </p:spPr>
      </p:pic>
    </p:spTree>
    <p:extLst>
      <p:ext uri="{BB962C8B-B14F-4D97-AF65-F5344CB8AC3E}">
        <p14:creationId xmlns:p14="http://schemas.microsoft.com/office/powerpoint/2010/main" val="3852675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201110" y="9351072"/>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274897" y="9240445"/>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2">
            <a:extLst>
              <a:ext uri="{FF2B5EF4-FFF2-40B4-BE49-F238E27FC236}">
                <a16:creationId xmlns:a16="http://schemas.microsoft.com/office/drawing/2014/main" id="{19C5E0AA-E5AD-7F4C-3891-8414282B1EB3}"/>
              </a:ext>
            </a:extLst>
          </p:cNvPr>
          <p:cNvGrpSpPr/>
          <p:nvPr/>
        </p:nvGrpSpPr>
        <p:grpSpPr>
          <a:xfrm>
            <a:off x="-159715" y="-179686"/>
            <a:ext cx="18607430" cy="660193"/>
            <a:chOff x="0" y="0"/>
            <a:chExt cx="754546" cy="26771"/>
          </a:xfrm>
        </p:grpSpPr>
        <p:sp>
          <p:nvSpPr>
            <p:cNvPr id="5" name="Freeform 3">
              <a:extLst>
                <a:ext uri="{FF2B5EF4-FFF2-40B4-BE49-F238E27FC236}">
                  <a16:creationId xmlns:a16="http://schemas.microsoft.com/office/drawing/2014/main" id="{242C0CAE-389D-DBA0-B06B-BE3FC73D2D48}"/>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D805319-9786-F06F-ECF0-5AC7DCBBEEED}"/>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latin typeface="Arial" panose="020B0604020202020204" pitchFamily="34" charset="0"/>
                <a:cs typeface="Arial" panose="020B0604020202020204" pitchFamily="34" charset="0"/>
              </a:endParaRPr>
            </a:p>
          </p:txBody>
        </p:sp>
      </p:grpSp>
      <p:pic>
        <p:nvPicPr>
          <p:cNvPr id="7" name="Picture 3">
            <a:extLst>
              <a:ext uri="{FF2B5EF4-FFF2-40B4-BE49-F238E27FC236}">
                <a16:creationId xmlns:a16="http://schemas.microsoft.com/office/drawing/2014/main" id="{7783E4E9-3E7C-D09B-B4A1-277E514F5FB4}"/>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709036" y="-307626"/>
            <a:ext cx="9775128" cy="7432326"/>
          </a:xfrm>
          <a:prstGeom prst="rect">
            <a:avLst/>
          </a:prstGeom>
        </p:spPr>
      </p:pic>
      <p:sp>
        <p:nvSpPr>
          <p:cNvPr id="8" name="TextBox 7">
            <a:extLst>
              <a:ext uri="{FF2B5EF4-FFF2-40B4-BE49-F238E27FC236}">
                <a16:creationId xmlns:a16="http://schemas.microsoft.com/office/drawing/2014/main" id="{0309B8C7-E636-EF6E-98AF-D55A7B60C37C}"/>
              </a:ext>
            </a:extLst>
          </p:cNvPr>
          <p:cNvSpPr txBox="1"/>
          <p:nvPr/>
        </p:nvSpPr>
        <p:spPr>
          <a:xfrm>
            <a:off x="3424865" y="1943100"/>
            <a:ext cx="8343470" cy="4594912"/>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Kết thúc hoạt động nhóm, các em trả lời câu hỏi sau: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Việc xây dựng bản mô tả đặc trưng và yêu cầu của nhóm nghề có giá trị đối với việc lựa chọn nghề nghiệp của em?</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02622E3-118C-178C-A416-C2215EF05F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849862" y="5951568"/>
            <a:ext cx="5612788" cy="4343240"/>
          </a:xfrm>
          <a:prstGeom prst="rect">
            <a:avLst/>
          </a:prstGeom>
        </p:spPr>
      </p:pic>
    </p:spTree>
    <p:extLst>
      <p:ext uri="{BB962C8B-B14F-4D97-AF65-F5344CB8AC3E}">
        <p14:creationId xmlns:p14="http://schemas.microsoft.com/office/powerpoint/2010/main" val="2286620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156054" y="114300"/>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1072347">
            <a:off x="16620436" y="-3397"/>
            <a:ext cx="1451609" cy="1371059"/>
          </a:xfrm>
          <a:custGeom>
            <a:avLst/>
            <a:gdLst/>
            <a:ahLst/>
            <a:cxnLst/>
            <a:rect l="l" t="t" r="r" b="b"/>
            <a:pathLst>
              <a:path w="1736697" h="1641178">
                <a:moveTo>
                  <a:pt x="0" y="0"/>
                </a:moveTo>
                <a:lnTo>
                  <a:pt x="1736696" y="0"/>
                </a:lnTo>
                <a:lnTo>
                  <a:pt x="1736696" y="1641178"/>
                </a:lnTo>
                <a:lnTo>
                  <a:pt x="0" y="1641178"/>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8C6946-D71A-C90E-9C9C-0347D6E5F9B7}"/>
              </a:ext>
            </a:extLst>
          </p:cNvPr>
          <p:cNvSpPr txBox="1"/>
          <p:nvPr/>
        </p:nvSpPr>
        <p:spPr>
          <a:xfrm>
            <a:off x="2419350" y="589321"/>
            <a:ext cx="13449300" cy="1998176"/>
          </a:xfrm>
          <a:prstGeom prst="rect">
            <a:avLst/>
          </a:prstGeom>
          <a:noFill/>
        </p:spPr>
        <p:txBody>
          <a:bodyPr wrap="square">
            <a:spAutoFit/>
          </a:bodyPr>
          <a:lstStyle/>
          <a:p>
            <a:pPr algn="ctr">
              <a:lnSpc>
                <a:spcPct val="150000"/>
              </a:lnSpc>
            </a:pPr>
            <a:r>
              <a:rPr lang="vi-VN" sz="4400" b="1">
                <a:solidFill>
                  <a:srgbClr val="C00000"/>
                </a:solidFill>
                <a:latin typeface="Arial" panose="020B0604020202020204" pitchFamily="34" charset="0"/>
                <a:cs typeface="Arial" panose="020B0604020202020204" pitchFamily="34" charset="0"/>
              </a:rPr>
              <a:t>Nhiệm vụ 3: Chia sẻ và hoàn thiện bản mô tả đặc trưng nghề, nhóm nghề mà em quan tâm</a:t>
            </a:r>
            <a:endParaRPr lang="en-US" sz="4400" b="1" dirty="0">
              <a:solidFill>
                <a:srgbClr val="C00000"/>
              </a:solidFill>
              <a:latin typeface="Arial" panose="020B0604020202020204" pitchFamily="34" charset="0"/>
              <a:cs typeface="Arial" panose="020B0604020202020204" pitchFamily="34" charset="0"/>
            </a:endParaRPr>
          </a:p>
        </p:txBody>
      </p:sp>
      <p:sp>
        <p:nvSpPr>
          <p:cNvPr id="6" name="Freeform 4">
            <a:extLst>
              <a:ext uri="{FF2B5EF4-FFF2-40B4-BE49-F238E27FC236}">
                <a16:creationId xmlns:a16="http://schemas.microsoft.com/office/drawing/2014/main" id="{445C1EA7-DCD0-E128-AEE0-88D811BDC354}"/>
              </a:ext>
            </a:extLst>
          </p:cNvPr>
          <p:cNvSpPr/>
          <p:nvPr/>
        </p:nvSpPr>
        <p:spPr>
          <a:xfrm>
            <a:off x="7620000" y="2935332"/>
            <a:ext cx="9982200" cy="673220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C54385-C173-074D-E947-0BA12116698A}"/>
              </a:ext>
            </a:extLst>
          </p:cNvPr>
          <p:cNvSpPr txBox="1"/>
          <p:nvPr/>
        </p:nvSpPr>
        <p:spPr>
          <a:xfrm>
            <a:off x="8077098" y="3080647"/>
            <a:ext cx="9068004"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Các em hãy </a:t>
            </a:r>
            <a:r>
              <a:rPr lang="en-US" sz="4000">
                <a:latin typeface="Arial" panose="020B0604020202020204" pitchFamily="34" charset="0"/>
                <a:cs typeface="Arial" panose="020B0604020202020204" pitchFamily="34" charset="0"/>
              </a:rPr>
              <a:t>h</a:t>
            </a:r>
            <a:r>
              <a:rPr lang="vi-VN" sz="4000">
                <a:latin typeface="Arial" panose="020B0604020202020204" pitchFamily="34" charset="0"/>
                <a:cs typeface="Arial" panose="020B0604020202020204" pitchFamily="34" charset="0"/>
              </a:rPr>
              <a:t>oàn thiện bản mô tả đặc trưng của nghề, nhóm nghề mà các em quan tâm</a:t>
            </a:r>
            <a:r>
              <a:rPr lang="en-US" sz="4000">
                <a:latin typeface="Arial" panose="020B0604020202020204" pitchFamily="34" charset="0"/>
                <a:cs typeface="Arial" panose="020B0604020202020204" pitchFamily="34" charset="0"/>
              </a:rPr>
              <a:t> và chia sẻ với bạn.</a:t>
            </a: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Sau khi hoàn thiện</a:t>
            </a:r>
            <a:r>
              <a:rPr lang="en-US" sz="4000">
                <a:latin typeface="Arial" panose="020B0604020202020204" pitchFamily="34" charset="0"/>
                <a:cs typeface="Arial" panose="020B0604020202020204" pitchFamily="34" charset="0"/>
              </a:rPr>
              <a:t>, các em </a:t>
            </a:r>
            <a:r>
              <a:rPr lang="vi-VN" sz="4000">
                <a:latin typeface="Arial" panose="020B0604020202020204" pitchFamily="34" charset="0"/>
                <a:cs typeface="Arial" panose="020B0604020202020204" pitchFamily="34" charset="0"/>
              </a:rPr>
              <a:t>có thể gửi lên trang điện tử trao đổi thông tin của lớp, trưng bày trong lớp, gửi đến gia đình </a:t>
            </a:r>
            <a:r>
              <a:rPr lang="en-US" sz="4000">
                <a:latin typeface="Arial" panose="020B0604020202020204" pitchFamily="34" charset="0"/>
                <a:cs typeface="Arial" panose="020B0604020202020204" pitchFamily="34" charset="0"/>
              </a:rPr>
              <a:t>của mình</a:t>
            </a:r>
            <a:r>
              <a:rPr lang="vi-VN" sz="4000">
                <a:latin typeface="Arial" panose="020B0604020202020204" pitchFamily="34" charset="0"/>
                <a:cs typeface="Arial" panose="020B0604020202020204" pitchFamily="34" charset="0"/>
              </a:rPr>
              <a:t>,...</a:t>
            </a:r>
          </a:p>
        </p:txBody>
      </p:sp>
      <p:sp>
        <p:nvSpPr>
          <p:cNvPr id="15" name="Freeform 15"/>
          <p:cNvSpPr/>
          <p:nvPr/>
        </p:nvSpPr>
        <p:spPr>
          <a:xfrm rot="3055056">
            <a:off x="17097449" y="9392385"/>
            <a:ext cx="1000838" cy="550305"/>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EBBC2398-66DD-DCCF-A1FA-EF9ABBF1DDB0}"/>
              </a:ext>
            </a:extLst>
          </p:cNvPr>
          <p:cNvGrpSpPr/>
          <p:nvPr/>
        </p:nvGrpSpPr>
        <p:grpSpPr>
          <a:xfrm>
            <a:off x="691243" y="2935330"/>
            <a:ext cx="6409906" cy="6732207"/>
            <a:chOff x="691243" y="2935330"/>
            <a:chExt cx="6409906" cy="6732207"/>
          </a:xfrm>
        </p:grpSpPr>
        <p:grpSp>
          <p:nvGrpSpPr>
            <p:cNvPr id="9" name="Group 8">
              <a:extLst>
                <a:ext uri="{FF2B5EF4-FFF2-40B4-BE49-F238E27FC236}">
                  <a16:creationId xmlns:a16="http://schemas.microsoft.com/office/drawing/2014/main" id="{B166F1A8-75BA-330B-6C02-D76BA2D74888}"/>
                </a:ext>
              </a:extLst>
            </p:cNvPr>
            <p:cNvGrpSpPr/>
            <p:nvPr/>
          </p:nvGrpSpPr>
          <p:grpSpPr>
            <a:xfrm>
              <a:off x="691243" y="2935330"/>
              <a:ext cx="6409906" cy="6732207"/>
              <a:chOff x="914400" y="2826612"/>
              <a:chExt cx="6409906" cy="6732207"/>
            </a:xfrm>
          </p:grpSpPr>
          <p:grpSp>
            <p:nvGrpSpPr>
              <p:cNvPr id="11" name="Group 6">
                <a:extLst>
                  <a:ext uri="{FF2B5EF4-FFF2-40B4-BE49-F238E27FC236}">
                    <a16:creationId xmlns:a16="http://schemas.microsoft.com/office/drawing/2014/main" id="{4BFFD6EA-49EA-4BD6-58D3-0300E0801ED7}"/>
                  </a:ext>
                </a:extLst>
              </p:cNvPr>
              <p:cNvGrpSpPr/>
              <p:nvPr/>
            </p:nvGrpSpPr>
            <p:grpSpPr>
              <a:xfrm>
                <a:off x="914400" y="2826612"/>
                <a:ext cx="6409906" cy="6732207"/>
                <a:chOff x="0" y="-47625"/>
                <a:chExt cx="1457118" cy="1939320"/>
              </a:xfrm>
            </p:grpSpPr>
            <p:sp>
              <p:nvSpPr>
                <p:cNvPr id="18" name="Freeform 7">
                  <a:extLst>
                    <a:ext uri="{FF2B5EF4-FFF2-40B4-BE49-F238E27FC236}">
                      <a16:creationId xmlns:a16="http://schemas.microsoft.com/office/drawing/2014/main" id="{1412FDD1-FA46-AC02-48B9-E304C43139D0}"/>
                    </a:ext>
                  </a:extLst>
                </p:cNvPr>
                <p:cNvSpPr/>
                <p:nvPr/>
              </p:nvSpPr>
              <p:spPr>
                <a:xfrm>
                  <a:off x="0" y="-47625"/>
                  <a:ext cx="1457118" cy="193932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id="{C899A13D-4C15-D214-4712-534C9A075B5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4F06CA9E-5194-0DCD-5E7C-97DE7882C86F}"/>
                  </a:ext>
                </a:extLst>
              </p:cNvPr>
              <p:cNvGrpSpPr/>
              <p:nvPr/>
            </p:nvGrpSpPr>
            <p:grpSpPr>
              <a:xfrm>
                <a:off x="1067785" y="3358380"/>
                <a:ext cx="6103136" cy="1585824"/>
                <a:chOff x="1065910" y="3395602"/>
                <a:chExt cx="6103136" cy="1585824"/>
              </a:xfrm>
            </p:grpSpPr>
            <p:sp>
              <p:nvSpPr>
                <p:cNvPr id="16" name="Freeform 10">
                  <a:extLst>
                    <a:ext uri="{FF2B5EF4-FFF2-40B4-BE49-F238E27FC236}">
                      <a16:creationId xmlns:a16="http://schemas.microsoft.com/office/drawing/2014/main" id="{0A500E60-B404-EE6F-EA5D-4D6EE121EA5D}"/>
                    </a:ext>
                  </a:extLst>
                </p:cNvPr>
                <p:cNvSpPr/>
                <p:nvPr/>
              </p:nvSpPr>
              <p:spPr>
                <a:xfrm>
                  <a:off x="1233450" y="3395602"/>
                  <a:ext cx="5826740" cy="1585824"/>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641530-6720-6C35-4845-809266BE990A}"/>
                    </a:ext>
                  </a:extLst>
                </p:cNvPr>
                <p:cNvSpPr txBox="1"/>
                <p:nvPr/>
              </p:nvSpPr>
              <p:spPr>
                <a:xfrm>
                  <a:off x="1065910" y="3819182"/>
                  <a:ext cx="6103136"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Hoạt động nhóm đôi</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4" name="Picture 23" descr="A picture containing toy, doll&#10;&#10;Description automatically generated">
              <a:extLst>
                <a:ext uri="{FF2B5EF4-FFF2-40B4-BE49-F238E27FC236}">
                  <a16:creationId xmlns:a16="http://schemas.microsoft.com/office/drawing/2014/main" id="{32BDCE11-5593-A98F-D2CE-5CA12B19F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7495" y="5352711"/>
              <a:ext cx="3447505" cy="4062059"/>
            </a:xfrm>
            <a:prstGeom prst="rect">
              <a:avLst/>
            </a:prstGeom>
          </p:spPr>
        </p:pic>
      </p:grpSp>
    </p:spTree>
    <p:extLst>
      <p:ext uri="{BB962C8B-B14F-4D97-AF65-F5344CB8AC3E}">
        <p14:creationId xmlns:p14="http://schemas.microsoft.com/office/powerpoint/2010/main" val="14748779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9" name="Freeform 19"/>
          <p:cNvSpPr/>
          <p:nvPr/>
        </p:nvSpPr>
        <p:spPr>
          <a:xfrm rot="9700754">
            <a:off x="16512193" y="9261277"/>
            <a:ext cx="1808120" cy="760827"/>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3505672F-74CB-0CD9-985E-3A8E63718153}"/>
              </a:ext>
            </a:extLst>
          </p:cNvPr>
          <p:cNvSpPr/>
          <p:nvPr/>
        </p:nvSpPr>
        <p:spPr>
          <a:xfrm rot="21251903">
            <a:off x="2531517" y="1463593"/>
            <a:ext cx="12895382" cy="6550122"/>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6B1AB4C-52C3-8505-D8A3-C8CE607B2803}"/>
              </a:ext>
            </a:extLst>
          </p:cNvPr>
          <p:cNvSpPr txBox="1"/>
          <p:nvPr/>
        </p:nvSpPr>
        <p:spPr>
          <a:xfrm>
            <a:off x="4111422" y="2441198"/>
            <a:ext cx="10065156" cy="4594912"/>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Để có được cái nhìn chân thực về một nghề hay nhóm nghề nào đó, việc tìm hiểu và xác định đặc trưng của nghề là một việc quan trọng, cần thiết, các em hãy hoàn thiện một cách nghiêm túc bản mô tả này.</a:t>
            </a:r>
            <a:endParaRPr lang="en-US" sz="40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4C252D0-9F9B-C74C-63E0-04194167200C}"/>
              </a:ext>
            </a:extLst>
          </p:cNvPr>
          <p:cNvGrpSpPr/>
          <p:nvPr/>
        </p:nvGrpSpPr>
        <p:grpSpPr>
          <a:xfrm>
            <a:off x="13381152" y="6606937"/>
            <a:ext cx="4004651" cy="2851456"/>
            <a:chOff x="11054194" y="6229208"/>
            <a:chExt cx="4004651" cy="2851456"/>
          </a:xfrm>
        </p:grpSpPr>
        <p:grpSp>
          <p:nvGrpSpPr>
            <p:cNvPr id="11" name="Group 7">
              <a:extLst>
                <a:ext uri="{FF2B5EF4-FFF2-40B4-BE49-F238E27FC236}">
                  <a16:creationId xmlns:a16="http://schemas.microsoft.com/office/drawing/2014/main" id="{644A45D9-E92F-2497-1FFA-7ACE5F1FE0DA}"/>
                </a:ext>
              </a:extLst>
            </p:cNvPr>
            <p:cNvGrpSpPr/>
            <p:nvPr/>
          </p:nvGrpSpPr>
          <p:grpSpPr>
            <a:xfrm rot="317549">
              <a:off x="11054194" y="6229208"/>
              <a:ext cx="4004651" cy="2851456"/>
              <a:chOff x="10293" y="24107"/>
              <a:chExt cx="800680" cy="648993"/>
            </a:xfrm>
          </p:grpSpPr>
          <p:sp>
            <p:nvSpPr>
              <p:cNvPr id="13" name="Freeform 8">
                <a:extLst>
                  <a:ext uri="{FF2B5EF4-FFF2-40B4-BE49-F238E27FC236}">
                    <a16:creationId xmlns:a16="http://schemas.microsoft.com/office/drawing/2014/main" id="{A41B4AAD-C67F-DDB0-19F7-1BB2CD2F6C15}"/>
                  </a:ext>
                </a:extLst>
              </p:cNvPr>
              <p:cNvSpPr/>
              <p:nvPr/>
            </p:nvSpPr>
            <p:spPr>
              <a:xfrm>
                <a:off x="10293" y="24107"/>
                <a:ext cx="800680"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4" name="TextBox 9">
                <a:extLst>
                  <a:ext uri="{FF2B5EF4-FFF2-40B4-BE49-F238E27FC236}">
                    <a16:creationId xmlns:a16="http://schemas.microsoft.com/office/drawing/2014/main" id="{9B3EDE8D-6A61-45A6-01F3-AC0D9FE9A270}"/>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3F67802-E0F0-638E-406E-030CACBABDE0}"/>
                </a:ext>
              </a:extLst>
            </p:cNvPr>
            <p:cNvSpPr txBox="1"/>
            <p:nvPr/>
          </p:nvSpPr>
          <p:spPr>
            <a:xfrm>
              <a:off x="11344826" y="7134533"/>
              <a:ext cx="3448523" cy="769441"/>
            </a:xfrm>
            <a:prstGeom prst="rect">
              <a:avLst/>
            </a:prstGeom>
            <a:noFill/>
          </p:spPr>
          <p:txBody>
            <a:bodyPr wrap="square">
              <a:spAutoFit/>
            </a:bodyPr>
            <a:lstStyle/>
            <a:p>
              <a:pPr algn="ctr"/>
              <a:r>
                <a:rPr lang="en-US" sz="4400" b="1">
                  <a:solidFill>
                    <a:schemeClr val="bg1"/>
                  </a:solidFill>
                  <a:latin typeface="Arial" panose="020B0604020202020204" pitchFamily="34" charset="0"/>
                  <a:ea typeface="Calibri" panose="020F0502020204030204" pitchFamily="34" charset="0"/>
                  <a:cs typeface="Arial" panose="020B0604020202020204" pitchFamily="34" charset="0"/>
                </a:rPr>
                <a:t>Nhấn mạnh</a:t>
              </a:r>
              <a:endParaRPr lang="en-US" sz="4400" dirty="0">
                <a:solidFill>
                  <a:schemeClr val="bg1"/>
                </a:solidFill>
                <a:latin typeface="Arial" panose="020B0604020202020204" pitchFamily="34" charset="0"/>
                <a:cs typeface="Arial" panose="020B0604020202020204" pitchFamily="34" charset="0"/>
              </a:endParaRPr>
            </a:p>
          </p:txBody>
        </p:sp>
      </p:grpSp>
      <p:sp>
        <p:nvSpPr>
          <p:cNvPr id="4" name="Freeform 4"/>
          <p:cNvSpPr/>
          <p:nvPr/>
        </p:nvSpPr>
        <p:spPr>
          <a:xfrm rot="-924948">
            <a:off x="1443141" y="1359925"/>
            <a:ext cx="1547575" cy="149341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4334914" y="326054"/>
            <a:ext cx="1346501" cy="1351913"/>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7CBDA60C-B7B1-8DAB-870C-C062404381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2163" y="6194274"/>
            <a:ext cx="3098534" cy="4092726"/>
          </a:xfrm>
          <a:prstGeom prst="rect">
            <a:avLst/>
          </a:prstGeom>
        </p:spPr>
      </p:pic>
    </p:spTree>
    <p:extLst>
      <p:ext uri="{BB962C8B-B14F-4D97-AF65-F5344CB8AC3E}">
        <p14:creationId xmlns:p14="http://schemas.microsoft.com/office/powerpoint/2010/main" val="25832591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A6ABBC35-B796-A1CA-D94B-1DB789F8CFAE}"/>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23" name="TextBox 20">
            <a:extLst>
              <a:ext uri="{FF2B5EF4-FFF2-40B4-BE49-F238E27FC236}">
                <a16:creationId xmlns:a16="http://schemas.microsoft.com/office/drawing/2014/main" id="{801C028C-89DB-E189-F94A-E1BF666501F0}"/>
              </a:ext>
            </a:extLst>
          </p:cNvPr>
          <p:cNvSpPr txBox="1"/>
          <p:nvPr/>
        </p:nvSpPr>
        <p:spPr>
          <a:xfrm>
            <a:off x="2270420" y="2798448"/>
            <a:ext cx="13791540" cy="5368906"/>
          </a:xfrm>
          <a:prstGeom prst="rect">
            <a:avLst/>
          </a:prstGeom>
        </p:spPr>
        <p:txBody>
          <a:bodyPr wrap="square" lIns="0" tIns="0" rIns="0" bIns="0" rtlCol="0" anchor="t">
            <a:spAutoFit/>
          </a:bodyPr>
          <a:lstStyle/>
          <a:p>
            <a:pPr lvl="0" algn="ctr">
              <a:lnSpc>
                <a:spcPct val="150000"/>
              </a:lnSpc>
            </a:pPr>
            <a:r>
              <a:rPr lang="vi-VN" sz="6000" b="1">
                <a:solidFill>
                  <a:prstClr val="white"/>
                </a:solidFill>
                <a:latin typeface="Arial" panose="020B0604020202020204" pitchFamily="34" charset="0"/>
                <a:ea typeface="Calibri" panose="020F0502020204030204" pitchFamily="34" charset="0"/>
                <a:cs typeface="Arial" panose="020B0604020202020204" pitchFamily="34" charset="0"/>
              </a:rPr>
              <a:t>Hoạt động 2: Phân tích những yêu cầu của nhà tuyển dụng về phẩm chất và năng lực của người lao động đối với nhóm nghề mà em quan tâm</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Freeform 19"/>
          <p:cNvSpPr/>
          <p:nvPr/>
        </p:nvSpPr>
        <p:spPr>
          <a:xfrm rot="2406724">
            <a:off x="15859078" y="8459395"/>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1416047">
            <a:off x="15859434" y="1108037"/>
            <a:ext cx="1696061" cy="1640939"/>
          </a:xfrm>
          <a:custGeom>
            <a:avLst/>
            <a:gdLst/>
            <a:ahLst/>
            <a:cxnLst/>
            <a:rect l="l" t="t" r="r" b="b"/>
            <a:pathLst>
              <a:path w="1696061" h="1640939">
                <a:moveTo>
                  <a:pt x="0" y="0"/>
                </a:moveTo>
                <a:lnTo>
                  <a:pt x="1696062" y="0"/>
                </a:lnTo>
                <a:lnTo>
                  <a:pt x="1696062" y="1640939"/>
                </a:lnTo>
                <a:lnTo>
                  <a:pt x="0" y="16409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2618330">
            <a:off x="-233188" y="8394965"/>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a:off x="725701" y="1264800"/>
            <a:ext cx="1789559" cy="1581522"/>
          </a:xfrm>
          <a:custGeom>
            <a:avLst/>
            <a:gdLst/>
            <a:ahLst/>
            <a:cxnLst/>
            <a:rect l="l" t="t" r="r" b="b"/>
            <a:pathLst>
              <a:path w="1789559" h="1581522">
                <a:moveTo>
                  <a:pt x="0" y="0"/>
                </a:moveTo>
                <a:lnTo>
                  <a:pt x="1789559" y="0"/>
                </a:lnTo>
                <a:lnTo>
                  <a:pt x="1789559" y="1581522"/>
                </a:lnTo>
                <a:lnTo>
                  <a:pt x="0" y="158152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1798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flipV="1">
            <a:off x="16791102" y="190462"/>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32834" y="157349"/>
            <a:ext cx="1063420" cy="1164917"/>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5">
            <a:extLst>
              <a:ext uri="{FF2B5EF4-FFF2-40B4-BE49-F238E27FC236}">
                <a16:creationId xmlns:a16="http://schemas.microsoft.com/office/drawing/2014/main" id="{4FCA5EDF-8656-8BDF-5564-6D13CD678CAD}"/>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04C672A-F074-9614-478E-72C68E98CA22}"/>
              </a:ext>
            </a:extLst>
          </p:cNvPr>
          <p:cNvSpPr txBox="1"/>
          <p:nvPr/>
        </p:nvSpPr>
        <p:spPr>
          <a:xfrm>
            <a:off x="1896916" y="739807"/>
            <a:ext cx="14494167" cy="2881045"/>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Trao đổi cách thu thập thông tin của nhà tuyển dụng về yêu cầu phẩm chất và năng lực đối với nhóm nghề mà em quan tâm</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46A50E13-84E5-3117-F3DC-1A44970A5E34}"/>
              </a:ext>
            </a:extLst>
          </p:cNvPr>
          <p:cNvGrpSpPr/>
          <p:nvPr/>
        </p:nvGrpSpPr>
        <p:grpSpPr>
          <a:xfrm>
            <a:off x="637330" y="3020710"/>
            <a:ext cx="10039271" cy="5475590"/>
            <a:chOff x="-56866" y="2494205"/>
            <a:chExt cx="10039271" cy="5475590"/>
          </a:xfrm>
        </p:grpSpPr>
        <p:grpSp>
          <p:nvGrpSpPr>
            <p:cNvPr id="24" name="Group 23">
              <a:extLst>
                <a:ext uri="{FF2B5EF4-FFF2-40B4-BE49-F238E27FC236}">
                  <a16:creationId xmlns:a16="http://schemas.microsoft.com/office/drawing/2014/main" id="{D63F4AC5-FC41-A1C7-D5D9-B9ABFE4B12F4}"/>
                </a:ext>
              </a:extLst>
            </p:cNvPr>
            <p:cNvGrpSpPr/>
            <p:nvPr/>
          </p:nvGrpSpPr>
          <p:grpSpPr>
            <a:xfrm>
              <a:off x="585174" y="3476320"/>
              <a:ext cx="9397231" cy="4493475"/>
              <a:chOff x="585174" y="3476320"/>
              <a:chExt cx="9397231" cy="4493475"/>
            </a:xfrm>
          </p:grpSpPr>
          <p:sp>
            <p:nvSpPr>
              <p:cNvPr id="26" name="Freeform 3">
                <a:extLst>
                  <a:ext uri="{FF2B5EF4-FFF2-40B4-BE49-F238E27FC236}">
                    <a16:creationId xmlns:a16="http://schemas.microsoft.com/office/drawing/2014/main" id="{B401BA03-277C-EC93-8C28-8EB1148B5496}"/>
                  </a:ext>
                </a:extLst>
              </p:cNvPr>
              <p:cNvSpPr/>
              <p:nvPr/>
            </p:nvSpPr>
            <p:spPr>
              <a:xfrm>
                <a:off x="585174" y="3476320"/>
                <a:ext cx="9397231" cy="4493475"/>
              </a:xfrm>
              <a:prstGeom prst="wedgeRectCallout">
                <a:avLst>
                  <a:gd name="adj1" fmla="val 61229"/>
                  <a:gd name="adj2" fmla="val 39522"/>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1BC0A49-DAFE-9EDE-0969-EC930D198DCE}"/>
                  </a:ext>
                </a:extLst>
              </p:cNvPr>
              <p:cNvSpPr txBox="1"/>
              <p:nvPr/>
            </p:nvSpPr>
            <p:spPr>
              <a:xfrm>
                <a:off x="862331" y="3857178"/>
                <a:ext cx="8842915" cy="3717749"/>
              </a:xfrm>
              <a:prstGeom prst="rect">
                <a:avLst/>
              </a:prstGeom>
              <a:noFill/>
            </p:spPr>
            <p:txBody>
              <a:bodyPr wrap="square">
                <a:spAutoFit/>
              </a:bodyPr>
              <a:lstStyle/>
              <a:p>
                <a:pPr algn="ctr">
                  <a:lnSpc>
                    <a:spcPct val="150000"/>
                  </a:lnSpc>
                </a:pPr>
                <a:r>
                  <a:rPr lang="en-US" sz="4200" b="1">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nhóm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cách thu thập thông tin được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tr.58)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làm việc với nhau theo những cách đó</a:t>
                </a:r>
                <a:endParaRPr lang="en-US" sz="4000" dirty="0">
                  <a:solidFill>
                    <a:srgbClr val="FF0000"/>
                  </a:solidFill>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6A189EB9-0330-AD27-6BC3-64A69A22F8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0608254">
              <a:off x="-56866" y="2494205"/>
              <a:ext cx="1337957" cy="1712585"/>
            </a:xfrm>
            <a:prstGeom prst="rect">
              <a:avLst/>
            </a:prstGeom>
          </p:spPr>
        </p:pic>
      </p:grpSp>
      <p:pic>
        <p:nvPicPr>
          <p:cNvPr id="49" name="Picture 48" descr="A group of kids sitting around a table&#10;&#10;Description automatically generated with low confidence">
            <a:extLst>
              <a:ext uri="{FF2B5EF4-FFF2-40B4-BE49-F238E27FC236}">
                <a16:creationId xmlns:a16="http://schemas.microsoft.com/office/drawing/2014/main" id="{BC7D79A7-AF56-2C2A-61F2-7411E1EADB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42032" y="6974378"/>
            <a:ext cx="6308070" cy="3309451"/>
          </a:xfrm>
          <a:prstGeom prst="rect">
            <a:avLst/>
          </a:prstGeom>
        </p:spPr>
      </p:pic>
    </p:spTree>
    <p:extLst>
      <p:ext uri="{BB962C8B-B14F-4D97-AF65-F5344CB8AC3E}">
        <p14:creationId xmlns:p14="http://schemas.microsoft.com/office/powerpoint/2010/main" val="41267289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7" name="Freeform 17"/>
          <p:cNvSpPr/>
          <p:nvPr/>
        </p:nvSpPr>
        <p:spPr>
          <a:xfrm rot="3139688">
            <a:off x="17078236" y="392377"/>
            <a:ext cx="1393760" cy="357805"/>
          </a:xfrm>
          <a:custGeom>
            <a:avLst/>
            <a:gdLst/>
            <a:ahLst/>
            <a:cxnLst/>
            <a:rect l="l" t="t" r="r" b="b"/>
            <a:pathLst>
              <a:path w="2494404" h="1193156">
                <a:moveTo>
                  <a:pt x="0" y="0"/>
                </a:moveTo>
                <a:lnTo>
                  <a:pt x="2494404" y="0"/>
                </a:lnTo>
                <a:lnTo>
                  <a:pt x="2494404" y="1193157"/>
                </a:lnTo>
                <a:lnTo>
                  <a:pt x="0" y="119315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6">
            <a:extLst>
              <a:ext uri="{FF2B5EF4-FFF2-40B4-BE49-F238E27FC236}">
                <a16:creationId xmlns:a16="http://schemas.microsoft.com/office/drawing/2014/main" id="{69E9DECF-9A05-AA2D-09C7-560581D39C73}"/>
              </a:ext>
            </a:extLst>
          </p:cNvPr>
          <p:cNvSpPr/>
          <p:nvPr/>
        </p:nvSpPr>
        <p:spPr>
          <a:xfrm>
            <a:off x="811666" y="3328951"/>
            <a:ext cx="16664667" cy="6483478"/>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175EC6A-DA63-2C88-8D04-09CBBFDA094D}"/>
              </a:ext>
            </a:extLst>
          </p:cNvPr>
          <p:cNvSpPr txBox="1"/>
          <p:nvPr/>
        </p:nvSpPr>
        <p:spPr>
          <a:xfrm>
            <a:off x="1376403" y="3348645"/>
            <a:ext cx="8991600" cy="6056851"/>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Phỏng vấn trực tiếp nhà tuyển dụng hoặc người làm trong nghề.</a:t>
            </a:r>
          </a:p>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thông tin tuyển dụng.</a:t>
            </a:r>
          </a:p>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Tham gia các diễn đàn trao đổi về nghề nghiệp, ngày hội việc làm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18"/>
          <p:cNvSpPr/>
          <p:nvPr/>
        </p:nvSpPr>
        <p:spPr>
          <a:xfrm rot="858427">
            <a:off x="17529195" y="9440625"/>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2394168">
            <a:off x="42619" y="9479351"/>
            <a:ext cx="829161" cy="853405"/>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FD0C87-CCBC-5851-A798-C423BE825838}"/>
              </a:ext>
            </a:extLst>
          </p:cNvPr>
          <p:cNvGrpSpPr/>
          <p:nvPr/>
        </p:nvGrpSpPr>
        <p:grpSpPr>
          <a:xfrm>
            <a:off x="457200" y="154010"/>
            <a:ext cx="16592550" cy="2676295"/>
            <a:chOff x="236220" y="-393654"/>
            <a:chExt cx="16592550" cy="2676295"/>
          </a:xfrm>
        </p:grpSpPr>
        <p:sp>
          <p:nvSpPr>
            <p:cNvPr id="3" name="Line Callout 1 (Border and Accent Bar) 3">
              <a:extLst>
                <a:ext uri="{FF2B5EF4-FFF2-40B4-BE49-F238E27FC236}">
                  <a16:creationId xmlns:a16="http://schemas.microsoft.com/office/drawing/2014/main" id="{F95E2805-F6BE-8F10-C388-F4A154AEA50F}"/>
                </a:ext>
              </a:extLst>
            </p:cNvPr>
            <p:cNvSpPr/>
            <p:nvPr/>
          </p:nvSpPr>
          <p:spPr>
            <a:xfrm>
              <a:off x="236220" y="77778"/>
              <a:ext cx="15992475" cy="2204863"/>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2">
                      <a:lumMod val="50000"/>
                    </a:schemeClr>
                  </a:solidFill>
                  <a:latin typeface="Arial" panose="020B0604020202020204" pitchFamily="34" charset="0"/>
                  <a:cs typeface="Arial" panose="020B0604020202020204" pitchFamily="34" charset="0"/>
                </a:rPr>
                <a:t>Gợi ý: </a:t>
              </a:r>
              <a:r>
                <a:rPr lang="en-US" sz="4000">
                  <a:solidFill>
                    <a:schemeClr val="accent2">
                      <a:lumMod val="50000"/>
                    </a:schemeClr>
                  </a:solidFill>
                  <a:latin typeface="Arial" panose="020B0604020202020204" pitchFamily="34" charset="0"/>
                  <a:cs typeface="Arial" panose="020B0604020202020204" pitchFamily="34" charset="0"/>
                </a:rPr>
                <a:t>Các cách thu thập thông tin của nhà tuyển dụng về yêu cầu phẩm chất và năng lực đối với nhóm nghề mà em quan tâm:</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B771774-9A53-243C-1C66-7E1A2CA86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8620" y="-393654"/>
              <a:ext cx="1200150" cy="1200150"/>
            </a:xfrm>
            <a:prstGeom prst="rect">
              <a:avLst/>
            </a:prstGeom>
          </p:spPr>
        </p:pic>
      </p:grpSp>
      <p:pic>
        <p:nvPicPr>
          <p:cNvPr id="11" name="Picture 10" descr="A group of people looking at a sign&#10;&#10;Description automatically generated">
            <a:extLst>
              <a:ext uri="{FF2B5EF4-FFF2-40B4-BE49-F238E27FC236}">
                <a16:creationId xmlns:a16="http://schemas.microsoft.com/office/drawing/2014/main" id="{87A91369-13BE-6486-1C02-DF2B27B2D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2597" y="3696633"/>
            <a:ext cx="3782872" cy="32799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descr="A group of people around a table&#10;&#10;Description automatically generated">
            <a:extLst>
              <a:ext uri="{FF2B5EF4-FFF2-40B4-BE49-F238E27FC236}">
                <a16:creationId xmlns:a16="http://schemas.microsoft.com/office/drawing/2014/main" id="{1D7AE9D5-54D4-42FE-EE3F-45F6919FAD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56204">
            <a:off x="11122561" y="6653318"/>
            <a:ext cx="3715766" cy="26579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247635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inVertical)">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barn(inVertical)">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barn(inVertical)">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201110" y="9351072"/>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1" name="Picture 10">
            <a:extLst>
              <a:ext uri="{FF2B5EF4-FFF2-40B4-BE49-F238E27FC236}">
                <a16:creationId xmlns:a16="http://schemas.microsoft.com/office/drawing/2014/main" id="{E420345F-3649-EE6A-FEAE-9D4AFE9082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0" y="6740177"/>
            <a:ext cx="3169467" cy="3579480"/>
          </a:xfrm>
          <a:prstGeom prst="rect">
            <a:avLst/>
          </a:prstGeom>
        </p:spPr>
      </p:pic>
      <p:grpSp>
        <p:nvGrpSpPr>
          <p:cNvPr id="33" name="Group 32">
            <a:extLst>
              <a:ext uri="{FF2B5EF4-FFF2-40B4-BE49-F238E27FC236}">
                <a16:creationId xmlns:a16="http://schemas.microsoft.com/office/drawing/2014/main" id="{94338315-8342-DE7A-2B75-6278F6240D60}"/>
              </a:ext>
            </a:extLst>
          </p:cNvPr>
          <p:cNvGrpSpPr/>
          <p:nvPr/>
        </p:nvGrpSpPr>
        <p:grpSpPr>
          <a:xfrm>
            <a:off x="457200" y="732191"/>
            <a:ext cx="16971051" cy="1668129"/>
            <a:chOff x="457200" y="732191"/>
            <a:chExt cx="16971051" cy="1668129"/>
          </a:xfrm>
        </p:grpSpPr>
        <p:sp>
          <p:nvSpPr>
            <p:cNvPr id="34" name="Line Callout 1 (Border and Accent Bar) 3">
              <a:extLst>
                <a:ext uri="{FF2B5EF4-FFF2-40B4-BE49-F238E27FC236}">
                  <a16:creationId xmlns:a16="http://schemas.microsoft.com/office/drawing/2014/main" id="{27D30278-5D54-72D7-30F4-D7AB1DDAC922}"/>
                </a:ext>
              </a:extLst>
            </p:cNvPr>
            <p:cNvSpPr/>
            <p:nvPr/>
          </p:nvSpPr>
          <p:spPr>
            <a:xfrm>
              <a:off x="457200" y="732191"/>
              <a:ext cx="16306800" cy="1651800"/>
            </a:xfrm>
            <a:prstGeom prst="accentBorderCallout1">
              <a:avLst>
                <a:gd name="adj1" fmla="val 18750"/>
                <a:gd name="adj2" fmla="val -3127"/>
                <a:gd name="adj3" fmla="val 17954"/>
                <a:gd name="adj4" fmla="val -17509"/>
              </a:avLst>
            </a:prstGeom>
            <a:solidFill>
              <a:srgbClr val="EDF6F9"/>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Giới thiệu ý nghĩa, vai trò của việc tìm hiểu nghề/nhóm nghề</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25208876-82A2-CE34-BFB0-787729866E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18061" y="1265116"/>
              <a:ext cx="1410190" cy="1135204"/>
            </a:xfrm>
            <a:prstGeom prst="rect">
              <a:avLst/>
            </a:prstGeom>
          </p:spPr>
        </p:pic>
      </p:grpSp>
      <p:sp>
        <p:nvSpPr>
          <p:cNvPr id="16" name="Freeform 13">
            <a:extLst>
              <a:ext uri="{FF2B5EF4-FFF2-40B4-BE49-F238E27FC236}">
                <a16:creationId xmlns:a16="http://schemas.microsoft.com/office/drawing/2014/main" id="{51236FB2-CCC9-8C57-4DE0-411B068AD256}"/>
              </a:ext>
            </a:extLst>
          </p:cNvPr>
          <p:cNvSpPr/>
          <p:nvPr/>
        </p:nvSpPr>
        <p:spPr>
          <a:xfrm rot="18344311">
            <a:off x="17274897" y="9240445"/>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AE43B902-5826-86F7-D1FC-60AE9EFA70B2}"/>
              </a:ext>
            </a:extLst>
          </p:cNvPr>
          <p:cNvSpPr/>
          <p:nvPr/>
        </p:nvSpPr>
        <p:spPr>
          <a:xfrm>
            <a:off x="8839200" y="3687409"/>
            <a:ext cx="8077198" cy="2599091"/>
          </a:xfrm>
          <a:prstGeom prst="wedgeRoundRectCallout">
            <a:avLst>
              <a:gd name="adj1" fmla="val -57063"/>
              <a:gd name="adj2" fmla="val 47957"/>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Xác định hướng đi, mục tiêu nghề nghiệp</a:t>
            </a:r>
            <a:endParaRPr lang="vi-VN" sz="40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38666413-920D-1E00-F3CA-B4D830D94A0C}"/>
              </a:ext>
            </a:extLst>
          </p:cNvPr>
          <p:cNvSpPr/>
          <p:nvPr/>
        </p:nvSpPr>
        <p:spPr>
          <a:xfrm>
            <a:off x="8839200" y="6917618"/>
            <a:ext cx="8077198" cy="2599091"/>
          </a:xfrm>
          <a:prstGeom prst="wedgeRoundRectCallout">
            <a:avLst>
              <a:gd name="adj1" fmla="val -56081"/>
              <a:gd name="adj2" fmla="val -43313"/>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Tạo dựng một cuộc sống chất lượng hơn</a:t>
            </a:r>
            <a:endParaRPr lang="en-US" sz="4000">
              <a:solidFill>
                <a:schemeClr val="tx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AF55EFB-B356-98AC-5844-0E7848577CAB}"/>
              </a:ext>
            </a:extLst>
          </p:cNvPr>
          <p:cNvGrpSpPr/>
          <p:nvPr/>
        </p:nvGrpSpPr>
        <p:grpSpPr>
          <a:xfrm>
            <a:off x="1219202" y="2710317"/>
            <a:ext cx="6172198" cy="3576183"/>
            <a:chOff x="-107993" y="2362174"/>
            <a:chExt cx="6172198" cy="3576183"/>
          </a:xfrm>
        </p:grpSpPr>
        <p:sp>
          <p:nvSpPr>
            <p:cNvPr id="20" name="Line Callout 1 (Border and Accent Bar) 3">
              <a:extLst>
                <a:ext uri="{FF2B5EF4-FFF2-40B4-BE49-F238E27FC236}">
                  <a16:creationId xmlns:a16="http://schemas.microsoft.com/office/drawing/2014/main" id="{788E6FD1-5FDC-B425-AEF5-53553A8AEA58}"/>
                </a:ext>
              </a:extLst>
            </p:cNvPr>
            <p:cNvSpPr/>
            <p:nvPr/>
          </p:nvSpPr>
          <p:spPr>
            <a:xfrm>
              <a:off x="-107993" y="2939558"/>
              <a:ext cx="6172198" cy="2998799"/>
            </a:xfrm>
            <a:prstGeom prst="roundRect">
              <a:avLst/>
            </a:prstGeom>
            <a:solidFill>
              <a:srgbClr val="FFF9E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accent4">
                      <a:lumMod val="50000"/>
                    </a:schemeClr>
                  </a:solidFill>
                  <a:latin typeface="Arial" panose="020B0604020202020204" pitchFamily="34" charset="0"/>
                  <a:cs typeface="Arial" panose="020B0604020202020204" pitchFamily="34" charset="0"/>
                </a:rPr>
                <a:t>Lợi ích của việc tìm hiểu nghề/nhóm nghề:</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21" name="Picture 2">
              <a:extLst>
                <a:ext uri="{FF2B5EF4-FFF2-40B4-BE49-F238E27FC236}">
                  <a16:creationId xmlns:a16="http://schemas.microsoft.com/office/drawing/2014/main" id="{AFEEF878-3D87-1B86-37AB-99B0DEC50E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99850" y="2362174"/>
              <a:ext cx="756511" cy="777721"/>
            </a:xfrm>
            <a:prstGeom prst="rect">
              <a:avLst/>
            </a:prstGeom>
          </p:spPr>
        </p:pic>
      </p:grpSp>
    </p:spTree>
    <p:extLst>
      <p:ext uri="{BB962C8B-B14F-4D97-AF65-F5344CB8AC3E}">
        <p14:creationId xmlns:p14="http://schemas.microsoft.com/office/powerpoint/2010/main" val="17357093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156054" y="114300"/>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p>
        </p:txBody>
      </p:sp>
      <p:sp>
        <p:nvSpPr>
          <p:cNvPr id="14" name="Freeform 14"/>
          <p:cNvSpPr/>
          <p:nvPr/>
        </p:nvSpPr>
        <p:spPr>
          <a:xfrm rot="1072347">
            <a:off x="16620436" y="-3397"/>
            <a:ext cx="1451609" cy="1371059"/>
          </a:xfrm>
          <a:custGeom>
            <a:avLst/>
            <a:gdLst/>
            <a:ahLst/>
            <a:cxnLst/>
            <a:rect l="l" t="t" r="r" b="b"/>
            <a:pathLst>
              <a:path w="1736697" h="1641178">
                <a:moveTo>
                  <a:pt x="0" y="0"/>
                </a:moveTo>
                <a:lnTo>
                  <a:pt x="1736696" y="0"/>
                </a:lnTo>
                <a:lnTo>
                  <a:pt x="1736696" y="1641178"/>
                </a:lnTo>
                <a:lnTo>
                  <a:pt x="0" y="1641178"/>
                </a:lnTo>
                <a:lnTo>
                  <a:pt x="0" y="0"/>
                </a:lnTo>
                <a:close/>
              </a:path>
            </a:pathLst>
          </a:custGeom>
          <a:blipFill>
            <a:blip r:embed="rId3"/>
            <a:stretch>
              <a:fillRect/>
            </a:stretch>
          </a:blipFill>
        </p:spPr>
        <p:txBody>
          <a:bodyPr/>
          <a:lstStyle/>
          <a:p>
            <a:endParaRPr lang="en-US"/>
          </a:p>
        </p:txBody>
      </p:sp>
      <p:sp>
        <p:nvSpPr>
          <p:cNvPr id="15" name="Freeform 15"/>
          <p:cNvSpPr/>
          <p:nvPr/>
        </p:nvSpPr>
        <p:spPr>
          <a:xfrm rot="3055056">
            <a:off x="17097449" y="9392385"/>
            <a:ext cx="1000838" cy="550305"/>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4"/>
            <a:stretch>
              <a:fillRect/>
            </a:stretch>
          </a:blipFill>
        </p:spPr>
        <p:txBody>
          <a:bodyPr/>
          <a:lstStyle/>
          <a:p>
            <a:endParaRPr lang="en-US"/>
          </a:p>
        </p:txBody>
      </p:sp>
      <p:sp>
        <p:nvSpPr>
          <p:cNvPr id="8" name="Rounded Rectangular Callout 13">
            <a:extLst>
              <a:ext uri="{FF2B5EF4-FFF2-40B4-BE49-F238E27FC236}">
                <a16:creationId xmlns:a16="http://schemas.microsoft.com/office/drawing/2014/main" id="{BBC4D350-D400-EF5E-7E5A-DE612B2EDAE7}"/>
              </a:ext>
            </a:extLst>
          </p:cNvPr>
          <p:cNvSpPr/>
          <p:nvPr/>
        </p:nvSpPr>
        <p:spPr>
          <a:xfrm>
            <a:off x="980774" y="1542080"/>
            <a:ext cx="6300550" cy="2382219"/>
          </a:xfrm>
          <a:prstGeom prst="wedgeRoundRectCallout">
            <a:avLst>
              <a:gd name="adj1" fmla="val -10641"/>
              <a:gd name="adj2" fmla="val 101296"/>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HOẠT ĐỘNG NHÓM</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2B9C435C-465B-2436-5ABF-DE720E0B00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441857" y="9099938"/>
            <a:ext cx="1678934" cy="600219"/>
          </a:xfrm>
          <a:prstGeom prst="rect">
            <a:avLst/>
          </a:prstGeom>
        </p:spPr>
      </p:pic>
      <p:grpSp>
        <p:nvGrpSpPr>
          <p:cNvPr id="19" name="Group 18">
            <a:extLst>
              <a:ext uri="{FF2B5EF4-FFF2-40B4-BE49-F238E27FC236}">
                <a16:creationId xmlns:a16="http://schemas.microsoft.com/office/drawing/2014/main" id="{D8DA8709-28F2-7611-EFAC-190972DBBCFA}"/>
              </a:ext>
            </a:extLst>
          </p:cNvPr>
          <p:cNvGrpSpPr/>
          <p:nvPr/>
        </p:nvGrpSpPr>
        <p:grpSpPr>
          <a:xfrm>
            <a:off x="8356689" y="495300"/>
            <a:ext cx="8950537" cy="8610325"/>
            <a:chOff x="8305800" y="965944"/>
            <a:chExt cx="9372600" cy="7682757"/>
          </a:xfrm>
        </p:grpSpPr>
        <p:grpSp>
          <p:nvGrpSpPr>
            <p:cNvPr id="20" name="Group 19">
              <a:extLst>
                <a:ext uri="{FF2B5EF4-FFF2-40B4-BE49-F238E27FC236}">
                  <a16:creationId xmlns:a16="http://schemas.microsoft.com/office/drawing/2014/main" id="{D7A1CD96-3438-0477-E9E6-AF2FEBA0AA48}"/>
                </a:ext>
              </a:extLst>
            </p:cNvPr>
            <p:cNvGrpSpPr/>
            <p:nvPr/>
          </p:nvGrpSpPr>
          <p:grpSpPr>
            <a:xfrm>
              <a:off x="8305800" y="2035551"/>
              <a:ext cx="9372600" cy="6613150"/>
              <a:chOff x="702894" y="3376974"/>
              <a:chExt cx="16350489" cy="5252191"/>
            </a:xfrm>
          </p:grpSpPr>
          <p:sp>
            <p:nvSpPr>
              <p:cNvPr id="22" name="Rectangle: Rounded Corners 21">
                <a:extLst>
                  <a:ext uri="{FF2B5EF4-FFF2-40B4-BE49-F238E27FC236}">
                    <a16:creationId xmlns:a16="http://schemas.microsoft.com/office/drawing/2014/main" id="{D5136990-2F14-F166-9503-234C4D0DC923}"/>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8D510FC-6173-29AE-CEC9-8115B87AAA52}"/>
                  </a:ext>
                </a:extLst>
              </p:cNvPr>
              <p:cNvSpPr/>
              <p:nvPr/>
            </p:nvSpPr>
            <p:spPr>
              <a:xfrm>
                <a:off x="1563526" y="3900939"/>
                <a:ext cx="14629222"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nhóm hãy chia sẻ thông tin kết quả làm việc nhóm về cách thu thập thông tin của nhà tuyển dụng về phẩm chất và năng lực đối với nhóm nghề mà em quan tâm. </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21" name="Picture 16">
              <a:extLst>
                <a:ext uri="{FF2B5EF4-FFF2-40B4-BE49-F238E27FC236}">
                  <a16:creationId xmlns:a16="http://schemas.microsoft.com/office/drawing/2014/main" id="{F77EDE52-9DB7-D905-5263-8D39318ADD57}"/>
                </a:ext>
              </a:extLst>
            </p:cNvPr>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115800" y="965944"/>
              <a:ext cx="1406996" cy="1337106"/>
            </a:xfrm>
            <a:prstGeom prst="rect">
              <a:avLst/>
            </a:prstGeom>
          </p:spPr>
        </p:pic>
      </p:grpSp>
      <p:pic>
        <p:nvPicPr>
          <p:cNvPr id="27" name="Picture 26" descr="Cartoon of kids with hats&#10;&#10;Description automatically generated">
            <a:extLst>
              <a:ext uri="{FF2B5EF4-FFF2-40B4-BE49-F238E27FC236}">
                <a16:creationId xmlns:a16="http://schemas.microsoft.com/office/drawing/2014/main" id="{017E3D99-5C8F-D9D6-136F-EB569466A8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442" y="5143500"/>
            <a:ext cx="5629415" cy="5629415"/>
          </a:xfrm>
          <a:prstGeom prst="rect">
            <a:avLst/>
          </a:prstGeom>
        </p:spPr>
      </p:pic>
    </p:spTree>
    <p:extLst>
      <p:ext uri="{BB962C8B-B14F-4D97-AF65-F5344CB8AC3E}">
        <p14:creationId xmlns:p14="http://schemas.microsoft.com/office/powerpoint/2010/main" val="7272139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9" name="Freeform 12">
            <a:extLst>
              <a:ext uri="{FF2B5EF4-FFF2-40B4-BE49-F238E27FC236}">
                <a16:creationId xmlns:a16="http://schemas.microsoft.com/office/drawing/2014/main" id="{66E70CE7-D95E-1399-B317-16008A9ACD14}"/>
              </a:ext>
            </a:extLst>
          </p:cNvPr>
          <p:cNvSpPr/>
          <p:nvPr/>
        </p:nvSpPr>
        <p:spPr>
          <a:xfrm rot="1598604">
            <a:off x="16603788" y="1452"/>
            <a:ext cx="1648078" cy="1487679"/>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0" name="Freeform 14">
            <a:extLst>
              <a:ext uri="{FF2B5EF4-FFF2-40B4-BE49-F238E27FC236}">
                <a16:creationId xmlns:a16="http://schemas.microsoft.com/office/drawing/2014/main" id="{FEB6F9CB-3039-D2B3-B804-2DE7F62DDFD3}"/>
              </a:ext>
            </a:extLst>
          </p:cNvPr>
          <p:cNvSpPr/>
          <p:nvPr/>
        </p:nvSpPr>
        <p:spPr>
          <a:xfrm>
            <a:off x="0" y="164114"/>
            <a:ext cx="1318153" cy="1162353"/>
          </a:xfrm>
          <a:custGeom>
            <a:avLst/>
            <a:gdLst/>
            <a:ahLst/>
            <a:cxnLst/>
            <a:rect l="l" t="t" r="r" b="b"/>
            <a:pathLst>
              <a:path w="1655814" h="1584752">
                <a:moveTo>
                  <a:pt x="0" y="0"/>
                </a:moveTo>
                <a:lnTo>
                  <a:pt x="1655814" y="0"/>
                </a:lnTo>
                <a:lnTo>
                  <a:pt x="1655814" y="1584752"/>
                </a:lnTo>
                <a:lnTo>
                  <a:pt x="0" y="158475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78D8BCC-0B64-B8D6-9393-C05704237358}"/>
              </a:ext>
            </a:extLst>
          </p:cNvPr>
          <p:cNvSpPr txBox="1"/>
          <p:nvPr/>
        </p:nvSpPr>
        <p:spPr>
          <a:xfrm>
            <a:off x="1504950" y="745290"/>
            <a:ext cx="1527809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Thu thập và phân tích những yêu cầu về phẩm chất và năng lực của nhóm nghề mà em quan tâm</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1CA118F-BE69-DAD5-C567-40DC7DEEA532}"/>
              </a:ext>
            </a:extLst>
          </p:cNvPr>
          <p:cNvGrpSpPr/>
          <p:nvPr/>
        </p:nvGrpSpPr>
        <p:grpSpPr>
          <a:xfrm>
            <a:off x="7467600" y="2894142"/>
            <a:ext cx="9448800" cy="6109589"/>
            <a:chOff x="7320045" y="2104701"/>
            <a:chExt cx="9448800" cy="6109589"/>
          </a:xfrm>
        </p:grpSpPr>
        <p:sp>
          <p:nvSpPr>
            <p:cNvPr id="15" name="Speech Bubble: Rectangle with Corners Rounded 14">
              <a:extLst>
                <a:ext uri="{FF2B5EF4-FFF2-40B4-BE49-F238E27FC236}">
                  <a16:creationId xmlns:a16="http://schemas.microsoft.com/office/drawing/2014/main" id="{A9EFCED8-64A1-0E5D-56E5-FD30153EEDEC}"/>
                </a:ext>
              </a:extLst>
            </p:cNvPr>
            <p:cNvSpPr/>
            <p:nvPr/>
          </p:nvSpPr>
          <p:spPr>
            <a:xfrm>
              <a:off x="7320045" y="2705099"/>
              <a:ext cx="9448800" cy="5509191"/>
            </a:xfrm>
            <a:prstGeom prst="wedgeRoundRectCallout">
              <a:avLst>
                <a:gd name="adj1" fmla="val -61462"/>
                <a:gd name="adj2" fmla="val 4744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em tham khảo ví dụ </a:t>
              </a:r>
              <a:r>
                <a:rPr lang="en-US" sz="4000" i="1">
                  <a:solidFill>
                    <a:schemeClr val="tx1"/>
                  </a:solidFill>
                  <a:latin typeface="Arial" panose="020B0604020202020204" pitchFamily="34" charset="0"/>
                  <a:cs typeface="Arial" panose="020B0604020202020204" pitchFamily="34" charset="0"/>
                </a:rPr>
                <a:t>(SGK – tr.59) </a:t>
              </a:r>
              <a:r>
                <a:rPr lang="en-US" sz="4000">
                  <a:solidFill>
                    <a:schemeClr val="tx1"/>
                  </a:solidFill>
                  <a:latin typeface="Arial" panose="020B0604020202020204" pitchFamily="34" charset="0"/>
                  <a:cs typeface="Arial" panose="020B0604020202020204" pitchFamily="34" charset="0"/>
                </a:rPr>
                <a:t>để</a:t>
              </a:r>
              <a:r>
                <a:rPr lang="en-US" sz="4000" i="1">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thu thập các yêu cầu về năng lực, phẩm chất cần có ở mỗi nhóm nghề và làm rõ các biểu hiện của nó trong các hoạt động cụ thể.</a:t>
              </a:r>
              <a:endParaRPr lang="vi-VN" sz="4000" dirty="0">
                <a:solidFill>
                  <a:schemeClr val="tx1"/>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6F6DF22C-FA1D-9B7B-6A68-4C08E06911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89579" y="2104701"/>
              <a:ext cx="909732" cy="935238"/>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EE1E0A1C-3ED4-0765-56DC-BEA9C8E33D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Tree>
    <p:extLst>
      <p:ext uri="{BB962C8B-B14F-4D97-AF65-F5344CB8AC3E}">
        <p14:creationId xmlns:p14="http://schemas.microsoft.com/office/powerpoint/2010/main" val="12119324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201110" y="9351072"/>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218828" y="82637"/>
            <a:ext cx="741668" cy="927422"/>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Arrow: Pentagon 8">
            <a:extLst>
              <a:ext uri="{FF2B5EF4-FFF2-40B4-BE49-F238E27FC236}">
                <a16:creationId xmlns:a16="http://schemas.microsoft.com/office/drawing/2014/main" id="{3D733A74-49AF-FD71-7B50-758D93F54646}"/>
              </a:ext>
            </a:extLst>
          </p:cNvPr>
          <p:cNvSpPr/>
          <p:nvPr/>
        </p:nvSpPr>
        <p:spPr>
          <a:xfrm>
            <a:off x="-1" y="1036613"/>
            <a:ext cx="8382001" cy="1295400"/>
          </a:xfrm>
          <a:prstGeom prst="homePlate">
            <a:avLst/>
          </a:prstGeom>
          <a:solidFill>
            <a:srgbClr val="FFF2C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VÍ DỤ THAM KHẢO</a:t>
            </a:r>
          </a:p>
        </p:txBody>
      </p:sp>
      <p:pic>
        <p:nvPicPr>
          <p:cNvPr id="11" name="Picture 10">
            <a:extLst>
              <a:ext uri="{FF2B5EF4-FFF2-40B4-BE49-F238E27FC236}">
                <a16:creationId xmlns:a16="http://schemas.microsoft.com/office/drawing/2014/main" id="{B27CB1EC-76A5-1CED-A176-F13BDC76CD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67000" y="2781300"/>
            <a:ext cx="4191000" cy="7505700"/>
          </a:xfrm>
          <a:prstGeom prst="rect">
            <a:avLst/>
          </a:prstGeom>
        </p:spPr>
      </p:pic>
      <p:grpSp>
        <p:nvGrpSpPr>
          <p:cNvPr id="18" name="Group 17">
            <a:extLst>
              <a:ext uri="{FF2B5EF4-FFF2-40B4-BE49-F238E27FC236}">
                <a16:creationId xmlns:a16="http://schemas.microsoft.com/office/drawing/2014/main" id="{9E45E708-BA8A-518B-90AE-05134CC13F1E}"/>
              </a:ext>
            </a:extLst>
          </p:cNvPr>
          <p:cNvGrpSpPr/>
          <p:nvPr/>
        </p:nvGrpSpPr>
        <p:grpSpPr>
          <a:xfrm>
            <a:off x="9296400" y="334833"/>
            <a:ext cx="6860310" cy="9617333"/>
            <a:chOff x="9600045" y="342962"/>
            <a:chExt cx="6860310" cy="9617333"/>
          </a:xfrm>
        </p:grpSpPr>
        <p:pic>
          <p:nvPicPr>
            <p:cNvPr id="17" name="Picture 16">
              <a:extLst>
                <a:ext uri="{FF2B5EF4-FFF2-40B4-BE49-F238E27FC236}">
                  <a16:creationId xmlns:a16="http://schemas.microsoft.com/office/drawing/2014/main" id="{88DC1E2C-657A-44D2-93C6-E7C456BBF666}"/>
                </a:ext>
              </a:extLst>
            </p:cNvPr>
            <p:cNvPicPr>
              <a:picLocks noChangeAspect="1"/>
            </p:cNvPicPr>
            <p:nvPr/>
          </p:nvPicPr>
          <p:blipFill>
            <a:blip r:embed="rId6"/>
            <a:stretch>
              <a:fillRect/>
            </a:stretch>
          </p:blipFill>
          <p:spPr>
            <a:xfrm>
              <a:off x="9600045" y="886982"/>
              <a:ext cx="6860310" cy="9073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a:extLst>
                <a:ext uri="{FF2B5EF4-FFF2-40B4-BE49-F238E27FC236}">
                  <a16:creationId xmlns:a16="http://schemas.microsoft.com/office/drawing/2014/main" id="{C3183198-6FBE-8DEF-AA15-700EECE60B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649200" y="342962"/>
              <a:ext cx="762000" cy="783364"/>
            </a:xfrm>
            <a:prstGeom prst="rect">
              <a:avLst/>
            </a:prstGeom>
          </p:spPr>
        </p:pic>
      </p:grpSp>
    </p:spTree>
    <p:extLst>
      <p:ext uri="{BB962C8B-B14F-4D97-AF65-F5344CB8AC3E}">
        <p14:creationId xmlns:p14="http://schemas.microsoft.com/office/powerpoint/2010/main" val="3444474453"/>
      </p:ext>
    </p:extLst>
  </p:cSld>
  <p:clrMapOvr>
    <a:masterClrMapping/>
  </p:clrMapOvr>
  <p:transition spd="med">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9" name="Freeform 19"/>
          <p:cNvSpPr/>
          <p:nvPr/>
        </p:nvSpPr>
        <p:spPr>
          <a:xfrm rot="9700754">
            <a:off x="16512193" y="9261277"/>
            <a:ext cx="1808120" cy="760827"/>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rot="-924948">
            <a:off x="18251" y="81903"/>
            <a:ext cx="1547575" cy="149341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6764005" y="176514"/>
            <a:ext cx="1346501" cy="1351913"/>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6">
            <a:extLst>
              <a:ext uri="{FF2B5EF4-FFF2-40B4-BE49-F238E27FC236}">
                <a16:creationId xmlns:a16="http://schemas.microsoft.com/office/drawing/2014/main" id="{AADD1848-B668-1079-83E6-38A6CBA7AE8C}"/>
              </a:ext>
            </a:extLst>
          </p:cNvPr>
          <p:cNvSpPr/>
          <p:nvPr/>
        </p:nvSpPr>
        <p:spPr>
          <a:xfrm>
            <a:off x="1269918" y="1242475"/>
            <a:ext cx="15748162" cy="883798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5C15CB5-DE2C-76F9-E3C1-12D96C907FBF}"/>
              </a:ext>
            </a:extLst>
          </p:cNvPr>
          <p:cNvSpPr txBox="1"/>
          <p:nvPr/>
        </p:nvSpPr>
        <p:spPr>
          <a:xfrm>
            <a:off x="4114799" y="3619500"/>
            <a:ext cx="10058400" cy="3579250"/>
          </a:xfrm>
          <a:prstGeom prst="rect">
            <a:avLst/>
          </a:prstGeom>
        </p:spPr>
        <p:txBody>
          <a:bodyPr wrap="square" lIns="0" tIns="0" rIns="0" bIns="0" rtlCol="0" anchor="t">
            <a:spAutoFit/>
          </a:bodyPr>
          <a:lstStyle/>
          <a:p>
            <a:pPr algn="ctr">
              <a:lnSpc>
                <a:spcPct val="150000"/>
              </a:lnSpc>
              <a:spcBef>
                <a:spcPct val="0"/>
              </a:spcBef>
            </a:pPr>
            <a:r>
              <a:rPr lang="en-US" sz="4000">
                <a:latin typeface="Arial" panose="020B0604020202020204" pitchFamily="34" charset="0"/>
                <a:cs typeface="Arial" panose="020B0604020202020204" pitchFamily="34" charset="0"/>
              </a:rPr>
              <a:t>Các em hãy </a:t>
            </a:r>
            <a:r>
              <a:rPr lang="vi-VN" sz="4000">
                <a:latin typeface="Arial" panose="020B0604020202020204" pitchFamily="34" charset="0"/>
                <a:cs typeface="Arial" panose="020B0604020202020204" pitchFamily="34" charset="0"/>
              </a:rPr>
              <a:t>phân tích và mô tả những phẩm chất, năng lực, kĩ năng cần có ở người lao động trong nhóm nghề mà em quan tâm</a:t>
            </a:r>
            <a:r>
              <a:rPr lang="en-US" sz="4000">
                <a:latin typeface="Arial" panose="020B0604020202020204" pitchFamily="34" charset="0"/>
                <a:cs typeface="Arial" panose="020B0604020202020204" pitchFamily="34" charset="0"/>
              </a:rPr>
              <a:t> dựa vào ví dụ gợi ý cho sẵn dưới đây</a:t>
            </a:r>
            <a:endParaRPr lang="vi-VN" sz="4000" dirty="0">
              <a:latin typeface="Arial" panose="020B0604020202020204" pitchFamily="34" charset="0"/>
              <a:cs typeface="Arial" panose="020B0604020202020204" pitchFamily="34" charset="0"/>
            </a:endParaRPr>
          </a:p>
        </p:txBody>
      </p:sp>
      <p:pic>
        <p:nvPicPr>
          <p:cNvPr id="16" name="Picture 15" descr="Logo&#10;&#10;Description automatically generated">
            <a:extLst>
              <a:ext uri="{FF2B5EF4-FFF2-40B4-BE49-F238E27FC236}">
                <a16:creationId xmlns:a16="http://schemas.microsoft.com/office/drawing/2014/main" id="{AE8D3805-D6EC-9ADE-E215-54E5FCD14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6548">
            <a:off x="12679794" y="160752"/>
            <a:ext cx="3471869" cy="3613579"/>
          </a:xfrm>
          <a:prstGeom prst="rect">
            <a:avLst/>
          </a:prstGeom>
        </p:spPr>
      </p:pic>
      <p:pic>
        <p:nvPicPr>
          <p:cNvPr id="17" name="Picture 16">
            <a:extLst>
              <a:ext uri="{FF2B5EF4-FFF2-40B4-BE49-F238E27FC236}">
                <a16:creationId xmlns:a16="http://schemas.microsoft.com/office/drawing/2014/main" id="{FBA68D1E-CACE-3FC5-8376-615BBF1BB9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62000" y="5967162"/>
            <a:ext cx="5562600" cy="4304404"/>
          </a:xfrm>
          <a:prstGeom prst="rect">
            <a:avLst/>
          </a:prstGeom>
        </p:spPr>
      </p:pic>
    </p:spTree>
    <p:extLst>
      <p:ext uri="{BB962C8B-B14F-4D97-AF65-F5344CB8AC3E}">
        <p14:creationId xmlns:p14="http://schemas.microsoft.com/office/powerpoint/2010/main" val="16516229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17248691" y="305051"/>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3255689">
            <a:off x="17274897" y="9240445"/>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1412EA9-A03A-2C89-D569-3739035E4F75}"/>
              </a:ext>
            </a:extLst>
          </p:cNvPr>
          <p:cNvGrpSpPr/>
          <p:nvPr/>
        </p:nvGrpSpPr>
        <p:grpSpPr>
          <a:xfrm>
            <a:off x="457200" y="732191"/>
            <a:ext cx="15583390" cy="1651800"/>
            <a:chOff x="457200" y="732191"/>
            <a:chExt cx="15583390" cy="1651800"/>
          </a:xfrm>
        </p:grpSpPr>
        <p:sp>
          <p:nvSpPr>
            <p:cNvPr id="38" name="Line Callout 1 (Border and Accent Bar) 3">
              <a:extLst>
                <a:ext uri="{FF2B5EF4-FFF2-40B4-BE49-F238E27FC236}">
                  <a16:creationId xmlns:a16="http://schemas.microsoft.com/office/drawing/2014/main" id="{55E55688-6499-3FE4-E595-60A99E309974}"/>
                </a:ext>
              </a:extLst>
            </p:cNvPr>
            <p:cNvSpPr/>
            <p:nvPr/>
          </p:nvSpPr>
          <p:spPr>
            <a:xfrm>
              <a:off x="457200" y="732191"/>
              <a:ext cx="14630400" cy="1651800"/>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Ví dụ gợi ý: </a:t>
              </a:r>
              <a:r>
                <a:rPr kumimoji="0" lang="en-US" sz="4000"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Phân tích cụ thể một số kĩ năng chung sau:</a:t>
              </a:r>
              <a:endParaRPr kumimoji="0" lang="en-US" sz="4000"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p:txBody>
        </p:sp>
        <p:pic>
          <p:nvPicPr>
            <p:cNvPr id="39" name="Picture 10">
              <a:extLst>
                <a:ext uri="{FF2B5EF4-FFF2-40B4-BE49-F238E27FC236}">
                  <a16:creationId xmlns:a16="http://schemas.microsoft.com/office/drawing/2014/main" id="{72C70BA0-6DC7-198B-5A88-24BE9D8624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1248787"/>
              <a:ext cx="1410190" cy="1135204"/>
            </a:xfrm>
            <a:prstGeom prst="rect">
              <a:avLst/>
            </a:prstGeom>
          </p:spPr>
        </p:pic>
      </p:grpSp>
      <p:grpSp>
        <p:nvGrpSpPr>
          <p:cNvPr id="46" name="Group 45">
            <a:extLst>
              <a:ext uri="{FF2B5EF4-FFF2-40B4-BE49-F238E27FC236}">
                <a16:creationId xmlns:a16="http://schemas.microsoft.com/office/drawing/2014/main" id="{CD079309-320C-BEB6-2C3E-5E112CC87EF7}"/>
              </a:ext>
            </a:extLst>
          </p:cNvPr>
          <p:cNvGrpSpPr/>
          <p:nvPr/>
        </p:nvGrpSpPr>
        <p:grpSpPr>
          <a:xfrm>
            <a:off x="1371600" y="2806990"/>
            <a:ext cx="5029200" cy="3222871"/>
            <a:chOff x="273005" y="2546224"/>
            <a:chExt cx="5029200" cy="3392134"/>
          </a:xfrm>
        </p:grpSpPr>
        <p:sp>
          <p:nvSpPr>
            <p:cNvPr id="47" name="Line Callout 1 (Border and Accent Bar) 3">
              <a:extLst>
                <a:ext uri="{FF2B5EF4-FFF2-40B4-BE49-F238E27FC236}">
                  <a16:creationId xmlns:a16="http://schemas.microsoft.com/office/drawing/2014/main" id="{A110EDAC-4748-99CC-C688-37305273D3D5}"/>
                </a:ext>
              </a:extLst>
            </p:cNvPr>
            <p:cNvSpPr/>
            <p:nvPr/>
          </p:nvSpPr>
          <p:spPr>
            <a:xfrm>
              <a:off x="273005" y="3134678"/>
              <a:ext cx="5029200" cy="2803680"/>
            </a:xfrm>
            <a:prstGeom prst="roundRect">
              <a:avLst/>
            </a:prstGeom>
            <a:solidFill>
              <a:srgbClr val="FFF9E5"/>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Kĩ năng giao tiếp</a:t>
              </a:r>
            </a:p>
          </p:txBody>
        </p:sp>
        <p:pic>
          <p:nvPicPr>
            <p:cNvPr id="48" name="Picture 2">
              <a:extLst>
                <a:ext uri="{FF2B5EF4-FFF2-40B4-BE49-F238E27FC236}">
                  <a16:creationId xmlns:a16="http://schemas.microsoft.com/office/drawing/2014/main" id="{1C181B0D-7258-C4D9-14A5-3936036A82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09349" y="2546224"/>
              <a:ext cx="756511" cy="777721"/>
            </a:xfrm>
            <a:prstGeom prst="rect">
              <a:avLst/>
            </a:prstGeom>
          </p:spPr>
        </p:pic>
      </p:grpSp>
      <p:sp>
        <p:nvSpPr>
          <p:cNvPr id="52" name="Rounded Rectangle 19">
            <a:extLst>
              <a:ext uri="{FF2B5EF4-FFF2-40B4-BE49-F238E27FC236}">
                <a16:creationId xmlns:a16="http://schemas.microsoft.com/office/drawing/2014/main" id="{6664E4DB-CB0D-92CC-91C1-282DAAAB7150}"/>
              </a:ext>
            </a:extLst>
          </p:cNvPr>
          <p:cNvSpPr/>
          <p:nvPr/>
        </p:nvSpPr>
        <p:spPr>
          <a:xfrm>
            <a:off x="8072466" y="5329476"/>
            <a:ext cx="8996331" cy="2267424"/>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Sử dụng câu hỏi phù hợp, chuẩn mực, đúng trọng tâm vấn đề</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3" name="Rounded Rectangle 23">
            <a:extLst>
              <a:ext uri="{FF2B5EF4-FFF2-40B4-BE49-F238E27FC236}">
                <a16:creationId xmlns:a16="http://schemas.microsoft.com/office/drawing/2014/main" id="{39C23E30-CC5D-D068-3AD3-AB4A4ACAB432}"/>
              </a:ext>
            </a:extLst>
          </p:cNvPr>
          <p:cNvSpPr/>
          <p:nvPr/>
        </p:nvSpPr>
        <p:spPr>
          <a:xfrm>
            <a:off x="8072466" y="8148326"/>
            <a:ext cx="8996332" cy="1567174"/>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800">
                <a:solidFill>
                  <a:prstClr val="black"/>
                </a:solidFill>
                <a:latin typeface="Arial" panose="020B0604020202020204" pitchFamily="34" charset="0"/>
                <a:cs typeface="Arial" panose="020B0604020202020204" pitchFamily="34" charset="0"/>
              </a:rPr>
              <a:t>Ngôn ngữ cơ thể phù hợp</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4" name="Rounded Rectangle 19">
            <a:extLst>
              <a:ext uri="{FF2B5EF4-FFF2-40B4-BE49-F238E27FC236}">
                <a16:creationId xmlns:a16="http://schemas.microsoft.com/office/drawing/2014/main" id="{5E712269-FB2A-269F-3B25-B4D46A723F18}"/>
              </a:ext>
            </a:extLst>
          </p:cNvPr>
          <p:cNvSpPr/>
          <p:nvPr/>
        </p:nvSpPr>
        <p:spPr>
          <a:xfrm>
            <a:off x="8072570" y="3128729"/>
            <a:ext cx="8996228" cy="1651800"/>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800">
                <a:solidFill>
                  <a:prstClr val="black"/>
                </a:solidFill>
                <a:latin typeface="Arial" panose="020B0604020202020204" pitchFamily="34" charset="0"/>
                <a:cs typeface="Arial" panose="020B0604020202020204" pitchFamily="34" charset="0"/>
              </a:rPr>
              <a:t>Biết lắng nghe</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C4DBB78D-EDF2-85DD-1498-E346E106AF33}"/>
              </a:ext>
            </a:extLst>
          </p:cNvPr>
          <p:cNvGrpSpPr/>
          <p:nvPr/>
        </p:nvGrpSpPr>
        <p:grpSpPr>
          <a:xfrm rot="16200000">
            <a:off x="6783600" y="5163993"/>
            <a:ext cx="1997966" cy="579772"/>
            <a:chOff x="6498137" y="3625822"/>
            <a:chExt cx="558104" cy="973671"/>
          </a:xfrm>
        </p:grpSpPr>
        <p:cxnSp>
          <p:nvCxnSpPr>
            <p:cNvPr id="56" name="Straight Connector 55">
              <a:extLst>
                <a:ext uri="{FF2B5EF4-FFF2-40B4-BE49-F238E27FC236}">
                  <a16:creationId xmlns:a16="http://schemas.microsoft.com/office/drawing/2014/main" id="{D96B1BBC-84E4-A4CA-DA20-0224418A2EBD}"/>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AEE47F-FFB2-4217-21E4-969A9E2C550F}"/>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571A6FC-C73D-BB53-AD47-B05C3583DB25}"/>
              </a:ext>
            </a:extLst>
          </p:cNvPr>
          <p:cNvGrpSpPr/>
          <p:nvPr/>
        </p:nvGrpSpPr>
        <p:grpSpPr>
          <a:xfrm rot="16200000" flipH="1">
            <a:off x="5285416" y="6158447"/>
            <a:ext cx="4994329" cy="579770"/>
            <a:chOff x="6498137" y="3625822"/>
            <a:chExt cx="558104" cy="973671"/>
          </a:xfrm>
        </p:grpSpPr>
        <p:cxnSp>
          <p:nvCxnSpPr>
            <p:cNvPr id="59" name="Straight Connector 58">
              <a:extLst>
                <a:ext uri="{FF2B5EF4-FFF2-40B4-BE49-F238E27FC236}">
                  <a16:creationId xmlns:a16="http://schemas.microsoft.com/office/drawing/2014/main" id="{38812966-8000-DC25-2FD5-0AF863107AA6}"/>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A4EAE4F-AEB1-FE17-C4C6-2FAD86294B4C}"/>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913AE0CA-653F-3A23-E1A4-4E5EB83C2222}"/>
              </a:ext>
            </a:extLst>
          </p:cNvPr>
          <p:cNvGrpSpPr/>
          <p:nvPr/>
        </p:nvGrpSpPr>
        <p:grpSpPr>
          <a:xfrm rot="16200000">
            <a:off x="6999045" y="7871973"/>
            <a:ext cx="1567174" cy="579873"/>
            <a:chOff x="6498137" y="3625822"/>
            <a:chExt cx="558104" cy="973671"/>
          </a:xfrm>
        </p:grpSpPr>
        <p:cxnSp>
          <p:nvCxnSpPr>
            <p:cNvPr id="62" name="Straight Connector 61">
              <a:extLst>
                <a:ext uri="{FF2B5EF4-FFF2-40B4-BE49-F238E27FC236}">
                  <a16:creationId xmlns:a16="http://schemas.microsoft.com/office/drawing/2014/main" id="{E324FF59-2F26-0667-5CCC-F7128BB3E3A9}"/>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EBFDA0-2B94-08B4-D208-F63EC5B19AF6}"/>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5" name="Picture 4" descr="A group of people sitting in chairs&#10;&#10;Description automatically generated">
            <a:extLst>
              <a:ext uri="{FF2B5EF4-FFF2-40B4-BE49-F238E27FC236}">
                <a16:creationId xmlns:a16="http://schemas.microsoft.com/office/drawing/2014/main" id="{FA4A6D74-2288-DA0F-D745-B01DA14FFE4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094" b="13891"/>
          <a:stretch/>
        </p:blipFill>
        <p:spPr>
          <a:xfrm>
            <a:off x="756630" y="6193573"/>
            <a:ext cx="5880447" cy="4352393"/>
          </a:xfrm>
          <a:prstGeom prst="rect">
            <a:avLst/>
          </a:prstGeom>
        </p:spPr>
      </p:pic>
    </p:spTree>
    <p:extLst>
      <p:ext uri="{BB962C8B-B14F-4D97-AF65-F5344CB8AC3E}">
        <p14:creationId xmlns:p14="http://schemas.microsoft.com/office/powerpoint/2010/main" val="10099775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randombar(horizontal)">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left)">
                                      <p:cBhvr>
                                        <p:cTn id="38" dur="500"/>
                                        <p:tgtEl>
                                          <p:spTgt spid="61"/>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randombar(horizontal)">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3" name="Freeform 13"/>
          <p:cNvSpPr/>
          <p:nvPr/>
        </p:nvSpPr>
        <p:spPr>
          <a:xfrm rot="-3255689">
            <a:off x="17274897" y="9240445"/>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1412EA9-A03A-2C89-D569-3739035E4F75}"/>
              </a:ext>
            </a:extLst>
          </p:cNvPr>
          <p:cNvGrpSpPr/>
          <p:nvPr/>
        </p:nvGrpSpPr>
        <p:grpSpPr>
          <a:xfrm>
            <a:off x="457200" y="732191"/>
            <a:ext cx="15583390" cy="1651800"/>
            <a:chOff x="457200" y="732191"/>
            <a:chExt cx="15583390" cy="1651800"/>
          </a:xfrm>
        </p:grpSpPr>
        <p:sp>
          <p:nvSpPr>
            <p:cNvPr id="38" name="Line Callout 1 (Border and Accent Bar) 3">
              <a:extLst>
                <a:ext uri="{FF2B5EF4-FFF2-40B4-BE49-F238E27FC236}">
                  <a16:creationId xmlns:a16="http://schemas.microsoft.com/office/drawing/2014/main" id="{55E55688-6499-3FE4-E595-60A99E309974}"/>
                </a:ext>
              </a:extLst>
            </p:cNvPr>
            <p:cNvSpPr/>
            <p:nvPr/>
          </p:nvSpPr>
          <p:spPr>
            <a:xfrm>
              <a:off x="457200" y="732191"/>
              <a:ext cx="14630400" cy="1651800"/>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Ví dụ gợi ý: </a:t>
              </a:r>
              <a:r>
                <a:rPr kumimoji="0" lang="en-US" sz="4000"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Phân tích cụ thể một số kĩ năng chung sau:</a:t>
              </a:r>
              <a:endParaRPr kumimoji="0" lang="en-US" sz="4000"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p:txBody>
        </p:sp>
        <p:pic>
          <p:nvPicPr>
            <p:cNvPr id="39" name="Picture 10">
              <a:extLst>
                <a:ext uri="{FF2B5EF4-FFF2-40B4-BE49-F238E27FC236}">
                  <a16:creationId xmlns:a16="http://schemas.microsoft.com/office/drawing/2014/main" id="{72C70BA0-6DC7-198B-5A88-24BE9D8624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30400" y="1248787"/>
              <a:ext cx="1410190" cy="1135204"/>
            </a:xfrm>
            <a:prstGeom prst="rect">
              <a:avLst/>
            </a:prstGeom>
          </p:spPr>
        </p:pic>
      </p:grpSp>
      <p:grpSp>
        <p:nvGrpSpPr>
          <p:cNvPr id="46" name="Group 45">
            <a:extLst>
              <a:ext uri="{FF2B5EF4-FFF2-40B4-BE49-F238E27FC236}">
                <a16:creationId xmlns:a16="http://schemas.microsoft.com/office/drawing/2014/main" id="{CD079309-320C-BEB6-2C3E-5E112CC87EF7}"/>
              </a:ext>
            </a:extLst>
          </p:cNvPr>
          <p:cNvGrpSpPr/>
          <p:nvPr/>
        </p:nvGrpSpPr>
        <p:grpSpPr>
          <a:xfrm>
            <a:off x="1371600" y="2806990"/>
            <a:ext cx="5029200" cy="3222871"/>
            <a:chOff x="273005" y="2546224"/>
            <a:chExt cx="5029200" cy="3392134"/>
          </a:xfrm>
        </p:grpSpPr>
        <p:sp>
          <p:nvSpPr>
            <p:cNvPr id="47" name="Line Callout 1 (Border and Accent Bar) 3">
              <a:extLst>
                <a:ext uri="{FF2B5EF4-FFF2-40B4-BE49-F238E27FC236}">
                  <a16:creationId xmlns:a16="http://schemas.microsoft.com/office/drawing/2014/main" id="{A110EDAC-4748-99CC-C688-37305273D3D5}"/>
                </a:ext>
              </a:extLst>
            </p:cNvPr>
            <p:cNvSpPr/>
            <p:nvPr/>
          </p:nvSpPr>
          <p:spPr>
            <a:xfrm>
              <a:off x="273005" y="3134678"/>
              <a:ext cx="5029200" cy="2803680"/>
            </a:xfrm>
            <a:prstGeom prst="roundRect">
              <a:avLst/>
            </a:prstGeom>
            <a:solidFill>
              <a:srgbClr val="FFF9E5"/>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a:ln>
                    <a:noFill/>
                  </a:ln>
                  <a:solidFill>
                    <a:schemeClr val="accent3">
                      <a:lumMod val="50000"/>
                    </a:schemeClr>
                  </a:solidFill>
                  <a:effectLst/>
                  <a:uLnTx/>
                  <a:uFillTx/>
                  <a:latin typeface="Arial" panose="020B0604020202020204" pitchFamily="34" charset="0"/>
                  <a:cs typeface="Arial" panose="020B0604020202020204" pitchFamily="34" charset="0"/>
                </a:rPr>
                <a:t>Có trách nhiệm</a:t>
              </a:r>
            </a:p>
          </p:txBody>
        </p:sp>
        <p:pic>
          <p:nvPicPr>
            <p:cNvPr id="48" name="Picture 2">
              <a:extLst>
                <a:ext uri="{FF2B5EF4-FFF2-40B4-BE49-F238E27FC236}">
                  <a16:creationId xmlns:a16="http://schemas.microsoft.com/office/drawing/2014/main" id="{1C181B0D-7258-C4D9-14A5-3936036A82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9349" y="2546224"/>
              <a:ext cx="756511" cy="777721"/>
            </a:xfrm>
            <a:prstGeom prst="rect">
              <a:avLst/>
            </a:prstGeom>
          </p:spPr>
        </p:pic>
      </p:grpSp>
      <p:sp>
        <p:nvSpPr>
          <p:cNvPr id="2" name="Speech Bubble: Rectangle with Corners Rounded 1">
            <a:extLst>
              <a:ext uri="{FF2B5EF4-FFF2-40B4-BE49-F238E27FC236}">
                <a16:creationId xmlns:a16="http://schemas.microsoft.com/office/drawing/2014/main" id="{E15F9994-5D50-1FC8-D15E-8A97BF6CCB11}"/>
              </a:ext>
            </a:extLst>
          </p:cNvPr>
          <p:cNvSpPr/>
          <p:nvPr/>
        </p:nvSpPr>
        <p:spPr>
          <a:xfrm>
            <a:off x="8001000" y="3366081"/>
            <a:ext cx="8915400" cy="2814410"/>
          </a:xfrm>
          <a:prstGeom prst="wedgeRoundRectCallout">
            <a:avLst>
              <a:gd name="adj1" fmla="val -57063"/>
              <a:gd name="adj2" fmla="val 47957"/>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Xác định và nhận diện được mục tiêu cần đạt</a:t>
            </a:r>
          </a:p>
        </p:txBody>
      </p:sp>
      <p:sp>
        <p:nvSpPr>
          <p:cNvPr id="3" name="Speech Bubble: Rectangle with Corners Rounded 2">
            <a:extLst>
              <a:ext uri="{FF2B5EF4-FFF2-40B4-BE49-F238E27FC236}">
                <a16:creationId xmlns:a16="http://schemas.microsoft.com/office/drawing/2014/main" id="{4D808F1F-E1C5-AC78-FCDE-48294A6FE681}"/>
              </a:ext>
            </a:extLst>
          </p:cNvPr>
          <p:cNvSpPr/>
          <p:nvPr/>
        </p:nvSpPr>
        <p:spPr>
          <a:xfrm>
            <a:off x="8001000" y="6740399"/>
            <a:ext cx="8915400" cy="2814410"/>
          </a:xfrm>
          <a:prstGeom prst="wedgeRoundRectCallout">
            <a:avLst>
              <a:gd name="adj1" fmla="val -56081"/>
              <a:gd name="adj2" fmla="val -43313"/>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Lên kế hoạch, quản lí được thời gian, nguyên liệu, chi phí</a:t>
            </a:r>
            <a:endParaRPr lang="en-US" sz="3800">
              <a:solidFill>
                <a:schemeClr val="tx1"/>
              </a:solidFill>
              <a:latin typeface="Arial" panose="020B0604020202020204" pitchFamily="34" charset="0"/>
              <a:cs typeface="Arial" panose="020B0604020202020204" pitchFamily="34" charset="0"/>
            </a:endParaRPr>
          </a:p>
        </p:txBody>
      </p:sp>
      <p:sp>
        <p:nvSpPr>
          <p:cNvPr id="4" name="Freeform 12">
            <a:extLst>
              <a:ext uri="{FF2B5EF4-FFF2-40B4-BE49-F238E27FC236}">
                <a16:creationId xmlns:a16="http://schemas.microsoft.com/office/drawing/2014/main" id="{CBC2B680-411C-2916-B44B-DE65839D239A}"/>
              </a:ext>
            </a:extLst>
          </p:cNvPr>
          <p:cNvSpPr/>
          <p:nvPr/>
        </p:nvSpPr>
        <p:spPr>
          <a:xfrm rot="14503149">
            <a:off x="17248691" y="305051"/>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descr="A cartoon of a person with many hands&#10;&#10;Description automatically generated">
            <a:extLst>
              <a:ext uri="{FF2B5EF4-FFF2-40B4-BE49-F238E27FC236}">
                <a16:creationId xmlns:a16="http://schemas.microsoft.com/office/drawing/2014/main" id="{D6FCBCB3-4E0D-4208-78D7-3521A9549F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395" y="6293803"/>
            <a:ext cx="6401608" cy="4001005"/>
          </a:xfrm>
          <a:prstGeom prst="rect">
            <a:avLst/>
          </a:prstGeom>
        </p:spPr>
      </p:pic>
    </p:spTree>
    <p:extLst>
      <p:ext uri="{BB962C8B-B14F-4D97-AF65-F5344CB8AC3E}">
        <p14:creationId xmlns:p14="http://schemas.microsoft.com/office/powerpoint/2010/main" val="8543822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3" name="Freeform 13"/>
          <p:cNvSpPr/>
          <p:nvPr/>
        </p:nvSpPr>
        <p:spPr>
          <a:xfrm rot="-3255689">
            <a:off x="17274897" y="9240445"/>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1412EA9-A03A-2C89-D569-3739035E4F75}"/>
              </a:ext>
            </a:extLst>
          </p:cNvPr>
          <p:cNvGrpSpPr/>
          <p:nvPr/>
        </p:nvGrpSpPr>
        <p:grpSpPr>
          <a:xfrm>
            <a:off x="457200" y="732191"/>
            <a:ext cx="15583390" cy="1651800"/>
            <a:chOff x="457200" y="732191"/>
            <a:chExt cx="15583390" cy="1651800"/>
          </a:xfrm>
        </p:grpSpPr>
        <p:sp>
          <p:nvSpPr>
            <p:cNvPr id="38" name="Line Callout 1 (Border and Accent Bar) 3">
              <a:extLst>
                <a:ext uri="{FF2B5EF4-FFF2-40B4-BE49-F238E27FC236}">
                  <a16:creationId xmlns:a16="http://schemas.microsoft.com/office/drawing/2014/main" id="{55E55688-6499-3FE4-E595-60A99E309974}"/>
                </a:ext>
              </a:extLst>
            </p:cNvPr>
            <p:cNvSpPr/>
            <p:nvPr/>
          </p:nvSpPr>
          <p:spPr>
            <a:xfrm>
              <a:off x="457200" y="732191"/>
              <a:ext cx="14630400" cy="1651800"/>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Ví dụ gợi ý: </a:t>
              </a:r>
              <a:r>
                <a:rPr kumimoji="0" lang="en-US" sz="4000"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Phân tích cụ thể một số kĩ năng chung sau:</a:t>
              </a:r>
              <a:endParaRPr kumimoji="0" lang="en-US" sz="4000"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p:txBody>
        </p:sp>
        <p:pic>
          <p:nvPicPr>
            <p:cNvPr id="39" name="Picture 10">
              <a:extLst>
                <a:ext uri="{FF2B5EF4-FFF2-40B4-BE49-F238E27FC236}">
                  <a16:creationId xmlns:a16="http://schemas.microsoft.com/office/drawing/2014/main" id="{72C70BA0-6DC7-198B-5A88-24BE9D8624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30400" y="1248787"/>
              <a:ext cx="1410190" cy="1135204"/>
            </a:xfrm>
            <a:prstGeom prst="rect">
              <a:avLst/>
            </a:prstGeom>
          </p:spPr>
        </p:pic>
      </p:grpSp>
      <p:grpSp>
        <p:nvGrpSpPr>
          <p:cNvPr id="46" name="Group 45">
            <a:extLst>
              <a:ext uri="{FF2B5EF4-FFF2-40B4-BE49-F238E27FC236}">
                <a16:creationId xmlns:a16="http://schemas.microsoft.com/office/drawing/2014/main" id="{CD079309-320C-BEB6-2C3E-5E112CC87EF7}"/>
              </a:ext>
            </a:extLst>
          </p:cNvPr>
          <p:cNvGrpSpPr/>
          <p:nvPr/>
        </p:nvGrpSpPr>
        <p:grpSpPr>
          <a:xfrm>
            <a:off x="1371600" y="2806990"/>
            <a:ext cx="5029200" cy="3222871"/>
            <a:chOff x="273005" y="2546224"/>
            <a:chExt cx="5029200" cy="3392134"/>
          </a:xfrm>
        </p:grpSpPr>
        <p:sp>
          <p:nvSpPr>
            <p:cNvPr id="47" name="Line Callout 1 (Border and Accent Bar) 3">
              <a:extLst>
                <a:ext uri="{FF2B5EF4-FFF2-40B4-BE49-F238E27FC236}">
                  <a16:creationId xmlns:a16="http://schemas.microsoft.com/office/drawing/2014/main" id="{A110EDAC-4748-99CC-C688-37305273D3D5}"/>
                </a:ext>
              </a:extLst>
            </p:cNvPr>
            <p:cNvSpPr/>
            <p:nvPr/>
          </p:nvSpPr>
          <p:spPr>
            <a:xfrm>
              <a:off x="273005" y="3134678"/>
              <a:ext cx="5029200" cy="2803680"/>
            </a:xfrm>
            <a:prstGeom prst="roundRect">
              <a:avLst/>
            </a:prstGeom>
            <a:solidFill>
              <a:srgbClr val="FFF9E5"/>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a:ln>
                    <a:noFill/>
                  </a:ln>
                  <a:solidFill>
                    <a:schemeClr val="accent3">
                      <a:lumMod val="50000"/>
                    </a:schemeClr>
                  </a:solidFill>
                  <a:effectLst/>
                  <a:uLnTx/>
                  <a:uFillTx/>
                  <a:latin typeface="Arial" panose="020B0604020202020204" pitchFamily="34" charset="0"/>
                  <a:cs typeface="Arial" panose="020B0604020202020204" pitchFamily="34" charset="0"/>
                </a:rPr>
                <a:t>Có trách nhiệm</a:t>
              </a:r>
            </a:p>
          </p:txBody>
        </p:sp>
        <p:pic>
          <p:nvPicPr>
            <p:cNvPr id="48" name="Picture 2">
              <a:extLst>
                <a:ext uri="{FF2B5EF4-FFF2-40B4-BE49-F238E27FC236}">
                  <a16:creationId xmlns:a16="http://schemas.microsoft.com/office/drawing/2014/main" id="{1C181B0D-7258-C4D9-14A5-3936036A82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9349" y="2546224"/>
              <a:ext cx="756511" cy="777721"/>
            </a:xfrm>
            <a:prstGeom prst="rect">
              <a:avLst/>
            </a:prstGeom>
          </p:spPr>
        </p:pic>
      </p:grpSp>
      <p:sp>
        <p:nvSpPr>
          <p:cNvPr id="2" name="Speech Bubble: Rectangle with Corners Rounded 1">
            <a:extLst>
              <a:ext uri="{FF2B5EF4-FFF2-40B4-BE49-F238E27FC236}">
                <a16:creationId xmlns:a16="http://schemas.microsoft.com/office/drawing/2014/main" id="{E15F9994-5D50-1FC8-D15E-8A97BF6CCB11}"/>
              </a:ext>
            </a:extLst>
          </p:cNvPr>
          <p:cNvSpPr/>
          <p:nvPr/>
        </p:nvSpPr>
        <p:spPr>
          <a:xfrm>
            <a:off x="8001000" y="3366081"/>
            <a:ext cx="8915400" cy="2814410"/>
          </a:xfrm>
          <a:prstGeom prst="wedgeRoundRectCallout">
            <a:avLst>
              <a:gd name="adj1" fmla="val -57063"/>
              <a:gd name="adj2" fmla="val 47957"/>
              <a:gd name="adj3" fmla="val 16667"/>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Tham gia chia sẻ, góp ý để hướng đến thực hiện mục tiêu chung</a:t>
            </a:r>
          </a:p>
        </p:txBody>
      </p:sp>
      <p:sp>
        <p:nvSpPr>
          <p:cNvPr id="3" name="Speech Bubble: Rectangle with Corners Rounded 2">
            <a:extLst>
              <a:ext uri="{FF2B5EF4-FFF2-40B4-BE49-F238E27FC236}">
                <a16:creationId xmlns:a16="http://schemas.microsoft.com/office/drawing/2014/main" id="{4D808F1F-E1C5-AC78-FCDE-48294A6FE681}"/>
              </a:ext>
            </a:extLst>
          </p:cNvPr>
          <p:cNvSpPr/>
          <p:nvPr/>
        </p:nvSpPr>
        <p:spPr>
          <a:xfrm>
            <a:off x="8001000" y="6740399"/>
            <a:ext cx="8915400" cy="2814410"/>
          </a:xfrm>
          <a:prstGeom prst="wedgeRoundRectCallout">
            <a:avLst>
              <a:gd name="adj1" fmla="val -56081"/>
              <a:gd name="adj2" fmla="val -43313"/>
              <a:gd name="adj3" fmla="val 1666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Sẵn sàng chịu trách nhiệm cho hành động của mình</a:t>
            </a:r>
            <a:endParaRPr lang="en-US" sz="3800">
              <a:solidFill>
                <a:schemeClr val="tx1"/>
              </a:solidFill>
              <a:latin typeface="Arial" panose="020B0604020202020204" pitchFamily="34" charset="0"/>
              <a:cs typeface="Arial" panose="020B0604020202020204" pitchFamily="34" charset="0"/>
            </a:endParaRPr>
          </a:p>
        </p:txBody>
      </p:sp>
      <p:sp>
        <p:nvSpPr>
          <p:cNvPr id="4" name="Freeform 12">
            <a:extLst>
              <a:ext uri="{FF2B5EF4-FFF2-40B4-BE49-F238E27FC236}">
                <a16:creationId xmlns:a16="http://schemas.microsoft.com/office/drawing/2014/main" id="{CBC2B680-411C-2916-B44B-DE65839D239A}"/>
              </a:ext>
            </a:extLst>
          </p:cNvPr>
          <p:cNvSpPr/>
          <p:nvPr/>
        </p:nvSpPr>
        <p:spPr>
          <a:xfrm rot="14503149">
            <a:off x="17248691" y="305051"/>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descr="A cartoon of a person with many hands&#10;&#10;Description automatically generated">
            <a:extLst>
              <a:ext uri="{FF2B5EF4-FFF2-40B4-BE49-F238E27FC236}">
                <a16:creationId xmlns:a16="http://schemas.microsoft.com/office/drawing/2014/main" id="{D6FCBCB3-4E0D-4208-78D7-3521A9549F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395" y="6293803"/>
            <a:ext cx="6401608" cy="4001005"/>
          </a:xfrm>
          <a:prstGeom prst="rect">
            <a:avLst/>
          </a:prstGeom>
        </p:spPr>
      </p:pic>
    </p:spTree>
    <p:extLst>
      <p:ext uri="{BB962C8B-B14F-4D97-AF65-F5344CB8AC3E}">
        <p14:creationId xmlns:p14="http://schemas.microsoft.com/office/powerpoint/2010/main" val="32931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flipV="1">
            <a:off x="0" y="104464"/>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682A74D-4070-9B08-D5DE-200B6CB11E12}"/>
              </a:ext>
            </a:extLst>
          </p:cNvPr>
          <p:cNvSpPr txBox="1"/>
          <p:nvPr/>
        </p:nvSpPr>
        <p:spPr>
          <a:xfrm>
            <a:off x="2353423" y="370761"/>
            <a:ext cx="13581154" cy="3013838"/>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Định hướng rèn luyện những phẩm chất và năng lực của người lao động đối với nhóm nghề em quan tâm</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Freeform 5">
            <a:extLst>
              <a:ext uri="{FF2B5EF4-FFF2-40B4-BE49-F238E27FC236}">
                <a16:creationId xmlns:a16="http://schemas.microsoft.com/office/drawing/2014/main" id="{B6DE8E3F-301B-61CB-D328-C4FA136223F8}"/>
              </a:ext>
            </a:extLst>
          </p:cNvPr>
          <p:cNvSpPr/>
          <p:nvPr/>
        </p:nvSpPr>
        <p:spPr>
          <a:xfrm rot="10800000">
            <a:off x="6561082" y="3619499"/>
            <a:ext cx="10576889" cy="613821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12">
            <a:extLst>
              <a:ext uri="{FF2B5EF4-FFF2-40B4-BE49-F238E27FC236}">
                <a16:creationId xmlns:a16="http://schemas.microsoft.com/office/drawing/2014/main" id="{E96D6928-C9BD-F011-84CA-0A6842981587}"/>
              </a:ext>
            </a:extLst>
          </p:cNvPr>
          <p:cNvSpPr/>
          <p:nvPr/>
        </p:nvSpPr>
        <p:spPr>
          <a:xfrm rot="10800000">
            <a:off x="1183326" y="3619497"/>
            <a:ext cx="4945207" cy="613822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FED8421-7E3B-DC8E-2AAF-F35D036BAF75}"/>
              </a:ext>
            </a:extLst>
          </p:cNvPr>
          <p:cNvSpPr txBox="1"/>
          <p:nvPr/>
        </p:nvSpPr>
        <p:spPr>
          <a:xfrm>
            <a:off x="7418343" y="4158285"/>
            <a:ext cx="8862367" cy="4825745"/>
          </a:xfrm>
          <a:prstGeom prst="rect">
            <a:avLst/>
          </a:prstGeom>
          <a:noFill/>
        </p:spPr>
        <p:txBody>
          <a:bodyPr wrap="square">
            <a:spAutoFit/>
          </a:bodyPr>
          <a:lstStyle/>
          <a:p>
            <a:pPr lvl="0" algn="just">
              <a:lnSpc>
                <a:spcPct val="20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Các em hãy xem lại kết quả làm việc </a:t>
            </a:r>
            <a:r>
              <a:rPr lang="en-US" sz="4000" b="1">
                <a:solidFill>
                  <a:prstClr val="black"/>
                </a:solidFill>
                <a:latin typeface="Arial" panose="020B0604020202020204" pitchFamily="34" charset="0"/>
                <a:ea typeface="Calibri" panose="020F0502020204030204" pitchFamily="34" charset="0"/>
                <a:cs typeface="Arial" panose="020B0604020202020204" pitchFamily="34" charset="0"/>
              </a:rPr>
              <a:t>ở Nhiệm vụ 1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và </a:t>
            </a:r>
            <a:r>
              <a:rPr lang="en-US" sz="4000" b="1">
                <a:solidFill>
                  <a:prstClr val="black"/>
                </a:solidFill>
                <a:latin typeface="Arial" panose="020B0604020202020204" pitchFamily="34" charset="0"/>
                <a:ea typeface="Calibri" panose="020F0502020204030204" pitchFamily="34" charset="0"/>
                <a:cs typeface="Arial" panose="020B0604020202020204" pitchFamily="34" charset="0"/>
              </a:rPr>
              <a:t>Nhiệm vụ 2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để nhận diện kĩ năng và phẩm chất nào cần rèn luyện trong thời gian tới.</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7" name="Freeform 5">
            <a:extLst>
              <a:ext uri="{FF2B5EF4-FFF2-40B4-BE49-F238E27FC236}">
                <a16:creationId xmlns:a16="http://schemas.microsoft.com/office/drawing/2014/main" id="{8E89E443-08FD-995E-019C-8BFE610212CD}"/>
              </a:ext>
            </a:extLst>
          </p:cNvPr>
          <p:cNvSpPr/>
          <p:nvPr/>
        </p:nvSpPr>
        <p:spPr>
          <a:xfrm>
            <a:off x="2590800" y="3995406"/>
            <a:ext cx="2046047" cy="5773196"/>
          </a:xfrm>
          <a:custGeom>
            <a:avLst/>
            <a:gdLst/>
            <a:ahLst/>
            <a:cxnLst/>
            <a:rect l="l" t="t" r="r" b="b"/>
            <a:pathLst>
              <a:path w="3140157" h="8070497">
                <a:moveTo>
                  <a:pt x="0" y="0"/>
                </a:moveTo>
                <a:lnTo>
                  <a:pt x="3140157" y="0"/>
                </a:lnTo>
                <a:lnTo>
                  <a:pt x="3140157" y="8070497"/>
                </a:lnTo>
                <a:lnTo>
                  <a:pt x="0" y="8070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6906361" y="9018618"/>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1053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6" grpId="0"/>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7" name="Freeform 17"/>
          <p:cNvSpPr/>
          <p:nvPr/>
        </p:nvSpPr>
        <p:spPr>
          <a:xfrm rot="3139688">
            <a:off x="17078236" y="392377"/>
            <a:ext cx="1393760" cy="357805"/>
          </a:xfrm>
          <a:custGeom>
            <a:avLst/>
            <a:gdLst/>
            <a:ahLst/>
            <a:cxnLst/>
            <a:rect l="l" t="t" r="r" b="b"/>
            <a:pathLst>
              <a:path w="2494404" h="1193156">
                <a:moveTo>
                  <a:pt x="0" y="0"/>
                </a:moveTo>
                <a:lnTo>
                  <a:pt x="2494404" y="0"/>
                </a:lnTo>
                <a:lnTo>
                  <a:pt x="2494404" y="1193157"/>
                </a:lnTo>
                <a:lnTo>
                  <a:pt x="0" y="11931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6">
            <a:extLst>
              <a:ext uri="{FF2B5EF4-FFF2-40B4-BE49-F238E27FC236}">
                <a16:creationId xmlns:a16="http://schemas.microsoft.com/office/drawing/2014/main" id="{69E9DECF-9A05-AA2D-09C7-560581D39C73}"/>
              </a:ext>
            </a:extLst>
          </p:cNvPr>
          <p:cNvSpPr/>
          <p:nvPr/>
        </p:nvSpPr>
        <p:spPr>
          <a:xfrm>
            <a:off x="811666" y="3328951"/>
            <a:ext cx="16664667" cy="6483478"/>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2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175EC6A-DA63-2C88-8D04-09CBBFDA094D}"/>
              </a:ext>
            </a:extLst>
          </p:cNvPr>
          <p:cNvSpPr txBox="1"/>
          <p:nvPr/>
        </p:nvSpPr>
        <p:spPr>
          <a:xfrm>
            <a:off x="1295400" y="3433677"/>
            <a:ext cx="9905999" cy="6274025"/>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Rèn luyện kĩ năng giao tiếp với các đối tượng khác nhau, điều chỉnh cải thiện ngôn ngữ, hành vi, cử chỉ,... trong quá trình giao tiếp.</a:t>
            </a:r>
            <a:endParaRPr lang="en-US" sz="34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Đối với năng lực giải quyết vấn đề, có thể rèn luyện thông qua giải quyết các vấn đề trong cuộc sống như cách sắp xếp công việc, học tập, giải quyết các sự kiện, công việc trong lớp, nhà trường, gia đình,...</a:t>
            </a:r>
            <a:endParaRPr kumimoji="0" lang="vi-VN" sz="3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Freeform 18"/>
          <p:cNvSpPr/>
          <p:nvPr/>
        </p:nvSpPr>
        <p:spPr>
          <a:xfrm rot="858427">
            <a:off x="17529195" y="9440625"/>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19"/>
          <p:cNvSpPr/>
          <p:nvPr/>
        </p:nvSpPr>
        <p:spPr>
          <a:xfrm rot="-2394168">
            <a:off x="42619" y="9479351"/>
            <a:ext cx="829161" cy="853405"/>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FD0C87-CCBC-5851-A798-C423BE825838}"/>
              </a:ext>
            </a:extLst>
          </p:cNvPr>
          <p:cNvGrpSpPr/>
          <p:nvPr/>
        </p:nvGrpSpPr>
        <p:grpSpPr>
          <a:xfrm>
            <a:off x="457201" y="110467"/>
            <a:ext cx="14932491" cy="2719838"/>
            <a:chOff x="236221" y="-437197"/>
            <a:chExt cx="14932491" cy="2719838"/>
          </a:xfrm>
        </p:grpSpPr>
        <p:sp>
          <p:nvSpPr>
            <p:cNvPr id="3" name="Line Callout 1 (Border and Accent Bar) 3">
              <a:extLst>
                <a:ext uri="{FF2B5EF4-FFF2-40B4-BE49-F238E27FC236}">
                  <a16:creationId xmlns:a16="http://schemas.microsoft.com/office/drawing/2014/main" id="{F95E2805-F6BE-8F10-C388-F4A154AEA50F}"/>
                </a:ext>
              </a:extLst>
            </p:cNvPr>
            <p:cNvSpPr/>
            <p:nvPr/>
          </p:nvSpPr>
          <p:spPr>
            <a:xfrm>
              <a:off x="236221" y="77778"/>
              <a:ext cx="14249399" cy="2204863"/>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Gợi ý tham khảo: </a:t>
              </a:r>
              <a:r>
                <a:rPr kumimoji="0" lang="vi-VN" sz="3800" b="0"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Những cách thức có thể rèn luyện gắn với cuộc sống, môi trường xung quanh</a:t>
              </a:r>
              <a:r>
                <a:rPr kumimoji="0" lang="en-US" sz="3800" b="0"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a:t>
              </a:r>
              <a:endParaRPr kumimoji="0" lang="en-US" sz="3800" b="0" i="0" u="none" strike="noStrike" kern="1200" cap="none" spc="0" normalizeH="0" baseline="0" noProof="0" dirty="0">
                <a:ln>
                  <a:noFill/>
                </a:ln>
                <a:solidFill>
                  <a:schemeClr val="accent4">
                    <a:lumMod val="50000"/>
                  </a:schemeClr>
                </a:solidFill>
                <a:effectLst/>
                <a:uLnTx/>
                <a:uFillTx/>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B771774-9A53-243C-1C66-7E1A2CA86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68562" y="-437197"/>
              <a:ext cx="1200150" cy="1200150"/>
            </a:xfrm>
            <a:prstGeom prst="rect">
              <a:avLst/>
            </a:prstGeom>
          </p:spPr>
        </p:pic>
      </p:grpSp>
      <p:pic>
        <p:nvPicPr>
          <p:cNvPr id="2050" name="Picture 2" descr="Bí quyết rèn luyện kỹ năng giao tiếp hiệu quả sinh viên HIU cần biết -  Trường Đại học Quốc tế Hồng Bàng">
            <a:extLst>
              <a:ext uri="{FF2B5EF4-FFF2-40B4-BE49-F238E27FC236}">
                <a16:creationId xmlns:a16="http://schemas.microsoft.com/office/drawing/2014/main" id="{DB28B6FF-EED5-9B02-4D7C-8ED63C490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46914" y="3657844"/>
            <a:ext cx="4485256" cy="2803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Rèn luyện kỹ năng giải quyết vấn đề - Trường Đại học Quốc tế Hồng Bàng">
            <a:extLst>
              <a:ext uri="{FF2B5EF4-FFF2-40B4-BE49-F238E27FC236}">
                <a16:creationId xmlns:a16="http://schemas.microsoft.com/office/drawing/2014/main" id="{F2ED42BA-5456-393A-9154-207EE783D9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41471" y="6735137"/>
            <a:ext cx="4485256" cy="2803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95798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right)">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par>
                                <p:cTn id="24" presetID="22" presetClass="entr" presetSubtype="2"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right)">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128388" y="8877300"/>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p>
        </p:txBody>
      </p:sp>
      <p:sp>
        <p:nvSpPr>
          <p:cNvPr id="15" name="Freeform 15"/>
          <p:cNvSpPr/>
          <p:nvPr/>
        </p:nvSpPr>
        <p:spPr>
          <a:xfrm rot="3055056">
            <a:off x="17009950" y="9361136"/>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3"/>
            <a:stretch>
              <a:fillRect/>
            </a:stretch>
          </a:blipFill>
        </p:spPr>
        <p:txBody>
          <a:bodyPr/>
          <a:lstStyle/>
          <a:p>
            <a:endParaRPr lang="en-US"/>
          </a:p>
        </p:txBody>
      </p:sp>
      <p:grpSp>
        <p:nvGrpSpPr>
          <p:cNvPr id="2" name="Group 1">
            <a:extLst>
              <a:ext uri="{FF2B5EF4-FFF2-40B4-BE49-F238E27FC236}">
                <a16:creationId xmlns:a16="http://schemas.microsoft.com/office/drawing/2014/main" id="{1E2096AC-095B-672A-A9D2-1D8F4CE7AEA7}"/>
              </a:ext>
            </a:extLst>
          </p:cNvPr>
          <p:cNvGrpSpPr/>
          <p:nvPr/>
        </p:nvGrpSpPr>
        <p:grpSpPr>
          <a:xfrm>
            <a:off x="2294597" y="2232575"/>
            <a:ext cx="13751176" cy="1312019"/>
            <a:chOff x="3029863" y="1823688"/>
            <a:chExt cx="12362538" cy="1262412"/>
          </a:xfrm>
        </p:grpSpPr>
        <p:cxnSp>
          <p:nvCxnSpPr>
            <p:cNvPr id="3" name="Straight Connector 2">
              <a:extLst>
                <a:ext uri="{FF2B5EF4-FFF2-40B4-BE49-F238E27FC236}">
                  <a16:creationId xmlns:a16="http://schemas.microsoft.com/office/drawing/2014/main" id="{67037716-DF91-2A26-06A9-AB08848669ED}"/>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816BABB-8177-1E02-E378-503E642B3DE4}"/>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35D96C-5183-9B12-2123-1958E4A61D08}"/>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DF52D9A-2C1F-CCCD-AA53-C9266F33D6D5}"/>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4585C6F2-4508-F4ED-CA48-99E3B9587EAB}"/>
              </a:ext>
            </a:extLst>
          </p:cNvPr>
          <p:cNvSpPr/>
          <p:nvPr/>
        </p:nvSpPr>
        <p:spPr>
          <a:xfrm>
            <a:off x="868287" y="3276079"/>
            <a:ext cx="4842313" cy="293744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Xác định những phẩm chất và năng lực rèn luyện</a:t>
            </a:r>
            <a:endParaRPr lang="en-US" sz="3800"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7DAE9C2-0BD9-FD7C-B6B7-9C88B8E6A13B}"/>
              </a:ext>
            </a:extLst>
          </p:cNvPr>
          <p:cNvSpPr/>
          <p:nvPr/>
        </p:nvSpPr>
        <p:spPr>
          <a:xfrm>
            <a:off x="6638457" y="3301596"/>
            <a:ext cx="4842307" cy="293744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800">
                <a:solidFill>
                  <a:schemeClr val="tx1"/>
                </a:solidFill>
                <a:latin typeface="Arial" panose="020B0604020202020204" pitchFamily="34" charset="0"/>
                <a:cs typeface="Arial" panose="020B0604020202020204" pitchFamily="34" charset="0"/>
              </a:rPr>
              <a:t>Lựa chọn những cách thức rèn luyện</a:t>
            </a:r>
            <a:endParaRPr lang="en-US" sz="38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F855150-8B48-F722-0451-7F4A3F042C3E}"/>
              </a:ext>
            </a:extLst>
          </p:cNvPr>
          <p:cNvSpPr/>
          <p:nvPr/>
        </p:nvSpPr>
        <p:spPr>
          <a:xfrm>
            <a:off x="12676377" y="3276078"/>
            <a:ext cx="4743336" cy="293744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Câu chuyện cần kể về nội dung gì?</a:t>
            </a:r>
            <a:endParaRPr lang="en-US" sz="3800" dirty="0">
              <a:solidFill>
                <a:schemeClr val="tx1"/>
              </a:solidFill>
              <a:latin typeface="Arial" panose="020B0604020202020204" pitchFamily="34" charset="0"/>
              <a:cs typeface="Arial" panose="020B0604020202020204" pitchFamily="34" charset="0"/>
            </a:endParaRPr>
          </a:p>
        </p:txBody>
      </p:sp>
      <p:sp>
        <p:nvSpPr>
          <p:cNvPr id="17" name="Rounded Rectangular Callout 13">
            <a:extLst>
              <a:ext uri="{FF2B5EF4-FFF2-40B4-BE49-F238E27FC236}">
                <a16:creationId xmlns:a16="http://schemas.microsoft.com/office/drawing/2014/main" id="{A49D04D7-FB3F-1A82-002A-9268E99E41DF}"/>
              </a:ext>
            </a:extLst>
          </p:cNvPr>
          <p:cNvSpPr/>
          <p:nvPr/>
        </p:nvSpPr>
        <p:spPr>
          <a:xfrm>
            <a:off x="1011324" y="751083"/>
            <a:ext cx="16161402" cy="1523997"/>
          </a:xfrm>
          <a:prstGeom prst="roundRect">
            <a:avLst/>
          </a:prstGeom>
          <a:solidFill>
            <a:schemeClr val="bg1"/>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Các em tiến hành xây dựng kế hoạch rèn luyện theo các bước sau</a:t>
            </a:r>
            <a:endParaRPr lang="en-US" sz="4000" dirty="0">
              <a:solidFill>
                <a:srgbClr val="C00000"/>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D6F168FD-1BEC-4CAA-5F9C-787FE9EEA186}"/>
              </a:ext>
            </a:extLst>
          </p:cNvPr>
          <p:cNvGrpSpPr/>
          <p:nvPr/>
        </p:nvGrpSpPr>
        <p:grpSpPr>
          <a:xfrm>
            <a:off x="6285763" y="6213519"/>
            <a:ext cx="5559676" cy="1043503"/>
            <a:chOff x="6943725" y="4225566"/>
            <a:chExt cx="4419598" cy="1510412"/>
          </a:xfrm>
        </p:grpSpPr>
        <p:cxnSp>
          <p:nvCxnSpPr>
            <p:cNvPr id="24" name="Straight Connector 23">
              <a:extLst>
                <a:ext uri="{FF2B5EF4-FFF2-40B4-BE49-F238E27FC236}">
                  <a16:creationId xmlns:a16="http://schemas.microsoft.com/office/drawing/2014/main" id="{33F66261-FAC4-2CD9-6B71-EC692BCE4C25}"/>
                </a:ext>
              </a:extLst>
            </p:cNvPr>
            <p:cNvCxnSpPr>
              <a:cxnSpLocks/>
            </p:cNvCxnSpPr>
            <p:nvPr/>
          </p:nvCxnSpPr>
          <p:spPr>
            <a:xfrm>
              <a:off x="9148762" y="4225566"/>
              <a:ext cx="0" cy="7655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CA46E3-9936-FE46-F65B-E09DB085F0AD}"/>
                </a:ext>
              </a:extLst>
            </p:cNvPr>
            <p:cNvCxnSpPr>
              <a:cxnSpLocks/>
            </p:cNvCxnSpPr>
            <p:nvPr/>
          </p:nvCxnSpPr>
          <p:spPr>
            <a:xfrm flipH="1">
              <a:off x="6943725" y="4991100"/>
              <a:ext cx="44195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E185510-B8E0-1642-EF22-64DAA0F506E0}"/>
                </a:ext>
              </a:extLst>
            </p:cNvPr>
            <p:cNvCxnSpPr>
              <a:cxnSpLocks/>
            </p:cNvCxnSpPr>
            <p:nvPr/>
          </p:nvCxnSpPr>
          <p:spPr>
            <a:xfrm>
              <a:off x="6957867" y="4990221"/>
              <a:ext cx="0" cy="7070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900BBC-E746-BA45-1047-8BDAAE08FEE0}"/>
                </a:ext>
              </a:extLst>
            </p:cNvPr>
            <p:cNvCxnSpPr>
              <a:cxnSpLocks/>
            </p:cNvCxnSpPr>
            <p:nvPr/>
          </p:nvCxnSpPr>
          <p:spPr>
            <a:xfrm flipH="1">
              <a:off x="11353799" y="4991100"/>
              <a:ext cx="9524" cy="7448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D257D1A1-E22C-0948-5EEF-BF625259FE8E}"/>
              </a:ext>
            </a:extLst>
          </p:cNvPr>
          <p:cNvSpPr/>
          <p:nvPr/>
        </p:nvSpPr>
        <p:spPr>
          <a:xfrm>
            <a:off x="1874006" y="7197530"/>
            <a:ext cx="6702328" cy="2516763"/>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Trải nghiệm các công việc liên quan đến nghề</a:t>
            </a:r>
            <a:endParaRPr lang="en-US" sz="3600"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390DFCE3-DFC9-9BDC-0097-E1E0D3FF28D9}"/>
              </a:ext>
            </a:extLst>
          </p:cNvPr>
          <p:cNvSpPr/>
          <p:nvPr/>
        </p:nvSpPr>
        <p:spPr>
          <a:xfrm>
            <a:off x="9313534" y="7197529"/>
            <a:ext cx="6702328" cy="2516763"/>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Kế hoạch học tập và rèn luyện từ các khóa học, hoạt động,...</a:t>
            </a:r>
            <a:endParaRPr lang="en-US" sz="3600" dirty="0">
              <a:solidFill>
                <a:schemeClr val="tx1"/>
              </a:solidFill>
              <a:latin typeface="Arial" panose="020B0604020202020204" pitchFamily="34" charset="0"/>
              <a:cs typeface="Arial" panose="020B0604020202020204" pitchFamily="34" charset="0"/>
            </a:endParaRPr>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32320" y="176311"/>
            <a:ext cx="1259361" cy="116600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7798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7"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201110" y="9351072"/>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130408A7-8FD3-7F84-0604-CC71C455A92F}"/>
              </a:ext>
            </a:extLst>
          </p:cNvPr>
          <p:cNvGrpSpPr/>
          <p:nvPr/>
        </p:nvGrpSpPr>
        <p:grpSpPr>
          <a:xfrm>
            <a:off x="1219202" y="2710317"/>
            <a:ext cx="6172198" cy="3576183"/>
            <a:chOff x="-107993" y="2362174"/>
            <a:chExt cx="6172198" cy="3576183"/>
          </a:xfrm>
        </p:grpSpPr>
        <p:sp>
          <p:nvSpPr>
            <p:cNvPr id="27" name="Line Callout 1 (Border and Accent Bar) 3">
              <a:extLst>
                <a:ext uri="{FF2B5EF4-FFF2-40B4-BE49-F238E27FC236}">
                  <a16:creationId xmlns:a16="http://schemas.microsoft.com/office/drawing/2014/main" id="{19205402-7B85-AFBC-123F-492F4A73BE2D}"/>
                </a:ext>
              </a:extLst>
            </p:cNvPr>
            <p:cNvSpPr/>
            <p:nvPr/>
          </p:nvSpPr>
          <p:spPr>
            <a:xfrm>
              <a:off x="-107993" y="2939558"/>
              <a:ext cx="6172198" cy="2998799"/>
            </a:xfrm>
            <a:prstGeom prst="roundRect">
              <a:avLst/>
            </a:prstGeom>
            <a:solidFill>
              <a:srgbClr val="FFF9E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accent4">
                      <a:lumMod val="50000"/>
                    </a:schemeClr>
                  </a:solidFill>
                  <a:latin typeface="Arial" panose="020B0604020202020204" pitchFamily="34" charset="0"/>
                  <a:cs typeface="Arial" panose="020B0604020202020204" pitchFamily="34" charset="0"/>
                </a:rPr>
                <a:t>Lợi ích của việc tìm hiểu nghề/nhóm nghề:</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28" name="Picture 2">
              <a:extLst>
                <a:ext uri="{FF2B5EF4-FFF2-40B4-BE49-F238E27FC236}">
                  <a16:creationId xmlns:a16="http://schemas.microsoft.com/office/drawing/2014/main" id="{E0B2B68F-DD8E-5DD9-2162-C5B0720807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99850" y="2362174"/>
              <a:ext cx="756511" cy="777721"/>
            </a:xfrm>
            <a:prstGeom prst="rect">
              <a:avLst/>
            </a:prstGeom>
          </p:spPr>
        </p:pic>
      </p:grpSp>
      <p:pic>
        <p:nvPicPr>
          <p:cNvPr id="31" name="Picture 10">
            <a:extLst>
              <a:ext uri="{FF2B5EF4-FFF2-40B4-BE49-F238E27FC236}">
                <a16:creationId xmlns:a16="http://schemas.microsoft.com/office/drawing/2014/main" id="{E420345F-3649-EE6A-FEAE-9D4AFE9082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0" y="6740177"/>
            <a:ext cx="3169467" cy="3579480"/>
          </a:xfrm>
          <a:prstGeom prst="rect">
            <a:avLst/>
          </a:prstGeom>
        </p:spPr>
      </p:pic>
      <p:grpSp>
        <p:nvGrpSpPr>
          <p:cNvPr id="33" name="Group 32">
            <a:extLst>
              <a:ext uri="{FF2B5EF4-FFF2-40B4-BE49-F238E27FC236}">
                <a16:creationId xmlns:a16="http://schemas.microsoft.com/office/drawing/2014/main" id="{94338315-8342-DE7A-2B75-6278F6240D60}"/>
              </a:ext>
            </a:extLst>
          </p:cNvPr>
          <p:cNvGrpSpPr/>
          <p:nvPr/>
        </p:nvGrpSpPr>
        <p:grpSpPr>
          <a:xfrm>
            <a:off x="457200" y="732191"/>
            <a:ext cx="16971051" cy="1668129"/>
            <a:chOff x="457200" y="732191"/>
            <a:chExt cx="16971051" cy="1668129"/>
          </a:xfrm>
        </p:grpSpPr>
        <p:sp>
          <p:nvSpPr>
            <p:cNvPr id="34" name="Line Callout 1 (Border and Accent Bar) 3">
              <a:extLst>
                <a:ext uri="{FF2B5EF4-FFF2-40B4-BE49-F238E27FC236}">
                  <a16:creationId xmlns:a16="http://schemas.microsoft.com/office/drawing/2014/main" id="{27D30278-5D54-72D7-30F4-D7AB1DDAC922}"/>
                </a:ext>
              </a:extLst>
            </p:cNvPr>
            <p:cNvSpPr/>
            <p:nvPr/>
          </p:nvSpPr>
          <p:spPr>
            <a:xfrm>
              <a:off x="457200" y="732191"/>
              <a:ext cx="16306800" cy="1651800"/>
            </a:xfrm>
            <a:prstGeom prst="accentBorderCallout1">
              <a:avLst>
                <a:gd name="adj1" fmla="val 18750"/>
                <a:gd name="adj2" fmla="val -3127"/>
                <a:gd name="adj3" fmla="val 17954"/>
                <a:gd name="adj4" fmla="val -17509"/>
              </a:avLst>
            </a:prstGeom>
            <a:solidFill>
              <a:srgbClr val="EDF6F9"/>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Giới thiệu ý nghĩa, vai trò của việc tìm hiểu nghề/nhóm nghề</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25208876-82A2-CE34-BFB0-787729866E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18061" y="1265116"/>
              <a:ext cx="1410190" cy="1135204"/>
            </a:xfrm>
            <a:prstGeom prst="rect">
              <a:avLst/>
            </a:prstGeom>
          </p:spPr>
        </p:pic>
      </p:grpSp>
      <p:sp>
        <p:nvSpPr>
          <p:cNvPr id="16" name="Freeform 13">
            <a:extLst>
              <a:ext uri="{FF2B5EF4-FFF2-40B4-BE49-F238E27FC236}">
                <a16:creationId xmlns:a16="http://schemas.microsoft.com/office/drawing/2014/main" id="{51236FB2-CCC9-8C57-4DE0-411B068AD256}"/>
              </a:ext>
            </a:extLst>
          </p:cNvPr>
          <p:cNvSpPr/>
          <p:nvPr/>
        </p:nvSpPr>
        <p:spPr>
          <a:xfrm rot="18344311">
            <a:off x="17274897" y="9240445"/>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9"/>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AE43B902-5826-86F7-D1FC-60AE9EFA70B2}"/>
              </a:ext>
            </a:extLst>
          </p:cNvPr>
          <p:cNvSpPr/>
          <p:nvPr/>
        </p:nvSpPr>
        <p:spPr>
          <a:xfrm>
            <a:off x="8839200" y="3687409"/>
            <a:ext cx="8077198" cy="2599091"/>
          </a:xfrm>
          <a:prstGeom prst="wedgeRoundRectCallout">
            <a:avLst>
              <a:gd name="adj1" fmla="val -57063"/>
              <a:gd name="adj2" fmla="val 47957"/>
              <a:gd name="adj3" fmla="val 16667"/>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Tăng năng suất lao động, hiệu quả làm việc</a:t>
            </a:r>
          </a:p>
        </p:txBody>
      </p:sp>
      <p:sp>
        <p:nvSpPr>
          <p:cNvPr id="18" name="Speech Bubble: Rectangle with Corners Rounded 17">
            <a:extLst>
              <a:ext uri="{FF2B5EF4-FFF2-40B4-BE49-F238E27FC236}">
                <a16:creationId xmlns:a16="http://schemas.microsoft.com/office/drawing/2014/main" id="{38666413-920D-1E00-F3CA-B4D830D94A0C}"/>
              </a:ext>
            </a:extLst>
          </p:cNvPr>
          <p:cNvSpPr/>
          <p:nvPr/>
        </p:nvSpPr>
        <p:spPr>
          <a:xfrm>
            <a:off x="8839200" y="6917618"/>
            <a:ext cx="8077198" cy="2599091"/>
          </a:xfrm>
          <a:prstGeom prst="wedgeRoundRectCallout">
            <a:avLst>
              <a:gd name="adj1" fmla="val -56081"/>
              <a:gd name="adj2" fmla="val -43313"/>
              <a:gd name="adj3" fmla="val 16667"/>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Tạo năng lượng mới cho mỗi ngày làm việc</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69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rot="-1265356">
            <a:off x="-148391" y="-98815"/>
            <a:ext cx="1654706" cy="1600928"/>
          </a:xfrm>
          <a:custGeom>
            <a:avLst/>
            <a:gdLst/>
            <a:ahLst/>
            <a:cxnLst/>
            <a:rect l="l" t="t" r="r" b="b"/>
            <a:pathLst>
              <a:path w="1654706" h="1600928">
                <a:moveTo>
                  <a:pt x="0" y="0"/>
                </a:moveTo>
                <a:lnTo>
                  <a:pt x="1654706" y="0"/>
                </a:lnTo>
                <a:lnTo>
                  <a:pt x="1654706" y="1600928"/>
                </a:lnTo>
                <a:lnTo>
                  <a:pt x="0" y="1600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86834">
            <a:off x="154051" y="7277170"/>
            <a:ext cx="1955925" cy="3008732"/>
          </a:xfrm>
          <a:custGeom>
            <a:avLst/>
            <a:gdLst/>
            <a:ahLst/>
            <a:cxnLst/>
            <a:rect l="l" t="t" r="r" b="b"/>
            <a:pathLst>
              <a:path w="3399175" h="5606886">
                <a:moveTo>
                  <a:pt x="0" y="0"/>
                </a:moveTo>
                <a:lnTo>
                  <a:pt x="3399175" y="0"/>
                </a:lnTo>
                <a:lnTo>
                  <a:pt x="3399175" y="5606886"/>
                </a:lnTo>
                <a:lnTo>
                  <a:pt x="0" y="5606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555802" flipH="1">
            <a:off x="16452697" y="7409333"/>
            <a:ext cx="1347089" cy="2868565"/>
          </a:xfrm>
          <a:custGeom>
            <a:avLst/>
            <a:gdLst/>
            <a:ahLst/>
            <a:cxnLst/>
            <a:rect l="l" t="t" r="r" b="b"/>
            <a:pathLst>
              <a:path w="2714055" h="5496820">
                <a:moveTo>
                  <a:pt x="2714055" y="0"/>
                </a:moveTo>
                <a:lnTo>
                  <a:pt x="0" y="0"/>
                </a:lnTo>
                <a:lnTo>
                  <a:pt x="0" y="5496820"/>
                </a:lnTo>
                <a:lnTo>
                  <a:pt x="2714055" y="5496820"/>
                </a:lnTo>
                <a:lnTo>
                  <a:pt x="2714055"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936696">
            <a:off x="16673794" y="161190"/>
            <a:ext cx="1421238" cy="1628926"/>
          </a:xfrm>
          <a:custGeom>
            <a:avLst/>
            <a:gdLst/>
            <a:ahLst/>
            <a:cxnLst/>
            <a:rect l="l" t="t" r="r" b="b"/>
            <a:pathLst>
              <a:path w="1421238" h="1628926">
                <a:moveTo>
                  <a:pt x="0" y="0"/>
                </a:moveTo>
                <a:lnTo>
                  <a:pt x="1421237" y="0"/>
                </a:lnTo>
                <a:lnTo>
                  <a:pt x="1421237" y="1628925"/>
                </a:lnTo>
                <a:lnTo>
                  <a:pt x="0" y="162892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2">
            <a:extLst>
              <a:ext uri="{FF2B5EF4-FFF2-40B4-BE49-F238E27FC236}">
                <a16:creationId xmlns:a16="http://schemas.microsoft.com/office/drawing/2014/main" id="{DE798FC2-0A38-6966-4B1F-B4BF4FDE42DE}"/>
              </a:ext>
            </a:extLst>
          </p:cNvPr>
          <p:cNvSpPr txBox="1"/>
          <p:nvPr/>
        </p:nvSpPr>
        <p:spPr>
          <a:xfrm>
            <a:off x="786086" y="3410910"/>
            <a:ext cx="16715828"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ƠN CÁC EM ĐÃ LẮNG NGHE, TẠM BIỆT VÀ HẸN GẶP LẠI</a:t>
            </a:r>
            <a:r>
              <a:rPr kumimoji="0" lang="en-US"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5048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201110" y="9351072"/>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5689">
            <a:off x="17274897" y="9240445"/>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1412EA9-A03A-2C89-D569-3739035E4F75}"/>
              </a:ext>
            </a:extLst>
          </p:cNvPr>
          <p:cNvGrpSpPr/>
          <p:nvPr/>
        </p:nvGrpSpPr>
        <p:grpSpPr>
          <a:xfrm>
            <a:off x="457200" y="732191"/>
            <a:ext cx="16971051" cy="1668129"/>
            <a:chOff x="457200" y="732191"/>
            <a:chExt cx="16971051" cy="1668129"/>
          </a:xfrm>
        </p:grpSpPr>
        <p:sp>
          <p:nvSpPr>
            <p:cNvPr id="38" name="Line Callout 1 (Border and Accent Bar) 3">
              <a:extLst>
                <a:ext uri="{FF2B5EF4-FFF2-40B4-BE49-F238E27FC236}">
                  <a16:creationId xmlns:a16="http://schemas.microsoft.com/office/drawing/2014/main" id="{55E55688-6499-3FE4-E595-60A99E309974}"/>
                </a:ext>
              </a:extLst>
            </p:cNvPr>
            <p:cNvSpPr/>
            <p:nvPr/>
          </p:nvSpPr>
          <p:spPr>
            <a:xfrm>
              <a:off x="457200" y="732191"/>
              <a:ext cx="16306800" cy="1651800"/>
            </a:xfrm>
            <a:prstGeom prst="accentBorderCallout1">
              <a:avLst>
                <a:gd name="adj1" fmla="val 18750"/>
                <a:gd name="adj2" fmla="val -3127"/>
                <a:gd name="adj3" fmla="val 17954"/>
                <a:gd name="adj4" fmla="val -17509"/>
              </a:avLst>
            </a:prstGeom>
            <a:solidFill>
              <a:srgbClr val="EDF6F9"/>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Giới thiệu ý nghĩa, vai trò của việc tìm hiểu nghề/nhóm nghề</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39" name="Picture 10">
              <a:extLst>
                <a:ext uri="{FF2B5EF4-FFF2-40B4-BE49-F238E27FC236}">
                  <a16:creationId xmlns:a16="http://schemas.microsoft.com/office/drawing/2014/main" id="{72C70BA0-6DC7-198B-5A88-24BE9D8624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18061" y="1265116"/>
              <a:ext cx="1410190" cy="1135204"/>
            </a:xfrm>
            <a:prstGeom prst="rect">
              <a:avLst/>
            </a:prstGeom>
          </p:spPr>
        </p:pic>
      </p:grpSp>
      <p:grpSp>
        <p:nvGrpSpPr>
          <p:cNvPr id="46" name="Group 45">
            <a:extLst>
              <a:ext uri="{FF2B5EF4-FFF2-40B4-BE49-F238E27FC236}">
                <a16:creationId xmlns:a16="http://schemas.microsoft.com/office/drawing/2014/main" id="{CD079309-320C-BEB6-2C3E-5E112CC87EF7}"/>
              </a:ext>
            </a:extLst>
          </p:cNvPr>
          <p:cNvGrpSpPr/>
          <p:nvPr/>
        </p:nvGrpSpPr>
        <p:grpSpPr>
          <a:xfrm>
            <a:off x="838202" y="2728419"/>
            <a:ext cx="5791196" cy="3581401"/>
            <a:chOff x="-31793" y="2356957"/>
            <a:chExt cx="5791196" cy="3581401"/>
          </a:xfrm>
        </p:grpSpPr>
        <p:sp>
          <p:nvSpPr>
            <p:cNvPr id="47" name="Line Callout 1 (Border and Accent Bar) 3">
              <a:extLst>
                <a:ext uri="{FF2B5EF4-FFF2-40B4-BE49-F238E27FC236}">
                  <a16:creationId xmlns:a16="http://schemas.microsoft.com/office/drawing/2014/main" id="{A110EDAC-4748-99CC-C688-37305273D3D5}"/>
                </a:ext>
              </a:extLst>
            </p:cNvPr>
            <p:cNvSpPr/>
            <p:nvPr/>
          </p:nvSpPr>
          <p:spPr>
            <a:xfrm>
              <a:off x="-31793" y="2890358"/>
              <a:ext cx="5791196" cy="3048000"/>
            </a:xfrm>
            <a:prstGeom prst="roundRect">
              <a:avLst/>
            </a:prstGeom>
            <a:solidFill>
              <a:srgbClr val="FFF9E5"/>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C00000"/>
                  </a:solidFill>
                  <a:latin typeface="Arial" panose="020B0604020202020204" pitchFamily="34" charset="0"/>
                  <a:cs typeface="Arial" panose="020B0604020202020204" pitchFamily="34" charset="0"/>
                </a:rPr>
                <a:t>Ý nghĩa của việc tìm hiểu nghề/nhóm nghề:</a:t>
              </a:r>
            </a:p>
          </p:txBody>
        </p:sp>
        <p:pic>
          <p:nvPicPr>
            <p:cNvPr id="48" name="Picture 2">
              <a:extLst>
                <a:ext uri="{FF2B5EF4-FFF2-40B4-BE49-F238E27FC236}">
                  <a16:creationId xmlns:a16="http://schemas.microsoft.com/office/drawing/2014/main" id="{1C181B0D-7258-C4D9-14A5-3936036A82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99849" y="2356957"/>
              <a:ext cx="756511" cy="777721"/>
            </a:xfrm>
            <a:prstGeom prst="rect">
              <a:avLst/>
            </a:prstGeom>
          </p:spPr>
        </p:pic>
      </p:grpSp>
      <p:pic>
        <p:nvPicPr>
          <p:cNvPr id="49" name="Picture 48" descr="A cartoon of a child reading a book&#10;&#10;Description automatically generated">
            <a:extLst>
              <a:ext uri="{FF2B5EF4-FFF2-40B4-BE49-F238E27FC236}">
                <a16:creationId xmlns:a16="http://schemas.microsoft.com/office/drawing/2014/main" id="{7D5C4EE2-F28A-EF7E-E55D-25825508FC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316" b="10330"/>
          <a:stretch/>
        </p:blipFill>
        <p:spPr>
          <a:xfrm>
            <a:off x="1804912" y="6667500"/>
            <a:ext cx="4156225" cy="3627308"/>
          </a:xfrm>
          <a:prstGeom prst="rect">
            <a:avLst/>
          </a:prstGeom>
        </p:spPr>
      </p:pic>
      <p:sp>
        <p:nvSpPr>
          <p:cNvPr id="52" name="Rounded Rectangle 19">
            <a:extLst>
              <a:ext uri="{FF2B5EF4-FFF2-40B4-BE49-F238E27FC236}">
                <a16:creationId xmlns:a16="http://schemas.microsoft.com/office/drawing/2014/main" id="{6664E4DB-CB0D-92CC-91C1-282DAAAB7150}"/>
              </a:ext>
            </a:extLst>
          </p:cNvPr>
          <p:cNvSpPr/>
          <p:nvPr/>
        </p:nvSpPr>
        <p:spPr>
          <a:xfrm>
            <a:off x="8083827" y="5471619"/>
            <a:ext cx="9365867" cy="174789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Tránh lãng phí và thiếu hụt nguồn lực</a:t>
            </a:r>
            <a:endParaRPr lang="en-US" sz="3600" dirty="0">
              <a:solidFill>
                <a:schemeClr val="tx1"/>
              </a:solidFill>
              <a:latin typeface="Arial" panose="020B0604020202020204" pitchFamily="34" charset="0"/>
              <a:cs typeface="Arial" panose="020B0604020202020204" pitchFamily="34" charset="0"/>
            </a:endParaRPr>
          </a:p>
        </p:txBody>
      </p:sp>
      <p:sp>
        <p:nvSpPr>
          <p:cNvPr id="53" name="Rounded Rectangle 23">
            <a:extLst>
              <a:ext uri="{FF2B5EF4-FFF2-40B4-BE49-F238E27FC236}">
                <a16:creationId xmlns:a16="http://schemas.microsoft.com/office/drawing/2014/main" id="{39C23E30-CC5D-D068-3AD3-AB4A4ACAB432}"/>
              </a:ext>
            </a:extLst>
          </p:cNvPr>
          <p:cNvSpPr/>
          <p:nvPr/>
        </p:nvSpPr>
        <p:spPr>
          <a:xfrm>
            <a:off x="8083833" y="7814509"/>
            <a:ext cx="9365861" cy="190099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Góp phần đưa đất nước phát triển kinh tế xã hội</a:t>
            </a:r>
            <a:endParaRPr lang="en-US" sz="3600" dirty="0">
              <a:solidFill>
                <a:schemeClr val="tx1"/>
              </a:solidFill>
              <a:latin typeface="Arial" panose="020B0604020202020204" pitchFamily="34" charset="0"/>
              <a:cs typeface="Arial" panose="020B0604020202020204" pitchFamily="34" charset="0"/>
            </a:endParaRPr>
          </a:p>
        </p:txBody>
      </p:sp>
      <p:sp>
        <p:nvSpPr>
          <p:cNvPr id="54" name="Rounded Rectangle 19">
            <a:extLst>
              <a:ext uri="{FF2B5EF4-FFF2-40B4-BE49-F238E27FC236}">
                <a16:creationId xmlns:a16="http://schemas.microsoft.com/office/drawing/2014/main" id="{5E712269-FB2A-269F-3B25-B4D46A723F18}"/>
              </a:ext>
            </a:extLst>
          </p:cNvPr>
          <p:cNvSpPr/>
          <p:nvPr/>
        </p:nvSpPr>
        <p:spPr>
          <a:xfrm>
            <a:off x="8072569" y="3128729"/>
            <a:ext cx="9377229" cy="174789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Giúp phân </a:t>
            </a:r>
            <a:r>
              <a:rPr lang="en-US" sz="3600">
                <a:latin typeface="Arial" panose="020B0604020202020204" pitchFamily="34" charset="0"/>
                <a:cs typeface="Arial" panose="020B0604020202020204" pitchFamily="34" charset="0"/>
              </a:rPr>
              <a:t>bổ</a:t>
            </a:r>
            <a:r>
              <a:rPr lang="vi-VN" sz="3600">
                <a:latin typeface="Arial" panose="020B0604020202020204" pitchFamily="34" charset="0"/>
                <a:cs typeface="Arial" panose="020B0604020202020204" pitchFamily="34" charset="0"/>
              </a:rPr>
              <a:t> nguồn nhân lực đồng đều</a:t>
            </a:r>
            <a:endParaRPr lang="en-US" sz="3600" dirty="0">
              <a:solidFill>
                <a:schemeClr val="tx1"/>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C4DBB78D-EDF2-85DD-1498-E346E106AF33}"/>
              </a:ext>
            </a:extLst>
          </p:cNvPr>
          <p:cNvGrpSpPr/>
          <p:nvPr/>
        </p:nvGrpSpPr>
        <p:grpSpPr>
          <a:xfrm rot="16200000">
            <a:off x="6806535" y="5141056"/>
            <a:ext cx="1997966" cy="625645"/>
            <a:chOff x="6498137" y="3625822"/>
            <a:chExt cx="558104" cy="973671"/>
          </a:xfrm>
        </p:grpSpPr>
        <p:cxnSp>
          <p:nvCxnSpPr>
            <p:cNvPr id="56" name="Straight Connector 55">
              <a:extLst>
                <a:ext uri="{FF2B5EF4-FFF2-40B4-BE49-F238E27FC236}">
                  <a16:creationId xmlns:a16="http://schemas.microsoft.com/office/drawing/2014/main" id="{D96B1BBC-84E4-A4CA-DA20-0224418A2EBD}"/>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AEE47F-FFB2-4217-21E4-969A9E2C550F}"/>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571A6FC-C73D-BB53-AD47-B05C3583DB25}"/>
              </a:ext>
            </a:extLst>
          </p:cNvPr>
          <p:cNvGrpSpPr/>
          <p:nvPr/>
        </p:nvGrpSpPr>
        <p:grpSpPr>
          <a:xfrm rot="16200000" flipH="1">
            <a:off x="5542956" y="6178842"/>
            <a:ext cx="4490603" cy="591124"/>
            <a:chOff x="6498137" y="3625822"/>
            <a:chExt cx="558104" cy="973671"/>
          </a:xfrm>
        </p:grpSpPr>
        <p:cxnSp>
          <p:nvCxnSpPr>
            <p:cNvPr id="59" name="Straight Connector 58">
              <a:extLst>
                <a:ext uri="{FF2B5EF4-FFF2-40B4-BE49-F238E27FC236}">
                  <a16:creationId xmlns:a16="http://schemas.microsoft.com/office/drawing/2014/main" id="{38812966-8000-DC25-2FD5-0AF863107AA6}"/>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A4EAE4F-AEB1-FE17-C4C6-2FAD86294B4C}"/>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913AE0CA-653F-3A23-E1A4-4E5EB83C2222}"/>
              </a:ext>
            </a:extLst>
          </p:cNvPr>
          <p:cNvGrpSpPr/>
          <p:nvPr/>
        </p:nvGrpSpPr>
        <p:grpSpPr>
          <a:xfrm rot="16200000">
            <a:off x="6999045" y="7871973"/>
            <a:ext cx="1567174" cy="579873"/>
            <a:chOff x="6498137" y="3625822"/>
            <a:chExt cx="558104" cy="973671"/>
          </a:xfrm>
        </p:grpSpPr>
        <p:cxnSp>
          <p:nvCxnSpPr>
            <p:cNvPr id="62" name="Straight Connector 61">
              <a:extLst>
                <a:ext uri="{FF2B5EF4-FFF2-40B4-BE49-F238E27FC236}">
                  <a16:creationId xmlns:a16="http://schemas.microsoft.com/office/drawing/2014/main" id="{E324FF59-2F26-0667-5CCC-F7128BB3E3A9}"/>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EBFDA0-2B94-08B4-D208-F63EC5B19AF6}"/>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500"/>
                                        <p:tgtEl>
                                          <p:spTgt spid="58"/>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randombar(horizontal)">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randombar(horizontal)">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left)">
                                      <p:cBhvr>
                                        <p:cTn id="33" dur="500"/>
                                        <p:tgtEl>
                                          <p:spTgt spid="6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randombar(horizontal)">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156054" y="114300"/>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p>
        </p:txBody>
      </p:sp>
      <p:sp>
        <p:nvSpPr>
          <p:cNvPr id="14" name="Freeform 14"/>
          <p:cNvSpPr/>
          <p:nvPr/>
        </p:nvSpPr>
        <p:spPr>
          <a:xfrm rot="1072347">
            <a:off x="16620436" y="-3397"/>
            <a:ext cx="1451609" cy="1371059"/>
          </a:xfrm>
          <a:custGeom>
            <a:avLst/>
            <a:gdLst/>
            <a:ahLst/>
            <a:cxnLst/>
            <a:rect l="l" t="t" r="r" b="b"/>
            <a:pathLst>
              <a:path w="1736697" h="1641178">
                <a:moveTo>
                  <a:pt x="0" y="0"/>
                </a:moveTo>
                <a:lnTo>
                  <a:pt x="1736696" y="0"/>
                </a:lnTo>
                <a:lnTo>
                  <a:pt x="1736696" y="1641178"/>
                </a:lnTo>
                <a:lnTo>
                  <a:pt x="0" y="1641178"/>
                </a:lnTo>
                <a:lnTo>
                  <a:pt x="0" y="0"/>
                </a:lnTo>
                <a:close/>
              </a:path>
            </a:pathLst>
          </a:custGeom>
          <a:blipFill>
            <a:blip r:embed="rId3"/>
            <a:stretch>
              <a:fillRect/>
            </a:stretch>
          </a:blipFill>
        </p:spPr>
        <p:txBody>
          <a:bodyPr/>
          <a:lstStyle/>
          <a:p>
            <a:endParaRPr lang="en-US"/>
          </a:p>
        </p:txBody>
      </p:sp>
      <p:sp>
        <p:nvSpPr>
          <p:cNvPr id="15" name="Freeform 15"/>
          <p:cNvSpPr/>
          <p:nvPr/>
        </p:nvSpPr>
        <p:spPr>
          <a:xfrm rot="3055056">
            <a:off x="17358559" y="9547637"/>
            <a:ext cx="1000838" cy="550305"/>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4"/>
            <a:stretch>
              <a:fillRect/>
            </a:stretch>
          </a:blipFill>
        </p:spPr>
        <p:txBody>
          <a:bodyPr/>
          <a:lstStyle/>
          <a:p>
            <a:endParaRPr lang="en-US"/>
          </a:p>
        </p:txBody>
      </p:sp>
      <p:grpSp>
        <p:nvGrpSpPr>
          <p:cNvPr id="19" name="Group 18">
            <a:extLst>
              <a:ext uri="{FF2B5EF4-FFF2-40B4-BE49-F238E27FC236}">
                <a16:creationId xmlns:a16="http://schemas.microsoft.com/office/drawing/2014/main" id="{54FE1134-1DC6-64A1-2287-6AC2A3FF1B84}"/>
              </a:ext>
            </a:extLst>
          </p:cNvPr>
          <p:cNvGrpSpPr/>
          <p:nvPr/>
        </p:nvGrpSpPr>
        <p:grpSpPr>
          <a:xfrm>
            <a:off x="5981700" y="-28898"/>
            <a:ext cx="6324600" cy="1580477"/>
            <a:chOff x="5715000" y="-1"/>
            <a:chExt cx="6324600" cy="1563773"/>
          </a:xfrm>
        </p:grpSpPr>
        <p:sp>
          <p:nvSpPr>
            <p:cNvPr id="20" name="Round Same Side Corner Rectangle 11">
              <a:extLst>
                <a:ext uri="{FF2B5EF4-FFF2-40B4-BE49-F238E27FC236}">
                  <a16:creationId xmlns:a16="http://schemas.microsoft.com/office/drawing/2014/main" id="{23F11080-E822-32B3-113A-4BE7764849B5}"/>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D440A30-9D44-E785-2190-62269271C600}"/>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 name="Line Callout 1 (Border and Accent Bar) 3">
            <a:extLst>
              <a:ext uri="{FF2B5EF4-FFF2-40B4-BE49-F238E27FC236}">
                <a16:creationId xmlns:a16="http://schemas.microsoft.com/office/drawing/2014/main" id="{8F299AE5-24DF-0E57-4BED-3FD45EC1700C}"/>
              </a:ext>
            </a:extLst>
          </p:cNvPr>
          <p:cNvSpPr/>
          <p:nvPr/>
        </p:nvSpPr>
        <p:spPr>
          <a:xfrm>
            <a:off x="228600" y="2043122"/>
            <a:ext cx="7010400" cy="24907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Nhiệm vụ </a:t>
            </a:r>
            <a:r>
              <a:rPr lang="vi-VN" sz="4200" b="1">
                <a:solidFill>
                  <a:srgbClr val="C00000"/>
                </a:solidFill>
                <a:latin typeface="Arial" panose="020B0604020202020204" pitchFamily="34" charset="0"/>
                <a:cs typeface="Arial" panose="020B0604020202020204" pitchFamily="34" charset="0"/>
              </a:rPr>
              <a:t>2: </a:t>
            </a:r>
            <a:endParaRPr lang="en-US" sz="4200" b="1">
              <a:solidFill>
                <a:srgbClr val="C00000"/>
              </a:solidFill>
              <a:latin typeface="Arial" panose="020B0604020202020204" pitchFamily="34" charset="0"/>
              <a:cs typeface="Arial" panose="020B0604020202020204" pitchFamily="34" charset="0"/>
            </a:endParaRPr>
          </a:p>
          <a:p>
            <a:pPr algn="ctr">
              <a:lnSpc>
                <a:spcPct val="150000"/>
              </a:lnSpc>
            </a:pPr>
            <a:r>
              <a:rPr lang="vi-VN" sz="4200" b="1">
                <a:solidFill>
                  <a:srgbClr val="C00000"/>
                </a:solidFill>
                <a:latin typeface="Arial" panose="020B0604020202020204" pitchFamily="34" charset="0"/>
                <a:cs typeface="Arial" panose="020B0604020202020204" pitchFamily="34" charset="0"/>
              </a:rPr>
              <a:t>Định hướng nội dung</a:t>
            </a:r>
            <a:endParaRPr lang="en-US" sz="4200" b="1" i="1" dirty="0">
              <a:solidFill>
                <a:srgbClr val="C00000"/>
              </a:solidFill>
              <a:latin typeface="Arial" panose="020B0604020202020204" pitchFamily="34" charset="0"/>
              <a:cs typeface="Arial" panose="020B0604020202020204" pitchFamily="34" charset="0"/>
            </a:endParaRPr>
          </a:p>
        </p:txBody>
      </p:sp>
      <p:sp>
        <p:nvSpPr>
          <p:cNvPr id="3" name="Rounded Rectangle 17">
            <a:extLst>
              <a:ext uri="{FF2B5EF4-FFF2-40B4-BE49-F238E27FC236}">
                <a16:creationId xmlns:a16="http://schemas.microsoft.com/office/drawing/2014/main" id="{7A93D63C-96E1-9B24-B10A-806603240874}"/>
              </a:ext>
            </a:extLst>
          </p:cNvPr>
          <p:cNvSpPr/>
          <p:nvPr/>
        </p:nvSpPr>
        <p:spPr>
          <a:xfrm>
            <a:off x="8420096" y="2043122"/>
            <a:ext cx="9258304" cy="2770351"/>
          </a:xfrm>
          <a:prstGeom prst="roundRect">
            <a:avLst/>
          </a:prstGeom>
          <a:solidFill>
            <a:schemeClr val="accent5">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Các em </a:t>
            </a:r>
            <a:r>
              <a:rPr lang="vi-VN" sz="3600" b="1">
                <a:solidFill>
                  <a:schemeClr val="bg1"/>
                </a:solidFill>
                <a:latin typeface="Arial" panose="020B0604020202020204" pitchFamily="34" charset="0"/>
                <a:cs typeface="Arial" panose="020B0604020202020204" pitchFamily="34" charset="0"/>
              </a:rPr>
              <a:t>thảo luận nhóm</a:t>
            </a:r>
            <a:r>
              <a:rPr lang="en-US" sz="3600" b="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đọc phần Định hướng nội dung</a:t>
            </a:r>
            <a:r>
              <a:rPr lang="en-US" sz="3600" b="1">
                <a:solidFill>
                  <a:schemeClr val="bg1"/>
                </a:solidFill>
                <a:latin typeface="Arial" panose="020B0604020202020204" pitchFamily="34" charset="0"/>
                <a:cs typeface="Arial" panose="020B0604020202020204" pitchFamily="34" charset="0"/>
              </a:rPr>
              <a:t>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a:t>
            </a:r>
            <a:r>
              <a:rPr lang="en-US" sz="3600" b="1" i="1">
                <a:solidFill>
                  <a:schemeClr val="bg1"/>
                </a:solidFill>
                <a:latin typeface="Arial" panose="020B0604020202020204" pitchFamily="34" charset="0"/>
                <a:cs typeface="Arial" panose="020B0604020202020204" pitchFamily="34" charset="0"/>
              </a:rPr>
              <a:t>GK</a:t>
            </a:r>
            <a:r>
              <a:rPr lang="vi-VN" sz="3600" b="1" i="1">
                <a:solidFill>
                  <a:schemeClr val="bg1"/>
                </a:solidFill>
                <a:latin typeface="Arial" panose="020B0604020202020204" pitchFamily="34" charset="0"/>
                <a:cs typeface="Arial" panose="020B0604020202020204" pitchFamily="34" charset="0"/>
              </a:rPr>
              <a:t> </a:t>
            </a:r>
            <a:r>
              <a:rPr lang="en-US" sz="3600" b="1" i="1">
                <a:solidFill>
                  <a:schemeClr val="bg1"/>
                </a:solidFill>
                <a:latin typeface="Arial" panose="020B0604020202020204" pitchFamily="34" charset="0"/>
                <a:cs typeface="Arial" panose="020B0604020202020204" pitchFamily="34" charset="0"/>
              </a:rPr>
              <a:t>– tr.56)</a:t>
            </a:r>
            <a:r>
              <a:rPr lang="vi-VN" sz="3600" b="1" i="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và quan sát tranh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a:t>
            </a:r>
            <a:r>
              <a:rPr lang="en-US" sz="3600" b="1" i="1">
                <a:solidFill>
                  <a:schemeClr val="bg1"/>
                </a:solidFill>
                <a:latin typeface="Arial" panose="020B0604020202020204" pitchFamily="34" charset="0"/>
                <a:cs typeface="Arial" panose="020B0604020202020204" pitchFamily="34" charset="0"/>
              </a:rPr>
              <a:t>GK</a:t>
            </a:r>
            <a:r>
              <a:rPr lang="vi-VN" sz="3600" b="1" i="1">
                <a:solidFill>
                  <a:schemeClr val="bg1"/>
                </a:solidFill>
                <a:latin typeface="Arial" panose="020B0604020202020204" pitchFamily="34" charset="0"/>
                <a:cs typeface="Arial" panose="020B0604020202020204" pitchFamily="34" charset="0"/>
              </a:rPr>
              <a:t> </a:t>
            </a:r>
            <a:r>
              <a:rPr lang="en-US" sz="3600" b="1" i="1">
                <a:solidFill>
                  <a:schemeClr val="bg1"/>
                </a:solidFill>
                <a:latin typeface="Arial" panose="020B0604020202020204" pitchFamily="34" charset="0"/>
                <a:cs typeface="Arial" panose="020B0604020202020204" pitchFamily="34" charset="0"/>
              </a:rPr>
              <a:t>– tr.55) </a:t>
            </a:r>
            <a:r>
              <a:rPr lang="en-US" sz="3600" b="1">
                <a:solidFill>
                  <a:schemeClr val="bg1"/>
                </a:solidFill>
                <a:latin typeface="Arial" panose="020B0604020202020204" pitchFamily="34" charset="0"/>
                <a:cs typeface="Arial" panose="020B0604020202020204" pitchFamily="34" charset="0"/>
              </a:rPr>
              <a:t>để trả lời câu hỏi:</a:t>
            </a:r>
            <a:endParaRPr lang="en-US" sz="3600" b="1" dirty="0">
              <a:solidFill>
                <a:schemeClr val="bg1"/>
              </a:solidFill>
              <a:latin typeface="Arial" panose="020B0604020202020204" pitchFamily="34" charset="0"/>
              <a:cs typeface="Arial" panose="020B0604020202020204" pitchFamily="34" charset="0"/>
            </a:endParaRPr>
          </a:p>
        </p:txBody>
      </p:sp>
      <p:sp>
        <p:nvSpPr>
          <p:cNvPr id="4" name="Rounded Rectangle 18">
            <a:extLst>
              <a:ext uri="{FF2B5EF4-FFF2-40B4-BE49-F238E27FC236}">
                <a16:creationId xmlns:a16="http://schemas.microsoft.com/office/drawing/2014/main" id="{C46A2F8B-B2A3-B829-B4A1-82784F9CE630}"/>
              </a:ext>
            </a:extLst>
          </p:cNvPr>
          <p:cNvSpPr/>
          <p:nvPr/>
        </p:nvSpPr>
        <p:spPr>
          <a:xfrm>
            <a:off x="8877297" y="7997796"/>
            <a:ext cx="8437495" cy="1652119"/>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Mô tả bức tranh chủ đề</a:t>
            </a:r>
            <a:endParaRPr lang="en-US" sz="3600" dirty="0">
              <a:solidFill>
                <a:schemeClr val="tx1"/>
              </a:solidFill>
              <a:latin typeface="Arial" panose="020B0604020202020204" pitchFamily="34" charset="0"/>
              <a:cs typeface="Arial" panose="020B0604020202020204" pitchFamily="34" charset="0"/>
            </a:endParaRPr>
          </a:p>
        </p:txBody>
      </p:sp>
      <p:sp>
        <p:nvSpPr>
          <p:cNvPr id="5" name="Rounded Rectangle 19">
            <a:extLst>
              <a:ext uri="{FF2B5EF4-FFF2-40B4-BE49-F238E27FC236}">
                <a16:creationId xmlns:a16="http://schemas.microsoft.com/office/drawing/2014/main" id="{705E0B59-F126-25DB-79AA-21A40B40011F}"/>
              </a:ext>
            </a:extLst>
          </p:cNvPr>
          <p:cNvSpPr/>
          <p:nvPr/>
        </p:nvSpPr>
        <p:spPr>
          <a:xfrm>
            <a:off x="8877298" y="5346872"/>
            <a:ext cx="8382002" cy="2117525"/>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hãy nêu các </a:t>
            </a:r>
            <a:r>
              <a:rPr lang="en-US" sz="3600">
                <a:latin typeface="Arial" panose="020B0604020202020204" pitchFamily="34" charset="0"/>
                <a:cs typeface="Arial" panose="020B0604020202020204" pitchFamily="34" charset="0"/>
              </a:rPr>
              <a:t>hoạt động </a:t>
            </a:r>
            <a:r>
              <a:rPr lang="vi-VN" sz="3600">
                <a:latin typeface="Arial" panose="020B0604020202020204" pitchFamily="34" charset="0"/>
                <a:cs typeface="Arial" panose="020B0604020202020204" pitchFamily="34" charset="0"/>
              </a:rPr>
              <a:t>cần thực hiện trong chủ đề </a:t>
            </a:r>
            <a:r>
              <a:rPr lang="en-US" sz="3600">
                <a:latin typeface="Arial" panose="020B0604020202020204" pitchFamily="34" charset="0"/>
                <a:cs typeface="Arial" panose="020B0604020202020204" pitchFamily="34" charset="0"/>
              </a:rPr>
              <a:t>7</a:t>
            </a:r>
            <a:r>
              <a:rPr lang="vi-VN" sz="3600">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cxnSp>
        <p:nvCxnSpPr>
          <p:cNvPr id="6" name="Elbow Connector 3">
            <a:extLst>
              <a:ext uri="{FF2B5EF4-FFF2-40B4-BE49-F238E27FC236}">
                <a16:creationId xmlns:a16="http://schemas.microsoft.com/office/drawing/2014/main" id="{C8392BD6-4D3B-0AD5-430A-20E0F19C31B3}"/>
              </a:ext>
            </a:extLst>
          </p:cNvPr>
          <p:cNvCxnSpPr>
            <a:cxnSpLocks/>
          </p:cNvCxnSpPr>
          <p:nvPr/>
        </p:nvCxnSpPr>
        <p:spPr>
          <a:xfrm rot="10800000" flipH="1" flipV="1">
            <a:off x="8420098" y="3192527"/>
            <a:ext cx="457200" cy="2878644"/>
          </a:xfrm>
          <a:prstGeom prst="bentConnector3">
            <a:avLst>
              <a:gd name="adj1" fmla="val -50000"/>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25">
            <a:extLst>
              <a:ext uri="{FF2B5EF4-FFF2-40B4-BE49-F238E27FC236}">
                <a16:creationId xmlns:a16="http://schemas.microsoft.com/office/drawing/2014/main" id="{E5345400-CE19-D55E-6613-402B8F73077D}"/>
              </a:ext>
            </a:extLst>
          </p:cNvPr>
          <p:cNvCxnSpPr>
            <a:cxnSpLocks/>
          </p:cNvCxnSpPr>
          <p:nvPr/>
        </p:nvCxnSpPr>
        <p:spPr>
          <a:xfrm rot="10800000" flipH="1" flipV="1">
            <a:off x="8420098" y="3192527"/>
            <a:ext cx="457202" cy="5419696"/>
          </a:xfrm>
          <a:prstGeom prst="bentConnector3">
            <a:avLst>
              <a:gd name="adj1" fmla="val -50000"/>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70D85BA-887E-8C46-C407-E668CA86F4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51" y="5146395"/>
            <a:ext cx="6207098" cy="457869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828571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7" name="Freeform 17"/>
          <p:cNvSpPr/>
          <p:nvPr/>
        </p:nvSpPr>
        <p:spPr>
          <a:xfrm rot="3139688">
            <a:off x="16901441" y="477880"/>
            <a:ext cx="1744595" cy="632166"/>
          </a:xfrm>
          <a:custGeom>
            <a:avLst/>
            <a:gdLst/>
            <a:ahLst/>
            <a:cxnLst/>
            <a:rect l="l" t="t" r="r" b="b"/>
            <a:pathLst>
              <a:path w="2494404" h="1193156">
                <a:moveTo>
                  <a:pt x="0" y="0"/>
                </a:moveTo>
                <a:lnTo>
                  <a:pt x="2494404" y="0"/>
                </a:lnTo>
                <a:lnTo>
                  <a:pt x="2494404" y="1193157"/>
                </a:lnTo>
                <a:lnTo>
                  <a:pt x="0" y="119315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858427">
            <a:off x="17529195" y="9440625"/>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2394168">
            <a:off x="-36167" y="-51670"/>
            <a:ext cx="1409229" cy="1498516"/>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C2048F89-C903-4D22-5379-1DE2B9DF21BD}"/>
              </a:ext>
            </a:extLst>
          </p:cNvPr>
          <p:cNvGrpSpPr/>
          <p:nvPr/>
        </p:nvGrpSpPr>
        <p:grpSpPr>
          <a:xfrm>
            <a:off x="5446400" y="0"/>
            <a:ext cx="7583876" cy="1388058"/>
            <a:chOff x="4834930" y="84191"/>
            <a:chExt cx="7359542" cy="1232175"/>
          </a:xfrm>
        </p:grpSpPr>
        <p:sp>
          <p:nvSpPr>
            <p:cNvPr id="24" name="Round Same Side Corner Rectangle 11">
              <a:extLst>
                <a:ext uri="{FF2B5EF4-FFF2-40B4-BE49-F238E27FC236}">
                  <a16:creationId xmlns:a16="http://schemas.microsoft.com/office/drawing/2014/main" id="{992BED1D-70AA-E315-AD20-844E06C1BFD2}"/>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89D0E77-A852-C5D5-20DC-A49703714721}"/>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04636DEC-F4C2-8DC6-4E3A-183F9E0534B4}"/>
              </a:ext>
            </a:extLst>
          </p:cNvPr>
          <p:cNvGrpSpPr/>
          <p:nvPr/>
        </p:nvGrpSpPr>
        <p:grpSpPr>
          <a:xfrm>
            <a:off x="861333" y="1724371"/>
            <a:ext cx="6987267" cy="7610126"/>
            <a:chOff x="-57207" y="-229354"/>
            <a:chExt cx="6987267" cy="7985345"/>
          </a:xfrm>
        </p:grpSpPr>
        <p:sp>
          <p:nvSpPr>
            <p:cNvPr id="27" name="Rectangle: Rounded Corners 26">
              <a:extLst>
                <a:ext uri="{FF2B5EF4-FFF2-40B4-BE49-F238E27FC236}">
                  <a16:creationId xmlns:a16="http://schemas.microsoft.com/office/drawing/2014/main" id="{4F7933F7-06A6-74DF-ABEA-6B74E37F039E}"/>
                </a:ext>
              </a:extLst>
            </p:cNvPr>
            <p:cNvSpPr/>
            <p:nvPr/>
          </p:nvSpPr>
          <p:spPr>
            <a:xfrm>
              <a:off x="-57207" y="69558"/>
              <a:ext cx="6987267" cy="76864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Chủ đề 7 giúp chúng ta có nhận thức về việc tìm hiểu xu hướng phát triển nghề trong xã hội, thị trường lao động. Từ đó đánh giá mức độ phù hợp của bản thân đối với các nhóm ngành nghề:</a:t>
              </a:r>
            </a:p>
          </p:txBody>
        </p:sp>
        <p:pic>
          <p:nvPicPr>
            <p:cNvPr id="28" name="Picture 6">
              <a:extLst>
                <a:ext uri="{FF2B5EF4-FFF2-40B4-BE49-F238E27FC236}">
                  <a16:creationId xmlns:a16="http://schemas.microsoft.com/office/drawing/2014/main" id="{2B7B50CF-E84D-4786-84F9-2021387CCB62}"/>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3111" y="-229354"/>
              <a:ext cx="1146629" cy="1119399"/>
            </a:xfrm>
            <a:prstGeom prst="rect">
              <a:avLst/>
            </a:prstGeom>
          </p:spPr>
        </p:pic>
      </p:grpSp>
      <p:sp>
        <p:nvSpPr>
          <p:cNvPr id="32" name="Speech Bubble: Rectangle with Corners Rounded 31">
            <a:extLst>
              <a:ext uri="{FF2B5EF4-FFF2-40B4-BE49-F238E27FC236}">
                <a16:creationId xmlns:a16="http://schemas.microsoft.com/office/drawing/2014/main" id="{1E701C0D-33FB-E302-AED1-C9F3F95F9699}"/>
              </a:ext>
            </a:extLst>
          </p:cNvPr>
          <p:cNvSpPr/>
          <p:nvPr/>
        </p:nvSpPr>
        <p:spPr>
          <a:xfrm>
            <a:off x="8955779" y="2171699"/>
            <a:ext cx="8470887" cy="3208717"/>
          </a:xfrm>
          <a:prstGeom prst="wedgeRoundRectCallout">
            <a:avLst>
              <a:gd name="adj1" fmla="val -57673"/>
              <a:gd name="adj2" fmla="val 54121"/>
              <a:gd name="adj3" fmla="val 16667"/>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Tìm hiểu các nhóm nghề và đặc trưng, yêu cầu của từng nhóm nghề</a:t>
            </a:r>
            <a:endParaRPr lang="en-US" sz="3400">
              <a:solidFill>
                <a:schemeClr val="tx1"/>
              </a:solidFill>
              <a:latin typeface="Arial" panose="020B0604020202020204" pitchFamily="34" charset="0"/>
              <a:cs typeface="Arial" panose="020B0604020202020204" pitchFamily="34" charset="0"/>
            </a:endParaRPr>
          </a:p>
        </p:txBody>
      </p:sp>
      <p:sp>
        <p:nvSpPr>
          <p:cNvPr id="33" name="Speech Bubble: Rectangle with Corners Rounded 32">
            <a:extLst>
              <a:ext uri="{FF2B5EF4-FFF2-40B4-BE49-F238E27FC236}">
                <a16:creationId xmlns:a16="http://schemas.microsoft.com/office/drawing/2014/main" id="{2E31D2B8-E6A1-F3D0-FA05-414818AAF906}"/>
              </a:ext>
            </a:extLst>
          </p:cNvPr>
          <p:cNvSpPr/>
          <p:nvPr/>
        </p:nvSpPr>
        <p:spPr>
          <a:xfrm>
            <a:off x="8955779" y="5880575"/>
            <a:ext cx="8470887" cy="3606325"/>
          </a:xfrm>
          <a:prstGeom prst="wedgeRoundRectCallout">
            <a:avLst>
              <a:gd name="adj1" fmla="val -58043"/>
              <a:gd name="adj2" fmla="val -51644"/>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Phân tích những yêu cầu của nhà tuyển dụng về phẩm chất và năng lực của người lao động đối với nhóm nghề mà em quan tâm</a:t>
            </a:r>
            <a:endParaRPr lang="en-US" sz="3400">
              <a:solidFill>
                <a:schemeClr val="tx1"/>
              </a:solidFill>
              <a:latin typeface="Arial" panose="020B0604020202020204" pitchFamily="34" charset="0"/>
              <a:cs typeface="Arial" panose="020B0604020202020204" pitchFamily="34" charset="0"/>
            </a:endParaRPr>
          </a:p>
        </p:txBody>
      </p:sp>
      <p:pic>
        <p:nvPicPr>
          <p:cNvPr id="35" name="Picture 5">
            <a:extLst>
              <a:ext uri="{FF2B5EF4-FFF2-40B4-BE49-F238E27FC236}">
                <a16:creationId xmlns:a16="http://schemas.microsoft.com/office/drawing/2014/main" id="{AE6A2C57-26BC-F549-E684-9FFA17B0EF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5400" y="8817981"/>
            <a:ext cx="5760805" cy="15698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7" name="Freeform 17"/>
          <p:cNvSpPr/>
          <p:nvPr/>
        </p:nvSpPr>
        <p:spPr>
          <a:xfrm rot="3139688">
            <a:off x="16901441" y="477880"/>
            <a:ext cx="1744595" cy="632166"/>
          </a:xfrm>
          <a:custGeom>
            <a:avLst/>
            <a:gdLst/>
            <a:ahLst/>
            <a:cxnLst/>
            <a:rect l="l" t="t" r="r" b="b"/>
            <a:pathLst>
              <a:path w="2494404" h="1193156">
                <a:moveTo>
                  <a:pt x="0" y="0"/>
                </a:moveTo>
                <a:lnTo>
                  <a:pt x="2494404" y="0"/>
                </a:lnTo>
                <a:lnTo>
                  <a:pt x="2494404" y="1193157"/>
                </a:lnTo>
                <a:lnTo>
                  <a:pt x="0" y="119315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858427">
            <a:off x="17529195" y="9440625"/>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2394168">
            <a:off x="-36167" y="-51670"/>
            <a:ext cx="1409229" cy="1498516"/>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C2048F89-C903-4D22-5379-1DE2B9DF21BD}"/>
              </a:ext>
            </a:extLst>
          </p:cNvPr>
          <p:cNvGrpSpPr/>
          <p:nvPr/>
        </p:nvGrpSpPr>
        <p:grpSpPr>
          <a:xfrm>
            <a:off x="5446400" y="0"/>
            <a:ext cx="7583876" cy="1388058"/>
            <a:chOff x="4834930" y="84191"/>
            <a:chExt cx="7359542" cy="1232175"/>
          </a:xfrm>
        </p:grpSpPr>
        <p:sp>
          <p:nvSpPr>
            <p:cNvPr id="24" name="Round Same Side Corner Rectangle 11">
              <a:extLst>
                <a:ext uri="{FF2B5EF4-FFF2-40B4-BE49-F238E27FC236}">
                  <a16:creationId xmlns:a16="http://schemas.microsoft.com/office/drawing/2014/main" id="{992BED1D-70AA-E315-AD20-844E06C1BFD2}"/>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89D0E77-A852-C5D5-20DC-A49703714721}"/>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04636DEC-F4C2-8DC6-4E3A-183F9E0534B4}"/>
              </a:ext>
            </a:extLst>
          </p:cNvPr>
          <p:cNvGrpSpPr/>
          <p:nvPr/>
        </p:nvGrpSpPr>
        <p:grpSpPr>
          <a:xfrm>
            <a:off x="861333" y="1724371"/>
            <a:ext cx="6987267" cy="7610126"/>
            <a:chOff x="-57207" y="-229354"/>
            <a:chExt cx="6987267" cy="7985345"/>
          </a:xfrm>
        </p:grpSpPr>
        <p:sp>
          <p:nvSpPr>
            <p:cNvPr id="27" name="Rectangle: Rounded Corners 26">
              <a:extLst>
                <a:ext uri="{FF2B5EF4-FFF2-40B4-BE49-F238E27FC236}">
                  <a16:creationId xmlns:a16="http://schemas.microsoft.com/office/drawing/2014/main" id="{4F7933F7-06A6-74DF-ABEA-6B74E37F039E}"/>
                </a:ext>
              </a:extLst>
            </p:cNvPr>
            <p:cNvSpPr/>
            <p:nvPr/>
          </p:nvSpPr>
          <p:spPr>
            <a:xfrm>
              <a:off x="-57207" y="69558"/>
              <a:ext cx="6987267" cy="76864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Chủ đề 7 giúp chúng ta có nhận thức về việc tìm hiểu xu hướng phát triển nghề trong xã hội, thị trường lao động. Từ đó đánh giá mức độ phù hợp của bản thân đối với các nhóm ngành nghề:</a:t>
              </a:r>
            </a:p>
          </p:txBody>
        </p:sp>
        <p:pic>
          <p:nvPicPr>
            <p:cNvPr id="28" name="Picture 6">
              <a:extLst>
                <a:ext uri="{FF2B5EF4-FFF2-40B4-BE49-F238E27FC236}">
                  <a16:creationId xmlns:a16="http://schemas.microsoft.com/office/drawing/2014/main" id="{2B7B50CF-E84D-4786-84F9-2021387CCB62}"/>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3111" y="-229354"/>
              <a:ext cx="1146629" cy="1119399"/>
            </a:xfrm>
            <a:prstGeom prst="rect">
              <a:avLst/>
            </a:prstGeom>
          </p:spPr>
        </p:pic>
      </p:grpSp>
      <p:sp>
        <p:nvSpPr>
          <p:cNvPr id="32" name="Speech Bubble: Rectangle with Corners Rounded 31">
            <a:extLst>
              <a:ext uri="{FF2B5EF4-FFF2-40B4-BE49-F238E27FC236}">
                <a16:creationId xmlns:a16="http://schemas.microsoft.com/office/drawing/2014/main" id="{1E701C0D-33FB-E302-AED1-C9F3F95F9699}"/>
              </a:ext>
            </a:extLst>
          </p:cNvPr>
          <p:cNvSpPr/>
          <p:nvPr/>
        </p:nvSpPr>
        <p:spPr>
          <a:xfrm>
            <a:off x="8955779" y="2400300"/>
            <a:ext cx="8470887" cy="3094242"/>
          </a:xfrm>
          <a:prstGeom prst="wedgeRoundRectCallout">
            <a:avLst>
              <a:gd name="adj1" fmla="val -57673"/>
              <a:gd name="adj2" fmla="val 54121"/>
              <a:gd name="adj3" fmla="val 16667"/>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Giải thích ý nghĩa của việc đảm bảo an toàn và sức khỏe nghề nghiệp đối với người lao động</a:t>
            </a:r>
            <a:endParaRPr lang="en-US" sz="3400">
              <a:solidFill>
                <a:schemeClr val="tx1"/>
              </a:solidFill>
              <a:latin typeface="Arial" panose="020B0604020202020204" pitchFamily="34" charset="0"/>
              <a:cs typeface="Arial" panose="020B0604020202020204" pitchFamily="34" charset="0"/>
            </a:endParaRPr>
          </a:p>
        </p:txBody>
      </p:sp>
      <p:sp>
        <p:nvSpPr>
          <p:cNvPr id="33" name="Speech Bubble: Rectangle with Corners Rounded 32">
            <a:extLst>
              <a:ext uri="{FF2B5EF4-FFF2-40B4-BE49-F238E27FC236}">
                <a16:creationId xmlns:a16="http://schemas.microsoft.com/office/drawing/2014/main" id="{2E31D2B8-E6A1-F3D0-FA05-414818AAF906}"/>
              </a:ext>
            </a:extLst>
          </p:cNvPr>
          <p:cNvSpPr/>
          <p:nvPr/>
        </p:nvSpPr>
        <p:spPr>
          <a:xfrm>
            <a:off x="8955779" y="6164058"/>
            <a:ext cx="8470887" cy="3094242"/>
          </a:xfrm>
          <a:prstGeom prst="wedgeRoundRectCallout">
            <a:avLst>
              <a:gd name="adj1" fmla="val -58043"/>
              <a:gd name="adj2" fmla="val -51644"/>
              <a:gd name="adj3" fmla="val 16667"/>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Sưu tầm tài liệu về xu hướng phát triển nghề trong xã hội và thị trường lao động</a:t>
            </a:r>
            <a:endParaRPr lang="en-US" sz="3400">
              <a:solidFill>
                <a:schemeClr val="tx1"/>
              </a:solidFill>
              <a:latin typeface="Arial" panose="020B0604020202020204" pitchFamily="34" charset="0"/>
              <a:cs typeface="Arial" panose="020B0604020202020204" pitchFamily="34" charset="0"/>
            </a:endParaRPr>
          </a:p>
        </p:txBody>
      </p:sp>
      <p:pic>
        <p:nvPicPr>
          <p:cNvPr id="35" name="Picture 5">
            <a:extLst>
              <a:ext uri="{FF2B5EF4-FFF2-40B4-BE49-F238E27FC236}">
                <a16:creationId xmlns:a16="http://schemas.microsoft.com/office/drawing/2014/main" id="{AE6A2C57-26BC-F549-E684-9FFA17B0EF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5400" y="8817981"/>
            <a:ext cx="5760805" cy="1569819"/>
          </a:xfrm>
          <a:prstGeom prst="rect">
            <a:avLst/>
          </a:prstGeom>
        </p:spPr>
      </p:pic>
    </p:spTree>
    <p:extLst>
      <p:ext uri="{BB962C8B-B14F-4D97-AF65-F5344CB8AC3E}">
        <p14:creationId xmlns:p14="http://schemas.microsoft.com/office/powerpoint/2010/main" val="13430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7" name="Freeform 17"/>
          <p:cNvSpPr/>
          <p:nvPr/>
        </p:nvSpPr>
        <p:spPr>
          <a:xfrm rot="3139688">
            <a:off x="16901441" y="477880"/>
            <a:ext cx="1744595" cy="632166"/>
          </a:xfrm>
          <a:custGeom>
            <a:avLst/>
            <a:gdLst/>
            <a:ahLst/>
            <a:cxnLst/>
            <a:rect l="l" t="t" r="r" b="b"/>
            <a:pathLst>
              <a:path w="2494404" h="1193156">
                <a:moveTo>
                  <a:pt x="0" y="0"/>
                </a:moveTo>
                <a:lnTo>
                  <a:pt x="2494404" y="0"/>
                </a:lnTo>
                <a:lnTo>
                  <a:pt x="2494404" y="1193157"/>
                </a:lnTo>
                <a:lnTo>
                  <a:pt x="0" y="119315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858427">
            <a:off x="17529195" y="9440625"/>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2394168">
            <a:off x="-36167" y="-51670"/>
            <a:ext cx="1409229" cy="1498516"/>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C2048F89-C903-4D22-5379-1DE2B9DF21BD}"/>
              </a:ext>
            </a:extLst>
          </p:cNvPr>
          <p:cNvGrpSpPr/>
          <p:nvPr/>
        </p:nvGrpSpPr>
        <p:grpSpPr>
          <a:xfrm>
            <a:off x="5446400" y="0"/>
            <a:ext cx="7583876" cy="1388058"/>
            <a:chOff x="4834930" y="84191"/>
            <a:chExt cx="7359542" cy="1232175"/>
          </a:xfrm>
        </p:grpSpPr>
        <p:sp>
          <p:nvSpPr>
            <p:cNvPr id="24" name="Round Same Side Corner Rectangle 11">
              <a:extLst>
                <a:ext uri="{FF2B5EF4-FFF2-40B4-BE49-F238E27FC236}">
                  <a16:creationId xmlns:a16="http://schemas.microsoft.com/office/drawing/2014/main" id="{992BED1D-70AA-E315-AD20-844E06C1BFD2}"/>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89D0E77-A852-C5D5-20DC-A49703714721}"/>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04636DEC-F4C2-8DC6-4E3A-183F9E0534B4}"/>
              </a:ext>
            </a:extLst>
          </p:cNvPr>
          <p:cNvGrpSpPr/>
          <p:nvPr/>
        </p:nvGrpSpPr>
        <p:grpSpPr>
          <a:xfrm>
            <a:off x="861333" y="1724371"/>
            <a:ext cx="6987267" cy="7610126"/>
            <a:chOff x="-57207" y="-229354"/>
            <a:chExt cx="6987267" cy="7985345"/>
          </a:xfrm>
        </p:grpSpPr>
        <p:sp>
          <p:nvSpPr>
            <p:cNvPr id="27" name="Rectangle: Rounded Corners 26">
              <a:extLst>
                <a:ext uri="{FF2B5EF4-FFF2-40B4-BE49-F238E27FC236}">
                  <a16:creationId xmlns:a16="http://schemas.microsoft.com/office/drawing/2014/main" id="{4F7933F7-06A6-74DF-ABEA-6B74E37F039E}"/>
                </a:ext>
              </a:extLst>
            </p:cNvPr>
            <p:cNvSpPr/>
            <p:nvPr/>
          </p:nvSpPr>
          <p:spPr>
            <a:xfrm>
              <a:off x="-57207" y="69558"/>
              <a:ext cx="6987267" cy="76864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Chủ đề 7 giúp chúng ta có nhận thức về việc tìm hiểu xu hướng phát triển nghề trong xã hội, thị trường lao động. Từ đó đánh giá mức độ phù hợp của bản thân đối với các nhóm ngành nghề:</a:t>
              </a:r>
            </a:p>
          </p:txBody>
        </p:sp>
        <p:pic>
          <p:nvPicPr>
            <p:cNvPr id="28" name="Picture 6">
              <a:extLst>
                <a:ext uri="{FF2B5EF4-FFF2-40B4-BE49-F238E27FC236}">
                  <a16:creationId xmlns:a16="http://schemas.microsoft.com/office/drawing/2014/main" id="{2B7B50CF-E84D-4786-84F9-2021387CCB62}"/>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3111" y="-229354"/>
              <a:ext cx="1146629" cy="1119399"/>
            </a:xfrm>
            <a:prstGeom prst="rect">
              <a:avLst/>
            </a:prstGeom>
          </p:spPr>
        </p:pic>
      </p:grpSp>
      <p:sp>
        <p:nvSpPr>
          <p:cNvPr id="32" name="Speech Bubble: Rectangle with Corners Rounded 31">
            <a:extLst>
              <a:ext uri="{FF2B5EF4-FFF2-40B4-BE49-F238E27FC236}">
                <a16:creationId xmlns:a16="http://schemas.microsoft.com/office/drawing/2014/main" id="{1E701C0D-33FB-E302-AED1-C9F3F95F9699}"/>
              </a:ext>
            </a:extLst>
          </p:cNvPr>
          <p:cNvSpPr/>
          <p:nvPr/>
        </p:nvSpPr>
        <p:spPr>
          <a:xfrm>
            <a:off x="8955779" y="2400300"/>
            <a:ext cx="8470887" cy="3094242"/>
          </a:xfrm>
          <a:prstGeom prst="wedgeRoundRectCallout">
            <a:avLst>
              <a:gd name="adj1" fmla="val -57673"/>
              <a:gd name="adj2" fmla="val 54121"/>
              <a:gd name="adj3" fmla="val 16667"/>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cs typeface="Arial" panose="020B0604020202020204" pitchFamily="34" charset="0"/>
              </a:rPr>
              <a:t>Đánh giá sự phù hợp của bản thân đối với các nhóm nghề</a:t>
            </a:r>
            <a:endParaRPr lang="en-US" sz="3400">
              <a:solidFill>
                <a:schemeClr val="tx1"/>
              </a:solidFill>
              <a:latin typeface="Arial" panose="020B0604020202020204" pitchFamily="34" charset="0"/>
              <a:cs typeface="Arial" panose="020B0604020202020204" pitchFamily="34" charset="0"/>
            </a:endParaRPr>
          </a:p>
        </p:txBody>
      </p:sp>
      <p:sp>
        <p:nvSpPr>
          <p:cNvPr id="33" name="Speech Bubble: Rectangle with Corners Rounded 32">
            <a:extLst>
              <a:ext uri="{FF2B5EF4-FFF2-40B4-BE49-F238E27FC236}">
                <a16:creationId xmlns:a16="http://schemas.microsoft.com/office/drawing/2014/main" id="{2E31D2B8-E6A1-F3D0-FA05-414818AAF906}"/>
              </a:ext>
            </a:extLst>
          </p:cNvPr>
          <p:cNvSpPr/>
          <p:nvPr/>
        </p:nvSpPr>
        <p:spPr>
          <a:xfrm>
            <a:off x="8955779" y="6164058"/>
            <a:ext cx="8470887" cy="3094242"/>
          </a:xfrm>
          <a:prstGeom prst="wedgeRoundRectCallout">
            <a:avLst>
              <a:gd name="adj1" fmla="val -58043"/>
              <a:gd name="adj2" fmla="val -51644"/>
              <a:gd name="adj3" fmla="val 16667"/>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chemeClr val="tx1"/>
                </a:solidFill>
                <a:cs typeface="Arial" panose="020B0604020202020204" pitchFamily="34" charset="0"/>
              </a:rPr>
              <a:t>Tự đánh giá kết quả hoạt động</a:t>
            </a:r>
            <a:endParaRPr lang="en-US" sz="3400">
              <a:solidFill>
                <a:schemeClr val="tx1"/>
              </a:solidFill>
              <a:latin typeface="Arial" panose="020B0604020202020204" pitchFamily="34" charset="0"/>
              <a:cs typeface="Arial" panose="020B0604020202020204" pitchFamily="34" charset="0"/>
            </a:endParaRPr>
          </a:p>
        </p:txBody>
      </p:sp>
      <p:pic>
        <p:nvPicPr>
          <p:cNvPr id="35" name="Picture 5">
            <a:extLst>
              <a:ext uri="{FF2B5EF4-FFF2-40B4-BE49-F238E27FC236}">
                <a16:creationId xmlns:a16="http://schemas.microsoft.com/office/drawing/2014/main" id="{AE6A2C57-26BC-F549-E684-9FFA17B0EF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5400" y="8817981"/>
            <a:ext cx="5760805" cy="1569819"/>
          </a:xfrm>
          <a:prstGeom prst="rect">
            <a:avLst/>
          </a:prstGeom>
        </p:spPr>
      </p:pic>
    </p:spTree>
    <p:extLst>
      <p:ext uri="{BB962C8B-B14F-4D97-AF65-F5344CB8AC3E}">
        <p14:creationId xmlns:p14="http://schemas.microsoft.com/office/powerpoint/2010/main" val="109217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2179</Words>
  <PresentationFormat>Tùy chỉnh</PresentationFormat>
  <Paragraphs>159</Paragraphs>
  <Slides>40</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40</vt:i4>
      </vt:variant>
    </vt:vector>
  </HeadingPairs>
  <TitlesOfParts>
    <vt:vector size="45" baseType="lpstr">
      <vt:lpstr>Calibri</vt:lpstr>
      <vt:lpstr>Wingdings</vt:lpstr>
      <vt:lpstr>Arial</vt:lpstr>
      <vt:lpstr>Courier New</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2023-12-07T17:09:57Z</dcterms:created>
  <dcterms:modified xsi:type="dcterms:W3CDTF">2024-03-27T07:50:43Z</dcterms:modified>
  <dc:identifier/>
</cp:coreProperties>
</file>