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4"/>
  </p:notesMasterIdLst>
  <p:sldIdLst>
    <p:sldId id="303" r:id="rId3"/>
    <p:sldId id="304" r:id="rId4"/>
    <p:sldId id="305" r:id="rId5"/>
    <p:sldId id="307" r:id="rId6"/>
    <p:sldId id="306" r:id="rId7"/>
    <p:sldId id="308" r:id="rId8"/>
    <p:sldId id="310" r:id="rId9"/>
    <p:sldId id="311" r:id="rId10"/>
    <p:sldId id="312" r:id="rId11"/>
    <p:sldId id="313" r:id="rId12"/>
    <p:sldId id="31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CA"/>
    <a:srgbClr val="662395"/>
    <a:srgbClr val="FF33CC"/>
    <a:srgbClr val="FFFFFF"/>
    <a:srgbClr val="6BDDDD"/>
    <a:srgbClr val="00B856"/>
    <a:srgbClr val="F0AE42"/>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64" d="100"/>
          <a:sy n="64" d="100"/>
        </p:scale>
        <p:origin x="672"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22/08/2024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98000"/>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22/08/2024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22/08/2024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aHYzqqmooCI?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JqyxnOxf14U?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805754" y="1431016"/>
            <a:ext cx="10580493" cy="2923877"/>
          </a:xfrm>
          <a:prstGeom prst="rect">
            <a:avLst/>
          </a:prstGeom>
          <a:noFill/>
        </p:spPr>
        <p:txBody>
          <a:bodyPr wrap="square" rtlCol="0">
            <a:spAutoFit/>
          </a:bodyPr>
          <a:lstStyle/>
          <a:p>
            <a:pPr algn="ctr"/>
            <a:r>
              <a:rPr lang="vi-VN" sz="2800" b="1">
                <a:solidFill>
                  <a:srgbClr val="00B050"/>
                </a:solidFill>
                <a:latin typeface="Tahoma" panose="020B0604030504040204" pitchFamily="34" charset="0"/>
                <a:ea typeface="Tahoma" panose="020B0604030504040204" pitchFamily="34" charset="0"/>
                <a:cs typeface="Tahoma" panose="020B0604030504040204" pitchFamily="34" charset="0"/>
              </a:rPr>
              <a:t>CHỦ ĐỀ 6: TIN HỌC VÀ ĐỊNH HƯỚNG NGHỀ NGHIỆP</a:t>
            </a:r>
            <a:endParaRPr lang="en-US" sz="2800" b="1">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r>
              <a:rPr lang="en-US" sz="3600" b="1">
                <a:solidFill>
                  <a:srgbClr val="00B050"/>
                </a:solidFill>
                <a:effectLst/>
                <a:latin typeface="Tahoma" panose="020B0604030504040204" pitchFamily="34" charset="0"/>
                <a:ea typeface="Tahoma" panose="020B0604030504040204" pitchFamily="34" charset="0"/>
                <a:cs typeface="Tahoma" panose="020B0604030504040204" pitchFamily="34" charset="0"/>
              </a:rPr>
              <a:t>TIẾT </a:t>
            </a:r>
            <a:r>
              <a:rPr lang="en-US" sz="3600" b="1">
                <a:solidFill>
                  <a:srgbClr val="00B050"/>
                </a:solidFill>
                <a:latin typeface="Tahoma" panose="020B0604030504040204" pitchFamily="34" charset="0"/>
                <a:ea typeface="Tahoma" panose="020B0604030504040204" pitchFamily="34" charset="0"/>
                <a:cs typeface="Tahoma" panose="020B0604030504040204" pitchFamily="34" charset="0"/>
              </a:rPr>
              <a:t>32</a:t>
            </a:r>
            <a:r>
              <a:rPr lang="en-US" sz="3600" b="1">
                <a:solidFill>
                  <a:srgbClr val="00B050"/>
                </a:solidFill>
                <a:effectLst/>
                <a:latin typeface="Tahoma" panose="020B0604030504040204" pitchFamily="34" charset="0"/>
                <a:ea typeface="Tahoma" panose="020B0604030504040204" pitchFamily="34" charset="0"/>
                <a:cs typeface="Tahoma" panose="020B0604030504040204" pitchFamily="34" charset="0"/>
              </a:rPr>
              <a:t>. BÀI 17</a:t>
            </a:r>
          </a:p>
          <a:p>
            <a:pPr algn="ctr"/>
            <a:r>
              <a:rPr lang="vi-VN" sz="6000" b="1">
                <a:solidFill>
                  <a:srgbClr val="007FCA"/>
                </a:solidFill>
                <a:effectLst/>
                <a:latin typeface="Tahoma" panose="020B0604030504040204" pitchFamily="34" charset="0"/>
                <a:ea typeface="Tahoma" panose="020B0604030504040204" pitchFamily="34" charset="0"/>
                <a:cs typeface="Tahoma" panose="020B0604030504040204" pitchFamily="34" charset="0"/>
              </a:rPr>
              <a:t>TIN HỌC VÀ THẾ GIỚI NGHỀ NGHIỆP</a:t>
            </a:r>
            <a:r>
              <a:rPr lang="en-US" sz="6000" b="1">
                <a:solidFill>
                  <a:srgbClr val="007FCA"/>
                </a:solidFill>
                <a:effectLst/>
                <a:latin typeface="Tahoma" panose="020B0604030504040204" pitchFamily="34" charset="0"/>
                <a:ea typeface="Tahoma" panose="020B0604030504040204" pitchFamily="34" charset="0"/>
                <a:cs typeface="Tahoma" panose="020B0604030504040204" pitchFamily="34" charset="0"/>
              </a:rPr>
              <a:t> (Tiếp)</a:t>
            </a:r>
            <a:endParaRPr lang="en-US" sz="6000">
              <a:solidFill>
                <a:srgbClr val="007FCA"/>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Program Big Data Flat Style Cartoon Computer Programmer, Computer Clipart,  Cartoon Clipart, Data Clipart PNG Transparent Image and Clipart for Free  Download">
            <a:extLst>
              <a:ext uri="{FF2B5EF4-FFF2-40B4-BE49-F238E27FC236}">
                <a16:creationId xmlns:a16="http://schemas.microsoft.com/office/drawing/2014/main" id="{385FEA7C-4188-AF25-5417-353F473B1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1" y="4198374"/>
            <a:ext cx="2907890" cy="2907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WORKIT | IT support">
            <a:extLst>
              <a:ext uri="{FF2B5EF4-FFF2-40B4-BE49-F238E27FC236}">
                <a16:creationId xmlns:a16="http://schemas.microsoft.com/office/drawing/2014/main" id="{E277515C-0C89-6B69-8046-14521F44E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9440" y="4198374"/>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6720761" cy="727864"/>
            <a:chOff x="426300" y="344328"/>
            <a:chExt cx="6720761" cy="727864"/>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6603764" cy="647056"/>
              <a:chOff x="6676102" y="770361"/>
              <a:chExt cx="861802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861802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8192480"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Tin học và thế giới nghề nghiệp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6766235" y="691367"/>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EABBB9C-9D1F-AE2A-C417-D8702AEBDAA8}"/>
              </a:ext>
            </a:extLst>
          </p:cNvPr>
          <p:cNvGrpSpPr/>
          <p:nvPr/>
        </p:nvGrpSpPr>
        <p:grpSpPr>
          <a:xfrm>
            <a:off x="668064" y="1194759"/>
            <a:ext cx="10501714" cy="5229224"/>
            <a:chOff x="601971" y="415703"/>
            <a:chExt cx="10501714" cy="5229224"/>
          </a:xfrm>
        </p:grpSpPr>
        <p:grpSp>
          <p:nvGrpSpPr>
            <p:cNvPr id="21" name="Group 20">
              <a:extLst>
                <a:ext uri="{FF2B5EF4-FFF2-40B4-BE49-F238E27FC236}">
                  <a16:creationId xmlns:a16="http://schemas.microsoft.com/office/drawing/2014/main" id="{8CC4F5F4-F077-6826-1E7F-3A6C91F70F88}"/>
                </a:ext>
              </a:extLst>
            </p:cNvPr>
            <p:cNvGrpSpPr/>
            <p:nvPr/>
          </p:nvGrpSpPr>
          <p:grpSpPr>
            <a:xfrm>
              <a:off x="1181131" y="817923"/>
              <a:ext cx="9922554" cy="4827004"/>
              <a:chOff x="1189763" y="4644162"/>
              <a:chExt cx="9922554" cy="4827004"/>
            </a:xfrm>
          </p:grpSpPr>
          <p:sp>
            <p:nvSpPr>
              <p:cNvPr id="23" name="Rectangle: Rounded Corners 22">
                <a:extLst>
                  <a:ext uri="{FF2B5EF4-FFF2-40B4-BE49-F238E27FC236}">
                    <a16:creationId xmlns:a16="http://schemas.microsoft.com/office/drawing/2014/main" id="{84FFEBF6-6251-57D1-B35D-FFD2BE4A61CF}"/>
                  </a:ext>
                </a:extLst>
              </p:cNvPr>
              <p:cNvSpPr/>
              <p:nvPr/>
            </p:nvSpPr>
            <p:spPr>
              <a:xfrm>
                <a:off x="1189763" y="4644162"/>
                <a:ext cx="9598058" cy="4827004"/>
              </a:xfrm>
              <a:prstGeom prst="roundRect">
                <a:avLst>
                  <a:gd name="adj" fmla="val 5181"/>
                </a:avLst>
              </a:prstGeom>
              <a:solidFill>
                <a:schemeClr val="accent2">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id="{BB124462-406F-E6AE-43BC-2D4A6C7E668B}"/>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Tahoma" panose="020B0604030504040204" pitchFamily="34" charset="0"/>
                  <a:ea typeface="Tahoma" panose="020B0604030504040204" pitchFamily="34" charset="0"/>
                  <a:cs typeface="Tahoma" panose="020B0604030504040204" pitchFamily="34" charset="0"/>
                </a:endParaRPr>
              </a:p>
            </p:txBody>
          </p:sp>
        </p:grpSp>
        <p:pic>
          <p:nvPicPr>
            <p:cNvPr id="22" name="Picture 21">
              <a:extLst>
                <a:ext uri="{FF2B5EF4-FFF2-40B4-BE49-F238E27FC236}">
                  <a16:creationId xmlns:a16="http://schemas.microsoft.com/office/drawing/2014/main" id="{E2431A5F-5748-B490-2D88-F7B8B01D9E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
        <p:nvSpPr>
          <p:cNvPr id="25" name="TextBox 24">
            <a:extLst>
              <a:ext uri="{FF2B5EF4-FFF2-40B4-BE49-F238E27FC236}">
                <a16:creationId xmlns:a16="http://schemas.microsoft.com/office/drawing/2014/main" id="{816EDC22-F735-65E8-E6D8-7B8B79DF95CA}"/>
              </a:ext>
            </a:extLst>
          </p:cNvPr>
          <p:cNvSpPr txBox="1"/>
          <p:nvPr/>
        </p:nvSpPr>
        <p:spPr>
          <a:xfrm>
            <a:off x="1695994" y="1725967"/>
            <a:ext cx="8921932" cy="419762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150000"/>
              </a:lnSpc>
            </a:pPr>
            <a:r>
              <a:rPr lang="vi-VN" sz="2000" b="1"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Em hãy chọn phát biểu đúng.</a:t>
            </a:r>
          </a:p>
          <a:p>
            <a:pPr algn="just">
              <a:lnSpc>
                <a:spcPct val="150000"/>
              </a:lnSpc>
            </a:pP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A. Nam giới làm những nghề như lập trình ứng dụng hay phân tích thiết kế hệ thống tốt hơn nữ giới do họ có tư duy lôgic tốt hơn.</a:t>
            </a:r>
          </a:p>
          <a:p>
            <a:pPr algn="just">
              <a:lnSpc>
                <a:spcPct val="150000"/>
              </a:lnSpc>
            </a:pP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B. Nữ giới làm những nghề như quản trị hệ thống hay quản trị cơ sở dữ liệu tốt hơn nam giới do họ cẩn thận hơn.</a:t>
            </a:r>
          </a:p>
          <a:p>
            <a:pPr algn="just">
              <a:lnSpc>
                <a:spcPct val="150000"/>
              </a:lnSpc>
            </a:pP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C. Lựa chọn nghề nghiệp trong lĩnh vực tin học phù hợp với giới tính sẽ đem lại hiệu quả lao động cao hơn.</a:t>
            </a:r>
          </a:p>
          <a:p>
            <a:pPr algn="just">
              <a:lnSpc>
                <a:spcPct val="150000"/>
              </a:lnSpc>
            </a:pP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D. Cả nam và nữ đều có thể chọn nghề trong lĩnh vực tin học phù hợp với năng lực và nhu cầu của mình.</a:t>
            </a:r>
            <a:endParaRPr lang="vi-VN" sz="36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Oval 25">
            <a:extLst>
              <a:ext uri="{FF2B5EF4-FFF2-40B4-BE49-F238E27FC236}">
                <a16:creationId xmlns:a16="http://schemas.microsoft.com/office/drawing/2014/main" id="{BD938CD0-D0C4-2FCB-5193-654F26541B47}"/>
              </a:ext>
            </a:extLst>
          </p:cNvPr>
          <p:cNvSpPr/>
          <p:nvPr/>
        </p:nvSpPr>
        <p:spPr>
          <a:xfrm>
            <a:off x="1592826" y="4967577"/>
            <a:ext cx="501445" cy="50144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0241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2724801" cy="727865"/>
            <a:chOff x="426300" y="344328"/>
            <a:chExt cx="2724801" cy="727865"/>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2641364" cy="647056"/>
              <a:chOff x="6676102" y="770361"/>
              <a:chExt cx="3447025"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3447025"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2870569"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2770275" y="691368"/>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Hỏi cá nhân">
            <a:extLst>
              <a:ext uri="{FF2B5EF4-FFF2-40B4-BE49-F238E27FC236}">
                <a16:creationId xmlns:a16="http://schemas.microsoft.com/office/drawing/2014/main" id="{A844FE92-0664-BF75-D4FE-9E43606E969F}"/>
              </a:ext>
            </a:extLst>
          </p:cNvPr>
          <p:cNvGrpSpPr/>
          <p:nvPr/>
        </p:nvGrpSpPr>
        <p:grpSpPr>
          <a:xfrm>
            <a:off x="722549" y="1496479"/>
            <a:ext cx="10360893" cy="1212912"/>
            <a:chOff x="722549" y="2215664"/>
            <a:chExt cx="10360893" cy="1212912"/>
          </a:xfrm>
        </p:grpSpPr>
        <p:grpSp>
          <p:nvGrpSpPr>
            <p:cNvPr id="6" name="Group 5">
              <a:extLst>
                <a:ext uri="{FF2B5EF4-FFF2-40B4-BE49-F238E27FC236}">
                  <a16:creationId xmlns:a16="http://schemas.microsoft.com/office/drawing/2014/main" id="{C7905227-E715-6B03-311A-28E586B98FD2}"/>
                </a:ext>
              </a:extLst>
            </p:cNvPr>
            <p:cNvGrpSpPr/>
            <p:nvPr/>
          </p:nvGrpSpPr>
          <p:grpSpPr>
            <a:xfrm>
              <a:off x="722549" y="2215664"/>
              <a:ext cx="10360893" cy="1212912"/>
              <a:chOff x="751424" y="4271768"/>
              <a:chExt cx="10360893" cy="1317201"/>
            </a:xfrm>
          </p:grpSpPr>
          <p:grpSp>
            <p:nvGrpSpPr>
              <p:cNvPr id="8" name="Group 7">
                <a:extLst>
                  <a:ext uri="{FF2B5EF4-FFF2-40B4-BE49-F238E27FC236}">
                    <a16:creationId xmlns:a16="http://schemas.microsoft.com/office/drawing/2014/main" id="{B79EDC9F-E7F8-2B60-099C-901E51098EA0}"/>
                  </a:ext>
                </a:extLst>
              </p:cNvPr>
              <p:cNvGrpSpPr/>
              <p:nvPr/>
            </p:nvGrpSpPr>
            <p:grpSpPr>
              <a:xfrm>
                <a:off x="751424" y="4271768"/>
                <a:ext cx="10340110" cy="1317201"/>
                <a:chOff x="748591" y="4323722"/>
                <a:chExt cx="10193330" cy="1317201"/>
              </a:xfrm>
            </p:grpSpPr>
            <p:sp>
              <p:nvSpPr>
                <p:cNvPr id="13" name="Rectangle: Rounded Corners 12">
                  <a:extLst>
                    <a:ext uri="{FF2B5EF4-FFF2-40B4-BE49-F238E27FC236}">
                      <a16:creationId xmlns:a16="http://schemas.microsoft.com/office/drawing/2014/main" id="{839EED6E-D405-2752-EC0D-9B02979FCC2E}"/>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89F8E9E8-0CA7-6098-2C19-EBDC1A734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0" name="Rectangle 9">
                <a:extLst>
                  <a:ext uri="{FF2B5EF4-FFF2-40B4-BE49-F238E27FC236}">
                    <a16:creationId xmlns:a16="http://schemas.microsoft.com/office/drawing/2014/main" id="{A448E1F0-49D2-4DC4-865F-10F8FBED7036}"/>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4C53D72-165B-CFE7-77FD-FAA7EC09BBC9}"/>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A4DACDC8-8AC5-F293-2941-20D5F6930DA1}"/>
                </a:ext>
              </a:extLst>
            </p:cNvPr>
            <p:cNvSpPr txBox="1"/>
            <p:nvPr/>
          </p:nvSpPr>
          <p:spPr>
            <a:xfrm>
              <a:off x="1615756" y="2470098"/>
              <a:ext cx="9312221" cy="952890"/>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nêu ví dụ về một nghề tin học mà theo em, lao động nữ có ưu thế. Giải thích cho câu trả lời của mình.</a:t>
              </a:r>
            </a:p>
          </p:txBody>
        </p:sp>
      </p:grpSp>
      <p:grpSp>
        <p:nvGrpSpPr>
          <p:cNvPr id="15" name="Group 14">
            <a:extLst>
              <a:ext uri="{FF2B5EF4-FFF2-40B4-BE49-F238E27FC236}">
                <a16:creationId xmlns:a16="http://schemas.microsoft.com/office/drawing/2014/main" id="{2208E0A1-0908-51A9-D8EB-2F190DBDB066}"/>
              </a:ext>
            </a:extLst>
          </p:cNvPr>
          <p:cNvGrpSpPr/>
          <p:nvPr/>
        </p:nvGrpSpPr>
        <p:grpSpPr>
          <a:xfrm>
            <a:off x="701604" y="3156354"/>
            <a:ext cx="2724801" cy="727865"/>
            <a:chOff x="426300" y="344328"/>
            <a:chExt cx="2724801" cy="727865"/>
          </a:xfrm>
        </p:grpSpPr>
        <p:grpSp>
          <p:nvGrpSpPr>
            <p:cNvPr id="16" name="Group 15">
              <a:extLst>
                <a:ext uri="{FF2B5EF4-FFF2-40B4-BE49-F238E27FC236}">
                  <a16:creationId xmlns:a16="http://schemas.microsoft.com/office/drawing/2014/main" id="{FD30D5BF-E6DA-C5EA-BDEE-6B51C07E7F0B}"/>
                </a:ext>
              </a:extLst>
            </p:cNvPr>
            <p:cNvGrpSpPr/>
            <p:nvPr/>
          </p:nvGrpSpPr>
          <p:grpSpPr>
            <a:xfrm>
              <a:off x="426300" y="344328"/>
              <a:ext cx="2641364" cy="647056"/>
              <a:chOff x="6676102" y="770361"/>
              <a:chExt cx="3447025" cy="1887793"/>
            </a:xfrm>
          </p:grpSpPr>
          <p:sp>
            <p:nvSpPr>
              <p:cNvPr id="18" name="Rectangle 17">
                <a:extLst>
                  <a:ext uri="{FF2B5EF4-FFF2-40B4-BE49-F238E27FC236}">
                    <a16:creationId xmlns:a16="http://schemas.microsoft.com/office/drawing/2014/main" id="{18EC4065-AA0F-6650-C499-F0B8FD0B27DF}"/>
                  </a:ext>
                </a:extLst>
              </p:cNvPr>
              <p:cNvSpPr/>
              <p:nvPr/>
            </p:nvSpPr>
            <p:spPr>
              <a:xfrm>
                <a:off x="6676102" y="770361"/>
                <a:ext cx="3447025"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C176C55E-D30B-34E6-EEFB-515A5F193D7D}"/>
                  </a:ext>
                </a:extLst>
              </p:cNvPr>
              <p:cNvSpPr txBox="1"/>
              <p:nvPr/>
            </p:nvSpPr>
            <p:spPr>
              <a:xfrm>
                <a:off x="6783219" y="983932"/>
                <a:ext cx="2788983"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VẬN DỤNG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Arrow: Notched Right 16">
              <a:extLst>
                <a:ext uri="{FF2B5EF4-FFF2-40B4-BE49-F238E27FC236}">
                  <a16:creationId xmlns:a16="http://schemas.microsoft.com/office/drawing/2014/main" id="{B6ADF64D-9F54-2330-3BCF-0090471352B9}"/>
                </a:ext>
              </a:extLst>
            </p:cNvPr>
            <p:cNvSpPr/>
            <p:nvPr/>
          </p:nvSpPr>
          <p:spPr>
            <a:xfrm rot="5400000">
              <a:off x="2770275" y="691368"/>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Hỏi cá nhân">
            <a:extLst>
              <a:ext uri="{FF2B5EF4-FFF2-40B4-BE49-F238E27FC236}">
                <a16:creationId xmlns:a16="http://schemas.microsoft.com/office/drawing/2014/main" id="{AE395BAA-9CF8-AA83-FD43-E6009833B3B3}"/>
              </a:ext>
            </a:extLst>
          </p:cNvPr>
          <p:cNvGrpSpPr/>
          <p:nvPr/>
        </p:nvGrpSpPr>
        <p:grpSpPr>
          <a:xfrm>
            <a:off x="722549" y="4308505"/>
            <a:ext cx="10491265" cy="1212912"/>
            <a:chOff x="722549" y="2215664"/>
            <a:chExt cx="10491265" cy="1212912"/>
          </a:xfrm>
        </p:grpSpPr>
        <p:grpSp>
          <p:nvGrpSpPr>
            <p:cNvPr id="28" name="Group 27">
              <a:extLst>
                <a:ext uri="{FF2B5EF4-FFF2-40B4-BE49-F238E27FC236}">
                  <a16:creationId xmlns:a16="http://schemas.microsoft.com/office/drawing/2014/main" id="{BF6FE386-25F7-EE8C-34B0-FA73ADDB0067}"/>
                </a:ext>
              </a:extLst>
            </p:cNvPr>
            <p:cNvGrpSpPr/>
            <p:nvPr/>
          </p:nvGrpSpPr>
          <p:grpSpPr>
            <a:xfrm>
              <a:off x="722549" y="2215664"/>
              <a:ext cx="10360893" cy="1212912"/>
              <a:chOff x="751424" y="4271768"/>
              <a:chExt cx="10360893" cy="1317201"/>
            </a:xfrm>
          </p:grpSpPr>
          <p:grpSp>
            <p:nvGrpSpPr>
              <p:cNvPr id="30" name="Group 29">
                <a:extLst>
                  <a:ext uri="{FF2B5EF4-FFF2-40B4-BE49-F238E27FC236}">
                    <a16:creationId xmlns:a16="http://schemas.microsoft.com/office/drawing/2014/main" id="{9A2C3F6E-8150-9AD3-BFB7-60783BE9110B}"/>
                  </a:ext>
                </a:extLst>
              </p:cNvPr>
              <p:cNvGrpSpPr/>
              <p:nvPr/>
            </p:nvGrpSpPr>
            <p:grpSpPr>
              <a:xfrm>
                <a:off x="751424" y="4271768"/>
                <a:ext cx="10340110" cy="1317201"/>
                <a:chOff x="748591" y="4323722"/>
                <a:chExt cx="10193330" cy="1317201"/>
              </a:xfrm>
            </p:grpSpPr>
            <p:sp>
              <p:nvSpPr>
                <p:cNvPr id="33" name="Rectangle: Rounded Corners 32">
                  <a:extLst>
                    <a:ext uri="{FF2B5EF4-FFF2-40B4-BE49-F238E27FC236}">
                      <a16:creationId xmlns:a16="http://schemas.microsoft.com/office/drawing/2014/main" id="{E56074A2-7E8C-EC40-0581-3ECF4C3B1200}"/>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24CCD8BC-321B-023F-9C5F-16623CC713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1" name="Rectangle 30">
                <a:extLst>
                  <a:ext uri="{FF2B5EF4-FFF2-40B4-BE49-F238E27FC236}">
                    <a16:creationId xmlns:a16="http://schemas.microsoft.com/office/drawing/2014/main" id="{49004D2B-B52F-018E-F1AA-3704649793D4}"/>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D9E41FFF-01E2-C0AE-999F-D482087562F4}"/>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D96921B7-29FE-C396-7082-09BCD01C085B}"/>
                </a:ext>
              </a:extLst>
            </p:cNvPr>
            <p:cNvSpPr txBox="1"/>
            <p:nvPr/>
          </p:nvSpPr>
          <p:spPr>
            <a:xfrm>
              <a:off x="1615756" y="2470098"/>
              <a:ext cx="9598058" cy="952890"/>
            </a:xfrm>
            <a:prstGeom prst="rect">
              <a:avLst/>
            </a:prstGeom>
            <a:noFill/>
          </p:spPr>
          <p:txBody>
            <a:bodyPr wrap="square">
              <a:spAutoFit/>
            </a:bodyPr>
            <a:lstStyle/>
            <a:p>
              <a:pPr>
                <a:lnSpc>
                  <a:spcPct val="150000"/>
                </a:lnSpc>
              </a:pPr>
              <a:r>
                <a:rPr lang="en-US"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 </a:t>
              </a: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cần bổ sung những kiến thức hay kĩ năng nào để có thể trở thành người lao động trong nghề nghiệp mà em quan tâm ở câu 1 phần Vận dụng tiết học trước?</a:t>
              </a:r>
            </a:p>
          </p:txBody>
        </p:sp>
      </p:grpSp>
      <p:sp>
        <p:nvSpPr>
          <p:cNvPr id="35" name="TextBox 34">
            <a:extLst>
              <a:ext uri="{FF2B5EF4-FFF2-40B4-BE49-F238E27FC236}">
                <a16:creationId xmlns:a16="http://schemas.microsoft.com/office/drawing/2014/main" id="{42A9042C-3BC5-E94B-48DC-9AE419C3F003}"/>
              </a:ext>
            </a:extLst>
          </p:cNvPr>
          <p:cNvSpPr txBox="1"/>
          <p:nvPr/>
        </p:nvSpPr>
        <p:spPr>
          <a:xfrm>
            <a:off x="4260881" y="5609891"/>
            <a:ext cx="7429674" cy="958660"/>
          </a:xfrm>
          <a:prstGeom prst="rect">
            <a:avLst/>
          </a:prstGeom>
          <a:noFill/>
        </p:spPr>
        <p:txBody>
          <a:bodyPr wrap="square">
            <a:spAutoFit/>
          </a:bodyPr>
          <a:lstStyle/>
          <a:p>
            <a:pPr>
              <a:lnSpc>
                <a:spcPct val="150000"/>
              </a:lnSpc>
            </a:pPr>
            <a:r>
              <a:rPr lang="en-US" sz="2000" i="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1. </a:t>
            </a:r>
            <a:r>
              <a:rPr lang="vi-VN" sz="2000" i="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Hãy kể về một nghề tin học mà em quan tâm. Nghề nghiệp đó theo định hướng </a:t>
            </a:r>
            <a:r>
              <a:rPr lang="vi-VN" sz="2000" i="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Khoa học máy tính</a:t>
            </a:r>
            <a:r>
              <a:rPr lang="vi-VN" sz="2000" i="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hay </a:t>
            </a:r>
            <a:r>
              <a:rPr lang="vi-VN" sz="2000" i="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Tin học ứng dụng</a:t>
            </a:r>
            <a:r>
              <a:rPr lang="vi-VN" sz="2000" i="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sz="2000" i="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6" name="Arrow: Right 35">
            <a:extLst>
              <a:ext uri="{FF2B5EF4-FFF2-40B4-BE49-F238E27FC236}">
                <a16:creationId xmlns:a16="http://schemas.microsoft.com/office/drawing/2014/main" id="{C6625EB7-46B0-61EC-6CE5-3D7DB4B48E0C}"/>
              </a:ext>
            </a:extLst>
          </p:cNvPr>
          <p:cNvSpPr/>
          <p:nvPr/>
        </p:nvSpPr>
        <p:spPr>
          <a:xfrm>
            <a:off x="3598419" y="5860026"/>
            <a:ext cx="505596" cy="58044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553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3642017" cy="727863"/>
            <a:chOff x="426300" y="344328"/>
            <a:chExt cx="3642017" cy="72786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3477531" cy="647056"/>
              <a:chOff x="6676102" y="770361"/>
              <a:chExt cx="453823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453823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4389322"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KIỂM TRA BÀI CŨ</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3687491" y="691366"/>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Hỏi cá nhân">
            <a:extLst>
              <a:ext uri="{FF2B5EF4-FFF2-40B4-BE49-F238E27FC236}">
                <a16:creationId xmlns:a16="http://schemas.microsoft.com/office/drawing/2014/main" id="{8F467032-5FCA-4EE6-809B-09A0729B0036}"/>
              </a:ext>
            </a:extLst>
          </p:cNvPr>
          <p:cNvGrpSpPr/>
          <p:nvPr/>
        </p:nvGrpSpPr>
        <p:grpSpPr>
          <a:xfrm>
            <a:off x="722549" y="1083866"/>
            <a:ext cx="10360893" cy="1212912"/>
            <a:chOff x="722549" y="2215664"/>
            <a:chExt cx="10360893" cy="1212912"/>
          </a:xfrm>
        </p:grpSpPr>
        <p:grpSp>
          <p:nvGrpSpPr>
            <p:cNvPr id="6" name="Group 5">
              <a:extLst>
                <a:ext uri="{FF2B5EF4-FFF2-40B4-BE49-F238E27FC236}">
                  <a16:creationId xmlns:a16="http://schemas.microsoft.com/office/drawing/2014/main" id="{6AC4134A-7AFC-510C-CAC0-B62B470AAC9E}"/>
                </a:ext>
              </a:extLst>
            </p:cNvPr>
            <p:cNvGrpSpPr/>
            <p:nvPr/>
          </p:nvGrpSpPr>
          <p:grpSpPr>
            <a:xfrm>
              <a:off x="722549" y="2215664"/>
              <a:ext cx="10360893" cy="1212912"/>
              <a:chOff x="751424" y="4271768"/>
              <a:chExt cx="10360893" cy="1317201"/>
            </a:xfrm>
          </p:grpSpPr>
          <p:grpSp>
            <p:nvGrpSpPr>
              <p:cNvPr id="8" name="Group 7">
                <a:extLst>
                  <a:ext uri="{FF2B5EF4-FFF2-40B4-BE49-F238E27FC236}">
                    <a16:creationId xmlns:a16="http://schemas.microsoft.com/office/drawing/2014/main" id="{8D21BFF6-A01B-B88D-752B-35E31A7DD317}"/>
                  </a:ext>
                </a:extLst>
              </p:cNvPr>
              <p:cNvGrpSpPr/>
              <p:nvPr/>
            </p:nvGrpSpPr>
            <p:grpSpPr>
              <a:xfrm>
                <a:off x="751424" y="4271768"/>
                <a:ext cx="10340110" cy="1317201"/>
                <a:chOff x="748591" y="4323722"/>
                <a:chExt cx="10193330" cy="1317201"/>
              </a:xfrm>
            </p:grpSpPr>
            <p:sp>
              <p:nvSpPr>
                <p:cNvPr id="13" name="Rectangle: Rounded Corners 12">
                  <a:extLst>
                    <a:ext uri="{FF2B5EF4-FFF2-40B4-BE49-F238E27FC236}">
                      <a16:creationId xmlns:a16="http://schemas.microsoft.com/office/drawing/2014/main" id="{027B44F3-F8F9-AD22-EFCD-2A45660953B7}"/>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51BB535-8BD5-085E-57B2-F4DDFA30CD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0" name="Rectangle 9">
                <a:extLst>
                  <a:ext uri="{FF2B5EF4-FFF2-40B4-BE49-F238E27FC236}">
                    <a16:creationId xmlns:a16="http://schemas.microsoft.com/office/drawing/2014/main" id="{4A7450FA-606E-825C-7542-07328C6BA4D1}"/>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7B94DB2-FDEC-07C5-9ECC-8FB07192B104}"/>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E688E9D3-E32D-6013-F85A-4840BCD19D1B}"/>
                </a:ext>
              </a:extLst>
            </p:cNvPr>
            <p:cNvSpPr txBox="1"/>
            <p:nvPr/>
          </p:nvSpPr>
          <p:spPr>
            <a:xfrm>
              <a:off x="1615756" y="2470098"/>
              <a:ext cx="9312221" cy="952890"/>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Trình bày đặc trưng cơ bản của nhóm nghệ thuật hướng Tin học ứng dụng và nhóm nghề thuộc hướng Khoa học máy tính?</a:t>
              </a:r>
            </a:p>
          </p:txBody>
        </p:sp>
      </p:grpSp>
      <p:grpSp>
        <p:nvGrpSpPr>
          <p:cNvPr id="15" name="Trả lời cá nhân">
            <a:extLst>
              <a:ext uri="{FF2B5EF4-FFF2-40B4-BE49-F238E27FC236}">
                <a16:creationId xmlns:a16="http://schemas.microsoft.com/office/drawing/2014/main" id="{1C9B4782-8B56-2697-7A25-38500379AC80}"/>
              </a:ext>
            </a:extLst>
          </p:cNvPr>
          <p:cNvGrpSpPr/>
          <p:nvPr/>
        </p:nvGrpSpPr>
        <p:grpSpPr>
          <a:xfrm>
            <a:off x="722549" y="2649243"/>
            <a:ext cx="10360893" cy="3791226"/>
            <a:chOff x="722549" y="2215665"/>
            <a:chExt cx="10360893" cy="3791226"/>
          </a:xfrm>
        </p:grpSpPr>
        <p:grpSp>
          <p:nvGrpSpPr>
            <p:cNvPr id="24" name="Group 23">
              <a:extLst>
                <a:ext uri="{FF2B5EF4-FFF2-40B4-BE49-F238E27FC236}">
                  <a16:creationId xmlns:a16="http://schemas.microsoft.com/office/drawing/2014/main" id="{E9AC5FD6-8E67-117E-7A7D-EE8B66826EAC}"/>
                </a:ext>
              </a:extLst>
            </p:cNvPr>
            <p:cNvGrpSpPr/>
            <p:nvPr/>
          </p:nvGrpSpPr>
          <p:grpSpPr>
            <a:xfrm>
              <a:off x="722549" y="2215665"/>
              <a:ext cx="10360893" cy="3791226"/>
              <a:chOff x="751424" y="4271768"/>
              <a:chExt cx="10360893" cy="4117204"/>
            </a:xfrm>
          </p:grpSpPr>
          <p:grpSp>
            <p:nvGrpSpPr>
              <p:cNvPr id="26" name="Group 25">
                <a:extLst>
                  <a:ext uri="{FF2B5EF4-FFF2-40B4-BE49-F238E27FC236}">
                    <a16:creationId xmlns:a16="http://schemas.microsoft.com/office/drawing/2014/main" id="{C8AAF6A5-2008-C52F-4B79-AAA1281120E7}"/>
                  </a:ext>
                </a:extLst>
              </p:cNvPr>
              <p:cNvGrpSpPr/>
              <p:nvPr/>
            </p:nvGrpSpPr>
            <p:grpSpPr>
              <a:xfrm>
                <a:off x="751424" y="4271768"/>
                <a:ext cx="10340110" cy="4117204"/>
                <a:chOff x="748591" y="4323722"/>
                <a:chExt cx="10193330" cy="4117204"/>
              </a:xfrm>
            </p:grpSpPr>
            <p:sp>
              <p:nvSpPr>
                <p:cNvPr id="29" name="Rectangle: Rounded Corners 28">
                  <a:extLst>
                    <a:ext uri="{FF2B5EF4-FFF2-40B4-BE49-F238E27FC236}">
                      <a16:creationId xmlns:a16="http://schemas.microsoft.com/office/drawing/2014/main" id="{E263869D-C24D-3D3B-574D-9587E2940AB8}"/>
                    </a:ext>
                  </a:extLst>
                </p:cNvPr>
                <p:cNvSpPr/>
                <p:nvPr/>
              </p:nvSpPr>
              <p:spPr>
                <a:xfrm>
                  <a:off x="1181534" y="4593966"/>
                  <a:ext cx="9760387" cy="38469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603CE9A2-64BF-08E8-9A2C-BE08AA27C4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7" name="Rectangle 26">
                <a:extLst>
                  <a:ext uri="{FF2B5EF4-FFF2-40B4-BE49-F238E27FC236}">
                    <a16:creationId xmlns:a16="http://schemas.microsoft.com/office/drawing/2014/main" id="{3A0714CC-0CE4-978E-1E8D-1A917E4482C2}"/>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4E691607-6511-02EB-64E9-A110EC4B81AE}"/>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25" name="TextBox 24">
              <a:extLst>
                <a:ext uri="{FF2B5EF4-FFF2-40B4-BE49-F238E27FC236}">
                  <a16:creationId xmlns:a16="http://schemas.microsoft.com/office/drawing/2014/main" id="{77E22336-7AC0-9147-7F2C-EE31702D8C6D}"/>
                </a:ext>
              </a:extLst>
            </p:cNvPr>
            <p:cNvSpPr txBox="1"/>
            <p:nvPr/>
          </p:nvSpPr>
          <p:spPr>
            <a:xfrm>
              <a:off x="1615756" y="2622456"/>
              <a:ext cx="9312221" cy="2806987"/>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Những nhóm nghề thuộc hướng Khoa học máy tính có đặc điểm chung là nghiên cứu lí thuyết về thông tin và thuật toán, tạo ra những cách mới để biểu diễn, xử lí và trao đổi thông tin trong môi trường số. </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Những nhóm nghề thuộc hướng Tin học ứng dụng không đòi hỏi nghiên cứu chuyên sâu về lí thuyết khoa học máy tính mà chủ yếu là sử dụng phương tiện và công cụ công nghệ thông tin để giải quyết các vấn đề thực tế trong các lĩnh vực khác</a:t>
              </a:r>
            </a:p>
          </p:txBody>
        </p:sp>
      </p:grpSp>
    </p:spTree>
    <p:extLst>
      <p:ext uri="{BB962C8B-B14F-4D97-AF65-F5344CB8AC3E}">
        <p14:creationId xmlns:p14="http://schemas.microsoft.com/office/powerpoint/2010/main" val="3309952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6720761" cy="727864"/>
            <a:chOff x="426300" y="344328"/>
            <a:chExt cx="6720761" cy="727864"/>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6603764" cy="647056"/>
              <a:chOff x="6676102" y="770361"/>
              <a:chExt cx="861802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861802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8192480"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Tin học và thế giới nghề nghiệp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6766235" y="691367"/>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Online Media 35" title="Tìm hiểu NGÀNH CÔNG NGHỆ THÔNG TIN - IT - là gì ?">
            <a:hlinkClick r:id="" action="ppaction://media"/>
            <a:extLst>
              <a:ext uri="{FF2B5EF4-FFF2-40B4-BE49-F238E27FC236}">
                <a16:creationId xmlns:a16="http://schemas.microsoft.com/office/drawing/2014/main" id="{0CED5D8E-08F1-288B-0E02-E57AA446BEC5}"/>
              </a:ext>
            </a:extLst>
          </p:cNvPr>
          <p:cNvPicPr>
            <a:picLocks noRot="1" noChangeAspect="1"/>
          </p:cNvPicPr>
          <p:nvPr>
            <a:videoFile r:link="rId1"/>
          </p:nvPr>
        </p:nvPicPr>
        <p:blipFill>
          <a:blip r:embed="rId3"/>
          <a:stretch>
            <a:fillRect/>
          </a:stretch>
        </p:blipFill>
        <p:spPr>
          <a:xfrm>
            <a:off x="1728978" y="1280067"/>
            <a:ext cx="8734044" cy="4930877"/>
          </a:xfrm>
          <a:prstGeom prst="rect">
            <a:avLst/>
          </a:prstGeom>
        </p:spPr>
      </p:pic>
    </p:spTree>
    <p:extLst>
      <p:ext uri="{BB962C8B-B14F-4D97-AF65-F5344CB8AC3E}">
        <p14:creationId xmlns:p14="http://schemas.microsoft.com/office/powerpoint/2010/main" val="17555364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6"/>
                </p:tgtEl>
              </p:cMediaNode>
            </p:video>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6720761" cy="727864"/>
            <a:chOff x="426300" y="344328"/>
            <a:chExt cx="6720761" cy="727864"/>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6603764" cy="647056"/>
              <a:chOff x="6676102" y="770361"/>
              <a:chExt cx="861802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861802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8192480"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Tin học và thế giới nghề nghiệp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6766235" y="691367"/>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y2meta.com - 5 Minute Timer-(1080p)">
            <a:hlinkClick r:id="" action="ppaction://media"/>
            <a:extLst>
              <a:ext uri="{FF2B5EF4-FFF2-40B4-BE49-F238E27FC236}">
                <a16:creationId xmlns:a16="http://schemas.microsoft.com/office/drawing/2014/main" id="{57483311-50E4-A652-55EC-862F95841C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4992793" y="3678851"/>
            <a:ext cx="2206414" cy="965167"/>
          </a:xfrm>
          <a:prstGeom prst="rect">
            <a:avLst/>
          </a:prstGeom>
        </p:spPr>
      </p:pic>
      <p:grpSp>
        <p:nvGrpSpPr>
          <p:cNvPr id="20" name="Group 19">
            <a:extLst>
              <a:ext uri="{FF2B5EF4-FFF2-40B4-BE49-F238E27FC236}">
                <a16:creationId xmlns:a16="http://schemas.microsoft.com/office/drawing/2014/main" id="{9BB94C33-B35A-563C-B1EE-FCEE0AF3DA78}"/>
              </a:ext>
            </a:extLst>
          </p:cNvPr>
          <p:cNvGrpSpPr/>
          <p:nvPr/>
        </p:nvGrpSpPr>
        <p:grpSpPr>
          <a:xfrm>
            <a:off x="4684314" y="3229275"/>
            <a:ext cx="2848282" cy="1881318"/>
            <a:chOff x="5430688" y="198416"/>
            <a:chExt cx="3429000" cy="2264888"/>
          </a:xfrm>
        </p:grpSpPr>
        <p:pic>
          <p:nvPicPr>
            <p:cNvPr id="21" name="Picture 4">
              <a:extLst>
                <a:ext uri="{FF2B5EF4-FFF2-40B4-BE49-F238E27FC236}">
                  <a16:creationId xmlns:a16="http://schemas.microsoft.com/office/drawing/2014/main" id="{DCD088D1-43FE-673F-6997-9E0ECD925B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873EA-DB27-00F8-F143-9DF9BE4F6801}"/>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23" name="Câu hỏi hoạt động nhóm">
            <a:extLst>
              <a:ext uri="{FF2B5EF4-FFF2-40B4-BE49-F238E27FC236}">
                <a16:creationId xmlns:a16="http://schemas.microsoft.com/office/drawing/2014/main" id="{5A42D4D3-F3EA-F74F-3089-86BAC58C7441}"/>
              </a:ext>
            </a:extLst>
          </p:cNvPr>
          <p:cNvSpPr txBox="1"/>
          <p:nvPr/>
        </p:nvSpPr>
        <p:spPr>
          <a:xfrm>
            <a:off x="697760" y="1091257"/>
            <a:ext cx="10798049" cy="2032754"/>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Em hãy sử dụng những công cụ trên Internet như máy tìm kiếm, hội thoại thông minh, website của tổ chức, doanh nghiệp,… để tìm hiểu công việc ở một số doanh nghiệp và thực hiện các yêu cầu sau: </a:t>
            </a:r>
          </a:p>
          <a:p>
            <a:r>
              <a:rPr lang="vi-VN" sz="2000" dirty="0">
                <a:latin typeface="Times New Roman" panose="02020603050405020304" pitchFamily="18" charset="0"/>
                <a:cs typeface="Times New Roman" panose="02020603050405020304" pitchFamily="18" charset="0"/>
              </a:rPr>
              <a:t>1. Nêu tên một doanh nghiệp hoạt động trong lĩnh vực tin học. Những công việc tin học nào phù hợp nhất với doanh nghiệp đó? </a:t>
            </a:r>
          </a:p>
          <a:p>
            <a:r>
              <a:rPr lang="vi-VN" sz="2000" dirty="0">
                <a:latin typeface="Times New Roman" panose="02020603050405020304" pitchFamily="18" charset="0"/>
                <a:cs typeface="Times New Roman" panose="02020603050405020304" pitchFamily="18" charset="0"/>
              </a:rPr>
              <a:t>2. Nêu tên một doanh nghiệp sử dụng lao động tin học nhưng hoạt động trong lĩnh vực khác. Những công việc tin học được sử dụng trong doanh nghiệp đó là gì?</a:t>
            </a:r>
          </a:p>
        </p:txBody>
      </p:sp>
    </p:spTree>
    <p:extLst>
      <p:ext uri="{BB962C8B-B14F-4D97-AF65-F5344CB8AC3E}">
        <p14:creationId xmlns:p14="http://schemas.microsoft.com/office/powerpoint/2010/main" val="7316031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10" presetClass="exit" presetSubtype="0" fill="hold" nodeType="after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md type="call" cmd="stop">
                                      <p:cBhvr>
                                        <p:cTn id="15" dur="1">
                                          <p:stCondLst>
                                            <p:cond delay="499"/>
                                          </p:stCondLst>
                                        </p:cTn>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49" presetClass="exit" presetSubtype="0" accel="100000" fill="hold" nodeType="clickEffect">
                                  <p:stCondLst>
                                    <p:cond delay="0"/>
                                  </p:stCondLst>
                                  <p:childTnLst>
                                    <p:anim calcmode="lin" valueType="num">
                                      <p:cBhvr>
                                        <p:cTn id="20" dur="500"/>
                                        <p:tgtEl>
                                          <p:spTgt spid="20"/>
                                        </p:tgtEl>
                                        <p:attrNameLst>
                                          <p:attrName>ppt_w</p:attrName>
                                        </p:attrNameLst>
                                      </p:cBhvr>
                                      <p:tavLst>
                                        <p:tav tm="0">
                                          <p:val>
                                            <p:strVal val="ppt_w"/>
                                          </p:val>
                                        </p:tav>
                                        <p:tav tm="100000">
                                          <p:val>
                                            <p:fltVal val="0"/>
                                          </p:val>
                                        </p:tav>
                                      </p:tavLst>
                                    </p:anim>
                                    <p:anim calcmode="lin" valueType="num">
                                      <p:cBhvr>
                                        <p:cTn id="21" dur="500"/>
                                        <p:tgtEl>
                                          <p:spTgt spid="20"/>
                                        </p:tgtEl>
                                        <p:attrNameLst>
                                          <p:attrName>ppt_h</p:attrName>
                                        </p:attrNameLst>
                                      </p:cBhvr>
                                      <p:tavLst>
                                        <p:tav tm="0">
                                          <p:val>
                                            <p:strVal val="ppt_h"/>
                                          </p:val>
                                        </p:tav>
                                        <p:tav tm="100000">
                                          <p:val>
                                            <p:fltVal val="0"/>
                                          </p:val>
                                        </p:tav>
                                      </p:tavLst>
                                    </p:anim>
                                    <p:anim calcmode="lin" valueType="num">
                                      <p:cBhvr>
                                        <p:cTn id="22" dur="500"/>
                                        <p:tgtEl>
                                          <p:spTgt spid="20"/>
                                        </p:tgtEl>
                                        <p:attrNameLst>
                                          <p:attrName>style.rotation</p:attrName>
                                        </p:attrNameLst>
                                      </p:cBhvr>
                                      <p:tavLst>
                                        <p:tav tm="0">
                                          <p:val>
                                            <p:fltVal val="0"/>
                                          </p:val>
                                        </p:tav>
                                        <p:tav tm="100000">
                                          <p:val>
                                            <p:fltVal val="360"/>
                                          </p:val>
                                        </p:tav>
                                      </p:tavLst>
                                    </p:anim>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315015" fill="hold"/>
                                        <p:tgtEl>
                                          <p:spTgt spid="16"/>
                                        </p:tgtEl>
                                      </p:cBhvr>
                                    </p:cmd>
                                  </p:childTnLst>
                                </p:cTn>
                              </p:par>
                            </p:childTnLst>
                          </p:cTn>
                        </p:par>
                      </p:childTnLst>
                    </p:cTn>
                  </p:par>
                </p:childTnLst>
              </p:cTn>
              <p:nextCondLst>
                <p:cond evt="onClick" delay="0">
                  <p:tgtEl>
                    <p:spTgt spid="20"/>
                  </p:tgtEl>
                </p:cond>
              </p:nextCondLst>
            </p:seq>
            <p:video>
              <p:cMediaNode vol="80000" mute="1">
                <p:cTn id="28" fill="hold" display="0">
                  <p:stCondLst>
                    <p:cond delay="indefinite"/>
                  </p:stCondLst>
                </p:cTn>
                <p:tgtEl>
                  <p:spTgt spid="16"/>
                </p:tgtEl>
              </p:cMediaNode>
            </p:video>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6720761" cy="727864"/>
            <a:chOff x="426300" y="344328"/>
            <a:chExt cx="6720761" cy="727864"/>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6603764" cy="647056"/>
              <a:chOff x="6676102" y="770361"/>
              <a:chExt cx="861802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861802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8192480"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Tin học và thế giới nghề nghiệp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6766235" y="691367"/>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iới thiệu">
            <a:extLst>
              <a:ext uri="{FF2B5EF4-FFF2-40B4-BE49-F238E27FC236}">
                <a16:creationId xmlns:a16="http://schemas.microsoft.com/office/drawing/2014/main" id="{76C44FCF-8A66-CD62-00FE-1CE101594C3F}"/>
              </a:ext>
            </a:extLst>
          </p:cNvPr>
          <p:cNvGrpSpPr/>
          <p:nvPr/>
        </p:nvGrpSpPr>
        <p:grpSpPr>
          <a:xfrm>
            <a:off x="594730" y="1194759"/>
            <a:ext cx="11184315" cy="4991702"/>
            <a:chOff x="722549" y="2215663"/>
            <a:chExt cx="11184315" cy="4991702"/>
          </a:xfrm>
        </p:grpSpPr>
        <p:grpSp>
          <p:nvGrpSpPr>
            <p:cNvPr id="6" name="Group 5">
              <a:extLst>
                <a:ext uri="{FF2B5EF4-FFF2-40B4-BE49-F238E27FC236}">
                  <a16:creationId xmlns:a16="http://schemas.microsoft.com/office/drawing/2014/main" id="{5F40FD76-49C9-CFC1-334D-92DD7E89319E}"/>
                </a:ext>
              </a:extLst>
            </p:cNvPr>
            <p:cNvGrpSpPr/>
            <p:nvPr/>
          </p:nvGrpSpPr>
          <p:grpSpPr>
            <a:xfrm>
              <a:off x="722549" y="2215663"/>
              <a:ext cx="11184315" cy="4991702"/>
              <a:chOff x="751424" y="4271768"/>
              <a:chExt cx="11184315" cy="5420902"/>
            </a:xfrm>
          </p:grpSpPr>
          <p:grpSp>
            <p:nvGrpSpPr>
              <p:cNvPr id="8" name="Group 7">
                <a:extLst>
                  <a:ext uri="{FF2B5EF4-FFF2-40B4-BE49-F238E27FC236}">
                    <a16:creationId xmlns:a16="http://schemas.microsoft.com/office/drawing/2014/main" id="{38824608-0F07-F8BB-6E04-87ED7266CD12}"/>
                  </a:ext>
                </a:extLst>
              </p:cNvPr>
              <p:cNvGrpSpPr/>
              <p:nvPr/>
            </p:nvGrpSpPr>
            <p:grpSpPr>
              <a:xfrm>
                <a:off x="751424" y="4271768"/>
                <a:ext cx="11184315" cy="5420902"/>
                <a:chOff x="748591" y="4323722"/>
                <a:chExt cx="11025552" cy="5420902"/>
              </a:xfrm>
            </p:grpSpPr>
            <p:sp>
              <p:nvSpPr>
                <p:cNvPr id="13" name="Rectangle: Rounded Corners 12">
                  <a:extLst>
                    <a:ext uri="{FF2B5EF4-FFF2-40B4-BE49-F238E27FC236}">
                      <a16:creationId xmlns:a16="http://schemas.microsoft.com/office/drawing/2014/main" id="{FCB6C887-49A2-CC27-8C92-D95E5480E17F}"/>
                    </a:ext>
                  </a:extLst>
                </p:cNvPr>
                <p:cNvSpPr/>
                <p:nvPr/>
              </p:nvSpPr>
              <p:spPr>
                <a:xfrm>
                  <a:off x="1181534" y="4719157"/>
                  <a:ext cx="10592609" cy="5025467"/>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4" name="Picture 13">
                  <a:extLst>
                    <a:ext uri="{FF2B5EF4-FFF2-40B4-BE49-F238E27FC236}">
                      <a16:creationId xmlns:a16="http://schemas.microsoft.com/office/drawing/2014/main" id="{04EA8F6E-35CF-CD47-F8E8-38D486CA8B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0" name="Rectangle 9">
                <a:extLst>
                  <a:ext uri="{FF2B5EF4-FFF2-40B4-BE49-F238E27FC236}">
                    <a16:creationId xmlns:a16="http://schemas.microsoft.com/office/drawing/2014/main" id="{582F20CD-8FA9-D094-7EF5-72E64E785F81}"/>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9245AD3-4D07-EEB0-6D73-DA89F0F3EB6F}"/>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276203F8-1ADF-F0E8-31DE-A7F128459CC6}"/>
                </a:ext>
              </a:extLst>
            </p:cNvPr>
            <p:cNvSpPr txBox="1"/>
            <p:nvPr/>
          </p:nvSpPr>
          <p:spPr>
            <a:xfrm>
              <a:off x="1615755" y="2579789"/>
              <a:ext cx="10188955" cy="4606389"/>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Tin học xuất hiện trong nhiều cơ quan, tổ chức, doanh nghiệp,… bao gồm cả những doanh nghiệp hoạt động trong lĩnh vực tin học và những doanh nghiệp hoạt động trong lĩnh vực khác. </a:t>
              </a:r>
            </a:p>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Những công việc theo hướng Khoa học máy tính tập trung nhiều hơn ở các doanh nghiệp, công ti hoạt động trong lĩnh vực tin học, với các công việc như: phân tích, thiết kế hệ thống thông tin; xây dựng giải pháp kĩ thuật và công nghệ xử lí thông tin; phát triển các ứng dụng trí tuệ nhân tạo; nghiên cứu an ninh mạng và bảo mật thông tin;… </a:t>
              </a:r>
            </a:p>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Những công việc theo hướng Tin học ứng dụng xuất hiện ở hầu hết các cơ quan, tổ chức, doanh nghiệp với mức độ khác nhau, nhưng tập trung cao hơn ở những doanh nghiệp khai thác công nghệ thông tin, tạo ra giá trị mới trong kinh doanh như: quản lí thông tin và giao dịch khách hàng; thương mại điện tử; cung cấp dịch vụ phát thanh, truyền hình và báo điện tử; cung ứng dịch vụ đa phương tiện phục vụ quảng cáo, giải trí, truyền thông;…</a:t>
              </a:r>
            </a:p>
          </p:txBody>
        </p:sp>
      </p:grpSp>
    </p:spTree>
    <p:extLst>
      <p:ext uri="{BB962C8B-B14F-4D97-AF65-F5344CB8AC3E}">
        <p14:creationId xmlns:p14="http://schemas.microsoft.com/office/powerpoint/2010/main" val="26141503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Hỏi cá nhân">
            <a:extLst>
              <a:ext uri="{FF2B5EF4-FFF2-40B4-BE49-F238E27FC236}">
                <a16:creationId xmlns:a16="http://schemas.microsoft.com/office/drawing/2014/main" id="{8F467032-5FCA-4EE6-809B-09A0729B0036}"/>
              </a:ext>
            </a:extLst>
          </p:cNvPr>
          <p:cNvGrpSpPr/>
          <p:nvPr/>
        </p:nvGrpSpPr>
        <p:grpSpPr>
          <a:xfrm>
            <a:off x="722549" y="1083866"/>
            <a:ext cx="10360893" cy="1212912"/>
            <a:chOff x="722549" y="2215664"/>
            <a:chExt cx="10360893" cy="1212912"/>
          </a:xfrm>
        </p:grpSpPr>
        <p:grpSp>
          <p:nvGrpSpPr>
            <p:cNvPr id="6" name="Group 5">
              <a:extLst>
                <a:ext uri="{FF2B5EF4-FFF2-40B4-BE49-F238E27FC236}">
                  <a16:creationId xmlns:a16="http://schemas.microsoft.com/office/drawing/2014/main" id="{6AC4134A-7AFC-510C-CAC0-B62B470AAC9E}"/>
                </a:ext>
              </a:extLst>
            </p:cNvPr>
            <p:cNvGrpSpPr/>
            <p:nvPr/>
          </p:nvGrpSpPr>
          <p:grpSpPr>
            <a:xfrm>
              <a:off x="722549" y="2215664"/>
              <a:ext cx="10360893" cy="1212912"/>
              <a:chOff x="751424" y="4271768"/>
              <a:chExt cx="10360893" cy="1317201"/>
            </a:xfrm>
          </p:grpSpPr>
          <p:grpSp>
            <p:nvGrpSpPr>
              <p:cNvPr id="8" name="Group 7">
                <a:extLst>
                  <a:ext uri="{FF2B5EF4-FFF2-40B4-BE49-F238E27FC236}">
                    <a16:creationId xmlns:a16="http://schemas.microsoft.com/office/drawing/2014/main" id="{8D21BFF6-A01B-B88D-752B-35E31A7DD317}"/>
                  </a:ext>
                </a:extLst>
              </p:cNvPr>
              <p:cNvGrpSpPr/>
              <p:nvPr/>
            </p:nvGrpSpPr>
            <p:grpSpPr>
              <a:xfrm>
                <a:off x="751424" y="4271768"/>
                <a:ext cx="10340110" cy="1317201"/>
                <a:chOff x="748591" y="4323722"/>
                <a:chExt cx="10193330" cy="1317201"/>
              </a:xfrm>
            </p:grpSpPr>
            <p:sp>
              <p:nvSpPr>
                <p:cNvPr id="13" name="Rectangle: Rounded Corners 12">
                  <a:extLst>
                    <a:ext uri="{FF2B5EF4-FFF2-40B4-BE49-F238E27FC236}">
                      <a16:creationId xmlns:a16="http://schemas.microsoft.com/office/drawing/2014/main" id="{027B44F3-F8F9-AD22-EFCD-2A45660953B7}"/>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51BB535-8BD5-085E-57B2-F4DDFA30CD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0" name="Rectangle 9">
                <a:extLst>
                  <a:ext uri="{FF2B5EF4-FFF2-40B4-BE49-F238E27FC236}">
                    <a16:creationId xmlns:a16="http://schemas.microsoft.com/office/drawing/2014/main" id="{4A7450FA-606E-825C-7542-07328C6BA4D1}"/>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7B94DB2-FDEC-07C5-9ECC-8FB07192B104}"/>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E688E9D3-E32D-6013-F85A-4840BCD19D1B}"/>
                </a:ext>
              </a:extLst>
            </p:cNvPr>
            <p:cNvSpPr txBox="1"/>
            <p:nvPr/>
          </p:nvSpPr>
          <p:spPr>
            <a:xfrm>
              <a:off x="1615756" y="2470098"/>
              <a:ext cx="9312221" cy="952890"/>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Bạn An đặt câu hỏi: “Những nghề liên quan đến tin học có phù hợp với nữ giới không?”. Em hãy giúp bạn An trả lời câu hỏi đó.</a:t>
              </a:r>
            </a:p>
          </p:txBody>
        </p:sp>
      </p:grpSp>
      <p:grpSp>
        <p:nvGrpSpPr>
          <p:cNvPr id="15" name="Trả lời cá nhân">
            <a:extLst>
              <a:ext uri="{FF2B5EF4-FFF2-40B4-BE49-F238E27FC236}">
                <a16:creationId xmlns:a16="http://schemas.microsoft.com/office/drawing/2014/main" id="{1C9B4782-8B56-2697-7A25-38500379AC80}"/>
              </a:ext>
            </a:extLst>
          </p:cNvPr>
          <p:cNvGrpSpPr/>
          <p:nvPr/>
        </p:nvGrpSpPr>
        <p:grpSpPr>
          <a:xfrm>
            <a:off x="722549" y="2649244"/>
            <a:ext cx="10360893" cy="1686784"/>
            <a:chOff x="722549" y="2215666"/>
            <a:chExt cx="10360893" cy="1686784"/>
          </a:xfrm>
        </p:grpSpPr>
        <p:grpSp>
          <p:nvGrpSpPr>
            <p:cNvPr id="24" name="Group 23">
              <a:extLst>
                <a:ext uri="{FF2B5EF4-FFF2-40B4-BE49-F238E27FC236}">
                  <a16:creationId xmlns:a16="http://schemas.microsoft.com/office/drawing/2014/main" id="{E9AC5FD6-8E67-117E-7A7D-EE8B66826EAC}"/>
                </a:ext>
              </a:extLst>
            </p:cNvPr>
            <p:cNvGrpSpPr/>
            <p:nvPr/>
          </p:nvGrpSpPr>
          <p:grpSpPr>
            <a:xfrm>
              <a:off x="722549" y="2215666"/>
              <a:ext cx="10360893" cy="1686784"/>
              <a:chOff x="751424" y="4271768"/>
              <a:chExt cx="10360893" cy="1831817"/>
            </a:xfrm>
          </p:grpSpPr>
          <p:grpSp>
            <p:nvGrpSpPr>
              <p:cNvPr id="26" name="Group 25">
                <a:extLst>
                  <a:ext uri="{FF2B5EF4-FFF2-40B4-BE49-F238E27FC236}">
                    <a16:creationId xmlns:a16="http://schemas.microsoft.com/office/drawing/2014/main" id="{C8AAF6A5-2008-C52F-4B79-AAA1281120E7}"/>
                  </a:ext>
                </a:extLst>
              </p:cNvPr>
              <p:cNvGrpSpPr/>
              <p:nvPr/>
            </p:nvGrpSpPr>
            <p:grpSpPr>
              <a:xfrm>
                <a:off x="751424" y="4271768"/>
                <a:ext cx="10340110" cy="1831817"/>
                <a:chOff x="748591" y="4323722"/>
                <a:chExt cx="10193330" cy="1831817"/>
              </a:xfrm>
            </p:grpSpPr>
            <p:sp>
              <p:nvSpPr>
                <p:cNvPr id="29" name="Rectangle: Rounded Corners 28">
                  <a:extLst>
                    <a:ext uri="{FF2B5EF4-FFF2-40B4-BE49-F238E27FC236}">
                      <a16:creationId xmlns:a16="http://schemas.microsoft.com/office/drawing/2014/main" id="{E263869D-C24D-3D3B-574D-9587E2940AB8}"/>
                    </a:ext>
                  </a:extLst>
                </p:cNvPr>
                <p:cNvSpPr/>
                <p:nvPr/>
              </p:nvSpPr>
              <p:spPr>
                <a:xfrm>
                  <a:off x="1181534" y="4593967"/>
                  <a:ext cx="9760387" cy="15615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603CE9A2-64BF-08E8-9A2C-BE08AA27C4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7" name="Rectangle 26">
                <a:extLst>
                  <a:ext uri="{FF2B5EF4-FFF2-40B4-BE49-F238E27FC236}">
                    <a16:creationId xmlns:a16="http://schemas.microsoft.com/office/drawing/2014/main" id="{3A0714CC-0CE4-978E-1E8D-1A917E4482C2}"/>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4E691607-6511-02EB-64E9-A110EC4B81AE}"/>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25" name="TextBox 24">
              <a:extLst>
                <a:ext uri="{FF2B5EF4-FFF2-40B4-BE49-F238E27FC236}">
                  <a16:creationId xmlns:a16="http://schemas.microsoft.com/office/drawing/2014/main" id="{77E22336-7AC0-9147-7F2C-EE31702D8C6D}"/>
                </a:ext>
              </a:extLst>
            </p:cNvPr>
            <p:cNvSpPr txBox="1"/>
            <p:nvPr/>
          </p:nvSpPr>
          <p:spPr>
            <a:xfrm>
              <a:off x="1615756" y="2622456"/>
              <a:ext cx="9312221" cy="952890"/>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Mọi người, không phân biệt giới tính đều có cơ hội tiếp cận các nghề nghiệp trong lĩnh vực tin học theo sở thích, năng lực và nhu cầu của mình.</a:t>
              </a:r>
            </a:p>
          </p:txBody>
        </p:sp>
      </p:grpSp>
      <p:grpSp>
        <p:nvGrpSpPr>
          <p:cNvPr id="16" name="Group 15">
            <a:extLst>
              <a:ext uri="{FF2B5EF4-FFF2-40B4-BE49-F238E27FC236}">
                <a16:creationId xmlns:a16="http://schemas.microsoft.com/office/drawing/2014/main" id="{6298B6BD-CD47-3347-47C3-B14C419263A4}"/>
              </a:ext>
            </a:extLst>
          </p:cNvPr>
          <p:cNvGrpSpPr/>
          <p:nvPr/>
        </p:nvGrpSpPr>
        <p:grpSpPr>
          <a:xfrm>
            <a:off x="701604" y="344328"/>
            <a:ext cx="6720761" cy="727864"/>
            <a:chOff x="426300" y="344328"/>
            <a:chExt cx="6720761" cy="727864"/>
          </a:xfrm>
        </p:grpSpPr>
        <p:grpSp>
          <p:nvGrpSpPr>
            <p:cNvPr id="17" name="Group 16">
              <a:extLst>
                <a:ext uri="{FF2B5EF4-FFF2-40B4-BE49-F238E27FC236}">
                  <a16:creationId xmlns:a16="http://schemas.microsoft.com/office/drawing/2014/main" id="{F271423A-7706-9AFB-D376-430762FFB7A6}"/>
                </a:ext>
              </a:extLst>
            </p:cNvPr>
            <p:cNvGrpSpPr/>
            <p:nvPr/>
          </p:nvGrpSpPr>
          <p:grpSpPr>
            <a:xfrm>
              <a:off x="426300" y="344328"/>
              <a:ext cx="6603764" cy="647056"/>
              <a:chOff x="6676102" y="770361"/>
              <a:chExt cx="8618024" cy="1887793"/>
            </a:xfrm>
          </p:grpSpPr>
          <p:sp>
            <p:nvSpPr>
              <p:cNvPr id="19" name="Rectangle 18">
                <a:extLst>
                  <a:ext uri="{FF2B5EF4-FFF2-40B4-BE49-F238E27FC236}">
                    <a16:creationId xmlns:a16="http://schemas.microsoft.com/office/drawing/2014/main" id="{57C7B89D-2A1C-587C-8EFE-9B6186F59903}"/>
                  </a:ext>
                </a:extLst>
              </p:cNvPr>
              <p:cNvSpPr/>
              <p:nvPr/>
            </p:nvSpPr>
            <p:spPr>
              <a:xfrm>
                <a:off x="6676102" y="770361"/>
                <a:ext cx="861802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180B7833-235B-877A-8AC8-9993175637CF}"/>
                  </a:ext>
                </a:extLst>
              </p:cNvPr>
              <p:cNvSpPr txBox="1"/>
              <p:nvPr/>
            </p:nvSpPr>
            <p:spPr>
              <a:xfrm>
                <a:off x="6783219" y="983932"/>
                <a:ext cx="8192480"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Tin học và thế giới nghề nghiệp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Arrow: Notched Right 17">
              <a:extLst>
                <a:ext uri="{FF2B5EF4-FFF2-40B4-BE49-F238E27FC236}">
                  <a16:creationId xmlns:a16="http://schemas.microsoft.com/office/drawing/2014/main" id="{80E1C0A4-2A06-1F92-457B-9344F92700DA}"/>
                </a:ext>
              </a:extLst>
            </p:cNvPr>
            <p:cNvSpPr/>
            <p:nvPr/>
          </p:nvSpPr>
          <p:spPr>
            <a:xfrm rot="5400000">
              <a:off x="6766235" y="691367"/>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73548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6720761" cy="727864"/>
            <a:chOff x="426300" y="344328"/>
            <a:chExt cx="6720761" cy="727864"/>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6603764" cy="647056"/>
              <a:chOff x="6676102" y="770361"/>
              <a:chExt cx="861802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861802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8192480"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Tin học và thế giới nghề nghiệp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6766235" y="691367"/>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iới thiệu">
            <a:extLst>
              <a:ext uri="{FF2B5EF4-FFF2-40B4-BE49-F238E27FC236}">
                <a16:creationId xmlns:a16="http://schemas.microsoft.com/office/drawing/2014/main" id="{76C44FCF-8A66-CD62-00FE-1CE101594C3F}"/>
              </a:ext>
            </a:extLst>
          </p:cNvPr>
          <p:cNvGrpSpPr/>
          <p:nvPr/>
        </p:nvGrpSpPr>
        <p:grpSpPr>
          <a:xfrm>
            <a:off x="594730" y="1194759"/>
            <a:ext cx="11184315" cy="4555017"/>
            <a:chOff x="722549" y="2215663"/>
            <a:chExt cx="11184315" cy="4555017"/>
          </a:xfrm>
        </p:grpSpPr>
        <p:grpSp>
          <p:nvGrpSpPr>
            <p:cNvPr id="6" name="Group 5">
              <a:extLst>
                <a:ext uri="{FF2B5EF4-FFF2-40B4-BE49-F238E27FC236}">
                  <a16:creationId xmlns:a16="http://schemas.microsoft.com/office/drawing/2014/main" id="{5F40FD76-49C9-CFC1-334D-92DD7E89319E}"/>
                </a:ext>
              </a:extLst>
            </p:cNvPr>
            <p:cNvGrpSpPr/>
            <p:nvPr/>
          </p:nvGrpSpPr>
          <p:grpSpPr>
            <a:xfrm>
              <a:off x="722549" y="2215663"/>
              <a:ext cx="11184315" cy="4555017"/>
              <a:chOff x="751424" y="4271768"/>
              <a:chExt cx="11184315" cy="4946670"/>
            </a:xfrm>
          </p:grpSpPr>
          <p:grpSp>
            <p:nvGrpSpPr>
              <p:cNvPr id="8" name="Group 7">
                <a:extLst>
                  <a:ext uri="{FF2B5EF4-FFF2-40B4-BE49-F238E27FC236}">
                    <a16:creationId xmlns:a16="http://schemas.microsoft.com/office/drawing/2014/main" id="{38824608-0F07-F8BB-6E04-87ED7266CD12}"/>
                  </a:ext>
                </a:extLst>
              </p:cNvPr>
              <p:cNvGrpSpPr/>
              <p:nvPr/>
            </p:nvGrpSpPr>
            <p:grpSpPr>
              <a:xfrm>
                <a:off x="751424" y="4271768"/>
                <a:ext cx="11184315" cy="4946670"/>
                <a:chOff x="748591" y="4323722"/>
                <a:chExt cx="11025552" cy="4946670"/>
              </a:xfrm>
            </p:grpSpPr>
            <p:sp>
              <p:nvSpPr>
                <p:cNvPr id="13" name="Rectangle: Rounded Corners 12">
                  <a:extLst>
                    <a:ext uri="{FF2B5EF4-FFF2-40B4-BE49-F238E27FC236}">
                      <a16:creationId xmlns:a16="http://schemas.microsoft.com/office/drawing/2014/main" id="{FCB6C887-49A2-CC27-8C92-D95E5480E17F}"/>
                    </a:ext>
                  </a:extLst>
                </p:cNvPr>
                <p:cNvSpPr/>
                <p:nvPr/>
              </p:nvSpPr>
              <p:spPr>
                <a:xfrm>
                  <a:off x="1181534" y="4719157"/>
                  <a:ext cx="10592609" cy="4551235"/>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4" name="Picture 13">
                  <a:extLst>
                    <a:ext uri="{FF2B5EF4-FFF2-40B4-BE49-F238E27FC236}">
                      <a16:creationId xmlns:a16="http://schemas.microsoft.com/office/drawing/2014/main" id="{04EA8F6E-35CF-CD47-F8E8-38D486CA8B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0" name="Rectangle 9">
                <a:extLst>
                  <a:ext uri="{FF2B5EF4-FFF2-40B4-BE49-F238E27FC236}">
                    <a16:creationId xmlns:a16="http://schemas.microsoft.com/office/drawing/2014/main" id="{582F20CD-8FA9-D094-7EF5-72E64E785F81}"/>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9245AD3-4D07-EEB0-6D73-DA89F0F3EB6F}"/>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276203F8-1ADF-F0E8-31DE-A7F128459CC6}"/>
                </a:ext>
              </a:extLst>
            </p:cNvPr>
            <p:cNvSpPr txBox="1"/>
            <p:nvPr/>
          </p:nvSpPr>
          <p:spPr>
            <a:xfrm>
              <a:off x="1615755" y="2579789"/>
              <a:ext cx="10188955" cy="4190891"/>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Có những định kiến cho rằng nữ giới gặp nhiều khó khăn khi làm việc trong lĩnh vực tin học do bị kì thị giới tính, không nhận được những lợi ích tương xứng với công sức. Ngoài ra, họ còn phải đối mặt với áp lực gia đình và xã hội khi làm việc trong một ngành nghề đầy cạnh tranh và thay đổi. </a:t>
              </a:r>
            </a:p>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Tuy nhiên, trên thực tế, nữ giới đóng vai trò quan trọng trong phát triển công nghệ. Đó là do họ có những ưu thế như khả năng ghi nhớ tốt, cẩn thận, chu đáo, giao tiếp tốt và chịu được áp lực lớn. Nữ giới cũng giúp gia tăng tính đa dạng và sáng kiến cho công việc. </a:t>
              </a:r>
            </a:p>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Ở Việt Nam, nữ giới làm việc trong lĩnh vực tin học cũng có cơ hội phát triển bản than nhanh chóng và có mức lương cao, được tôn trọng và khuyến khích phát huy năng lực như nam giới. Những công việc tin học phù hợp với nữ giới có thể kể đến là: thiết kế đồ hoạ, truyền thông đa phương tiện, quản trị web, kiểm thử phần mềm, phân tích dữ liệu,…</a:t>
              </a:r>
            </a:p>
          </p:txBody>
        </p:sp>
      </p:grpSp>
    </p:spTree>
    <p:extLst>
      <p:ext uri="{BB962C8B-B14F-4D97-AF65-F5344CB8AC3E}">
        <p14:creationId xmlns:p14="http://schemas.microsoft.com/office/powerpoint/2010/main" val="3545798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6720761" cy="727864"/>
            <a:chOff x="426300" y="344328"/>
            <a:chExt cx="6720761" cy="727864"/>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6603764" cy="647056"/>
              <a:chOff x="6676102" y="770361"/>
              <a:chExt cx="861802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861802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8192480"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Tin học và thế giới nghề nghiệp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6766235" y="691367"/>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Online Media 14" title="Con Gái Trong Ngành IT | TRAILER | ITgirls">
            <a:hlinkClick r:id="" action="ppaction://media"/>
            <a:extLst>
              <a:ext uri="{FF2B5EF4-FFF2-40B4-BE49-F238E27FC236}">
                <a16:creationId xmlns:a16="http://schemas.microsoft.com/office/drawing/2014/main" id="{6086BFED-558B-5F39-72F4-36B182F0BCB2}"/>
              </a:ext>
            </a:extLst>
          </p:cNvPr>
          <p:cNvPicPr>
            <a:picLocks noRot="1" noChangeAspect="1"/>
          </p:cNvPicPr>
          <p:nvPr>
            <a:videoFile r:link="rId1"/>
          </p:nvPr>
        </p:nvPicPr>
        <p:blipFill>
          <a:blip r:embed="rId3"/>
          <a:stretch>
            <a:fillRect/>
          </a:stretch>
        </p:blipFill>
        <p:spPr>
          <a:xfrm>
            <a:off x="1761255" y="1399404"/>
            <a:ext cx="8669491" cy="4894433"/>
          </a:xfrm>
          <a:prstGeom prst="rect">
            <a:avLst/>
          </a:prstGeom>
        </p:spPr>
      </p:pic>
    </p:spTree>
    <p:extLst>
      <p:ext uri="{BB962C8B-B14F-4D97-AF65-F5344CB8AC3E}">
        <p14:creationId xmlns:p14="http://schemas.microsoft.com/office/powerpoint/2010/main" val="432601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6720761" cy="727864"/>
            <a:chOff x="426300" y="344328"/>
            <a:chExt cx="6720761" cy="727864"/>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6603764" cy="647056"/>
              <a:chOff x="6676102" y="770361"/>
              <a:chExt cx="861802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861802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8192480"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Tin học và thế giới nghề nghiệp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6766235" y="691367"/>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hi nhớ">
            <a:extLst>
              <a:ext uri="{FF2B5EF4-FFF2-40B4-BE49-F238E27FC236}">
                <a16:creationId xmlns:a16="http://schemas.microsoft.com/office/drawing/2014/main" id="{BB20566B-7D78-9600-CB78-27E5E8B84106}"/>
              </a:ext>
            </a:extLst>
          </p:cNvPr>
          <p:cNvGrpSpPr/>
          <p:nvPr/>
        </p:nvGrpSpPr>
        <p:grpSpPr>
          <a:xfrm>
            <a:off x="398084" y="1318595"/>
            <a:ext cx="10360893" cy="2407521"/>
            <a:chOff x="722549" y="2215662"/>
            <a:chExt cx="10360893" cy="2407521"/>
          </a:xfrm>
        </p:grpSpPr>
        <p:grpSp>
          <p:nvGrpSpPr>
            <p:cNvPr id="6" name="Group 5">
              <a:extLst>
                <a:ext uri="{FF2B5EF4-FFF2-40B4-BE49-F238E27FC236}">
                  <a16:creationId xmlns:a16="http://schemas.microsoft.com/office/drawing/2014/main" id="{11ACC5D6-B9DD-58D1-379D-1A786EB2E143}"/>
                </a:ext>
              </a:extLst>
            </p:cNvPr>
            <p:cNvGrpSpPr/>
            <p:nvPr/>
          </p:nvGrpSpPr>
          <p:grpSpPr>
            <a:xfrm>
              <a:off x="722549" y="2215662"/>
              <a:ext cx="10360893" cy="2407521"/>
              <a:chOff x="751424" y="4271766"/>
              <a:chExt cx="10360893" cy="2614525"/>
            </a:xfrm>
          </p:grpSpPr>
          <p:grpSp>
            <p:nvGrpSpPr>
              <p:cNvPr id="8" name="Group 7">
                <a:extLst>
                  <a:ext uri="{FF2B5EF4-FFF2-40B4-BE49-F238E27FC236}">
                    <a16:creationId xmlns:a16="http://schemas.microsoft.com/office/drawing/2014/main" id="{44ADB6EB-0612-B460-B790-7036984335D5}"/>
                  </a:ext>
                </a:extLst>
              </p:cNvPr>
              <p:cNvGrpSpPr/>
              <p:nvPr/>
            </p:nvGrpSpPr>
            <p:grpSpPr>
              <a:xfrm>
                <a:off x="751424" y="4271766"/>
                <a:ext cx="10340110" cy="2614525"/>
                <a:chOff x="748591" y="4323720"/>
                <a:chExt cx="10193330" cy="2614525"/>
              </a:xfrm>
            </p:grpSpPr>
            <p:sp>
              <p:nvSpPr>
                <p:cNvPr id="13" name="Rectangle: Rounded Corners 12">
                  <a:extLst>
                    <a:ext uri="{FF2B5EF4-FFF2-40B4-BE49-F238E27FC236}">
                      <a16:creationId xmlns:a16="http://schemas.microsoft.com/office/drawing/2014/main" id="{C710A561-F1AC-66AB-489B-1F699886A2F9}"/>
                    </a:ext>
                  </a:extLst>
                </p:cNvPr>
                <p:cNvSpPr/>
                <p:nvPr/>
              </p:nvSpPr>
              <p:spPr>
                <a:xfrm>
                  <a:off x="1181534" y="4594429"/>
                  <a:ext cx="9760387" cy="234381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9759162-89E0-7309-0481-26E1A6F001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10" name="Rectangle 9">
                <a:extLst>
                  <a:ext uri="{FF2B5EF4-FFF2-40B4-BE49-F238E27FC236}">
                    <a16:creationId xmlns:a16="http://schemas.microsoft.com/office/drawing/2014/main" id="{08C1EF2F-34BF-0F9A-1E0A-D8DA8D40C5B1}"/>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FC2858F4-F6B2-C757-1E1C-AA9F1904AFF3}"/>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05B0BD97-9B8C-E6AD-98CC-5643BCD03382}"/>
                </a:ext>
              </a:extLst>
            </p:cNvPr>
            <p:cNvSpPr txBox="1"/>
            <p:nvPr/>
          </p:nvSpPr>
          <p:spPr>
            <a:xfrm>
              <a:off x="1615756" y="2464086"/>
              <a:ext cx="9312221" cy="1968552"/>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Không chỉ những doanh nghiệp tin học mà nhiều doanh nghiệp khác cũng cần </a:t>
              </a:r>
              <a:r>
                <a:rPr lang="en-US" sz="2400" dirty="0">
                  <a:latin typeface="Times New Roman" panose="02020603050405020304" pitchFamily="18" charset="0"/>
                  <a:ea typeface="Tahoma" panose="020B0604030504040204" pitchFamily="34" charset="0"/>
                  <a:cs typeface="Times New Roman" panose="02020603050405020304" pitchFamily="18" charset="0"/>
                </a:rPr>
                <a:t>l</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ao động tin học, theo cả hai hướng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Khoa học máy tính</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Tin học ứng dụng</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sz="2400" dirty="0">
                <a:latin typeface="Times New Roman" panose="02020603050405020304" pitchFamily="18" charset="0"/>
                <a:ea typeface="Tahoma" panose="020B060403050404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Mọi người, không phân biệt giới tính đều có cơ hội tiếp cận các nghề nghiệp trong lĩnh vực tin học theo sở thích, năng lực và nhu cầu của mình.</a:t>
              </a:r>
              <a:endParaRPr lang="vi-VN" sz="4000"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25414179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1664</TotalTime>
  <Words>1136</Words>
  <PresentationFormat>Widescreen</PresentationFormat>
  <Paragraphs>39</Paragraphs>
  <Slides>11</Slides>
  <Notes>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Grandview Display</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2024-08-22T14:28:46Z</dcterms:modified>
</cp:coreProperties>
</file>