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46"/>
  </p:notesMasterIdLst>
  <p:sldIdLst>
    <p:sldId id="4190" r:id="rId4"/>
    <p:sldId id="4192" r:id="rId5"/>
    <p:sldId id="4153" r:id="rId6"/>
    <p:sldId id="4221" r:id="rId7"/>
    <p:sldId id="4222" r:id="rId8"/>
    <p:sldId id="4193" r:id="rId9"/>
    <p:sldId id="4223" r:id="rId10"/>
    <p:sldId id="4224" r:id="rId11"/>
    <p:sldId id="4194" r:id="rId12"/>
    <p:sldId id="4188" r:id="rId13"/>
    <p:sldId id="4195" r:id="rId14"/>
    <p:sldId id="4225" r:id="rId15"/>
    <p:sldId id="4189" r:id="rId16"/>
    <p:sldId id="4159" r:id="rId17"/>
    <p:sldId id="4197" r:id="rId18"/>
    <p:sldId id="4226" r:id="rId19"/>
    <p:sldId id="4227" r:id="rId20"/>
    <p:sldId id="4228" r:id="rId21"/>
    <p:sldId id="4229" r:id="rId22"/>
    <p:sldId id="4198" r:id="rId23"/>
    <p:sldId id="4169" r:id="rId24"/>
    <p:sldId id="4170" r:id="rId25"/>
    <p:sldId id="4231" r:id="rId26"/>
    <p:sldId id="4246" r:id="rId27"/>
    <p:sldId id="4233" r:id="rId28"/>
    <p:sldId id="4247" r:id="rId29"/>
    <p:sldId id="4248" r:id="rId30"/>
    <p:sldId id="4249" r:id="rId31"/>
    <p:sldId id="4234" r:id="rId32"/>
    <p:sldId id="4250" r:id="rId33"/>
    <p:sldId id="4235" r:id="rId34"/>
    <p:sldId id="4236" r:id="rId35"/>
    <p:sldId id="4237" r:id="rId36"/>
    <p:sldId id="4238" r:id="rId37"/>
    <p:sldId id="4239" r:id="rId38"/>
    <p:sldId id="4240" r:id="rId39"/>
    <p:sldId id="4241" r:id="rId40"/>
    <p:sldId id="4242" r:id="rId41"/>
    <p:sldId id="4243" r:id="rId42"/>
    <p:sldId id="4244" r:id="rId43"/>
    <p:sldId id="4245" r:id="rId44"/>
    <p:sldId id="4230"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Pangolin" panose="020B0604020202020204" charset="0"/>
      <p:regular r:id="rId53"/>
    </p:embeddedFont>
    <p:embeddedFont>
      <p:font typeface="Roboto" pitchFamily="2" charset="0"/>
      <p:regular r:id="rId54"/>
      <p:bold r:id="rId55"/>
      <p:italic r:id="rId56"/>
      <p:boldItalic r:id="rId57"/>
    </p:embeddedFont>
    <p:embeddedFont>
      <p:font typeface="Roboto Black" pitchFamily="2" charset="0"/>
      <p:regular r:id="rId58"/>
      <p:bold r:id="rId59"/>
      <p:boldItalic r:id="rId6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DE2ED1"/>
    <a:srgbClr val="68A142"/>
    <a:srgbClr val="43C1F3"/>
    <a:srgbClr val="DA6142"/>
    <a:srgbClr val="9FD299"/>
    <a:srgbClr val="D0E2B8"/>
    <a:srgbClr val="3CAB89"/>
    <a:srgbClr val="55CBF1"/>
    <a:srgbClr val="AC5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88029" autoAdjust="0"/>
  </p:normalViewPr>
  <p:slideViewPr>
    <p:cSldViewPr snapToGrid="0">
      <p:cViewPr varScale="1">
        <p:scale>
          <a:sx n="79" d="100"/>
          <a:sy n="79" d="100"/>
        </p:scale>
        <p:origin x="12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về bài học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282510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0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Giáo viên gợi ý cho HS trả lời các câu hỏi: sau khi dọn dẹp, đồ dạc trong nhà được sắp xếp như thế nào? Bàn ghế sạch hay bẩn? đi lại, di chuyển trong nhà có dễ dàng hơn không? Ánh sáng vào nhà nhiều hơn do đâu? Em cảm nhận không khí trong nhà như thế nào?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619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Giáo viên cho hs nêu một vài lí do khác, các bạn khác đặt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971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hướng dẫn HS hoàn thiện phiếu số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28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chỉ lần lượt từng bức tranh từ 1-6 cho HS nêu tên hoạt động của bức tranh. Bấm chuột để nối bức tranh với hoạt động đó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đây là trình tự các bước để rửa bát. Em hãy sắp xếp lại cho đúng nhé. Ở nhà đã có bạn nào rửa bát sau khi ăn cơm xong chưa? Trước tiên các em làm gì? Sau đó làm thế nào? Hãy sắp xếp lại các bức tranh trên nhé</a:t>
            </a:r>
          </a:p>
          <a:p>
            <a:r>
              <a:rPr lang="en-US" baseline="0"/>
              <a:t>GV bấm vào các số để xếp lại thứ tự các bức tranh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27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khuyến khích hs về nhà rửa bát theo trình tự trên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719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đây là trình tự các bước để lau bàn. Em hãy sắp xếp lại cho đúng nhé. Ở nhà đã có bạn nào lau bàn Trước tiên các em làm gì? Sau đó làm thế nào? Hãy sắp xếp lại các bức tranh trên nhé</a:t>
            </a:r>
          </a:p>
          <a:p>
            <a:r>
              <a:rPr lang="en-US" baseline="0"/>
              <a:t>GV bấm vào các số để xếp lại thứ tự các bức tranh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763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khuyến khích hs về nhà lau bàn và các vật dụng khác (lau cửa, ghế, tủ…) theo trình tự trên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272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Người trực tiếp tiếp xúc với các hóa chất tẩy rửa</a:t>
            </a:r>
            <a:r>
              <a:rPr lang="en-US" baseline="0"/>
              <a:t> dễ mắc các bệnh này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30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cùng</a:t>
            </a:r>
            <a:r>
              <a:rPr lang="en-US" dirty="0"/>
              <a:t> HS </a:t>
            </a:r>
            <a:r>
              <a:rPr lang="en-US" dirty="0" err="1"/>
              <a:t>khởi</a:t>
            </a:r>
            <a:r>
              <a:rPr lang="en-US" dirty="0"/>
              <a:t> </a:t>
            </a:r>
            <a:r>
              <a:rPr lang="en-US" dirty="0" err="1"/>
              <a:t>động</a:t>
            </a:r>
            <a:r>
              <a:rPr lang="en-US" dirty="0"/>
              <a:t> </a:t>
            </a:r>
            <a:r>
              <a:rPr lang="en-US" dirty="0" err="1"/>
              <a:t>cho</a:t>
            </a:r>
            <a:r>
              <a:rPr lang="en-US" dirty="0"/>
              <a:t> </a:t>
            </a:r>
            <a:r>
              <a:rPr lang="en-US" dirty="0" err="1"/>
              <a:t>bài</a:t>
            </a:r>
            <a:r>
              <a:rPr lang="en-US" dirty="0"/>
              <a:t> </a:t>
            </a:r>
            <a:r>
              <a:rPr lang="en-US" dirty="0" err="1"/>
              <a:t>học</a:t>
            </a:r>
            <a:r>
              <a:rPr lang="en-US" dirty="0"/>
              <a:t> </a:t>
            </a:r>
            <a:r>
              <a:rPr lang="en-US" dirty="0" err="1"/>
              <a:t>mới</a:t>
            </a:r>
            <a:r>
              <a:rPr lang="en-US" dirty="0"/>
              <a:t> </a:t>
            </a:r>
            <a:r>
              <a:rPr lang="en-US" dirty="0" err="1"/>
              <a:t>bằng</a:t>
            </a:r>
            <a:r>
              <a:rPr lang="en-US" dirty="0"/>
              <a:t> </a:t>
            </a:r>
            <a:r>
              <a:rPr lang="en-US" dirty="0" err="1"/>
              <a:t>cách</a:t>
            </a:r>
            <a:r>
              <a:rPr lang="en-US" dirty="0"/>
              <a:t> </a:t>
            </a:r>
            <a:r>
              <a:rPr lang="en-US" dirty="0" err="1"/>
              <a:t>hát</a:t>
            </a:r>
            <a:r>
              <a:rPr lang="en-US" dirty="0"/>
              <a:t> </a:t>
            </a:r>
            <a:r>
              <a:rPr lang="en-US" err="1"/>
              <a:t>và</a:t>
            </a:r>
            <a:r>
              <a:rPr lang="en-US"/>
              <a:t> múa </a:t>
            </a:r>
            <a:r>
              <a:rPr lang="en-US" dirty="0" err="1"/>
              <a:t>theo</a:t>
            </a:r>
            <a:r>
              <a:rPr lang="en-US" dirty="0"/>
              <a:t> </a:t>
            </a:r>
            <a:r>
              <a:rPr lang="en-US" dirty="0" err="1"/>
              <a:t>bài</a:t>
            </a:r>
            <a:r>
              <a:rPr lang="en-US" dirty="0"/>
              <a:t> </a:t>
            </a:r>
            <a:r>
              <a:rPr lang="en-US" dirty="0" err="1"/>
              <a:t>hát</a:t>
            </a:r>
            <a:r>
              <a:rPr lang="en-US" dirty="0"/>
              <a:t> </a:t>
            </a:r>
            <a:r>
              <a:rPr lang="en-US" dirty="0" err="1"/>
              <a:t>trong</a:t>
            </a:r>
            <a:r>
              <a:rPr lang="en-US" dirty="0"/>
              <a:t> video </a:t>
            </a:r>
            <a:r>
              <a:rPr lang="en-US" dirty="0" err="1"/>
              <a:t>để</a:t>
            </a: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vui</a:t>
            </a:r>
            <a:r>
              <a:rPr lang="en-US" dirty="0"/>
              <a:t> </a:t>
            </a:r>
            <a:r>
              <a:rPr lang="en-US" dirty="0" err="1"/>
              <a:t>tươi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176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hướng dẫn hs hoàn thành phiếu 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5526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a:t>: cách</a:t>
            </a:r>
            <a:r>
              <a:rPr lang="en-US" baseline="0"/>
              <a:t> để giữ vs nhà ở bằng cách sử dụng nước tẩy rửa tự pha chế từ thiên nhiên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1329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a:t>
            </a:r>
            <a:r>
              <a:rPr lang="en-US" baseline="0"/>
              <a:t> viên bấm vào các ô số để xem câu đố. Bấm vào ô màu xanh để đưa ra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996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tên từng loại nguyên liệu, có ở đâu?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560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2793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0773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 theo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8155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226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ở nhà em có giúp quét nhà, quét sân không?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72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tập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sinh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hoàn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bằng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đặt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câu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hỏi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trả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lời</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trong</a:t>
            </a:r>
            <a:r>
              <a:rPr lang="en-US" baseline="0">
                <a:latin typeface="Times New Roman" panose="02020603050405020304" pitchFamily="18" charset="0"/>
                <a:cs typeface="Times New Roman" panose="02020603050405020304" pitchFamily="18" charset="0"/>
              </a:rPr>
              <a:t> phiếu. Cho HS trình bày phiếu học tập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4193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lựa chọn vật liệu để làm, lưu ý số lượng nguyên liệu và tác dụng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796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thực</a:t>
            </a:r>
            <a:r>
              <a:rPr lang="en-US" baseline="0"/>
              <a:t> hành làm nước lau bàn tự chế bằng các nguyên liệu có sẵn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0539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đổ</a:t>
            </a:r>
            <a:r>
              <a:rPr lang="en-US" baseline="0">
                <a:latin typeface="Times New Roman" panose="02020603050405020304" pitchFamily="18" charset="0"/>
                <a:cs typeface="Times New Roman" panose="02020603050405020304" pitchFamily="18" charset="0"/>
              </a:rPr>
              <a:t> nước nhẹ nhàng tránh làm bắng tung tóe ra bàn hoặc sàn nhà</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351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 có</a:t>
            </a:r>
            <a:r>
              <a:rPr lang="en-US" baseline="0">
                <a:latin typeface="Times New Roman" panose="02020603050405020304" pitchFamily="18" charset="0"/>
                <a:cs typeface="Times New Roman" panose="02020603050405020304" pitchFamily="18" charset="0"/>
              </a:rPr>
              <a:t> thể vắt nước, thái nhỏ, thái miếng rồi cho vào chậu dùng tay bóp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6858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Thêm</a:t>
            </a:r>
            <a:r>
              <a:rPr lang="en-US" baseline="0">
                <a:latin typeface="Times New Roman" panose="02020603050405020304" pitchFamily="18" charset="0"/>
                <a:cs typeface="Times New Roman" panose="02020603050405020304" pitchFamily="18" charset="0"/>
              </a:rPr>
              <a:t> một số nguyên liệu khác tăng thêm mùi hương và công dụng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0037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Khuấy</a:t>
            </a:r>
            <a:r>
              <a:rPr lang="en-US" baseline="0">
                <a:latin typeface="Times New Roman" panose="02020603050405020304" pitchFamily="18" charset="0"/>
                <a:cs typeface="Times New Roman" panose="02020603050405020304" pitchFamily="18" charset="0"/>
              </a:rPr>
              <a:t> đều để tinh dầu trong nguyên liệu tan đều vào nhau. Có thể dùng rây, vải lọc lấy nước rồi mới sử dụng tránh bã nguyên liệu bám vào đồ vật được lau dọn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1863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9898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Giáo viên tổ chức cho học sinh trình bày sản phẩm theo nhóm, giới thiệu sản phẩm theo gợi ý</a:t>
            </a:r>
            <a:r>
              <a:rPr lang="en-US">
                <a:latin typeface="Times New Roman" panose="02020603050405020304" pitchFamily="18" charset="0"/>
                <a:cs typeface="Times New Roman" panose="02020603050405020304" pitchFamily="18" charset="0"/>
              </a:rPr>
              <a:t> trên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604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gọi 1 vài hs lên trả lời, khích lệ các bạn đã biết và thường xuyên làm việc nhà</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0484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các</a:t>
            </a:r>
            <a:r>
              <a:rPr lang="en-US" baseline="0">
                <a:latin typeface="Times New Roman" panose="02020603050405020304" pitchFamily="18" charset="0"/>
                <a:cs typeface="Times New Roman" panose="02020603050405020304" pitchFamily="18" charset="0"/>
              </a:rPr>
              <a:t> nhóm lên trình bày, nhóm khác đặt câu hỏi để nhóm trình bày trả lời, giải đáp thắc mắc</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4506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xem </a:t>
            </a:r>
            <a:r>
              <a:rPr lang="en-US" dirty="0" err="1"/>
              <a:t>lại</a:t>
            </a:r>
            <a:r>
              <a:rPr lang="en-US" dirty="0"/>
              <a:t> </a:t>
            </a:r>
            <a:r>
              <a:rPr lang="en-US" dirty="0" err="1"/>
              <a:t>các</a:t>
            </a:r>
            <a:r>
              <a:rPr lang="en-US" dirty="0"/>
              <a:t> </a:t>
            </a:r>
            <a:r>
              <a:rPr lang="en-US" err="1"/>
              <a:t>mẫu</a:t>
            </a:r>
            <a:r>
              <a:rPr lang="en-US"/>
              <a:t> 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421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429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dẫn dắt hs đến nội dung thực hành nhé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108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đặt</a:t>
            </a:r>
            <a:r>
              <a:rPr lang="en-US" baseline="0"/>
              <a:t> câu hỏi: bạn dùng gì để lau, cọ?</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276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đặt</a:t>
            </a:r>
            <a:r>
              <a:rPr lang="en-US" baseline="0"/>
              <a:t> câu hỏi: bạn dùng gì để lau, cọ? Bạn có chăm chỉ không? Có đáng khen không?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48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Giúp cải thiện sức khỏe của các thành viên trong gia đình: môi</a:t>
            </a:r>
            <a:r>
              <a:rPr lang="en-US" baseline="0"/>
              <a:t> trường sống sạch sẽ, lành mạnh sẽ giúp con người khỏe mạnh, tránh xa bệnh tật</a:t>
            </a:r>
          </a:p>
          <a:p>
            <a:r>
              <a:rPr lang="en-US"/>
              <a:t>3. </a:t>
            </a:r>
            <a:r>
              <a:rPr lang="vi-VN"/>
              <a:t>Giữ nhà cửa sạch sẽ đồng nghĩa với việc bạn sẽ vận động cơ thể trong suốt cả tuần</a:t>
            </a:r>
            <a:endParaRPr lang="en-US"/>
          </a:p>
          <a:p>
            <a:r>
              <a:rPr lang="en-US"/>
              <a:t>4. K</a:t>
            </a:r>
            <a:r>
              <a:rPr lang="vi-VN"/>
              <a:t>hông gian sinh sống được cải thiện cũng khiến cho con người cảm thấy thư giãn và sảng khoái hơn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363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gợi</a:t>
            </a:r>
            <a:r>
              <a:rPr lang="en-US" baseline="0"/>
              <a:t> ý cho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16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7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31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9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0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9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76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1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9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8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37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72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12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6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076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884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07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0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438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542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47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807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567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pn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10" Type="http://schemas.microsoft.com/office/2007/relationships/hdphoto" Target="../media/hdphoto1.wdp"/><Relationship Id="rId4" Type="http://schemas.openxmlformats.org/officeDocument/2006/relationships/image" Target="../media/image53.jpe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73.png"/><Relationship Id="rId5" Type="http://schemas.microsoft.com/office/2007/relationships/hdphoto" Target="../media/hdphoto3.wdp"/><Relationship Id="rId4" Type="http://schemas.openxmlformats.org/officeDocument/2006/relationships/image" Target="../media/image72.pn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microsoft.com/office/2007/relationships/hdphoto" Target="../media/hdphoto6.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53.jpeg"/><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71.png"/><Relationship Id="rId11" Type="http://schemas.microsoft.com/office/2007/relationships/hdphoto" Target="../media/hdphoto4.wdp"/><Relationship Id="rId5" Type="http://schemas.openxmlformats.org/officeDocument/2006/relationships/image" Target="../media/image55.jpeg"/><Relationship Id="rId10" Type="http://schemas.openxmlformats.org/officeDocument/2006/relationships/image" Target="../media/image73.png"/><Relationship Id="rId4" Type="http://schemas.openxmlformats.org/officeDocument/2006/relationships/image" Target="../media/image54.jpe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png"/><Relationship Id="rId7"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86.png"/><Relationship Id="rId5" Type="http://schemas.microsoft.com/office/2007/relationships/hdphoto" Target="../media/hdphoto7.wdp"/><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301214" y="3410174"/>
            <a:ext cx="1258645" cy="1051006"/>
          </a:xfrm>
          <a:prstGeom prst="diamond">
            <a:avLst/>
          </a:prstGeom>
          <a:solidFill>
            <a:srgbClr val="68A1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2" y="25640"/>
            <a:ext cx="1990316" cy="1455663"/>
          </a:xfrm>
          <a:prstGeom prst="rect">
            <a:avLst/>
          </a:prstGeom>
          <a:ln>
            <a:noFill/>
          </a:ln>
        </p:spPr>
      </p:pic>
      <p:sp>
        <p:nvSpPr>
          <p:cNvPr id="40" name="TextBox 39">
            <a:extLst>
              <a:ext uri="{FF2B5EF4-FFF2-40B4-BE49-F238E27FC236}">
                <a16:creationId xmlns:a16="http://schemas.microsoft.com/office/drawing/2014/main" id="{DA14CBFD-2C6F-E4A0-F468-3C5C731B2275}"/>
              </a:ext>
            </a:extLst>
          </p:cNvPr>
          <p:cNvSpPr txBox="1"/>
          <p:nvPr/>
        </p:nvSpPr>
        <p:spPr>
          <a:xfrm>
            <a:off x="1921454" y="180509"/>
            <a:ext cx="1731981"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398421" y="888712"/>
            <a:ext cx="9126948" cy="830997"/>
          </a:xfrm>
          <a:prstGeom prst="rect">
            <a:avLst/>
          </a:prstGeom>
          <a:noFill/>
        </p:spPr>
        <p:txBody>
          <a:bodyPr wrap="square" rtlCol="0">
            <a:spAutoFit/>
          </a:bodyPr>
          <a:lstStyle/>
          <a:p>
            <a:pPr lvl="0" algn="ctr">
              <a:defRPr/>
            </a:pPr>
            <a:r>
              <a:rPr lang="vi-VN" altLang="zh-CN" sz="4800" b="1">
                <a:solidFill>
                  <a:srgbClr val="002060"/>
                </a:solidFill>
                <a:latin typeface="Roboto Black" panose="02000000000000000000" pitchFamily="2" charset="0"/>
                <a:ea typeface="Roboto Black" panose="02000000000000000000" pitchFamily="2" charset="0"/>
              </a:rPr>
              <a:t>GIỮ GÌN VỆ SINH NHÀ Ở</a:t>
            </a:r>
            <a:endPar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501769" y="3704844"/>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15" y="2005047"/>
            <a:ext cx="4778981" cy="4716723"/>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8302" y="4580451"/>
            <a:ext cx="3461763" cy="2149108"/>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9781" y="2043191"/>
            <a:ext cx="3420284" cy="2417989"/>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325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480402"/>
            <a:ext cx="1613580" cy="22913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13"/>
            <a:ext cx="1563329" cy="1143376"/>
          </a:xfrm>
          <a:prstGeom prst="rect">
            <a:avLst/>
          </a:prstGeom>
          <a:ln>
            <a:noFill/>
          </a:ln>
        </p:spPr>
      </p:pic>
      <p:sp>
        <p:nvSpPr>
          <p:cNvPr id="8" name="TextBox 7"/>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5" name="Picture 4"/>
          <p:cNvPicPr>
            <a:picLocks noChangeAspect="1"/>
          </p:cNvPicPr>
          <p:nvPr/>
        </p:nvPicPr>
        <p:blipFill>
          <a:blip r:embed="rId5"/>
          <a:stretch>
            <a:fillRect/>
          </a:stretch>
        </p:blipFill>
        <p:spPr>
          <a:xfrm>
            <a:off x="1790276" y="1775689"/>
            <a:ext cx="8461340" cy="4107317"/>
          </a:xfrm>
          <a:prstGeom prst="rect">
            <a:avLst/>
          </a:prstGeom>
        </p:spPr>
      </p:pic>
      <p:sp>
        <p:nvSpPr>
          <p:cNvPr id="7" name="TextBox 6"/>
          <p:cNvSpPr txBox="1"/>
          <p:nvPr/>
        </p:nvSpPr>
        <p:spPr>
          <a:xfrm>
            <a:off x="5816574" y="2597729"/>
            <a:ext cx="3170109"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Quét nhà, rửa bát, đổ rác</a:t>
            </a:r>
            <a:endParaRPr kumimoji="0" lang="en-US" altLang="zh-CN"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6573" y="4603509"/>
            <a:ext cx="3170109" cy="400110"/>
          </a:xfrm>
          <a:prstGeom prst="rect">
            <a:avLst/>
          </a:prstGeom>
          <a:noFill/>
        </p:spPr>
        <p:txBody>
          <a:bodyPr wrap="square" rtlCol="0">
            <a:spAutoFit/>
          </a:bodyPr>
          <a:lstStyle/>
          <a:p>
            <a:pPr lvl="0" algn="just">
              <a:defRPr/>
            </a:pPr>
            <a:r>
              <a:rPr lang="en-US" altLang="zh-CN" sz="2000" noProof="0">
                <a:solidFill>
                  <a:srgbClr val="FF0000"/>
                </a:solidFill>
                <a:latin typeface="Roboto" panose="02000000000000000000" pitchFamily="2" charset="0"/>
                <a:ea typeface="Roboto" panose="02000000000000000000" pitchFamily="2" charset="0"/>
              </a:rPr>
              <a:t>Gấp quần áo, lau bàn ghế</a:t>
            </a:r>
            <a:endParaRPr kumimoji="0" lang="en-US" altLang="zh-CN"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7008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6348" y="1669444"/>
            <a:ext cx="7289921" cy="461665"/>
          </a:xfrm>
          <a:prstGeom prst="rect">
            <a:avLst/>
          </a:prstGeom>
          <a:noFill/>
        </p:spPr>
        <p:txBody>
          <a:bodyPr wrap="square" rtlCol="0">
            <a:spAutoFit/>
          </a:bodyPr>
          <a:lstStyle/>
          <a:p>
            <a:pPr algn="just">
              <a:defRPr/>
            </a:pPr>
            <a:r>
              <a:rPr lang="vi-VN" altLang="zh-CN" sz="2400">
                <a:solidFill>
                  <a:srgbClr val="002060"/>
                </a:solidFill>
                <a:latin typeface="Roboto" panose="02000000000000000000" pitchFamily="2" charset="0"/>
                <a:ea typeface="Roboto" panose="02000000000000000000" pitchFamily="2" charset="0"/>
              </a:rPr>
              <a:t>Nhận xét về ngôi nhà của em sau khi được vệ sinh</a:t>
            </a:r>
            <a:endParaRPr lang="en-US"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357053" y="244006"/>
            <a:ext cx="7647534"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TÌM HIỂU LỢI ÍCH CỦA VIỆC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1026" name="Picture 2" descr="ý tưởng thiết kế không gian nội thất giúp nhà cửa luôn gọn g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662" y="2449184"/>
            <a:ext cx="53721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42846" y="2278224"/>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Gọn gàng</a:t>
            </a:r>
          </a:p>
        </p:txBody>
      </p:sp>
      <p:sp>
        <p:nvSpPr>
          <p:cNvPr id="12" name="TextBox 11"/>
          <p:cNvSpPr txBox="1"/>
          <p:nvPr/>
        </p:nvSpPr>
        <p:spPr>
          <a:xfrm>
            <a:off x="7942845" y="4852560"/>
            <a:ext cx="1864345"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Sáng sủa</a:t>
            </a:r>
          </a:p>
        </p:txBody>
      </p:sp>
      <p:sp>
        <p:nvSpPr>
          <p:cNvPr id="13" name="TextBox 12"/>
          <p:cNvSpPr txBox="1"/>
          <p:nvPr/>
        </p:nvSpPr>
        <p:spPr>
          <a:xfrm>
            <a:off x="7942846" y="3100898"/>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Sạch sẽ</a:t>
            </a:r>
          </a:p>
        </p:txBody>
      </p:sp>
      <p:sp>
        <p:nvSpPr>
          <p:cNvPr id="15" name="TextBox 14"/>
          <p:cNvSpPr txBox="1"/>
          <p:nvPr/>
        </p:nvSpPr>
        <p:spPr>
          <a:xfrm>
            <a:off x="7942846" y="3923572"/>
            <a:ext cx="229998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Thoáng đãng</a:t>
            </a:r>
          </a:p>
        </p:txBody>
      </p:sp>
      <p:sp>
        <p:nvSpPr>
          <p:cNvPr id="16" name="TextBox 15"/>
          <p:cNvSpPr txBox="1"/>
          <p:nvPr/>
        </p:nvSpPr>
        <p:spPr>
          <a:xfrm>
            <a:off x="7962944" y="5581101"/>
            <a:ext cx="162674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Tươi mát</a:t>
            </a:r>
          </a:p>
        </p:txBody>
      </p:sp>
    </p:spTree>
    <p:extLst>
      <p:ext uri="{BB962C8B-B14F-4D97-AF65-F5344CB8AC3E}">
        <p14:creationId xmlns:p14="http://schemas.microsoft.com/office/powerpoint/2010/main" val="8075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500" fill="hold"/>
                                        <p:tgtEl>
                                          <p:spTgt spid="116"/>
                                        </p:tgtEl>
                                        <p:attrNameLst>
                                          <p:attrName>ppt_w</p:attrName>
                                        </p:attrNameLst>
                                      </p:cBhvr>
                                      <p:tavLst>
                                        <p:tav tm="0">
                                          <p:val>
                                            <p:fltVal val="0"/>
                                          </p:val>
                                        </p:tav>
                                        <p:tav tm="100000">
                                          <p:val>
                                            <p:strVal val="#ppt_w"/>
                                          </p:val>
                                        </p:tav>
                                      </p:tavLst>
                                    </p:anim>
                                    <p:anim calcmode="lin" valueType="num">
                                      <p:cBhvr>
                                        <p:cTn id="11" dur="500" fill="hold"/>
                                        <p:tgtEl>
                                          <p:spTgt spid="116"/>
                                        </p:tgtEl>
                                        <p:attrNameLst>
                                          <p:attrName>ppt_h</p:attrName>
                                        </p:attrNameLst>
                                      </p:cBhvr>
                                      <p:tavLst>
                                        <p:tav tm="0">
                                          <p:val>
                                            <p:fltVal val="0"/>
                                          </p:val>
                                        </p:tav>
                                        <p:tav tm="100000">
                                          <p:val>
                                            <p:strVal val="#ppt_h"/>
                                          </p:val>
                                        </p:tav>
                                      </p:tavLst>
                                    </p:anim>
                                    <p:animEffect transition="in" filter="fade">
                                      <p:cBhvr>
                                        <p:cTn id="12" dur="500"/>
                                        <p:tgtEl>
                                          <p:spTgt spid="116"/>
                                        </p:tgtEl>
                                      </p:cBhvr>
                                    </p:animEffect>
                                  </p:childTnLst>
                                </p:cTn>
                              </p:par>
                              <p:par>
                                <p:cTn id="13" presetID="53"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12"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rot="10800000" flipV="1">
            <a:off x="361740" y="2502197"/>
            <a:ext cx="3324049" cy="1326429"/>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DA6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282890" y="1433702"/>
            <a:ext cx="5795859"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Theo em, vì sao </a:t>
            </a:r>
            <a:r>
              <a:rPr lang="vi-VN" altLang="zh-CN" sz="2400">
                <a:solidFill>
                  <a:srgbClr val="002060"/>
                </a:solidFill>
                <a:latin typeface="Roboto" panose="02000000000000000000" pitchFamily="2" charset="0"/>
                <a:ea typeface="Roboto" panose="02000000000000000000" pitchFamily="2" charset="0"/>
              </a:rPr>
              <a:t>cần giữ vệ sinh nhà ở</a:t>
            </a:r>
            <a:r>
              <a:rPr lang="en-US" altLang="zh-CN" sz="2400">
                <a:solidFill>
                  <a:srgbClr val="002060"/>
                </a:solidFill>
                <a:latin typeface="Roboto" panose="02000000000000000000" pitchFamily="2" charset="0"/>
                <a:ea typeface="Roboto" panose="02000000000000000000" pitchFamily="2" charset="0"/>
              </a:rPr>
              <a:t>?</a:t>
            </a:r>
          </a:p>
        </p:txBody>
      </p:sp>
      <p:sp>
        <p:nvSpPr>
          <p:cNvPr id="117" name="TextBox 116"/>
          <p:cNvSpPr txBox="1"/>
          <p:nvPr/>
        </p:nvSpPr>
        <p:spPr>
          <a:xfrm>
            <a:off x="2357053" y="244006"/>
            <a:ext cx="7647534"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TÌM HIỂU LỢI ÍCH CỦA VIỆC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17" name="TextBox 16"/>
          <p:cNvSpPr txBox="1"/>
          <p:nvPr/>
        </p:nvSpPr>
        <p:spPr>
          <a:xfrm>
            <a:off x="361740" y="2594732"/>
            <a:ext cx="2757004" cy="1200329"/>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Nhà sạch giúp bảo</a:t>
            </a:r>
          </a:p>
          <a:p>
            <a:pPr lvl="0" algn="ctr">
              <a:defRPr/>
            </a:pPr>
            <a:r>
              <a:rPr lang="vi-VN" altLang="zh-CN" sz="2400">
                <a:solidFill>
                  <a:schemeClr val="bg1"/>
                </a:solidFill>
                <a:latin typeface="Roboto" panose="02000000000000000000" pitchFamily="2" charset="0"/>
                <a:ea typeface="Roboto" panose="02000000000000000000" pitchFamily="2" charset="0"/>
              </a:rPr>
              <a:t>vệ sức khoẻ của cả</a:t>
            </a:r>
            <a:r>
              <a:rPr lang="en-US" altLang="zh-CN" sz="2400">
                <a:solidFill>
                  <a:schemeClr val="bg1"/>
                </a:solidFill>
                <a:latin typeface="Roboto" panose="02000000000000000000" pitchFamily="2" charset="0"/>
                <a:ea typeface="Roboto" panose="02000000000000000000" pitchFamily="2" charset="0"/>
              </a:rPr>
              <a:t> </a:t>
            </a:r>
            <a:r>
              <a:rPr lang="vi-VN" altLang="zh-CN" sz="2400">
                <a:solidFill>
                  <a:schemeClr val="bg1"/>
                </a:solidFill>
                <a:latin typeface="Roboto" panose="02000000000000000000" pitchFamily="2" charset="0"/>
                <a:ea typeface="Roboto" panose="02000000000000000000" pitchFamily="2" charset="0"/>
              </a:rPr>
              <a:t>gia đình tớ</a:t>
            </a:r>
          </a:p>
        </p:txBody>
      </p:sp>
      <p:sp>
        <p:nvSpPr>
          <p:cNvPr id="21" name="Freeform 20"/>
          <p:cNvSpPr/>
          <p:nvPr/>
        </p:nvSpPr>
        <p:spPr>
          <a:xfrm rot="10800000" flipH="1" flipV="1">
            <a:off x="7603769" y="2375795"/>
            <a:ext cx="4195953" cy="186073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43C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41802" y="2502197"/>
            <a:ext cx="3531958" cy="1569660"/>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Nếu không giữ vệ sinh nhà ở, sức khoẻ của mọi người trong gia đình có thể bị ảnh hưởng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934" y="2114676"/>
            <a:ext cx="1704975" cy="29527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589" y="2152776"/>
            <a:ext cx="2095500" cy="2914650"/>
          </a:xfrm>
          <a:prstGeom prst="rect">
            <a:avLst/>
          </a:prstGeom>
        </p:spPr>
      </p:pic>
    </p:spTree>
    <p:extLst>
      <p:ext uri="{BB962C8B-B14F-4D97-AF65-F5344CB8AC3E}">
        <p14:creationId xmlns:p14="http://schemas.microsoft.com/office/powerpoint/2010/main" val="606449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500" fill="hold"/>
                                        <p:tgtEl>
                                          <p:spTgt spid="116"/>
                                        </p:tgtEl>
                                        <p:attrNameLst>
                                          <p:attrName>ppt_w</p:attrName>
                                        </p:attrNameLst>
                                      </p:cBhvr>
                                      <p:tavLst>
                                        <p:tav tm="0">
                                          <p:val>
                                            <p:fltVal val="0"/>
                                          </p:val>
                                        </p:tav>
                                        <p:tav tm="100000">
                                          <p:val>
                                            <p:strVal val="#ppt_w"/>
                                          </p:val>
                                        </p:tav>
                                      </p:tavLst>
                                    </p:anim>
                                    <p:anim calcmode="lin" valueType="num">
                                      <p:cBhvr>
                                        <p:cTn id="11" dur="500" fill="hold"/>
                                        <p:tgtEl>
                                          <p:spTgt spid="116"/>
                                        </p:tgtEl>
                                        <p:attrNameLst>
                                          <p:attrName>ppt_h</p:attrName>
                                        </p:attrNameLst>
                                      </p:cBhvr>
                                      <p:tavLst>
                                        <p:tav tm="0">
                                          <p:val>
                                            <p:fltVal val="0"/>
                                          </p:val>
                                        </p:tav>
                                        <p:tav tm="100000">
                                          <p:val>
                                            <p:strVal val="#ppt_h"/>
                                          </p:val>
                                        </p:tav>
                                      </p:tavLst>
                                    </p:anim>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6" grpId="0"/>
      <p:bldP spid="117" grpId="0"/>
      <p:bldP spid="17"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6" name="TextBox 5"/>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5" name="Picture 4"/>
          <p:cNvPicPr>
            <a:picLocks noChangeAspect="1"/>
          </p:cNvPicPr>
          <p:nvPr/>
        </p:nvPicPr>
        <p:blipFill>
          <a:blip r:embed="rId4"/>
          <a:stretch>
            <a:fillRect/>
          </a:stretch>
        </p:blipFill>
        <p:spPr>
          <a:xfrm>
            <a:off x="1563329" y="1571777"/>
            <a:ext cx="8679384" cy="4267163"/>
          </a:xfrm>
          <a:prstGeom prst="rect">
            <a:avLst/>
          </a:prstGeom>
        </p:spPr>
      </p:pic>
      <p:cxnSp>
        <p:nvCxnSpPr>
          <p:cNvPr id="8" name="Straight Arrow Connector 7"/>
          <p:cNvCxnSpPr/>
          <p:nvPr/>
        </p:nvCxnSpPr>
        <p:spPr>
          <a:xfrm flipH="1" flipV="1">
            <a:off x="3657600" y="2703871"/>
            <a:ext cx="757084" cy="11405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657600" y="3844413"/>
            <a:ext cx="835742" cy="6685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18271" y="2939846"/>
            <a:ext cx="1032388" cy="1809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43582" y="2303761"/>
            <a:ext cx="3857502"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Nhà sạch giúp bảo vệ sức khoẻ gia đình </a:t>
            </a:r>
            <a:endParaRPr kumimoji="0" lang="en-US" altLang="zh-CN"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7119300" y="4671149"/>
            <a:ext cx="430438" cy="461665"/>
          </a:xfrm>
          <a:prstGeom prst="rect">
            <a:avLst/>
          </a:prstGeom>
          <a:noFill/>
        </p:spPr>
        <p:txBody>
          <a:bodyPr wrap="square" rtlCol="0">
            <a:spAutoFit/>
          </a:bodyPr>
          <a:lstStyle/>
          <a:p>
            <a:pPr lvl="0" algn="just">
              <a:defRPr/>
            </a:pPr>
            <a:r>
              <a:rPr lang="es-E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90552" y="4209484"/>
            <a:ext cx="430438" cy="461665"/>
          </a:xfrm>
          <a:prstGeom prst="rect">
            <a:avLst/>
          </a:prstGeom>
          <a:noFill/>
        </p:spPr>
        <p:txBody>
          <a:bodyPr wrap="square" rtlCol="0">
            <a:spAutoFit/>
          </a:bodyPr>
          <a:lstStyle/>
          <a:p>
            <a:pPr lvl="0" algn="just">
              <a:defRPr/>
            </a:pPr>
            <a:r>
              <a:rPr lang="es-E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9390552" y="4672427"/>
            <a:ext cx="430438" cy="461665"/>
          </a:xfrm>
          <a:prstGeom prst="rect">
            <a:avLst/>
          </a:prstGeom>
          <a:noFill/>
        </p:spPr>
        <p:txBody>
          <a:bodyPr wrap="square" rtlCol="0">
            <a:spAutoFit/>
          </a:bodyPr>
          <a:lstStyle/>
          <a:p>
            <a:pPr lvl="0" algn="just">
              <a:defRPr/>
            </a:pPr>
            <a:r>
              <a:rPr lang="es-E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6228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669999" y="595371"/>
            <a:ext cx="5354738" cy="461665"/>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Nối</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tên hoạt động của các bức tranh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075710" y="80020"/>
            <a:ext cx="10543317" cy="584775"/>
          </a:xfrm>
          <a:prstGeom prst="rect">
            <a:avLst/>
          </a:prstGeom>
          <a:noFill/>
        </p:spPr>
        <p:txBody>
          <a:bodyPr wrap="square" rtlCol="0">
            <a:spAutoFit/>
          </a:bodyPr>
          <a:lstStyle/>
          <a:p>
            <a:pPr lvl="0" algn="ctr">
              <a:spcBef>
                <a:spcPts val="600"/>
              </a:spcBef>
              <a:defRPr/>
            </a:pPr>
            <a:r>
              <a:rPr lang="vi-VN" altLang="zh-CN" sz="3200" b="1">
                <a:solidFill>
                  <a:srgbClr val="002060"/>
                </a:solidFill>
                <a:latin typeface="Roboto" panose="02000000000000000000" pitchFamily="2" charset="0"/>
                <a:ea typeface="Roboto" panose="02000000000000000000" pitchFamily="2" charset="0"/>
              </a:rPr>
              <a:t>TÌM HIỂU CÁCH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27" name="Curved Connector 26"/>
          <p:cNvCxnSpPr/>
          <p:nvPr/>
        </p:nvCxnSpPr>
        <p:spPr>
          <a:xfrm rot="10800000">
            <a:off x="7043897" y="1519567"/>
            <a:ext cx="2101006" cy="560356"/>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1" idx="1"/>
            <a:endCxn id="43" idx="3"/>
          </p:cNvCxnSpPr>
          <p:nvPr/>
        </p:nvCxnSpPr>
        <p:spPr>
          <a:xfrm rot="10800000" flipV="1">
            <a:off x="7465140" y="3740572"/>
            <a:ext cx="1844004" cy="1500679"/>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endCxn id="42" idx="1"/>
          </p:cNvCxnSpPr>
          <p:nvPr/>
        </p:nvCxnSpPr>
        <p:spPr>
          <a:xfrm flipV="1">
            <a:off x="3000257" y="4325829"/>
            <a:ext cx="2534730" cy="1707194"/>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a:off x="3081367" y="1775633"/>
            <a:ext cx="2311445" cy="1530275"/>
          </a:xfrm>
          <a:prstGeom prst="curvedConnector3">
            <a:avLst/>
          </a:prstGeom>
          <a:ln w="38100">
            <a:solidFill>
              <a:srgbClr val="3CAB8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2" idx="3"/>
            <a:endCxn id="30" idx="1"/>
          </p:cNvCxnSpPr>
          <p:nvPr/>
        </p:nvCxnSpPr>
        <p:spPr>
          <a:xfrm flipV="1">
            <a:off x="2976154" y="2505553"/>
            <a:ext cx="2596326" cy="1302787"/>
          </a:xfrm>
          <a:prstGeom prst="curvedConnector3">
            <a:avLst>
              <a:gd name="adj1" fmla="val 50000"/>
            </a:avLst>
          </a:prstGeom>
          <a:ln w="38100">
            <a:solidFill>
              <a:srgbClr val="68A14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10" idx="1"/>
            <a:endCxn id="32" idx="3"/>
          </p:cNvCxnSpPr>
          <p:nvPr/>
        </p:nvCxnSpPr>
        <p:spPr>
          <a:xfrm rot="10800000" flipV="1">
            <a:off x="7567422" y="5771763"/>
            <a:ext cx="1771866" cy="384909"/>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9653170" y="508099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6</a:t>
            </a:r>
          </a:p>
        </p:txBody>
      </p:sp>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79445"/>
            <a:ext cx="1229032" cy="898880"/>
          </a:xfrm>
          <a:prstGeom prst="rect">
            <a:avLst/>
          </a:prstGeom>
          <a:ln>
            <a:noFill/>
          </a:ln>
        </p:spPr>
      </p:pic>
      <p:sp>
        <p:nvSpPr>
          <p:cNvPr id="28" name="TextBox 27"/>
          <p:cNvSpPr txBox="1"/>
          <p:nvPr/>
        </p:nvSpPr>
        <p:spPr>
          <a:xfrm>
            <a:off x="5501968" y="1359298"/>
            <a:ext cx="13464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Rửa bát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0" name="TextBox 29"/>
          <p:cNvSpPr txBox="1"/>
          <p:nvPr/>
        </p:nvSpPr>
        <p:spPr>
          <a:xfrm>
            <a:off x="5572480" y="2274720"/>
            <a:ext cx="131909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Lau bàn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2" name="TextBox 31"/>
          <p:cNvSpPr txBox="1"/>
          <p:nvPr/>
        </p:nvSpPr>
        <p:spPr>
          <a:xfrm>
            <a:off x="5432704" y="5925840"/>
            <a:ext cx="2134718"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Lau sàn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400" y="2897038"/>
            <a:ext cx="2579754" cy="1822604"/>
          </a:xfrm>
          <a:prstGeom prst="round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6400" y="911875"/>
            <a:ext cx="2579753" cy="1818181"/>
          </a:xfrm>
          <a:prstGeom prst="round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39288" y="4834021"/>
            <a:ext cx="2489340" cy="1875485"/>
          </a:xfrm>
          <a:prstGeom prst="round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09144" y="2824073"/>
            <a:ext cx="2592808" cy="1833000"/>
          </a:xfrm>
          <a:prstGeom prst="round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65070" y="835945"/>
            <a:ext cx="2563558" cy="1812322"/>
          </a:xfrm>
          <a:prstGeom prst="round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6401" y="4886902"/>
            <a:ext cx="2579754" cy="1822604"/>
          </a:xfrm>
          <a:prstGeom prst="roundRect">
            <a:avLst/>
          </a:prstGeom>
          <a:effectLst>
            <a:outerShdw blurRad="63500" sx="102000" sy="102000" algn="ctr" rotWithShape="0">
              <a:prstClr val="black">
                <a:alpha val="40000"/>
              </a:prstClr>
            </a:outerShdw>
          </a:effectLst>
        </p:spPr>
      </p:pic>
      <p:sp>
        <p:nvSpPr>
          <p:cNvPr id="40" name="Oval 39"/>
          <p:cNvSpPr/>
          <p:nvPr/>
        </p:nvSpPr>
        <p:spPr>
          <a:xfrm>
            <a:off x="2716094" y="2230140"/>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1</a:t>
            </a:r>
          </a:p>
        </p:txBody>
      </p:sp>
      <p:sp>
        <p:nvSpPr>
          <p:cNvPr id="109" name="Oval 108"/>
          <p:cNvSpPr/>
          <p:nvPr/>
        </p:nvSpPr>
        <p:spPr>
          <a:xfrm>
            <a:off x="2714279" y="4282287"/>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2</a:t>
            </a:r>
          </a:p>
        </p:txBody>
      </p:sp>
      <p:sp>
        <p:nvSpPr>
          <p:cNvPr id="121" name="Oval 120"/>
          <p:cNvSpPr/>
          <p:nvPr/>
        </p:nvSpPr>
        <p:spPr>
          <a:xfrm>
            <a:off x="2755258" y="6307633"/>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3</a:t>
            </a:r>
          </a:p>
        </p:txBody>
      </p:sp>
      <p:sp>
        <p:nvSpPr>
          <p:cNvPr id="122" name="Oval 121"/>
          <p:cNvSpPr/>
          <p:nvPr/>
        </p:nvSpPr>
        <p:spPr>
          <a:xfrm>
            <a:off x="8924009" y="2166303"/>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4</a:t>
            </a:r>
          </a:p>
        </p:txBody>
      </p:sp>
      <p:sp>
        <p:nvSpPr>
          <p:cNvPr id="123" name="Oval 122"/>
          <p:cNvSpPr/>
          <p:nvPr/>
        </p:nvSpPr>
        <p:spPr>
          <a:xfrm>
            <a:off x="9064279" y="4170218"/>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5</a:t>
            </a:r>
          </a:p>
        </p:txBody>
      </p:sp>
      <p:sp>
        <p:nvSpPr>
          <p:cNvPr id="39" name="Oval 38"/>
          <p:cNvSpPr/>
          <p:nvPr/>
        </p:nvSpPr>
        <p:spPr>
          <a:xfrm>
            <a:off x="9079101" y="6187818"/>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6</a:t>
            </a:r>
          </a:p>
        </p:txBody>
      </p:sp>
      <p:sp>
        <p:nvSpPr>
          <p:cNvPr id="41" name="TextBox 40"/>
          <p:cNvSpPr txBox="1"/>
          <p:nvPr/>
        </p:nvSpPr>
        <p:spPr>
          <a:xfrm>
            <a:off x="5534987" y="3179573"/>
            <a:ext cx="1930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Cọ rửa chậu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2" name="TextBox 41"/>
          <p:cNvSpPr txBox="1"/>
          <p:nvPr/>
        </p:nvSpPr>
        <p:spPr>
          <a:xfrm>
            <a:off x="5534987" y="4094996"/>
            <a:ext cx="1930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Giặt khăn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3" name="TextBox 42"/>
          <p:cNvSpPr txBox="1"/>
          <p:nvPr/>
        </p:nvSpPr>
        <p:spPr>
          <a:xfrm>
            <a:off x="5534987" y="5010419"/>
            <a:ext cx="1930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Lau cửa kính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1454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right)">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right)">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4" grpId="0" animBg="1"/>
      <p:bldP spid="28" grpId="0"/>
      <p:bldP spid="30" grpId="0"/>
      <p:bldP spid="32" grpId="0"/>
      <p:bldP spid="40" grpId="0" animBg="1"/>
      <p:bldP spid="109" grpId="0" animBg="1"/>
      <p:bldP spid="121" grpId="0" animBg="1"/>
      <p:bldP spid="122" grpId="0" animBg="1"/>
      <p:bldP spid="123" grpId="0" animBg="1"/>
      <p:bldP spid="39" grpId="0" animBg="1"/>
      <p:bldP spid="41"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3369" y="4101576"/>
            <a:ext cx="4451472"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806274" y="130249"/>
            <a:ext cx="847654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a:t>
            </a:r>
            <a:r>
              <a:rPr lang="vi-VN" altLang="zh-CN" sz="2400">
                <a:solidFill>
                  <a:srgbClr val="002060"/>
                </a:solidFill>
                <a:latin typeface="Roboto" panose="02000000000000000000" pitchFamily="2" charset="0"/>
                <a:ea typeface="Roboto" panose="02000000000000000000" pitchFamily="2" charset="0"/>
              </a:rPr>
              <a:t>ắp xếp các tranh sau theo trình tự các bước thực hiện một số việc làm để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giữ gìn vệ sinh nhà ở</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6104" y="1054344"/>
            <a:ext cx="4925959"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76105" y="4081449"/>
            <a:ext cx="4925959"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9148" y="1028276"/>
            <a:ext cx="4525703"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7580671" y="3368020"/>
            <a:ext cx="3670619" cy="400110"/>
          </a:xfrm>
          <a:prstGeom prst="rect">
            <a:avLst/>
          </a:prstGeom>
          <a:noFill/>
        </p:spPr>
        <p:txBody>
          <a:bodyPr wrap="square" rtlCol="0">
            <a:spAutoFit/>
          </a:bodyPr>
          <a:lstStyle/>
          <a:p>
            <a:pPr lvl="0" algn="just">
              <a:defRPr/>
            </a:pPr>
            <a:r>
              <a:rPr lang="vi-VN" altLang="zh-CN" sz="2000" dirty="0">
                <a:solidFill>
                  <a:schemeClr val="bg1"/>
                </a:solidFill>
                <a:latin typeface="Roboto" panose="02000000000000000000" pitchFamily="2" charset="0"/>
                <a:ea typeface="Roboto" panose="02000000000000000000" pitchFamily="2" charset="0"/>
                <a:sym typeface="Wingdings" panose="05000000000000000000" pitchFamily="2" charset="2"/>
              </a:rPr>
              <a:t></a:t>
            </a:r>
            <a:r>
              <a:rPr lang="en-US" altLang="zh-CN" sz="2000" dirty="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dirty="0">
                <a:solidFill>
                  <a:schemeClr val="bg1"/>
                </a:solidFill>
                <a:latin typeface="Roboto" panose="02000000000000000000" pitchFamily="2" charset="0"/>
                <a:ea typeface="Roboto" panose="02000000000000000000" pitchFamily="2" charset="0"/>
              </a:rPr>
              <a:t>Xát </a:t>
            </a:r>
            <a:r>
              <a:rPr lang="en-US" altLang="zh-CN" sz="2000" dirty="0" err="1">
                <a:solidFill>
                  <a:schemeClr val="bg1"/>
                </a:solidFill>
                <a:latin typeface="Roboto" panose="02000000000000000000" pitchFamily="2" charset="0"/>
                <a:ea typeface="Roboto" panose="02000000000000000000" pitchFamily="2" charset="0"/>
              </a:rPr>
              <a:t>nước</a:t>
            </a:r>
            <a:r>
              <a:rPr lang="en-US" altLang="zh-CN" sz="2000" dirty="0">
                <a:solidFill>
                  <a:schemeClr val="bg1"/>
                </a:solidFill>
                <a:latin typeface="Roboto" panose="02000000000000000000" pitchFamily="2" charset="0"/>
                <a:ea typeface="Roboto" panose="02000000000000000000" pitchFamily="2" charset="0"/>
              </a:rPr>
              <a:t> </a:t>
            </a:r>
            <a:r>
              <a:rPr lang="en-US" altLang="zh-CN" sz="2000" dirty="0" err="1">
                <a:solidFill>
                  <a:schemeClr val="bg1"/>
                </a:solidFill>
                <a:latin typeface="Roboto" panose="02000000000000000000" pitchFamily="2" charset="0"/>
                <a:ea typeface="Roboto" panose="02000000000000000000" pitchFamily="2" charset="0"/>
              </a:rPr>
              <a:t>rửa</a:t>
            </a:r>
            <a:r>
              <a:rPr lang="en-US" altLang="zh-CN" sz="2000" dirty="0">
                <a:solidFill>
                  <a:schemeClr val="bg1"/>
                </a:solidFill>
                <a:latin typeface="Roboto" panose="02000000000000000000" pitchFamily="2" charset="0"/>
                <a:ea typeface="Roboto" panose="02000000000000000000" pitchFamily="2" charset="0"/>
              </a:rPr>
              <a:t> </a:t>
            </a:r>
            <a:r>
              <a:rPr lang="en-US" altLang="zh-CN" sz="2000" dirty="0" err="1">
                <a:solidFill>
                  <a:schemeClr val="bg1"/>
                </a:solidFill>
                <a:latin typeface="Roboto" panose="02000000000000000000" pitchFamily="2" charset="0"/>
                <a:ea typeface="Roboto" panose="02000000000000000000" pitchFamily="2" charset="0"/>
              </a:rPr>
              <a:t>bát</a:t>
            </a:r>
            <a:r>
              <a:rPr lang="vi-VN" altLang="zh-CN" sz="2000" dirty="0">
                <a:solidFill>
                  <a:schemeClr val="bg1"/>
                </a:solidFill>
                <a:latin typeface="Roboto" panose="02000000000000000000" pitchFamily="2" charset="0"/>
                <a:ea typeface="Roboto" panose="02000000000000000000" pitchFamily="2" charset="0"/>
              </a:rPr>
              <a:t> lên bát, đĩ</a:t>
            </a:r>
            <a:r>
              <a:rPr lang="en-US" altLang="zh-CN" sz="2000" dirty="0">
                <a:solidFill>
                  <a:schemeClr val="bg1"/>
                </a:solidFill>
                <a:latin typeface="Roboto" panose="02000000000000000000" pitchFamily="2" charset="0"/>
                <a:ea typeface="Roboto" panose="02000000000000000000" pitchFamily="2" charset="0"/>
              </a:rPr>
              <a:t>a</a:t>
            </a:r>
            <a:endParaRPr lang="vi-VN" altLang="zh-CN" sz="2000" dirty="0">
              <a:solidFill>
                <a:schemeClr val="bg1"/>
              </a:solidFill>
              <a:latin typeface="Roboto" panose="02000000000000000000" pitchFamily="2" charset="0"/>
              <a:ea typeface="Roboto" panose="02000000000000000000" pitchFamily="2" charset="0"/>
            </a:endParaRPr>
          </a:p>
        </p:txBody>
      </p:sp>
      <p:sp>
        <p:nvSpPr>
          <p:cNvPr id="24" name="TextBox 23"/>
          <p:cNvSpPr txBox="1"/>
          <p:nvPr/>
        </p:nvSpPr>
        <p:spPr>
          <a:xfrm>
            <a:off x="559239" y="6381118"/>
            <a:ext cx="4218406"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Cho nước rửa bát vào giẻ rửa bát</a:t>
            </a:r>
          </a:p>
        </p:txBody>
      </p:sp>
      <p:sp>
        <p:nvSpPr>
          <p:cNvPr id="25" name="TextBox 24"/>
          <p:cNvSpPr txBox="1"/>
          <p:nvPr/>
        </p:nvSpPr>
        <p:spPr>
          <a:xfrm>
            <a:off x="7403692" y="6405540"/>
            <a:ext cx="3847598"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Lau bát, đĩa sau khi rửa sạch</a:t>
            </a:r>
          </a:p>
        </p:txBody>
      </p:sp>
      <p:sp>
        <p:nvSpPr>
          <p:cNvPr id="46" name="TextBox 45"/>
          <p:cNvSpPr txBox="1"/>
          <p:nvPr/>
        </p:nvSpPr>
        <p:spPr>
          <a:xfrm>
            <a:off x="660721" y="3261011"/>
            <a:ext cx="4384130"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Tráng bát, đĩa dưới vòi nước sạch</a:t>
            </a:r>
          </a:p>
        </p:txBody>
      </p:sp>
      <p:sp>
        <p:nvSpPr>
          <p:cNvPr id="26" name="Oval 25"/>
          <p:cNvSpPr/>
          <p:nvPr/>
        </p:nvSpPr>
        <p:spPr>
          <a:xfrm>
            <a:off x="4288604" y="1095610"/>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Oval 26"/>
          <p:cNvSpPr/>
          <p:nvPr/>
        </p:nvSpPr>
        <p:spPr>
          <a:xfrm>
            <a:off x="10785344" y="1095610"/>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Oval 27"/>
          <p:cNvSpPr/>
          <p:nvPr/>
        </p:nvSpPr>
        <p:spPr>
          <a:xfrm>
            <a:off x="4179589" y="4195828"/>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Oval 28"/>
          <p:cNvSpPr/>
          <p:nvPr/>
        </p:nvSpPr>
        <p:spPr>
          <a:xfrm>
            <a:off x="10785344" y="4101576"/>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1078760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1" nodeType="withEffect">
                                  <p:stCondLst>
                                    <p:cond delay="0"/>
                                  </p:stCondLst>
                                  <p:childTnLst>
                                    <p:animMotion origin="layout" path="M 1.875E-6 2.59259E-6 L -0.30521 0.45208 " pathEditMode="relative" rAng="0" ptsTypes="AA">
                                      <p:cBhvr>
                                        <p:cTn id="45" dur="2000" fill="hold"/>
                                        <p:tgtEl>
                                          <p:spTgt spid="26"/>
                                        </p:tgtEl>
                                        <p:attrNameLst>
                                          <p:attrName>ppt_x</p:attrName>
                                          <p:attrName>ppt_y</p:attrName>
                                        </p:attrNameLst>
                                      </p:cBhvr>
                                      <p:rCtr x="-15260" y="22593"/>
                                    </p:animMotion>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1" nodeType="withEffect">
                                  <p:stCondLst>
                                    <p:cond delay="0"/>
                                  </p:stCondLst>
                                  <p:childTnLst>
                                    <p:animMotion origin="layout" path="M -8.33333E-7 2.59259E-6 L -0.32995 0.00486 " pathEditMode="relative" rAng="0" ptsTypes="AA">
                                      <p:cBhvr>
                                        <p:cTn id="50" dur="2000" fill="hold"/>
                                        <p:tgtEl>
                                          <p:spTgt spid="27"/>
                                        </p:tgtEl>
                                        <p:attrNameLst>
                                          <p:attrName>ppt_x</p:attrName>
                                          <p:attrName>ppt_y</p:attrName>
                                        </p:attrNameLst>
                                      </p:cBhvr>
                                      <p:rCtr x="-16497" y="231"/>
                                    </p:animMotion>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grpId="1" nodeType="withEffect">
                                  <p:stCondLst>
                                    <p:cond delay="0"/>
                                  </p:stCondLst>
                                  <p:childTnLst>
                                    <p:animMotion origin="layout" path="M -3.95833E-6 -7.40741E-7 L -0.2914 -0.45208 " pathEditMode="relative" rAng="0" ptsTypes="AA">
                                      <p:cBhvr>
                                        <p:cTn id="55" dur="2000" fill="hold"/>
                                        <p:tgtEl>
                                          <p:spTgt spid="28"/>
                                        </p:tgtEl>
                                        <p:attrNameLst>
                                          <p:attrName>ppt_x</p:attrName>
                                          <p:attrName>ppt_y</p:attrName>
                                        </p:attrNameLst>
                                      </p:cBhvr>
                                      <p:rCtr x="-14570" y="-22616"/>
                                    </p:animMotion>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grpId="1" nodeType="withEffect">
                                  <p:stCondLst>
                                    <p:cond delay="0"/>
                                  </p:stCondLst>
                                  <p:childTnLst>
                                    <p:animMotion origin="layout" path="M -8.33333E-7 -3.33333E-6 L -0.32838 0.00926 " pathEditMode="relative" rAng="0" ptsTypes="AA">
                                      <p:cBhvr>
                                        <p:cTn id="60" dur="2000" fill="hold"/>
                                        <p:tgtEl>
                                          <p:spTgt spid="29"/>
                                        </p:tgtEl>
                                        <p:attrNameLst>
                                          <p:attrName>ppt_x</p:attrName>
                                          <p:attrName>ppt_y</p:attrName>
                                        </p:attrNameLst>
                                      </p:cBhvr>
                                      <p:rCtr x="-16419" y="463"/>
                                    </p:animMotion>
                                  </p:childTnLst>
                                </p:cTn>
                              </p:par>
                            </p:childTnLst>
                          </p:cTn>
                        </p:par>
                      </p:childTnLst>
                    </p:cTn>
                  </p:par>
                </p:childTnLst>
              </p:cTn>
              <p:nextCondLst>
                <p:cond evt="onClick" delay="0">
                  <p:tgtEl>
                    <p:spTgt spid="29"/>
                  </p:tgtEl>
                </p:cond>
              </p:nextCondLst>
            </p:seq>
          </p:childTnLst>
        </p:cTn>
      </p:par>
    </p:tnLst>
    <p:bldLst>
      <p:bldP spid="23" grpId="0"/>
      <p:bldP spid="24" grpId="0"/>
      <p:bldP spid="25" grpId="0"/>
      <p:bldP spid="46"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501" y="1063931"/>
            <a:ext cx="4451472"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678454" y="261410"/>
            <a:ext cx="464368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rình tự các bước </a:t>
            </a:r>
            <a:r>
              <a:rPr lang="en-US" altLang="zh-CN" sz="2400">
                <a:solidFill>
                  <a:srgbClr val="002060"/>
                </a:solidFill>
                <a:latin typeface="Roboto" panose="02000000000000000000" pitchFamily="2" charset="0"/>
                <a:ea typeface="Roboto" panose="02000000000000000000" pitchFamily="2" charset="0"/>
              </a:rPr>
              <a:t>rửa bát</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6104" y="1054344"/>
            <a:ext cx="4925959"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76105" y="4081449"/>
            <a:ext cx="4925959"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5471" y="4089620"/>
            <a:ext cx="4525703"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7844012" y="3368020"/>
            <a:ext cx="3407278"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a:t>
            </a:r>
            <a:r>
              <a:rPr lang="en-US"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Xát xà phòng lên bát, đĩ</a:t>
            </a:r>
            <a:r>
              <a:rPr lang="en-US" altLang="zh-CN" sz="2000">
                <a:solidFill>
                  <a:schemeClr val="bg1"/>
                </a:solidFill>
                <a:latin typeface="Roboto" panose="02000000000000000000" pitchFamily="2" charset="0"/>
                <a:ea typeface="Roboto" panose="02000000000000000000" pitchFamily="2" charset="0"/>
              </a:rPr>
              <a:t>a</a:t>
            </a:r>
            <a:endParaRPr lang="vi-VN" altLang="zh-CN" sz="2000">
              <a:solidFill>
                <a:schemeClr val="bg1"/>
              </a:solidFill>
              <a:latin typeface="Roboto" panose="02000000000000000000" pitchFamily="2" charset="0"/>
              <a:ea typeface="Roboto" panose="02000000000000000000" pitchFamily="2" charset="0"/>
            </a:endParaRPr>
          </a:p>
        </p:txBody>
      </p:sp>
      <p:sp>
        <p:nvSpPr>
          <p:cNvPr id="24" name="TextBox 23"/>
          <p:cNvSpPr txBox="1"/>
          <p:nvPr/>
        </p:nvSpPr>
        <p:spPr>
          <a:xfrm>
            <a:off x="591371" y="3343473"/>
            <a:ext cx="4218406"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Cho nước rửa bát vào giẻ rửa bát</a:t>
            </a:r>
          </a:p>
        </p:txBody>
      </p:sp>
      <p:sp>
        <p:nvSpPr>
          <p:cNvPr id="25" name="TextBox 24"/>
          <p:cNvSpPr txBox="1"/>
          <p:nvPr/>
        </p:nvSpPr>
        <p:spPr>
          <a:xfrm>
            <a:off x="7403692" y="6405540"/>
            <a:ext cx="3847598"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Lau bát, đĩa sau khi rửa sạch</a:t>
            </a:r>
          </a:p>
        </p:txBody>
      </p:sp>
      <p:sp>
        <p:nvSpPr>
          <p:cNvPr id="46" name="TextBox 45"/>
          <p:cNvSpPr txBox="1"/>
          <p:nvPr/>
        </p:nvSpPr>
        <p:spPr>
          <a:xfrm>
            <a:off x="597044" y="6322355"/>
            <a:ext cx="4384130" cy="400110"/>
          </a:xfrm>
          <a:prstGeom prst="rect">
            <a:avLst/>
          </a:prstGeom>
          <a:noFill/>
        </p:spPr>
        <p:txBody>
          <a:bodyPr wrap="square" rtlCol="0">
            <a:spAutoFit/>
          </a:bodyPr>
          <a:lstStyle/>
          <a:p>
            <a:pPr lvl="0" algn="just">
              <a:defRPr/>
            </a:pPr>
            <a:r>
              <a:rPr lang="vi-VN" altLang="zh-CN" sz="20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chemeClr val="bg1"/>
                </a:solidFill>
                <a:latin typeface="Roboto" panose="02000000000000000000" pitchFamily="2" charset="0"/>
                <a:ea typeface="Roboto" panose="02000000000000000000" pitchFamily="2" charset="0"/>
              </a:rPr>
              <a:t>Tráng bát, đĩa dưới vòi nước sạch</a:t>
            </a:r>
          </a:p>
        </p:txBody>
      </p:sp>
      <p:sp>
        <p:nvSpPr>
          <p:cNvPr id="26" name="Oval 25"/>
          <p:cNvSpPr/>
          <p:nvPr/>
        </p:nvSpPr>
        <p:spPr>
          <a:xfrm>
            <a:off x="670333" y="1166616"/>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Oval 26"/>
          <p:cNvSpPr/>
          <p:nvPr/>
        </p:nvSpPr>
        <p:spPr>
          <a:xfrm>
            <a:off x="6822944" y="1163193"/>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Oval 27"/>
          <p:cNvSpPr/>
          <p:nvPr/>
        </p:nvSpPr>
        <p:spPr>
          <a:xfrm>
            <a:off x="604239" y="4192305"/>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Oval 28"/>
          <p:cNvSpPr/>
          <p:nvPr/>
        </p:nvSpPr>
        <p:spPr>
          <a:xfrm>
            <a:off x="6822944" y="4192305"/>
            <a:ext cx="692570" cy="6554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3586910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6" grpId="0"/>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627" y="4101576"/>
            <a:ext cx="3824956"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806274" y="130249"/>
            <a:ext cx="847654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a:t>
            </a:r>
            <a:r>
              <a:rPr lang="vi-VN" altLang="zh-CN" sz="2400">
                <a:solidFill>
                  <a:srgbClr val="002060"/>
                </a:solidFill>
                <a:latin typeface="Roboto" panose="02000000000000000000" pitchFamily="2" charset="0"/>
                <a:ea typeface="Roboto" panose="02000000000000000000" pitchFamily="2" charset="0"/>
              </a:rPr>
              <a:t>ắp xếp các tranh sau theo trình tự các bước thực hiện một số việc làm để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giữ gìn vệ sinh nhà ở</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03820" y="1054344"/>
            <a:ext cx="3870526"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6769" y="4081449"/>
            <a:ext cx="3824630"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457" y="1028276"/>
            <a:ext cx="3999085"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8916209" y="1119184"/>
            <a:ext cx="2198553"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khô để lau lại</a:t>
            </a:r>
          </a:p>
        </p:txBody>
      </p:sp>
      <p:sp>
        <p:nvSpPr>
          <p:cNvPr id="24" name="TextBox 23"/>
          <p:cNvSpPr txBox="1"/>
          <p:nvPr/>
        </p:nvSpPr>
        <p:spPr>
          <a:xfrm>
            <a:off x="2782000" y="4182420"/>
            <a:ext cx="1711342"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ướt lau bàn</a:t>
            </a:r>
          </a:p>
        </p:txBody>
      </p:sp>
      <p:sp>
        <p:nvSpPr>
          <p:cNvPr id="25" name="TextBox 24"/>
          <p:cNvSpPr txBox="1"/>
          <p:nvPr/>
        </p:nvSpPr>
        <p:spPr>
          <a:xfrm>
            <a:off x="8721214" y="4182420"/>
            <a:ext cx="2330186"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Nhúng khăn vào chậu nước lau bàn</a:t>
            </a:r>
          </a:p>
        </p:txBody>
      </p:sp>
      <p:sp>
        <p:nvSpPr>
          <p:cNvPr id="46" name="TextBox 45"/>
          <p:cNvSpPr txBox="1"/>
          <p:nvPr/>
        </p:nvSpPr>
        <p:spPr>
          <a:xfrm>
            <a:off x="2118959" y="1119184"/>
            <a:ext cx="2662583" cy="400110"/>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Pha nước lau bàn</a:t>
            </a:r>
          </a:p>
        </p:txBody>
      </p:sp>
      <p:sp>
        <p:nvSpPr>
          <p:cNvPr id="26" name="Rounded Rectangle 25"/>
          <p:cNvSpPr/>
          <p:nvPr/>
        </p:nvSpPr>
        <p:spPr>
          <a:xfrm>
            <a:off x="870759" y="2939366"/>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Rounded Rectangle 26"/>
          <p:cNvSpPr/>
          <p:nvPr/>
        </p:nvSpPr>
        <p:spPr>
          <a:xfrm>
            <a:off x="7203820" y="3022005"/>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Rounded Rectangle 27"/>
          <p:cNvSpPr/>
          <p:nvPr/>
        </p:nvSpPr>
        <p:spPr>
          <a:xfrm>
            <a:off x="890677" y="5985299"/>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Rounded Rectangle 28"/>
          <p:cNvSpPr/>
          <p:nvPr/>
        </p:nvSpPr>
        <p:spPr>
          <a:xfrm>
            <a:off x="7433188" y="5985299"/>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273238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1" nodeType="withEffect">
                                  <p:stCondLst>
                                    <p:cond delay="0"/>
                                  </p:stCondLst>
                                  <p:childTnLst>
                                    <p:animMotion origin="layout" path="M 2.08333E-7 1.11111E-6 L 0.00169 -0.26898 " pathEditMode="relative" rAng="0" ptsTypes="AA">
                                      <p:cBhvr>
                                        <p:cTn id="45" dur="2000" fill="hold"/>
                                        <p:tgtEl>
                                          <p:spTgt spid="26"/>
                                        </p:tgtEl>
                                        <p:attrNameLst>
                                          <p:attrName>ppt_x</p:attrName>
                                          <p:attrName>ppt_y</p:attrName>
                                        </p:attrNameLst>
                                      </p:cBhvr>
                                      <p:rCtr x="78" y="-13449"/>
                                    </p:animMotion>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1" nodeType="withEffect">
                                  <p:stCondLst>
                                    <p:cond delay="0"/>
                                  </p:stCondLst>
                                  <p:childTnLst>
                                    <p:animMotion origin="layout" path="M -8.33333E-7 4.07407E-6 L 0.0138 0.17106 " pathEditMode="relative" rAng="0" ptsTypes="AA">
                                      <p:cBhvr>
                                        <p:cTn id="50" dur="2000" fill="hold"/>
                                        <p:tgtEl>
                                          <p:spTgt spid="27"/>
                                        </p:tgtEl>
                                        <p:attrNameLst>
                                          <p:attrName>ppt_x</p:attrName>
                                          <p:attrName>ppt_y</p:attrName>
                                        </p:attrNameLst>
                                      </p:cBhvr>
                                      <p:rCtr x="690" y="8542"/>
                                    </p:animMotion>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grpId="1" nodeType="withEffect">
                                  <p:stCondLst>
                                    <p:cond delay="0"/>
                                  </p:stCondLst>
                                  <p:childTnLst>
                                    <p:animMotion origin="layout" path="M -2.29167E-6 -3.7037E-7 L 0.00664 -0.25509 " pathEditMode="relative" rAng="0" ptsTypes="AA">
                                      <p:cBhvr>
                                        <p:cTn id="55" dur="2000" fill="hold"/>
                                        <p:tgtEl>
                                          <p:spTgt spid="28"/>
                                        </p:tgtEl>
                                        <p:attrNameLst>
                                          <p:attrName>ppt_x</p:attrName>
                                          <p:attrName>ppt_y</p:attrName>
                                        </p:attrNameLst>
                                      </p:cBhvr>
                                      <p:rCtr x="326" y="-12755"/>
                                    </p:animMotion>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grpId="1" nodeType="withEffect">
                                  <p:stCondLst>
                                    <p:cond delay="0"/>
                                  </p:stCondLst>
                                  <p:childTnLst>
                                    <p:animMotion origin="layout" path="M -8.33333E-7 -3.7037E-7 L -0.00495 -0.69884 " pathEditMode="relative" rAng="0" ptsTypes="AA">
                                      <p:cBhvr>
                                        <p:cTn id="60" dur="2000" fill="hold"/>
                                        <p:tgtEl>
                                          <p:spTgt spid="29"/>
                                        </p:tgtEl>
                                        <p:attrNameLst>
                                          <p:attrName>ppt_x</p:attrName>
                                          <p:attrName>ppt_y</p:attrName>
                                        </p:attrNameLst>
                                      </p:cBhvr>
                                      <p:rCtr x="-247" y="-34954"/>
                                    </p:animMotion>
                                  </p:childTnLst>
                                </p:cTn>
                              </p:par>
                            </p:childTnLst>
                          </p:cTn>
                        </p:par>
                      </p:childTnLst>
                    </p:cTn>
                  </p:par>
                </p:childTnLst>
              </p:cTn>
              <p:nextCondLst>
                <p:cond evt="onClick" delay="0">
                  <p:tgtEl>
                    <p:spTgt spid="29"/>
                  </p:tgtEl>
                </p:cond>
              </p:nextCondLst>
            </p:seq>
          </p:childTnLst>
        </p:cTn>
      </p:par>
    </p:tnLst>
    <p:bldLst>
      <p:bldP spid="23" grpId="0"/>
      <p:bldP spid="24" grpId="0"/>
      <p:bldP spid="25" grpId="0"/>
      <p:bldP spid="46"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627" y="4101576"/>
            <a:ext cx="3824956" cy="270407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6" name="TextBox 115"/>
          <p:cNvSpPr txBox="1"/>
          <p:nvPr/>
        </p:nvSpPr>
        <p:spPr>
          <a:xfrm>
            <a:off x="1806274" y="130249"/>
            <a:ext cx="847654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rình tự các bước </a:t>
            </a:r>
            <a:r>
              <a:rPr lang="en-US" altLang="zh-CN" sz="2400">
                <a:solidFill>
                  <a:srgbClr val="002060"/>
                </a:solidFill>
                <a:latin typeface="Roboto" panose="02000000000000000000" pitchFamily="2" charset="0"/>
                <a:ea typeface="Roboto" panose="02000000000000000000" pitchFamily="2" charset="0"/>
              </a:rPr>
              <a:t>lau bàn</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4078" y="3904485"/>
            <a:ext cx="3870526" cy="27362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03820" y="1004299"/>
            <a:ext cx="3824630" cy="27314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457" y="1028276"/>
            <a:ext cx="3999085" cy="271530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Box 22"/>
          <p:cNvSpPr txBox="1"/>
          <p:nvPr/>
        </p:nvSpPr>
        <p:spPr>
          <a:xfrm>
            <a:off x="8826051" y="4101576"/>
            <a:ext cx="2198553"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khô để lau lại</a:t>
            </a:r>
          </a:p>
        </p:txBody>
      </p:sp>
      <p:sp>
        <p:nvSpPr>
          <p:cNvPr id="24" name="TextBox 23"/>
          <p:cNvSpPr txBox="1"/>
          <p:nvPr/>
        </p:nvSpPr>
        <p:spPr>
          <a:xfrm>
            <a:off x="2782000" y="4182420"/>
            <a:ext cx="1711342"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Dùng khăn ướt lau bàn</a:t>
            </a:r>
          </a:p>
        </p:txBody>
      </p:sp>
      <p:sp>
        <p:nvSpPr>
          <p:cNvPr id="25" name="TextBox 24"/>
          <p:cNvSpPr txBox="1"/>
          <p:nvPr/>
        </p:nvSpPr>
        <p:spPr>
          <a:xfrm>
            <a:off x="8694418" y="1119184"/>
            <a:ext cx="2330186" cy="707886"/>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Nhúng khăn vào chậu nước lau bàn</a:t>
            </a:r>
          </a:p>
        </p:txBody>
      </p:sp>
      <p:sp>
        <p:nvSpPr>
          <p:cNvPr id="46" name="TextBox 45"/>
          <p:cNvSpPr txBox="1"/>
          <p:nvPr/>
        </p:nvSpPr>
        <p:spPr>
          <a:xfrm>
            <a:off x="2118959" y="1119184"/>
            <a:ext cx="2662583" cy="400110"/>
          </a:xfrm>
          <a:prstGeom prst="rect">
            <a:avLst/>
          </a:prstGeom>
          <a:noFill/>
        </p:spPr>
        <p:txBody>
          <a:bodyPr wrap="square" rtlCol="0">
            <a:spAutoFit/>
          </a:bodyPr>
          <a:lstStyle/>
          <a:p>
            <a:pPr lvl="0" algn="just">
              <a:defRPr/>
            </a:pPr>
            <a:r>
              <a:rPr lang="vi-VN" altLang="zh-CN" sz="20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000">
                <a:solidFill>
                  <a:srgbClr val="002060"/>
                </a:solidFill>
                <a:latin typeface="Roboto" panose="02000000000000000000" pitchFamily="2" charset="0"/>
                <a:ea typeface="Roboto" panose="02000000000000000000" pitchFamily="2" charset="0"/>
              </a:rPr>
              <a:t>Pha nước lau bàn</a:t>
            </a:r>
          </a:p>
        </p:txBody>
      </p:sp>
      <p:sp>
        <p:nvSpPr>
          <p:cNvPr id="26" name="Rounded Rectangle 25"/>
          <p:cNvSpPr/>
          <p:nvPr/>
        </p:nvSpPr>
        <p:spPr>
          <a:xfrm>
            <a:off x="916480" y="1191556"/>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1</a:t>
            </a:r>
          </a:p>
        </p:txBody>
      </p:sp>
      <p:sp>
        <p:nvSpPr>
          <p:cNvPr id="27" name="Rounded Rectangle 26"/>
          <p:cNvSpPr/>
          <p:nvPr/>
        </p:nvSpPr>
        <p:spPr>
          <a:xfrm>
            <a:off x="7351304" y="1119184"/>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2</a:t>
            </a:r>
          </a:p>
        </p:txBody>
      </p:sp>
      <p:sp>
        <p:nvSpPr>
          <p:cNvPr id="28" name="Rounded Rectangle 27"/>
          <p:cNvSpPr/>
          <p:nvPr/>
        </p:nvSpPr>
        <p:spPr>
          <a:xfrm>
            <a:off x="916480" y="4234830"/>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3</a:t>
            </a:r>
          </a:p>
        </p:txBody>
      </p:sp>
      <p:sp>
        <p:nvSpPr>
          <p:cNvPr id="29" name="Rounded Rectangle 28"/>
          <p:cNvSpPr/>
          <p:nvPr/>
        </p:nvSpPr>
        <p:spPr>
          <a:xfrm>
            <a:off x="7351304" y="4060753"/>
            <a:ext cx="692570" cy="65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2">
                    <a:lumMod val="50000"/>
                  </a:schemeClr>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420307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6" grpId="0"/>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806274" y="130249"/>
            <a:ext cx="847654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Điều gì có thể xảy ra nếu chúng ta sử dụng những sản phẩm có nhiều chất tẩy rửa để vệ sinh nhà cửa?</a:t>
            </a:r>
            <a:endPar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23" name="TextBox 22"/>
          <p:cNvSpPr txBox="1"/>
          <p:nvPr/>
        </p:nvSpPr>
        <p:spPr>
          <a:xfrm>
            <a:off x="5989239" y="10327307"/>
            <a:ext cx="245563" cy="2862322"/>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G</a:t>
            </a:r>
            <a:r>
              <a:rPr lang="vi-VN" altLang="zh-CN" sz="2000">
                <a:solidFill>
                  <a:srgbClr val="002060"/>
                </a:solidFill>
                <a:latin typeface="Roboto" panose="02000000000000000000" pitchFamily="2" charset="0"/>
                <a:ea typeface="Roboto" panose="02000000000000000000" pitchFamily="2" charset="0"/>
              </a:rPr>
              <a:t>ây ung thư</a:t>
            </a:r>
          </a:p>
        </p:txBody>
      </p:sp>
      <p:sp>
        <p:nvSpPr>
          <p:cNvPr id="24" name="TextBox 23"/>
          <p:cNvSpPr txBox="1"/>
          <p:nvPr/>
        </p:nvSpPr>
        <p:spPr>
          <a:xfrm>
            <a:off x="9544558" y="1694551"/>
            <a:ext cx="1919855" cy="400110"/>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Tổn thương da</a:t>
            </a:r>
          </a:p>
        </p:txBody>
      </p:sp>
      <p:sp>
        <p:nvSpPr>
          <p:cNvPr id="25" name="TextBox 24"/>
          <p:cNvSpPr txBox="1"/>
          <p:nvPr/>
        </p:nvSpPr>
        <p:spPr>
          <a:xfrm>
            <a:off x="8048176" y="4312201"/>
            <a:ext cx="2634755" cy="1015663"/>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Tổn thương hệ miễn dịch gây ra nhiều căn bệnh nghiêm trọng</a:t>
            </a:r>
          </a:p>
        </p:txBody>
      </p:sp>
      <p:sp>
        <p:nvSpPr>
          <p:cNvPr id="46" name="TextBox 45"/>
          <p:cNvSpPr txBox="1"/>
          <p:nvPr/>
        </p:nvSpPr>
        <p:spPr>
          <a:xfrm>
            <a:off x="1039356" y="1476500"/>
            <a:ext cx="2797170" cy="400110"/>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sym typeface="Wingdings" panose="05000000000000000000" pitchFamily="2" charset="2"/>
              </a:rPr>
              <a:t>Mắc các bệnh về phổi</a:t>
            </a:r>
            <a:endParaRPr lang="vi-VN" altLang="zh-CN" sz="20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2642973" y="4820032"/>
            <a:ext cx="2198553"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sym typeface="Wingdings" panose="05000000000000000000" pitchFamily="2" charset="2"/>
              </a:rPr>
              <a:t>Tổn thương hệ thống mạch máu</a:t>
            </a:r>
            <a:endParaRPr lang="vi-VN" altLang="zh-CN" sz="2000">
              <a:solidFill>
                <a:srgbClr val="002060"/>
              </a:solidFill>
              <a:latin typeface="Roboto" panose="02000000000000000000" pitchFamily="2" charset="0"/>
              <a:ea typeface="Roboto" panose="02000000000000000000" pitchFamily="2" charset="0"/>
            </a:endParaRPr>
          </a:p>
        </p:txBody>
      </p:sp>
      <p:pic>
        <p:nvPicPr>
          <p:cNvPr id="1026" name="Picture 2" descr="hệ miễn dịch bị suy giả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358" y="3892982"/>
            <a:ext cx="2781154" cy="18541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tác hại của chất tẩy rửa làm tổn thương mạch má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356" y="2094661"/>
            <a:ext cx="2715011" cy="181000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Giải đáp thắc mắc: Viêm da cơ địa có di truyền không? | Medlat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3462" y="1240807"/>
            <a:ext cx="2642092" cy="17635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1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ipe(down)">
                                      <p:cBhvr>
                                        <p:cTn id="23" dur="500"/>
                                        <p:tgtEl>
                                          <p:spTgt spid="10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6"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Quét Nhà - Nhạc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5703" y="2453914"/>
            <a:ext cx="4930588" cy="3697941"/>
          </a:xfrm>
          <a:prstGeom prst="rect">
            <a:avLst/>
          </a:prstGeom>
        </p:spPr>
      </p:pic>
      <p:sp>
        <p:nvSpPr>
          <p:cNvPr id="3" name="TextBox 2"/>
          <p:cNvSpPr txBox="1"/>
          <p:nvPr/>
        </p:nvSpPr>
        <p:spPr>
          <a:xfrm>
            <a:off x="2875942" y="1235580"/>
            <a:ext cx="6440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 HÁT VÀ</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VẬN ĐỘNG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NÀO!</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3509" y="2271306"/>
            <a:ext cx="5514975" cy="389884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7" name="TextBox 6"/>
          <p:cNvSpPr txBox="1"/>
          <p:nvPr/>
        </p:nvSpPr>
        <p:spPr>
          <a:xfrm>
            <a:off x="2875942" y="425329"/>
            <a:ext cx="6440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KHỞI</a:t>
            </a:r>
            <a:r>
              <a:rPr kumimoji="0" lang="en-US" altLang="zh-CN" sz="3200" b="1"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cs typeface="+mn-cs"/>
              </a:rPr>
              <a:t> ĐỘNG TIẾT HỌC</a:t>
            </a:r>
            <a:endPar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3487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6" name="TextBox 5"/>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717353" y="1640581"/>
            <a:ext cx="8672063" cy="4231409"/>
          </a:xfrm>
          <a:prstGeom prst="rect">
            <a:avLst/>
          </a:prstGeom>
        </p:spPr>
      </p:pic>
      <p:sp>
        <p:nvSpPr>
          <p:cNvPr id="8" name="TextBox 7"/>
          <p:cNvSpPr txBox="1"/>
          <p:nvPr/>
        </p:nvSpPr>
        <p:spPr>
          <a:xfrm>
            <a:off x="2164533" y="2691297"/>
            <a:ext cx="3407278" cy="369332"/>
          </a:xfrm>
          <a:prstGeom prst="rect">
            <a:avLst/>
          </a:prstGeom>
          <a:noFill/>
        </p:spPr>
        <p:txBody>
          <a:bodyPr wrap="square" rtlCol="0">
            <a:spAutoFit/>
          </a:bodyPr>
          <a:lstStyle/>
          <a:p>
            <a:pPr lvl="0" algn="just">
              <a:defRPr/>
            </a:pPr>
            <a:r>
              <a:rPr lang="vi-VN" altLang="zh-CN" dirty="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dirty="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dirty="0">
                <a:solidFill>
                  <a:srgbClr val="FF0000"/>
                </a:solidFill>
                <a:latin typeface="Roboto" panose="02000000000000000000" pitchFamily="2" charset="0"/>
                <a:ea typeface="Roboto" panose="02000000000000000000" pitchFamily="2" charset="0"/>
              </a:rPr>
              <a:t>Xát </a:t>
            </a:r>
            <a:r>
              <a:rPr lang="en-US" altLang="zh-CN" dirty="0" err="1">
                <a:solidFill>
                  <a:srgbClr val="FF0000"/>
                </a:solidFill>
                <a:latin typeface="Roboto" panose="02000000000000000000" pitchFamily="2" charset="0"/>
                <a:ea typeface="Roboto" panose="02000000000000000000" pitchFamily="2" charset="0"/>
              </a:rPr>
              <a:t>nước</a:t>
            </a:r>
            <a:r>
              <a:rPr lang="en-US" altLang="zh-CN" dirty="0">
                <a:solidFill>
                  <a:srgbClr val="FF0000"/>
                </a:solidFill>
                <a:latin typeface="Roboto" panose="02000000000000000000" pitchFamily="2" charset="0"/>
                <a:ea typeface="Roboto" panose="02000000000000000000" pitchFamily="2" charset="0"/>
              </a:rPr>
              <a:t> </a:t>
            </a:r>
            <a:r>
              <a:rPr lang="en-US" altLang="zh-CN" dirty="0" err="1">
                <a:solidFill>
                  <a:srgbClr val="FF0000"/>
                </a:solidFill>
                <a:latin typeface="Roboto" panose="02000000000000000000" pitchFamily="2" charset="0"/>
                <a:ea typeface="Roboto" panose="02000000000000000000" pitchFamily="2" charset="0"/>
              </a:rPr>
              <a:t>rửa</a:t>
            </a:r>
            <a:r>
              <a:rPr lang="en-US" altLang="zh-CN" dirty="0">
                <a:solidFill>
                  <a:srgbClr val="FF0000"/>
                </a:solidFill>
                <a:latin typeface="Roboto" panose="02000000000000000000" pitchFamily="2" charset="0"/>
                <a:ea typeface="Roboto" panose="02000000000000000000" pitchFamily="2" charset="0"/>
              </a:rPr>
              <a:t> </a:t>
            </a:r>
            <a:r>
              <a:rPr lang="en-US" altLang="zh-CN" dirty="0" err="1">
                <a:solidFill>
                  <a:srgbClr val="FF0000"/>
                </a:solidFill>
                <a:latin typeface="Roboto" panose="02000000000000000000" pitchFamily="2" charset="0"/>
                <a:ea typeface="Roboto" panose="02000000000000000000" pitchFamily="2" charset="0"/>
              </a:rPr>
              <a:t>bát</a:t>
            </a:r>
            <a:r>
              <a:rPr lang="vi-VN" altLang="zh-CN" dirty="0">
                <a:solidFill>
                  <a:srgbClr val="FF0000"/>
                </a:solidFill>
                <a:latin typeface="Roboto" panose="02000000000000000000" pitchFamily="2" charset="0"/>
                <a:ea typeface="Roboto" panose="02000000000000000000" pitchFamily="2" charset="0"/>
              </a:rPr>
              <a:t> lên bát, đĩ</a:t>
            </a:r>
            <a:r>
              <a:rPr lang="en-US" altLang="zh-CN" dirty="0">
                <a:solidFill>
                  <a:srgbClr val="FF0000"/>
                </a:solidFill>
                <a:latin typeface="Roboto" panose="02000000000000000000" pitchFamily="2" charset="0"/>
                <a:ea typeface="Roboto" panose="02000000000000000000" pitchFamily="2" charset="0"/>
              </a:rPr>
              <a:t>a</a:t>
            </a:r>
            <a:endParaRPr lang="vi-VN" altLang="zh-CN" dirty="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2164533" y="2281449"/>
            <a:ext cx="4218406"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Cho nước rửa bát vào giẻ rửa bát</a:t>
            </a:r>
          </a:p>
        </p:txBody>
      </p:sp>
      <p:sp>
        <p:nvSpPr>
          <p:cNvPr id="10" name="TextBox 9"/>
          <p:cNvSpPr txBox="1"/>
          <p:nvPr/>
        </p:nvSpPr>
        <p:spPr>
          <a:xfrm>
            <a:off x="2164533" y="3429961"/>
            <a:ext cx="3847598"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Lau bát, đĩa sau khi rửa sạch</a:t>
            </a:r>
          </a:p>
        </p:txBody>
      </p:sp>
      <p:sp>
        <p:nvSpPr>
          <p:cNvPr id="11" name="TextBox 10"/>
          <p:cNvSpPr txBox="1"/>
          <p:nvPr/>
        </p:nvSpPr>
        <p:spPr>
          <a:xfrm>
            <a:off x="2164533" y="3060629"/>
            <a:ext cx="4384130"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Tráng bát, đĩa dưới vòi nước sạch</a:t>
            </a:r>
          </a:p>
        </p:txBody>
      </p:sp>
      <p:sp>
        <p:nvSpPr>
          <p:cNvPr id="12" name="TextBox 11"/>
          <p:cNvSpPr txBox="1"/>
          <p:nvPr/>
        </p:nvSpPr>
        <p:spPr>
          <a:xfrm>
            <a:off x="6012131" y="3429961"/>
            <a:ext cx="3100478"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Dùng khăn khô để lau lại</a:t>
            </a:r>
          </a:p>
        </p:txBody>
      </p:sp>
      <p:sp>
        <p:nvSpPr>
          <p:cNvPr id="13" name="TextBox 12"/>
          <p:cNvSpPr txBox="1"/>
          <p:nvPr/>
        </p:nvSpPr>
        <p:spPr>
          <a:xfrm>
            <a:off x="6012131" y="3060629"/>
            <a:ext cx="3331778"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Dùng khăn ướt lau bàn</a:t>
            </a:r>
          </a:p>
        </p:txBody>
      </p:sp>
      <p:sp>
        <p:nvSpPr>
          <p:cNvPr id="14" name="TextBox 13"/>
          <p:cNvSpPr txBox="1"/>
          <p:nvPr/>
        </p:nvSpPr>
        <p:spPr>
          <a:xfrm>
            <a:off x="6012131" y="2650781"/>
            <a:ext cx="4095103"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Nhúng khăn vào chậu nước lau bàn</a:t>
            </a:r>
          </a:p>
        </p:txBody>
      </p:sp>
      <p:sp>
        <p:nvSpPr>
          <p:cNvPr id="15" name="TextBox 14"/>
          <p:cNvSpPr txBox="1"/>
          <p:nvPr/>
        </p:nvSpPr>
        <p:spPr>
          <a:xfrm>
            <a:off x="5992846" y="2301707"/>
            <a:ext cx="2662583"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FF0000"/>
                </a:solidFill>
                <a:latin typeface="Roboto" panose="02000000000000000000" pitchFamily="2" charset="0"/>
                <a:ea typeface="Roboto" panose="02000000000000000000" pitchFamily="2" charset="0"/>
              </a:rPr>
              <a:t>Pha nước lau bàn</a:t>
            </a:r>
          </a:p>
        </p:txBody>
      </p:sp>
      <p:sp>
        <p:nvSpPr>
          <p:cNvPr id="16" name="TextBox 15"/>
          <p:cNvSpPr txBox="1"/>
          <p:nvPr/>
        </p:nvSpPr>
        <p:spPr>
          <a:xfrm>
            <a:off x="3088764" y="4423019"/>
            <a:ext cx="7018469" cy="369332"/>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làm sạch mọi các chất liệu, bề mặt, như vải, kim loại, gỗ, sàn nhà…</a:t>
            </a:r>
            <a:endParaRPr lang="vi-VN" altLang="zh-CN">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3167423" y="4862363"/>
            <a:ext cx="6360036" cy="646331"/>
          </a:xfrm>
          <a:prstGeom prst="rect">
            <a:avLst/>
          </a:prstGeom>
          <a:noFill/>
        </p:spPr>
        <p:txBody>
          <a:bodyPr wrap="square" rtlCol="0">
            <a:spAutoFit/>
          </a:bodyPr>
          <a:lstStyle/>
          <a:p>
            <a:pPr lvl="0" algn="just">
              <a:defRPr/>
            </a:pPr>
            <a:r>
              <a:rPr lang="vi-VN" altLang="zh-CN">
                <a:solidFill>
                  <a:srgbClr val="FF0000"/>
                </a:solidFill>
                <a:latin typeface="Roboto" panose="02000000000000000000" pitchFamily="2" charset="0"/>
                <a:ea typeface="Roboto" panose="02000000000000000000" pitchFamily="2" charset="0"/>
                <a:sym typeface="Wingdings" panose="05000000000000000000" pitchFamily="2" charset="2"/>
              </a:rPr>
              <a:t>Kích ứng và tổn thương da</a:t>
            </a:r>
            <a:r>
              <a:rPr lang="en-US" altLang="zh-CN">
                <a:solidFill>
                  <a:srgbClr val="FF0000"/>
                </a:solidFill>
                <a:latin typeface="Roboto" panose="02000000000000000000" pitchFamily="2" charset="0"/>
                <a:ea typeface="Roboto" panose="02000000000000000000" pitchFamily="2" charset="0"/>
                <a:sym typeface="Wingdings" panose="05000000000000000000" pitchFamily="2" charset="2"/>
              </a:rPr>
              <a:t>, </a:t>
            </a:r>
            <a:r>
              <a:rPr lang="en-US">
                <a:solidFill>
                  <a:srgbClr val="FF0000"/>
                </a:solidFill>
                <a:latin typeface="Roboto" panose="02000000000000000000" pitchFamily="2" charset="0"/>
                <a:ea typeface="Roboto" panose="02000000000000000000" pitchFamily="2" charset="0"/>
              </a:rPr>
              <a:t>t</a:t>
            </a:r>
            <a:r>
              <a:rPr lang="vi-VN">
                <a:solidFill>
                  <a:srgbClr val="FF0000"/>
                </a:solidFill>
                <a:latin typeface="Roboto" panose="02000000000000000000" pitchFamily="2" charset="0"/>
                <a:ea typeface="Roboto" panose="02000000000000000000" pitchFamily="2" charset="0"/>
              </a:rPr>
              <a:t>ổn thương hệ miễn dịch</a:t>
            </a:r>
            <a:r>
              <a:rPr lang="en-US">
                <a:solidFill>
                  <a:srgbClr val="FF0000"/>
                </a:solidFill>
                <a:latin typeface="Roboto" panose="02000000000000000000" pitchFamily="2" charset="0"/>
                <a:ea typeface="Roboto" panose="02000000000000000000" pitchFamily="2" charset="0"/>
              </a:rPr>
              <a:t>, một số bệnh hô hấp, t</a:t>
            </a:r>
            <a:r>
              <a:rPr lang="vi-VN">
                <a:solidFill>
                  <a:srgbClr val="FF0000"/>
                </a:solidFill>
                <a:latin typeface="Roboto" panose="02000000000000000000" pitchFamily="2" charset="0"/>
                <a:ea typeface="Roboto" panose="02000000000000000000" pitchFamily="2" charset="0"/>
              </a:rPr>
              <a:t>ổn thương hệ thần kinh</a:t>
            </a:r>
            <a:endParaRPr lang="vi-VN" altLang="zh-CN">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06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999232" y="566232"/>
            <a:ext cx="593750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a:solidFill>
                  <a:srgbClr val="002060"/>
                </a:solidFill>
                <a:latin typeface="Roboto Black" panose="02000000000000000000" pitchFamily="2" charset="0"/>
                <a:ea typeface="Roboto Black" panose="02000000000000000000" pitchFamily="2" charset="0"/>
              </a:rPr>
              <a:t>CHUẨN BỊ CHO GIỜ HỌC SAU</a:t>
            </a:r>
            <a:endParaRPr lang="en-US" sz="3200" dirty="0">
              <a:solidFill>
                <a:srgbClr val="002060"/>
              </a:solidFill>
              <a:latin typeface="Roboto Black" panose="02000000000000000000" pitchFamily="2" charset="0"/>
              <a:ea typeface="Roboto Black" panose="02000000000000000000" pitchFamily="2" charset="0"/>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845068" y="2440468"/>
            <a:ext cx="82296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vỏ cam, quả chanh, vỏ quế, khăn và chậu nhỏ</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t="11967"/>
          <a:stretch/>
        </p:blipFill>
        <p:spPr>
          <a:xfrm>
            <a:off x="2779792" y="3931223"/>
            <a:ext cx="2341339" cy="1182281"/>
          </a:xfrm>
          <a:prstGeom prst="rect">
            <a:avLst/>
          </a:prstGeom>
        </p:spPr>
      </p:pic>
      <p:pic>
        <p:nvPicPr>
          <p:cNvPr id="5" name="Picture 4"/>
          <p:cNvPicPr>
            <a:picLocks noChangeAspect="1"/>
          </p:cNvPicPr>
          <p:nvPr/>
        </p:nvPicPr>
        <p:blipFill rotWithShape="1">
          <a:blip r:embed="rId5" cstate="hqprint">
            <a:extLst>
              <a:ext uri="{28A0092B-C50C-407E-A947-70E740481C1C}">
                <a14:useLocalDpi xmlns:a14="http://schemas.microsoft.com/office/drawing/2010/main" val="0"/>
              </a:ext>
            </a:extLst>
          </a:blip>
          <a:srcRect l="7660" t="27940" r="8352" b="11845"/>
          <a:stretch/>
        </p:blipFill>
        <p:spPr>
          <a:xfrm>
            <a:off x="1563329" y="3403994"/>
            <a:ext cx="1966452" cy="953729"/>
          </a:xfrm>
          <a:prstGeom prst="rect">
            <a:avLst/>
          </a:prstGeom>
        </p:spPr>
      </p:pic>
      <p:pic>
        <p:nvPicPr>
          <p:cNvPr id="6" name="Picture 5"/>
          <p:cNvPicPr>
            <a:picLocks noChangeAspect="1"/>
          </p:cNvPicPr>
          <p:nvPr/>
        </p:nvPicPr>
        <p:blipFill rotWithShape="1">
          <a:blip r:embed="rId6" cstate="hqprint">
            <a:extLst>
              <a:ext uri="{28A0092B-C50C-407E-A947-70E740481C1C}">
                <a14:useLocalDpi xmlns:a14="http://schemas.microsoft.com/office/drawing/2010/main" val="0"/>
              </a:ext>
            </a:extLst>
          </a:blip>
          <a:srcRect l="9292" t="13388" r="22257" b="28660"/>
          <a:stretch/>
        </p:blipFill>
        <p:spPr>
          <a:xfrm>
            <a:off x="5900510" y="4357723"/>
            <a:ext cx="1602658" cy="904569"/>
          </a:xfrm>
          <a:prstGeom prst="rect">
            <a:avLst/>
          </a:prstGeom>
        </p:spPr>
      </p:pic>
      <p:pic>
        <p:nvPicPr>
          <p:cNvPr id="7" name="Picture 6"/>
          <p:cNvPicPr>
            <a:picLocks noChangeAspect="1"/>
          </p:cNvPicPr>
          <p:nvPr/>
        </p:nvPicPr>
        <p:blipFill rotWithShape="1">
          <a:blip r:embed="rId7" cstate="hqprint">
            <a:extLst>
              <a:ext uri="{28A0092B-C50C-407E-A947-70E740481C1C}">
                <a14:useLocalDpi xmlns:a14="http://schemas.microsoft.com/office/drawing/2010/main" val="0"/>
              </a:ext>
            </a:extLst>
          </a:blip>
          <a:srcRect l="8398" t="7348" r="5513" b="10794"/>
          <a:stretch/>
        </p:blipFill>
        <p:spPr>
          <a:xfrm>
            <a:off x="4906208" y="3083064"/>
            <a:ext cx="1695070" cy="1058385"/>
          </a:xfrm>
          <a:prstGeom prst="rect">
            <a:avLst/>
          </a:prstGeom>
        </p:spPr>
      </p:pic>
      <p:pic>
        <p:nvPicPr>
          <p:cNvPr id="8" name="Picture 7"/>
          <p:cNvPicPr>
            <a:picLocks noChangeAspect="1"/>
          </p:cNvPicPr>
          <p:nvPr/>
        </p:nvPicPr>
        <p:blipFill rotWithShape="1">
          <a:blip r:embed="rId8" cstate="hqprint">
            <a:extLst>
              <a:ext uri="{28A0092B-C50C-407E-A947-70E740481C1C}">
                <a14:useLocalDpi xmlns:a14="http://schemas.microsoft.com/office/drawing/2010/main" val="0"/>
              </a:ext>
            </a:extLst>
          </a:blip>
          <a:srcRect l="13012" t="33692" r="15161" b="28458"/>
          <a:stretch/>
        </p:blipFill>
        <p:spPr>
          <a:xfrm>
            <a:off x="8682600" y="4416549"/>
            <a:ext cx="1692281" cy="891741"/>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9155" b="100000" l="524" r="97906"/>
                    </a14:imgEffect>
                  </a14:imgLayer>
                </a14:imgProps>
              </a:ext>
            </a:extLst>
          </a:blip>
          <a:stretch>
            <a:fillRect/>
          </a:stretch>
        </p:blipFill>
        <p:spPr>
          <a:xfrm>
            <a:off x="6971921" y="3138741"/>
            <a:ext cx="1819048" cy="1352381"/>
          </a:xfrm>
          <a:prstGeom prst="rect">
            <a:avLst/>
          </a:prstGeom>
        </p:spPr>
      </p:pic>
    </p:spTree>
    <p:extLst>
      <p:ext uri="{BB962C8B-B14F-4D97-AF65-F5344CB8AC3E}">
        <p14:creationId xmlns:p14="http://schemas.microsoft.com/office/powerpoint/2010/main" val="131358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par>
                                <p:cTn id="36" presetID="14" presetClass="entr" presetSubtype="1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94" y="1031599"/>
            <a:ext cx="2015612" cy="1474163"/>
          </a:xfrm>
          <a:prstGeom prst="rect">
            <a:avLst/>
          </a:prstGeom>
          <a:ln>
            <a:noFill/>
          </a:ln>
        </p:spPr>
      </p:pic>
    </p:spTree>
    <p:extLst>
      <p:ext uri="{BB962C8B-B14F-4D97-AF65-F5344CB8AC3E}">
        <p14:creationId xmlns:p14="http://schemas.microsoft.com/office/powerpoint/2010/main" val="423478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669435" y="5616897"/>
            <a:ext cx="1538188" cy="7728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63035" y="1103916"/>
            <a:ext cx="9809181" cy="572355"/>
          </a:xfrm>
          <a:prstGeom prst="rect">
            <a:avLst/>
          </a:prstGeom>
          <a:noFill/>
        </p:spPr>
        <p:txBody>
          <a:bodyPr wrap="square" rtlCol="0">
            <a:prstTxWarp prst="textArchUp">
              <a:avLst/>
            </a:prstTxWarp>
            <a:spAutoFit/>
          </a:bodyPr>
          <a:lstStyle/>
          <a:p>
            <a:pPr lvl="0" algn="ctr">
              <a:defRPr/>
            </a:pPr>
            <a:r>
              <a:rPr lang="vi-VN" altLang="zh-CN" sz="4800" b="1">
                <a:solidFill>
                  <a:srgbClr val="002060"/>
                </a:solidFill>
                <a:latin typeface="Roboto Black" panose="02000000000000000000" pitchFamily="2" charset="0"/>
                <a:ea typeface="Roboto Black" panose="02000000000000000000" pitchFamily="2" charset="0"/>
              </a:rPr>
              <a:t>GIỮ GÌN VỆ SINH NHÀ Ở</a:t>
            </a:r>
          </a:p>
        </p:txBody>
      </p:sp>
      <p:sp>
        <p:nvSpPr>
          <p:cNvPr id="40" name="TextBox 39">
            <a:extLst>
              <a:ext uri="{FF2B5EF4-FFF2-40B4-BE49-F238E27FC236}">
                <a16:creationId xmlns:a16="http://schemas.microsoft.com/office/drawing/2014/main" id="{DA14CBFD-2C6F-E4A0-F468-3C5C731B2275}"/>
              </a:ext>
            </a:extLst>
          </p:cNvPr>
          <p:cNvSpPr txBox="1"/>
          <p:nvPr/>
        </p:nvSpPr>
        <p:spPr>
          <a:xfrm>
            <a:off x="4997255" y="2441411"/>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35" y="0"/>
            <a:ext cx="1778202" cy="1300529"/>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10536984" y="5502181"/>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7118" y="2405788"/>
            <a:ext cx="3418605" cy="2481592"/>
          </a:xfrm>
          <a:prstGeom prst="rect">
            <a:avLst/>
          </a:prstGeom>
          <a:effectLst>
            <a:softEdge rad="317500"/>
          </a:effectLst>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39389" y="3646584"/>
            <a:ext cx="4054888" cy="2957772"/>
          </a:xfrm>
          <a:prstGeom prst="rect">
            <a:avLst/>
          </a:prstGeom>
          <a:effectLst>
            <a:softEdge rad="317500"/>
          </a:effectLst>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60787" y="2511861"/>
            <a:ext cx="5087045" cy="3596315"/>
          </a:xfrm>
          <a:prstGeom prst="rect">
            <a:avLst/>
          </a:prstGeom>
          <a:effectLst>
            <a:softEdge rad="317500"/>
          </a:effectLst>
        </p:spPr>
      </p:pic>
      <p:sp>
        <p:nvSpPr>
          <p:cNvPr id="10" name="TextBox 9">
            <a:extLst>
              <a:ext uri="{FF2B5EF4-FFF2-40B4-BE49-F238E27FC236}">
                <a16:creationId xmlns:a16="http://schemas.microsoft.com/office/drawing/2014/main" id="{DA14CBFD-2C6F-E4A0-F468-3C5C731B2275}"/>
              </a:ext>
            </a:extLst>
          </p:cNvPr>
          <p:cNvSpPr txBox="1"/>
          <p:nvPr/>
        </p:nvSpPr>
        <p:spPr>
          <a:xfrm>
            <a:off x="827376" y="5752818"/>
            <a:ext cx="128132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a:t>
            </a:r>
            <a:r>
              <a:rPr kumimoji="0" lang="en-US" sz="2800" b="0" i="0" u="none" strike="noStrike" kern="1200" cap="none" spc="0" normalizeH="0" noProof="0">
                <a:ln>
                  <a:noFill/>
                </a:ln>
                <a:solidFill>
                  <a:srgbClr val="7030A0"/>
                </a:solidFill>
                <a:effectLst/>
                <a:uLnTx/>
                <a:uFillTx/>
                <a:latin typeface="Roboto Black" panose="02000000000000000000" pitchFamily="2" charset="0"/>
                <a:ea typeface="Roboto Black" panose="02000000000000000000" pitchFamily="2" charset="0"/>
                <a:cs typeface="+mn-cs"/>
              </a:rPr>
              <a:t> 2</a:t>
            </a:r>
            <a:endParaRPr kumimoji="0" lang="en-US" sz="28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4472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034581" y="4311798"/>
            <a:ext cx="1609524" cy="1809524"/>
          </a:xfrm>
          <a:prstGeom prst="rect">
            <a:avLst/>
          </a:prstGeom>
        </p:spPr>
      </p:pic>
      <p:pic>
        <p:nvPicPr>
          <p:cNvPr id="10" name="Picture 9"/>
          <p:cNvPicPr>
            <a:picLocks noChangeAspect="1"/>
          </p:cNvPicPr>
          <p:nvPr/>
        </p:nvPicPr>
        <p:blipFill>
          <a:blip r:embed="rId4"/>
          <a:stretch>
            <a:fillRect/>
          </a:stretch>
        </p:blipFill>
        <p:spPr>
          <a:xfrm>
            <a:off x="8252835" y="4488983"/>
            <a:ext cx="1469351" cy="1455154"/>
          </a:xfrm>
          <a:prstGeom prst="rect">
            <a:avLst/>
          </a:prstGeom>
        </p:spPr>
      </p:pic>
      <p:pic>
        <p:nvPicPr>
          <p:cNvPr id="9" name="Picture 8"/>
          <p:cNvPicPr>
            <a:picLocks noChangeAspect="1"/>
          </p:cNvPicPr>
          <p:nvPr/>
        </p:nvPicPr>
        <p:blipFill>
          <a:blip r:embed="rId5"/>
          <a:stretch>
            <a:fillRect/>
          </a:stretch>
        </p:blipFill>
        <p:spPr>
          <a:xfrm>
            <a:off x="6488605" y="4351383"/>
            <a:ext cx="1323810" cy="1723810"/>
          </a:xfrm>
          <a:prstGeom prst="rect">
            <a:avLst/>
          </a:prstGeom>
        </p:spPr>
      </p:pic>
      <p:pic>
        <p:nvPicPr>
          <p:cNvPr id="71" name="Picture 70">
            <a:extLst>
              <a:ext uri="{FF2B5EF4-FFF2-40B4-BE49-F238E27FC236}">
                <a16:creationId xmlns:a16="http://schemas.microsoft.com/office/drawing/2014/main" id="{2F0B38A0-9C2A-CC9E-621D-1963F69D092A}"/>
              </a:ext>
            </a:extLst>
          </p:cNvPr>
          <p:cNvPicPr>
            <a:picLocks noChangeAspect="1"/>
          </p:cNvPicPr>
          <p:nvPr/>
        </p:nvPicPr>
        <p:blipFill>
          <a:blip r:embed="rId6"/>
          <a:stretch>
            <a:fillRect/>
          </a:stretch>
        </p:blipFill>
        <p:spPr>
          <a:xfrm rot="16200000">
            <a:off x="9819899" y="2002160"/>
            <a:ext cx="1393994" cy="85412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8126933" y="1471849"/>
            <a:ext cx="1474886" cy="1771429"/>
          </a:xfrm>
          <a:prstGeom prst="rect">
            <a:avLst/>
          </a:prstGeom>
        </p:spPr>
      </p:pic>
      <p:pic>
        <p:nvPicPr>
          <p:cNvPr id="2" name="Picture 1"/>
          <p:cNvPicPr>
            <a:picLocks noChangeAspect="1"/>
          </p:cNvPicPr>
          <p:nvPr/>
        </p:nvPicPr>
        <p:blipFill>
          <a:blip r:embed="rId8"/>
          <a:stretch>
            <a:fillRect/>
          </a:stretch>
        </p:blipFill>
        <p:spPr>
          <a:xfrm>
            <a:off x="6462013" y="1441717"/>
            <a:ext cx="1457633" cy="1904762"/>
          </a:xfrm>
          <a:prstGeom prst="rect">
            <a:avLst/>
          </a:prstGeom>
        </p:spPr>
      </p:pic>
      <p:sp>
        <p:nvSpPr>
          <p:cNvPr id="26" name="TextBox 25"/>
          <p:cNvSpPr txBox="1"/>
          <p:nvPr/>
        </p:nvSpPr>
        <p:spPr>
          <a:xfrm>
            <a:off x="2997039" y="161716"/>
            <a:ext cx="6197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TRÒ CHƠI “CÁI GÌ”</a:t>
            </a:r>
            <a:endParaRPr kumimoji="0" lang="en-US" altLang="zh-CN" sz="40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nvGrpSpPr>
          <p:cNvPr id="31" name="Group 30"/>
          <p:cNvGrpSpPr/>
          <p:nvPr/>
        </p:nvGrpSpPr>
        <p:grpSpPr>
          <a:xfrm>
            <a:off x="6346125" y="3344644"/>
            <a:ext cx="1467804" cy="482885"/>
            <a:chOff x="-92850" y="3770616"/>
            <a:chExt cx="2469008" cy="482885"/>
          </a:xfrm>
        </p:grpSpPr>
        <p:sp>
          <p:nvSpPr>
            <p:cNvPr id="32" name="Rectangle 31"/>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92850" y="3799553"/>
              <a:ext cx="24690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Bàn chải đánh răng</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4" name="Group 33"/>
          <p:cNvGrpSpPr/>
          <p:nvPr/>
        </p:nvGrpSpPr>
        <p:grpSpPr>
          <a:xfrm>
            <a:off x="8140115" y="3493497"/>
            <a:ext cx="1654140" cy="482885"/>
            <a:chOff x="1099335" y="3770616"/>
            <a:chExt cx="1238815" cy="482885"/>
          </a:xfrm>
        </p:grpSpPr>
        <p:sp>
          <p:nvSpPr>
            <p:cNvPr id="35" name="Rectangle 34"/>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1105159" y="3778957"/>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lược</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7" name="Group 36"/>
          <p:cNvGrpSpPr/>
          <p:nvPr/>
        </p:nvGrpSpPr>
        <p:grpSpPr>
          <a:xfrm>
            <a:off x="9939039" y="3493497"/>
            <a:ext cx="1365350" cy="482885"/>
            <a:chOff x="1036067" y="3770616"/>
            <a:chExt cx="1365350" cy="482885"/>
          </a:xfrm>
        </p:grpSpPr>
        <p:sp>
          <p:nvSpPr>
            <p:cNvPr id="38" name="Rectangle 37"/>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1036067" y="3790703"/>
              <a:ext cx="13653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kéo</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41" name="Rectangle 40"/>
          <p:cNvSpPr/>
          <p:nvPr/>
        </p:nvSpPr>
        <p:spPr>
          <a:xfrm>
            <a:off x="2560678" y="6195969"/>
            <a:ext cx="1662346"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p:cNvGrpSpPr/>
          <p:nvPr/>
        </p:nvGrpSpPr>
        <p:grpSpPr>
          <a:xfrm>
            <a:off x="6436302" y="6280205"/>
            <a:ext cx="1355032" cy="482885"/>
            <a:chOff x="1024038" y="3770616"/>
            <a:chExt cx="1355032" cy="482885"/>
          </a:xfrm>
        </p:grpSpPr>
        <p:sp>
          <p:nvSpPr>
            <p:cNvPr id="44" name="Rectangle 43"/>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1024038" y="3821072"/>
              <a:ext cx="1355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gương</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8214598" y="6292607"/>
            <a:ext cx="1579657" cy="482885"/>
            <a:chOff x="968175" y="3770616"/>
            <a:chExt cx="1477506" cy="482885"/>
          </a:xfrm>
        </p:grpSpPr>
        <p:sp>
          <p:nvSpPr>
            <p:cNvPr id="47" name="Rectangle 46"/>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968175" y="3830323"/>
              <a:ext cx="1477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Đồng hồ</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0" name="Group 49"/>
          <p:cNvGrpSpPr/>
          <p:nvPr/>
        </p:nvGrpSpPr>
        <p:grpSpPr>
          <a:xfrm>
            <a:off x="10239977" y="6272039"/>
            <a:ext cx="1252068" cy="482885"/>
            <a:chOff x="1086082" y="3770616"/>
            <a:chExt cx="1252068" cy="482885"/>
          </a:xfrm>
        </p:grpSpPr>
        <p:sp>
          <p:nvSpPr>
            <p:cNvPr id="51" name="Rectangle 50"/>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086082" y="3808571"/>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Chổi rơm</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79446"/>
            <a:ext cx="1990316" cy="1455663"/>
          </a:xfrm>
          <a:prstGeom prst="rect">
            <a:avLst/>
          </a:prstGeom>
          <a:ln>
            <a:noFill/>
          </a:ln>
        </p:spPr>
      </p:pic>
      <p:sp>
        <p:nvSpPr>
          <p:cNvPr id="56" name="TextBox 55"/>
          <p:cNvSpPr txBox="1"/>
          <p:nvPr/>
        </p:nvSpPr>
        <p:spPr>
          <a:xfrm>
            <a:off x="987158" y="2906558"/>
            <a:ext cx="3251656" cy="1831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Vài hàng cước trắng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cán cầm tay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Giúp bé hàng ngày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răng sạch bóng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1" name="TextBox 60"/>
          <p:cNvSpPr txBox="1"/>
          <p:nvPr/>
        </p:nvSpPr>
        <p:spPr>
          <a:xfrm>
            <a:off x="61593" y="3227250"/>
            <a:ext cx="5464092"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răng mà chẳng có mồm</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Giúp bé chải tóc sớm hôm đến trường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0" name="TextBox 69"/>
          <p:cNvSpPr txBox="1"/>
          <p:nvPr/>
        </p:nvSpPr>
        <p:spPr>
          <a:xfrm>
            <a:off x="283231" y="3228679"/>
            <a:ext cx="4659509"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Cái gì hai lưỡi không răng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Mà nhai giấy vải băng băng lạ kì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2" name="TextBox 71"/>
          <p:cNvSpPr txBox="1"/>
          <p:nvPr/>
        </p:nvSpPr>
        <p:spPr>
          <a:xfrm>
            <a:off x="1035529" y="2889630"/>
            <a:ext cx="3251656" cy="18651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Lấp la lấp lánh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Treo ở trên tường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Trước khi đến trường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Bé soi chải tóc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3" name="TextBox 72"/>
          <p:cNvSpPr txBox="1"/>
          <p:nvPr/>
        </p:nvSpPr>
        <p:spPr>
          <a:xfrm>
            <a:off x="-88913" y="2906558"/>
            <a:ext cx="6180711" cy="18651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mắt, không tai, không mũi,…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Hễ đâu có mặt, ai ai cũng nhìn!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Chẳng nói mà ai cũng tin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Sáng, chiều, sớm, muộn cứ nhìn biết ngay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p:cNvSpPr txBox="1"/>
          <p:nvPr/>
        </p:nvSpPr>
        <p:spPr>
          <a:xfrm>
            <a:off x="-160848" y="2902813"/>
            <a:ext cx="6180711" cy="18651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Toàn thân vàng tựa kén tằm</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Khi đứng xó xỉnh, khi nằm góc sân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Thế mà chịu khó chịu thương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tôi rác rưởi tìm đường chạy ngay</a:t>
            </a:r>
          </a:p>
        </p:txBody>
      </p:sp>
      <p:sp>
        <p:nvSpPr>
          <p:cNvPr id="3" name="Rectangle 2"/>
          <p:cNvSpPr/>
          <p:nvPr/>
        </p:nvSpPr>
        <p:spPr>
          <a:xfrm>
            <a:off x="61593" y="1484006"/>
            <a:ext cx="11815775" cy="5379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302332" y="1466076"/>
            <a:ext cx="53130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đoán xem đây là cái gì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Rectangle 52"/>
          <p:cNvSpPr/>
          <p:nvPr/>
        </p:nvSpPr>
        <p:spPr>
          <a:xfrm>
            <a:off x="6248798" y="1333928"/>
            <a:ext cx="1679240" cy="2683221"/>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8106016" y="1322605"/>
            <a:ext cx="1664413" cy="2677514"/>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p:nvSpPr>
        <p:spPr>
          <a:xfrm>
            <a:off x="9938022" y="1320411"/>
            <a:ext cx="1664304" cy="2689815"/>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6272467" y="4168111"/>
            <a:ext cx="1664413" cy="2645826"/>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p:nvPr/>
        </p:nvSpPr>
        <p:spPr>
          <a:xfrm>
            <a:off x="8106016" y="4175298"/>
            <a:ext cx="1664413" cy="2664574"/>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p:cNvSpPr/>
          <p:nvPr/>
        </p:nvSpPr>
        <p:spPr>
          <a:xfrm>
            <a:off x="9921161" y="4175298"/>
            <a:ext cx="1700059" cy="263863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1"/>
          <p:cNvSpPr/>
          <p:nvPr/>
        </p:nvSpPr>
        <p:spPr>
          <a:xfrm>
            <a:off x="6627820" y="726547"/>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sp>
        <p:nvSpPr>
          <p:cNvPr id="76" name="Oval 2"/>
          <p:cNvSpPr/>
          <p:nvPr/>
        </p:nvSpPr>
        <p:spPr>
          <a:xfrm>
            <a:off x="8535301" y="726547"/>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77" name="Oval 3"/>
          <p:cNvSpPr/>
          <p:nvPr/>
        </p:nvSpPr>
        <p:spPr>
          <a:xfrm>
            <a:off x="10442782" y="726547"/>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8" name="Oval 4"/>
          <p:cNvSpPr/>
          <p:nvPr/>
        </p:nvSpPr>
        <p:spPr>
          <a:xfrm>
            <a:off x="6627819" y="4058536"/>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9" name="Oval 5"/>
          <p:cNvSpPr/>
          <p:nvPr/>
        </p:nvSpPr>
        <p:spPr>
          <a:xfrm>
            <a:off x="8535301" y="4058536"/>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sp>
        <p:nvSpPr>
          <p:cNvPr id="80" name="Oval 6"/>
          <p:cNvSpPr/>
          <p:nvPr/>
        </p:nvSpPr>
        <p:spPr>
          <a:xfrm>
            <a:off x="10413814" y="4065241"/>
            <a:ext cx="750197" cy="669030"/>
          </a:xfrm>
          <a:custGeom>
            <a:avLst/>
            <a:gdLst>
              <a:gd name="connsiteX0" fmla="*/ 0 w 1065947"/>
              <a:gd name="connsiteY0" fmla="*/ 475309 h 950617"/>
              <a:gd name="connsiteX1" fmla="*/ 532974 w 1065947"/>
              <a:gd name="connsiteY1" fmla="*/ 0 h 950617"/>
              <a:gd name="connsiteX2" fmla="*/ 1065948 w 1065947"/>
              <a:gd name="connsiteY2" fmla="*/ 475309 h 950617"/>
              <a:gd name="connsiteX3" fmla="*/ 532974 w 1065947"/>
              <a:gd name="connsiteY3" fmla="*/ 950618 h 950617"/>
              <a:gd name="connsiteX4" fmla="*/ 0 w 1065947"/>
              <a:gd name="connsiteY4" fmla="*/ 475309 h 950617"/>
              <a:gd name="connsiteX0" fmla="*/ 0 w 1065948"/>
              <a:gd name="connsiteY0" fmla="*/ 475309 h 950618"/>
              <a:gd name="connsiteX1" fmla="*/ 532974 w 1065948"/>
              <a:gd name="connsiteY1" fmla="*/ 0 h 950618"/>
              <a:gd name="connsiteX2" fmla="*/ 1065948 w 1065948"/>
              <a:gd name="connsiteY2" fmla="*/ 475309 h 950618"/>
              <a:gd name="connsiteX3" fmla="*/ 532974 w 1065948"/>
              <a:gd name="connsiteY3" fmla="*/ 950618 h 950618"/>
              <a:gd name="connsiteX4" fmla="*/ 0 w 1065948"/>
              <a:gd name="connsiteY4" fmla="*/ 475309 h 9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948" h="950618">
                <a:moveTo>
                  <a:pt x="0" y="475309"/>
                </a:moveTo>
                <a:cubicBezTo>
                  <a:pt x="0" y="212803"/>
                  <a:pt x="355316" y="0"/>
                  <a:pt x="532974" y="0"/>
                </a:cubicBezTo>
                <a:cubicBezTo>
                  <a:pt x="710632" y="0"/>
                  <a:pt x="1065948" y="212803"/>
                  <a:pt x="1065948" y="475309"/>
                </a:cubicBezTo>
                <a:cubicBezTo>
                  <a:pt x="1065948" y="737815"/>
                  <a:pt x="710632" y="950618"/>
                  <a:pt x="532974" y="950618"/>
                </a:cubicBezTo>
                <a:cubicBezTo>
                  <a:pt x="355316" y="950618"/>
                  <a:pt x="0" y="737815"/>
                  <a:pt x="0" y="475309"/>
                </a:cubicBezTo>
                <a:close/>
              </a:path>
            </a:pathLst>
          </a:cu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6</a:t>
            </a:r>
          </a:p>
        </p:txBody>
      </p:sp>
    </p:spTree>
    <p:extLst>
      <p:ext uri="{BB962C8B-B14F-4D97-AF65-F5344CB8AC3E}">
        <p14:creationId xmlns:p14="http://schemas.microsoft.com/office/powerpoint/2010/main" val="202309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500"/>
                                        <p:tgtEl>
                                          <p:spTgt spid="7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500"/>
                                        <p:tgtEl>
                                          <p:spTgt spid="8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par>
                                <p:cTn id="65" presetID="1" presetClass="exit" presetSubtype="0" fill="hold" grpId="2" nodeType="withEffect">
                                  <p:stCondLst>
                                    <p:cond delay="0"/>
                                  </p:stCondLst>
                                  <p:childTnLst>
                                    <p:set>
                                      <p:cBhvr>
                                        <p:cTn id="66" dur="1" fill="hold">
                                          <p:stCondLst>
                                            <p:cond delay="0"/>
                                          </p:stCondLst>
                                        </p:cTn>
                                        <p:tgtEl>
                                          <p:spTgt spid="56"/>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61"/>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70"/>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72"/>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73"/>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74"/>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53"/>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withEffect">
                                  <p:stCondLst>
                                    <p:cond delay="0"/>
                                  </p:stCondLst>
                                  <p:childTnLst>
                                    <p:set>
                                      <p:cBhvr>
                                        <p:cTn id="83" dur="1" fill="hold">
                                          <p:stCondLst>
                                            <p:cond delay="0"/>
                                          </p:stCondLst>
                                        </p:cTn>
                                        <p:tgtEl>
                                          <p:spTgt spid="5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grpId="1"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withEffect">
                                  <p:stCondLst>
                                    <p:cond delay="0"/>
                                  </p:stCondLst>
                                  <p:childTnLst>
                                    <p:set>
                                      <p:cBhvr>
                                        <p:cTn id="97" dur="1" fill="hold">
                                          <p:stCondLst>
                                            <p:cond delay="0"/>
                                          </p:stCondLst>
                                        </p:cTn>
                                        <p:tgtEl>
                                          <p:spTgt spid="55"/>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0" restart="whenNotActive" fill="hold" evtFilter="cancelBubble" nodeType="interactiveSeq">
                <p:stCondLst>
                  <p:cond evt="onClick" delay="0">
                    <p:tgtEl>
                      <p:spTgt spid="58"/>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grpId="1" nodeType="withEffect">
                                  <p:stCondLst>
                                    <p:cond delay="0"/>
                                  </p:stCondLst>
                                  <p:childTnLst>
                                    <p:set>
                                      <p:cBhvr>
                                        <p:cTn id="104" dur="1" fill="hold">
                                          <p:stCondLst>
                                            <p:cond delay="0"/>
                                          </p:stCondLst>
                                        </p:cTn>
                                        <p:tgtEl>
                                          <p:spTgt spid="5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7" restart="whenNotActive" fill="hold" evtFilter="cancelBubble" nodeType="interactiveSeq">
                <p:stCondLst>
                  <p:cond evt="onClick" delay="0">
                    <p:tgtEl>
                      <p:spTgt spid="59"/>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withEffect">
                                  <p:stCondLst>
                                    <p:cond delay="0"/>
                                  </p:stCondLst>
                                  <p:childTnLst>
                                    <p:set>
                                      <p:cBhvr>
                                        <p:cTn id="111" dur="1" fill="hold">
                                          <p:stCondLst>
                                            <p:cond delay="0"/>
                                          </p:stCondLst>
                                        </p:cTn>
                                        <p:tgtEl>
                                          <p:spTgt spid="5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14" restart="whenNotActive" fill="hold" evtFilter="cancelBubble" nodeType="interactiveSeq">
                <p:stCondLst>
                  <p:cond evt="onClick" delay="0">
                    <p:tgtEl>
                      <p:spTgt spid="60"/>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withEffect">
                                  <p:stCondLst>
                                    <p:cond delay="0"/>
                                  </p:stCondLst>
                                  <p:childTnLst>
                                    <p:set>
                                      <p:cBhvr>
                                        <p:cTn id="118" dur="1" fill="hold">
                                          <p:stCondLst>
                                            <p:cond delay="0"/>
                                          </p:stCondLst>
                                        </p:cTn>
                                        <p:tgtEl>
                                          <p:spTgt spid="60"/>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21" restart="whenNotActive" fill="hold" evtFilter="cancelBubble" nodeType="interactiveSeq">
                <p:stCondLst>
                  <p:cond evt="onClick" delay="0">
                    <p:tgtEl>
                      <p:spTgt spid="75"/>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fade">
                                      <p:cBhvr>
                                        <p:cTn id="126" dur="500"/>
                                        <p:tgtEl>
                                          <p:spTgt spid="56"/>
                                        </p:tgtEl>
                                      </p:cBhvr>
                                    </p:animEffect>
                                  </p:childTnLst>
                                </p:cTn>
                              </p:par>
                            </p:childTnLst>
                          </p:cTn>
                        </p:par>
                      </p:childTnLst>
                    </p:cTn>
                  </p:par>
                </p:childTnLst>
              </p:cTn>
              <p:nextCondLst>
                <p:cond evt="onClick" delay="0">
                  <p:tgtEl>
                    <p:spTgt spid="75"/>
                  </p:tgtEl>
                </p:cond>
              </p:nextCondLst>
            </p:seq>
            <p:seq concurrent="1" nextAc="seek">
              <p:cTn id="127" restart="whenNotActive" fill="hold" evtFilter="cancelBubble" nodeType="interactiveSeq">
                <p:stCondLst>
                  <p:cond evt="onClick" delay="0">
                    <p:tgtEl>
                      <p:spTgt spid="76"/>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0" nodeType="with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childTnLst>
              </p:cTn>
              <p:nextCondLst>
                <p:cond evt="onClick" delay="0">
                  <p:tgtEl>
                    <p:spTgt spid="76"/>
                  </p:tgtEl>
                </p:cond>
              </p:nextCondLst>
            </p:seq>
            <p:seq concurrent="1" nextAc="seek">
              <p:cTn id="133" restart="whenNotActive" fill="hold" evtFilter="cancelBubble" nodeType="interactiveSeq">
                <p:stCondLst>
                  <p:cond evt="onClick" delay="0">
                    <p:tgtEl>
                      <p:spTgt spid="77"/>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withEffect">
                                  <p:stCondLst>
                                    <p:cond delay="0"/>
                                  </p:stCondLst>
                                  <p:childTnLst>
                                    <p:set>
                                      <p:cBhvr>
                                        <p:cTn id="137" dur="1" fill="hold">
                                          <p:stCondLst>
                                            <p:cond delay="0"/>
                                          </p:stCondLst>
                                        </p:cTn>
                                        <p:tgtEl>
                                          <p:spTgt spid="70"/>
                                        </p:tgtEl>
                                        <p:attrNameLst>
                                          <p:attrName>style.visibility</p:attrName>
                                        </p:attrNameLst>
                                      </p:cBhvr>
                                      <p:to>
                                        <p:strVal val="visible"/>
                                      </p:to>
                                    </p:set>
                                    <p:animEffect transition="in" filter="fade">
                                      <p:cBhvr>
                                        <p:cTn id="138" dur="500"/>
                                        <p:tgtEl>
                                          <p:spTgt spid="70"/>
                                        </p:tgtEl>
                                      </p:cBhvr>
                                    </p:animEffect>
                                  </p:childTnLst>
                                </p:cTn>
                              </p:par>
                            </p:childTnLst>
                          </p:cTn>
                        </p:par>
                      </p:childTnLst>
                    </p:cTn>
                  </p:par>
                </p:childTnLst>
              </p:cTn>
              <p:nextCondLst>
                <p:cond evt="onClick" delay="0">
                  <p:tgtEl>
                    <p:spTgt spid="77"/>
                  </p:tgtEl>
                </p:cond>
              </p:nextCondLst>
            </p:seq>
            <p:seq concurrent="1" nextAc="seek">
              <p:cTn id="139" restart="whenNotActive" fill="hold" evtFilter="cancelBubble" nodeType="interactiveSeq">
                <p:stCondLst>
                  <p:cond evt="onClick" delay="0">
                    <p:tgtEl>
                      <p:spTgt spid="78"/>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0" nodeType="withEffect">
                                  <p:stCondLst>
                                    <p:cond delay="0"/>
                                  </p:stCondLst>
                                  <p:childTnLst>
                                    <p:set>
                                      <p:cBhvr>
                                        <p:cTn id="143" dur="1" fill="hold">
                                          <p:stCondLst>
                                            <p:cond delay="0"/>
                                          </p:stCondLst>
                                        </p:cTn>
                                        <p:tgtEl>
                                          <p:spTgt spid="72"/>
                                        </p:tgtEl>
                                        <p:attrNameLst>
                                          <p:attrName>style.visibility</p:attrName>
                                        </p:attrNameLst>
                                      </p:cBhvr>
                                      <p:to>
                                        <p:strVal val="visible"/>
                                      </p:to>
                                    </p:set>
                                    <p:animEffect transition="in" filter="fade">
                                      <p:cBhvr>
                                        <p:cTn id="144" dur="500"/>
                                        <p:tgtEl>
                                          <p:spTgt spid="72"/>
                                        </p:tgtEl>
                                      </p:cBhvr>
                                    </p:animEffect>
                                  </p:childTnLst>
                                </p:cTn>
                              </p:par>
                            </p:childTnLst>
                          </p:cTn>
                        </p:par>
                      </p:childTnLst>
                    </p:cTn>
                  </p:par>
                </p:childTnLst>
              </p:cTn>
              <p:nextCondLst>
                <p:cond evt="onClick" delay="0">
                  <p:tgtEl>
                    <p:spTgt spid="78"/>
                  </p:tgtEl>
                </p:cond>
              </p:nextCondLst>
            </p:seq>
            <p:seq concurrent="1" nextAc="seek">
              <p:cTn id="145" restart="whenNotActive" fill="hold" evtFilter="cancelBubble" nodeType="interactiveSeq">
                <p:stCondLst>
                  <p:cond evt="onClick" delay="0">
                    <p:tgtEl>
                      <p:spTgt spid="79"/>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with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nextCondLst>
                <p:cond evt="onClick" delay="0">
                  <p:tgtEl>
                    <p:spTgt spid="79"/>
                  </p:tgtEl>
                </p:cond>
              </p:nextCondLst>
            </p:seq>
            <p:seq concurrent="1" nextAc="seek">
              <p:cTn id="151" restart="whenNotActive" fill="hold" evtFilter="cancelBubble" nodeType="interactiveSeq">
                <p:stCondLst>
                  <p:cond evt="onClick" delay="0">
                    <p:tgtEl>
                      <p:spTgt spid="80"/>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74"/>
                                        </p:tgtEl>
                                        <p:attrNameLst>
                                          <p:attrName>style.visibility</p:attrName>
                                        </p:attrNameLst>
                                      </p:cBhvr>
                                      <p:to>
                                        <p:strVal val="visible"/>
                                      </p:to>
                                    </p:set>
                                    <p:animEffect transition="in" filter="fade">
                                      <p:cBhvr>
                                        <p:cTn id="156" dur="500"/>
                                        <p:tgtEl>
                                          <p:spTgt spid="74"/>
                                        </p:tgtEl>
                                      </p:cBhvr>
                                    </p:animEffect>
                                  </p:childTnLst>
                                </p:cTn>
                              </p:par>
                            </p:childTnLst>
                          </p:cTn>
                        </p:par>
                      </p:childTnLst>
                    </p:cTn>
                  </p:par>
                </p:childTnLst>
              </p:cTn>
              <p:nextCondLst>
                <p:cond evt="onClick" delay="0">
                  <p:tgtEl>
                    <p:spTgt spid="80"/>
                  </p:tgtEl>
                </p:cond>
              </p:nextCondLst>
            </p:seq>
          </p:childTnLst>
        </p:cTn>
      </p:par>
    </p:tnLst>
    <p:bldLst>
      <p:bldP spid="26" grpId="0"/>
      <p:bldP spid="56" grpId="0"/>
      <p:bldP spid="56" grpId="1"/>
      <p:bldP spid="56" grpId="2"/>
      <p:bldP spid="61" grpId="0"/>
      <p:bldP spid="61" grpId="1"/>
      <p:bldP spid="61" grpId="2"/>
      <p:bldP spid="70" grpId="0"/>
      <p:bldP spid="70" grpId="1"/>
      <p:bldP spid="70" grpId="2"/>
      <p:bldP spid="72" grpId="0"/>
      <p:bldP spid="72" grpId="1"/>
      <p:bldP spid="72" grpId="2"/>
      <p:bldP spid="73" grpId="0"/>
      <p:bldP spid="73" grpId="1"/>
      <p:bldP spid="73" grpId="2"/>
      <p:bldP spid="74" grpId="0"/>
      <p:bldP spid="74" grpId="1"/>
      <p:bldP spid="74" grpId="2"/>
      <p:bldP spid="3" grpId="0" animBg="1"/>
      <p:bldP spid="22" grpId="0"/>
      <p:bldP spid="53" grpId="0" animBg="1"/>
      <p:bldP spid="53" grpId="1" animBg="1"/>
      <p:bldP spid="54" grpId="0" animBg="1"/>
      <p:bldP spid="54" grpId="1" animBg="1"/>
      <p:bldP spid="55" grpId="0" animBg="1"/>
      <p:bldP spid="55" grpId="1" animBg="1"/>
      <p:bldP spid="58" grpId="0" animBg="1"/>
      <p:bldP spid="58" grpId="1" animBg="1"/>
      <p:bldP spid="59" grpId="0" animBg="1"/>
      <p:bldP spid="59" grpId="1" animBg="1"/>
      <p:bldP spid="60" grpId="0" animBg="1"/>
      <p:bldP spid="60" grpId="1" animBg="1"/>
      <p:bldP spid="75" grpId="0" animBg="1"/>
      <p:bldP spid="76" grpId="0" animBg="1"/>
      <p:bldP spid="77" grpId="0" animBg="1"/>
      <p:bldP spid="78" grpId="0" animBg="1"/>
      <p:bldP spid="79" grpId="0" animBg="1"/>
      <p:bldP spid="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843128" y="1276685"/>
            <a:ext cx="9781065"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Xác định những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 của nước lau bàn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hình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480854" y="4487809"/>
            <a:ext cx="1162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7677546" y="3020088"/>
            <a:ext cx="3404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Nước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pha chất tẩy rửa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219" y="1941027"/>
            <a:ext cx="2724150" cy="4381500"/>
          </a:xfrm>
          <a:prstGeom prst="rect">
            <a:avLst/>
          </a:prstGeom>
        </p:spPr>
      </p:pic>
      <p:sp>
        <p:nvSpPr>
          <p:cNvPr id="17" name="TextBox 16"/>
          <p:cNvSpPr txBox="1"/>
          <p:nvPr/>
        </p:nvSpPr>
        <p:spPr>
          <a:xfrm>
            <a:off x="7794609" y="4227463"/>
            <a:ext cx="1026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7478291" y="5248812"/>
            <a:ext cx="1901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 name="Oval 2"/>
          <p:cNvSpPr/>
          <p:nvPr/>
        </p:nvSpPr>
        <p:spPr>
          <a:xfrm rot="1682994">
            <a:off x="4282689" y="3574934"/>
            <a:ext cx="952870" cy="2346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324559" y="4689128"/>
            <a:ext cx="2192357" cy="33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3147966">
            <a:off x="5114228" y="3858573"/>
            <a:ext cx="952870" cy="148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7" idx="1"/>
          </p:cNvCxnSpPr>
          <p:nvPr/>
        </p:nvCxnSpPr>
        <p:spPr>
          <a:xfrm flipH="1">
            <a:off x="5966098" y="4458296"/>
            <a:ext cx="1828511" cy="230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093697" y="3209062"/>
            <a:ext cx="1555616" cy="495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1682994">
            <a:off x="4709669" y="4896043"/>
            <a:ext cx="1209266" cy="11654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flipV="1">
            <a:off x="5731328" y="5479645"/>
            <a:ext cx="2063281" cy="46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9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6" presetClass="emph" presetSubtype="0" repeatCount="3000" fill="hold" grpId="1" nodeType="withEffect">
                                  <p:stCondLst>
                                    <p:cond delay="0"/>
                                  </p:stCondLst>
                                  <p:childTnLst>
                                    <p:animEffect transition="out" filter="fade">
                                      <p:cBhvr>
                                        <p:cTn id="18" dur="1000" tmFilter="0, 0; .2, .5; .8, .5; 1, 0"/>
                                        <p:tgtEl>
                                          <p:spTgt spid="3"/>
                                        </p:tgtEl>
                                      </p:cBhvr>
                                    </p:animEffect>
                                    <p:animScale>
                                      <p:cBhvr>
                                        <p:cTn id="19" dur="50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 presetClass="exit" presetSubtype="0" fill="hold" grpId="2"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26" presetClass="emph" presetSubtype="0" repeatCount="3000" fill="hold" grpId="1" nodeType="withEffect">
                                  <p:stCondLst>
                                    <p:cond delay="0"/>
                                  </p:stCondLst>
                                  <p:childTnLst>
                                    <p:animEffect transition="out" filter="fade">
                                      <p:cBhvr>
                                        <p:cTn id="36" dur="1000" tmFilter="0, 0; .2, .5; .8, .5; 1, 0"/>
                                        <p:tgtEl>
                                          <p:spTgt spid="21"/>
                                        </p:tgtEl>
                                      </p:cBhvr>
                                    </p:animEffect>
                                    <p:animScale>
                                      <p:cBhvr>
                                        <p:cTn id="37" dur="500" autoRev="1" fill="hold"/>
                                        <p:tgtEl>
                                          <p:spTgt spid="21"/>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1" presetClass="exit" presetSubtype="0" fill="hold" grpId="2"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25"/>
                                        </p:tgtEl>
                                      </p:cBhvr>
                                    </p:animEffect>
                                    <p:animScale>
                                      <p:cBhvr>
                                        <p:cTn id="55" dur="500" autoRev="1" fill="hold"/>
                                        <p:tgtEl>
                                          <p:spTgt spid="2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right)">
                                      <p:cBhvr>
                                        <p:cTn id="60" dur="500"/>
                                        <p:tgtEl>
                                          <p:spTgt spid="2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par>
                                <p:cTn id="64" presetID="1" presetClass="exit" presetSubtype="0" fill="hold" grpId="2"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righ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4" grpId="0"/>
      <p:bldP spid="17" grpId="0"/>
      <p:bldP spid="18" grpId="0"/>
      <p:bldP spid="3" grpId="0" animBg="1"/>
      <p:bldP spid="3" grpId="1" animBg="1"/>
      <p:bldP spid="3" grpId="2" animBg="1"/>
      <p:bldP spid="21" grpId="0" animBg="1"/>
      <p:bldP spid="21" grpId="1" animBg="1"/>
      <p:bldP spid="21" grpId="2" animBg="1"/>
      <p:bldP spid="25" grpId="0" animBg="1"/>
      <p:bldP spid="25" grpId="1" animBg="1"/>
      <p:bldP spid="25"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169257" y="1411316"/>
            <a:ext cx="6226066"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Những thành phần này</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tác dụng gì?</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0" name="TextBox 9"/>
          <p:cNvSpPr txBox="1"/>
          <p:nvPr/>
        </p:nvSpPr>
        <p:spPr>
          <a:xfrm>
            <a:off x="6815602" y="2354653"/>
            <a:ext cx="4671151"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 Kháng khuẩ</a:t>
            </a:r>
            <a:r>
              <a:rPr lang="en-US" altLang="zh-CN" sz="2400">
                <a:solidFill>
                  <a:srgbClr val="002060"/>
                </a:solidFill>
                <a:latin typeface="Roboto" panose="02000000000000000000" pitchFamily="2" charset="0"/>
                <a:ea typeface="Roboto" panose="02000000000000000000" pitchFamily="2" charset="0"/>
              </a:rPr>
              <a:t>n, chống nấm mốc</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929609" y="5016778"/>
            <a:ext cx="2584477"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Giảm căng thẳng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6929609" y="4129475"/>
            <a:ext cx="3106954"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Xua đuổi côn trùng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6929609" y="5904079"/>
            <a:ext cx="2221569"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Chăm sóc da</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03" y="2998331"/>
            <a:ext cx="1706231" cy="2744288"/>
          </a:xfrm>
          <a:prstGeom prst="rect">
            <a:avLst/>
          </a:prstGeom>
        </p:spPr>
      </p:pic>
      <p:pic>
        <p:nvPicPr>
          <p:cNvPr id="49" name="Picture 48"/>
          <p:cNvPicPr>
            <a:picLocks noChangeAspect="1"/>
          </p:cNvPicPr>
          <p:nvPr/>
        </p:nvPicPr>
        <p:blipFill rotWithShape="1">
          <a:blip r:embed="rId5" cstate="hqprint">
            <a:extLst>
              <a:ext uri="{28A0092B-C50C-407E-A947-70E740481C1C}">
                <a14:useLocalDpi xmlns:a14="http://schemas.microsoft.com/office/drawing/2010/main" val="0"/>
              </a:ext>
            </a:extLst>
          </a:blip>
          <a:srcRect l="7660" t="27940" r="8352" b="11845"/>
          <a:stretch/>
        </p:blipFill>
        <p:spPr>
          <a:xfrm>
            <a:off x="2169257" y="2384737"/>
            <a:ext cx="1966452" cy="953729"/>
          </a:xfrm>
          <a:prstGeom prst="rect">
            <a:avLst/>
          </a:prstGeom>
        </p:spPr>
      </p:pic>
      <p:pic>
        <p:nvPicPr>
          <p:cNvPr id="50" name="Picture 49"/>
          <p:cNvPicPr>
            <a:picLocks noChangeAspect="1"/>
          </p:cNvPicPr>
          <p:nvPr/>
        </p:nvPicPr>
        <p:blipFill rotWithShape="1">
          <a:blip r:embed="rId6" cstate="hqprint">
            <a:extLst>
              <a:ext uri="{28A0092B-C50C-407E-A947-70E740481C1C}">
                <a14:useLocalDpi xmlns:a14="http://schemas.microsoft.com/office/drawing/2010/main" val="0"/>
              </a:ext>
            </a:extLst>
          </a:blip>
          <a:srcRect l="9292" t="13388" r="22257" b="28660"/>
          <a:stretch/>
        </p:blipFill>
        <p:spPr>
          <a:xfrm>
            <a:off x="2351154" y="3465906"/>
            <a:ext cx="1602658" cy="904569"/>
          </a:xfrm>
          <a:prstGeom prst="rect">
            <a:avLst/>
          </a:prstGeom>
        </p:spPr>
      </p:pic>
      <p:pic>
        <p:nvPicPr>
          <p:cNvPr id="46" name="Picture 45"/>
          <p:cNvPicPr>
            <a:picLocks noChangeAspect="1"/>
          </p:cNvPicPr>
          <p:nvPr/>
        </p:nvPicPr>
        <p:blipFill>
          <a:blip r:embed="rId7">
            <a:extLst>
              <a:ext uri="{BEBA8EAE-BF5A-486C-A8C5-ECC9F3942E4B}">
                <a14:imgProps xmlns:a14="http://schemas.microsoft.com/office/drawing/2010/main">
                  <a14:imgLayer r:embed="rId8">
                    <a14:imgEffect>
                      <a14:backgroundRemoval t="4167" b="97619" l="3627" r="100000"/>
                    </a14:imgEffect>
                  </a14:imgLayer>
                </a14:imgProps>
              </a:ext>
            </a:extLst>
          </a:blip>
          <a:stretch>
            <a:fillRect/>
          </a:stretch>
        </p:blipFill>
        <p:spPr>
          <a:xfrm>
            <a:off x="2429817" y="4569138"/>
            <a:ext cx="1838095" cy="1600000"/>
          </a:xfrm>
          <a:prstGeom prst="rect">
            <a:avLst/>
          </a:prstGeom>
        </p:spPr>
      </p:pic>
      <p:sp>
        <p:nvSpPr>
          <p:cNvPr id="52" name="TextBox 51"/>
          <p:cNvSpPr txBox="1"/>
          <p:nvPr/>
        </p:nvSpPr>
        <p:spPr>
          <a:xfrm>
            <a:off x="3525050" y="296975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TextBox 52"/>
          <p:cNvSpPr txBox="1"/>
          <p:nvPr/>
        </p:nvSpPr>
        <p:spPr>
          <a:xfrm>
            <a:off x="3951700" y="401643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4" name="TextBox 53"/>
          <p:cNvSpPr txBox="1"/>
          <p:nvPr/>
        </p:nvSpPr>
        <p:spPr>
          <a:xfrm>
            <a:off x="4135709" y="5691654"/>
            <a:ext cx="130224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5" name="TextBox 54"/>
          <p:cNvSpPr txBox="1"/>
          <p:nvPr/>
        </p:nvSpPr>
        <p:spPr>
          <a:xfrm>
            <a:off x="6929609" y="3242172"/>
            <a:ext cx="1343552"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K</a:t>
            </a:r>
            <a:r>
              <a:rPr lang="vi-VN" altLang="zh-CN" sz="2400">
                <a:solidFill>
                  <a:srgbClr val="002060"/>
                </a:solidFill>
                <a:latin typeface="Roboto" panose="02000000000000000000" pitchFamily="2" charset="0"/>
                <a:ea typeface="Roboto" panose="02000000000000000000" pitchFamily="2" charset="0"/>
              </a:rPr>
              <a:t>hử mùi</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8387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randombar(horizontal)">
                                      <p:cBhvr>
                                        <p:cTn id="14" dur="500"/>
                                        <p:tgtEl>
                                          <p:spTgt spid="49"/>
                                        </p:tgtEl>
                                      </p:cBhvr>
                                    </p:animEffect>
                                  </p:childTnLst>
                                </p:cTn>
                              </p:par>
                              <p:par>
                                <p:cTn id="15" presetID="14" presetClass="entr" presetSubtype="1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randombar(horizontal)">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down)">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7" grpId="0"/>
      <p:bldP spid="44" grpId="0"/>
      <p:bldP spid="47" grpId="0"/>
      <p:bldP spid="52" grpId="0"/>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417235" y="2648597"/>
            <a:ext cx="574626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a:t>
            </a:r>
            <a:r>
              <a:rPr lang="vi-VN" altLang="zh-CN" sz="2400">
                <a:solidFill>
                  <a:srgbClr val="002060"/>
                </a:solidFill>
                <a:latin typeface="Roboto" panose="02000000000000000000" pitchFamily="2" charset="0"/>
                <a:ea typeface="Roboto" panose="02000000000000000000" pitchFamily="2" charset="0"/>
              </a:rPr>
              <a:t>ỏ bưởi</a:t>
            </a:r>
            <a:r>
              <a:rPr lang="en-US" altLang="zh-CN" sz="2400">
                <a:solidFill>
                  <a:srgbClr val="002060"/>
                </a:solidFill>
                <a:latin typeface="Roboto" panose="02000000000000000000" pitchFamily="2" charset="0"/>
                <a:ea typeface="Roboto" panose="02000000000000000000" pitchFamily="2" charset="0"/>
              </a:rPr>
              <a:t>: kháng khuẩn, bảo vệ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876527" y="4749655"/>
            <a:ext cx="54267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hà: khử mùi, làm đầu óc thư giãn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695626" y="3756055"/>
            <a:ext cx="456118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a:t>
            </a:r>
            <a:r>
              <a:rPr lang="vi-VN" altLang="zh-CN" sz="2400">
                <a:solidFill>
                  <a:srgbClr val="002060"/>
                </a:solidFill>
                <a:latin typeface="Roboto" panose="02000000000000000000" pitchFamily="2" charset="0"/>
                <a:ea typeface="Roboto" panose="02000000000000000000" pitchFamily="2" charset="0"/>
              </a:rPr>
              <a:t>ồ kết</a:t>
            </a:r>
            <a:r>
              <a:rPr lang="en-US" altLang="zh-CN" sz="2400">
                <a:solidFill>
                  <a:srgbClr val="002060"/>
                </a:solidFill>
                <a:latin typeface="Roboto" panose="02000000000000000000" pitchFamily="2" charset="0"/>
                <a:ea typeface="Roboto" panose="02000000000000000000" pitchFamily="2" charset="0"/>
              </a:rPr>
              <a:t>: khử mùi, diệt khuẩn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99432" l="6533" r="100000"/>
                    </a14:imgEffect>
                  </a14:imgLayer>
                </a14:imgProps>
              </a:ext>
            </a:extLst>
          </a:blip>
          <a:stretch>
            <a:fillRect/>
          </a:stretch>
        </p:blipFill>
        <p:spPr>
          <a:xfrm>
            <a:off x="988345" y="1925447"/>
            <a:ext cx="1428890" cy="1263742"/>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0" b="97315" l="957" r="89474"/>
                    </a14:imgEffect>
                  </a14:imgLayer>
                </a14:imgProps>
              </a:ext>
            </a:extLst>
          </a:blip>
          <a:stretch>
            <a:fillRect/>
          </a:stretch>
        </p:blipFill>
        <p:spPr>
          <a:xfrm>
            <a:off x="842839" y="3423863"/>
            <a:ext cx="1990476" cy="1419048"/>
          </a:xfrm>
          <a:prstGeom prst="rect">
            <a:avLst/>
          </a:prstGeom>
        </p:spPr>
      </p:pic>
      <p:sp>
        <p:nvSpPr>
          <p:cNvPr id="20" name="TextBox 19"/>
          <p:cNvSpPr txBox="1"/>
          <p:nvPr/>
        </p:nvSpPr>
        <p:spPr>
          <a:xfrm>
            <a:off x="2876527" y="5626280"/>
            <a:ext cx="53101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Vỏ</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chống vi khuẩn, làm đẹp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8"/>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9" cstate="hqprint">
            <a:extLst>
              <a:ext uri="{28A0092B-C50C-407E-A947-70E740481C1C}">
                <a14:useLocalDpi xmlns:a14="http://schemas.microsoft.com/office/drawing/2010/main" val="0"/>
              </a:ext>
            </a:extLst>
          </a:blip>
          <a:srcRect t="11967"/>
          <a:stretch/>
        </p:blipFill>
        <p:spPr>
          <a:xfrm>
            <a:off x="8989764" y="5293083"/>
            <a:ext cx="2341339" cy="1182281"/>
          </a:xfrm>
          <a:prstGeom prst="rect">
            <a:avLst/>
          </a:prstGeom>
        </p:spPr>
      </p:pic>
    </p:spTree>
    <p:extLst>
      <p:ext uri="{BB962C8B-B14F-4D97-AF65-F5344CB8AC3E}">
        <p14:creationId xmlns:p14="http://schemas.microsoft.com/office/powerpoint/2010/main" val="120946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14"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2" grpId="0"/>
      <p:bldP spid="13" grpId="0"/>
      <p:bldP spid="14" grpId="0"/>
      <p:bldP spid="15" grpId="0"/>
      <p:bldP spid="16"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00252" y="409544"/>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46479" y="1403863"/>
            <a:ext cx="700036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Thảo luận và chia sẻ ý tưởng làm nước lau bàn </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3" name="Picture 2"/>
          <p:cNvPicPr>
            <a:picLocks noChangeAspect="1"/>
          </p:cNvPicPr>
          <p:nvPr/>
        </p:nvPicPr>
        <p:blipFill>
          <a:blip r:embed="rId4"/>
          <a:stretch>
            <a:fillRect/>
          </a:stretch>
        </p:blipFill>
        <p:spPr>
          <a:xfrm>
            <a:off x="3348602" y="2316882"/>
            <a:ext cx="5196115" cy="3466973"/>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9184" b="65545" l="16137" r="70898"/>
                    </a14:imgEffect>
                  </a14:imgLayer>
                </a14:imgProps>
              </a:ext>
              <a:ext uri="{28A0092B-C50C-407E-A947-70E740481C1C}">
                <a14:useLocalDpi xmlns:a14="http://schemas.microsoft.com/office/drawing/2010/main" val="0"/>
              </a:ext>
            </a:extLst>
          </a:blip>
          <a:srcRect l="9292" t="13388" r="22257" b="28660"/>
          <a:stretch/>
        </p:blipFill>
        <p:spPr>
          <a:xfrm rot="19456700">
            <a:off x="3171665" y="4706704"/>
            <a:ext cx="1842516" cy="1039949"/>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4167" b="97619" l="3627" r="100000"/>
                    </a14:imgEffect>
                  </a14:imgLayer>
                </a14:imgProps>
              </a:ext>
            </a:extLst>
          </a:blip>
          <a:stretch>
            <a:fillRect/>
          </a:stretch>
        </p:blipFill>
        <p:spPr>
          <a:xfrm>
            <a:off x="6023812" y="4590393"/>
            <a:ext cx="1167802" cy="1016533"/>
          </a:xfrm>
          <a:prstGeom prst="rect">
            <a:avLst/>
          </a:prstGeom>
        </p:spPr>
      </p:pic>
    </p:spTree>
    <p:extLst>
      <p:ext uri="{BB962C8B-B14F-4D97-AF65-F5344CB8AC3E}">
        <p14:creationId xmlns:p14="http://schemas.microsoft.com/office/powerpoint/2010/main" val="20910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0"/>
          <p:cNvSpPr/>
          <p:nvPr/>
        </p:nvSpPr>
        <p:spPr>
          <a:xfrm rot="5400000">
            <a:off x="2081663" y="1624518"/>
            <a:ext cx="4885644" cy="4964486"/>
          </a:xfrm>
          <a:custGeom>
            <a:avLst/>
            <a:gdLst>
              <a:gd name="connsiteX0" fmla="*/ 0 w 4494882"/>
              <a:gd name="connsiteY0" fmla="*/ 0 h 4494882"/>
              <a:gd name="connsiteX1" fmla="*/ 4494882 w 4494882"/>
              <a:gd name="connsiteY1" fmla="*/ 0 h 4494882"/>
              <a:gd name="connsiteX2" fmla="*/ 4494882 w 4494882"/>
              <a:gd name="connsiteY2" fmla="*/ 4494882 h 4494882"/>
              <a:gd name="connsiteX3" fmla="*/ 0 w 4494882"/>
              <a:gd name="connsiteY3" fmla="*/ 4494882 h 4494882"/>
              <a:gd name="connsiteX4" fmla="*/ 0 w 4494882"/>
              <a:gd name="connsiteY4" fmla="*/ 0 h 4494882"/>
              <a:gd name="connsiteX5" fmla="*/ 271318 w 4494882"/>
              <a:gd name="connsiteY5" fmla="*/ 141803 h 4494882"/>
              <a:gd name="connsiteX6" fmla="*/ 168061 w 4494882"/>
              <a:gd name="connsiteY6" fmla="*/ 245060 h 4494882"/>
              <a:gd name="connsiteX7" fmla="*/ 271318 w 4494882"/>
              <a:gd name="connsiteY7" fmla="*/ 348317 h 4494882"/>
              <a:gd name="connsiteX8" fmla="*/ 374575 w 4494882"/>
              <a:gd name="connsiteY8" fmla="*/ 245060 h 4494882"/>
              <a:gd name="connsiteX9" fmla="*/ 271318 w 4494882"/>
              <a:gd name="connsiteY9" fmla="*/ 141803 h 4494882"/>
              <a:gd name="connsiteX10" fmla="*/ 271318 w 4494882"/>
              <a:gd name="connsiteY10" fmla="*/ 709028 h 4494882"/>
              <a:gd name="connsiteX11" fmla="*/ 168061 w 4494882"/>
              <a:gd name="connsiteY11" fmla="*/ 812285 h 4494882"/>
              <a:gd name="connsiteX12" fmla="*/ 271318 w 4494882"/>
              <a:gd name="connsiteY12" fmla="*/ 915542 h 4494882"/>
              <a:gd name="connsiteX13" fmla="*/ 374575 w 4494882"/>
              <a:gd name="connsiteY13" fmla="*/ 812285 h 4494882"/>
              <a:gd name="connsiteX14" fmla="*/ 271318 w 4494882"/>
              <a:gd name="connsiteY14" fmla="*/ 709028 h 4494882"/>
              <a:gd name="connsiteX15" fmla="*/ 271318 w 4494882"/>
              <a:gd name="connsiteY15" fmla="*/ 1276253 h 4494882"/>
              <a:gd name="connsiteX16" fmla="*/ 168061 w 4494882"/>
              <a:gd name="connsiteY16" fmla="*/ 1379510 h 4494882"/>
              <a:gd name="connsiteX17" fmla="*/ 271318 w 4494882"/>
              <a:gd name="connsiteY17" fmla="*/ 1482767 h 4494882"/>
              <a:gd name="connsiteX18" fmla="*/ 374575 w 4494882"/>
              <a:gd name="connsiteY18" fmla="*/ 1379510 h 4494882"/>
              <a:gd name="connsiteX19" fmla="*/ 271318 w 4494882"/>
              <a:gd name="connsiteY19" fmla="*/ 1276253 h 4494882"/>
              <a:gd name="connsiteX20" fmla="*/ 271318 w 4494882"/>
              <a:gd name="connsiteY20" fmla="*/ 1843478 h 4494882"/>
              <a:gd name="connsiteX21" fmla="*/ 168061 w 4494882"/>
              <a:gd name="connsiteY21" fmla="*/ 1946735 h 4494882"/>
              <a:gd name="connsiteX22" fmla="*/ 271318 w 4494882"/>
              <a:gd name="connsiteY22" fmla="*/ 2049992 h 4494882"/>
              <a:gd name="connsiteX23" fmla="*/ 374575 w 4494882"/>
              <a:gd name="connsiteY23" fmla="*/ 1946735 h 4494882"/>
              <a:gd name="connsiteX24" fmla="*/ 271318 w 4494882"/>
              <a:gd name="connsiteY24" fmla="*/ 1843478 h 4494882"/>
              <a:gd name="connsiteX25" fmla="*/ 271318 w 4494882"/>
              <a:gd name="connsiteY25" fmla="*/ 2410703 h 4494882"/>
              <a:gd name="connsiteX26" fmla="*/ 168061 w 4494882"/>
              <a:gd name="connsiteY26" fmla="*/ 2513960 h 4494882"/>
              <a:gd name="connsiteX27" fmla="*/ 271318 w 4494882"/>
              <a:gd name="connsiteY27" fmla="*/ 2617217 h 4494882"/>
              <a:gd name="connsiteX28" fmla="*/ 374575 w 4494882"/>
              <a:gd name="connsiteY28" fmla="*/ 2513960 h 4494882"/>
              <a:gd name="connsiteX29" fmla="*/ 271318 w 4494882"/>
              <a:gd name="connsiteY29" fmla="*/ 2410703 h 4494882"/>
              <a:gd name="connsiteX30" fmla="*/ 271318 w 4494882"/>
              <a:gd name="connsiteY30" fmla="*/ 2977928 h 4494882"/>
              <a:gd name="connsiteX31" fmla="*/ 168061 w 4494882"/>
              <a:gd name="connsiteY31" fmla="*/ 3081185 h 4494882"/>
              <a:gd name="connsiteX32" fmla="*/ 271318 w 4494882"/>
              <a:gd name="connsiteY32" fmla="*/ 3184442 h 4494882"/>
              <a:gd name="connsiteX33" fmla="*/ 374575 w 4494882"/>
              <a:gd name="connsiteY33" fmla="*/ 3081185 h 4494882"/>
              <a:gd name="connsiteX34" fmla="*/ 271318 w 4494882"/>
              <a:gd name="connsiteY34" fmla="*/ 2977928 h 4494882"/>
              <a:gd name="connsiteX35" fmla="*/ 271318 w 4494882"/>
              <a:gd name="connsiteY35" fmla="*/ 3545153 h 4494882"/>
              <a:gd name="connsiteX36" fmla="*/ 168061 w 4494882"/>
              <a:gd name="connsiteY36" fmla="*/ 3648410 h 4494882"/>
              <a:gd name="connsiteX37" fmla="*/ 271318 w 4494882"/>
              <a:gd name="connsiteY37" fmla="*/ 3751667 h 4494882"/>
              <a:gd name="connsiteX38" fmla="*/ 374575 w 4494882"/>
              <a:gd name="connsiteY38" fmla="*/ 3648410 h 4494882"/>
              <a:gd name="connsiteX39" fmla="*/ 271318 w 4494882"/>
              <a:gd name="connsiteY39" fmla="*/ 3545153 h 4494882"/>
              <a:gd name="connsiteX40" fmla="*/ 271318 w 4494882"/>
              <a:gd name="connsiteY40" fmla="*/ 4112379 h 4494882"/>
              <a:gd name="connsiteX41" fmla="*/ 168061 w 4494882"/>
              <a:gd name="connsiteY41" fmla="*/ 4215636 h 4494882"/>
              <a:gd name="connsiteX42" fmla="*/ 271318 w 4494882"/>
              <a:gd name="connsiteY42" fmla="*/ 4318893 h 4494882"/>
              <a:gd name="connsiteX43" fmla="*/ 374575 w 4494882"/>
              <a:gd name="connsiteY43" fmla="*/ 4215636 h 4494882"/>
              <a:gd name="connsiteX44" fmla="*/ 271318 w 4494882"/>
              <a:gd name="connsiteY44" fmla="*/ 4112379 h 4494882"/>
              <a:gd name="connsiteX0" fmla="*/ 0 w 5056742"/>
              <a:gd name="connsiteY0" fmla="*/ 561860 h 5056742"/>
              <a:gd name="connsiteX1" fmla="*/ 4494882 w 5056742"/>
              <a:gd name="connsiteY1" fmla="*/ 561860 h 5056742"/>
              <a:gd name="connsiteX2" fmla="*/ 4494882 w 5056742"/>
              <a:gd name="connsiteY2" fmla="*/ 5056742 h 5056742"/>
              <a:gd name="connsiteX3" fmla="*/ 0 w 5056742"/>
              <a:gd name="connsiteY3" fmla="*/ 5056742 h 5056742"/>
              <a:gd name="connsiteX4" fmla="*/ 0 w 5056742"/>
              <a:gd name="connsiteY4" fmla="*/ 561860 h 5056742"/>
              <a:gd name="connsiteX5" fmla="*/ 271318 w 5056742"/>
              <a:gd name="connsiteY5" fmla="*/ 703663 h 5056742"/>
              <a:gd name="connsiteX6" fmla="*/ 168061 w 5056742"/>
              <a:gd name="connsiteY6" fmla="*/ 806920 h 5056742"/>
              <a:gd name="connsiteX7" fmla="*/ 271318 w 5056742"/>
              <a:gd name="connsiteY7" fmla="*/ 910177 h 5056742"/>
              <a:gd name="connsiteX8" fmla="*/ 374575 w 5056742"/>
              <a:gd name="connsiteY8" fmla="*/ 806920 h 5056742"/>
              <a:gd name="connsiteX9" fmla="*/ 271318 w 5056742"/>
              <a:gd name="connsiteY9" fmla="*/ 703663 h 5056742"/>
              <a:gd name="connsiteX10" fmla="*/ 271318 w 5056742"/>
              <a:gd name="connsiteY10" fmla="*/ 1270888 h 5056742"/>
              <a:gd name="connsiteX11" fmla="*/ 168061 w 5056742"/>
              <a:gd name="connsiteY11" fmla="*/ 1374145 h 5056742"/>
              <a:gd name="connsiteX12" fmla="*/ 271318 w 5056742"/>
              <a:gd name="connsiteY12" fmla="*/ 1477402 h 5056742"/>
              <a:gd name="connsiteX13" fmla="*/ 374575 w 5056742"/>
              <a:gd name="connsiteY13" fmla="*/ 1374145 h 5056742"/>
              <a:gd name="connsiteX14" fmla="*/ 271318 w 5056742"/>
              <a:gd name="connsiteY14" fmla="*/ 1270888 h 5056742"/>
              <a:gd name="connsiteX15" fmla="*/ 271318 w 5056742"/>
              <a:gd name="connsiteY15" fmla="*/ 1838113 h 5056742"/>
              <a:gd name="connsiteX16" fmla="*/ 168061 w 5056742"/>
              <a:gd name="connsiteY16" fmla="*/ 1941370 h 5056742"/>
              <a:gd name="connsiteX17" fmla="*/ 271318 w 5056742"/>
              <a:gd name="connsiteY17" fmla="*/ 2044627 h 5056742"/>
              <a:gd name="connsiteX18" fmla="*/ 374575 w 5056742"/>
              <a:gd name="connsiteY18" fmla="*/ 1941370 h 5056742"/>
              <a:gd name="connsiteX19" fmla="*/ 271318 w 5056742"/>
              <a:gd name="connsiteY19" fmla="*/ 1838113 h 5056742"/>
              <a:gd name="connsiteX20" fmla="*/ 271318 w 5056742"/>
              <a:gd name="connsiteY20" fmla="*/ 2405338 h 5056742"/>
              <a:gd name="connsiteX21" fmla="*/ 168061 w 5056742"/>
              <a:gd name="connsiteY21" fmla="*/ 2508595 h 5056742"/>
              <a:gd name="connsiteX22" fmla="*/ 271318 w 5056742"/>
              <a:gd name="connsiteY22" fmla="*/ 2611852 h 5056742"/>
              <a:gd name="connsiteX23" fmla="*/ 374575 w 5056742"/>
              <a:gd name="connsiteY23" fmla="*/ 2508595 h 5056742"/>
              <a:gd name="connsiteX24" fmla="*/ 271318 w 5056742"/>
              <a:gd name="connsiteY24" fmla="*/ 2405338 h 5056742"/>
              <a:gd name="connsiteX25" fmla="*/ 271318 w 5056742"/>
              <a:gd name="connsiteY25" fmla="*/ 2972563 h 5056742"/>
              <a:gd name="connsiteX26" fmla="*/ 168061 w 5056742"/>
              <a:gd name="connsiteY26" fmla="*/ 3075820 h 5056742"/>
              <a:gd name="connsiteX27" fmla="*/ 271318 w 5056742"/>
              <a:gd name="connsiteY27" fmla="*/ 3179077 h 5056742"/>
              <a:gd name="connsiteX28" fmla="*/ 374575 w 5056742"/>
              <a:gd name="connsiteY28" fmla="*/ 3075820 h 5056742"/>
              <a:gd name="connsiteX29" fmla="*/ 271318 w 5056742"/>
              <a:gd name="connsiteY29" fmla="*/ 2972563 h 5056742"/>
              <a:gd name="connsiteX30" fmla="*/ 271318 w 5056742"/>
              <a:gd name="connsiteY30" fmla="*/ 3539788 h 5056742"/>
              <a:gd name="connsiteX31" fmla="*/ 168061 w 5056742"/>
              <a:gd name="connsiteY31" fmla="*/ 3643045 h 5056742"/>
              <a:gd name="connsiteX32" fmla="*/ 271318 w 5056742"/>
              <a:gd name="connsiteY32" fmla="*/ 3746302 h 5056742"/>
              <a:gd name="connsiteX33" fmla="*/ 374575 w 5056742"/>
              <a:gd name="connsiteY33" fmla="*/ 3643045 h 5056742"/>
              <a:gd name="connsiteX34" fmla="*/ 271318 w 5056742"/>
              <a:gd name="connsiteY34" fmla="*/ 3539788 h 5056742"/>
              <a:gd name="connsiteX35" fmla="*/ 271318 w 5056742"/>
              <a:gd name="connsiteY35" fmla="*/ 4107013 h 5056742"/>
              <a:gd name="connsiteX36" fmla="*/ 168061 w 5056742"/>
              <a:gd name="connsiteY36" fmla="*/ 4210270 h 5056742"/>
              <a:gd name="connsiteX37" fmla="*/ 271318 w 5056742"/>
              <a:gd name="connsiteY37" fmla="*/ 4313527 h 5056742"/>
              <a:gd name="connsiteX38" fmla="*/ 374575 w 5056742"/>
              <a:gd name="connsiteY38" fmla="*/ 4210270 h 5056742"/>
              <a:gd name="connsiteX39" fmla="*/ 271318 w 5056742"/>
              <a:gd name="connsiteY39" fmla="*/ 4107013 h 5056742"/>
              <a:gd name="connsiteX40" fmla="*/ 271318 w 5056742"/>
              <a:gd name="connsiteY40" fmla="*/ 4674239 h 5056742"/>
              <a:gd name="connsiteX41" fmla="*/ 168061 w 5056742"/>
              <a:gd name="connsiteY41" fmla="*/ 4777496 h 5056742"/>
              <a:gd name="connsiteX42" fmla="*/ 271318 w 5056742"/>
              <a:gd name="connsiteY42" fmla="*/ 4880753 h 5056742"/>
              <a:gd name="connsiteX43" fmla="*/ 374575 w 5056742"/>
              <a:gd name="connsiteY43" fmla="*/ 4777496 h 5056742"/>
              <a:gd name="connsiteX44" fmla="*/ 271318 w 5056742"/>
              <a:gd name="connsiteY44" fmla="*/ 4674239 h 5056742"/>
              <a:gd name="connsiteX0" fmla="*/ 865040 w 5921782"/>
              <a:gd name="connsiteY0" fmla="*/ 561860 h 5056742"/>
              <a:gd name="connsiteX1" fmla="*/ 5359922 w 5921782"/>
              <a:gd name="connsiteY1" fmla="*/ 561860 h 5056742"/>
              <a:gd name="connsiteX2" fmla="*/ 5359922 w 5921782"/>
              <a:gd name="connsiteY2" fmla="*/ 5056742 h 5056742"/>
              <a:gd name="connsiteX3" fmla="*/ 865040 w 5921782"/>
              <a:gd name="connsiteY3" fmla="*/ 5056742 h 5056742"/>
              <a:gd name="connsiteX4" fmla="*/ 865040 w 5921782"/>
              <a:gd name="connsiteY4" fmla="*/ 561860 h 5056742"/>
              <a:gd name="connsiteX5" fmla="*/ 1136358 w 5921782"/>
              <a:gd name="connsiteY5" fmla="*/ 703663 h 5056742"/>
              <a:gd name="connsiteX6" fmla="*/ 1033101 w 5921782"/>
              <a:gd name="connsiteY6" fmla="*/ 806920 h 5056742"/>
              <a:gd name="connsiteX7" fmla="*/ 1136358 w 5921782"/>
              <a:gd name="connsiteY7" fmla="*/ 910177 h 5056742"/>
              <a:gd name="connsiteX8" fmla="*/ 1239615 w 5921782"/>
              <a:gd name="connsiteY8" fmla="*/ 806920 h 5056742"/>
              <a:gd name="connsiteX9" fmla="*/ 1136358 w 5921782"/>
              <a:gd name="connsiteY9" fmla="*/ 703663 h 5056742"/>
              <a:gd name="connsiteX10" fmla="*/ 1136358 w 5921782"/>
              <a:gd name="connsiteY10" fmla="*/ 1270888 h 5056742"/>
              <a:gd name="connsiteX11" fmla="*/ 1033101 w 5921782"/>
              <a:gd name="connsiteY11" fmla="*/ 1374145 h 5056742"/>
              <a:gd name="connsiteX12" fmla="*/ 1136358 w 5921782"/>
              <a:gd name="connsiteY12" fmla="*/ 1477402 h 5056742"/>
              <a:gd name="connsiteX13" fmla="*/ 1239615 w 5921782"/>
              <a:gd name="connsiteY13" fmla="*/ 1374145 h 5056742"/>
              <a:gd name="connsiteX14" fmla="*/ 1136358 w 5921782"/>
              <a:gd name="connsiteY14" fmla="*/ 1270888 h 5056742"/>
              <a:gd name="connsiteX15" fmla="*/ 1136358 w 5921782"/>
              <a:gd name="connsiteY15" fmla="*/ 1838113 h 5056742"/>
              <a:gd name="connsiteX16" fmla="*/ 1033101 w 5921782"/>
              <a:gd name="connsiteY16" fmla="*/ 1941370 h 5056742"/>
              <a:gd name="connsiteX17" fmla="*/ 1136358 w 5921782"/>
              <a:gd name="connsiteY17" fmla="*/ 2044627 h 5056742"/>
              <a:gd name="connsiteX18" fmla="*/ 1239615 w 5921782"/>
              <a:gd name="connsiteY18" fmla="*/ 1941370 h 5056742"/>
              <a:gd name="connsiteX19" fmla="*/ 1136358 w 5921782"/>
              <a:gd name="connsiteY19" fmla="*/ 1838113 h 5056742"/>
              <a:gd name="connsiteX20" fmla="*/ 1136358 w 5921782"/>
              <a:gd name="connsiteY20" fmla="*/ 2405338 h 5056742"/>
              <a:gd name="connsiteX21" fmla="*/ 1033101 w 5921782"/>
              <a:gd name="connsiteY21" fmla="*/ 2508595 h 5056742"/>
              <a:gd name="connsiteX22" fmla="*/ 1136358 w 5921782"/>
              <a:gd name="connsiteY22" fmla="*/ 2611852 h 5056742"/>
              <a:gd name="connsiteX23" fmla="*/ 1239615 w 5921782"/>
              <a:gd name="connsiteY23" fmla="*/ 2508595 h 5056742"/>
              <a:gd name="connsiteX24" fmla="*/ 1136358 w 5921782"/>
              <a:gd name="connsiteY24" fmla="*/ 2405338 h 5056742"/>
              <a:gd name="connsiteX25" fmla="*/ 1136358 w 5921782"/>
              <a:gd name="connsiteY25" fmla="*/ 2972563 h 5056742"/>
              <a:gd name="connsiteX26" fmla="*/ 1033101 w 5921782"/>
              <a:gd name="connsiteY26" fmla="*/ 3075820 h 5056742"/>
              <a:gd name="connsiteX27" fmla="*/ 1136358 w 5921782"/>
              <a:gd name="connsiteY27" fmla="*/ 3179077 h 5056742"/>
              <a:gd name="connsiteX28" fmla="*/ 1239615 w 5921782"/>
              <a:gd name="connsiteY28" fmla="*/ 3075820 h 5056742"/>
              <a:gd name="connsiteX29" fmla="*/ 1136358 w 5921782"/>
              <a:gd name="connsiteY29" fmla="*/ 2972563 h 5056742"/>
              <a:gd name="connsiteX30" fmla="*/ 1136358 w 5921782"/>
              <a:gd name="connsiteY30" fmla="*/ 3539788 h 5056742"/>
              <a:gd name="connsiteX31" fmla="*/ 1033101 w 5921782"/>
              <a:gd name="connsiteY31" fmla="*/ 3643045 h 5056742"/>
              <a:gd name="connsiteX32" fmla="*/ 1136358 w 5921782"/>
              <a:gd name="connsiteY32" fmla="*/ 3746302 h 5056742"/>
              <a:gd name="connsiteX33" fmla="*/ 1239615 w 5921782"/>
              <a:gd name="connsiteY33" fmla="*/ 3643045 h 5056742"/>
              <a:gd name="connsiteX34" fmla="*/ 1136358 w 5921782"/>
              <a:gd name="connsiteY34" fmla="*/ 3539788 h 5056742"/>
              <a:gd name="connsiteX35" fmla="*/ 1136358 w 5921782"/>
              <a:gd name="connsiteY35" fmla="*/ 4107013 h 5056742"/>
              <a:gd name="connsiteX36" fmla="*/ 1033101 w 5921782"/>
              <a:gd name="connsiteY36" fmla="*/ 4210270 h 5056742"/>
              <a:gd name="connsiteX37" fmla="*/ 1136358 w 5921782"/>
              <a:gd name="connsiteY37" fmla="*/ 4313527 h 5056742"/>
              <a:gd name="connsiteX38" fmla="*/ 1239615 w 5921782"/>
              <a:gd name="connsiteY38" fmla="*/ 4210270 h 5056742"/>
              <a:gd name="connsiteX39" fmla="*/ 1136358 w 5921782"/>
              <a:gd name="connsiteY39" fmla="*/ 4107013 h 5056742"/>
              <a:gd name="connsiteX40" fmla="*/ 1136358 w 5921782"/>
              <a:gd name="connsiteY40" fmla="*/ 4674239 h 5056742"/>
              <a:gd name="connsiteX41" fmla="*/ 1033101 w 5921782"/>
              <a:gd name="connsiteY41" fmla="*/ 4777496 h 5056742"/>
              <a:gd name="connsiteX42" fmla="*/ 1136358 w 5921782"/>
              <a:gd name="connsiteY42" fmla="*/ 4880753 h 5056742"/>
              <a:gd name="connsiteX43" fmla="*/ 1239615 w 5921782"/>
              <a:gd name="connsiteY43" fmla="*/ 4777496 h 5056742"/>
              <a:gd name="connsiteX44" fmla="*/ 1136358 w 5921782"/>
              <a:gd name="connsiteY44" fmla="*/ 4674239 h 5056742"/>
              <a:gd name="connsiteX0" fmla="*/ 865040 w 6224962"/>
              <a:gd name="connsiteY0" fmla="*/ 561860 h 5056742"/>
              <a:gd name="connsiteX1" fmla="*/ 5359922 w 6224962"/>
              <a:gd name="connsiteY1" fmla="*/ 561860 h 5056742"/>
              <a:gd name="connsiteX2" fmla="*/ 5359922 w 6224962"/>
              <a:gd name="connsiteY2" fmla="*/ 5056742 h 5056742"/>
              <a:gd name="connsiteX3" fmla="*/ 865040 w 6224962"/>
              <a:gd name="connsiteY3" fmla="*/ 5056742 h 5056742"/>
              <a:gd name="connsiteX4" fmla="*/ 865040 w 6224962"/>
              <a:gd name="connsiteY4" fmla="*/ 561860 h 5056742"/>
              <a:gd name="connsiteX5" fmla="*/ 1136358 w 6224962"/>
              <a:gd name="connsiteY5" fmla="*/ 703663 h 5056742"/>
              <a:gd name="connsiteX6" fmla="*/ 1033101 w 6224962"/>
              <a:gd name="connsiteY6" fmla="*/ 806920 h 5056742"/>
              <a:gd name="connsiteX7" fmla="*/ 1136358 w 6224962"/>
              <a:gd name="connsiteY7" fmla="*/ 910177 h 5056742"/>
              <a:gd name="connsiteX8" fmla="*/ 1239615 w 6224962"/>
              <a:gd name="connsiteY8" fmla="*/ 806920 h 5056742"/>
              <a:gd name="connsiteX9" fmla="*/ 1136358 w 6224962"/>
              <a:gd name="connsiteY9" fmla="*/ 703663 h 5056742"/>
              <a:gd name="connsiteX10" fmla="*/ 1136358 w 6224962"/>
              <a:gd name="connsiteY10" fmla="*/ 1270888 h 5056742"/>
              <a:gd name="connsiteX11" fmla="*/ 1033101 w 6224962"/>
              <a:gd name="connsiteY11" fmla="*/ 1374145 h 5056742"/>
              <a:gd name="connsiteX12" fmla="*/ 1136358 w 6224962"/>
              <a:gd name="connsiteY12" fmla="*/ 1477402 h 5056742"/>
              <a:gd name="connsiteX13" fmla="*/ 1239615 w 6224962"/>
              <a:gd name="connsiteY13" fmla="*/ 1374145 h 5056742"/>
              <a:gd name="connsiteX14" fmla="*/ 1136358 w 6224962"/>
              <a:gd name="connsiteY14" fmla="*/ 1270888 h 5056742"/>
              <a:gd name="connsiteX15" fmla="*/ 1136358 w 6224962"/>
              <a:gd name="connsiteY15" fmla="*/ 1838113 h 5056742"/>
              <a:gd name="connsiteX16" fmla="*/ 1033101 w 6224962"/>
              <a:gd name="connsiteY16" fmla="*/ 1941370 h 5056742"/>
              <a:gd name="connsiteX17" fmla="*/ 1136358 w 6224962"/>
              <a:gd name="connsiteY17" fmla="*/ 2044627 h 5056742"/>
              <a:gd name="connsiteX18" fmla="*/ 1239615 w 6224962"/>
              <a:gd name="connsiteY18" fmla="*/ 1941370 h 5056742"/>
              <a:gd name="connsiteX19" fmla="*/ 1136358 w 6224962"/>
              <a:gd name="connsiteY19" fmla="*/ 1838113 h 5056742"/>
              <a:gd name="connsiteX20" fmla="*/ 1136358 w 6224962"/>
              <a:gd name="connsiteY20" fmla="*/ 2405338 h 5056742"/>
              <a:gd name="connsiteX21" fmla="*/ 1033101 w 6224962"/>
              <a:gd name="connsiteY21" fmla="*/ 2508595 h 5056742"/>
              <a:gd name="connsiteX22" fmla="*/ 1136358 w 6224962"/>
              <a:gd name="connsiteY22" fmla="*/ 2611852 h 5056742"/>
              <a:gd name="connsiteX23" fmla="*/ 1239615 w 6224962"/>
              <a:gd name="connsiteY23" fmla="*/ 2508595 h 5056742"/>
              <a:gd name="connsiteX24" fmla="*/ 1136358 w 6224962"/>
              <a:gd name="connsiteY24" fmla="*/ 2405338 h 5056742"/>
              <a:gd name="connsiteX25" fmla="*/ 1136358 w 6224962"/>
              <a:gd name="connsiteY25" fmla="*/ 2972563 h 5056742"/>
              <a:gd name="connsiteX26" fmla="*/ 1033101 w 6224962"/>
              <a:gd name="connsiteY26" fmla="*/ 3075820 h 5056742"/>
              <a:gd name="connsiteX27" fmla="*/ 1136358 w 6224962"/>
              <a:gd name="connsiteY27" fmla="*/ 3179077 h 5056742"/>
              <a:gd name="connsiteX28" fmla="*/ 1239615 w 6224962"/>
              <a:gd name="connsiteY28" fmla="*/ 3075820 h 5056742"/>
              <a:gd name="connsiteX29" fmla="*/ 1136358 w 6224962"/>
              <a:gd name="connsiteY29" fmla="*/ 2972563 h 5056742"/>
              <a:gd name="connsiteX30" fmla="*/ 1136358 w 6224962"/>
              <a:gd name="connsiteY30" fmla="*/ 3539788 h 5056742"/>
              <a:gd name="connsiteX31" fmla="*/ 1033101 w 6224962"/>
              <a:gd name="connsiteY31" fmla="*/ 3643045 h 5056742"/>
              <a:gd name="connsiteX32" fmla="*/ 1136358 w 6224962"/>
              <a:gd name="connsiteY32" fmla="*/ 3746302 h 5056742"/>
              <a:gd name="connsiteX33" fmla="*/ 1239615 w 6224962"/>
              <a:gd name="connsiteY33" fmla="*/ 3643045 h 5056742"/>
              <a:gd name="connsiteX34" fmla="*/ 1136358 w 6224962"/>
              <a:gd name="connsiteY34" fmla="*/ 3539788 h 5056742"/>
              <a:gd name="connsiteX35" fmla="*/ 1136358 w 6224962"/>
              <a:gd name="connsiteY35" fmla="*/ 4107013 h 5056742"/>
              <a:gd name="connsiteX36" fmla="*/ 1033101 w 6224962"/>
              <a:gd name="connsiteY36" fmla="*/ 4210270 h 5056742"/>
              <a:gd name="connsiteX37" fmla="*/ 1136358 w 6224962"/>
              <a:gd name="connsiteY37" fmla="*/ 4313527 h 5056742"/>
              <a:gd name="connsiteX38" fmla="*/ 1239615 w 6224962"/>
              <a:gd name="connsiteY38" fmla="*/ 4210270 h 5056742"/>
              <a:gd name="connsiteX39" fmla="*/ 1136358 w 6224962"/>
              <a:gd name="connsiteY39" fmla="*/ 4107013 h 5056742"/>
              <a:gd name="connsiteX40" fmla="*/ 1136358 w 6224962"/>
              <a:gd name="connsiteY40" fmla="*/ 4674239 h 5056742"/>
              <a:gd name="connsiteX41" fmla="*/ 1033101 w 6224962"/>
              <a:gd name="connsiteY41" fmla="*/ 4777496 h 5056742"/>
              <a:gd name="connsiteX42" fmla="*/ 1136358 w 6224962"/>
              <a:gd name="connsiteY42" fmla="*/ 4880753 h 5056742"/>
              <a:gd name="connsiteX43" fmla="*/ 1239615 w 6224962"/>
              <a:gd name="connsiteY43" fmla="*/ 4777496 h 5056742"/>
              <a:gd name="connsiteX44" fmla="*/ 1136358 w 6224962"/>
              <a:gd name="connsiteY44" fmla="*/ 4674239 h 5056742"/>
              <a:gd name="connsiteX0" fmla="*/ 561861 w 5921783"/>
              <a:gd name="connsiteY0" fmla="*/ 561860 h 5056742"/>
              <a:gd name="connsiteX1" fmla="*/ 5056743 w 5921783"/>
              <a:gd name="connsiteY1" fmla="*/ 561860 h 5056742"/>
              <a:gd name="connsiteX2" fmla="*/ 5056743 w 5921783"/>
              <a:gd name="connsiteY2" fmla="*/ 5056742 h 5056742"/>
              <a:gd name="connsiteX3" fmla="*/ 561861 w 5921783"/>
              <a:gd name="connsiteY3" fmla="*/ 5056742 h 5056742"/>
              <a:gd name="connsiteX4" fmla="*/ 561861 w 5921783"/>
              <a:gd name="connsiteY4" fmla="*/ 561860 h 5056742"/>
              <a:gd name="connsiteX5" fmla="*/ 833179 w 5921783"/>
              <a:gd name="connsiteY5" fmla="*/ 703663 h 5056742"/>
              <a:gd name="connsiteX6" fmla="*/ 729922 w 5921783"/>
              <a:gd name="connsiteY6" fmla="*/ 806920 h 5056742"/>
              <a:gd name="connsiteX7" fmla="*/ 833179 w 5921783"/>
              <a:gd name="connsiteY7" fmla="*/ 910177 h 5056742"/>
              <a:gd name="connsiteX8" fmla="*/ 936436 w 5921783"/>
              <a:gd name="connsiteY8" fmla="*/ 806920 h 5056742"/>
              <a:gd name="connsiteX9" fmla="*/ 833179 w 5921783"/>
              <a:gd name="connsiteY9" fmla="*/ 703663 h 5056742"/>
              <a:gd name="connsiteX10" fmla="*/ 833179 w 5921783"/>
              <a:gd name="connsiteY10" fmla="*/ 1270888 h 5056742"/>
              <a:gd name="connsiteX11" fmla="*/ 729922 w 5921783"/>
              <a:gd name="connsiteY11" fmla="*/ 1374145 h 5056742"/>
              <a:gd name="connsiteX12" fmla="*/ 833179 w 5921783"/>
              <a:gd name="connsiteY12" fmla="*/ 1477402 h 5056742"/>
              <a:gd name="connsiteX13" fmla="*/ 936436 w 5921783"/>
              <a:gd name="connsiteY13" fmla="*/ 1374145 h 5056742"/>
              <a:gd name="connsiteX14" fmla="*/ 833179 w 5921783"/>
              <a:gd name="connsiteY14" fmla="*/ 1270888 h 5056742"/>
              <a:gd name="connsiteX15" fmla="*/ 833179 w 5921783"/>
              <a:gd name="connsiteY15" fmla="*/ 1838113 h 5056742"/>
              <a:gd name="connsiteX16" fmla="*/ 729922 w 5921783"/>
              <a:gd name="connsiteY16" fmla="*/ 1941370 h 5056742"/>
              <a:gd name="connsiteX17" fmla="*/ 833179 w 5921783"/>
              <a:gd name="connsiteY17" fmla="*/ 2044627 h 5056742"/>
              <a:gd name="connsiteX18" fmla="*/ 936436 w 5921783"/>
              <a:gd name="connsiteY18" fmla="*/ 1941370 h 5056742"/>
              <a:gd name="connsiteX19" fmla="*/ 833179 w 5921783"/>
              <a:gd name="connsiteY19" fmla="*/ 1838113 h 5056742"/>
              <a:gd name="connsiteX20" fmla="*/ 833179 w 5921783"/>
              <a:gd name="connsiteY20" fmla="*/ 2405338 h 5056742"/>
              <a:gd name="connsiteX21" fmla="*/ 729922 w 5921783"/>
              <a:gd name="connsiteY21" fmla="*/ 2508595 h 5056742"/>
              <a:gd name="connsiteX22" fmla="*/ 833179 w 5921783"/>
              <a:gd name="connsiteY22" fmla="*/ 2611852 h 5056742"/>
              <a:gd name="connsiteX23" fmla="*/ 936436 w 5921783"/>
              <a:gd name="connsiteY23" fmla="*/ 2508595 h 5056742"/>
              <a:gd name="connsiteX24" fmla="*/ 833179 w 5921783"/>
              <a:gd name="connsiteY24" fmla="*/ 2405338 h 5056742"/>
              <a:gd name="connsiteX25" fmla="*/ 833179 w 5921783"/>
              <a:gd name="connsiteY25" fmla="*/ 2972563 h 5056742"/>
              <a:gd name="connsiteX26" fmla="*/ 729922 w 5921783"/>
              <a:gd name="connsiteY26" fmla="*/ 3075820 h 5056742"/>
              <a:gd name="connsiteX27" fmla="*/ 833179 w 5921783"/>
              <a:gd name="connsiteY27" fmla="*/ 3179077 h 5056742"/>
              <a:gd name="connsiteX28" fmla="*/ 936436 w 5921783"/>
              <a:gd name="connsiteY28" fmla="*/ 3075820 h 5056742"/>
              <a:gd name="connsiteX29" fmla="*/ 833179 w 5921783"/>
              <a:gd name="connsiteY29" fmla="*/ 2972563 h 5056742"/>
              <a:gd name="connsiteX30" fmla="*/ 833179 w 5921783"/>
              <a:gd name="connsiteY30" fmla="*/ 3539788 h 5056742"/>
              <a:gd name="connsiteX31" fmla="*/ 729922 w 5921783"/>
              <a:gd name="connsiteY31" fmla="*/ 3643045 h 5056742"/>
              <a:gd name="connsiteX32" fmla="*/ 833179 w 5921783"/>
              <a:gd name="connsiteY32" fmla="*/ 3746302 h 5056742"/>
              <a:gd name="connsiteX33" fmla="*/ 936436 w 5921783"/>
              <a:gd name="connsiteY33" fmla="*/ 3643045 h 5056742"/>
              <a:gd name="connsiteX34" fmla="*/ 833179 w 5921783"/>
              <a:gd name="connsiteY34" fmla="*/ 3539788 h 5056742"/>
              <a:gd name="connsiteX35" fmla="*/ 833179 w 5921783"/>
              <a:gd name="connsiteY35" fmla="*/ 4107013 h 5056742"/>
              <a:gd name="connsiteX36" fmla="*/ 729922 w 5921783"/>
              <a:gd name="connsiteY36" fmla="*/ 4210270 h 5056742"/>
              <a:gd name="connsiteX37" fmla="*/ 833179 w 5921783"/>
              <a:gd name="connsiteY37" fmla="*/ 4313527 h 5056742"/>
              <a:gd name="connsiteX38" fmla="*/ 936436 w 5921783"/>
              <a:gd name="connsiteY38" fmla="*/ 4210270 h 5056742"/>
              <a:gd name="connsiteX39" fmla="*/ 833179 w 5921783"/>
              <a:gd name="connsiteY39" fmla="*/ 4107013 h 5056742"/>
              <a:gd name="connsiteX40" fmla="*/ 833179 w 5921783"/>
              <a:gd name="connsiteY40" fmla="*/ 4674239 h 5056742"/>
              <a:gd name="connsiteX41" fmla="*/ 729922 w 5921783"/>
              <a:gd name="connsiteY41" fmla="*/ 4777496 h 5056742"/>
              <a:gd name="connsiteX42" fmla="*/ 833179 w 5921783"/>
              <a:gd name="connsiteY42" fmla="*/ 4880753 h 5056742"/>
              <a:gd name="connsiteX43" fmla="*/ 936436 w 5921783"/>
              <a:gd name="connsiteY43" fmla="*/ 4777496 h 5056742"/>
              <a:gd name="connsiteX44" fmla="*/ 833179 w 5921783"/>
              <a:gd name="connsiteY44" fmla="*/ 4674239 h 5056742"/>
              <a:gd name="connsiteX0" fmla="*/ 561861 w 5921783"/>
              <a:gd name="connsiteY0" fmla="*/ 561860 h 5056742"/>
              <a:gd name="connsiteX1" fmla="*/ 5056743 w 5921783"/>
              <a:gd name="connsiteY1" fmla="*/ 561860 h 5056742"/>
              <a:gd name="connsiteX2" fmla="*/ 5056743 w 5921783"/>
              <a:gd name="connsiteY2" fmla="*/ 5056742 h 5056742"/>
              <a:gd name="connsiteX3" fmla="*/ 561861 w 5921783"/>
              <a:gd name="connsiteY3" fmla="*/ 5056742 h 5056742"/>
              <a:gd name="connsiteX4" fmla="*/ 561861 w 5921783"/>
              <a:gd name="connsiteY4" fmla="*/ 561860 h 5056742"/>
              <a:gd name="connsiteX5" fmla="*/ 833179 w 5921783"/>
              <a:gd name="connsiteY5" fmla="*/ 703663 h 5056742"/>
              <a:gd name="connsiteX6" fmla="*/ 729922 w 5921783"/>
              <a:gd name="connsiteY6" fmla="*/ 806920 h 5056742"/>
              <a:gd name="connsiteX7" fmla="*/ 833179 w 5921783"/>
              <a:gd name="connsiteY7" fmla="*/ 910177 h 5056742"/>
              <a:gd name="connsiteX8" fmla="*/ 936436 w 5921783"/>
              <a:gd name="connsiteY8" fmla="*/ 806920 h 5056742"/>
              <a:gd name="connsiteX9" fmla="*/ 833179 w 5921783"/>
              <a:gd name="connsiteY9" fmla="*/ 703663 h 5056742"/>
              <a:gd name="connsiteX10" fmla="*/ 833179 w 5921783"/>
              <a:gd name="connsiteY10" fmla="*/ 1270888 h 5056742"/>
              <a:gd name="connsiteX11" fmla="*/ 729922 w 5921783"/>
              <a:gd name="connsiteY11" fmla="*/ 1374145 h 5056742"/>
              <a:gd name="connsiteX12" fmla="*/ 833179 w 5921783"/>
              <a:gd name="connsiteY12" fmla="*/ 1477402 h 5056742"/>
              <a:gd name="connsiteX13" fmla="*/ 936436 w 5921783"/>
              <a:gd name="connsiteY13" fmla="*/ 1374145 h 5056742"/>
              <a:gd name="connsiteX14" fmla="*/ 833179 w 5921783"/>
              <a:gd name="connsiteY14" fmla="*/ 1270888 h 5056742"/>
              <a:gd name="connsiteX15" fmla="*/ 833179 w 5921783"/>
              <a:gd name="connsiteY15" fmla="*/ 1838113 h 5056742"/>
              <a:gd name="connsiteX16" fmla="*/ 729922 w 5921783"/>
              <a:gd name="connsiteY16" fmla="*/ 1941370 h 5056742"/>
              <a:gd name="connsiteX17" fmla="*/ 833179 w 5921783"/>
              <a:gd name="connsiteY17" fmla="*/ 2044627 h 5056742"/>
              <a:gd name="connsiteX18" fmla="*/ 936436 w 5921783"/>
              <a:gd name="connsiteY18" fmla="*/ 1941370 h 5056742"/>
              <a:gd name="connsiteX19" fmla="*/ 833179 w 5921783"/>
              <a:gd name="connsiteY19" fmla="*/ 1838113 h 5056742"/>
              <a:gd name="connsiteX20" fmla="*/ 833179 w 5921783"/>
              <a:gd name="connsiteY20" fmla="*/ 2405338 h 5056742"/>
              <a:gd name="connsiteX21" fmla="*/ 729922 w 5921783"/>
              <a:gd name="connsiteY21" fmla="*/ 2508595 h 5056742"/>
              <a:gd name="connsiteX22" fmla="*/ 833179 w 5921783"/>
              <a:gd name="connsiteY22" fmla="*/ 2611852 h 5056742"/>
              <a:gd name="connsiteX23" fmla="*/ 936436 w 5921783"/>
              <a:gd name="connsiteY23" fmla="*/ 2508595 h 5056742"/>
              <a:gd name="connsiteX24" fmla="*/ 833179 w 5921783"/>
              <a:gd name="connsiteY24" fmla="*/ 2405338 h 5056742"/>
              <a:gd name="connsiteX25" fmla="*/ 833179 w 5921783"/>
              <a:gd name="connsiteY25" fmla="*/ 2972563 h 5056742"/>
              <a:gd name="connsiteX26" fmla="*/ 729922 w 5921783"/>
              <a:gd name="connsiteY26" fmla="*/ 3075820 h 5056742"/>
              <a:gd name="connsiteX27" fmla="*/ 833179 w 5921783"/>
              <a:gd name="connsiteY27" fmla="*/ 3179077 h 5056742"/>
              <a:gd name="connsiteX28" fmla="*/ 936436 w 5921783"/>
              <a:gd name="connsiteY28" fmla="*/ 3075820 h 5056742"/>
              <a:gd name="connsiteX29" fmla="*/ 833179 w 5921783"/>
              <a:gd name="connsiteY29" fmla="*/ 2972563 h 5056742"/>
              <a:gd name="connsiteX30" fmla="*/ 833179 w 5921783"/>
              <a:gd name="connsiteY30" fmla="*/ 3539788 h 5056742"/>
              <a:gd name="connsiteX31" fmla="*/ 729922 w 5921783"/>
              <a:gd name="connsiteY31" fmla="*/ 3643045 h 5056742"/>
              <a:gd name="connsiteX32" fmla="*/ 833179 w 5921783"/>
              <a:gd name="connsiteY32" fmla="*/ 3746302 h 5056742"/>
              <a:gd name="connsiteX33" fmla="*/ 936436 w 5921783"/>
              <a:gd name="connsiteY33" fmla="*/ 3643045 h 5056742"/>
              <a:gd name="connsiteX34" fmla="*/ 833179 w 5921783"/>
              <a:gd name="connsiteY34" fmla="*/ 3539788 h 5056742"/>
              <a:gd name="connsiteX35" fmla="*/ 833179 w 5921783"/>
              <a:gd name="connsiteY35" fmla="*/ 4107013 h 5056742"/>
              <a:gd name="connsiteX36" fmla="*/ 729922 w 5921783"/>
              <a:gd name="connsiteY36" fmla="*/ 4210270 h 5056742"/>
              <a:gd name="connsiteX37" fmla="*/ 833179 w 5921783"/>
              <a:gd name="connsiteY37" fmla="*/ 4313527 h 5056742"/>
              <a:gd name="connsiteX38" fmla="*/ 936436 w 5921783"/>
              <a:gd name="connsiteY38" fmla="*/ 4210270 h 5056742"/>
              <a:gd name="connsiteX39" fmla="*/ 833179 w 5921783"/>
              <a:gd name="connsiteY39" fmla="*/ 4107013 h 5056742"/>
              <a:gd name="connsiteX40" fmla="*/ 833179 w 5921783"/>
              <a:gd name="connsiteY40" fmla="*/ 4674239 h 5056742"/>
              <a:gd name="connsiteX41" fmla="*/ 729922 w 5921783"/>
              <a:gd name="connsiteY41" fmla="*/ 4777496 h 5056742"/>
              <a:gd name="connsiteX42" fmla="*/ 833179 w 5921783"/>
              <a:gd name="connsiteY42" fmla="*/ 4880753 h 5056742"/>
              <a:gd name="connsiteX43" fmla="*/ 936436 w 5921783"/>
              <a:gd name="connsiteY43" fmla="*/ 4777496 h 5056742"/>
              <a:gd name="connsiteX44" fmla="*/ 833179 w 5921783"/>
              <a:gd name="connsiteY44" fmla="*/ 4674239 h 5056742"/>
              <a:gd name="connsiteX0" fmla="*/ 561861 w 5639443"/>
              <a:gd name="connsiteY0" fmla="*/ 561860 h 5580655"/>
              <a:gd name="connsiteX1" fmla="*/ 5056743 w 5639443"/>
              <a:gd name="connsiteY1" fmla="*/ 561860 h 5580655"/>
              <a:gd name="connsiteX2" fmla="*/ 5056743 w 5639443"/>
              <a:gd name="connsiteY2" fmla="*/ 5056742 h 5580655"/>
              <a:gd name="connsiteX3" fmla="*/ 561861 w 5639443"/>
              <a:gd name="connsiteY3" fmla="*/ 5056742 h 5580655"/>
              <a:gd name="connsiteX4" fmla="*/ 561861 w 5639443"/>
              <a:gd name="connsiteY4" fmla="*/ 561860 h 5580655"/>
              <a:gd name="connsiteX5" fmla="*/ 833179 w 5639443"/>
              <a:gd name="connsiteY5" fmla="*/ 703663 h 5580655"/>
              <a:gd name="connsiteX6" fmla="*/ 729922 w 5639443"/>
              <a:gd name="connsiteY6" fmla="*/ 806920 h 5580655"/>
              <a:gd name="connsiteX7" fmla="*/ 833179 w 5639443"/>
              <a:gd name="connsiteY7" fmla="*/ 910177 h 5580655"/>
              <a:gd name="connsiteX8" fmla="*/ 936436 w 5639443"/>
              <a:gd name="connsiteY8" fmla="*/ 806920 h 5580655"/>
              <a:gd name="connsiteX9" fmla="*/ 833179 w 5639443"/>
              <a:gd name="connsiteY9" fmla="*/ 703663 h 5580655"/>
              <a:gd name="connsiteX10" fmla="*/ 833179 w 5639443"/>
              <a:gd name="connsiteY10" fmla="*/ 1270888 h 5580655"/>
              <a:gd name="connsiteX11" fmla="*/ 729922 w 5639443"/>
              <a:gd name="connsiteY11" fmla="*/ 1374145 h 5580655"/>
              <a:gd name="connsiteX12" fmla="*/ 833179 w 5639443"/>
              <a:gd name="connsiteY12" fmla="*/ 1477402 h 5580655"/>
              <a:gd name="connsiteX13" fmla="*/ 936436 w 5639443"/>
              <a:gd name="connsiteY13" fmla="*/ 1374145 h 5580655"/>
              <a:gd name="connsiteX14" fmla="*/ 833179 w 5639443"/>
              <a:gd name="connsiteY14" fmla="*/ 1270888 h 5580655"/>
              <a:gd name="connsiteX15" fmla="*/ 833179 w 5639443"/>
              <a:gd name="connsiteY15" fmla="*/ 1838113 h 5580655"/>
              <a:gd name="connsiteX16" fmla="*/ 729922 w 5639443"/>
              <a:gd name="connsiteY16" fmla="*/ 1941370 h 5580655"/>
              <a:gd name="connsiteX17" fmla="*/ 833179 w 5639443"/>
              <a:gd name="connsiteY17" fmla="*/ 2044627 h 5580655"/>
              <a:gd name="connsiteX18" fmla="*/ 936436 w 5639443"/>
              <a:gd name="connsiteY18" fmla="*/ 1941370 h 5580655"/>
              <a:gd name="connsiteX19" fmla="*/ 833179 w 5639443"/>
              <a:gd name="connsiteY19" fmla="*/ 1838113 h 5580655"/>
              <a:gd name="connsiteX20" fmla="*/ 833179 w 5639443"/>
              <a:gd name="connsiteY20" fmla="*/ 2405338 h 5580655"/>
              <a:gd name="connsiteX21" fmla="*/ 729922 w 5639443"/>
              <a:gd name="connsiteY21" fmla="*/ 2508595 h 5580655"/>
              <a:gd name="connsiteX22" fmla="*/ 833179 w 5639443"/>
              <a:gd name="connsiteY22" fmla="*/ 2611852 h 5580655"/>
              <a:gd name="connsiteX23" fmla="*/ 936436 w 5639443"/>
              <a:gd name="connsiteY23" fmla="*/ 2508595 h 5580655"/>
              <a:gd name="connsiteX24" fmla="*/ 833179 w 5639443"/>
              <a:gd name="connsiteY24" fmla="*/ 2405338 h 5580655"/>
              <a:gd name="connsiteX25" fmla="*/ 833179 w 5639443"/>
              <a:gd name="connsiteY25" fmla="*/ 2972563 h 5580655"/>
              <a:gd name="connsiteX26" fmla="*/ 729922 w 5639443"/>
              <a:gd name="connsiteY26" fmla="*/ 3075820 h 5580655"/>
              <a:gd name="connsiteX27" fmla="*/ 833179 w 5639443"/>
              <a:gd name="connsiteY27" fmla="*/ 3179077 h 5580655"/>
              <a:gd name="connsiteX28" fmla="*/ 936436 w 5639443"/>
              <a:gd name="connsiteY28" fmla="*/ 3075820 h 5580655"/>
              <a:gd name="connsiteX29" fmla="*/ 833179 w 5639443"/>
              <a:gd name="connsiteY29" fmla="*/ 2972563 h 5580655"/>
              <a:gd name="connsiteX30" fmla="*/ 833179 w 5639443"/>
              <a:gd name="connsiteY30" fmla="*/ 3539788 h 5580655"/>
              <a:gd name="connsiteX31" fmla="*/ 729922 w 5639443"/>
              <a:gd name="connsiteY31" fmla="*/ 3643045 h 5580655"/>
              <a:gd name="connsiteX32" fmla="*/ 833179 w 5639443"/>
              <a:gd name="connsiteY32" fmla="*/ 3746302 h 5580655"/>
              <a:gd name="connsiteX33" fmla="*/ 936436 w 5639443"/>
              <a:gd name="connsiteY33" fmla="*/ 3643045 h 5580655"/>
              <a:gd name="connsiteX34" fmla="*/ 833179 w 5639443"/>
              <a:gd name="connsiteY34" fmla="*/ 3539788 h 5580655"/>
              <a:gd name="connsiteX35" fmla="*/ 833179 w 5639443"/>
              <a:gd name="connsiteY35" fmla="*/ 4107013 h 5580655"/>
              <a:gd name="connsiteX36" fmla="*/ 729922 w 5639443"/>
              <a:gd name="connsiteY36" fmla="*/ 4210270 h 5580655"/>
              <a:gd name="connsiteX37" fmla="*/ 833179 w 5639443"/>
              <a:gd name="connsiteY37" fmla="*/ 4313527 h 5580655"/>
              <a:gd name="connsiteX38" fmla="*/ 936436 w 5639443"/>
              <a:gd name="connsiteY38" fmla="*/ 4210270 h 5580655"/>
              <a:gd name="connsiteX39" fmla="*/ 833179 w 5639443"/>
              <a:gd name="connsiteY39" fmla="*/ 4107013 h 5580655"/>
              <a:gd name="connsiteX40" fmla="*/ 833179 w 5639443"/>
              <a:gd name="connsiteY40" fmla="*/ 4674239 h 5580655"/>
              <a:gd name="connsiteX41" fmla="*/ 729922 w 5639443"/>
              <a:gd name="connsiteY41" fmla="*/ 4777496 h 5580655"/>
              <a:gd name="connsiteX42" fmla="*/ 833179 w 5639443"/>
              <a:gd name="connsiteY42" fmla="*/ 4880753 h 5580655"/>
              <a:gd name="connsiteX43" fmla="*/ 936436 w 5639443"/>
              <a:gd name="connsiteY43" fmla="*/ 4777496 h 5580655"/>
              <a:gd name="connsiteX44" fmla="*/ 833179 w 5639443"/>
              <a:gd name="connsiteY44" fmla="*/ 4674239 h 55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39443" h="5580655">
                <a:moveTo>
                  <a:pt x="561861" y="561860"/>
                </a:moveTo>
                <a:cubicBezTo>
                  <a:pt x="1311008" y="-187287"/>
                  <a:pt x="4307596" y="-187287"/>
                  <a:pt x="5056743" y="561860"/>
                </a:cubicBezTo>
                <a:cubicBezTo>
                  <a:pt x="5805890" y="1311007"/>
                  <a:pt x="5860977" y="3877937"/>
                  <a:pt x="5056743" y="5056742"/>
                </a:cubicBezTo>
                <a:cubicBezTo>
                  <a:pt x="4252509" y="6235547"/>
                  <a:pt x="2060155" y="5056742"/>
                  <a:pt x="561861" y="5056742"/>
                </a:cubicBezTo>
                <a:cubicBezTo>
                  <a:pt x="-187286" y="4307595"/>
                  <a:pt x="-187286" y="1311007"/>
                  <a:pt x="561861" y="561860"/>
                </a:cubicBezTo>
                <a:close/>
                <a:moveTo>
                  <a:pt x="833179" y="703663"/>
                </a:moveTo>
                <a:cubicBezTo>
                  <a:pt x="776152" y="703663"/>
                  <a:pt x="729922" y="749893"/>
                  <a:pt x="729922" y="806920"/>
                </a:cubicBezTo>
                <a:cubicBezTo>
                  <a:pt x="729922" y="863947"/>
                  <a:pt x="776152" y="910177"/>
                  <a:pt x="833179" y="910177"/>
                </a:cubicBezTo>
                <a:cubicBezTo>
                  <a:pt x="890206" y="910177"/>
                  <a:pt x="936436" y="863947"/>
                  <a:pt x="936436" y="806920"/>
                </a:cubicBezTo>
                <a:cubicBezTo>
                  <a:pt x="936436" y="749893"/>
                  <a:pt x="890206" y="703663"/>
                  <a:pt x="833179" y="703663"/>
                </a:cubicBezTo>
                <a:close/>
                <a:moveTo>
                  <a:pt x="833179" y="1270888"/>
                </a:moveTo>
                <a:cubicBezTo>
                  <a:pt x="776152" y="1270888"/>
                  <a:pt x="729922" y="1317118"/>
                  <a:pt x="729922" y="1374145"/>
                </a:cubicBezTo>
                <a:cubicBezTo>
                  <a:pt x="729922" y="1431172"/>
                  <a:pt x="776152" y="1477402"/>
                  <a:pt x="833179" y="1477402"/>
                </a:cubicBezTo>
                <a:cubicBezTo>
                  <a:pt x="890206" y="1477402"/>
                  <a:pt x="936436" y="1431172"/>
                  <a:pt x="936436" y="1374145"/>
                </a:cubicBezTo>
                <a:cubicBezTo>
                  <a:pt x="936436" y="1317118"/>
                  <a:pt x="890206" y="1270888"/>
                  <a:pt x="833179" y="1270888"/>
                </a:cubicBezTo>
                <a:close/>
                <a:moveTo>
                  <a:pt x="833179" y="1838113"/>
                </a:moveTo>
                <a:cubicBezTo>
                  <a:pt x="776152" y="1838113"/>
                  <a:pt x="729922" y="1884343"/>
                  <a:pt x="729922" y="1941370"/>
                </a:cubicBezTo>
                <a:cubicBezTo>
                  <a:pt x="729922" y="1998397"/>
                  <a:pt x="776152" y="2044627"/>
                  <a:pt x="833179" y="2044627"/>
                </a:cubicBezTo>
                <a:cubicBezTo>
                  <a:pt x="890206" y="2044627"/>
                  <a:pt x="936436" y="1998397"/>
                  <a:pt x="936436" y="1941370"/>
                </a:cubicBezTo>
                <a:cubicBezTo>
                  <a:pt x="936436" y="1884343"/>
                  <a:pt x="890206" y="1838113"/>
                  <a:pt x="833179" y="1838113"/>
                </a:cubicBezTo>
                <a:close/>
                <a:moveTo>
                  <a:pt x="833179" y="2405338"/>
                </a:moveTo>
                <a:cubicBezTo>
                  <a:pt x="776152" y="2405338"/>
                  <a:pt x="729922" y="2451568"/>
                  <a:pt x="729922" y="2508595"/>
                </a:cubicBezTo>
                <a:cubicBezTo>
                  <a:pt x="729922" y="2565622"/>
                  <a:pt x="776152" y="2611852"/>
                  <a:pt x="833179" y="2611852"/>
                </a:cubicBezTo>
                <a:cubicBezTo>
                  <a:pt x="890206" y="2611852"/>
                  <a:pt x="936436" y="2565622"/>
                  <a:pt x="936436" y="2508595"/>
                </a:cubicBezTo>
                <a:cubicBezTo>
                  <a:pt x="936436" y="2451568"/>
                  <a:pt x="890206" y="2405338"/>
                  <a:pt x="833179" y="2405338"/>
                </a:cubicBezTo>
                <a:close/>
                <a:moveTo>
                  <a:pt x="833179" y="2972563"/>
                </a:moveTo>
                <a:cubicBezTo>
                  <a:pt x="776152" y="2972563"/>
                  <a:pt x="729922" y="3018793"/>
                  <a:pt x="729922" y="3075820"/>
                </a:cubicBezTo>
                <a:cubicBezTo>
                  <a:pt x="729922" y="3132847"/>
                  <a:pt x="776152" y="3179077"/>
                  <a:pt x="833179" y="3179077"/>
                </a:cubicBezTo>
                <a:cubicBezTo>
                  <a:pt x="890206" y="3179077"/>
                  <a:pt x="936436" y="3132847"/>
                  <a:pt x="936436" y="3075820"/>
                </a:cubicBezTo>
                <a:cubicBezTo>
                  <a:pt x="936436" y="3018793"/>
                  <a:pt x="890206" y="2972563"/>
                  <a:pt x="833179" y="2972563"/>
                </a:cubicBezTo>
                <a:close/>
                <a:moveTo>
                  <a:pt x="833179" y="3539788"/>
                </a:moveTo>
                <a:cubicBezTo>
                  <a:pt x="776152" y="3539788"/>
                  <a:pt x="729922" y="3586018"/>
                  <a:pt x="729922" y="3643045"/>
                </a:cubicBezTo>
                <a:cubicBezTo>
                  <a:pt x="729922" y="3700072"/>
                  <a:pt x="776152" y="3746302"/>
                  <a:pt x="833179" y="3746302"/>
                </a:cubicBezTo>
                <a:cubicBezTo>
                  <a:pt x="890206" y="3746302"/>
                  <a:pt x="936436" y="3700072"/>
                  <a:pt x="936436" y="3643045"/>
                </a:cubicBezTo>
                <a:cubicBezTo>
                  <a:pt x="936436" y="3586018"/>
                  <a:pt x="890206" y="3539788"/>
                  <a:pt x="833179" y="3539788"/>
                </a:cubicBezTo>
                <a:close/>
                <a:moveTo>
                  <a:pt x="833179" y="4107013"/>
                </a:moveTo>
                <a:cubicBezTo>
                  <a:pt x="776152" y="4107013"/>
                  <a:pt x="729922" y="4153243"/>
                  <a:pt x="729922" y="4210270"/>
                </a:cubicBezTo>
                <a:cubicBezTo>
                  <a:pt x="729922" y="4267297"/>
                  <a:pt x="776152" y="4313527"/>
                  <a:pt x="833179" y="4313527"/>
                </a:cubicBezTo>
                <a:cubicBezTo>
                  <a:pt x="890206" y="4313527"/>
                  <a:pt x="936436" y="4267297"/>
                  <a:pt x="936436" y="4210270"/>
                </a:cubicBezTo>
                <a:cubicBezTo>
                  <a:pt x="936436" y="4153243"/>
                  <a:pt x="890206" y="4107013"/>
                  <a:pt x="833179" y="4107013"/>
                </a:cubicBezTo>
                <a:close/>
                <a:moveTo>
                  <a:pt x="833179" y="4674239"/>
                </a:moveTo>
                <a:cubicBezTo>
                  <a:pt x="776152" y="4674239"/>
                  <a:pt x="729922" y="4720469"/>
                  <a:pt x="729922" y="4777496"/>
                </a:cubicBezTo>
                <a:cubicBezTo>
                  <a:pt x="729922" y="4834523"/>
                  <a:pt x="776152" y="4880753"/>
                  <a:pt x="833179" y="4880753"/>
                </a:cubicBezTo>
                <a:cubicBezTo>
                  <a:pt x="890206" y="4880753"/>
                  <a:pt x="936436" y="4834523"/>
                  <a:pt x="936436" y="4777496"/>
                </a:cubicBezTo>
                <a:cubicBezTo>
                  <a:pt x="936436" y="4720469"/>
                  <a:pt x="890206" y="4674239"/>
                  <a:pt x="833179" y="467423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700252" y="409544"/>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772427" y="1814657"/>
            <a:ext cx="3599765" cy="461665"/>
          </a:xfrm>
          <a:prstGeom prst="rect">
            <a:avLst/>
          </a:prstGeom>
          <a:noFill/>
        </p:spPr>
        <p:txBody>
          <a:bodyPr wrap="square" rtlCol="0">
            <a:spAutoFit/>
          </a:bodyPr>
          <a:lstStyle/>
          <a:p>
            <a:pPr lvl="0" algn="ctr">
              <a:defRPr/>
            </a:pPr>
            <a:r>
              <a:rPr lang="en-US" altLang="zh-CN" sz="2400">
                <a:solidFill>
                  <a:schemeClr val="bg1"/>
                </a:solidFill>
                <a:latin typeface="Roboto Black" panose="02000000000000000000" pitchFamily="2" charset="0"/>
                <a:ea typeface="Roboto Black" panose="02000000000000000000" pitchFamily="2" charset="0"/>
              </a:rPr>
              <a:t>Tiêu chí sản phẩm</a:t>
            </a:r>
            <a:endParaRPr kumimoji="0" lang="vi-VN" altLang="zh-C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521847" y="4509437"/>
            <a:ext cx="4232159" cy="461665"/>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72427" y="3227434"/>
            <a:ext cx="3731000" cy="830997"/>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thiên nhiên</a:t>
            </a:r>
          </a:p>
        </p:txBody>
      </p:sp>
      <p:sp>
        <p:nvSpPr>
          <p:cNvPr id="11" name="TextBox 10"/>
          <p:cNvSpPr txBox="1"/>
          <p:nvPr/>
        </p:nvSpPr>
        <p:spPr>
          <a:xfrm>
            <a:off x="2816447" y="5441396"/>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6" name="Picture 5"/>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33611" y="2751686"/>
            <a:ext cx="3613363" cy="2710149"/>
          </a:xfrm>
          <a:prstGeom prst="rect">
            <a:avLst/>
          </a:prstGeom>
        </p:spPr>
      </p:pic>
    </p:spTree>
    <p:extLst>
      <p:ext uri="{BB962C8B-B14F-4D97-AF65-F5344CB8AC3E}">
        <p14:creationId xmlns:p14="http://schemas.microsoft.com/office/powerpoint/2010/main" val="85528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7479" y="494099"/>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3710" y="1294509"/>
            <a:ext cx="4544649" cy="321286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973701" y="3355334"/>
            <a:ext cx="3183077"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2727767" cy="1200329"/>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Bạn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nhỏ</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trong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bài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hát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làm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gì</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để</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giữ</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sạch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nhà</a:t>
              </a:r>
              <a:r>
                <a:rPr lang="en-US" sz="2400" dirty="0">
                  <a:solidFill>
                    <a:srgbClr val="002060"/>
                  </a:solidFill>
                  <a:latin typeface="Roboto" panose="02000000000000000000" pitchFamily="2" charset="0"/>
                  <a:ea typeface="Roboto" panose="02000000000000000000" pitchFamily="2" charset="0"/>
                </a:rPr>
                <a:t> ở?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1592571" y="4416132"/>
            <a:ext cx="2976164" cy="1412410"/>
            <a:chOff x="7669085" y="3110163"/>
            <a:chExt cx="3248569" cy="1412410"/>
          </a:xfrm>
        </p:grpSpPr>
        <p:sp>
          <p:nvSpPr>
            <p:cNvPr id="56" name="Rounded Rectangle 11"/>
            <p:cNvSpPr/>
            <p:nvPr/>
          </p:nvSpPr>
          <p:spPr>
            <a:xfrm>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36361" y="3429965"/>
              <a:ext cx="3081293" cy="830997"/>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Bạn nhỏ quét sân để giữ sạch nhà ở</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9816" flipH="1">
            <a:off x="24520" y="4490887"/>
            <a:ext cx="1562100" cy="23107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48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par>
                                <p:cTn id="28" presetID="42"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1000"/>
                                        <p:tgtEl>
                                          <p:spTgt spid="55"/>
                                        </p:tgtEl>
                                      </p:cBhvr>
                                    </p:animEffect>
                                    <p:anim calcmode="lin" valueType="num">
                                      <p:cBhvr>
                                        <p:cTn id="31" dur="1000" fill="hold"/>
                                        <p:tgtEl>
                                          <p:spTgt spid="55"/>
                                        </p:tgtEl>
                                        <p:attrNameLst>
                                          <p:attrName>ppt_x</p:attrName>
                                        </p:attrNameLst>
                                      </p:cBhvr>
                                      <p:tavLst>
                                        <p:tav tm="0">
                                          <p:val>
                                            <p:strVal val="#ppt_x"/>
                                          </p:val>
                                        </p:tav>
                                        <p:tav tm="100000">
                                          <p:val>
                                            <p:strVal val="#ppt_x"/>
                                          </p:val>
                                        </p:tav>
                                      </p:tavLst>
                                    </p:anim>
                                    <p:anim calcmode="lin" valueType="num">
                                      <p:cBhvr>
                                        <p:cTn id="3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2875275" y="1681950"/>
            <a:ext cx="5883007" cy="4859340"/>
          </a:xfrm>
          <a:custGeom>
            <a:avLst/>
            <a:gdLst>
              <a:gd name="connsiteX0" fmla="*/ 771196 w 5100810"/>
              <a:gd name="connsiteY0" fmla="*/ 0 h 4627084"/>
              <a:gd name="connsiteX1" fmla="*/ 4329614 w 5100810"/>
              <a:gd name="connsiteY1" fmla="*/ 0 h 4627084"/>
              <a:gd name="connsiteX2" fmla="*/ 5100810 w 5100810"/>
              <a:gd name="connsiteY2" fmla="*/ 771196 h 4627084"/>
              <a:gd name="connsiteX3" fmla="*/ 5100810 w 5100810"/>
              <a:gd name="connsiteY3" fmla="*/ 4627084 h 4627084"/>
              <a:gd name="connsiteX4" fmla="*/ 0 w 5100810"/>
              <a:gd name="connsiteY4" fmla="*/ 4627084 h 4627084"/>
              <a:gd name="connsiteX5" fmla="*/ 0 w 5100810"/>
              <a:gd name="connsiteY5" fmla="*/ 771196 h 4627084"/>
              <a:gd name="connsiteX6" fmla="*/ 771196 w 5100810"/>
              <a:gd name="connsiteY6" fmla="*/ 0 h 4627084"/>
              <a:gd name="connsiteX0" fmla="*/ 771196 w 5508866"/>
              <a:gd name="connsiteY0" fmla="*/ 0 h 5109070"/>
              <a:gd name="connsiteX1" fmla="*/ 4329614 w 5508866"/>
              <a:gd name="connsiteY1" fmla="*/ 0 h 5109070"/>
              <a:gd name="connsiteX2" fmla="*/ 5100810 w 5508866"/>
              <a:gd name="connsiteY2" fmla="*/ 771196 h 5109070"/>
              <a:gd name="connsiteX3" fmla="*/ 5100810 w 5508866"/>
              <a:gd name="connsiteY3" fmla="*/ 4627084 h 5109070"/>
              <a:gd name="connsiteX4" fmla="*/ 0 w 5508866"/>
              <a:gd name="connsiteY4" fmla="*/ 4627084 h 5109070"/>
              <a:gd name="connsiteX5" fmla="*/ 0 w 5508866"/>
              <a:gd name="connsiteY5" fmla="*/ 771196 h 5109070"/>
              <a:gd name="connsiteX6" fmla="*/ 771196 w 5508866"/>
              <a:gd name="connsiteY6" fmla="*/ 0 h 5109070"/>
              <a:gd name="connsiteX0" fmla="*/ 771196 w 5577157"/>
              <a:gd name="connsiteY0" fmla="*/ 0 h 5030630"/>
              <a:gd name="connsiteX1" fmla="*/ 4329614 w 5577157"/>
              <a:gd name="connsiteY1" fmla="*/ 0 h 5030630"/>
              <a:gd name="connsiteX2" fmla="*/ 5100810 w 5577157"/>
              <a:gd name="connsiteY2" fmla="*/ 771196 h 5030630"/>
              <a:gd name="connsiteX3" fmla="*/ 5100810 w 5577157"/>
              <a:gd name="connsiteY3" fmla="*/ 4627084 h 5030630"/>
              <a:gd name="connsiteX4" fmla="*/ 0 w 5577157"/>
              <a:gd name="connsiteY4" fmla="*/ 4627084 h 5030630"/>
              <a:gd name="connsiteX5" fmla="*/ 0 w 5577157"/>
              <a:gd name="connsiteY5" fmla="*/ 771196 h 5030630"/>
              <a:gd name="connsiteX6" fmla="*/ 771196 w 5577157"/>
              <a:gd name="connsiteY6" fmla="*/ 0 h 5030630"/>
              <a:gd name="connsiteX0" fmla="*/ 771196 w 5591801"/>
              <a:gd name="connsiteY0" fmla="*/ 0 h 4888321"/>
              <a:gd name="connsiteX1" fmla="*/ 4329614 w 5591801"/>
              <a:gd name="connsiteY1" fmla="*/ 0 h 4888321"/>
              <a:gd name="connsiteX2" fmla="*/ 5100810 w 5591801"/>
              <a:gd name="connsiteY2" fmla="*/ 771196 h 4888321"/>
              <a:gd name="connsiteX3" fmla="*/ 5100810 w 5591801"/>
              <a:gd name="connsiteY3" fmla="*/ 4627084 h 4888321"/>
              <a:gd name="connsiteX4" fmla="*/ 0 w 5591801"/>
              <a:gd name="connsiteY4" fmla="*/ 4627084 h 4888321"/>
              <a:gd name="connsiteX5" fmla="*/ 0 w 5591801"/>
              <a:gd name="connsiteY5" fmla="*/ 771196 h 4888321"/>
              <a:gd name="connsiteX6" fmla="*/ 771196 w 5591801"/>
              <a:gd name="connsiteY6" fmla="*/ 0 h 4888321"/>
              <a:gd name="connsiteX0" fmla="*/ 771196 w 5533246"/>
              <a:gd name="connsiteY0" fmla="*/ 0 h 4859340"/>
              <a:gd name="connsiteX1" fmla="*/ 4329614 w 5533246"/>
              <a:gd name="connsiteY1" fmla="*/ 0 h 4859340"/>
              <a:gd name="connsiteX2" fmla="*/ 5100810 w 5533246"/>
              <a:gd name="connsiteY2" fmla="*/ 771196 h 4859340"/>
              <a:gd name="connsiteX3" fmla="*/ 5100810 w 5533246"/>
              <a:gd name="connsiteY3" fmla="*/ 4627084 h 4859340"/>
              <a:gd name="connsiteX4" fmla="*/ 0 w 5533246"/>
              <a:gd name="connsiteY4" fmla="*/ 4627084 h 4859340"/>
              <a:gd name="connsiteX5" fmla="*/ 0 w 5533246"/>
              <a:gd name="connsiteY5" fmla="*/ 771196 h 4859340"/>
              <a:gd name="connsiteX6" fmla="*/ 771196 w 5533246"/>
              <a:gd name="connsiteY6" fmla="*/ 0 h 4859340"/>
              <a:gd name="connsiteX0" fmla="*/ 771196 w 5533246"/>
              <a:gd name="connsiteY0" fmla="*/ 0 h 4859340"/>
              <a:gd name="connsiteX1" fmla="*/ 4935542 w 5533246"/>
              <a:gd name="connsiteY1" fmla="*/ 44067 h 4859340"/>
              <a:gd name="connsiteX2" fmla="*/ 5100810 w 5533246"/>
              <a:gd name="connsiteY2" fmla="*/ 771196 h 4859340"/>
              <a:gd name="connsiteX3" fmla="*/ 5100810 w 5533246"/>
              <a:gd name="connsiteY3" fmla="*/ 4627084 h 4859340"/>
              <a:gd name="connsiteX4" fmla="*/ 0 w 5533246"/>
              <a:gd name="connsiteY4" fmla="*/ 4627084 h 4859340"/>
              <a:gd name="connsiteX5" fmla="*/ 0 w 5533246"/>
              <a:gd name="connsiteY5" fmla="*/ 771196 h 4859340"/>
              <a:gd name="connsiteX6" fmla="*/ 771196 w 5533246"/>
              <a:gd name="connsiteY6" fmla="*/ 0 h 4859340"/>
              <a:gd name="connsiteX0" fmla="*/ 771196 w 5591590"/>
              <a:gd name="connsiteY0" fmla="*/ 0 h 4859340"/>
              <a:gd name="connsiteX1" fmla="*/ 4935542 w 5591590"/>
              <a:gd name="connsiteY1" fmla="*/ 44067 h 4859340"/>
              <a:gd name="connsiteX2" fmla="*/ 5100810 w 5591590"/>
              <a:gd name="connsiteY2" fmla="*/ 771196 h 4859340"/>
              <a:gd name="connsiteX3" fmla="*/ 5100810 w 5591590"/>
              <a:gd name="connsiteY3" fmla="*/ 4627084 h 4859340"/>
              <a:gd name="connsiteX4" fmla="*/ 0 w 5591590"/>
              <a:gd name="connsiteY4" fmla="*/ 4627084 h 4859340"/>
              <a:gd name="connsiteX5" fmla="*/ 0 w 5591590"/>
              <a:gd name="connsiteY5" fmla="*/ 771196 h 4859340"/>
              <a:gd name="connsiteX6" fmla="*/ 771196 w 5591590"/>
              <a:gd name="connsiteY6" fmla="*/ 0 h 485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1590" h="4859340">
                <a:moveTo>
                  <a:pt x="771196" y="0"/>
                </a:moveTo>
                <a:lnTo>
                  <a:pt x="4935542" y="44067"/>
                </a:lnTo>
                <a:cubicBezTo>
                  <a:pt x="6323657" y="58756"/>
                  <a:pt x="5073265" y="7360"/>
                  <a:pt x="5100810" y="771196"/>
                </a:cubicBezTo>
                <a:cubicBezTo>
                  <a:pt x="5229343" y="1542377"/>
                  <a:pt x="6006030" y="4909853"/>
                  <a:pt x="5100810" y="4627084"/>
                </a:cubicBezTo>
                <a:cubicBezTo>
                  <a:pt x="4195590" y="4344315"/>
                  <a:pt x="850135" y="5269732"/>
                  <a:pt x="0" y="4627084"/>
                </a:cubicBezTo>
                <a:lnTo>
                  <a:pt x="0" y="771196"/>
                </a:lnTo>
                <a:cubicBezTo>
                  <a:pt x="0" y="345276"/>
                  <a:pt x="345276" y="0"/>
                  <a:pt x="771196" y="0"/>
                </a:cubicBezTo>
                <a:close/>
              </a:path>
            </a:pathLst>
          </a:cu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711269" y="311221"/>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3095615" y="3361582"/>
            <a:ext cx="555514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Xác định các nguyên liệu tự nhiên có hương thơm dựa </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rên ý tưởng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của em</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095615" y="2076791"/>
            <a:ext cx="510463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ý tưởng về màu sắc, mùi hương của nước lau bàn em muốn làm</a:t>
            </a:r>
          </a:p>
        </p:txBody>
      </p:sp>
      <p:sp>
        <p:nvSpPr>
          <p:cNvPr id="11" name="TextBox 10"/>
          <p:cNvSpPr txBox="1"/>
          <p:nvPr/>
        </p:nvSpPr>
        <p:spPr>
          <a:xfrm>
            <a:off x="3095615" y="4646373"/>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cách làm nước lau bàn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1862236" y="931616"/>
            <a:ext cx="750731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nước lau bàn</a:t>
            </a:r>
            <a:endParaRPr kumimoji="0" lang="vi-VN"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095615" y="5561833"/>
            <a:ext cx="5178055"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Đưa ra cách sử dụng nước lau bàn</a:t>
            </a:r>
          </a:p>
        </p:txBody>
      </p:sp>
      <p:pic>
        <p:nvPicPr>
          <p:cNvPr id="15" name="Picture 14"/>
          <p:cNvPicPr>
            <a:picLocks noChangeAspect="1"/>
          </p:cNvPicPr>
          <p:nvPr/>
        </p:nvPicPr>
        <p:blipFill rotWithShape="1">
          <a:blip r:embed="rId4" cstate="hqprint">
            <a:extLst>
              <a:ext uri="{28A0092B-C50C-407E-A947-70E740481C1C}">
                <a14:useLocalDpi xmlns:a14="http://schemas.microsoft.com/office/drawing/2010/main" val="0"/>
              </a:ext>
            </a:extLst>
          </a:blip>
          <a:srcRect l="7660" t="27940" r="8352" b="11845"/>
          <a:stretch/>
        </p:blipFill>
        <p:spPr>
          <a:xfrm>
            <a:off x="686094" y="1847033"/>
            <a:ext cx="1966452" cy="953729"/>
          </a:xfrm>
          <a:prstGeom prst="rect">
            <a:avLst/>
          </a:prstGeom>
        </p:spPr>
      </p:pic>
      <p:pic>
        <p:nvPicPr>
          <p:cNvPr id="16" name="Picture 15"/>
          <p:cNvPicPr>
            <a:picLocks noChangeAspect="1"/>
          </p:cNvPicPr>
          <p:nvPr/>
        </p:nvPicPr>
        <p:blipFill rotWithShape="1">
          <a:blip r:embed="rId5" cstate="hqprint">
            <a:extLst>
              <a:ext uri="{28A0092B-C50C-407E-A947-70E740481C1C}">
                <a14:useLocalDpi xmlns:a14="http://schemas.microsoft.com/office/drawing/2010/main" val="0"/>
              </a:ext>
            </a:extLst>
          </a:blip>
          <a:srcRect l="9292" t="13388" r="22257" b="28660"/>
          <a:stretch/>
        </p:blipFill>
        <p:spPr>
          <a:xfrm>
            <a:off x="359924" y="3659335"/>
            <a:ext cx="1602658" cy="904569"/>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4167" b="97619" l="3627" r="100000"/>
                    </a14:imgEffect>
                  </a14:imgLayer>
                </a14:imgProps>
              </a:ext>
            </a:extLst>
          </a:blip>
          <a:stretch>
            <a:fillRect/>
          </a:stretch>
        </p:blipFill>
        <p:spPr>
          <a:xfrm>
            <a:off x="580833" y="4761833"/>
            <a:ext cx="1838095" cy="160000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99432" l="6533" r="100000"/>
                    </a14:imgEffect>
                  </a14:imgLayer>
                </a14:imgProps>
              </a:ext>
            </a:extLst>
          </a:blip>
          <a:stretch>
            <a:fillRect/>
          </a:stretch>
        </p:blipFill>
        <p:spPr>
          <a:xfrm>
            <a:off x="9589890" y="1322616"/>
            <a:ext cx="1428890" cy="1263742"/>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0" b="97315" l="957" r="89474"/>
                    </a14:imgEffect>
                  </a14:imgLayer>
                </a14:imgProps>
              </a:ext>
            </a:extLst>
          </a:blip>
          <a:stretch>
            <a:fillRect/>
          </a:stretch>
        </p:blipFill>
        <p:spPr>
          <a:xfrm>
            <a:off x="9028304" y="2727417"/>
            <a:ext cx="1990476" cy="1419048"/>
          </a:xfrm>
          <a:prstGeom prst="rect">
            <a:avLst/>
          </a:prstGeom>
        </p:spPr>
      </p:pic>
      <p:pic>
        <p:nvPicPr>
          <p:cNvPr id="20" name="Picture 19"/>
          <p:cNvPicPr>
            <a:picLocks noChangeAspect="1"/>
          </p:cNvPicPr>
          <p:nvPr/>
        </p:nvPicPr>
        <p:blipFill>
          <a:blip r:embed="rId12"/>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13" cstate="hqprint">
            <a:extLst>
              <a:ext uri="{28A0092B-C50C-407E-A947-70E740481C1C}">
                <a14:useLocalDpi xmlns:a14="http://schemas.microsoft.com/office/drawing/2010/main" val="0"/>
              </a:ext>
            </a:extLst>
          </a:blip>
          <a:srcRect t="11967"/>
          <a:stretch/>
        </p:blipFill>
        <p:spPr>
          <a:xfrm>
            <a:off x="8989764" y="5293083"/>
            <a:ext cx="2341339" cy="1182281"/>
          </a:xfrm>
          <a:prstGeom prst="rect">
            <a:avLst/>
          </a:prstGeom>
        </p:spPr>
      </p:pic>
    </p:spTree>
    <p:extLst>
      <p:ext uri="{BB962C8B-B14F-4D97-AF65-F5344CB8AC3E}">
        <p14:creationId xmlns:p14="http://schemas.microsoft.com/office/powerpoint/2010/main" val="367866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5" name="TextBox 4"/>
          <p:cNvSpPr txBox="1"/>
          <p:nvPr/>
        </p:nvSpPr>
        <p:spPr>
          <a:xfrm>
            <a:off x="3781096"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839818" y="1343285"/>
            <a:ext cx="8295701" cy="4970612"/>
          </a:xfrm>
          <a:prstGeom prst="rect">
            <a:avLst/>
          </a:prstGeom>
        </p:spPr>
      </p:pic>
    </p:spTree>
    <p:extLst>
      <p:ext uri="{BB962C8B-B14F-4D97-AF65-F5344CB8AC3E}">
        <p14:creationId xmlns:p14="http://schemas.microsoft.com/office/powerpoint/2010/main" val="61088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1339" y="417932"/>
            <a:ext cx="792799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1641339" y="1304849"/>
            <a:ext cx="481574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nguyên liệu:</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8" name="Picture 17"/>
          <p:cNvPicPr>
            <a:picLocks noChangeAspect="1"/>
          </p:cNvPicPr>
          <p:nvPr/>
        </p:nvPicPr>
        <p:blipFill rotWithShape="1">
          <a:blip r:embed="rId4" cstate="hqprint">
            <a:extLst>
              <a:ext uri="{28A0092B-C50C-407E-A947-70E740481C1C}">
                <a14:useLocalDpi xmlns:a14="http://schemas.microsoft.com/office/drawing/2010/main" val="0"/>
              </a:ext>
            </a:extLst>
          </a:blip>
          <a:srcRect t="11967"/>
          <a:stretch/>
        </p:blipFill>
        <p:spPr>
          <a:xfrm>
            <a:off x="1135644" y="5079893"/>
            <a:ext cx="2341339" cy="1182281"/>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val="0"/>
              </a:ext>
            </a:extLst>
          </a:blip>
          <a:srcRect l="7660" t="27940" r="8352" b="11845"/>
          <a:stretch/>
        </p:blipFill>
        <p:spPr>
          <a:xfrm>
            <a:off x="8769677" y="2712275"/>
            <a:ext cx="1966452" cy="953729"/>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val="0"/>
              </a:ext>
            </a:extLst>
          </a:blip>
          <a:srcRect l="9292" t="13388" r="22257" b="28660"/>
          <a:stretch/>
        </p:blipFill>
        <p:spPr>
          <a:xfrm>
            <a:off x="6781996" y="5218537"/>
            <a:ext cx="1602658" cy="904569"/>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val="0"/>
              </a:ext>
            </a:extLst>
          </a:blip>
          <a:srcRect l="8398" t="7348" r="5513" b="10794"/>
          <a:stretch/>
        </p:blipFill>
        <p:spPr>
          <a:xfrm>
            <a:off x="5867385" y="2922523"/>
            <a:ext cx="1543352" cy="963654"/>
          </a:xfrm>
          <a:prstGeom prst="rect">
            <a:avLst/>
          </a:prstGeom>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val="0"/>
              </a:ext>
            </a:extLst>
          </a:blip>
          <a:srcRect l="13012" t="33692" r="15161" b="28458"/>
          <a:stretch/>
        </p:blipFill>
        <p:spPr>
          <a:xfrm>
            <a:off x="519776" y="2922523"/>
            <a:ext cx="1692281" cy="891741"/>
          </a:xfrm>
          <a:prstGeom prst="rect">
            <a:avLst/>
          </a:prstGeom>
        </p:spPr>
      </p:pic>
      <p:sp>
        <p:nvSpPr>
          <p:cNvPr id="24" name="TextBox 23">
            <a:extLst>
              <a:ext uri="{FF2B5EF4-FFF2-40B4-BE49-F238E27FC236}">
                <a16:creationId xmlns:a16="http://schemas.microsoft.com/office/drawing/2014/main" id="{C50EEADF-F242-4F8F-96FE-76601BA8159E}"/>
              </a:ext>
            </a:extLst>
          </p:cNvPr>
          <p:cNvSpPr txBox="1"/>
          <p:nvPr/>
        </p:nvSpPr>
        <p:spPr>
          <a:xfrm>
            <a:off x="368386" y="3969919"/>
            <a:ext cx="2153235"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Chậu hoặc cốc đựng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a:extLst>
              <a:ext uri="{FF2B5EF4-FFF2-40B4-BE49-F238E27FC236}">
                <a16:creationId xmlns:a16="http://schemas.microsoft.com/office/drawing/2014/main" id="{C50EEADF-F242-4F8F-96FE-76601BA8159E}"/>
              </a:ext>
            </a:extLst>
          </p:cNvPr>
          <p:cNvSpPr txBox="1"/>
          <p:nvPr/>
        </p:nvSpPr>
        <p:spPr>
          <a:xfrm>
            <a:off x="5577546" y="3925287"/>
            <a:ext cx="19644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2 quả chanh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9" cstate="hqprint">
            <a:extLst>
              <a:ext uri="{28A0092B-C50C-407E-A947-70E740481C1C}">
                <a14:useLocalDpi xmlns:a14="http://schemas.microsoft.com/office/drawing/2010/main" val="0"/>
              </a:ext>
            </a:extLst>
          </a:blip>
          <a:srcRect l="29409" t="13680" r="25268" b="9336"/>
          <a:stretch/>
        </p:blipFill>
        <p:spPr>
          <a:xfrm>
            <a:off x="3229331" y="2329554"/>
            <a:ext cx="880552" cy="2115238"/>
          </a:xfrm>
          <a:prstGeom prst="rect">
            <a:avLst/>
          </a:prstGeom>
        </p:spPr>
      </p:pic>
      <p:sp>
        <p:nvSpPr>
          <p:cNvPr id="26" name="TextBox 25">
            <a:extLst>
              <a:ext uri="{FF2B5EF4-FFF2-40B4-BE49-F238E27FC236}">
                <a16:creationId xmlns:a16="http://schemas.microsoft.com/office/drawing/2014/main" id="{C50EEADF-F242-4F8F-96FE-76601BA8159E}"/>
              </a:ext>
            </a:extLst>
          </p:cNvPr>
          <p:cNvSpPr txBox="1"/>
          <p:nvPr/>
        </p:nvSpPr>
        <p:spPr>
          <a:xfrm>
            <a:off x="2845472" y="4606872"/>
            <a:ext cx="1648269"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Nước sạch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a:extLst>
              <a:ext uri="{FF2B5EF4-FFF2-40B4-BE49-F238E27FC236}">
                <a16:creationId xmlns:a16="http://schemas.microsoft.com/office/drawing/2014/main" id="{C50EEADF-F242-4F8F-96FE-76601BA8159E}"/>
              </a:ext>
            </a:extLst>
          </p:cNvPr>
          <p:cNvSpPr txBox="1"/>
          <p:nvPr/>
        </p:nvSpPr>
        <p:spPr>
          <a:xfrm>
            <a:off x="8639537" y="3838729"/>
            <a:ext cx="24628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củ sả hoặc 5 giọt tinh dầu sả</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C50EEADF-F242-4F8F-96FE-76601BA8159E}"/>
              </a:ext>
            </a:extLst>
          </p:cNvPr>
          <p:cNvSpPr txBox="1"/>
          <p:nvPr/>
        </p:nvSpPr>
        <p:spPr>
          <a:xfrm>
            <a:off x="8769677" y="5384442"/>
            <a:ext cx="2622664"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thanh quế</a:t>
            </a:r>
          </a:p>
          <a:p>
            <a:pPr lvl="0" algn="just">
              <a:defRPr/>
            </a:pPr>
            <a:r>
              <a:rPr lang="en-US" sz="2400">
                <a:solidFill>
                  <a:srgbClr val="002060"/>
                </a:solidFill>
                <a:latin typeface="Roboto" panose="02000000000000000000" pitchFamily="2" charset="0"/>
                <a:ea typeface="Roboto" panose="02000000000000000000" pitchFamily="2" charset="0"/>
              </a:rPr>
              <a:t>hoặc 1 thìa bột quế</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a:extLst>
              <a:ext uri="{FF2B5EF4-FFF2-40B4-BE49-F238E27FC236}">
                <a16:creationId xmlns:a16="http://schemas.microsoft.com/office/drawing/2014/main" id="{C50EEADF-F242-4F8F-96FE-76601BA8159E}"/>
              </a:ext>
            </a:extLst>
          </p:cNvPr>
          <p:cNvSpPr txBox="1"/>
          <p:nvPr/>
        </p:nvSpPr>
        <p:spPr>
          <a:xfrm>
            <a:off x="4007745" y="5362117"/>
            <a:ext cx="2199374"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Vỏ của một quả bưởi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cam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49265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par>
                                <p:cTn id="15" presetID="14" presetClass="entr" presetSubtype="1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p:bldP spid="24" grpId="0"/>
      <p:bldP spid="25" grpId="0"/>
      <p:bldP spid="26"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369497" y="1690310"/>
            <a:ext cx="9023199" cy="1744067"/>
          </a:xfrm>
          <a:prstGeom prst="rect">
            <a:avLst/>
          </a:prstGeom>
          <a:noFill/>
        </p:spPr>
        <p:txBody>
          <a:bodyPr wrap="square" lIns="0" tIns="0" rIns="0" bIns="0" rtlCol="0">
            <a:spAutoFit/>
          </a:bodyPr>
          <a:lstStyle/>
          <a:p>
            <a:pPr lvl="0" algn="just">
              <a:lnSpc>
                <a:spcPct val="150000"/>
              </a:lnSpc>
              <a:defRPr/>
            </a:pPr>
            <a:r>
              <a:rPr lang="vi-VN" sz="4000">
                <a:solidFill>
                  <a:srgbClr val="002060"/>
                </a:solidFill>
                <a:latin typeface="Roboto Black" panose="02000000000000000000" pitchFamily="2" charset="0"/>
                <a:ea typeface="Roboto Black" panose="02000000000000000000" pitchFamily="2" charset="0"/>
              </a:rPr>
              <a:t>TIẾN HÀNH LÀM NƯỚC LAU BÀN THEO CÁCH CỦA EM HOẶC NHÓM EM</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865" y="3651839"/>
            <a:ext cx="1421820" cy="2286844"/>
          </a:xfrm>
          <a:prstGeom prst="rect">
            <a:avLst/>
          </a:prstGeom>
        </p:spPr>
      </p:pic>
    </p:spTree>
    <p:extLst>
      <p:ext uri="{BB962C8B-B14F-4D97-AF65-F5344CB8AC3E}">
        <p14:creationId xmlns:p14="http://schemas.microsoft.com/office/powerpoint/2010/main" val="3953522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784899" y="1425776"/>
            <a:ext cx="111833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Rounded Rectangle 6"/>
          <p:cNvSpPr/>
          <p:nvPr/>
        </p:nvSpPr>
        <p:spPr>
          <a:xfrm>
            <a:off x="680484" y="2430536"/>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148778" y="2580182"/>
            <a:ext cx="3270886"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Đổ 1 bát nước sạch vào chậu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cốc đựng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78288" y="2032150"/>
            <a:ext cx="4661739" cy="3496468"/>
          </a:xfrm>
          <a:prstGeom prst="round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32466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1298" y="3748772"/>
            <a:ext cx="4518965"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Cho một số nguyên liệu tự nhiên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tác dụng tẩy rửa (chanh, bồ hòn,...)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vào chậu nước</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98164" y="1978469"/>
            <a:ext cx="4720589" cy="3540606"/>
          </a:xfrm>
          <a:prstGeom prst="round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
        <p:nvSpPr>
          <p:cNvPr id="14" name="Rounded Rectangle 6"/>
          <p:cNvSpPr/>
          <p:nvPr/>
        </p:nvSpPr>
        <p:spPr>
          <a:xfrm>
            <a:off x="2123694" y="2404311"/>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Tree>
    <p:extLst>
      <p:ext uri="{BB962C8B-B14F-4D97-AF65-F5344CB8AC3E}">
        <p14:creationId xmlns:p14="http://schemas.microsoft.com/office/powerpoint/2010/main" val="134620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794632" y="1452782"/>
            <a:ext cx="714258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Cho một số nguyên liệu tự</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nhiên có hương thơm (vỏ</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bưởi, sả, tinh dầu bạc hà,...)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vào chậu nước (nếu có)</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7972" y="2507168"/>
            <a:ext cx="4445178" cy="3334039"/>
          </a:xfrm>
          <a:prstGeom prst="round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5" name="TextBox 14"/>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
        <p:nvSpPr>
          <p:cNvPr id="16" name="Rounded Rectangle 6"/>
          <p:cNvSpPr/>
          <p:nvPr/>
        </p:nvSpPr>
        <p:spPr>
          <a:xfrm>
            <a:off x="1319462" y="1452782"/>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Tree>
    <p:extLst>
      <p:ext uri="{BB962C8B-B14F-4D97-AF65-F5344CB8AC3E}">
        <p14:creationId xmlns:p14="http://schemas.microsoft.com/office/powerpoint/2010/main" val="381921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6" presetClass="entr" presetSubtype="37"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983800" y="1575552"/>
            <a:ext cx="391529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a:t>
            </a:r>
            <a:r>
              <a:rPr lang="en-US" sz="2400">
                <a:solidFill>
                  <a:srgbClr val="002060"/>
                </a:solidFill>
                <a:latin typeface="Roboto" panose="02000000000000000000" pitchFamily="2" charset="0"/>
                <a:ea typeface="Roboto" panose="02000000000000000000" pitchFamily="2" charset="0"/>
              </a:rPr>
              <a:t>huấy đều các nguyên liệu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50382" y="2323662"/>
            <a:ext cx="4824134" cy="3618269"/>
          </a:xfrm>
          <a:prstGeom prst="round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538707" y="409065"/>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
        <p:nvSpPr>
          <p:cNvPr id="14" name="Rounded Rectangle 6"/>
          <p:cNvSpPr/>
          <p:nvPr/>
        </p:nvSpPr>
        <p:spPr>
          <a:xfrm>
            <a:off x="2677443" y="1284909"/>
            <a:ext cx="1095153" cy="950617"/>
          </a:xfrm>
          <a:custGeom>
            <a:avLst/>
            <a:gdLst>
              <a:gd name="connsiteX0" fmla="*/ 0 w 1095153"/>
              <a:gd name="connsiteY0" fmla="*/ 158439 h 950617"/>
              <a:gd name="connsiteX1" fmla="*/ 158439 w 1095153"/>
              <a:gd name="connsiteY1" fmla="*/ 0 h 950617"/>
              <a:gd name="connsiteX2" fmla="*/ 936714 w 1095153"/>
              <a:gd name="connsiteY2" fmla="*/ 0 h 950617"/>
              <a:gd name="connsiteX3" fmla="*/ 1095153 w 1095153"/>
              <a:gd name="connsiteY3" fmla="*/ 15843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0 w 1095153"/>
              <a:gd name="connsiteY0" fmla="*/ 158439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0 w 1095153"/>
              <a:gd name="connsiteY8" fmla="*/ 158439 h 950617"/>
              <a:gd name="connsiteX0" fmla="*/ 121186 w 1095153"/>
              <a:gd name="connsiteY0" fmla="*/ 378776 h 950617"/>
              <a:gd name="connsiteX1" fmla="*/ 158439 w 1095153"/>
              <a:gd name="connsiteY1" fmla="*/ 0 h 950617"/>
              <a:gd name="connsiteX2" fmla="*/ 936714 w 1095153"/>
              <a:gd name="connsiteY2" fmla="*/ 0 h 950617"/>
              <a:gd name="connsiteX3" fmla="*/ 1018035 w 1095153"/>
              <a:gd name="connsiteY3" fmla="*/ 367759 h 950617"/>
              <a:gd name="connsiteX4" fmla="*/ 1095153 w 1095153"/>
              <a:gd name="connsiteY4" fmla="*/ 792178 h 950617"/>
              <a:gd name="connsiteX5" fmla="*/ 936714 w 1095153"/>
              <a:gd name="connsiteY5" fmla="*/ 950617 h 950617"/>
              <a:gd name="connsiteX6" fmla="*/ 158439 w 1095153"/>
              <a:gd name="connsiteY6" fmla="*/ 950617 h 950617"/>
              <a:gd name="connsiteX7" fmla="*/ 0 w 1095153"/>
              <a:gd name="connsiteY7" fmla="*/ 792178 h 950617"/>
              <a:gd name="connsiteX8" fmla="*/ 121186 w 1095153"/>
              <a:gd name="connsiteY8" fmla="*/ 378776 h 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153" h="950617">
                <a:moveTo>
                  <a:pt x="121186" y="378776"/>
                </a:moveTo>
                <a:cubicBezTo>
                  <a:pt x="121186" y="291273"/>
                  <a:pt x="70936" y="0"/>
                  <a:pt x="158439" y="0"/>
                </a:cubicBezTo>
                <a:lnTo>
                  <a:pt x="936714" y="0"/>
                </a:lnTo>
                <a:cubicBezTo>
                  <a:pt x="1024217" y="0"/>
                  <a:pt x="1018035" y="280256"/>
                  <a:pt x="1018035" y="367759"/>
                </a:cubicBezTo>
                <a:cubicBezTo>
                  <a:pt x="1018035" y="579005"/>
                  <a:pt x="1095153" y="580932"/>
                  <a:pt x="1095153" y="792178"/>
                </a:cubicBezTo>
                <a:cubicBezTo>
                  <a:pt x="1095153" y="879681"/>
                  <a:pt x="1024217" y="950617"/>
                  <a:pt x="936714" y="950617"/>
                </a:cubicBezTo>
                <a:lnTo>
                  <a:pt x="158439" y="950617"/>
                </a:lnTo>
                <a:cubicBezTo>
                  <a:pt x="70936" y="950617"/>
                  <a:pt x="0" y="879681"/>
                  <a:pt x="0" y="792178"/>
                </a:cubicBezTo>
                <a:lnTo>
                  <a:pt x="121186" y="378776"/>
                </a:ln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391264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1"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306140" y="1129298"/>
            <a:ext cx="846458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p:cNvGrpSpPr/>
          <p:nvPr/>
        </p:nvGrpSpPr>
        <p:grpSpPr>
          <a:xfrm>
            <a:off x="6328888" y="1874863"/>
            <a:ext cx="4359947" cy="4038194"/>
            <a:chOff x="482809" y="2331393"/>
            <a:chExt cx="1557125" cy="1184236"/>
          </a:xfrm>
        </p:grpSpPr>
        <p:sp>
          <p:nvSpPr>
            <p:cNvPr id="7" name="Rounded Rectangle 6"/>
            <p:cNvSpPr/>
            <p:nvPr/>
          </p:nvSpPr>
          <p:spPr>
            <a:xfrm>
              <a:off x="482809" y="2331393"/>
              <a:ext cx="1557125" cy="1184236"/>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585069" y="2606770"/>
              <a:ext cx="1352605" cy="523497"/>
            </a:xfrm>
            <a:prstGeom prst="rect">
              <a:avLst/>
            </a:prstGeom>
            <a:noFill/>
          </p:spPr>
          <p:txBody>
            <a:bodyPr wrap="square" lIns="0" tIns="0" rIns="0" bIns="0" rtlCol="0">
              <a:spAutoFit/>
            </a:bodyPr>
            <a:lstStyle/>
            <a:p>
              <a:pPr lvl="0" algn="just">
                <a:spcBef>
                  <a:spcPts val="600"/>
                </a:spcBef>
                <a:spcAft>
                  <a:spcPts val="600"/>
                </a:spcAft>
                <a:defRPr/>
              </a:pP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sym typeface="Wingdings" panose="05000000000000000000" pitchFamily="2" charset="2"/>
                </a:rPr>
                <a:t></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Nguyên liệu dễ tìm, có nguồn gốc từ thiên nhiên</a:t>
              </a:r>
            </a:p>
            <a:p>
              <a:pPr lvl="0" algn="just">
                <a:spcBef>
                  <a:spcPts val="600"/>
                </a:spcBef>
                <a:spcAft>
                  <a:spcPts val="600"/>
                </a:spcAft>
                <a:defRPr/>
              </a:pP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sym typeface="Wingdings" panose="05000000000000000000" pitchFamily="2" charset="2"/>
                </a:rPr>
                <a:t></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An toàn với con người</a:t>
              </a:r>
            </a:p>
            <a:p>
              <a:pPr lvl="0" algn="just">
                <a:spcBef>
                  <a:spcPts val="600"/>
                </a:spcBef>
                <a:spcAft>
                  <a:spcPts val="600"/>
                </a:spcAft>
                <a:defRPr/>
              </a:pPr>
              <a:r>
                <a:rPr kumimoji="0" lang="pt-BR"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kumimoji="0" lang="pt-BR"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sym typeface="Wingdings" panose="05000000000000000000" pitchFamily="2" charset="2"/>
                </a:rPr>
                <a:t></a:t>
              </a:r>
              <a:r>
                <a:rPr kumimoji="0" lang="pt-BR"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Làm sạch được vết bẩn</a:t>
              </a: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1625159" y="6289290"/>
            <a:ext cx="877734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2" name="Left-Right Arrow 1"/>
          <p:cNvSpPr/>
          <p:nvPr/>
        </p:nvSpPr>
        <p:spPr>
          <a:xfrm>
            <a:off x="5243911" y="3533472"/>
            <a:ext cx="818707" cy="55289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6642" y="1874863"/>
            <a:ext cx="4824134" cy="4035673"/>
          </a:xfrm>
          <a:prstGeom prst="roundRect">
            <a:avLst/>
          </a:prstGeom>
          <a:effectLst>
            <a:outerShdw blurRad="63500" sx="102000" sy="102000" algn="ctr" rotWithShape="0">
              <a:prstClr val="black">
                <a:alpha val="40000"/>
              </a:prstClr>
            </a:outerShdw>
          </a:effectLst>
        </p:spPr>
      </p:pic>
      <p:sp>
        <p:nvSpPr>
          <p:cNvPr id="19" name="TextBox 18"/>
          <p:cNvSpPr txBox="1"/>
          <p:nvPr/>
        </p:nvSpPr>
        <p:spPr>
          <a:xfrm>
            <a:off x="2373454" y="313839"/>
            <a:ext cx="699571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p>
        </p:txBody>
      </p:sp>
    </p:spTree>
    <p:extLst>
      <p:ext uri="{BB962C8B-B14F-4D97-AF65-F5344CB8AC3E}">
        <p14:creationId xmlns:p14="http://schemas.microsoft.com/office/powerpoint/2010/main" val="2330215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7268" y="512943"/>
            <a:ext cx="57016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GIỚI THIỆU SẢN PHẨM</a:t>
            </a:r>
          </a:p>
        </p:txBody>
      </p:sp>
      <p:sp>
        <p:nvSpPr>
          <p:cNvPr id="6" name="TextBox 5">
            <a:extLst>
              <a:ext uri="{FF2B5EF4-FFF2-40B4-BE49-F238E27FC236}">
                <a16:creationId xmlns:a16="http://schemas.microsoft.com/office/drawing/2014/main" id="{F47EDC76-93E4-69B2-B3EB-FFBB9F9285CB}"/>
              </a:ext>
            </a:extLst>
          </p:cNvPr>
          <p:cNvSpPr txBox="1"/>
          <p:nvPr/>
        </p:nvSpPr>
        <p:spPr>
          <a:xfrm>
            <a:off x="686661" y="1521268"/>
            <a:ext cx="884293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Giới thiệu về sản phẩm “Nước lau bàn” của em hoặc nhóm em </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3044271" y="2860396"/>
            <a:ext cx="430398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Nguyên liệu làm nước lau bàn</a:t>
            </a:r>
          </a:p>
        </p:txBody>
      </p:sp>
      <p:sp>
        <p:nvSpPr>
          <p:cNvPr id="20" name="TextBox 19">
            <a:extLst>
              <a:ext uri="{FF2B5EF4-FFF2-40B4-BE49-F238E27FC236}">
                <a16:creationId xmlns:a16="http://schemas.microsoft.com/office/drawing/2014/main" id="{F47EDC76-93E4-69B2-B3EB-FFBB9F9285CB}"/>
              </a:ext>
            </a:extLst>
          </p:cNvPr>
          <p:cNvSpPr txBox="1"/>
          <p:nvPr/>
        </p:nvSpPr>
        <p:spPr>
          <a:xfrm>
            <a:off x="3044271" y="4592119"/>
            <a:ext cx="5642221" cy="738664"/>
          </a:xfrm>
          <a:prstGeom prst="rect">
            <a:avLst/>
          </a:prstGeom>
          <a:noFill/>
        </p:spPr>
        <p:txBody>
          <a:bodyPr wrap="square" lIns="0" tIns="0" rIns="0" bIns="0" rtlCol="0">
            <a:spAutoFit/>
          </a:bodyPr>
          <a:lstStyle/>
          <a:p>
            <a:pPr lvl="0">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Ưu điểm của sản phẩm (an toàn, mùi hương tự nhiên,...).</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8" name="TextBox 7">
            <a:extLst>
              <a:ext uri="{FF2B5EF4-FFF2-40B4-BE49-F238E27FC236}">
                <a16:creationId xmlns:a16="http://schemas.microsoft.com/office/drawing/2014/main" id="{F47EDC76-93E4-69B2-B3EB-FFBB9F9285CB}"/>
              </a:ext>
            </a:extLst>
          </p:cNvPr>
          <p:cNvSpPr txBox="1"/>
          <p:nvPr/>
        </p:nvSpPr>
        <p:spPr>
          <a:xfrm>
            <a:off x="3044271" y="3707496"/>
            <a:ext cx="5923460" cy="369332"/>
          </a:xfrm>
          <a:prstGeom prst="rect">
            <a:avLst/>
          </a:prstGeom>
          <a:noFill/>
        </p:spPr>
        <p:txBody>
          <a:bodyPr wrap="square" lIns="0" tIns="0" rIns="0" bIns="0" rtlCol="0">
            <a:spAutoFit/>
          </a:bodyPr>
          <a:lstStyle/>
          <a:p>
            <a:pPr lvl="0">
              <a:defRPr/>
            </a:pPr>
            <a:r>
              <a:rPr lang="vi-VN" sz="2400">
                <a:solidFill>
                  <a:srgbClr val="002060"/>
                </a:solidFill>
                <a:latin typeface="Roboto" panose="02000000000000000000" pitchFamily="2" charset="0"/>
                <a:ea typeface="Roboto" panose="02000000000000000000" pitchFamily="2" charset="0"/>
              </a:rPr>
              <a:t>Công dụng (làm sạch khu vực, đồ dùng,...)</a:t>
            </a:r>
          </a:p>
        </p:txBody>
      </p:sp>
      <p:pic>
        <p:nvPicPr>
          <p:cNvPr id="9" name="Picture 8"/>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679" y="1908720"/>
            <a:ext cx="3027040" cy="2532298"/>
          </a:xfrm>
          <a:prstGeom prst="round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8967731" y="4459139"/>
            <a:ext cx="2398931" cy="1656769"/>
          </a:xfrm>
          <a:prstGeom prst="rect">
            <a:avLst/>
          </a:prstGeom>
        </p:spPr>
      </p:pic>
    </p:spTree>
    <p:extLst>
      <p:ext uri="{BB962C8B-B14F-4D97-AF65-F5344CB8AC3E}">
        <p14:creationId xmlns:p14="http://schemas.microsoft.com/office/powerpoint/2010/main" val="216987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par>
                                <p:cTn id="24" presetID="21"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6937" y="477688"/>
            <a:ext cx="3631877" cy="263640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601806" y="2850805"/>
            <a:ext cx="3183077"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2930273"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Em thường làm gì để giữ vệ sinh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nhà ở của mình?</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1517786" y="3588856"/>
            <a:ext cx="3180064" cy="1675700"/>
            <a:chOff x="7669085" y="3110163"/>
            <a:chExt cx="3219262" cy="1675700"/>
          </a:xfrm>
        </p:grpSpPr>
        <p:sp>
          <p:nvSpPr>
            <p:cNvPr id="56" name="Rounded Rectangle 11"/>
            <p:cNvSpPr/>
            <p:nvPr/>
          </p:nvSpPr>
          <p:spPr>
            <a:xfrm>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07055" y="3216203"/>
              <a:ext cx="3081292" cy="1569660"/>
            </a:xfrm>
            <a:prstGeom prst="rect">
              <a:avLst/>
            </a:prstGeom>
            <a:noFill/>
          </p:spPr>
          <p:txBody>
            <a:bodyPr wrap="square" rtlCol="0">
              <a:spAutoFit/>
            </a:bodyPr>
            <a:lstStyle/>
            <a:p>
              <a:pPr lvl="0" algn="ctr">
                <a:defRPr/>
              </a:pPr>
              <a:r>
                <a:rPr lang="en-US" altLang="zh-CN" sz="2400" noProof="0" dirty="0">
                  <a:solidFill>
                    <a:srgbClr val="002060"/>
                  </a:solidFill>
                  <a:latin typeface="Roboto" panose="02000000000000000000" pitchFamily="2" charset="0"/>
                  <a:ea typeface="Roboto" panose="02000000000000000000" pitchFamily="2" charset="0"/>
                </a:rPr>
                <a:t>Ở </a:t>
              </a:r>
              <a:r>
                <a:rPr lang="en-US" altLang="zh-CN" sz="2400" noProof="0" dirty="0" err="1">
                  <a:solidFill>
                    <a:srgbClr val="002060"/>
                  </a:solidFill>
                  <a:latin typeface="Roboto" panose="02000000000000000000" pitchFamily="2" charset="0"/>
                  <a:ea typeface="Roboto" panose="02000000000000000000" pitchFamily="2" charset="0"/>
                </a:rPr>
                <a:t>nhà</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em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thường</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quét</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nhà</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quét</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sân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lau</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bàn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ghế</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rửa</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bát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9816" flipH="1">
            <a:off x="319677" y="4522409"/>
            <a:ext cx="1562100" cy="2310798"/>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65113" y="4263215"/>
            <a:ext cx="3631877" cy="256757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6439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42"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anim calcmode="lin" valueType="num">
                                      <p:cBhvr>
                                        <p:cTn id="11" dur="1000" fill="hold"/>
                                        <p:tgtEl>
                                          <p:spTgt spid="49"/>
                                        </p:tgtEl>
                                        <p:attrNameLst>
                                          <p:attrName>ppt_x</p:attrName>
                                        </p:attrNameLst>
                                      </p:cBhvr>
                                      <p:tavLst>
                                        <p:tav tm="0">
                                          <p:val>
                                            <p:strVal val="#ppt_x"/>
                                          </p:val>
                                        </p:tav>
                                        <p:tav tm="100000">
                                          <p:val>
                                            <p:strVal val="#ppt_x"/>
                                          </p:val>
                                        </p:tav>
                                      </p:tavLst>
                                    </p:anim>
                                    <p:anim calcmode="lin" valueType="num">
                                      <p:cBhvr>
                                        <p:cTn id="1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500"/>
                                        <p:tgtEl>
                                          <p:spTgt spid="58"/>
                                        </p:tgtEl>
                                      </p:cBhvr>
                                    </p:animEffect>
                                  </p:childTnLst>
                                </p:cTn>
                              </p:par>
                              <p:par>
                                <p:cTn id="18" presetID="22" presetClass="entr" presetSubtype="4"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down)">
                                      <p:cBhvr>
                                        <p:cTn id="20" dur="500"/>
                                        <p:tgtEl>
                                          <p:spTgt spid="55"/>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9495" y="517679"/>
            <a:ext cx="78306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GIỚI THIỆU SẢN PHẨM</a:t>
            </a:r>
          </a:p>
        </p:txBody>
      </p:sp>
      <p:sp>
        <p:nvSpPr>
          <p:cNvPr id="6" name="TextBox 5">
            <a:extLst>
              <a:ext uri="{FF2B5EF4-FFF2-40B4-BE49-F238E27FC236}">
                <a16:creationId xmlns:a16="http://schemas.microsoft.com/office/drawing/2014/main" id="{F47EDC76-93E4-69B2-B3EB-FFBB9F9285CB}"/>
              </a:ext>
            </a:extLst>
          </p:cNvPr>
          <p:cNvSpPr txBox="1"/>
          <p:nvPr/>
        </p:nvSpPr>
        <p:spPr>
          <a:xfrm>
            <a:off x="1656146" y="1950926"/>
            <a:ext cx="785141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Lựa chọn sản phẩm mà em thích nhất và giải thích lí do</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1" name="TextBox 10">
            <a:extLst>
              <a:ext uri="{FF2B5EF4-FFF2-40B4-BE49-F238E27FC236}">
                <a16:creationId xmlns:a16="http://schemas.microsoft.com/office/drawing/2014/main" id="{F47EDC76-93E4-69B2-B3EB-FFBB9F9285CB}"/>
              </a:ext>
            </a:extLst>
          </p:cNvPr>
          <p:cNvSpPr txBox="1"/>
          <p:nvPr/>
        </p:nvSpPr>
        <p:spPr>
          <a:xfrm>
            <a:off x="1656146" y="2856648"/>
            <a:ext cx="785141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Ngoài việc sử dụng để lau bàn, em có thể sử dụng để vệ sinh những nơi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hoặc vật dụng nào trong nhà?</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F47EDC76-93E4-69B2-B3EB-FFBB9F9285CB}"/>
              </a:ext>
            </a:extLst>
          </p:cNvPr>
          <p:cNvSpPr txBox="1"/>
          <p:nvPr/>
        </p:nvSpPr>
        <p:spPr>
          <a:xfrm>
            <a:off x="1762615" y="3762370"/>
            <a:ext cx="381923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Lau ghế, tủ, cửa, sàn nhà…</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F47EDC76-93E4-69B2-B3EB-FFBB9F9285CB}"/>
              </a:ext>
            </a:extLst>
          </p:cNvPr>
          <p:cNvSpPr txBox="1"/>
          <p:nvPr/>
        </p:nvSpPr>
        <p:spPr>
          <a:xfrm>
            <a:off x="1656146" y="4707482"/>
            <a:ext cx="785141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Thực hành sử dụng sản phẩm em vừa làm để lau bàn theo các bước đã học</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19530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9065" y="120987"/>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282749" y="862243"/>
            <a:ext cx="689266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50955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57880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6827" t="7035" r="5654" b="3542"/>
          <a:stretch/>
        </p:blipFill>
        <p:spPr>
          <a:xfrm>
            <a:off x="6205473" y="3608074"/>
            <a:ext cx="868595" cy="868595"/>
          </a:xfrm>
          <a:prstGeom prst="ellipse">
            <a:avLst/>
          </a:prstGeom>
        </p:spPr>
      </p:pic>
      <p:pic>
        <p:nvPicPr>
          <p:cNvPr id="14" name="Picture 13"/>
          <p:cNvPicPr>
            <a:picLocks noChangeAspect="1"/>
          </p:cNvPicPr>
          <p:nvPr/>
        </p:nvPicPr>
        <p:blipFill rotWithShape="1">
          <a:blip r:embed="rId5"/>
          <a:srcRect l="9571" t="6413" r="10420" b="6660"/>
          <a:stretch/>
        </p:blipFill>
        <p:spPr>
          <a:xfrm>
            <a:off x="7429856" y="4635862"/>
            <a:ext cx="848933" cy="848933"/>
          </a:xfrm>
          <a:prstGeom prst="ellipse">
            <a:avLst/>
          </a:prstGeom>
        </p:spPr>
      </p:pic>
      <p:pic>
        <p:nvPicPr>
          <p:cNvPr id="15" name="Picture 14"/>
          <p:cNvPicPr>
            <a:picLocks noChangeAspect="1"/>
          </p:cNvPicPr>
          <p:nvPr/>
        </p:nvPicPr>
        <p:blipFill rotWithShape="1">
          <a:blip r:embed="rId6"/>
          <a:srcRect l="5642" t="6399" r="6278" b="6897"/>
          <a:stretch/>
        </p:blipFill>
        <p:spPr>
          <a:xfrm>
            <a:off x="8687786" y="5654585"/>
            <a:ext cx="878797" cy="878797"/>
          </a:xfrm>
          <a:prstGeom prst="ellipse">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004949" y="4931193"/>
            <a:ext cx="4232159" cy="461665"/>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255529" y="3649190"/>
            <a:ext cx="3731000" cy="830997"/>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rgbClr val="0070C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thiên nhiên</a:t>
            </a:r>
          </a:p>
        </p:txBody>
      </p:sp>
      <p:sp>
        <p:nvSpPr>
          <p:cNvPr id="21" name="TextBox 20"/>
          <p:cNvSpPr txBox="1"/>
          <p:nvPr/>
        </p:nvSpPr>
        <p:spPr>
          <a:xfrm>
            <a:off x="2299549" y="5863152"/>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2194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6"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3"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94" y="1031599"/>
            <a:ext cx="2015612" cy="1474163"/>
          </a:xfrm>
          <a:prstGeom prst="rect">
            <a:avLst/>
          </a:prstGeom>
          <a:ln>
            <a:noFill/>
          </a:ln>
        </p:spPr>
      </p:pic>
    </p:spTree>
    <p:extLst>
      <p:ext uri="{BB962C8B-B14F-4D97-AF65-F5344CB8AC3E}">
        <p14:creationId xmlns:p14="http://schemas.microsoft.com/office/powerpoint/2010/main" val="423283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9246" y="321116"/>
            <a:ext cx="4544649" cy="3212864"/>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207045" y="3355334"/>
            <a:ext cx="3949734"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3081293"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giữ bàn học sinh sạch sẽ,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làm nước lau bàn nhé!</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13" name="Picture 12"/>
          <p:cNvPicPr>
            <a:picLocks noChangeAspect="1"/>
          </p:cNvPicPr>
          <p:nvPr/>
        </p:nvPicPr>
        <p:blipFill rotWithShape="1">
          <a:blip r:embed="rId6" cstate="hqprint">
            <a:extLst>
              <a:ext uri="{28A0092B-C50C-407E-A947-70E740481C1C}">
                <a14:useLocalDpi xmlns:a14="http://schemas.microsoft.com/office/drawing/2010/main" val="0"/>
              </a:ext>
            </a:extLst>
          </a:blip>
          <a:srcRect l="10593" t="58908" r="46571"/>
          <a:stretch/>
        </p:blipFill>
        <p:spPr>
          <a:xfrm>
            <a:off x="1336529" y="3830441"/>
            <a:ext cx="3392129" cy="220937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1081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63" y="1279301"/>
            <a:ext cx="3294988"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C</a:t>
            </a:r>
            <a:r>
              <a:rPr lang="vi-VN" altLang="zh-CN" sz="2400" dirty="0">
                <a:solidFill>
                  <a:srgbClr val="002060"/>
                </a:solidFill>
                <a:latin typeface="Roboto" panose="02000000000000000000" pitchFamily="2" charset="0"/>
                <a:ea typeface="Roboto" panose="02000000000000000000" pitchFamily="2" charset="0"/>
              </a:rPr>
              <a:t>ác 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563329" y="356021"/>
            <a:ext cx="1016655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NHỮNG VIỆC LÀM ĐỂ GIỮ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1563329" y="5664002"/>
            <a:ext cx="343486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cửa kính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011" y="1922490"/>
            <a:ext cx="4556839" cy="3221483"/>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69894" y="3223740"/>
            <a:ext cx="4416415" cy="322148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6440128" y="2350531"/>
            <a:ext cx="452283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cọ rửa chậu rửa mặt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67193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63" y="1279301"/>
            <a:ext cx="3294988"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C</a:t>
            </a:r>
            <a:r>
              <a:rPr lang="vi-VN" altLang="zh-CN" sz="2400" dirty="0">
                <a:solidFill>
                  <a:srgbClr val="002060"/>
                </a:solidFill>
                <a:latin typeface="Roboto" panose="02000000000000000000" pitchFamily="2" charset="0"/>
                <a:ea typeface="Roboto" panose="02000000000000000000" pitchFamily="2" charset="0"/>
              </a:rPr>
              <a:t>ác 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563329" y="356021"/>
            <a:ext cx="1016655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NHỮNG VIỆC LÀM ĐỂ GIỮ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1563329" y="5664002"/>
            <a:ext cx="343486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sàn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011" y="2118758"/>
            <a:ext cx="4556839" cy="2828946"/>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69894" y="3231526"/>
            <a:ext cx="4416415" cy="3205910"/>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7128387" y="2429189"/>
            <a:ext cx="313649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bàn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8301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076770" y="168450"/>
            <a:ext cx="6440856" cy="523220"/>
          </a:xfrm>
          <a:prstGeom prst="rect">
            <a:avLst/>
          </a:prstGeom>
          <a:noFill/>
        </p:spPr>
        <p:txBody>
          <a:bodyPr wrap="square" rtlCol="0">
            <a:spAutoFit/>
          </a:bodyPr>
          <a:lstStyle/>
          <a:p>
            <a:pPr lvl="0" algn="just">
              <a:defRPr/>
            </a:pPr>
            <a:r>
              <a:rPr lang="en-US" altLang="zh-CN" sz="2800" dirty="0" err="1">
                <a:solidFill>
                  <a:srgbClr val="002060"/>
                </a:solidFill>
                <a:latin typeface="Roboto" panose="02000000000000000000" pitchFamily="2" charset="0"/>
                <a:ea typeface="Roboto" panose="02000000000000000000" pitchFamily="2" charset="0"/>
              </a:rPr>
              <a:t>Việc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làm</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của</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bạn</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có</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tác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dụng</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gì</a:t>
            </a:r>
            <a:r>
              <a:rPr lang="en-US" altLang="zh-CN" sz="2800" dirty="0">
                <a:solidFill>
                  <a:srgbClr val="002060"/>
                </a:solidFill>
                <a:latin typeface="Roboto" panose="02000000000000000000" pitchFamily="2" charset="0"/>
                <a:ea typeface="Roboto" panose="02000000000000000000" pitchFamily="2" charset="0"/>
              </a:rPr>
              <a:t>?</a:t>
            </a:r>
            <a:endParaRPr kumimoji="0" lang="en-US" altLang="zh-C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3076770" y="1437917"/>
            <a:ext cx="819099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cửa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luôn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gọn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gàng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ngăn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nắp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sạch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sẽ</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0439" y="1277875"/>
            <a:ext cx="1918002" cy="1243415"/>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0439" y="5383130"/>
            <a:ext cx="1941160" cy="140910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3076770" y="2851010"/>
            <a:ext cx="810177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cải</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sức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khoẻ</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của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các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thành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viên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trong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gia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0439" y="2578457"/>
            <a:ext cx="1918001" cy="1299711"/>
          </a:xfrm>
          <a:prstGeom prst="ellipse">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0439" y="3935335"/>
            <a:ext cx="1941160" cy="1390628"/>
          </a:xfrm>
          <a:prstGeom prst="ellipse">
            <a:avLst/>
          </a:prstGeom>
          <a:effectLst>
            <a:outerShdw blurRad="63500" sx="102000" sy="102000" algn="ctr" rotWithShape="0">
              <a:prstClr val="black">
                <a:alpha val="40000"/>
              </a:prstClr>
            </a:outerShdw>
          </a:effectLst>
        </p:spPr>
      </p:pic>
      <p:sp>
        <p:nvSpPr>
          <p:cNvPr id="11" name="TextBox 10"/>
          <p:cNvSpPr txBox="1"/>
          <p:nvPr/>
        </p:nvSpPr>
        <p:spPr>
          <a:xfrm>
            <a:off x="3076770" y="4264103"/>
            <a:ext cx="332403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ích cực vận động hơn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076770" y="5856848"/>
            <a:ext cx="585092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Thư giãn và sảng khoái, giảm căng thẳng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414913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47" grpId="0"/>
      <p:bldP spid="8"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053823" y="492243"/>
            <a:ext cx="8417532"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Kể</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tên</a:t>
            </a:r>
            <a:r>
              <a:rPr lang="vi-VN"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những</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việc làm </a:t>
            </a:r>
            <a:r>
              <a:rPr lang="en-US" altLang="zh-CN" sz="2400" dirty="0" err="1">
                <a:solidFill>
                  <a:srgbClr val="002060"/>
                </a:solidFill>
                <a:latin typeface="Roboto" panose="02000000000000000000" pitchFamily="2" charset="0"/>
                <a:ea typeface="Roboto" panose="02000000000000000000" pitchFamily="2" charset="0"/>
              </a:rPr>
              <a:t>khác</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để giữ vệ sinh nhà ở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
        <p:nvSpPr>
          <p:cNvPr id="8" name="TextBox 7"/>
          <p:cNvSpPr txBox="1"/>
          <p:nvPr/>
        </p:nvSpPr>
        <p:spPr>
          <a:xfrm>
            <a:off x="2405647" y="1575174"/>
            <a:ext cx="220354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Làm sạch bếp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8928947" y="3106717"/>
            <a:ext cx="330475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Làm sạch nhà vệ sinh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74191" y="4105688"/>
            <a:ext cx="213471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Giặt quần 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474473" y="6220199"/>
            <a:ext cx="213471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Gấp quần 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5434441" y="5701068"/>
            <a:ext cx="213471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Rửa cốc chén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8868659" y="6285865"/>
            <a:ext cx="2134718"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Đổ rác</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4724845" y="1063931"/>
            <a:ext cx="2524879" cy="167720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568922" y="996256"/>
            <a:ext cx="1834382" cy="2038730"/>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6"/>
          <a:stretch>
            <a:fillRect/>
          </a:stretch>
        </p:blipFill>
        <p:spPr>
          <a:xfrm>
            <a:off x="2258296" y="3665398"/>
            <a:ext cx="2350895" cy="2183544"/>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72" y="1524903"/>
            <a:ext cx="2034810" cy="2350646"/>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stretch>
            <a:fillRect/>
          </a:stretch>
        </p:blipFill>
        <p:spPr>
          <a:xfrm>
            <a:off x="5242945" y="3517578"/>
            <a:ext cx="2517710" cy="1967356"/>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3622" y="3692638"/>
            <a:ext cx="2297702" cy="23790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5051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2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 grpId="0"/>
      <p:bldP spid="9" grpId="0"/>
      <p:bldP spid="10" grpId="0"/>
      <p:bldP spid="11" grpId="0"/>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3941</TotalTime>
  <Words>2729</Words>
  <PresentationFormat>Widescreen</PresentationFormat>
  <Paragraphs>333</Paragraphs>
  <Slides>42</Slides>
  <Notes>42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Roboto</vt:lpstr>
      <vt:lpstr>Calibri Light</vt:lpstr>
      <vt:lpstr>Arial</vt:lpstr>
      <vt:lpstr>Pangolin</vt:lpstr>
      <vt:lpstr>Times New Roman</vt:lpstr>
      <vt:lpstr>Roboto Black</vt:lpstr>
      <vt:lpstr>Calibri</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2023-09-07T14:57:34Z</dcterms:modified>
</cp:coreProperties>
</file>