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6"/>
  </p:notesMasterIdLst>
  <p:sldIdLst>
    <p:sldId id="271" r:id="rId2"/>
    <p:sldId id="323" r:id="rId3"/>
    <p:sldId id="324" r:id="rId4"/>
    <p:sldId id="316" r:id="rId5"/>
    <p:sldId id="360" r:id="rId6"/>
    <p:sldId id="358" r:id="rId7"/>
    <p:sldId id="363" r:id="rId8"/>
    <p:sldId id="356" r:id="rId9"/>
    <p:sldId id="364" r:id="rId10"/>
    <p:sldId id="311" r:id="rId11"/>
    <p:sldId id="365" r:id="rId12"/>
    <p:sldId id="325" r:id="rId13"/>
    <p:sldId id="317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28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75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6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06193" y="10353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365" y="9397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251211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Work in groups. Discuss what kind of students/learners each option will be more suitable for. Give reasons for your decision. </a:t>
            </a:r>
            <a:endParaRPr lang="en-US" sz="54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Education Options – 11plus Tuition in Milton Keynes &amp; Bucks">
            <a:extLst>
              <a:ext uri="{FF2B5EF4-FFF2-40B4-BE49-F238E27FC236}">
                <a16:creationId xmlns:a16="http://schemas.microsoft.com/office/drawing/2014/main" id="{899FF380-2734-9449-881D-E157C6446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108" y="2371248"/>
            <a:ext cx="7081784" cy="443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06193" y="10353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365" y="9397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251211" y="939727"/>
            <a:ext cx="106180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ea typeface="Calibri" panose="020F0502020204030204" pitchFamily="34" charset="0"/>
              </a:rPr>
              <a:t>Work in groups. Discuss what kind of students/learners each option will be more suitable for. Give reasons for your decision. </a:t>
            </a:r>
            <a:endParaRPr lang="en-US" sz="4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6D1AAE-5E72-2F4D-9429-9C64178144E1}"/>
              </a:ext>
            </a:extLst>
          </p:cNvPr>
          <p:cNvSpPr txBox="1"/>
          <p:nvPr/>
        </p:nvSpPr>
        <p:spPr>
          <a:xfrm>
            <a:off x="494438" y="1935845"/>
            <a:ext cx="11477921" cy="4867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" indent="-25400" algn="ctr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30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Suggested </a:t>
            </a:r>
            <a:r>
              <a:rPr lang="en-US" sz="3000" b="1" dirty="0" smtClean="0">
                <a:solidFill>
                  <a:srgbClr val="7030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answer: </a:t>
            </a:r>
            <a:endParaRPr lang="x-none" sz="3000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000" i="1" dirty="0"/>
              <a:t>In our group, we discussed both options and agreed on the following. Academic study is suitable for hard-working students who are highly motivated and want to achieve their goals. Gifted students who have a particular talent, such as a </a:t>
            </a:r>
            <a:r>
              <a:rPr lang="en-US" sz="3000" i="1" dirty="0" err="1"/>
              <a:t>maths</a:t>
            </a:r>
            <a:r>
              <a:rPr lang="en-US" sz="3000" i="1" dirty="0"/>
              <a:t> or music talent can also benefit from university education.</a:t>
            </a:r>
            <a:endParaRPr lang="en-US" sz="3000" dirty="0"/>
          </a:p>
          <a:p>
            <a:r>
              <a:rPr lang="en-US" sz="3000" i="1" dirty="0"/>
              <a:t>Vocational training is more suitable for students who learn through practical experience or by doing. It is also suitable for students who have decided on a specific trade job, such as a restaurant cook, a mechanic, or a hairstylist</a:t>
            </a:r>
            <a:r>
              <a:rPr lang="en-US" sz="3000" i="1" dirty="0" smtClean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305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to end a conversation or discussion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Talk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about the benefits of vocational training and academic study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985" y="2375207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Prepare for Lesson 5 - Unit 7.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SPEAKING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1605520" y="3934715"/>
            <a:ext cx="9680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Helvetica" pitchFamily="2" charset="0"/>
              </a:rPr>
              <a:t>Vocational training vs. academic study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4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5FC192-5EFA-3945-9C8F-13E69BEE0150}"/>
              </a:ext>
            </a:extLst>
          </p:cNvPr>
          <p:cNvSpPr txBox="1"/>
          <p:nvPr/>
        </p:nvSpPr>
        <p:spPr>
          <a:xfrm>
            <a:off x="2963454" y="98098"/>
            <a:ext cx="8969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Education options for </a:t>
            </a:r>
            <a:endParaRPr lang="en-US" sz="4800" dirty="0" smtClean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school-leavers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50166" y="2232284"/>
            <a:ext cx="2183000" cy="67716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CONTROLLED 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91892" y="3321325"/>
            <a:ext cx="2339778" cy="81233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LESS CONTROLLED 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5" y="1147818"/>
            <a:ext cx="5275072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x-none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</a:t>
            </a:r>
            <a:r>
              <a:rPr lang="x-none" sz="20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:</a:t>
            </a:r>
            <a:r>
              <a:rPr lang="x-none" sz="20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Brainstorming</a:t>
            </a:r>
            <a:r>
              <a:rPr lang="x-none" sz="2000" dirty="0">
                <a:solidFill>
                  <a:schemeClr val="tx1"/>
                </a:solidFill>
                <a:effectLst/>
              </a:rPr>
              <a:t>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075072"/>
            <a:ext cx="5275074" cy="8021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</a:t>
            </a:r>
            <a:r>
              <a:rPr lang="en-GB" sz="20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2: 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Complete the </a:t>
            </a: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conversation.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246712"/>
            <a:ext cx="5275073" cy="9463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</a:t>
            </a:r>
            <a:r>
              <a:rPr lang="en-GB" sz="20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3: </a:t>
            </a: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Talk 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about the benefits of academic study. 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7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61782" y="2570867"/>
            <a:ext cx="788385" cy="75045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98351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FURTHER 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3" y="5849490"/>
            <a:ext cx="5275074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5013238"/>
            <a:ext cx="560381" cy="76105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27495"/>
            <a:ext cx="709996" cy="93656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23954"/>
            <a:ext cx="5275072" cy="9560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x-none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Task 4: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Discuss 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what kind of students/learners each option will be more suitable for</a:t>
            </a: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</a:t>
            </a:r>
            <a:endParaRPr lang="x-none" sz="2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SPEAKING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4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08D34E-74F7-5B46-8560-D24D005A9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409081"/>
              </p:ext>
            </p:extLst>
          </p:nvPr>
        </p:nvGraphicFramePr>
        <p:xfrm>
          <a:off x="1315662" y="1862461"/>
          <a:ext cx="9812121" cy="433534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905055">
                  <a:extLst>
                    <a:ext uri="{9D8B030D-6E8A-4147-A177-3AD203B41FA5}">
                      <a16:colId xmlns:a16="http://schemas.microsoft.com/office/drawing/2014/main" val="873825562"/>
                    </a:ext>
                  </a:extLst>
                </a:gridCol>
                <a:gridCol w="4907066">
                  <a:extLst>
                    <a:ext uri="{9D8B030D-6E8A-4147-A177-3AD203B41FA5}">
                      <a16:colId xmlns:a16="http://schemas.microsoft.com/office/drawing/2014/main" val="3246027665"/>
                    </a:ext>
                  </a:extLst>
                </a:gridCol>
              </a:tblGrid>
              <a:tr h="71957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/>
                        </a:rPr>
                        <a:t>Benefits of</a:t>
                      </a:r>
                      <a:endParaRPr lang="x-none" sz="3600" dirty="0">
                        <a:effectLst/>
                      </a:endParaRPr>
                    </a:p>
                    <a:p>
                      <a:pPr algn="ctr"/>
                      <a:r>
                        <a:rPr lang="en-US" sz="3600" dirty="0">
                          <a:effectLst/>
                        </a:rPr>
                        <a:t>vocational training</a:t>
                      </a:r>
                      <a:endParaRPr lang="x-none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effectLst/>
                        </a:rPr>
                        <a:t>Benefits of</a:t>
                      </a:r>
                      <a:endParaRPr lang="x-none" sz="3600">
                        <a:effectLst/>
                      </a:endParaRPr>
                    </a:p>
                    <a:p>
                      <a:pPr algn="ctr"/>
                      <a:r>
                        <a:rPr lang="en-US" sz="3600">
                          <a:effectLst/>
                        </a:rPr>
                        <a:t>academic study</a:t>
                      </a:r>
                      <a:endParaRPr lang="x-none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1250443"/>
                  </a:ext>
                </a:extLst>
              </a:tr>
              <a:tr h="3238067"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US" sz="4000" b="0" dirty="0">
                          <a:effectLst/>
                        </a:rPr>
                        <a:t>cost less</a:t>
                      </a:r>
                      <a:endParaRPr lang="x-none" sz="4000" b="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US" sz="4000" b="0" dirty="0">
                          <a:effectLst/>
                        </a:rPr>
                        <a:t>…</a:t>
                      </a:r>
                      <a:endParaRPr lang="x-none" sz="4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US" sz="4000" dirty="0">
                          <a:effectLst/>
                        </a:rPr>
                        <a:t>can earn more</a:t>
                      </a:r>
                      <a:endParaRPr lang="x-none" sz="40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US" sz="4000" dirty="0">
                          <a:effectLst/>
                        </a:rPr>
                        <a:t>…</a:t>
                      </a:r>
                      <a:endParaRPr lang="x-non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45344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681F256-6EF4-894D-BF4D-563749388BD1}"/>
              </a:ext>
            </a:extLst>
          </p:cNvPr>
          <p:cNvSpPr txBox="1"/>
          <p:nvPr/>
        </p:nvSpPr>
        <p:spPr>
          <a:xfrm>
            <a:off x="3388079" y="1063630"/>
            <a:ext cx="5415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effectLst/>
                <a:latin typeface="Times" pitchFamily="2" charset="0"/>
                <a:ea typeface="Times New Roman" panose="02020603050405020304" pitchFamily="18" charset="0"/>
              </a:rPr>
              <a:t>TASK 1: </a:t>
            </a:r>
            <a:r>
              <a:rPr lang="en-GB" sz="3200" b="1" dirty="0" smtClean="0">
                <a:effectLst/>
                <a:latin typeface="Times" pitchFamily="2" charset="0"/>
                <a:ea typeface="Times New Roman" panose="02020603050405020304" pitchFamily="18" charset="0"/>
              </a:rPr>
              <a:t>BRAINSTORMING</a:t>
            </a:r>
            <a:endParaRPr lang="x-none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08D34E-74F7-5B46-8560-D24D005A9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458084"/>
              </p:ext>
            </p:extLst>
          </p:nvPr>
        </p:nvGraphicFramePr>
        <p:xfrm>
          <a:off x="836907" y="1165037"/>
          <a:ext cx="10771323" cy="536448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384558">
                  <a:extLst>
                    <a:ext uri="{9D8B030D-6E8A-4147-A177-3AD203B41FA5}">
                      <a16:colId xmlns:a16="http://schemas.microsoft.com/office/drawing/2014/main" val="873825562"/>
                    </a:ext>
                  </a:extLst>
                </a:gridCol>
                <a:gridCol w="5386765">
                  <a:extLst>
                    <a:ext uri="{9D8B030D-6E8A-4147-A177-3AD203B41FA5}">
                      <a16:colId xmlns:a16="http://schemas.microsoft.com/office/drawing/2014/main" val="3246027665"/>
                    </a:ext>
                  </a:extLst>
                </a:gridCol>
              </a:tblGrid>
              <a:tr h="71957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</a:rPr>
                        <a:t>Benefits of</a:t>
                      </a:r>
                      <a:endParaRPr lang="x-none" sz="3200" dirty="0">
                        <a:effectLst/>
                      </a:endParaRPr>
                    </a:p>
                    <a:p>
                      <a:pPr algn="ctr"/>
                      <a:r>
                        <a:rPr lang="en-US" sz="3200" dirty="0">
                          <a:effectLst/>
                        </a:rPr>
                        <a:t>vocational training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Benefits of</a:t>
                      </a:r>
                      <a:endParaRPr lang="x-none" sz="3200">
                        <a:effectLst/>
                      </a:endParaRPr>
                    </a:p>
                    <a:p>
                      <a:pPr algn="ctr"/>
                      <a:r>
                        <a:rPr lang="en-US" sz="3200">
                          <a:effectLst/>
                        </a:rPr>
                        <a:t>academic study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1250443"/>
                  </a:ext>
                </a:extLst>
              </a:tr>
              <a:tr h="3238067"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US" sz="3200" b="0" dirty="0">
                          <a:effectLst/>
                        </a:rPr>
                        <a:t>cost less</a:t>
                      </a:r>
                      <a:endParaRPr lang="x-none" sz="3200" b="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US" sz="3200" b="0" dirty="0">
                          <a:effectLst/>
                        </a:rPr>
                        <a:t>provide shorter duration of study</a:t>
                      </a:r>
                      <a:endParaRPr lang="x-none" sz="3200" b="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US" sz="3200" b="0" dirty="0">
                          <a:effectLst/>
                        </a:rPr>
                        <a:t>develop practical </a:t>
                      </a:r>
                      <a:r>
                        <a:rPr lang="en-US" sz="3200" b="0" dirty="0" smtClean="0">
                          <a:effectLst/>
                        </a:rPr>
                        <a:t>skills</a:t>
                      </a: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US" sz="3200" b="0" dirty="0" smtClean="0">
                          <a:effectLst/>
                        </a:rPr>
                        <a:t>can find jobs quickly</a:t>
                      </a: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US" sz="3200" b="0" dirty="0" smtClean="0">
                          <a:effectLst/>
                        </a:rPr>
                        <a:t>easier admission requirements</a:t>
                      </a: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US" sz="3200" b="0" dirty="0" smtClean="0">
                          <a:effectLst/>
                        </a:rPr>
                        <a:t>flexible </a:t>
                      </a:r>
                      <a:r>
                        <a:rPr lang="en-US" sz="3200" b="0" dirty="0" err="1" smtClean="0">
                          <a:effectLst/>
                        </a:rPr>
                        <a:t>programmes</a:t>
                      </a:r>
                      <a:r>
                        <a:rPr lang="en-US" sz="3200" b="0" dirty="0" smtClean="0">
                          <a:effectLst/>
                        </a:rPr>
                        <a:t> and start dates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US" sz="3200" dirty="0">
                          <a:effectLst/>
                        </a:rPr>
                        <a:t>can earn more</a:t>
                      </a:r>
                      <a:endParaRPr lang="x-none" sz="32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US" sz="3200" dirty="0">
                          <a:effectLst/>
                        </a:rPr>
                        <a:t>develop critical thinking skills</a:t>
                      </a:r>
                      <a:endParaRPr lang="x-none" sz="32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US" sz="3200" dirty="0">
                          <a:effectLst/>
                        </a:rPr>
                        <a:t>develop research </a:t>
                      </a:r>
                      <a:r>
                        <a:rPr lang="en-US" sz="3200" dirty="0" smtClean="0">
                          <a:effectLst/>
                        </a:rPr>
                        <a:t>skills</a:t>
                      </a: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US" sz="3200" dirty="0" smtClean="0">
                          <a:effectLst/>
                        </a:rPr>
                        <a:t>personal development</a:t>
                      </a: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US" sz="3200" dirty="0" smtClean="0">
                          <a:effectLst/>
                        </a:rPr>
                        <a:t>career preparation</a:t>
                      </a: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US" sz="3200" dirty="0" smtClean="0">
                          <a:effectLst/>
                        </a:rPr>
                        <a:t>social experiences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4534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2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7" y="123935"/>
            <a:ext cx="56583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CONTROLLED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66BE82F-6628-BB47-9299-C823C37F5A72}"/>
              </a:ext>
            </a:extLst>
          </p:cNvPr>
          <p:cNvSpPr/>
          <p:nvPr/>
        </p:nvSpPr>
        <p:spPr>
          <a:xfrm>
            <a:off x="640409" y="1130603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D676FA-E692-2340-9E9C-E3328B47F3DC}"/>
              </a:ext>
            </a:extLst>
          </p:cNvPr>
          <p:cNvSpPr txBox="1"/>
          <p:nvPr/>
        </p:nvSpPr>
        <p:spPr>
          <a:xfrm>
            <a:off x="652849" y="101144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43D3C7-ECB2-5941-8F23-63E77C876F94}"/>
              </a:ext>
            </a:extLst>
          </p:cNvPr>
          <p:cNvSpPr txBox="1"/>
          <p:nvPr/>
        </p:nvSpPr>
        <p:spPr>
          <a:xfrm>
            <a:off x="1257300" y="1073003"/>
            <a:ext cx="10803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Complete the conversation with the sentences in the box. Then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practise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it in pairs.</a:t>
            </a:r>
            <a:r>
              <a:rPr lang="x-none" sz="3600" dirty="0">
                <a:effectLst/>
              </a:rPr>
              <a:t> 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ED38837-DE84-9E43-BC91-0D4CE7F89F46}"/>
              </a:ext>
            </a:extLst>
          </p:cNvPr>
          <p:cNvSpPr/>
          <p:nvPr/>
        </p:nvSpPr>
        <p:spPr>
          <a:xfrm>
            <a:off x="640409" y="2027110"/>
            <a:ext cx="11306423" cy="44511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accent2"/>
                </a:solidFill>
              </a:rPr>
              <a:t>A. </a:t>
            </a:r>
            <a:r>
              <a:rPr lang="en-US" sz="4000" dirty="0"/>
              <a:t>It’s the cost. Vocational training is </a:t>
            </a:r>
            <a:r>
              <a:rPr lang="en-US" sz="4000" dirty="0" smtClean="0"/>
              <a:t>much cheaper than university </a:t>
            </a:r>
            <a:r>
              <a:rPr lang="en-US" sz="4000" dirty="0"/>
              <a:t>education.</a:t>
            </a:r>
            <a:br>
              <a:rPr lang="en-US" sz="4000" dirty="0"/>
            </a:br>
            <a:r>
              <a:rPr lang="en-US" sz="4000" b="1" dirty="0">
                <a:solidFill>
                  <a:schemeClr val="accent2"/>
                </a:solidFill>
              </a:rPr>
              <a:t>B. </a:t>
            </a:r>
            <a:r>
              <a:rPr lang="en-US" sz="4000" dirty="0"/>
              <a:t>I couldn’t agree more. So, </a:t>
            </a:r>
            <a:r>
              <a:rPr lang="en-US" sz="4000" dirty="0" smtClean="0"/>
              <a:t>we’ve decided </a:t>
            </a:r>
            <a:r>
              <a:rPr lang="en-US" sz="4000" dirty="0"/>
              <a:t>on the three main </a:t>
            </a:r>
            <a:r>
              <a:rPr lang="en-US" sz="4000" dirty="0" smtClean="0"/>
              <a:t>benefits: more </a:t>
            </a:r>
            <a:r>
              <a:rPr lang="en-US" sz="4000" dirty="0"/>
              <a:t>practical, shorter, and cheaper.</a:t>
            </a:r>
            <a:br>
              <a:rPr lang="en-US" sz="4000" dirty="0"/>
            </a:br>
            <a:r>
              <a:rPr lang="en-US" sz="4000" b="1" dirty="0">
                <a:solidFill>
                  <a:schemeClr val="accent2"/>
                </a:solidFill>
              </a:rPr>
              <a:t>C. </a:t>
            </a:r>
            <a:r>
              <a:rPr lang="en-US" sz="4000" dirty="0"/>
              <a:t>Great! We’re now ready to report </a:t>
            </a:r>
            <a:r>
              <a:rPr lang="en-US" sz="4000" dirty="0" smtClean="0"/>
              <a:t>to the </a:t>
            </a:r>
            <a:r>
              <a:rPr lang="en-US" sz="4000" dirty="0"/>
              <a:t>class.</a:t>
            </a:r>
            <a:br>
              <a:rPr lang="en-US" sz="4000" dirty="0"/>
            </a:br>
            <a:r>
              <a:rPr lang="en-US" sz="4000" b="1" dirty="0">
                <a:solidFill>
                  <a:schemeClr val="accent2"/>
                </a:solidFill>
              </a:rPr>
              <a:t>D. </a:t>
            </a:r>
            <a:r>
              <a:rPr lang="en-US" sz="4000" dirty="0"/>
              <a:t>Now, let’s think about one more benefit. </a:t>
            </a:r>
            <a:endParaRPr lang="en-US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8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7" y="123935"/>
            <a:ext cx="56583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CONTROLLED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66BE82F-6628-BB47-9299-C823C37F5A72}"/>
              </a:ext>
            </a:extLst>
          </p:cNvPr>
          <p:cNvSpPr/>
          <p:nvPr/>
        </p:nvSpPr>
        <p:spPr>
          <a:xfrm>
            <a:off x="640409" y="1130603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D676FA-E692-2340-9E9C-E3328B47F3DC}"/>
              </a:ext>
            </a:extLst>
          </p:cNvPr>
          <p:cNvSpPr txBox="1"/>
          <p:nvPr/>
        </p:nvSpPr>
        <p:spPr>
          <a:xfrm>
            <a:off x="652849" y="101144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43D3C7-ECB2-5941-8F23-63E77C876F94}"/>
              </a:ext>
            </a:extLst>
          </p:cNvPr>
          <p:cNvSpPr txBox="1"/>
          <p:nvPr/>
        </p:nvSpPr>
        <p:spPr>
          <a:xfrm>
            <a:off x="1257300" y="1073003"/>
            <a:ext cx="10803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Complete the conversation with the sentences in the box. Then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practise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it in pairs.</a:t>
            </a:r>
            <a:r>
              <a:rPr lang="x-none" sz="3600" dirty="0">
                <a:effectLst/>
              </a:rPr>
              <a:t> 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B431E-94B4-764F-AD75-1363182576B9}"/>
              </a:ext>
            </a:extLst>
          </p:cNvPr>
          <p:cNvSpPr txBox="1"/>
          <p:nvPr/>
        </p:nvSpPr>
        <p:spPr>
          <a:xfrm>
            <a:off x="337088" y="1837581"/>
            <a:ext cx="115501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Nam: </a:t>
            </a:r>
            <a:r>
              <a:rPr lang="en-US" sz="2800" dirty="0"/>
              <a:t>Let’s decide on the three </a:t>
            </a:r>
            <a:r>
              <a:rPr lang="en-US" sz="2800" dirty="0" smtClean="0"/>
              <a:t>main benefits </a:t>
            </a:r>
            <a:r>
              <a:rPr lang="en-US" sz="2800" dirty="0"/>
              <a:t>of vocational </a:t>
            </a:r>
            <a:r>
              <a:rPr lang="en-US" sz="2800" dirty="0" smtClean="0"/>
              <a:t>training. First</a:t>
            </a:r>
            <a:r>
              <a:rPr lang="en-US" sz="2800" dirty="0"/>
              <a:t>, I think it will help </a:t>
            </a:r>
            <a:r>
              <a:rPr lang="en-US" sz="2800" dirty="0" smtClean="0"/>
              <a:t>students develop </a:t>
            </a:r>
            <a:r>
              <a:rPr lang="en-US" sz="2800" dirty="0"/>
              <a:t>practical skills.</a:t>
            </a:r>
            <a:br>
              <a:rPr lang="en-US" sz="2800" dirty="0"/>
            </a:br>
            <a:r>
              <a:rPr lang="en-US" sz="2800" b="1" i="1" dirty="0" err="1"/>
              <a:t>Lan</a:t>
            </a:r>
            <a:r>
              <a:rPr lang="en-US" sz="2800" b="1" i="1" dirty="0"/>
              <a:t>: </a:t>
            </a:r>
            <a:r>
              <a:rPr lang="en-US" sz="2800" dirty="0"/>
              <a:t>I agree. Vocational courses are </a:t>
            </a:r>
            <a:r>
              <a:rPr lang="en-US" sz="2800" dirty="0" smtClean="0"/>
              <a:t>more practical </a:t>
            </a:r>
            <a:r>
              <a:rPr lang="en-US" sz="2800" dirty="0"/>
              <a:t>than university courses.</a:t>
            </a:r>
            <a:br>
              <a:rPr lang="en-US" sz="2800" dirty="0"/>
            </a:br>
            <a:r>
              <a:rPr lang="en-US" sz="2800" b="1" i="1" dirty="0"/>
              <a:t>Nam: </a:t>
            </a:r>
            <a:r>
              <a:rPr lang="en-US" sz="2800" dirty="0"/>
              <a:t>What do you think is the </a:t>
            </a:r>
            <a:r>
              <a:rPr lang="en-US" sz="2800" dirty="0" smtClean="0"/>
              <a:t>second benefit</a:t>
            </a:r>
            <a:r>
              <a:rPr lang="en-US" sz="2800" dirty="0"/>
              <a:t>?</a:t>
            </a:r>
            <a:br>
              <a:rPr lang="en-US" sz="2800" dirty="0"/>
            </a:br>
            <a:r>
              <a:rPr lang="en-US" sz="2800" b="1" i="1" dirty="0" err="1"/>
              <a:t>Lan</a:t>
            </a:r>
            <a:r>
              <a:rPr lang="en-US" sz="2800" b="1" i="1" dirty="0"/>
              <a:t>: </a:t>
            </a:r>
            <a:r>
              <a:rPr lang="en-US" sz="2800" dirty="0"/>
              <a:t>I think it’s the short duration of </a:t>
            </a:r>
            <a:r>
              <a:rPr lang="en-US" sz="2800" dirty="0" smtClean="0"/>
              <a:t>study. Degree </a:t>
            </a:r>
            <a:r>
              <a:rPr lang="en-US" sz="2800" dirty="0" err="1"/>
              <a:t>programmes</a:t>
            </a:r>
            <a:r>
              <a:rPr lang="en-US" sz="2800" dirty="0"/>
              <a:t> at </a:t>
            </a:r>
            <a:r>
              <a:rPr lang="en-US" sz="2800" dirty="0" smtClean="0"/>
              <a:t>university usually </a:t>
            </a:r>
            <a:r>
              <a:rPr lang="en-US" sz="2800" dirty="0"/>
              <a:t>go on for at least three </a:t>
            </a:r>
            <a:r>
              <a:rPr lang="en-US" sz="2800" dirty="0" smtClean="0"/>
              <a:t>years while </a:t>
            </a:r>
            <a:r>
              <a:rPr lang="en-US" sz="2800" dirty="0"/>
              <a:t>vocational courses can last </a:t>
            </a:r>
            <a:r>
              <a:rPr lang="en-US" sz="2800" dirty="0" smtClean="0"/>
              <a:t>less than </a:t>
            </a:r>
            <a:r>
              <a:rPr lang="en-US" sz="2800" dirty="0"/>
              <a:t>two years.</a:t>
            </a:r>
            <a:br>
              <a:rPr lang="en-US" sz="2800" dirty="0"/>
            </a:br>
            <a:r>
              <a:rPr lang="en-US" sz="2800" b="1" i="1" dirty="0"/>
              <a:t>Nam: </a:t>
            </a:r>
            <a:r>
              <a:rPr lang="en-US" sz="2800" dirty="0" smtClean="0"/>
              <a:t>___________________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i="1" dirty="0" err="1"/>
              <a:t>Lan</a:t>
            </a:r>
            <a:r>
              <a:rPr lang="en-US" sz="2800" b="1" i="1" dirty="0"/>
              <a:t>: </a:t>
            </a:r>
            <a:r>
              <a:rPr lang="en-US" sz="2800" dirty="0" smtClean="0"/>
              <a:t>___________________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i="1" dirty="0"/>
              <a:t>Nam: </a:t>
            </a:r>
            <a:r>
              <a:rPr lang="en-US" sz="2800" dirty="0" smtClean="0"/>
              <a:t>___________________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i="1" dirty="0" err="1"/>
              <a:t>Lan</a:t>
            </a:r>
            <a:r>
              <a:rPr lang="en-US" sz="2800" b="1" i="1" dirty="0"/>
              <a:t>: </a:t>
            </a:r>
            <a:r>
              <a:rPr lang="en-US" sz="2800" dirty="0" smtClean="0"/>
              <a:t>___________________ </a:t>
            </a:r>
            <a:endParaRPr lang="en-US" sz="2800" dirty="0">
              <a:solidFill>
                <a:srgbClr val="808080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C49E2A-F36C-5D43-8B96-B3CD1EBA5DD7}"/>
              </a:ext>
            </a:extLst>
          </p:cNvPr>
          <p:cNvSpPr txBox="1"/>
          <p:nvPr/>
        </p:nvSpPr>
        <p:spPr>
          <a:xfrm>
            <a:off x="2789730" y="4710548"/>
            <a:ext cx="533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/>
              </a:rPr>
              <a:t>D</a:t>
            </a:r>
            <a:endParaRPr lang="en-US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00FE52-5A95-F741-B720-964DFE503FF8}"/>
              </a:ext>
            </a:extLst>
          </p:cNvPr>
          <p:cNvSpPr txBox="1"/>
          <p:nvPr/>
        </p:nvSpPr>
        <p:spPr>
          <a:xfrm>
            <a:off x="2216259" y="5197880"/>
            <a:ext cx="50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/>
              </a:rPr>
              <a:t>A</a:t>
            </a:r>
            <a:endParaRPr lang="en-US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267870-1C49-1743-8747-C21A33861C2B}"/>
              </a:ext>
            </a:extLst>
          </p:cNvPr>
          <p:cNvSpPr txBox="1"/>
          <p:nvPr/>
        </p:nvSpPr>
        <p:spPr>
          <a:xfrm>
            <a:off x="1736780" y="5608296"/>
            <a:ext cx="95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/>
              </a:rPr>
              <a:t>B</a:t>
            </a:r>
            <a:endParaRPr lang="en-US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4B2158-25BD-D947-9EBC-C4E0A77E24BC}"/>
              </a:ext>
            </a:extLst>
          </p:cNvPr>
          <p:cNvSpPr txBox="1"/>
          <p:nvPr/>
        </p:nvSpPr>
        <p:spPr>
          <a:xfrm flipH="1">
            <a:off x="2471012" y="6043020"/>
            <a:ext cx="42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/>
              </a:rPr>
              <a:t>C</a:t>
            </a:r>
            <a:endParaRPr lang="en-US" sz="36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025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1316" y="1111574"/>
            <a:ext cx="10390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 in pairs. Talk about the benefits of academic study. 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3076" name="Picture 4" descr="The Most Desired Employee Benefits for 2021">
            <a:extLst>
              <a:ext uri="{FF2B5EF4-FFF2-40B4-BE49-F238E27FC236}">
                <a16:creationId xmlns:a16="http://schemas.microsoft.com/office/drawing/2014/main" id="{CDA0ABEE-1A3F-0F41-B98D-7FDBAD1A8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88" y="2217954"/>
            <a:ext cx="7731729" cy="411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7" y="123935"/>
            <a:ext cx="6541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LESS CONTROLLED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7" y="123935"/>
            <a:ext cx="6541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LESS CONTROLLED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5488A5-0C5A-2445-98B0-C5C569FE28AE}"/>
              </a:ext>
            </a:extLst>
          </p:cNvPr>
          <p:cNvSpPr txBox="1"/>
          <p:nvPr/>
        </p:nvSpPr>
        <p:spPr>
          <a:xfrm>
            <a:off x="302167" y="1305320"/>
            <a:ext cx="1158766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Suggested answer</a:t>
            </a:r>
          </a:p>
          <a:p>
            <a:pPr algn="just"/>
            <a:r>
              <a:rPr lang="en-US" sz="26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2600" dirty="0">
                <a:ea typeface="Times New Roman" panose="02020603050405020304" pitchFamily="18" charset="0"/>
                <a:cs typeface="Calibri" panose="020F0502020204030204" pitchFamily="34" charset="0"/>
              </a:rPr>
              <a:t>: Now, let’s decide on the three main benefits of academic study. First, I think it will help </a:t>
            </a:r>
            <a:r>
              <a:rPr lang="en-US" sz="26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students develop </a:t>
            </a:r>
            <a:r>
              <a:rPr lang="en-US" sz="2600" dirty="0">
                <a:ea typeface="Times New Roman" panose="02020603050405020304" pitchFamily="18" charset="0"/>
                <a:cs typeface="Calibri" panose="020F0502020204030204" pitchFamily="34" charset="0"/>
              </a:rPr>
              <a:t>critical thinking skills.</a:t>
            </a:r>
          </a:p>
          <a:p>
            <a:pPr algn="just"/>
            <a:r>
              <a:rPr lang="en-US" sz="2600" dirty="0">
                <a:ea typeface="Times New Roman" panose="02020603050405020304" pitchFamily="18" charset="0"/>
                <a:cs typeface="Calibri" panose="020F0502020204030204" pitchFamily="34" charset="0"/>
              </a:rPr>
              <a:t>B: I agree. Students can also develop research skills.</a:t>
            </a:r>
          </a:p>
          <a:p>
            <a:pPr algn="just"/>
            <a:r>
              <a:rPr lang="en-US" sz="2600" dirty="0">
                <a:ea typeface="Times New Roman" panose="02020603050405020304" pitchFamily="18" charset="0"/>
                <a:cs typeface="Calibri" panose="020F0502020204030204" pitchFamily="34" charset="0"/>
              </a:rPr>
              <a:t>A: That’s right. These skills are very important for university students.</a:t>
            </a:r>
          </a:p>
          <a:p>
            <a:pPr algn="just"/>
            <a:r>
              <a:rPr lang="en-US" sz="2600" dirty="0">
                <a:ea typeface="Times New Roman" panose="02020603050405020304" pitchFamily="18" charset="0"/>
                <a:cs typeface="Calibri" panose="020F0502020204030204" pitchFamily="34" charset="0"/>
              </a:rPr>
              <a:t>B: So, what do you think is the third benefit?</a:t>
            </a:r>
          </a:p>
          <a:p>
            <a:pPr algn="just"/>
            <a:r>
              <a:rPr lang="en-US" sz="2600" dirty="0">
                <a:ea typeface="Times New Roman" panose="02020603050405020304" pitchFamily="18" charset="0"/>
                <a:cs typeface="Calibri" panose="020F0502020204030204" pitchFamily="34" charset="0"/>
              </a:rPr>
              <a:t>A: I think it’s the opportunities for further studies. University students get more opportunities </a:t>
            </a:r>
            <a:r>
              <a:rPr lang="en-US" sz="26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to continue </a:t>
            </a:r>
            <a:r>
              <a:rPr lang="en-US" sz="2600" dirty="0">
                <a:ea typeface="Times New Roman" panose="02020603050405020304" pitchFamily="18" charset="0"/>
                <a:cs typeface="Calibri" panose="020F0502020204030204" pitchFamily="34" charset="0"/>
              </a:rPr>
              <a:t>their studies after graduation.</a:t>
            </a:r>
          </a:p>
          <a:p>
            <a:pPr algn="just"/>
            <a:r>
              <a:rPr lang="en-US" sz="2600" dirty="0">
                <a:ea typeface="Times New Roman" panose="02020603050405020304" pitchFamily="18" charset="0"/>
                <a:cs typeface="Calibri" panose="020F0502020204030204" pitchFamily="34" charset="0"/>
              </a:rPr>
              <a:t>B: I can’t agree more. So, we’ve decided on the three main benefits: developing critical </a:t>
            </a:r>
            <a:r>
              <a:rPr lang="en-US" sz="26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thinking skills</a:t>
            </a:r>
            <a:r>
              <a:rPr lang="en-US" sz="2600" dirty="0">
                <a:ea typeface="Times New Roman" panose="02020603050405020304" pitchFamily="18" charset="0"/>
                <a:cs typeface="Calibri" panose="020F0502020204030204" pitchFamily="34" charset="0"/>
              </a:rPr>
              <a:t>, developing research skills, and having more opportunities for further studies.</a:t>
            </a:r>
          </a:p>
          <a:p>
            <a:pPr algn="just"/>
            <a:r>
              <a:rPr lang="en-US" sz="2600" dirty="0">
                <a:ea typeface="Times New Roman" panose="02020603050405020304" pitchFamily="18" charset="0"/>
                <a:cs typeface="Calibri" panose="020F0502020204030204" pitchFamily="34" charset="0"/>
              </a:rPr>
              <a:t>A: Great! We’re now ready to report to the class.</a:t>
            </a:r>
            <a:endParaRPr lang="x-none" sz="26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6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3027</TotalTime>
  <Words>582</Words>
  <PresentationFormat>Widescreen</PresentationFormat>
  <Paragraphs>97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Adobe Gothic Std B</vt:lpstr>
      <vt:lpstr>Montserrat Medium</vt:lpstr>
      <vt:lpstr>Arial</vt:lpstr>
      <vt:lpstr>Bookman Old Style</vt:lpstr>
      <vt:lpstr>Calibri</vt:lpstr>
      <vt:lpstr>Calibri Light</vt:lpstr>
      <vt:lpstr>Helvetica</vt:lpstr>
      <vt:lpstr>Myriad Pro</vt:lpstr>
      <vt:lpstr>Symbol</vt:lpstr>
      <vt:lpstr>Times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2023-08-10T08:20:03Z</dcterms:modified>
</cp:coreProperties>
</file>