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77" r:id="rId2"/>
    <p:sldId id="482" r:id="rId3"/>
    <p:sldId id="485" r:id="rId4"/>
    <p:sldId id="491" r:id="rId5"/>
    <p:sldId id="493" r:id="rId6"/>
    <p:sldId id="495" r:id="rId7"/>
    <p:sldId id="496" r:id="rId8"/>
    <p:sldId id="497" r:id="rId9"/>
    <p:sldId id="481" r:id="rId10"/>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1"/>
  </p:normalViewPr>
  <p:slideViewPr>
    <p:cSldViewPr snapToGrid="0" snapToObjects="1">
      <p:cViewPr varScale="1">
        <p:scale>
          <a:sx n="69" d="100"/>
          <a:sy n="69" d="100"/>
        </p:scale>
        <p:origin x="-1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493096-2886-2544-8BC8-6FAF8DED01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96F79D88-BE7C-E441-9854-FF7DBEAE9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26C968C0-1272-FC46-B6B1-B48493D537B5}"/>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5" name="Footer Placeholder 4">
            <a:extLst>
              <a:ext uri="{FF2B5EF4-FFF2-40B4-BE49-F238E27FC236}">
                <a16:creationId xmlns="" xmlns:a16="http://schemas.microsoft.com/office/drawing/2014/main" id="{AB5FA692-4B01-CC48-A620-4A44972CFC9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31C4DE83-2E00-2149-8212-35CE3E10D264}"/>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28793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3C4046-7137-BF40-806C-7FEE66B71360}"/>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9148D392-8E23-C645-9B3B-176D24E7E7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56D5CBA5-B345-E042-B1BF-D36A7A18823E}"/>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5" name="Footer Placeholder 4">
            <a:extLst>
              <a:ext uri="{FF2B5EF4-FFF2-40B4-BE49-F238E27FC236}">
                <a16:creationId xmlns="" xmlns:a16="http://schemas.microsoft.com/office/drawing/2014/main" id="{EDF7AAC7-258B-3749-8F60-76ACBEAFC0C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8C73C984-E8AA-5445-9CC0-2EEA355B5B8E}"/>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40575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44A2AB4-1214-6045-BF77-65C4F32EB1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999E8E26-18DF-5A4B-A5ED-C2FBFAAE9E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D3984DCA-0EE3-1240-95E3-2375BB651632}"/>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5" name="Footer Placeholder 4">
            <a:extLst>
              <a:ext uri="{FF2B5EF4-FFF2-40B4-BE49-F238E27FC236}">
                <a16:creationId xmlns="" xmlns:a16="http://schemas.microsoft.com/office/drawing/2014/main" id="{B77FA7E7-C236-354D-B65C-A0745EA7D52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D367947E-CC13-DE43-A931-C039BD973486}"/>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920957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C40DF93-E1A2-E14A-A7A1-82E4BDFCCC92}"/>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8559ED71-ACDD-1E49-891A-595314ED05C1}"/>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4" name="Footer Placeholder 3">
            <a:extLst>
              <a:ext uri="{FF2B5EF4-FFF2-40B4-BE49-F238E27FC236}">
                <a16:creationId xmlns="" xmlns:a16="http://schemas.microsoft.com/office/drawing/2014/main" id="{253C2FA7-214C-054C-AAF0-D6CC10A5C36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78A03578-2E4F-9D40-9BAC-3E0B4A52B78D}"/>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23471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53C4EA-BDA5-754E-A8CE-F7A5CD7CB0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A83A71E8-69E4-8444-81ED-4DE718AF3F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53883BD-95AF-7C41-AB00-CF14B6258C3F}"/>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5" name="Footer Placeholder 4">
            <a:extLst>
              <a:ext uri="{FF2B5EF4-FFF2-40B4-BE49-F238E27FC236}">
                <a16:creationId xmlns="" xmlns:a16="http://schemas.microsoft.com/office/drawing/2014/main" id="{20005A82-DC1F-644B-AA51-CBF3B876FEC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6453DEBA-9AA5-CD4B-98BF-62BD4A1F208F}"/>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133418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0F5EE7-19E8-8844-9F07-B3A1EF4F9C6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9C56B41E-950A-1E44-B17D-0ACC59190D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53487863-6E8D-A340-A6BF-04383FDC0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3F30520E-892B-2041-A6EA-E5CC0EF69C07}"/>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6" name="Footer Placeholder 5">
            <a:extLst>
              <a:ext uri="{FF2B5EF4-FFF2-40B4-BE49-F238E27FC236}">
                <a16:creationId xmlns="" xmlns:a16="http://schemas.microsoft.com/office/drawing/2014/main" id="{817A4C06-E3E8-B640-8579-B4ED029ECF6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C2BFF2E8-A348-A14E-A610-B38F5ED00E6A}"/>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44061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54738E-CDAB-254E-88DC-587FAFB166F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506AEB0D-156C-A040-9C5A-98B763B2D2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916ED7D-F0AC-DE47-B8CB-6F0F96512D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896E98D1-E470-7E40-9F32-831AE2265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40DDB1F-BD65-A74F-A85D-0C9A587608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3B7BB534-3189-5E4F-8096-20915794CA58}"/>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8" name="Footer Placeholder 7">
            <a:extLst>
              <a:ext uri="{FF2B5EF4-FFF2-40B4-BE49-F238E27FC236}">
                <a16:creationId xmlns="" xmlns:a16="http://schemas.microsoft.com/office/drawing/2014/main" id="{8DA5E367-A6B4-A148-A44B-61456D342D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15AC40D3-6A48-FB4B-B8B8-12C3396DEFB1}"/>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009479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0FA0B5-28F1-8748-A8B4-CD2FCC52256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C60F86EC-E833-F14C-9E66-41E9BEB47E94}"/>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4" name="Footer Placeholder 3">
            <a:extLst>
              <a:ext uri="{FF2B5EF4-FFF2-40B4-BE49-F238E27FC236}">
                <a16:creationId xmlns="" xmlns:a16="http://schemas.microsoft.com/office/drawing/2014/main" id="{6FE3430E-D9A5-E04A-985D-93317E897035}"/>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A056C48E-4D98-784D-9AF0-ABC124B7122D}"/>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43637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5E831CA-2E69-5949-B30F-B8B78C06334B}"/>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3" name="Footer Placeholder 2">
            <a:extLst>
              <a:ext uri="{FF2B5EF4-FFF2-40B4-BE49-F238E27FC236}">
                <a16:creationId xmlns="" xmlns:a16="http://schemas.microsoft.com/office/drawing/2014/main" id="{86312613-5B0C-B145-BC31-11CC02A71F44}"/>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DAA4D6E0-DF1D-D44F-AFB2-057553790552}"/>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71389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261EC1-65C2-EB45-A93E-1AA9DBD8AA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7E443CC4-A924-DC4D-BA58-15D093279E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8BABEE95-5BCE-8648-9C00-80EA5308A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E7BA5D7-C2E5-1742-AA49-7F1ED8618BE1}"/>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6" name="Footer Placeholder 5">
            <a:extLst>
              <a:ext uri="{FF2B5EF4-FFF2-40B4-BE49-F238E27FC236}">
                <a16:creationId xmlns="" xmlns:a16="http://schemas.microsoft.com/office/drawing/2014/main" id="{257C4474-E552-A24D-910B-4D79E138913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5B97345F-AC4B-3649-9A05-4D44A23D710B}"/>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23156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48DB51-B784-E74C-9D76-06757914EA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A9534F8A-F4A6-2E42-8AA7-3B53EFA748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9FE69CCA-7AD0-DF4E-BE22-882BA089B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871F450-BAB6-7349-B544-02570C29E4F5}"/>
              </a:ext>
            </a:extLst>
          </p:cNvPr>
          <p:cNvSpPr>
            <a:spLocks noGrp="1"/>
          </p:cNvSpPr>
          <p:nvPr>
            <p:ph type="dt" sz="half" idx="10"/>
          </p:nvPr>
        </p:nvSpPr>
        <p:spPr/>
        <p:txBody>
          <a:bodyPr/>
          <a:lstStyle/>
          <a:p>
            <a:fld id="{DCABFE86-5F1F-6946-9818-B4D877E6DEA8}" type="datetimeFigureOut">
              <a:rPr lang="x-none" smtClean="0"/>
              <a:t>24/7/2021</a:t>
            </a:fld>
            <a:endParaRPr lang="x-none"/>
          </a:p>
        </p:txBody>
      </p:sp>
      <p:sp>
        <p:nvSpPr>
          <p:cNvPr id="6" name="Footer Placeholder 5">
            <a:extLst>
              <a:ext uri="{FF2B5EF4-FFF2-40B4-BE49-F238E27FC236}">
                <a16:creationId xmlns="" xmlns:a16="http://schemas.microsoft.com/office/drawing/2014/main" id="{E1D9A3AE-09C2-4744-8813-4D233C7240B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5B5C0A07-998A-7A4E-A16D-51441D4A4C9A}"/>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86209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40C9B2B-FF67-DE4E-9ACE-99ACF44E33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B8622186-470E-8242-8E12-9F20C1A886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9B0F3543-E5C8-354B-B80B-CE428A270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BFE86-5F1F-6946-9818-B4D877E6DEA8}" type="datetimeFigureOut">
              <a:rPr lang="x-none" smtClean="0"/>
              <a:t>24/7/2021</a:t>
            </a:fld>
            <a:endParaRPr lang="x-none"/>
          </a:p>
        </p:txBody>
      </p:sp>
      <p:sp>
        <p:nvSpPr>
          <p:cNvPr id="5" name="Footer Placeholder 4">
            <a:extLst>
              <a:ext uri="{FF2B5EF4-FFF2-40B4-BE49-F238E27FC236}">
                <a16:creationId xmlns="" xmlns:a16="http://schemas.microsoft.com/office/drawing/2014/main" id="{1ACE371A-8B3D-194A-954B-64E0C6A3BB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8BD0657F-ABA6-3747-885D-9C40F476A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F207E-C5CA-3246-A3D1-75505BB9440F}" type="slidenum">
              <a:rPr lang="x-none" smtClean="0"/>
              <a:t>‹#›</a:t>
            </a:fld>
            <a:endParaRPr lang="x-none"/>
          </a:p>
        </p:txBody>
      </p:sp>
      <p:pic>
        <p:nvPicPr>
          <p:cNvPr id="7" name="Picture 6">
            <a:extLst>
              <a:ext uri="{FF2B5EF4-FFF2-40B4-BE49-F238E27FC236}">
                <a16:creationId xmlns="" xmlns:a16="http://schemas.microsoft.com/office/drawing/2014/main" id="{B21EF569-66CE-E748-A5A4-7F4F2940D70B}"/>
              </a:ext>
            </a:extLst>
          </p:cNvPr>
          <p:cNvPicPr>
            <a:picLocks noChangeAspect="1"/>
          </p:cNvPicPr>
          <p:nvPr userDrawn="1"/>
        </p:nvPicPr>
        <p:blipFill rotWithShape="1">
          <a:blip r:embed="rId13"/>
          <a:srcRect t="7789" b="7789"/>
          <a:stretch/>
        </p:blipFill>
        <p:spPr>
          <a:xfrm>
            <a:off x="0" y="0"/>
            <a:ext cx="12192000" cy="6858000"/>
          </a:xfrm>
          <a:prstGeom prst="rect">
            <a:avLst/>
          </a:prstGeom>
        </p:spPr>
      </p:pic>
    </p:spTree>
    <p:extLst>
      <p:ext uri="{BB962C8B-B14F-4D97-AF65-F5344CB8AC3E}">
        <p14:creationId xmlns:p14="http://schemas.microsoft.com/office/powerpoint/2010/main" val="379604815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2" descr="0312 (5)">
            <a:extLst>
              <a:ext uri="{FF2B5EF4-FFF2-40B4-BE49-F238E27FC236}">
                <a16:creationId xmlns="" xmlns:a16="http://schemas.microsoft.com/office/drawing/2014/main" id="{00D7B30B-C032-4D4E-A58E-636181653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bye">
            <a:extLst>
              <a:ext uri="{FF2B5EF4-FFF2-40B4-BE49-F238E27FC236}">
                <a16:creationId xmlns="" xmlns:a16="http://schemas.microsoft.com/office/drawing/2014/main" id="{19524975-B7CF-D64E-AD19-00AD22FD220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99350" y="4248150"/>
            <a:ext cx="1196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WordArt 4">
            <a:extLst>
              <a:ext uri="{FF2B5EF4-FFF2-40B4-BE49-F238E27FC236}">
                <a16:creationId xmlns="" xmlns:a16="http://schemas.microsoft.com/office/drawing/2014/main" id="{594C1A46-BF00-3549-A0CC-1D359B59CBDD}"/>
              </a:ext>
            </a:extLst>
          </p:cNvPr>
          <p:cNvSpPr>
            <a:spLocks noChangeArrowheads="1" noChangeShapeType="1" noTextEdit="1"/>
          </p:cNvSpPr>
          <p:nvPr/>
        </p:nvSpPr>
        <p:spPr bwMode="auto">
          <a:xfrm>
            <a:off x="2019300" y="569913"/>
            <a:ext cx="8153400" cy="723900"/>
          </a:xfrm>
          <a:prstGeom prst="rect">
            <a:avLst/>
          </a:prstGeom>
        </p:spPr>
        <p:txBody>
          <a:bodyPr wrap="none" fromWordArt="1">
            <a:prstTxWarp prst="textCanUp">
              <a:avLst>
                <a:gd name="adj" fmla="val 85833"/>
              </a:avLst>
            </a:prstTxWarp>
            <a:scene3d>
              <a:camera prst="legacyObliqueTopRight"/>
              <a:lightRig rig="legacyFlat3" dir="b"/>
            </a:scene3d>
            <a:sp3d extrusionH="430200" prstMaterial="legacyMatte">
              <a:extrusionClr>
                <a:srgbClr val="C0C0C0"/>
              </a:extrusionClr>
              <a:contourClr>
                <a:srgbClr val="FF0000"/>
              </a:contourClr>
            </a:sp3d>
          </a:bodyPr>
          <a:lstStyle/>
          <a:p>
            <a:r>
              <a:rPr lang="en-US" sz="3600" kern="10">
                <a:ln w="9525">
                  <a:round/>
                  <a:headEnd/>
                  <a:tailEnd/>
                </a:ln>
                <a:solidFill>
                  <a:srgbClr val="FF0000"/>
                </a:solidFill>
                <a:latin typeface="Times New Roman" panose="02020603050405020304" pitchFamily="18" charset="0"/>
                <a:cs typeface="Times New Roman" panose="02020603050405020304" pitchFamily="18" charset="0"/>
              </a:rPr>
              <a:t>Chào mừng các bậc phụ huynh</a:t>
            </a:r>
            <a:endParaRPr lang="x-none" sz="3600" kern="10">
              <a:ln w="9525">
                <a:round/>
                <a:headEnd/>
                <a:tailEnd/>
              </a:ln>
              <a:solidFill>
                <a:srgbClr val="FF0000"/>
              </a:solidFill>
              <a:latin typeface="Times New Roman" panose="02020603050405020304" pitchFamily="18" charset="0"/>
              <a:cs typeface="Times New Roman" panose="02020603050405020304" pitchFamily="18" charset="0"/>
            </a:endParaRPr>
          </a:p>
        </p:txBody>
      </p:sp>
      <p:pic>
        <p:nvPicPr>
          <p:cNvPr id="15364" name="Picture 5" descr="stars">
            <a:extLst>
              <a:ext uri="{FF2B5EF4-FFF2-40B4-BE49-F238E27FC236}">
                <a16:creationId xmlns="" xmlns:a16="http://schemas.microsoft.com/office/drawing/2014/main" id="{11983EA8-0620-AB4D-A296-C5DA0F2FAA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2001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stars">
            <a:extLst>
              <a:ext uri="{FF2B5EF4-FFF2-40B4-BE49-F238E27FC236}">
                <a16:creationId xmlns="" xmlns:a16="http://schemas.microsoft.com/office/drawing/2014/main" id="{00BD74F5-9DD1-E44F-B6A3-CF4F1993CF7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24850" y="137160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7" descr="stars">
            <a:extLst>
              <a:ext uri="{FF2B5EF4-FFF2-40B4-BE49-F238E27FC236}">
                <a16:creationId xmlns="" xmlns:a16="http://schemas.microsoft.com/office/drawing/2014/main" id="{AC63970A-90B2-9E42-BB24-A20B4E93CA8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95900" y="45148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8" descr="stars">
            <a:extLst>
              <a:ext uri="{FF2B5EF4-FFF2-40B4-BE49-F238E27FC236}">
                <a16:creationId xmlns="" xmlns:a16="http://schemas.microsoft.com/office/drawing/2014/main" id="{9035A904-409F-3B46-9C0A-1EC54AAA752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67550" y="291465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9" descr="stars">
            <a:extLst>
              <a:ext uri="{FF2B5EF4-FFF2-40B4-BE49-F238E27FC236}">
                <a16:creationId xmlns="" xmlns:a16="http://schemas.microsoft.com/office/drawing/2014/main" id="{2CBD5378-DA3A-AC49-A292-48333ED5818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194310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0" descr="stars">
            <a:extLst>
              <a:ext uri="{FF2B5EF4-FFF2-40B4-BE49-F238E27FC236}">
                <a16:creationId xmlns="" xmlns:a16="http://schemas.microsoft.com/office/drawing/2014/main" id="{F697AA18-4DA0-1E4F-BAFD-BB93D01A96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81350" y="3657600"/>
            <a:ext cx="3714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WordArt 14">
            <a:extLst>
              <a:ext uri="{FF2B5EF4-FFF2-40B4-BE49-F238E27FC236}">
                <a16:creationId xmlns="" xmlns:a16="http://schemas.microsoft.com/office/drawing/2014/main" id="{930FB667-7312-DF42-B40A-17D54AA9BA6C}"/>
              </a:ext>
            </a:extLst>
          </p:cNvPr>
          <p:cNvSpPr>
            <a:spLocks noChangeArrowheads="1" noChangeShapeType="1" noTextEdit="1"/>
          </p:cNvSpPr>
          <p:nvPr/>
        </p:nvSpPr>
        <p:spPr bwMode="auto">
          <a:xfrm>
            <a:off x="2514600" y="2628900"/>
            <a:ext cx="7162800" cy="1214438"/>
          </a:xfrm>
          <a:prstGeom prst="rect">
            <a:avLst/>
          </a:prstGeom>
        </p:spPr>
        <p:txBody>
          <a:bodyPr wrap="none" fromWordArt="1">
            <a:prstTxWarp prst="textPlain">
              <a:avLst>
                <a:gd name="adj" fmla="val 50000"/>
              </a:avLst>
            </a:prstTxWarp>
          </a:bodyPr>
          <a:lstStyle/>
          <a:p>
            <a:r>
              <a:rPr lang="vi-VN"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UVN Banh Mi"/>
              </a:rPr>
              <a:t>Đến dự tiết </a:t>
            </a:r>
            <a:r>
              <a:rPr lang="vi-VN"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UVN Banh Mi"/>
              </a:rPr>
              <a:t>học Lich Sử lớp </a:t>
            </a:r>
            <a:r>
              <a:rPr lang="vi-VN"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UVN Banh Mi"/>
              </a:rPr>
              <a:t>6</a:t>
            </a:r>
            <a:endParaRPr lang="x-none"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UVN Banh Mi"/>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dissolve">
                                      <p:cBhvr>
                                        <p:cTn id="7" dur="500"/>
                                        <p:tgtEl>
                                          <p:spTgt spid="49155"/>
                                        </p:tgtEl>
                                      </p:cBhvr>
                                    </p:animEffect>
                                  </p:childTnLst>
                                </p:cTn>
                              </p:par>
                              <p:par>
                                <p:cTn id="8" presetID="63" presetClass="path" presetSubtype="0" repeatCount="indefinite" accel="50000" decel="50000" autoRev="1" fill="hold" nodeType="withEffect">
                                  <p:stCondLst>
                                    <p:cond delay="0"/>
                                  </p:stCondLst>
                                  <p:childTnLst>
                                    <p:animMotion origin="layout" path="M 3.88889E-6 -4.26161E-6 L -0.60799 -4.26161E-6 " pathEditMode="relative" rAng="0" ptsTypes="AA">
                                      <p:cBhvr>
                                        <p:cTn id="9" dur="3000" fill="hold"/>
                                        <p:tgtEl>
                                          <p:spTgt spid="49155"/>
                                        </p:tgtEl>
                                        <p:attrNameLst>
                                          <p:attrName>ppt_x</p:attrName>
                                          <p:attrName>ppt_y</p:attrName>
                                        </p:attrNameLst>
                                      </p:cBhvr>
                                      <p:rCtr x="-303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4"/>
          <a:stretch>
            <a:fillRect/>
          </a:stretch>
        </p:blipFill>
        <p:spPr>
          <a:xfrm>
            <a:off x="10395030" y="0"/>
            <a:ext cx="1366837" cy="1366837"/>
          </a:xfrm>
          <a:prstGeom prst="rect">
            <a:avLst/>
          </a:prstGeom>
        </p:spPr>
      </p:pic>
      <p:pic>
        <p:nvPicPr>
          <p:cNvPr id="3" name="Lễ hội Té nước, Tết Songkran ở Thái L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3704" y="328246"/>
            <a:ext cx="10623709" cy="5975839"/>
          </a:xfrm>
          <a:prstGeom prst="rect">
            <a:avLst/>
          </a:prstGeom>
        </p:spPr>
      </p:pic>
    </p:spTree>
    <p:extLst>
      <p:ext uri="{BB962C8B-B14F-4D97-AF65-F5344CB8AC3E}">
        <p14:creationId xmlns:p14="http://schemas.microsoft.com/office/powerpoint/2010/main" val="451116102"/>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extBox 2">
            <a:extLst>
              <a:ext uri="{FF2B5EF4-FFF2-40B4-BE49-F238E27FC236}">
                <a16:creationId xmlns="" xmlns:a16="http://schemas.microsoft.com/office/drawing/2014/main" id="{58C39CCC-1777-0643-880D-86EB4F8E01C1}"/>
              </a:ext>
            </a:extLst>
          </p:cNvPr>
          <p:cNvSpPr txBox="1"/>
          <p:nvPr/>
        </p:nvSpPr>
        <p:spPr>
          <a:xfrm>
            <a:off x="2098431" y="104172"/>
            <a:ext cx="8428891" cy="1212640"/>
          </a:xfrm>
          <a:prstGeom prst="rect">
            <a:avLst/>
          </a:prstGeom>
          <a:noFill/>
        </p:spPr>
        <p:txBody>
          <a:bodyPr wrap="square" rtlCol="0">
            <a:spAutoFit/>
          </a:bodyPr>
          <a:lstStyle/>
          <a:p>
            <a:pPr marL="63500" algn="ctr">
              <a:lnSpc>
                <a:spcPct val="130000"/>
              </a:lnSpc>
              <a:spcAft>
                <a:spcPts val="0"/>
              </a:spcAft>
            </a:pPr>
            <a:r>
              <a:rPr lang="en-US" sz="2800" b="1" smtClean="0">
                <a:solidFill>
                  <a:srgbClr val="FFFF00"/>
                </a:solidFill>
                <a:latin typeface="Times New Roman"/>
                <a:ea typeface="Arial"/>
              </a:rPr>
              <a:t>Bài 13: GIAO </a:t>
            </a:r>
            <a:r>
              <a:rPr lang="en-US" sz="2800" b="1">
                <a:solidFill>
                  <a:srgbClr val="FFFF00"/>
                </a:solidFill>
                <a:latin typeface="Times New Roman"/>
                <a:ea typeface="Arial"/>
              </a:rPr>
              <a:t>LƯU VÃN HOÁ Ở ĐÔNG NAM Á</a:t>
            </a:r>
            <a:endParaRPr lang="en-US" sz="4400" b="1">
              <a:solidFill>
                <a:srgbClr val="FFFF00"/>
              </a:solidFill>
              <a:latin typeface="Arial"/>
              <a:ea typeface="Arial"/>
            </a:endParaRPr>
          </a:p>
          <a:p>
            <a:pPr marL="63500" indent="622300" algn="ctr">
              <a:lnSpc>
                <a:spcPct val="130000"/>
              </a:lnSpc>
              <a:spcAft>
                <a:spcPts val="0"/>
              </a:spcAft>
            </a:pPr>
            <a:r>
              <a:rPr lang="en-US" sz="2800" b="1">
                <a:solidFill>
                  <a:srgbClr val="FFFF00"/>
                </a:solidFill>
                <a:latin typeface="Times New Roman"/>
                <a:ea typeface="Arial"/>
              </a:rPr>
              <a:t>TỪ ĐẨU CÔNG NGUYÊN ĐẾN THÊ KỈ X</a:t>
            </a:r>
            <a:endParaRPr lang="en-US" sz="4400" b="1">
              <a:solidFill>
                <a:srgbClr val="FFFF00"/>
              </a:solidFill>
              <a:effectLst/>
              <a:latin typeface="Arial"/>
              <a:ea typeface="Arial"/>
            </a:endParaRPr>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5" name="TextBox 4">
            <a:extLst>
              <a:ext uri="{FF2B5EF4-FFF2-40B4-BE49-F238E27FC236}">
                <a16:creationId xmlns="" xmlns:a16="http://schemas.microsoft.com/office/drawing/2014/main" id="{4053E44B-3F5C-F444-B48C-E2B8716E9E8C}"/>
              </a:ext>
            </a:extLst>
          </p:cNvPr>
          <p:cNvSpPr txBox="1"/>
          <p:nvPr/>
        </p:nvSpPr>
        <p:spPr>
          <a:xfrm>
            <a:off x="175549" y="1411041"/>
            <a:ext cx="4780345" cy="461665"/>
          </a:xfrm>
          <a:prstGeom prst="rect">
            <a:avLst/>
          </a:prstGeom>
          <a:noFill/>
        </p:spPr>
        <p:txBody>
          <a:bodyPr wrap="square" rtlCol="0">
            <a:spAutoFit/>
          </a:bodyPr>
          <a:lstStyle/>
          <a:p>
            <a:r>
              <a:rPr lang="vi-VN" sz="2400" b="1">
                <a:solidFill>
                  <a:srgbClr val="FFFF00"/>
                </a:solidFill>
                <a:latin typeface="Times New Roman"/>
                <a:ea typeface="Times New Roman"/>
              </a:rPr>
              <a:t>1. </a:t>
            </a:r>
            <a:r>
              <a:rPr lang="en-US" sz="2400" b="1">
                <a:solidFill>
                  <a:srgbClr val="FFFF00"/>
                </a:solidFill>
                <a:latin typeface="Times New Roman"/>
                <a:ea typeface="Calibri"/>
              </a:rPr>
              <a:t>Tín ngưỡng, tôn giáo</a:t>
            </a:r>
            <a:endParaRPr lang="x-none" sz="2400" b="1"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73F2A21D-497D-3044-AAA8-46916FA407FC}"/>
              </a:ext>
            </a:extLst>
          </p:cNvPr>
          <p:cNvSpPr txBox="1"/>
          <p:nvPr/>
        </p:nvSpPr>
        <p:spPr>
          <a:xfrm>
            <a:off x="175548" y="1872706"/>
            <a:ext cx="5739473" cy="1484830"/>
          </a:xfrm>
          <a:prstGeom prst="rect">
            <a:avLst/>
          </a:prstGeom>
          <a:noFill/>
        </p:spPr>
        <p:txBody>
          <a:bodyPr wrap="square" rtlCol="0">
            <a:spAutoFit/>
          </a:bodyPr>
          <a:lstStyle/>
          <a:p>
            <a:pPr lvl="0" algn="just">
              <a:lnSpc>
                <a:spcPct val="130000"/>
              </a:lnSpc>
              <a:spcAft>
                <a:spcPts val="0"/>
              </a:spcAft>
              <a:buClr>
                <a:srgbClr val="000000"/>
              </a:buClr>
              <a:buSzPts val="1100"/>
              <a:tabLst>
                <a:tab pos="448310" algn="l"/>
              </a:tabLst>
            </a:pPr>
            <a:r>
              <a:rPr lang="nl-NL" sz="2400" smtClean="0">
                <a:solidFill>
                  <a:schemeClr val="bg2"/>
                </a:solidFill>
                <a:latin typeface="Times New Roman"/>
                <a:ea typeface="Times New Roman"/>
                <a:cs typeface="Times New Roman"/>
              </a:rPr>
              <a:t>- Đông </a:t>
            </a:r>
            <a:r>
              <a:rPr lang="nl-NL" sz="2400">
                <a:solidFill>
                  <a:schemeClr val="bg2"/>
                </a:solidFill>
                <a:latin typeface="Times New Roman"/>
                <a:ea typeface="Times New Roman"/>
                <a:cs typeface="Times New Roman"/>
              </a:rPr>
              <a:t>Nam Á có nhiều tín ngưỡng dân gian, hầu hết có liên quan đến hoạt động sản xuất nông nghiệp.</a:t>
            </a:r>
            <a:endParaRPr lang="en-US" sz="1400" u="none" strike="noStrike" spc="0">
              <a:solidFill>
                <a:schemeClr val="bg2"/>
              </a:solidFill>
              <a:effectLst/>
              <a:latin typeface="Times New Roman"/>
              <a:ea typeface="Times New Roman"/>
              <a:cs typeface="Times New Roman"/>
            </a:endParaRPr>
          </a:p>
        </p:txBody>
      </p:sp>
      <p:cxnSp>
        <p:nvCxnSpPr>
          <p:cNvPr id="7" name="Straight Connector 6">
            <a:extLst>
              <a:ext uri="{FF2B5EF4-FFF2-40B4-BE49-F238E27FC236}">
                <a16:creationId xmlns="" xmlns:a16="http://schemas.microsoft.com/office/drawing/2014/main" id="{F8C48C86-4A01-F24F-8519-DEC90A862EE4}"/>
              </a:ext>
            </a:extLst>
          </p:cNvPr>
          <p:cNvCxnSpPr>
            <a:cxnSpLocks/>
          </p:cNvCxnSpPr>
          <p:nvPr/>
        </p:nvCxnSpPr>
        <p:spPr>
          <a:xfrm>
            <a:off x="6047530" y="1415509"/>
            <a:ext cx="0" cy="5348288"/>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 xmlns:a16="http://schemas.microsoft.com/office/drawing/2014/main" id="{FE6D2607-3A49-0E4A-A1F9-DDDB873258A4}"/>
              </a:ext>
            </a:extLst>
          </p:cNvPr>
          <p:cNvSpPr txBox="1"/>
          <p:nvPr/>
        </p:nvSpPr>
        <p:spPr>
          <a:xfrm>
            <a:off x="175548" y="3567180"/>
            <a:ext cx="5625169" cy="1569660"/>
          </a:xfrm>
          <a:prstGeom prst="rect">
            <a:avLst/>
          </a:prstGeom>
          <a:noFill/>
        </p:spPr>
        <p:txBody>
          <a:bodyPr wrap="square" rtlCol="0">
            <a:spAutoFit/>
          </a:bodyPr>
          <a:lstStyle/>
          <a:p>
            <a:r>
              <a:rPr lang="nl-NL" sz="2400" smtClean="0">
                <a:solidFill>
                  <a:schemeClr val="bg2"/>
                </a:solidFill>
                <a:latin typeface="Times New Roman"/>
                <a:ea typeface="Calibri"/>
              </a:rPr>
              <a:t>- Các </a:t>
            </a:r>
            <a:r>
              <a:rPr lang="nl-NL" sz="2400">
                <a:solidFill>
                  <a:schemeClr val="bg2"/>
                </a:solidFill>
                <a:latin typeface="Times New Roman"/>
                <a:ea typeface="Calibri"/>
              </a:rPr>
              <a:t>tín ngưỡng bản địa ở Đông Nam Á đã kết hợp, dung hoà với những tôn giáo bên ngoài như Ấn Độ giáo, Phật giáo, tạo nên đời sổng tín ngưỡng đa dạng, phong phú.</a:t>
            </a:r>
            <a:endParaRPr lang="x-none" sz="24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54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 by="(-#ppt_w*2)" calcmode="lin" valueType="num">
                                      <p:cBhvr rctx="PPT">
                                        <p:cTn id="14" dur="500" autoRev="1" fill="hold">
                                          <p:stCondLst>
                                            <p:cond delay="0"/>
                                          </p:stCondLst>
                                        </p:cTn>
                                        <p:tgtEl>
                                          <p:spTgt spid="5">
                                            <p:txEl>
                                              <p:pRg st="0" end="0"/>
                                            </p:txEl>
                                          </p:spTgt>
                                        </p:tgtEl>
                                        <p:attrNameLst>
                                          <p:attrName>ppt_w</p:attrName>
                                        </p:attrNameLst>
                                      </p:cBhvr>
                                    </p:anim>
                                    <p:anim by="(#ppt_w*0.50)" calcmode="lin" valueType="num">
                                      <p:cBhvr>
                                        <p:cTn id="15" dur="500" decel="50000" autoRev="1" fill="hold">
                                          <p:stCondLst>
                                            <p:cond delay="0"/>
                                          </p:stCondLst>
                                        </p:cTn>
                                        <p:tgtEl>
                                          <p:spTgt spid="5">
                                            <p:txEl>
                                              <p:pRg st="0" end="0"/>
                                            </p:txEl>
                                          </p:spTgt>
                                        </p:tgtEl>
                                        <p:attrNameLst>
                                          <p:attrName>ppt_x</p:attrName>
                                        </p:attrNameLst>
                                      </p:cBhvr>
                                    </p:anim>
                                    <p:anim from="(-#ppt_h/2)" to="(#ppt_y)" calcmode="lin" valueType="num">
                                      <p:cBhvr>
                                        <p:cTn id="16" dur="1000" fill="hold">
                                          <p:stCondLst>
                                            <p:cond delay="0"/>
                                          </p:stCondLst>
                                        </p:cTn>
                                        <p:tgtEl>
                                          <p:spTgt spid="5">
                                            <p:txEl>
                                              <p:pRg st="0" end="0"/>
                                            </p:txEl>
                                          </p:spTgt>
                                        </p:tgtEl>
                                        <p:attrNameLst>
                                          <p:attrName>ppt_y</p:attrName>
                                        </p:attrNameLst>
                                      </p:cBhvr>
                                    </p:anim>
                                    <p:animRot by="21600000">
                                      <p:cBhvr>
                                        <p:cTn id="17" dur="1000" fill="hold">
                                          <p:stCondLst>
                                            <p:cond delay="0"/>
                                          </p:stCondLst>
                                        </p:cTn>
                                        <p:tgtEl>
                                          <p:spTgt spid="5">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strips(down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strips(downLeft)">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extBox 2">
            <a:extLst>
              <a:ext uri="{FF2B5EF4-FFF2-40B4-BE49-F238E27FC236}">
                <a16:creationId xmlns="" xmlns:a16="http://schemas.microsoft.com/office/drawing/2014/main" id="{58C39CCC-1777-0643-880D-86EB4F8E01C1}"/>
              </a:ext>
            </a:extLst>
          </p:cNvPr>
          <p:cNvSpPr txBox="1"/>
          <p:nvPr/>
        </p:nvSpPr>
        <p:spPr>
          <a:xfrm>
            <a:off x="1735010" y="73778"/>
            <a:ext cx="8844178" cy="1212640"/>
          </a:xfrm>
          <a:prstGeom prst="rect">
            <a:avLst/>
          </a:prstGeom>
          <a:noFill/>
        </p:spPr>
        <p:txBody>
          <a:bodyPr wrap="square" rtlCol="0">
            <a:spAutoFit/>
          </a:bodyPr>
          <a:lstStyle/>
          <a:p>
            <a:pPr marL="63500" lvl="0" algn="ctr">
              <a:lnSpc>
                <a:spcPct val="130000"/>
              </a:lnSpc>
            </a:pPr>
            <a:r>
              <a:rPr lang="en-US" sz="2800" b="1">
                <a:solidFill>
                  <a:srgbClr val="FFFF00"/>
                </a:solidFill>
                <a:latin typeface="Times New Roman"/>
                <a:ea typeface="Arial"/>
              </a:rPr>
              <a:t>Bài 13: GIAO LƯU VÃN HOÁ Ở ĐÔNG NAM Á</a:t>
            </a:r>
            <a:endParaRPr lang="en-US" sz="4400" b="1">
              <a:solidFill>
                <a:srgbClr val="FFFF00"/>
              </a:solidFill>
              <a:latin typeface="Arial"/>
              <a:ea typeface="Arial"/>
            </a:endParaRPr>
          </a:p>
          <a:p>
            <a:pPr marL="63500" lvl="0" indent="622300" algn="ctr">
              <a:lnSpc>
                <a:spcPct val="130000"/>
              </a:lnSpc>
            </a:pPr>
            <a:r>
              <a:rPr lang="en-US" sz="2800" b="1">
                <a:solidFill>
                  <a:srgbClr val="FFFF00"/>
                </a:solidFill>
                <a:latin typeface="Times New Roman"/>
                <a:ea typeface="Arial"/>
              </a:rPr>
              <a:t>TỪ ĐẨU CÔNG NGUYÊN ĐẾN THÊ KỈ X</a:t>
            </a:r>
            <a:endParaRPr lang="en-US" sz="4400" b="1">
              <a:solidFill>
                <a:srgbClr val="FFFF00"/>
              </a:solidFill>
              <a:latin typeface="Arial"/>
              <a:ea typeface="Arial"/>
            </a:endParaRPr>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5" name="TextBox 4">
            <a:extLst>
              <a:ext uri="{FF2B5EF4-FFF2-40B4-BE49-F238E27FC236}">
                <a16:creationId xmlns="" xmlns:a16="http://schemas.microsoft.com/office/drawing/2014/main" id="{4053E44B-3F5C-F444-B48C-E2B8716E9E8C}"/>
              </a:ext>
            </a:extLst>
          </p:cNvPr>
          <p:cNvSpPr txBox="1"/>
          <p:nvPr/>
        </p:nvSpPr>
        <p:spPr>
          <a:xfrm>
            <a:off x="293075" y="1333310"/>
            <a:ext cx="4780345" cy="461665"/>
          </a:xfrm>
          <a:prstGeom prst="rect">
            <a:avLst/>
          </a:prstGeom>
          <a:noFill/>
        </p:spPr>
        <p:txBody>
          <a:bodyPr wrap="square" rtlCol="0">
            <a:spAutoFit/>
          </a:bodyPr>
          <a:lstStyle/>
          <a:p>
            <a:r>
              <a:rPr lang="vi-VN" sz="2400" b="1">
                <a:solidFill>
                  <a:srgbClr val="FFFF00"/>
                </a:solidFill>
                <a:latin typeface="Times New Roman"/>
                <a:ea typeface="Times New Roman"/>
              </a:rPr>
              <a:t>2. </a:t>
            </a:r>
            <a:r>
              <a:rPr lang="en-US" sz="2400" b="1">
                <a:solidFill>
                  <a:srgbClr val="FFFF00"/>
                </a:solidFill>
                <a:latin typeface="Times New Roman"/>
                <a:ea typeface="Calibri"/>
              </a:rPr>
              <a:t>Chữ viết - Văn học</a:t>
            </a:r>
            <a:endParaRPr lang="x-none" sz="2400" b="1"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73F2A21D-497D-3044-AAA8-46916FA407FC}"/>
              </a:ext>
            </a:extLst>
          </p:cNvPr>
          <p:cNvSpPr txBox="1"/>
          <p:nvPr/>
        </p:nvSpPr>
        <p:spPr>
          <a:xfrm>
            <a:off x="175548" y="1978213"/>
            <a:ext cx="5739473" cy="1964961"/>
          </a:xfrm>
          <a:prstGeom prst="rect">
            <a:avLst/>
          </a:prstGeom>
          <a:noFill/>
        </p:spPr>
        <p:txBody>
          <a:bodyPr wrap="square" rtlCol="0">
            <a:spAutoFit/>
          </a:bodyPr>
          <a:lstStyle/>
          <a:p>
            <a:pPr marL="342900" lvl="0" indent="-342900" algn="just">
              <a:lnSpc>
                <a:spcPct val="130000"/>
              </a:lnSpc>
              <a:spcBef>
                <a:spcPts val="300"/>
              </a:spcBef>
              <a:spcAft>
                <a:spcPts val="0"/>
              </a:spcAft>
              <a:buClr>
                <a:srgbClr val="000000"/>
              </a:buClr>
              <a:buSzPts val="1100"/>
              <a:buFont typeface="Symbol"/>
              <a:buChar char="-"/>
              <a:tabLst>
                <a:tab pos="464820" algn="l"/>
              </a:tabLst>
            </a:pPr>
            <a:r>
              <a:rPr lang="en-US" sz="2400" smtClean="0">
                <a:solidFill>
                  <a:schemeClr val="bg2"/>
                </a:solidFill>
                <a:latin typeface="Times New Roman"/>
                <a:ea typeface="Arial"/>
                <a:cs typeface="Times New Roman"/>
              </a:rPr>
              <a:t>- Nhiều </a:t>
            </a:r>
            <a:r>
              <a:rPr lang="en-US" sz="2400">
                <a:solidFill>
                  <a:schemeClr val="bg2"/>
                </a:solidFill>
                <a:latin typeface="Times New Roman"/>
                <a:ea typeface="Arial"/>
                <a:cs typeface="Times New Roman"/>
              </a:rPr>
              <a:t>nhóm cư dân Đông Nam Á tạo ra chữ viết riêng dựa trên hệ thống chữ cổ của người Ấn Độ. Riêng người Việt thì tiếp thu chữ Hán của người Trung Quốc.</a:t>
            </a:r>
            <a:endParaRPr lang="en-US" sz="2400" u="none" strike="noStrike" spc="0">
              <a:solidFill>
                <a:schemeClr val="bg2"/>
              </a:solidFill>
              <a:effectLst/>
              <a:latin typeface="Times New Roman"/>
              <a:ea typeface="Times New Roman"/>
              <a:cs typeface="Times New Roman"/>
            </a:endParaRPr>
          </a:p>
        </p:txBody>
      </p:sp>
      <p:cxnSp>
        <p:nvCxnSpPr>
          <p:cNvPr id="7" name="Straight Connector 6">
            <a:extLst>
              <a:ext uri="{FF2B5EF4-FFF2-40B4-BE49-F238E27FC236}">
                <a16:creationId xmlns="" xmlns:a16="http://schemas.microsoft.com/office/drawing/2014/main" id="{F8C48C86-4A01-F24F-8519-DEC90A862EE4}"/>
              </a:ext>
            </a:extLst>
          </p:cNvPr>
          <p:cNvCxnSpPr>
            <a:cxnSpLocks/>
          </p:cNvCxnSpPr>
          <p:nvPr/>
        </p:nvCxnSpPr>
        <p:spPr>
          <a:xfrm>
            <a:off x="6047530" y="1227941"/>
            <a:ext cx="0" cy="5348288"/>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 xmlns:a16="http://schemas.microsoft.com/office/drawing/2014/main" id="{FE6D2607-3A49-0E4A-A1F9-DDDB873258A4}"/>
              </a:ext>
            </a:extLst>
          </p:cNvPr>
          <p:cNvSpPr txBox="1"/>
          <p:nvPr/>
        </p:nvSpPr>
        <p:spPr>
          <a:xfrm>
            <a:off x="492369" y="4192638"/>
            <a:ext cx="5308347" cy="1569660"/>
          </a:xfrm>
          <a:prstGeom prst="rect">
            <a:avLst/>
          </a:prstGeom>
          <a:noFill/>
        </p:spPr>
        <p:txBody>
          <a:bodyPr wrap="square" rtlCol="0">
            <a:spAutoFit/>
          </a:bodyPr>
          <a:lstStyle/>
          <a:p>
            <a:r>
              <a:rPr lang="en-US" sz="2400" smtClean="0">
                <a:solidFill>
                  <a:schemeClr val="bg2"/>
                </a:solidFill>
                <a:latin typeface="Times New Roman"/>
                <a:ea typeface="Calibri"/>
              </a:rPr>
              <a:t>- Văn </a:t>
            </a:r>
            <a:r>
              <a:rPr lang="en-US" sz="2400">
                <a:solidFill>
                  <a:schemeClr val="bg2"/>
                </a:solidFill>
                <a:latin typeface="Times New Roman"/>
                <a:ea typeface="Calibri"/>
              </a:rPr>
              <a:t>học các quốc gia Đông Nam Á cũng tiếp thu văn học Ấn Độ, tiêu biểu  bộ sử thi </a:t>
            </a:r>
            <a:r>
              <a:rPr lang="en-US" sz="2400" i="1">
                <a:solidFill>
                  <a:schemeClr val="bg2"/>
                </a:solidFill>
                <a:latin typeface="Times New Roman"/>
                <a:ea typeface="Calibri"/>
              </a:rPr>
              <a:t>Ma-ha-bra-ta, Ra-ma-y-a-na</a:t>
            </a:r>
            <a:r>
              <a:rPr lang="en-US" sz="2400">
                <a:solidFill>
                  <a:schemeClr val="bg2"/>
                </a:solidFill>
                <a:latin typeface="Times New Roman"/>
                <a:ea typeface="Calibri"/>
              </a:rPr>
              <a:t> để sáng tạo bộ sử thi của dân tộc mình. </a:t>
            </a:r>
            <a:endParaRPr lang="x-none" sz="2400" dirty="0">
              <a:solidFill>
                <a:schemeClr val="bg2"/>
              </a:solidFill>
              <a:latin typeface="Times New Roman" panose="02020603050405020304" pitchFamily="18" charset="0"/>
              <a:cs typeface="Times New Roman" panose="02020603050405020304" pitchFamily="18" charset="0"/>
            </a:endParaRPr>
          </a:p>
        </p:txBody>
      </p:sp>
      <p:pic>
        <p:nvPicPr>
          <p:cNvPr id="1026" name="Picture 2" descr="C:\Users\Administrator\Desktop\400px-Vo_Canh_stele_(National_Museum_of_Vietnamese_Histo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770" y="1292383"/>
            <a:ext cx="3810000" cy="47066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4053E44B-3F5C-F444-B48C-E2B8716E9E8C}"/>
              </a:ext>
            </a:extLst>
          </p:cNvPr>
          <p:cNvSpPr txBox="1"/>
          <p:nvPr/>
        </p:nvSpPr>
        <p:spPr>
          <a:xfrm>
            <a:off x="6219831" y="6071715"/>
            <a:ext cx="5846846" cy="461665"/>
          </a:xfrm>
          <a:prstGeom prst="rect">
            <a:avLst/>
          </a:prstGeom>
          <a:noFill/>
        </p:spPr>
        <p:txBody>
          <a:bodyPr wrap="square" rtlCol="0">
            <a:spAutoFit/>
          </a:bodyPr>
          <a:lstStyle/>
          <a:p>
            <a:r>
              <a:rPr lang="vi-VN" sz="2400" b="1" smtClean="0">
                <a:solidFill>
                  <a:srgbClr val="FFFF00"/>
                </a:solidFill>
                <a:latin typeface="Times New Roman"/>
                <a:ea typeface="Times New Roman"/>
              </a:rPr>
              <a:t> </a:t>
            </a:r>
            <a:r>
              <a:rPr lang="en-US" sz="2000" b="1" smtClean="0">
                <a:solidFill>
                  <a:srgbClr val="FFFF00"/>
                </a:solidFill>
                <a:latin typeface="Times New Roman"/>
                <a:ea typeface="Calibri"/>
              </a:rPr>
              <a:t>Hình 2: Bia chữ Phạn cổ nhất ở Đông Nam Á</a:t>
            </a:r>
            <a:endParaRPr lang="x-none" sz="2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788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par>
                                <p:cTn id="12" presetID="14" presetClass="entr" presetSubtype="10" fill="hold" nodeType="with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extBox 2">
            <a:extLst>
              <a:ext uri="{FF2B5EF4-FFF2-40B4-BE49-F238E27FC236}">
                <a16:creationId xmlns="" xmlns:a16="http://schemas.microsoft.com/office/drawing/2014/main" id="{58C39CCC-1777-0643-880D-86EB4F8E01C1}"/>
              </a:ext>
            </a:extLst>
          </p:cNvPr>
          <p:cNvSpPr txBox="1"/>
          <p:nvPr/>
        </p:nvSpPr>
        <p:spPr>
          <a:xfrm>
            <a:off x="1348154" y="350355"/>
            <a:ext cx="9046876" cy="1643527"/>
          </a:xfrm>
          <a:prstGeom prst="rect">
            <a:avLst/>
          </a:prstGeom>
          <a:noFill/>
        </p:spPr>
        <p:txBody>
          <a:bodyPr wrap="square" rtlCol="0">
            <a:spAutoFit/>
          </a:bodyPr>
          <a:lstStyle/>
          <a:p>
            <a:pPr marL="63500" lvl="0" algn="ctr">
              <a:lnSpc>
                <a:spcPct val="130000"/>
              </a:lnSpc>
            </a:pPr>
            <a:r>
              <a:rPr lang="en-US" sz="2800" b="1">
                <a:solidFill>
                  <a:srgbClr val="FFFF00"/>
                </a:solidFill>
                <a:latin typeface="Times New Roman"/>
                <a:ea typeface="Arial"/>
              </a:rPr>
              <a:t>Bài 13: GIAO LƯU VÃN HOÁ Ở ĐÔNG NAM Á</a:t>
            </a:r>
            <a:endParaRPr lang="en-US" sz="4400" b="1">
              <a:solidFill>
                <a:srgbClr val="FFFF00"/>
              </a:solidFill>
              <a:latin typeface="Arial"/>
              <a:ea typeface="Arial"/>
            </a:endParaRPr>
          </a:p>
          <a:p>
            <a:pPr marL="63500" lvl="0" indent="622300" algn="ctr">
              <a:lnSpc>
                <a:spcPct val="130000"/>
              </a:lnSpc>
            </a:pPr>
            <a:r>
              <a:rPr lang="en-US" sz="2800" b="1">
                <a:solidFill>
                  <a:srgbClr val="FFFF00"/>
                </a:solidFill>
                <a:latin typeface="Times New Roman"/>
                <a:ea typeface="Arial"/>
              </a:rPr>
              <a:t>TỪ ĐẨU CÔNG NGUYÊN ĐẾN THÊ KỈ X</a:t>
            </a:r>
            <a:endParaRPr lang="en-US" sz="4400" b="1">
              <a:solidFill>
                <a:srgbClr val="FFFF00"/>
              </a:solidFill>
              <a:latin typeface="Arial"/>
              <a:ea typeface="Arial"/>
            </a:endParaRPr>
          </a:p>
          <a:p>
            <a:pPr algn="ctr"/>
            <a:endParaRPr lang="x-none" sz="2800" b="1" dirty="0">
              <a:solidFill>
                <a:srgbClr val="FFC000"/>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5" name="TextBox 4">
            <a:extLst>
              <a:ext uri="{FF2B5EF4-FFF2-40B4-BE49-F238E27FC236}">
                <a16:creationId xmlns="" xmlns:a16="http://schemas.microsoft.com/office/drawing/2014/main" id="{4053E44B-3F5C-F444-B48C-E2B8716E9E8C}"/>
              </a:ext>
            </a:extLst>
          </p:cNvPr>
          <p:cNvSpPr txBox="1"/>
          <p:nvPr/>
        </p:nvSpPr>
        <p:spPr>
          <a:xfrm>
            <a:off x="226404" y="2121078"/>
            <a:ext cx="7053926" cy="461665"/>
          </a:xfrm>
          <a:prstGeom prst="rect">
            <a:avLst/>
          </a:prstGeom>
          <a:noFill/>
        </p:spPr>
        <p:txBody>
          <a:bodyPr wrap="square" rtlCol="0">
            <a:spAutoFit/>
          </a:bodyPr>
          <a:lstStyle/>
          <a:p>
            <a:r>
              <a:rPr lang="en-US" sz="2400" b="1">
                <a:solidFill>
                  <a:srgbClr val="FFFF00"/>
                </a:solidFill>
                <a:latin typeface="Times New Roman"/>
                <a:ea typeface="Times New Roman"/>
              </a:rPr>
              <a:t>3</a:t>
            </a:r>
            <a:r>
              <a:rPr lang="vi-VN" sz="2400" b="1">
                <a:solidFill>
                  <a:srgbClr val="FFFF00"/>
                </a:solidFill>
                <a:latin typeface="Times New Roman"/>
                <a:ea typeface="Times New Roman"/>
              </a:rPr>
              <a:t>. </a:t>
            </a:r>
            <a:r>
              <a:rPr lang="en-US" sz="2400" b="1">
                <a:solidFill>
                  <a:srgbClr val="FFFF00"/>
                </a:solidFill>
                <a:latin typeface="Times New Roman"/>
                <a:ea typeface="Calibri"/>
              </a:rPr>
              <a:t>Kiến trúc - Điêu khắc</a:t>
            </a:r>
            <a:endParaRPr lang="x-none" sz="2400" b="1" dirty="0">
              <a:solidFill>
                <a:srgbClr val="FFFF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 xmlns:a16="http://schemas.microsoft.com/office/drawing/2014/main" id="{4593750A-9DFC-1844-8D79-9E373F17FC09}"/>
              </a:ext>
            </a:extLst>
          </p:cNvPr>
          <p:cNvSpPr txBox="1"/>
          <p:nvPr/>
        </p:nvSpPr>
        <p:spPr>
          <a:xfrm>
            <a:off x="0" y="2532838"/>
            <a:ext cx="6365631" cy="1754326"/>
          </a:xfrm>
          <a:prstGeom prst="rect">
            <a:avLst/>
          </a:prstGeom>
          <a:noFill/>
        </p:spPr>
        <p:txBody>
          <a:bodyPr wrap="square" rtlCol="0">
            <a:spAutoFit/>
          </a:bodyPr>
          <a:lstStyle/>
          <a:p>
            <a:pPr>
              <a:lnSpc>
                <a:spcPct val="150000"/>
              </a:lnSpc>
              <a:spcBef>
                <a:spcPts val="300"/>
              </a:spcBef>
              <a:spcAft>
                <a:spcPts val="0"/>
              </a:spcAft>
            </a:pPr>
            <a:r>
              <a:rPr lang="x-none" sz="2400" smtClean="0">
                <a:solidFill>
                  <a:schemeClr val="bg1"/>
                </a:solidFill>
                <a:latin typeface="Times New Roman" panose="02020603050405020304" pitchFamily="18" charset="0"/>
                <a:cs typeface="Times New Roman" panose="02020603050405020304" pitchFamily="18" charset="0"/>
              </a:rPr>
              <a:t> </a:t>
            </a:r>
            <a:r>
              <a:rPr lang="en-US" sz="2400">
                <a:solidFill>
                  <a:schemeClr val="bg2"/>
                </a:solidFill>
                <a:latin typeface="Times New Roman"/>
                <a:ea typeface="Arial"/>
              </a:rPr>
              <a:t>- </a:t>
            </a:r>
            <a:r>
              <a:rPr lang="en-US" sz="2400">
                <a:solidFill>
                  <a:schemeClr val="bg2"/>
                </a:solidFill>
                <a:latin typeface="Times New Roman"/>
                <a:ea typeface="Calibri"/>
              </a:rPr>
              <a:t>Nghệ thuật kiến trúc, điêu khắc Đông Nam Á chịu ảnh hưởng đậm nét của các tôn giáo như Ấn Độ giáo, Phật giáo </a:t>
            </a:r>
            <a:endParaRPr lang="en-US" sz="2400">
              <a:solidFill>
                <a:schemeClr val="bg2"/>
              </a:solidFill>
              <a:effectLst/>
              <a:latin typeface="Times New Roman"/>
              <a:ea typeface="Calibri"/>
            </a:endParaRPr>
          </a:p>
        </p:txBody>
      </p:sp>
      <p:sp>
        <p:nvSpPr>
          <p:cNvPr id="12" name="TextBox 11">
            <a:extLst>
              <a:ext uri="{FF2B5EF4-FFF2-40B4-BE49-F238E27FC236}">
                <a16:creationId xmlns="" xmlns:a16="http://schemas.microsoft.com/office/drawing/2014/main" id="{C85DCF85-CD35-7D48-9B29-534D5A053518}"/>
              </a:ext>
            </a:extLst>
          </p:cNvPr>
          <p:cNvSpPr txBox="1"/>
          <p:nvPr/>
        </p:nvSpPr>
        <p:spPr>
          <a:xfrm>
            <a:off x="129870" y="4348567"/>
            <a:ext cx="6235761" cy="1200329"/>
          </a:xfrm>
          <a:prstGeom prst="rect">
            <a:avLst/>
          </a:prstGeom>
          <a:noFill/>
        </p:spPr>
        <p:txBody>
          <a:bodyPr wrap="square" rtlCol="0">
            <a:spAutoFit/>
          </a:bodyPr>
          <a:lstStyle/>
          <a:p>
            <a:r>
              <a:rPr lang="en-US" sz="2400">
                <a:solidFill>
                  <a:schemeClr val="bg2"/>
                </a:solidFill>
                <a:latin typeface="Times New Roman"/>
                <a:ea typeface="Calibri"/>
              </a:rPr>
              <a:t>- Nghệ thuật điêu khắc chịu ảnh hưởng của Ấn Độ với các loại hình chủ yếu là phù điêu, các bức chạm nổi, tượng thần, phật…</a:t>
            </a:r>
            <a:endParaRPr lang="x-none" sz="2400" dirty="0">
              <a:solidFill>
                <a:schemeClr val="bg2"/>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 xmlns:a16="http://schemas.microsoft.com/office/drawing/2014/main" id="{F8C48C86-4A01-F24F-8519-DEC90A862EE4}"/>
              </a:ext>
            </a:extLst>
          </p:cNvPr>
          <p:cNvCxnSpPr>
            <a:cxnSpLocks/>
          </p:cNvCxnSpPr>
          <p:nvPr/>
        </p:nvCxnSpPr>
        <p:spPr>
          <a:xfrm>
            <a:off x="6551619" y="1723292"/>
            <a:ext cx="0" cy="4841214"/>
          </a:xfrm>
          <a:prstGeom prst="line">
            <a:avLst/>
          </a:prstGeom>
          <a:ln w="28575"/>
        </p:spPr>
        <p:style>
          <a:lnRef idx="1">
            <a:schemeClr val="accent4"/>
          </a:lnRef>
          <a:fillRef idx="0">
            <a:schemeClr val="accent4"/>
          </a:fillRef>
          <a:effectRef idx="0">
            <a:schemeClr val="accent4"/>
          </a:effectRef>
          <a:fontRef idx="minor">
            <a:schemeClr val="tx1"/>
          </a:fontRef>
        </p:style>
      </p:cxnSp>
      <p:pic>
        <p:nvPicPr>
          <p:cNvPr id="13" name="Picture 4" descr="Đền Borobudur - Kỳ quan Phật giáo giữa đất nước Hồi giáo - Migola Tra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106" y="1783644"/>
            <a:ext cx="4161878" cy="27745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421FDA5A-C1E5-A04A-9A28-D0F32CA399B6}"/>
              </a:ext>
            </a:extLst>
          </p:cNvPr>
          <p:cNvSpPr txBox="1"/>
          <p:nvPr/>
        </p:nvSpPr>
        <p:spPr>
          <a:xfrm>
            <a:off x="6511031" y="5078445"/>
            <a:ext cx="5417767" cy="830997"/>
          </a:xfrm>
          <a:prstGeom prst="rect">
            <a:avLst/>
          </a:prstGeom>
          <a:noFill/>
        </p:spPr>
        <p:txBody>
          <a:bodyPr wrap="square" rtlCol="0">
            <a:spAutoFit/>
          </a:bodyPr>
          <a:lstStyle/>
          <a:p>
            <a:pPr algn="ctr"/>
            <a:r>
              <a:rPr lang="vi-VN" sz="2400" b="1">
                <a:solidFill>
                  <a:schemeClr val="bg2"/>
                </a:solidFill>
                <a:latin typeface="+mj-lt"/>
              </a:rPr>
              <a:t>Borobudur: Ngôi đền Phật giáo lớn nhất thế giới ở Indonesia</a:t>
            </a:r>
            <a:endParaRPr lang="vi-VN" sz="2400" b="1">
              <a:solidFill>
                <a:schemeClr val="bg2"/>
              </a:solidFill>
              <a:effectLst/>
              <a:latin typeface="+mj-lt"/>
            </a:endParaRPr>
          </a:p>
        </p:txBody>
      </p:sp>
    </p:spTree>
    <p:extLst>
      <p:ext uri="{BB962C8B-B14F-4D97-AF65-F5344CB8AC3E}">
        <p14:creationId xmlns:p14="http://schemas.microsoft.com/office/powerpoint/2010/main" val="382053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strips(downLeft)">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6" presetClass="entr" presetSubtype="0" fill="hold" nodeType="clickEffect">
                                  <p:stCondLst>
                                    <p:cond delay="0"/>
                                  </p:stCondLst>
                                  <p:iterate type="lt">
                                    <p:tmPct val="10000"/>
                                  </p:iterate>
                                  <p:childTnLst>
                                    <p:set>
                                      <p:cBhvr>
                                        <p:cTn id="26" dur="1" fill="hold">
                                          <p:stCondLst>
                                            <p:cond delay="0"/>
                                          </p:stCondLst>
                                        </p:cTn>
                                        <p:tgtEl>
                                          <p:spTgt spid="11">
                                            <p:txEl>
                                              <p:pRg st="0" end="0"/>
                                            </p:txEl>
                                          </p:spTgt>
                                        </p:tgtEl>
                                        <p:attrNameLst>
                                          <p:attrName>style.visibility</p:attrName>
                                        </p:attrNameLst>
                                      </p:cBhvr>
                                      <p:to>
                                        <p:strVal val="visible"/>
                                      </p:to>
                                    </p:set>
                                    <p:anim by="(-#ppt_w*2)" calcmode="lin" valueType="num">
                                      <p:cBhvr rctx="PPT">
                                        <p:cTn id="27" dur="500" autoRev="1" fill="hold">
                                          <p:stCondLst>
                                            <p:cond delay="0"/>
                                          </p:stCondLst>
                                        </p:cTn>
                                        <p:tgtEl>
                                          <p:spTgt spid="11">
                                            <p:txEl>
                                              <p:pRg st="0" end="0"/>
                                            </p:txEl>
                                          </p:spTgt>
                                        </p:tgtEl>
                                        <p:attrNameLst>
                                          <p:attrName>ppt_w</p:attrName>
                                        </p:attrNameLst>
                                      </p:cBhvr>
                                    </p:anim>
                                    <p:anim by="(#ppt_w*0.50)" calcmode="lin" valueType="num">
                                      <p:cBhvr>
                                        <p:cTn id="28" dur="500" decel="50000" autoRev="1" fill="hold">
                                          <p:stCondLst>
                                            <p:cond delay="0"/>
                                          </p:stCondLst>
                                        </p:cTn>
                                        <p:tgtEl>
                                          <p:spTgt spid="11">
                                            <p:txEl>
                                              <p:pRg st="0" end="0"/>
                                            </p:txEl>
                                          </p:spTgt>
                                        </p:tgtEl>
                                        <p:attrNameLst>
                                          <p:attrName>ppt_x</p:attrName>
                                        </p:attrNameLst>
                                      </p:cBhvr>
                                    </p:anim>
                                    <p:anim from="(-#ppt_h/2)" to="(#ppt_y)" calcmode="lin" valueType="num">
                                      <p:cBhvr>
                                        <p:cTn id="29" dur="1000" fill="hold">
                                          <p:stCondLst>
                                            <p:cond delay="0"/>
                                          </p:stCondLst>
                                        </p:cTn>
                                        <p:tgtEl>
                                          <p:spTgt spid="11">
                                            <p:txEl>
                                              <p:pRg st="0" end="0"/>
                                            </p:txEl>
                                          </p:spTgt>
                                        </p:tgtEl>
                                        <p:attrNameLst>
                                          <p:attrName>ppt_y</p:attrName>
                                        </p:attrNameLst>
                                      </p:cBhvr>
                                    </p:anim>
                                    <p:animRot by="21600000">
                                      <p:cBhvr>
                                        <p:cTn id="30" dur="1000" fill="hold">
                                          <p:stCondLst>
                                            <p:cond delay="0"/>
                                          </p:stCondLst>
                                        </p:cTn>
                                        <p:tgtEl>
                                          <p:spTgt spid="11">
                                            <p:txEl>
                                              <p:pRg st="0" end="0"/>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56" presetClass="entr" presetSubtype="0" fill="hold" nodeType="clickEffect">
                                  <p:stCondLst>
                                    <p:cond delay="0"/>
                                  </p:stCondLst>
                                  <p:iterate type="lt">
                                    <p:tmPct val="10000"/>
                                  </p:iterate>
                                  <p:childTnLst>
                                    <p:set>
                                      <p:cBhvr>
                                        <p:cTn id="34" dur="1" fill="hold">
                                          <p:stCondLst>
                                            <p:cond delay="0"/>
                                          </p:stCondLst>
                                        </p:cTn>
                                        <p:tgtEl>
                                          <p:spTgt spid="12">
                                            <p:txEl>
                                              <p:pRg st="0" end="0"/>
                                            </p:txEl>
                                          </p:spTgt>
                                        </p:tgtEl>
                                        <p:attrNameLst>
                                          <p:attrName>style.visibility</p:attrName>
                                        </p:attrNameLst>
                                      </p:cBhvr>
                                      <p:to>
                                        <p:strVal val="visible"/>
                                      </p:to>
                                    </p:set>
                                    <p:anim by="(-#ppt_w*2)" calcmode="lin" valueType="num">
                                      <p:cBhvr rctx="PPT">
                                        <p:cTn id="35" dur="500" autoRev="1" fill="hold">
                                          <p:stCondLst>
                                            <p:cond delay="0"/>
                                          </p:stCondLst>
                                        </p:cTn>
                                        <p:tgtEl>
                                          <p:spTgt spid="12">
                                            <p:txEl>
                                              <p:pRg st="0" end="0"/>
                                            </p:txEl>
                                          </p:spTgt>
                                        </p:tgtEl>
                                        <p:attrNameLst>
                                          <p:attrName>ppt_w</p:attrName>
                                        </p:attrNameLst>
                                      </p:cBhvr>
                                    </p:anim>
                                    <p:anim by="(#ppt_w*0.50)" calcmode="lin" valueType="num">
                                      <p:cBhvr>
                                        <p:cTn id="36" dur="500" decel="50000" autoRev="1" fill="hold">
                                          <p:stCondLst>
                                            <p:cond delay="0"/>
                                          </p:stCondLst>
                                        </p:cTn>
                                        <p:tgtEl>
                                          <p:spTgt spid="12">
                                            <p:txEl>
                                              <p:pRg st="0" end="0"/>
                                            </p:txEl>
                                          </p:spTgt>
                                        </p:tgtEl>
                                        <p:attrNameLst>
                                          <p:attrName>ppt_x</p:attrName>
                                        </p:attrNameLst>
                                      </p:cBhvr>
                                    </p:anim>
                                    <p:anim from="(-#ppt_h/2)" to="(#ppt_y)" calcmode="lin" valueType="num">
                                      <p:cBhvr>
                                        <p:cTn id="37" dur="1000" fill="hold">
                                          <p:stCondLst>
                                            <p:cond delay="0"/>
                                          </p:stCondLst>
                                        </p:cTn>
                                        <p:tgtEl>
                                          <p:spTgt spid="12">
                                            <p:txEl>
                                              <p:pRg st="0" end="0"/>
                                            </p:txEl>
                                          </p:spTgt>
                                        </p:tgtEl>
                                        <p:attrNameLst>
                                          <p:attrName>ppt_y</p:attrName>
                                        </p:attrNameLst>
                                      </p:cBhvr>
                                    </p:anim>
                                    <p:animRot by="21600000">
                                      <p:cBhvr>
                                        <p:cTn id="38" dur="1000" fill="hold">
                                          <p:stCondLst>
                                            <p:cond delay="0"/>
                                          </p:stCondLst>
                                        </p:cTn>
                                        <p:tgtEl>
                                          <p:spTgt spid="1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x-none" sz="2000" dirty="0">
              <a:latin typeface="+mj-lt"/>
            </a:endParaRPr>
          </a:p>
        </p:txBody>
      </p:sp>
      <p:sp>
        <p:nvSpPr>
          <p:cNvPr id="3" name="TextBox 2">
            <a:extLst>
              <a:ext uri="{FF2B5EF4-FFF2-40B4-BE49-F238E27FC236}">
                <a16:creationId xmlns="" xmlns:a16="http://schemas.microsoft.com/office/drawing/2014/main" id="{58C39CCC-1777-0643-880D-86EB4F8E01C1}"/>
              </a:ext>
            </a:extLst>
          </p:cNvPr>
          <p:cNvSpPr txBox="1"/>
          <p:nvPr/>
        </p:nvSpPr>
        <p:spPr>
          <a:xfrm>
            <a:off x="1477108" y="373801"/>
            <a:ext cx="8804029" cy="1212640"/>
          </a:xfrm>
          <a:prstGeom prst="rect">
            <a:avLst/>
          </a:prstGeom>
          <a:noFill/>
        </p:spPr>
        <p:txBody>
          <a:bodyPr wrap="square" rtlCol="0">
            <a:spAutoFit/>
          </a:bodyPr>
          <a:lstStyle/>
          <a:p>
            <a:pPr marL="63500" lvl="0" algn="ctr">
              <a:lnSpc>
                <a:spcPct val="130000"/>
              </a:lnSpc>
            </a:pPr>
            <a:r>
              <a:rPr lang="en-US" sz="2800" b="1">
                <a:solidFill>
                  <a:srgbClr val="FFFF00"/>
                </a:solidFill>
                <a:latin typeface="Times New Roman"/>
                <a:ea typeface="Arial"/>
              </a:rPr>
              <a:t>Bài 13: GIAO LƯU VÃN HOÁ Ở ĐÔNG NAM Á</a:t>
            </a:r>
            <a:endParaRPr lang="en-US" sz="4400" b="1">
              <a:solidFill>
                <a:srgbClr val="FFFF00"/>
              </a:solidFill>
              <a:latin typeface="Arial"/>
              <a:ea typeface="Arial"/>
            </a:endParaRPr>
          </a:p>
          <a:p>
            <a:pPr marL="63500" lvl="0" indent="622300" algn="ctr">
              <a:lnSpc>
                <a:spcPct val="130000"/>
              </a:lnSpc>
            </a:pPr>
            <a:r>
              <a:rPr lang="en-US" sz="2800" b="1">
                <a:solidFill>
                  <a:srgbClr val="FFFF00"/>
                </a:solidFill>
                <a:latin typeface="Times New Roman"/>
                <a:ea typeface="Arial"/>
              </a:rPr>
              <a:t>TỪ ĐẨU CÔNG NGUYÊN ĐẾN THÊ KỈ X</a:t>
            </a:r>
            <a:endParaRPr lang="en-US" sz="4400" b="1">
              <a:solidFill>
                <a:srgbClr val="FFFF00"/>
              </a:solidFill>
              <a:latin typeface="Arial"/>
              <a:ea typeface="Arial"/>
            </a:endParaRPr>
          </a:p>
        </p:txBody>
      </p:sp>
      <p:sp>
        <p:nvSpPr>
          <p:cNvPr id="13" name="TextBox 12">
            <a:extLst>
              <a:ext uri="{FF2B5EF4-FFF2-40B4-BE49-F238E27FC236}">
                <a16:creationId xmlns="" xmlns:a16="http://schemas.microsoft.com/office/drawing/2014/main" id="{D2EDAE1D-670B-2A4C-A4B2-0CAD2AC7E5E7}"/>
              </a:ext>
            </a:extLst>
          </p:cNvPr>
          <p:cNvSpPr txBox="1"/>
          <p:nvPr/>
        </p:nvSpPr>
        <p:spPr>
          <a:xfrm>
            <a:off x="138644" y="1701237"/>
            <a:ext cx="6735652" cy="461665"/>
          </a:xfrm>
          <a:prstGeom prst="rect">
            <a:avLst/>
          </a:prstGeom>
          <a:noFill/>
        </p:spPr>
        <p:txBody>
          <a:bodyPr wrap="square" rtlCol="0">
            <a:spAutoFit/>
          </a:bodyPr>
          <a:lstStyle/>
          <a:p>
            <a:r>
              <a:rPr lang="x-none" sz="2400" b="1" dirty="0">
                <a:solidFill>
                  <a:srgbClr val="FFFF00"/>
                </a:solidFill>
                <a:latin typeface="Times New Roman" panose="02020603050405020304" pitchFamily="18" charset="0"/>
                <a:cs typeface="Times New Roman" panose="02020603050405020304" pitchFamily="18" charset="0"/>
              </a:rPr>
              <a:t>III. LUYỆN TẬP</a:t>
            </a:r>
          </a:p>
        </p:txBody>
      </p:sp>
      <p:sp>
        <p:nvSpPr>
          <p:cNvPr id="9" name="TextBox 8">
            <a:extLst>
              <a:ext uri="{FF2B5EF4-FFF2-40B4-BE49-F238E27FC236}">
                <a16:creationId xmlns="" xmlns:a16="http://schemas.microsoft.com/office/drawing/2014/main" id="{8F0C9277-8003-8B4C-9777-5EAED781638E}"/>
              </a:ext>
            </a:extLst>
          </p:cNvPr>
          <p:cNvSpPr txBox="1"/>
          <p:nvPr/>
        </p:nvSpPr>
        <p:spPr>
          <a:xfrm>
            <a:off x="138644" y="2133436"/>
            <a:ext cx="11276608" cy="1004699"/>
          </a:xfrm>
          <a:prstGeom prst="rect">
            <a:avLst/>
          </a:prstGeom>
          <a:noFill/>
        </p:spPr>
        <p:txBody>
          <a:bodyPr wrap="square" rtlCol="0">
            <a:spAutoFit/>
          </a:bodyPr>
          <a:lstStyle/>
          <a:p>
            <a:pPr indent="292100" algn="just">
              <a:lnSpc>
                <a:spcPct val="130000"/>
              </a:lnSpc>
              <a:spcBef>
                <a:spcPts val="300"/>
              </a:spcBef>
              <a:spcAft>
                <a:spcPts val="0"/>
              </a:spcAft>
            </a:pPr>
            <a:r>
              <a:rPr lang="nl-NL" sz="2400" i="1">
                <a:solidFill>
                  <a:schemeClr val="bg2"/>
                </a:solidFill>
                <a:latin typeface="Times New Roman"/>
                <a:ea typeface="Calibri"/>
              </a:rPr>
              <a:t>Bài tập 1: Văn hóa Ấn Độ, Trung Quốc đã ảnh hưởng đến văn hóa Đông Nam Á như thế nào trong những thế kỉ đầu Công nguyên?</a:t>
            </a:r>
            <a:endParaRPr lang="en-US" sz="2400">
              <a:solidFill>
                <a:schemeClr val="bg2"/>
              </a:solidFill>
              <a:effectLst/>
              <a:latin typeface="Times New Roman"/>
              <a:ea typeface="Calibri"/>
            </a:endParaRPr>
          </a:p>
        </p:txBody>
      </p:sp>
      <p:sp>
        <p:nvSpPr>
          <p:cNvPr id="22" name="TextBox 21">
            <a:extLst>
              <a:ext uri="{FF2B5EF4-FFF2-40B4-BE49-F238E27FC236}">
                <a16:creationId xmlns="" xmlns:a16="http://schemas.microsoft.com/office/drawing/2014/main" id="{34A2D27B-C4D0-6E48-A090-EA0081B76546}"/>
              </a:ext>
            </a:extLst>
          </p:cNvPr>
          <p:cNvSpPr txBox="1"/>
          <p:nvPr/>
        </p:nvSpPr>
        <p:spPr>
          <a:xfrm>
            <a:off x="138644" y="3324788"/>
            <a:ext cx="11276608" cy="2795958"/>
          </a:xfrm>
          <a:prstGeom prst="rect">
            <a:avLst/>
          </a:prstGeom>
          <a:noFill/>
        </p:spPr>
        <p:txBody>
          <a:bodyPr wrap="square" rtlCol="0">
            <a:spAutoFit/>
          </a:bodyPr>
          <a:lstStyle/>
          <a:p>
            <a:pPr>
              <a:lnSpc>
                <a:spcPct val="150000"/>
              </a:lnSpc>
              <a:spcBef>
                <a:spcPts val="300"/>
              </a:spcBef>
              <a:spcAft>
                <a:spcPts val="0"/>
              </a:spcAft>
            </a:pPr>
            <a:r>
              <a:rPr lang="en-US" sz="2400" smtClean="0">
                <a:solidFill>
                  <a:schemeClr val="bg2"/>
                </a:solidFill>
                <a:latin typeface="Times New Roman"/>
                <a:ea typeface="Calibri"/>
              </a:rPr>
              <a:t>- Văn </a:t>
            </a:r>
            <a:r>
              <a:rPr lang="en-US" sz="2400">
                <a:solidFill>
                  <a:schemeClr val="bg2"/>
                </a:solidFill>
                <a:latin typeface="Times New Roman"/>
                <a:ea typeface="Calibri"/>
              </a:rPr>
              <a:t>hoá Ấn Độ, Trung Quốc ảnh hưởng đến văn hoá Đông Nam Á rất sâu sắc và toàn diện trên nhiều lĩnh vực như: tín ngưỡng, tôn giáo, lễ hội, chữ viết, văn học, kiến trúc, điêu khắc. Đặc biệt, dấu ấn văn hoá Ấn Độ rất đậm nét. Tuy nhiên, nhiều nét văn hoá bản địa của các cư dân Đông Nam Á vẫn được giữ gìn và phát triển trên cơ sở tiếp thu văn hoá Ân Độ và Trung Quốc.</a:t>
            </a:r>
            <a:endParaRPr lang="en-US" sz="2400">
              <a:solidFill>
                <a:schemeClr val="bg2"/>
              </a:solidFill>
              <a:effectLst/>
              <a:latin typeface="Times New Roman"/>
              <a:ea typeface="Calibri"/>
            </a:endParaRPr>
          </a:p>
        </p:txBody>
      </p:sp>
      <p:pic>
        <p:nvPicPr>
          <p:cNvPr id="11" name="Picture 10">
            <a:extLst>
              <a:ext uri="{FF2B5EF4-FFF2-40B4-BE49-F238E27FC236}">
                <a16:creationId xmlns="" xmlns:a16="http://schemas.microsoft.com/office/drawing/2014/main" id="{EF1B2026-F12A-2847-8A97-1F30E8B55AD3}"/>
              </a:ext>
            </a:extLst>
          </p:cNvPr>
          <p:cNvPicPr>
            <a:picLocks noChangeAspect="1"/>
          </p:cNvPicPr>
          <p:nvPr/>
        </p:nvPicPr>
        <p:blipFill>
          <a:blip r:embed="rId2"/>
          <a:stretch>
            <a:fillRect/>
          </a:stretch>
        </p:blipFill>
        <p:spPr>
          <a:xfrm>
            <a:off x="10395030" y="0"/>
            <a:ext cx="1366837" cy="1366837"/>
          </a:xfrm>
          <a:prstGeom prst="rect">
            <a:avLst/>
          </a:prstGeom>
        </p:spPr>
      </p:pic>
    </p:spTree>
    <p:extLst>
      <p:ext uri="{BB962C8B-B14F-4D97-AF65-F5344CB8AC3E}">
        <p14:creationId xmlns:p14="http://schemas.microsoft.com/office/powerpoint/2010/main" val="15987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strips(down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strips(down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strips(downLeft)">
                                      <p:cBhvr>
                                        <p:cTn id="1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prstClr val="white"/>
              </a:solidFill>
            </a:endParaRPr>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4" name="TextBox 3">
            <a:extLst>
              <a:ext uri="{FF2B5EF4-FFF2-40B4-BE49-F238E27FC236}">
                <a16:creationId xmlns="" xmlns:a16="http://schemas.microsoft.com/office/drawing/2014/main" id="{58C39CCC-1777-0643-880D-86EB4F8E01C1}"/>
              </a:ext>
            </a:extLst>
          </p:cNvPr>
          <p:cNvSpPr txBox="1"/>
          <p:nvPr/>
        </p:nvSpPr>
        <p:spPr>
          <a:xfrm>
            <a:off x="1477108" y="373801"/>
            <a:ext cx="8804029" cy="1212640"/>
          </a:xfrm>
          <a:prstGeom prst="rect">
            <a:avLst/>
          </a:prstGeom>
          <a:noFill/>
        </p:spPr>
        <p:txBody>
          <a:bodyPr wrap="square" rtlCol="0">
            <a:spAutoFit/>
          </a:bodyPr>
          <a:lstStyle/>
          <a:p>
            <a:pPr marL="63500" lvl="0" algn="ctr">
              <a:lnSpc>
                <a:spcPct val="130000"/>
              </a:lnSpc>
            </a:pPr>
            <a:r>
              <a:rPr lang="en-US" sz="2800" b="1">
                <a:solidFill>
                  <a:srgbClr val="FFFF00"/>
                </a:solidFill>
                <a:latin typeface="Times New Roman"/>
                <a:ea typeface="Arial"/>
              </a:rPr>
              <a:t>Bài 13: GIAO LƯU VÃN HOÁ Ở ĐÔNG NAM Á</a:t>
            </a:r>
            <a:endParaRPr lang="en-US" sz="4400" b="1">
              <a:solidFill>
                <a:srgbClr val="FFFF00"/>
              </a:solidFill>
              <a:latin typeface="Arial"/>
              <a:ea typeface="Arial"/>
            </a:endParaRPr>
          </a:p>
          <a:p>
            <a:pPr marL="63500" lvl="0" indent="622300" algn="ctr">
              <a:lnSpc>
                <a:spcPct val="130000"/>
              </a:lnSpc>
            </a:pPr>
            <a:r>
              <a:rPr lang="en-US" sz="2800" b="1">
                <a:solidFill>
                  <a:srgbClr val="FFFF00"/>
                </a:solidFill>
                <a:latin typeface="Times New Roman"/>
                <a:ea typeface="Arial"/>
              </a:rPr>
              <a:t>TỪ ĐẨU CÔNG NGUYÊN ĐẾN THÊ KỈ X</a:t>
            </a:r>
            <a:endParaRPr lang="en-US" sz="4400" b="1">
              <a:solidFill>
                <a:srgbClr val="FFFF00"/>
              </a:solidFill>
              <a:latin typeface="Arial"/>
              <a:ea typeface="Arial"/>
            </a:endParaRPr>
          </a:p>
        </p:txBody>
      </p:sp>
      <p:sp>
        <p:nvSpPr>
          <p:cNvPr id="5" name="TextBox 4">
            <a:extLst>
              <a:ext uri="{FF2B5EF4-FFF2-40B4-BE49-F238E27FC236}">
                <a16:creationId xmlns="" xmlns:a16="http://schemas.microsoft.com/office/drawing/2014/main" id="{D2EDAE1D-670B-2A4C-A4B2-0CAD2AC7E5E7}"/>
              </a:ext>
            </a:extLst>
          </p:cNvPr>
          <p:cNvSpPr txBox="1"/>
          <p:nvPr/>
        </p:nvSpPr>
        <p:spPr>
          <a:xfrm>
            <a:off x="138644" y="1701237"/>
            <a:ext cx="6735652" cy="461665"/>
          </a:xfrm>
          <a:prstGeom prst="rect">
            <a:avLst/>
          </a:prstGeom>
          <a:noFill/>
        </p:spPr>
        <p:txBody>
          <a:bodyPr wrap="square" rtlCol="0">
            <a:spAutoFit/>
          </a:bodyPr>
          <a:lstStyle/>
          <a:p>
            <a:r>
              <a:rPr lang="x-none" sz="2400" b="1" dirty="0">
                <a:solidFill>
                  <a:srgbClr val="FFFF00"/>
                </a:solidFill>
                <a:latin typeface="Times New Roman" panose="02020603050405020304" pitchFamily="18" charset="0"/>
                <a:cs typeface="Times New Roman" panose="02020603050405020304" pitchFamily="18" charset="0"/>
              </a:rPr>
              <a:t>III. LUYỆN TẬP</a:t>
            </a:r>
          </a:p>
        </p:txBody>
      </p:sp>
      <p:sp>
        <p:nvSpPr>
          <p:cNvPr id="6" name="TextBox 5">
            <a:extLst>
              <a:ext uri="{FF2B5EF4-FFF2-40B4-BE49-F238E27FC236}">
                <a16:creationId xmlns="" xmlns:a16="http://schemas.microsoft.com/office/drawing/2014/main" id="{8F0C9277-8003-8B4C-9777-5EAED781638E}"/>
              </a:ext>
            </a:extLst>
          </p:cNvPr>
          <p:cNvSpPr txBox="1"/>
          <p:nvPr/>
        </p:nvSpPr>
        <p:spPr>
          <a:xfrm>
            <a:off x="138644" y="2133436"/>
            <a:ext cx="11276608" cy="2346796"/>
          </a:xfrm>
          <a:prstGeom prst="rect">
            <a:avLst/>
          </a:prstGeom>
          <a:noFill/>
        </p:spPr>
        <p:txBody>
          <a:bodyPr wrap="square" rtlCol="0">
            <a:spAutoFit/>
          </a:bodyPr>
          <a:lstStyle/>
          <a:p>
            <a:pPr algn="just">
              <a:lnSpc>
                <a:spcPct val="150000"/>
              </a:lnSpc>
              <a:spcBef>
                <a:spcPts val="300"/>
              </a:spcBef>
              <a:spcAft>
                <a:spcPts val="0"/>
              </a:spcAft>
            </a:pPr>
            <a:r>
              <a:rPr lang="nl-NL" sz="2400" i="1">
                <a:solidFill>
                  <a:schemeClr val="bg2"/>
                </a:solidFill>
                <a:latin typeface="Times New Roman"/>
                <a:ea typeface="Calibri"/>
              </a:rPr>
              <a:t>Bài tập 2: Tìm thêm thông tin và chia sẻ với bạn bè một thành tựu văn hóa ở Đông Nam Á chịu ảnh hưởng văn hóa Ấn Độ, Trung Quốc?</a:t>
            </a:r>
            <a:endParaRPr lang="en-US" sz="2400">
              <a:solidFill>
                <a:schemeClr val="bg2"/>
              </a:solidFill>
              <a:latin typeface="Times New Roman"/>
              <a:ea typeface="Calibri"/>
            </a:endParaRPr>
          </a:p>
          <a:p>
            <a:pPr algn="just">
              <a:lnSpc>
                <a:spcPct val="150000"/>
              </a:lnSpc>
              <a:spcBef>
                <a:spcPts val="300"/>
              </a:spcBef>
              <a:spcAft>
                <a:spcPts val="0"/>
              </a:spcAft>
            </a:pPr>
            <a:r>
              <a:rPr lang="nl-NL" sz="2400" i="1">
                <a:solidFill>
                  <a:schemeClr val="bg2"/>
                </a:solidFill>
                <a:latin typeface="Times New Roman"/>
                <a:ea typeface="Calibri"/>
              </a:rPr>
              <a:t>Bài tập 3: Biểu tượng trên là lá cờ của Hiệp hội các quốc gia Đông Nam Á (ASEAN) ngày nay thể hiện điều gì? </a:t>
            </a:r>
            <a:endParaRPr lang="en-US" sz="2400">
              <a:solidFill>
                <a:schemeClr val="bg2"/>
              </a:solidFill>
              <a:effectLst/>
              <a:latin typeface="Times New Roman"/>
              <a:ea typeface="Calibri"/>
            </a:endParaRPr>
          </a:p>
        </p:txBody>
      </p:sp>
    </p:spTree>
    <p:extLst>
      <p:ext uri="{BB962C8B-B14F-4D97-AF65-F5344CB8AC3E}">
        <p14:creationId xmlns:p14="http://schemas.microsoft.com/office/powerpoint/2010/main" val="27233784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strips(down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strips(down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70338"/>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prstClr val="white"/>
              </a:solidFill>
            </a:endParaRPr>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4" name="TextBox 3">
            <a:extLst>
              <a:ext uri="{FF2B5EF4-FFF2-40B4-BE49-F238E27FC236}">
                <a16:creationId xmlns="" xmlns:a16="http://schemas.microsoft.com/office/drawing/2014/main" id="{8F0C9277-8003-8B4C-9777-5EAED781638E}"/>
              </a:ext>
            </a:extLst>
          </p:cNvPr>
          <p:cNvSpPr txBox="1"/>
          <p:nvPr/>
        </p:nvSpPr>
        <p:spPr>
          <a:xfrm>
            <a:off x="457200" y="562554"/>
            <a:ext cx="10958052" cy="5892447"/>
          </a:xfrm>
          <a:prstGeom prst="rect">
            <a:avLst/>
          </a:prstGeom>
          <a:noFill/>
        </p:spPr>
        <p:txBody>
          <a:bodyPr wrap="square" rtlCol="0">
            <a:spAutoFit/>
          </a:bodyPr>
          <a:lstStyle/>
          <a:p>
            <a:pPr algn="just">
              <a:lnSpc>
                <a:spcPct val="150000"/>
              </a:lnSpc>
              <a:spcBef>
                <a:spcPts val="300"/>
              </a:spcBef>
              <a:spcAft>
                <a:spcPts val="0"/>
              </a:spcAft>
            </a:pPr>
            <a:r>
              <a:rPr lang="en-US" sz="2000" b="1">
                <a:solidFill>
                  <a:schemeClr val="bg2"/>
                </a:solidFill>
                <a:latin typeface="Times New Roman"/>
                <a:ea typeface="Arial"/>
              </a:rPr>
              <a:t>Câu 2: </a:t>
            </a:r>
            <a:r>
              <a:rPr lang="en-US" sz="2000">
                <a:solidFill>
                  <a:schemeClr val="bg2"/>
                </a:solidFill>
                <a:latin typeface="Times New Roman"/>
                <a:ea typeface="Arial"/>
              </a:rPr>
              <a:t>GV hướng dẫn HS tìm thông tin trên các sách báo, internet </a:t>
            </a:r>
            <a:r>
              <a:rPr lang="en-US" sz="2000" smtClean="0">
                <a:solidFill>
                  <a:schemeClr val="bg2"/>
                </a:solidFill>
                <a:latin typeface="Times New Roman"/>
                <a:ea typeface="Arial"/>
              </a:rPr>
              <a:t>(giao về nhà)</a:t>
            </a:r>
          </a:p>
          <a:p>
            <a:pPr algn="just">
              <a:lnSpc>
                <a:spcPct val="150000"/>
              </a:lnSpc>
              <a:spcBef>
                <a:spcPts val="300"/>
              </a:spcBef>
              <a:spcAft>
                <a:spcPts val="0"/>
              </a:spcAft>
            </a:pPr>
            <a:r>
              <a:rPr lang="en-US" sz="2000" b="1" smtClean="0">
                <a:solidFill>
                  <a:schemeClr val="bg2"/>
                </a:solidFill>
                <a:latin typeface="Times New Roman"/>
                <a:ea typeface="Arial"/>
              </a:rPr>
              <a:t>Câu </a:t>
            </a:r>
            <a:r>
              <a:rPr lang="en-US" sz="2000" b="1">
                <a:solidFill>
                  <a:schemeClr val="bg2"/>
                </a:solidFill>
                <a:latin typeface="Times New Roman"/>
                <a:ea typeface="Arial"/>
              </a:rPr>
              <a:t>3. </a:t>
            </a:r>
            <a:r>
              <a:rPr lang="en-US" sz="2000">
                <a:solidFill>
                  <a:schemeClr val="bg2"/>
                </a:solidFill>
                <a:latin typeface="Times New Roman"/>
                <a:ea typeface="Arial"/>
              </a:rPr>
              <a:t>HS tìm hiểu biểu tượng trên lá cờ của Hiệp hội các quốc gia Đông Nam Á (ASEAN) ngày nay.</a:t>
            </a:r>
            <a:r>
              <a:rPr lang="en-US" sz="2000">
                <a:solidFill>
                  <a:schemeClr val="bg2"/>
                </a:solidFill>
                <a:latin typeface="Times New Roman"/>
                <a:ea typeface="Times New Roman"/>
              </a:rPr>
              <a:t> </a:t>
            </a:r>
            <a:endParaRPr lang="en-US" sz="2000">
              <a:solidFill>
                <a:schemeClr val="bg2"/>
              </a:solidFill>
              <a:latin typeface="Times New Roman"/>
              <a:ea typeface="Calibri"/>
            </a:endParaRPr>
          </a:p>
          <a:p>
            <a:pPr algn="just">
              <a:lnSpc>
                <a:spcPct val="150000"/>
              </a:lnSpc>
              <a:spcBef>
                <a:spcPts val="300"/>
              </a:spcBef>
              <a:spcAft>
                <a:spcPts val="0"/>
              </a:spcAft>
            </a:pPr>
            <a:r>
              <a:rPr lang="en-US" sz="2000">
                <a:solidFill>
                  <a:schemeClr val="bg2"/>
                </a:solidFill>
                <a:latin typeface="Times New Roman"/>
                <a:ea typeface="Arial"/>
              </a:rPr>
              <a:t>GV gợi ý HS theo nội dung sau:</a:t>
            </a:r>
            <a:endParaRPr lang="en-US" sz="2000">
              <a:solidFill>
                <a:schemeClr val="bg2"/>
              </a:solidFill>
              <a:latin typeface="Times New Roman"/>
              <a:ea typeface="Calibri"/>
            </a:endParaRPr>
          </a:p>
          <a:p>
            <a:pPr algn="just">
              <a:lnSpc>
                <a:spcPct val="150000"/>
              </a:lnSpc>
              <a:spcBef>
                <a:spcPts val="300"/>
              </a:spcBef>
              <a:spcAft>
                <a:spcPts val="0"/>
              </a:spcAft>
            </a:pPr>
            <a:r>
              <a:rPr lang="en-US" sz="2000">
                <a:solidFill>
                  <a:schemeClr val="bg2"/>
                </a:solidFill>
                <a:latin typeface="Times New Roman"/>
                <a:ea typeface="Arial"/>
              </a:rPr>
              <a:t>+ Lá </a:t>
            </a:r>
            <a:r>
              <a:rPr lang="en-US" sz="2000" i="1">
                <a:solidFill>
                  <a:schemeClr val="bg2"/>
                </a:solidFill>
                <a:latin typeface="Times New Roman"/>
                <a:ea typeface="Arial"/>
              </a:rPr>
              <a:t>cờ</a:t>
            </a:r>
            <a:r>
              <a:rPr lang="en-US" sz="2000">
                <a:solidFill>
                  <a:schemeClr val="bg2"/>
                </a:solidFill>
                <a:latin typeface="Times New Roman"/>
                <a:ea typeface="Arial"/>
              </a:rPr>
              <a:t> ASEAN tượng trưng cho sự hoà bình, bến vững, đoàn kết và năng động của ASEAN.</a:t>
            </a:r>
            <a:endParaRPr lang="en-US" sz="2000">
              <a:solidFill>
                <a:schemeClr val="bg2"/>
              </a:solidFill>
              <a:latin typeface="Times New Roman"/>
              <a:ea typeface="Calibri"/>
            </a:endParaRPr>
          </a:p>
          <a:p>
            <a:pPr algn="just">
              <a:lnSpc>
                <a:spcPct val="150000"/>
              </a:lnSpc>
              <a:spcBef>
                <a:spcPts val="300"/>
              </a:spcBef>
              <a:spcAft>
                <a:spcPts val="0"/>
              </a:spcAft>
            </a:pPr>
            <a:r>
              <a:rPr lang="en-US" sz="2000">
                <a:solidFill>
                  <a:schemeClr val="bg2"/>
                </a:solidFill>
                <a:latin typeface="Times New Roman"/>
                <a:ea typeface="Arial"/>
              </a:rPr>
              <a:t>+ Biểu tượng bó lúa ở trung tâm: tượng trưng cho ngành kinh tế chủ đạo của các nước Đông Nam Á là nông nghiệp trồng lúa nước (được kế thừa và phát triển trải qua hàng nghìn năm lịch sử).</a:t>
            </a:r>
            <a:endParaRPr lang="en-US" sz="2000">
              <a:solidFill>
                <a:schemeClr val="bg2"/>
              </a:solidFill>
              <a:latin typeface="Times New Roman"/>
              <a:ea typeface="Calibri"/>
            </a:endParaRPr>
          </a:p>
          <a:p>
            <a:pPr indent="304800" algn="just">
              <a:lnSpc>
                <a:spcPct val="130000"/>
              </a:lnSpc>
              <a:spcBef>
                <a:spcPts val="300"/>
              </a:spcBef>
              <a:spcAft>
                <a:spcPts val="0"/>
              </a:spcAft>
            </a:pPr>
            <a:r>
              <a:rPr lang="en-US" sz="2000">
                <a:solidFill>
                  <a:schemeClr val="bg2"/>
                </a:solidFill>
                <a:latin typeface="Times New Roman"/>
                <a:ea typeface="Arial"/>
              </a:rPr>
              <a:t>+ Các thân cây lúa là biểu tượng cho các quốc gia ASEAN (Ban đầu là 5 quốc gia sáng lập và Bru-nây (tham gia năm 1984). Đến năm 1995, đã bổ sung thêm bốn thần cây lúa thể hiện tầm nhìn của ASEAN bao gổm cả 10 quốc gia trong khu vực (Đông Ti-mo mới tách ra từ In-đô-nê-xi-a vào năm 2002).</a:t>
            </a:r>
            <a:endParaRPr lang="en-US" sz="2000">
              <a:solidFill>
                <a:schemeClr val="bg2"/>
              </a:solidFill>
              <a:latin typeface="Times New Roman"/>
              <a:ea typeface="Calibri"/>
            </a:endParaRPr>
          </a:p>
          <a:p>
            <a:pPr indent="292100" algn="just">
              <a:lnSpc>
                <a:spcPct val="130000"/>
              </a:lnSpc>
              <a:spcBef>
                <a:spcPts val="300"/>
              </a:spcBef>
              <a:spcAft>
                <a:spcPts val="0"/>
              </a:spcAft>
            </a:pPr>
            <a:r>
              <a:rPr lang="en-US" sz="2000">
                <a:solidFill>
                  <a:schemeClr val="bg2"/>
                </a:solidFill>
                <a:latin typeface="Times New Roman"/>
                <a:ea typeface="Arial"/>
              </a:rPr>
              <a:t>+ Vòng tròn tượng trưng cho sự thống nhất của 10 quốc gia Đông Nam Á.</a:t>
            </a:r>
            <a:endParaRPr lang="en-US" sz="2000">
              <a:solidFill>
                <a:schemeClr val="bg2"/>
              </a:solidFill>
              <a:latin typeface="Times New Roman"/>
              <a:ea typeface="Calibri"/>
            </a:endParaRPr>
          </a:p>
          <a:p>
            <a:pPr indent="304800" algn="just">
              <a:lnSpc>
                <a:spcPct val="130000"/>
              </a:lnSpc>
              <a:spcBef>
                <a:spcPts val="300"/>
              </a:spcBef>
              <a:spcAft>
                <a:spcPts val="0"/>
              </a:spcAft>
            </a:pPr>
            <a:r>
              <a:rPr lang="en-US" sz="2000">
                <a:solidFill>
                  <a:schemeClr val="bg2"/>
                </a:solidFill>
                <a:latin typeface="Times New Roman"/>
                <a:ea typeface="Arial"/>
              </a:rPr>
              <a:t>+ Bốn màu của lá cờ: xanh, đỏ, trắng, vàng. Màu xanh tượng trưng cho hoà bình và sự ổn định. Màu đỏ thể hiện động lực và can đảm. Màu trắng nói lên sự thuần khiết. Màu vàng tượng trưng cho sự thịnh vượng. Đây cũng là bốn màu chủ đạo trên quốc là của 10 nước thành viên ASEAN.</a:t>
            </a:r>
            <a:endParaRPr lang="en-US" sz="2000">
              <a:solidFill>
                <a:schemeClr val="bg2"/>
              </a:solidFill>
              <a:effectLst/>
              <a:latin typeface="Times New Roman"/>
              <a:ea typeface="Calibri"/>
            </a:endParaRPr>
          </a:p>
        </p:txBody>
      </p:sp>
    </p:spTree>
    <p:extLst>
      <p:ext uri="{BB962C8B-B14F-4D97-AF65-F5344CB8AC3E}">
        <p14:creationId xmlns:p14="http://schemas.microsoft.com/office/powerpoint/2010/main" val="27420556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strips(down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strips(down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strips(down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strips(down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strips(down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strips(down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strips(down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strips(down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40AA35D-A2D8-DB45-AE3F-424C38E0D372}"/>
              </a:ext>
            </a:extLst>
          </p:cNvPr>
          <p:cNvPicPr>
            <a:picLocks noChangeAspect="1"/>
          </p:cNvPicPr>
          <p:nvPr/>
        </p:nvPicPr>
        <p:blipFill>
          <a:blip r:embed="rId2"/>
          <a:stretch>
            <a:fillRect/>
          </a:stretch>
        </p:blipFill>
        <p:spPr>
          <a:xfrm>
            <a:off x="383458" y="-147484"/>
            <a:ext cx="11808542" cy="7506019"/>
          </a:xfrm>
          <a:prstGeom prst="rect">
            <a:avLst/>
          </a:prstGeom>
        </p:spPr>
      </p:pic>
      <p:sp>
        <p:nvSpPr>
          <p:cNvPr id="3" name="TextBox 2">
            <a:extLst>
              <a:ext uri="{FF2B5EF4-FFF2-40B4-BE49-F238E27FC236}">
                <a16:creationId xmlns="" xmlns:a16="http://schemas.microsoft.com/office/drawing/2014/main" id="{AB53C941-41C4-3145-B1AC-B6DC66719B98}"/>
              </a:ext>
            </a:extLst>
          </p:cNvPr>
          <p:cNvSpPr txBox="1"/>
          <p:nvPr/>
        </p:nvSpPr>
        <p:spPr>
          <a:xfrm>
            <a:off x="2969341" y="2767280"/>
            <a:ext cx="6636775" cy="1323439"/>
          </a:xfrm>
          <a:prstGeom prst="rect">
            <a:avLst/>
          </a:prstGeom>
          <a:noFill/>
        </p:spPr>
        <p:txBody>
          <a:bodyPr wrap="square" rtlCol="0">
            <a:spAutoFit/>
          </a:bodyPr>
          <a:lstStyle/>
          <a:p>
            <a:pPr algn="ctr"/>
            <a:r>
              <a:rPr lang="x-none" sz="4000" b="1" dirty="0">
                <a:solidFill>
                  <a:srgbClr val="7030A0"/>
                </a:solidFill>
                <a:latin typeface="APPLE CHANCERY" panose="03020702040506060504" pitchFamily="66" charset="-79"/>
                <a:cs typeface="APPLE CHANCERY" panose="03020702040506060504" pitchFamily="66" charset="-79"/>
              </a:rPr>
              <a:t>CẢM ƠN CÁC EM!</a:t>
            </a:r>
          </a:p>
          <a:p>
            <a:pPr algn="ctr"/>
            <a:r>
              <a:rPr lang="x-none" sz="4000" b="1" dirty="0">
                <a:solidFill>
                  <a:srgbClr val="7030A0"/>
                </a:solidFill>
                <a:latin typeface="APPLE CHANCERY" panose="03020702040506060504" pitchFamily="66" charset="-79"/>
                <a:cs typeface="APPLE CHANCERY" panose="03020702040506060504" pitchFamily="66" charset="-79"/>
              </a:rPr>
              <a:t>CHÚC CÁC EM HỌC TỐT!</a:t>
            </a:r>
          </a:p>
        </p:txBody>
      </p:sp>
    </p:spTree>
    <p:extLst>
      <p:ext uri="{BB962C8B-B14F-4D97-AF65-F5344CB8AC3E}">
        <p14:creationId xmlns:p14="http://schemas.microsoft.com/office/powerpoint/2010/main" val="41204362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843</Words>
  <Application>Microsoft Office PowerPoint</Application>
  <PresentationFormat>Custom</PresentationFormat>
  <Paragraphs>39</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Admin</cp:lastModifiedBy>
  <cp:revision>38</cp:revision>
  <dcterms:created xsi:type="dcterms:W3CDTF">2021-07-16T02:46:11Z</dcterms:created>
  <dcterms:modified xsi:type="dcterms:W3CDTF">2021-07-24T03:21:27Z</dcterms:modified>
</cp:coreProperties>
</file>