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8" r:id="rId3"/>
    <p:sldId id="308" r:id="rId4"/>
    <p:sldId id="288" r:id="rId5"/>
    <p:sldId id="289" r:id="rId6"/>
    <p:sldId id="290" r:id="rId7"/>
    <p:sldId id="291" r:id="rId8"/>
    <p:sldId id="292" r:id="rId9"/>
    <p:sldId id="304" r:id="rId10"/>
    <p:sldId id="260" r:id="rId11"/>
    <p:sldId id="262" r:id="rId12"/>
    <p:sldId id="310" r:id="rId13"/>
    <p:sldId id="327" r:id="rId14"/>
    <p:sldId id="328" r:id="rId15"/>
    <p:sldId id="329" r:id="rId16"/>
    <p:sldId id="330" r:id="rId17"/>
    <p:sldId id="334" r:id="rId18"/>
    <p:sldId id="333" r:id="rId19"/>
    <p:sldId id="332" r:id="rId20"/>
    <p:sldId id="312" r:id="rId21"/>
    <p:sldId id="335" r:id="rId22"/>
    <p:sldId id="316" r:id="rId23"/>
    <p:sldId id="326" r:id="rId24"/>
    <p:sldId id="389" r:id="rId25"/>
    <p:sldId id="390" r:id="rId26"/>
    <p:sldId id="317" r:id="rId27"/>
  </p:sldIdLst>
  <p:sldSz cx="18288000" cy="10296525"/>
  <p:notesSz cx="6858000" cy="9144000"/>
  <p:custDataLst>
    <p:tags r:id="rId29"/>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xmlns=""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a:srgbClr val="00C800"/>
    <a:srgbClr val="FFCD2F"/>
    <a:srgbClr val="FF5B5B"/>
    <a:srgbClr val="FFD54F"/>
    <a:srgbClr val="00EA75"/>
    <a:srgbClr val="FFC1C1"/>
    <a:srgbClr val="66FF99"/>
    <a:srgbClr val="42F05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5018" autoAdjust="0"/>
  </p:normalViewPr>
  <p:slideViewPr>
    <p:cSldViewPr>
      <p:cViewPr>
        <p:scale>
          <a:sx n="45" d="100"/>
          <a:sy n="45" d="100"/>
        </p:scale>
        <p:origin x="-636" y="90"/>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8/15/2021</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E1906-85CF-4B65-B3A5-F915753F5163}" type="slidenum">
              <a:rPr lang="en-US" smtClean="0"/>
              <a:t>1</a:t>
            </a:fld>
            <a:endParaRPr lang="en-US"/>
          </a:p>
        </p:txBody>
      </p:sp>
    </p:spTree>
    <p:extLst>
      <p:ext uri="{BB962C8B-B14F-4D97-AF65-F5344CB8AC3E}">
        <p14:creationId xmlns:p14="http://schemas.microsoft.com/office/powerpoint/2010/main" val="215903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23</a:t>
            </a:fld>
            <a:endParaRPr lang="en-US"/>
          </a:p>
        </p:txBody>
      </p:sp>
    </p:spTree>
    <p:extLst>
      <p:ext uri="{BB962C8B-B14F-4D97-AF65-F5344CB8AC3E}">
        <p14:creationId xmlns:p14="http://schemas.microsoft.com/office/powerpoint/2010/main" val="339922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24</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25</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t>2</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43E91-0332-46B7-84BF-5D2845605838}" type="slidenum">
              <a:rPr lang="en-US" smtClean="0"/>
              <a:t>3</a:t>
            </a:fld>
            <a:endParaRPr lang="en-US"/>
          </a:p>
        </p:txBody>
      </p:sp>
    </p:spTree>
    <p:extLst>
      <p:ext uri="{BB962C8B-B14F-4D97-AF65-F5344CB8AC3E}">
        <p14:creationId xmlns:p14="http://schemas.microsoft.com/office/powerpoint/2010/main" val="200560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6</a:t>
            </a:fld>
            <a:endParaRPr lang="en-US"/>
          </a:p>
        </p:txBody>
      </p:sp>
    </p:spTree>
    <p:extLst>
      <p:ext uri="{BB962C8B-B14F-4D97-AF65-F5344CB8AC3E}">
        <p14:creationId xmlns:p14="http://schemas.microsoft.com/office/powerpoint/2010/main" val="9999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mn-ea"/>
              </a:rPr>
              <a:t>.</a:t>
            </a: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0832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18</a:t>
            </a:fld>
            <a:endParaRPr lang="en-US"/>
          </a:p>
        </p:txBody>
      </p:sp>
    </p:spTree>
    <p:extLst>
      <p:ext uri="{BB962C8B-B14F-4D97-AF65-F5344CB8AC3E}">
        <p14:creationId xmlns:p14="http://schemas.microsoft.com/office/powerpoint/2010/main" val="22646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20</a:t>
            </a:fld>
            <a:endParaRPr lang="en-US"/>
          </a:p>
        </p:txBody>
      </p:sp>
    </p:spTree>
    <p:extLst>
      <p:ext uri="{BB962C8B-B14F-4D97-AF65-F5344CB8AC3E}">
        <p14:creationId xmlns:p14="http://schemas.microsoft.com/office/powerpoint/2010/main" val="347054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21</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22</a:t>
            </a:fld>
            <a:endParaRPr lang="en-US"/>
          </a:p>
        </p:txBody>
      </p:sp>
    </p:spTree>
    <p:extLst>
      <p:ext uri="{BB962C8B-B14F-4D97-AF65-F5344CB8AC3E}">
        <p14:creationId xmlns:p14="http://schemas.microsoft.com/office/powerpoint/2010/main" val="189010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8/15/2021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8/15/2021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8/15/2021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8/15/2021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8/15/2021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8/15/2021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8/15/2021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8/15/2021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8/15/2021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8/15/2021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8/15/2021</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8/15/2021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t>8/15/2021</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8/15/2021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18"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slide" Target="slide7.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5" Type="http://schemas.openxmlformats.org/officeDocument/2006/relationships/image" Target="../media/image4.jpg"/><Relationship Id="rId15" Type="http://schemas.openxmlformats.org/officeDocument/2006/relationships/slide" Target="slide4.xml"/><Relationship Id="rId10" Type="http://schemas.openxmlformats.org/officeDocument/2006/relationships/image" Target="../media/image6.png"/><Relationship Id="rId19"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slide" Target="slide5.xml"/><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709578-9C91-407F-8645-F392348EFD19}"/>
              </a:ext>
            </a:extLst>
          </p:cNvPr>
          <p:cNvPicPr>
            <a:picLocks noChangeAspect="1"/>
          </p:cNvPicPr>
          <p:nvPr/>
        </p:nvPicPr>
        <p:blipFill rotWithShape="1">
          <a:blip r:embed="rId3"/>
          <a:srcRect l="21167" t="16297" r="22084" b="6074"/>
          <a:stretch/>
        </p:blipFill>
        <p:spPr>
          <a:xfrm>
            <a:off x="1" y="4763"/>
            <a:ext cx="18287999" cy="10286999"/>
          </a:xfrm>
          <a:prstGeom prst="rect">
            <a:avLst/>
          </a:prstGeom>
        </p:spPr>
      </p:pic>
    </p:spTree>
    <p:extLst>
      <p:ext uri="{BB962C8B-B14F-4D97-AF65-F5344CB8AC3E}">
        <p14:creationId xmlns:p14="http://schemas.microsoft.com/office/powerpoint/2010/main" val="144875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xmlns=""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xmlns=""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Xác định phương hướng dựa vào quan sát tự nhiên</a:t>
            </a:r>
            <a:endParaRPr lang="en-US" sz="60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xmlns="" id="{667A9B06-A3B3-4FC9-87AC-593698480C0C}"/>
              </a:ext>
            </a:extLst>
          </p:cNvPr>
          <p:cNvPicPr>
            <a:picLocks noChangeAspect="1"/>
          </p:cNvPicPr>
          <p:nvPr/>
        </p:nvPicPr>
        <p:blipFill rotWithShape="1">
          <a:blip r:embed="rId2"/>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xmlns="" id="{F82345C8-BA75-4274-88AD-379495F3CACF}"/>
              </a:ext>
            </a:extLst>
          </p:cNvPr>
          <p:cNvPicPr>
            <a:picLocks noChangeAspect="1"/>
          </p:cNvPicPr>
          <p:nvPr/>
        </p:nvPicPr>
        <p:blipFill rotWithShape="1">
          <a:blip r:embed="rId3"/>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xmlns=""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xmlns=""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Thought Bubble: Cloud 1">
            <a:extLst>
              <a:ext uri="{FF2B5EF4-FFF2-40B4-BE49-F238E27FC236}">
                <a16:creationId xmlns:a16="http://schemas.microsoft.com/office/drawing/2014/main" xmlns="" id="{1E753128-EF29-4B05-9FB8-838CBC690B0C}"/>
              </a:ext>
            </a:extLst>
          </p:cNvPr>
          <p:cNvSpPr/>
          <p:nvPr/>
        </p:nvSpPr>
        <p:spPr>
          <a:xfrm>
            <a:off x="533400" y="3167062"/>
            <a:ext cx="8896758" cy="5545139"/>
          </a:xfrm>
          <a:prstGeom prst="cloudCallout">
            <a:avLst>
              <a:gd name="adj1" fmla="val 68242"/>
              <a:gd name="adj2" fmla="val 32879"/>
            </a:avLst>
          </a:prstGeom>
          <a:solidFill>
            <a:schemeClr val="accent4">
              <a:lumMod val="40000"/>
              <a:lumOff val="6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Nêu cấu tạo của La bàn?</a:t>
            </a:r>
          </a:p>
        </p:txBody>
      </p:sp>
      <p:sp>
        <p:nvSpPr>
          <p:cNvPr id="8" name="Rectangle 7">
            <a:extLst>
              <a:ext uri="{FF2B5EF4-FFF2-40B4-BE49-F238E27FC236}">
                <a16:creationId xmlns:a16="http://schemas.microsoft.com/office/drawing/2014/main" xmlns="" id="{20053CE0-4717-46DD-97E1-64FB451802A8}"/>
              </a:ext>
            </a:extLst>
          </p:cNvPr>
          <p:cNvSpPr/>
          <p:nvPr/>
        </p:nvSpPr>
        <p:spPr>
          <a:xfrm>
            <a:off x="1593442" y="1584324"/>
            <a:ext cx="6349658"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a,Cấu tạo La bàn</a:t>
            </a:r>
          </a:p>
        </p:txBody>
      </p:sp>
    </p:spTree>
    <p:extLst>
      <p:ext uri="{BB962C8B-B14F-4D97-AF65-F5344CB8AC3E}">
        <p14:creationId xmlns:p14="http://schemas.microsoft.com/office/powerpoint/2010/main" val="1252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xmlns=""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xmlns=""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cxnSp>
        <p:nvCxnSpPr>
          <p:cNvPr id="7" name="Straight Arrow Connector 6">
            <a:extLst>
              <a:ext uri="{FF2B5EF4-FFF2-40B4-BE49-F238E27FC236}">
                <a16:creationId xmlns:a16="http://schemas.microsoft.com/office/drawing/2014/main" xmlns="" id="{0F83F6A3-D175-4AA4-9A70-7FD5DF78A91E}"/>
              </a:ext>
            </a:extLst>
          </p:cNvPr>
          <p:cNvCxnSpPr>
            <a:cxnSpLocks/>
          </p:cNvCxnSpPr>
          <p:nvPr/>
        </p:nvCxnSpPr>
        <p:spPr>
          <a:xfrm flipV="1">
            <a:off x="5486400" y="7274646"/>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669E127E-82A5-4116-9709-EFBBE5943105}"/>
              </a:ext>
            </a:extLst>
          </p:cNvPr>
          <p:cNvSpPr txBox="1"/>
          <p:nvPr/>
        </p:nvSpPr>
        <p:spPr>
          <a:xfrm>
            <a:off x="381000" y="8049531"/>
            <a:ext cx="5715000" cy="1569660"/>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Kim nam châm</a:t>
            </a:r>
          </a:p>
          <a:p>
            <a:pPr algn="ctr"/>
            <a:r>
              <a:rPr lang="en-US" sz="4800" b="1">
                <a:solidFill>
                  <a:srgbClr val="00C800"/>
                </a:solidFill>
                <a:latin typeface="Arial" panose="020B0604020202020204" pitchFamily="34" charset="0"/>
                <a:cs typeface="Arial" panose="020B0604020202020204" pitchFamily="34" charset="0"/>
              </a:rPr>
              <a:t>chỉ hướng</a:t>
            </a:r>
          </a:p>
        </p:txBody>
      </p:sp>
      <p:cxnSp>
        <p:nvCxnSpPr>
          <p:cNvPr id="14" name="Straight Arrow Connector 13">
            <a:extLst>
              <a:ext uri="{FF2B5EF4-FFF2-40B4-BE49-F238E27FC236}">
                <a16:creationId xmlns:a16="http://schemas.microsoft.com/office/drawing/2014/main" xmlns="" id="{FCF586FB-66F1-4B01-B656-9AD18194A3B8}"/>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C98261B6-5774-4722-9B5E-38B55A1D27FE}"/>
              </a:ext>
            </a:extLst>
          </p:cNvPr>
          <p:cNvSpPr txBox="1"/>
          <p:nvPr/>
        </p:nvSpPr>
        <p:spPr>
          <a:xfrm>
            <a:off x="-228600" y="5087332"/>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Vòng chia độ</a:t>
            </a:r>
          </a:p>
        </p:txBody>
      </p:sp>
      <p:sp>
        <p:nvSpPr>
          <p:cNvPr id="17" name="TextBox 16">
            <a:extLst>
              <a:ext uri="{FF2B5EF4-FFF2-40B4-BE49-F238E27FC236}">
                <a16:creationId xmlns:a16="http://schemas.microsoft.com/office/drawing/2014/main" xmlns="" id="{A64816A8-D849-4651-B7A6-031569E4DC63}"/>
              </a:ext>
            </a:extLst>
          </p:cNvPr>
          <p:cNvSpPr txBox="1"/>
          <p:nvPr/>
        </p:nvSpPr>
        <p:spPr>
          <a:xfrm>
            <a:off x="381000" y="2387198"/>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xmlns="" id="{4143DBA1-1608-4511-B5FB-A29FC3C4E3E6}"/>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16:creationId xmlns:a16="http://schemas.microsoft.com/office/drawing/2014/main" xmlns="" id="{011BAB1F-9B70-49A4-A44F-1E89369A50A8}"/>
              </a:ext>
            </a:extLst>
          </p:cNvPr>
          <p:cNvSpPr/>
          <p:nvPr/>
        </p:nvSpPr>
        <p:spPr>
          <a:xfrm>
            <a:off x="381000" y="3548062"/>
            <a:ext cx="8896758" cy="5545139"/>
          </a:xfrm>
          <a:prstGeom prst="cloudCallout">
            <a:avLst>
              <a:gd name="adj1" fmla="val 72620"/>
              <a:gd name="adj2" fmla="val -23920"/>
            </a:avLst>
          </a:prstGeom>
          <a:solidFill>
            <a:schemeClr val="accent6">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Các hướng chính của</a:t>
            </a:r>
          </a:p>
          <a:p>
            <a:pPr algn="ctr"/>
            <a:r>
              <a:rPr lang="en-US" sz="6600" b="1">
                <a:solidFill>
                  <a:srgbClr val="FF0000"/>
                </a:solidFill>
                <a:latin typeface="Arial" panose="020B0604020202020204" pitchFamily="34" charset="0"/>
                <a:cs typeface="Arial" panose="020B0604020202020204" pitchFamily="34" charset="0"/>
              </a:rPr>
              <a:t> La bàn?</a:t>
            </a:r>
          </a:p>
        </p:txBody>
      </p:sp>
    </p:spTree>
    <p:extLst>
      <p:ext uri="{BB962C8B-B14F-4D97-AF65-F5344CB8AC3E}">
        <p14:creationId xmlns:p14="http://schemas.microsoft.com/office/powerpoint/2010/main" val="15033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7" grpId="0"/>
      <p:bldP spid="17" grpId="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64303D9-810F-4007-83C3-0F4571FC1BE1}"/>
              </a:ext>
            </a:extLst>
          </p:cNvPr>
          <p:cNvSpPr/>
          <p:nvPr/>
        </p:nvSpPr>
        <p:spPr>
          <a:xfrm>
            <a:off x="1683841"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5571BC9F-4660-4235-BD47-367F005343E5}"/>
              </a:ext>
            </a:extLst>
          </p:cNvPr>
          <p:cNvSpPr/>
          <p:nvPr/>
        </p:nvSpPr>
        <p:spPr>
          <a:xfrm>
            <a:off x="1251699" y="1627451"/>
            <a:ext cx="9492501"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b,Cách sử dụng La bàn</a:t>
            </a:r>
          </a:p>
        </p:txBody>
      </p:sp>
      <p:sp>
        <p:nvSpPr>
          <p:cNvPr id="11" name="TextBox 5">
            <a:extLst>
              <a:ext uri="{FF2B5EF4-FFF2-40B4-BE49-F238E27FC236}">
                <a16:creationId xmlns:a16="http://schemas.microsoft.com/office/drawing/2014/main" xmlns=""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xmlns=""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xmlns=""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xmlns=""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xmlns=""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xmlns=""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xmlns=""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xmlns=""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xmlns=""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xmlns=""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xmlns=""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xmlns=""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6454D21D-AF57-4660-8C22-8B43BE5CA0E4}"/>
              </a:ext>
            </a:extLst>
          </p:cNvPr>
          <p:cNvSpPr/>
          <p:nvPr/>
        </p:nvSpPr>
        <p:spPr>
          <a:xfrm>
            <a:off x="76200" y="42862"/>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64303D9-810F-4007-83C3-0F4571FC1BE1}"/>
              </a:ext>
            </a:extLst>
          </p:cNvPr>
          <p:cNvSpPr/>
          <p:nvPr/>
        </p:nvSpPr>
        <p:spPr>
          <a:xfrm>
            <a:off x="1676400" y="1698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xmlns=""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xmlns=""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Speech Bubble: Rectangle with Corners Rounded 1">
            <a:extLst>
              <a:ext uri="{FF2B5EF4-FFF2-40B4-BE49-F238E27FC236}">
                <a16:creationId xmlns:a16="http://schemas.microsoft.com/office/drawing/2014/main" xmlns="" id="{8180A3C3-04A9-4A95-AC17-AEE97D0B3118}"/>
              </a:ext>
            </a:extLst>
          </p:cNvPr>
          <p:cNvSpPr/>
          <p:nvPr/>
        </p:nvSpPr>
        <p:spPr>
          <a:xfrm>
            <a:off x="609600" y="2328862"/>
            <a:ext cx="8229600" cy="7281862"/>
          </a:xfrm>
          <a:prstGeom prst="wedgeRoundRectCallout">
            <a:avLst>
              <a:gd name="adj1" fmla="val 84789"/>
              <a:gd name="adj2" fmla="val -212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Sử dụng la bàn xác định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phòng học,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cổng tr</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ờng?</a:t>
            </a:r>
          </a:p>
        </p:txBody>
      </p:sp>
    </p:spTree>
    <p:extLst>
      <p:ext uri="{BB962C8B-B14F-4D97-AF65-F5344CB8AC3E}">
        <p14:creationId xmlns:p14="http://schemas.microsoft.com/office/powerpoint/2010/main" val="14823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xmlns="" id="{0DBAEEA2-44E8-4A1C-9D13-17592B27D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xmlns="" id="{001E7EC0-B154-4644-A257-ADFCCB1D5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xmlns=""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xmlns="" id="{4D6F5AE5-4103-474F-A22F-65CF2C07D702}"/>
              </a:ext>
            </a:extLst>
          </p:cNvPr>
          <p:cNvSpPr/>
          <p:nvPr/>
        </p:nvSpPr>
        <p:spPr>
          <a:xfrm>
            <a:off x="4572000" y="2868959"/>
            <a:ext cx="10591800" cy="5943600"/>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xmlns=""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918F1CD-5009-49A9-9D12-CBC2D6A8889A}"/>
              </a:ext>
            </a:extLst>
          </p:cNvPr>
          <p:cNvSpPr/>
          <p:nvPr/>
        </p:nvSpPr>
        <p:spPr>
          <a:xfrm>
            <a:off x="228599" y="2100262"/>
            <a:ext cx="17864667" cy="800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xmlns=""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8265B233-2614-45F8-A4FE-91ABC0EE5DC5}"/>
              </a:ext>
            </a:extLst>
          </p:cNvPr>
          <p:cNvPicPr>
            <a:picLocks noChangeAspect="1"/>
          </p:cNvPicPr>
          <p:nvPr/>
        </p:nvPicPr>
        <p:blipFill rotWithShape="1">
          <a:blip r:embed="rId3"/>
          <a:srcRect l="26667" t="18161" r="64538" b="72755"/>
          <a:stretch/>
        </p:blipFill>
        <p:spPr>
          <a:xfrm>
            <a:off x="194733" y="2057929"/>
            <a:ext cx="2619952" cy="2085431"/>
          </a:xfrm>
          <a:prstGeom prst="rect">
            <a:avLst/>
          </a:prstGeom>
        </p:spPr>
      </p:pic>
      <p:sp>
        <p:nvSpPr>
          <p:cNvPr id="9" name="TextBox 8">
            <a:extLst>
              <a:ext uri="{FF2B5EF4-FFF2-40B4-BE49-F238E27FC236}">
                <a16:creationId xmlns:a16="http://schemas.microsoft.com/office/drawing/2014/main" xmlns=""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Đọc câu chuyện d</a:t>
            </a:r>
            <a:r>
              <a:rPr lang="vi-VN" sz="4800" b="1">
                <a:solidFill>
                  <a:srgbClr val="0070C0"/>
                </a:solidFill>
                <a:latin typeface="Arial" panose="020B0604020202020204" pitchFamily="34" charset="0"/>
                <a:cs typeface="Arial" panose="020B0604020202020204" pitchFamily="34" charset="0"/>
              </a:rPr>
              <a:t>ư</a:t>
            </a:r>
            <a:r>
              <a:rPr lang="en-US" sz="4800" b="1">
                <a:solidFill>
                  <a:srgbClr val="0070C0"/>
                </a:solidFill>
                <a:latin typeface="Arial" panose="020B0604020202020204" pitchFamily="34" charset="0"/>
                <a:cs typeface="Arial" panose="020B0604020202020204" pitchFamily="34" charset="0"/>
              </a:rPr>
              <a:t>ới đây và trả lời các câu hỏi sau:</a:t>
            </a:r>
          </a:p>
          <a:p>
            <a:r>
              <a:rPr lang="en-US" sz="5400">
                <a:solidFill>
                  <a:srgbClr val="0070C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xmlns=""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xmlns=""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Tree>
    <p:extLst>
      <p:ext uri="{BB962C8B-B14F-4D97-AF65-F5344CB8AC3E}">
        <p14:creationId xmlns:p14="http://schemas.microsoft.com/office/powerpoint/2010/main" val="16982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xmlns="" id="{F00F7519-F7E2-4C0B-A780-797E87FBB116}"/>
              </a:ext>
            </a:extLst>
          </p:cNvPr>
          <p:cNvPicPr>
            <a:picLocks noChangeAspect="1"/>
          </p:cNvPicPr>
          <p:nvPr/>
        </p:nvPicPr>
        <p:blipFill rotWithShape="1">
          <a:blip r:embed="rId2"/>
          <a:srcRect l="27500" t="23501" r="29583" b="16792"/>
          <a:stretch/>
        </p:blipFill>
        <p:spPr>
          <a:xfrm>
            <a:off x="1333500" y="195262"/>
            <a:ext cx="15621000" cy="10025063"/>
          </a:xfrm>
          <a:prstGeom prst="rect">
            <a:avLst/>
          </a:prstGeom>
        </p:spPr>
      </p:pic>
    </p:spTree>
    <p:extLst>
      <p:ext uri="{BB962C8B-B14F-4D97-AF65-F5344CB8AC3E}">
        <p14:creationId xmlns:p14="http://schemas.microsoft.com/office/powerpoint/2010/main" val="100769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08574" y="457623"/>
            <a:ext cx="16590246" cy="3303275"/>
          </a:xfrm>
          <a:prstGeom prst="rect">
            <a:avLst/>
          </a:prstGeom>
          <a:noFill/>
          <a:ln w="57150">
            <a:noFill/>
          </a:ln>
        </p:spPr>
        <p:txBody>
          <a:bodyPr wrap="square" lIns="136737" tIns="68368" rIns="136737" bIns="68368" rtlCol="0">
            <a:spAutoFit/>
          </a:bodyPr>
          <a:lstStyle/>
          <a:p>
            <a:pPr algn="ctr">
              <a:spcBef>
                <a:spcPts val="897"/>
              </a:spcBef>
            </a:pPr>
            <a:r>
              <a:rPr lang="en-US" sz="9900">
                <a:solidFill>
                  <a:srgbClr val="FF0066"/>
                </a:solidFill>
                <a:latin typeface="Kids" pitchFamily="2" charset="0"/>
                <a:ea typeface="Kids" pitchFamily="2" charset="0"/>
                <a:cs typeface="Kids" pitchFamily="2" charset="0"/>
              </a:rPr>
              <a:t>Khởi động</a:t>
            </a:r>
          </a:p>
          <a:p>
            <a:pPr algn="ctr">
              <a:spcBef>
                <a:spcPts val="897"/>
              </a:spcBef>
            </a:pPr>
            <a:r>
              <a:rPr lang="en-US" sz="9900">
                <a:solidFill>
                  <a:srgbClr val="FF0066"/>
                </a:solidFill>
                <a:latin typeface="Kids" pitchFamily="2" charset="0"/>
                <a:ea typeface="Kids" pitchFamily="2" charset="0"/>
                <a:cs typeface="Kids" pitchFamily="2" charset="0"/>
              </a:rPr>
              <a:t>Game: </a:t>
            </a:r>
            <a:r>
              <a:rPr lang="en-US" sz="9900">
                <a:solidFill>
                  <a:srgbClr val="0070C0"/>
                </a:solidFill>
                <a:latin typeface="Kids" pitchFamily="2" charset="0"/>
                <a:ea typeface="Kids" pitchFamily="2" charset="0"/>
                <a:cs typeface="Kids" pitchFamily="2" charset="0"/>
              </a:rPr>
              <a:t>Dũng sĩ diệt virus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667"/>
          <a:stretch/>
        </p:blipFill>
        <p:spPr>
          <a:xfrm>
            <a:off x="0" y="3882551"/>
            <a:ext cx="8833498" cy="6349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556"/>
          <a:stretch/>
        </p:blipFill>
        <p:spPr>
          <a:xfrm>
            <a:off x="11140149" y="4012092"/>
            <a:ext cx="7096527" cy="6090443"/>
          </a:xfrm>
          <a:prstGeom prst="rect">
            <a:avLst/>
          </a:prstGeom>
        </p:spPr>
      </p:pic>
    </p:spTree>
    <p:extLst>
      <p:ext uri="{BB962C8B-B14F-4D97-AF65-F5344CB8AC3E}">
        <p14:creationId xmlns:p14="http://schemas.microsoft.com/office/powerpoint/2010/main" val="2188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xmlns=""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35094AF-B13C-4FCF-9B9C-6E7AAC0D2017}"/>
              </a:ext>
            </a:extLst>
          </p:cNvPr>
          <p:cNvSpPr txBox="1"/>
          <p:nvPr/>
        </p:nvSpPr>
        <p:spPr>
          <a:xfrm>
            <a:off x="762000" y="3362874"/>
            <a:ext cx="16992600" cy="3970318"/>
          </a:xfrm>
          <a:prstGeom prst="rect">
            <a:avLst/>
          </a:prstGeom>
          <a:noFill/>
        </p:spPr>
        <p:txBody>
          <a:bodyPr wrap="square" rtlCol="0">
            <a:spAutoFit/>
          </a:bodyPr>
          <a:lstStyle/>
          <a:p>
            <a:r>
              <a:rPr lang="en-US" sz="6600">
                <a:solidFill>
                  <a:srgbClr val="0070C0"/>
                </a:solidFill>
                <a:latin typeface="Arial" panose="020B0604020202020204" pitchFamily="34" charset="0"/>
                <a:cs typeface="Arial" panose="020B0604020202020204" pitchFamily="34" charset="0"/>
              </a:rPr>
              <a:t>- Dựa vào hướng Mặt Trời mọc và lặn có thể xác định phương hướng 1 cách tương đối chính xác</a:t>
            </a:r>
          </a:p>
          <a:p>
            <a:r>
              <a:rPr lang="en-US" sz="5400">
                <a:solidFill>
                  <a:srgbClr val="0070C0"/>
                </a:solidFill>
                <a:latin typeface="Arial" panose="020B0604020202020204" pitchFamily="34" charset="0"/>
                <a:cs typeface="Arial" panose="020B0604020202020204" pitchFamily="34" charset="0"/>
              </a:rPr>
              <a:t> </a:t>
            </a:r>
          </a:p>
        </p:txBody>
      </p:sp>
      <p:pic>
        <p:nvPicPr>
          <p:cNvPr id="13" name="Picture 12" descr="book9">
            <a:extLst>
              <a:ext uri="{FF2B5EF4-FFF2-40B4-BE49-F238E27FC236}">
                <a16:creationId xmlns:a16="http://schemas.microsoft.com/office/drawing/2014/main" xmlns=""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1533"/>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8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xmlns=""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xmlns=""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xmlns=""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xmlns=""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xmlns=""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xmlns=""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SGK (BT 2)</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66000"/>
          </a:stretch>
        </a:blipFill>
        <a:effectLst/>
      </p:bgPr>
    </p:bg>
    <p:spTree>
      <p:nvGrpSpPr>
        <p:cNvPr id="1" name=""/>
        <p:cNvGrpSpPr/>
        <p:nvPr/>
      </p:nvGrpSpPr>
      <p:grpSpPr>
        <a:xfrm>
          <a:off x="0" y="0"/>
          <a:ext cx="0" cy="0"/>
          <a:chOff x="0" y="0"/>
          <a:chExt cx="0" cy="0"/>
        </a:xfrm>
      </p:grpSpPr>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192741" y="3613053"/>
            <a:ext cx="2899479" cy="3134339"/>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00474" y="435701"/>
            <a:ext cx="3466837" cy="3172925"/>
          </a:xfrm>
          <a:prstGeom prst="rect">
            <a:avLst/>
          </a:prstGeom>
        </p:spPr>
      </p:pic>
      <p:pic>
        <p:nvPicPr>
          <p:cNvPr id="9" name="Picture 8">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402286" y="4948069"/>
            <a:ext cx="3678294" cy="3976237"/>
          </a:xfrm>
          <a:prstGeom prst="rect">
            <a:avLst/>
          </a:prstGeom>
        </p:spPr>
      </p:pic>
      <p:pic>
        <p:nvPicPr>
          <p:cNvPr id="10" name="Picture 9">
            <a:hlinkClick r:id="rId15" action="ppaction://hlinksldjump"/>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3645" y="1652324"/>
            <a:ext cx="3233983" cy="3495938"/>
          </a:xfrm>
          <a:prstGeom prst="rect">
            <a:avLst/>
          </a:prstGeom>
        </p:spPr>
      </p:pic>
      <p:sp>
        <p:nvSpPr>
          <p:cNvPr id="19" name="Rounded Rectangle 18"/>
          <p:cNvSpPr/>
          <p:nvPr/>
        </p:nvSpPr>
        <p:spPr>
          <a:xfrm>
            <a:off x="2667000" y="1537301"/>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1</a:t>
            </a:r>
          </a:p>
        </p:txBody>
      </p:sp>
      <p:sp>
        <p:nvSpPr>
          <p:cNvPr id="20" name="Rounded Rectangle 19"/>
          <p:cNvSpPr/>
          <p:nvPr/>
        </p:nvSpPr>
        <p:spPr>
          <a:xfrm>
            <a:off x="9333203" y="1270519"/>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2</a:t>
            </a:r>
          </a:p>
        </p:txBody>
      </p:sp>
      <p:sp>
        <p:nvSpPr>
          <p:cNvPr id="21" name="Rounded Rectangle 20"/>
          <p:cNvSpPr/>
          <p:nvPr/>
        </p:nvSpPr>
        <p:spPr>
          <a:xfrm>
            <a:off x="14252546" y="6262530"/>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3</a:t>
            </a:r>
          </a:p>
        </p:txBody>
      </p:sp>
      <p:sp>
        <p:nvSpPr>
          <p:cNvPr id="22" name="Rounded Rectangle 21"/>
          <p:cNvSpPr/>
          <p:nvPr/>
        </p:nvSpPr>
        <p:spPr>
          <a:xfrm>
            <a:off x="9284619" y="8443355"/>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4</a:t>
            </a:r>
          </a:p>
        </p:txBody>
      </p:sp>
      <p:sp>
        <p:nvSpPr>
          <p:cNvPr id="18" name="Notched Right Arrow 17">
            <a:hlinkClick r:id="rId18" action="ppaction://hlinksldjump"/>
          </p:cNvPr>
          <p:cNvSpPr/>
          <p:nvPr/>
        </p:nvSpPr>
        <p:spPr>
          <a:xfrm>
            <a:off x="16341826" y="9356128"/>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547305" y="3400293"/>
            <a:ext cx="609600" cy="609600"/>
          </a:xfrm>
          <a:prstGeom prst="rect">
            <a:avLst/>
          </a:prstGeom>
        </p:spPr>
      </p:pic>
      <p:pic>
        <p:nvPicPr>
          <p:cNvPr id="14"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6262530"/>
            <a:ext cx="609600" cy="609600"/>
          </a:xfrm>
          <a:prstGeom prst="rect">
            <a:avLst/>
          </a:prstGeom>
        </p:spPr>
      </p:pic>
      <p:pic>
        <p:nvPicPr>
          <p:cNvPr id="15"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8138555"/>
            <a:ext cx="609600" cy="609600"/>
          </a:xfrm>
          <a:prstGeom prst="rect">
            <a:avLst/>
          </a:prstGeom>
        </p:spPr>
      </p:pic>
      <p:pic>
        <p:nvPicPr>
          <p:cNvPr id="16"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42505" y="9832581"/>
            <a:ext cx="609600" cy="609600"/>
          </a:xfrm>
          <a:prstGeom prst="rect">
            <a:avLst/>
          </a:prstGeom>
        </p:spPr>
      </p:pic>
    </p:spTree>
    <p:extLst>
      <p:ext uri="{BB962C8B-B14F-4D97-AF65-F5344CB8AC3E}">
        <p14:creationId xmlns:p14="http://schemas.microsoft.com/office/powerpoint/2010/main" val="75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50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withEffect">
                                  <p:stCondLst>
                                    <p:cond delay="50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1500"/>
                            </p:stCondLst>
                            <p:childTnLst>
                              <p:par>
                                <p:cTn id="24" presetID="1" presetClass="mediacall" presetSubtype="0" fill="hold" nodeType="afterEffect">
                                  <p:stCondLst>
                                    <p:cond delay="0"/>
                                  </p:stCondLst>
                                  <p:childTnLst>
                                    <p:cmd type="call" cmd="playFrom(0.0)">
                                      <p:cBhvr>
                                        <p:cTn id="25" dur="2873" fill="hold"/>
                                        <p:tgtEl>
                                          <p:spTgt spid="2"/>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 calcmode="lin" valueType="num">
                                      <p:cBhvr>
                                        <p:cTn id="32" dur="500"/>
                                        <p:tgtEl>
                                          <p:spTgt spid="10"/>
                                        </p:tgtEl>
                                        <p:attrNameLst>
                                          <p:attrName>style.rotation</p:attrName>
                                        </p:attrNameLst>
                                      </p:cBhvr>
                                      <p:tavLst>
                                        <p:tav tm="0">
                                          <p:val>
                                            <p:fltVal val="0"/>
                                          </p:val>
                                        </p:tav>
                                        <p:tav tm="100000">
                                          <p:val>
                                            <p:fltVal val="9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873" fill="hold"/>
                                        <p:tgtEl>
                                          <p:spTgt spid="14"/>
                                        </p:tgtEl>
                                      </p:cBhvr>
                                    </p:cmd>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50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 calcmode="lin" valueType="num">
                                      <p:cBhvr>
                                        <p:cTn id="47" dur="1000"/>
                                        <p:tgtEl>
                                          <p:spTgt spid="8"/>
                                        </p:tgtEl>
                                        <p:attrNameLst>
                                          <p:attrName>style.rotation</p:attrName>
                                        </p:attrNameLst>
                                      </p:cBhvr>
                                      <p:tavLst>
                                        <p:tav tm="0">
                                          <p:val>
                                            <p:fltVal val="0"/>
                                          </p:val>
                                        </p:tav>
                                        <p:tav tm="100000">
                                          <p:val>
                                            <p:fltVal val="90"/>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2873" fill="hold"/>
                                        <p:tgtEl>
                                          <p:spTgt spid="15"/>
                                        </p:tgtEl>
                                      </p:cBhvr>
                                    </p:cmd>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50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1500"/>
                            </p:stCondLst>
                            <p:childTnLst>
                              <p:par>
                                <p:cTn id="69" presetID="1" presetClass="mediacall" presetSubtype="0" fill="hold" nodeType="afterEffect">
                                  <p:stCondLst>
                                    <p:cond delay="0"/>
                                  </p:stCondLst>
                                  <p:childTnLst>
                                    <p:cmd type="call" cmd="playFrom(0.0)">
                                      <p:cBhvr>
                                        <p:cTn id="70" dur="2873" fill="hold"/>
                                        <p:tgtEl>
                                          <p:spTgt spid="16"/>
                                        </p:tgtEl>
                                      </p:cBhvr>
                                    </p:cmd>
                                  </p:childTnLst>
                                </p:cTn>
                              </p:par>
                            </p:childTnLst>
                          </p:cTn>
                        </p:par>
                      </p:childTnLst>
                    </p:cTn>
                  </p:par>
                </p:childTnLst>
              </p:cTn>
              <p:nextCondLst>
                <p:cond evt="onClick" delay="0">
                  <p:tgtEl>
                    <p:spTgt spid="9"/>
                  </p:tgtEl>
                </p:cond>
              </p:nextCondLst>
            </p:seq>
            <p:audio>
              <p:cMediaNode vol="100000">
                <p:cTn id="71" fill="hold" display="0">
                  <p:stCondLst>
                    <p:cond delay="indefinite"/>
                  </p:stCondLst>
                  <p:endCondLst>
                    <p:cond evt="onStopAudio" delay="0">
                      <p:tgtEl>
                        <p:sldTgt/>
                      </p:tgtEl>
                    </p:cond>
                  </p:endCondLst>
                </p:cTn>
                <p:tgtEl>
                  <p:spTgt spid="2"/>
                </p:tgtEl>
              </p:cMediaNode>
            </p:audio>
            <p:audio>
              <p:cMediaNode vol="100000">
                <p:cTn id="72" fill="hold" display="0">
                  <p:stCondLst>
                    <p:cond delay="indefinite"/>
                  </p:stCondLst>
                  <p:endCondLst>
                    <p:cond evt="onStopAudio" delay="0">
                      <p:tgtEl>
                        <p:sldTgt/>
                      </p:tgtEl>
                    </p:cond>
                  </p:endCondLst>
                </p:cTn>
                <p:tgtEl>
                  <p:spTgt spid="14"/>
                </p:tgtEl>
              </p:cMediaNode>
            </p:audio>
            <p:audio>
              <p:cMediaNode vol="100000">
                <p:cTn id="73" fill="hold" display="0">
                  <p:stCondLst>
                    <p:cond delay="indefinite"/>
                  </p:stCondLst>
                  <p:endCondLst>
                    <p:cond evt="onStopAudio" delay="0">
                      <p:tgtEl>
                        <p:sldTgt/>
                      </p:tgtEl>
                    </p:cond>
                  </p:endCondLst>
                </p:cTn>
                <p:tgtEl>
                  <p:spTgt spid="15"/>
                </p:tgtEl>
              </p:cMediaNode>
            </p:audio>
            <p:audio>
              <p:cMediaNode vol="100000">
                <p:cTn id="74"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2400" y="161621"/>
            <a:ext cx="17825487" cy="95170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a:hlinkClick r:id="rId4"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1" name="Picture 20">
            <a:hlinkClick r:id="rId4" action="ppaction://hlinksldjump"/>
          </p:cNvP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241488" y="-302552"/>
            <a:ext cx="2633760" cy="2847098"/>
          </a:xfrm>
          <a:prstGeom prst="rect">
            <a:avLst/>
          </a:prstGeom>
        </p:spPr>
      </p:pic>
      <p:sp>
        <p:nvSpPr>
          <p:cNvPr id="23" name="Title 4"/>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b="1">
                <a:solidFill>
                  <a:srgbClr val="FF0000"/>
                </a:solidFill>
                <a:latin typeface="Arial" pitchFamily="34" charset="0"/>
                <a:cs typeface="Arial" pitchFamily="34" charset="0"/>
              </a:rPr>
              <a:t>Trái Đất là hành tinh thứ mấy theo thứ tự xa dần Mặt trời?</a:t>
            </a:r>
          </a:p>
        </p:txBody>
      </p:sp>
      <p:sp>
        <p:nvSpPr>
          <p:cNvPr id="25" name="Rounded Rectangle 24"/>
          <p:cNvSpPr/>
          <p:nvPr/>
        </p:nvSpPr>
        <p:spPr>
          <a:xfrm>
            <a:off x="2819400" y="5605462"/>
            <a:ext cx="1371600" cy="13716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0070C0"/>
                </a:solidFill>
                <a:latin typeface="Arial" pitchFamily="34" charset="0"/>
                <a:cs typeface="Arial" pitchFamily="34" charset="0"/>
              </a:rPr>
              <a:t>3</a:t>
            </a:r>
            <a:endParaRPr lang="en-US" sz="8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33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52400" y="423862"/>
            <a:ext cx="17765488" cy="97110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5246305" y="-338138"/>
            <a:ext cx="3666766" cy="3355904"/>
          </a:xfrm>
          <a:prstGeom prst="rect">
            <a:avLst/>
          </a:prstGeom>
        </p:spPr>
      </p:pic>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15" name="Rectangle 14">
            <a:extLst>
              <a:ext uri="{FF2B5EF4-FFF2-40B4-BE49-F238E27FC236}">
                <a16:creationId xmlns:a16="http://schemas.microsoft.com/office/drawing/2014/main" xmlns="" id="{D7ADFCE3-E1E5-D446-8D6D-99DB34F870EE}"/>
              </a:ext>
            </a:extLst>
          </p:cNvPr>
          <p:cNvSpPr/>
          <p:nvPr/>
        </p:nvSpPr>
        <p:spPr>
          <a:xfrm>
            <a:off x="8066561" y="2110405"/>
            <a:ext cx="184731" cy="1323439"/>
          </a:xfrm>
          <a:prstGeom prst="rect">
            <a:avLst/>
          </a:prstGeom>
          <a:noFill/>
        </p:spPr>
        <p:txBody>
          <a:bodyPr wrap="none" lIns="91440" tIns="45720" rIns="91440" bIns="45720">
            <a:spAutoFit/>
          </a:bodyPr>
          <a:lstStyle/>
          <a:p>
            <a:pPr algn="ctr"/>
            <a:endParaRPr lang="en-US" sz="80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Title 4">
            <a:extLst>
              <a:ext uri="{FF2B5EF4-FFF2-40B4-BE49-F238E27FC236}">
                <a16:creationId xmlns:a16="http://schemas.microsoft.com/office/drawing/2014/main" xmlns="" id="{035FCE60-EB99-423F-852E-A489DA2E5D45}"/>
              </a:ext>
            </a:extLst>
          </p:cNvPr>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r>
              <a:rPr lang="en-US" sz="7200" b="1">
                <a:solidFill>
                  <a:srgbClr val="FF0000"/>
                </a:solidFill>
                <a:latin typeface="Arial" pitchFamily="34" charset="0"/>
                <a:cs typeface="Arial" pitchFamily="34" charset="0"/>
              </a:rPr>
              <a:t>Câu tục ngữ sau đề cập đến hiện t</a:t>
            </a:r>
            <a:r>
              <a:rPr lang="vi-VN" sz="7200" b="1">
                <a:solidFill>
                  <a:srgbClr val="FF0000"/>
                </a:solidFill>
                <a:latin typeface="Arial" pitchFamily="34" charset="0"/>
                <a:cs typeface="Arial" pitchFamily="34" charset="0"/>
              </a:rPr>
              <a:t>ư</a:t>
            </a:r>
            <a:r>
              <a:rPr lang="en-US" sz="7200" b="1">
                <a:solidFill>
                  <a:srgbClr val="FF0000"/>
                </a:solidFill>
                <a:latin typeface="Arial" pitchFamily="34" charset="0"/>
                <a:cs typeface="Arial" pitchFamily="34" charset="0"/>
              </a:rPr>
              <a:t>ợng nào?</a:t>
            </a:r>
          </a:p>
          <a:p>
            <a:pPr algn="just"/>
            <a:endParaRPr lang="en-US" sz="7200">
              <a:solidFill>
                <a:srgbClr val="FF0000"/>
              </a:solidFill>
              <a:latin typeface="Arial" pitchFamily="34" charset="0"/>
              <a:cs typeface="Arial" pitchFamily="34" charset="0"/>
            </a:endParaRPr>
          </a:p>
        </p:txBody>
      </p:sp>
      <p:sp>
        <p:nvSpPr>
          <p:cNvPr id="19" name="Title 4">
            <a:extLst>
              <a:ext uri="{FF2B5EF4-FFF2-40B4-BE49-F238E27FC236}">
                <a16:creationId xmlns:a16="http://schemas.microsoft.com/office/drawing/2014/main" xmlns="" id="{75465189-45CC-4156-9A3F-E83DE4EC18F4}"/>
              </a:ext>
            </a:extLst>
          </p:cNvPr>
          <p:cNvSpPr txBox="1">
            <a:spLocks/>
          </p:cNvSpPr>
          <p:nvPr/>
        </p:nvSpPr>
        <p:spPr>
          <a:xfrm>
            <a:off x="1030992" y="4665229"/>
            <a:ext cx="17384488" cy="1718693"/>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a:solidFill>
                  <a:srgbClr val="FF0000"/>
                </a:solidFill>
                <a:latin typeface="Arial" pitchFamily="34" charset="0"/>
                <a:cs typeface="Arial" pitchFamily="34" charset="0"/>
              </a:rPr>
              <a:t>“</a:t>
            </a:r>
            <a:r>
              <a:rPr lang="en-US" sz="8000">
                <a:solidFill>
                  <a:srgbClr val="FF0000"/>
                </a:solidFill>
                <a:latin typeface="Arial" pitchFamily="34" charset="0"/>
                <a:cs typeface="Arial" pitchFamily="34" charset="0"/>
              </a:rPr>
              <a:t>Đêm tháng năm ch</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a nằm đã sáng</a:t>
            </a:r>
          </a:p>
          <a:p>
            <a:pPr algn="just"/>
            <a:r>
              <a:rPr lang="en-US" sz="8000">
                <a:solidFill>
                  <a:srgbClr val="FF0000"/>
                </a:solidFill>
                <a:latin typeface="Arial" pitchFamily="34" charset="0"/>
                <a:cs typeface="Arial" pitchFamily="34" charset="0"/>
              </a:rPr>
              <a:t>Ngày tháng m</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chưa c</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đã tối”</a:t>
            </a:r>
          </a:p>
          <a:p>
            <a:pPr algn="just"/>
            <a:endParaRPr lang="en-US" sz="7200">
              <a:solidFill>
                <a:srgbClr val="FF0000"/>
              </a:solidFill>
              <a:latin typeface="Arial" pitchFamily="34" charset="0"/>
              <a:cs typeface="Arial" pitchFamily="34" charset="0"/>
            </a:endParaRPr>
          </a:p>
        </p:txBody>
      </p:sp>
      <p:sp>
        <p:nvSpPr>
          <p:cNvPr id="10" name="Rounded Rectangle 22">
            <a:extLst>
              <a:ext uri="{FF2B5EF4-FFF2-40B4-BE49-F238E27FC236}">
                <a16:creationId xmlns:a16="http://schemas.microsoft.com/office/drawing/2014/main" xmlns="" id="{AD0736C1-E5C1-445D-BEBC-670B91A35EAB}"/>
              </a:ext>
            </a:extLst>
          </p:cNvPr>
          <p:cNvSpPr/>
          <p:nvPr/>
        </p:nvSpPr>
        <p:spPr>
          <a:xfrm>
            <a:off x="2819400" y="7129462"/>
            <a:ext cx="12268200" cy="19050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Ngày đêm dài ngắn theo mùa</a:t>
            </a:r>
            <a:endParaRPr lang="en-US" sz="6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21"/>
                                        </p:tgtEl>
                                        <p:attrNameLst>
                                          <p:attrName>ppt_w</p:attrName>
                                        </p:attrNameLst>
                                      </p:cBhvr>
                                      <p:tavLst>
                                        <p:tav tm="0">
                                          <p:val>
                                            <p:strVal val="ppt_w"/>
                                          </p:val>
                                        </p:tav>
                                        <p:tav tm="100000">
                                          <p:val>
                                            <p:fltVal val="0"/>
                                          </p:val>
                                        </p:tav>
                                      </p:tavLst>
                                    </p:anim>
                                    <p:anim calcmode="lin" valueType="num">
                                      <p:cBhvr>
                                        <p:cTn id="18" dur="1000"/>
                                        <p:tgtEl>
                                          <p:spTgt spid="21"/>
                                        </p:tgtEl>
                                        <p:attrNameLst>
                                          <p:attrName>ppt_h</p:attrName>
                                        </p:attrNameLst>
                                      </p:cBhvr>
                                      <p:tavLst>
                                        <p:tav tm="0">
                                          <p:val>
                                            <p:strVal val="ppt_h"/>
                                          </p:val>
                                        </p:tav>
                                        <p:tav tm="100000">
                                          <p:val>
                                            <p:fltVal val="0"/>
                                          </p:val>
                                        </p:tav>
                                      </p:tavLst>
                                    </p:anim>
                                    <p:anim calcmode="lin" valueType="num">
                                      <p:cBhvr>
                                        <p:cTn id="19" dur="1000"/>
                                        <p:tgtEl>
                                          <p:spTgt spid="21"/>
                                        </p:tgtEl>
                                        <p:attrNameLst>
                                          <p:attrName>style.rotation</p:attrName>
                                        </p:attrNameLst>
                                      </p:cBhvr>
                                      <p:tavLst>
                                        <p:tav tm="0">
                                          <p:val>
                                            <p:fltVal val="0"/>
                                          </p:val>
                                        </p:tav>
                                        <p:tav tm="100000">
                                          <p:val>
                                            <p:fltVal val="90"/>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576262"/>
            <a:ext cx="17613088" cy="95586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18835" y="0"/>
            <a:ext cx="3069166" cy="3317769"/>
          </a:xfrm>
          <a:prstGeom prst="rect">
            <a:avLst/>
          </a:prstGeom>
        </p:spPr>
      </p:pic>
      <p:sp>
        <p:nvSpPr>
          <p:cNvPr id="20" name="Title 4"/>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Vì sao các địa điểm phía đông bao giờ cũng có giờ sớm h</a:t>
            </a:r>
            <a:r>
              <a:rPr lang="vi-VN" sz="8000" b="1">
                <a:solidFill>
                  <a:srgbClr val="FF0000"/>
                </a:solidFill>
                <a:latin typeface="Arial" pitchFamily="34" charset="0"/>
                <a:cs typeface="Arial" pitchFamily="34" charset="0"/>
              </a:rPr>
              <a:t>ơ</a:t>
            </a:r>
            <a:r>
              <a:rPr lang="en-US" sz="8000" b="1">
                <a:solidFill>
                  <a:srgbClr val="FF0000"/>
                </a:solidFill>
                <a:latin typeface="Arial" pitchFamily="34" charset="0"/>
                <a:cs typeface="Arial" pitchFamily="34" charset="0"/>
              </a:rPr>
              <a:t>n phía tây?</a:t>
            </a:r>
          </a:p>
        </p:txBody>
      </p:sp>
      <p:sp>
        <p:nvSpPr>
          <p:cNvPr id="23" name="Rounded Rectangle 22">
            <a:hlinkClick r:id="rId8" action="ppaction://hlinksldjump"/>
          </p:cNvPr>
          <p:cNvSpPr/>
          <p:nvPr/>
        </p:nvSpPr>
        <p:spPr>
          <a:xfrm>
            <a:off x="914400" y="5453062"/>
            <a:ext cx="16230600" cy="468184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0070C0"/>
                </a:solidFill>
                <a:latin typeface="Arial" pitchFamily="34" charset="0"/>
                <a:cs typeface="Arial" pitchFamily="34" charset="0"/>
              </a:rPr>
              <a:t>Do Trái Đất quay quanh trục theo hướng từ Tây sang Đông nên lần lượt các địa  điểm phía Đông sẽ lần lượt được chiếu sáng sớm hơn các địa điểm phía tây</a:t>
            </a:r>
            <a:endParaRPr lang="en-US" sz="6600" dirty="0">
              <a:solidFill>
                <a:srgbClr val="0070C0"/>
              </a:solidFill>
              <a:latin typeface="Arial" pitchFamily="34" charset="0"/>
              <a:cs typeface="Arial" pitchFamily="34" charset="0"/>
            </a:endParaRPr>
          </a:p>
        </p:txBody>
      </p:sp>
      <p:sp>
        <p:nvSpPr>
          <p:cNvPr id="24" name="Notched Right Arrow 23">
            <a:hlinkClick r:id="rId8" action="ppaction://hlinksldjump"/>
          </p:cNvPr>
          <p:cNvSpPr/>
          <p:nvPr/>
        </p:nvSpPr>
        <p:spPr>
          <a:xfrm>
            <a:off x="16535400"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Tree>
    <p:extLst>
      <p:ext uri="{BB962C8B-B14F-4D97-AF65-F5344CB8AC3E}">
        <p14:creationId xmlns:p14="http://schemas.microsoft.com/office/powerpoint/2010/main" val="100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31" presetClass="exit" presetSubtype="0" fill="hold" nodeType="with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82110" y="752668"/>
            <a:ext cx="18105890" cy="911999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4855906" y="-195465"/>
            <a:ext cx="3249984" cy="3513234"/>
          </a:xfrm>
          <a:prstGeom prst="rect">
            <a:avLst/>
          </a:prstGeom>
        </p:spPr>
      </p:pic>
      <p:sp>
        <p:nvSpPr>
          <p:cNvPr id="23" name="Rounded Rectangle 22"/>
          <p:cNvSpPr/>
          <p:nvPr/>
        </p:nvSpPr>
        <p:spPr>
          <a:xfrm>
            <a:off x="4343400" y="7129462"/>
            <a:ext cx="7543800" cy="128016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365 ngày 6 giờ</a:t>
            </a:r>
            <a:endParaRPr lang="en-US" sz="6600" b="1" dirty="0">
              <a:solidFill>
                <a:srgbClr val="0070C0"/>
              </a:solidFill>
              <a:latin typeface="Arial" pitchFamily="34" charset="0"/>
              <a:cs typeface="Arial" pitchFamily="34" charset="0"/>
            </a:endParaRPr>
          </a:p>
        </p:txBody>
      </p:sp>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9" name="Title 4">
            <a:extLst>
              <a:ext uri="{FF2B5EF4-FFF2-40B4-BE49-F238E27FC236}">
                <a16:creationId xmlns:a16="http://schemas.microsoft.com/office/drawing/2014/main" xmlns="" id="{3A26A97A-7A8D-4F12-B28B-A08F0DC4C52B}"/>
              </a:ext>
            </a:extLst>
          </p:cNvPr>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Thời gian Trái Đất chuyển động quanh Mặt Trời 1 vòng là?</a:t>
            </a:r>
          </a:p>
        </p:txBody>
      </p:sp>
    </p:spTree>
    <p:extLst>
      <p:ext uri="{BB962C8B-B14F-4D97-AF65-F5344CB8AC3E}">
        <p14:creationId xmlns:p14="http://schemas.microsoft.com/office/powerpoint/2010/main" val="38885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01249"/>
            <a:ext cx="19812000" cy="11810999"/>
          </a:xfrm>
          <a:prstGeom prst="rect">
            <a:avLst/>
          </a:prstGeom>
        </p:spPr>
      </p:pic>
      <p:sp>
        <p:nvSpPr>
          <p:cNvPr id="2" name="TextBox 1"/>
          <p:cNvSpPr txBox="1"/>
          <p:nvPr/>
        </p:nvSpPr>
        <p:spPr>
          <a:xfrm>
            <a:off x="6907394" y="1871662"/>
            <a:ext cx="4163961" cy="769441"/>
          </a:xfrm>
          <a:prstGeom prst="rect">
            <a:avLst/>
          </a:prstGeom>
          <a:solidFill>
            <a:srgbClr val="FFFF00"/>
          </a:solidFill>
        </p:spPr>
        <p:txBody>
          <a:bodyPr wrap="square" rtlCol="0">
            <a:spAutoFit/>
          </a:bodyPr>
          <a:lstStyle/>
          <a:p>
            <a:r>
              <a:rPr lang="en-US" sz="4400" dirty="0">
                <a:solidFill>
                  <a:srgbClr val="FF0000"/>
                </a:solidFill>
                <a:latin typeface="Arial" pitchFamily="34" charset="0"/>
                <a:cs typeface="Arial" pitchFamily="34" charset="0"/>
              </a:rPr>
              <a:t>KHẨU </a:t>
            </a:r>
            <a:r>
              <a:rPr lang="en-US" sz="4400">
                <a:solidFill>
                  <a:srgbClr val="FF0000"/>
                </a:solidFill>
                <a:latin typeface="Arial" pitchFamily="34" charset="0"/>
                <a:cs typeface="Arial" pitchFamily="34" charset="0"/>
              </a:rPr>
              <a:t>HIỆU 9K</a:t>
            </a:r>
            <a:endParaRPr lang="en-US" sz="4400" dirty="0">
              <a:solidFill>
                <a:srgbClr val="FF0000"/>
              </a:solidFill>
              <a:latin typeface="Arial" pitchFamily="34" charset="0"/>
              <a:cs typeface="Arial" pitchFamily="34" charset="0"/>
            </a:endParaRPr>
          </a:p>
        </p:txBody>
      </p:sp>
      <p:sp>
        <p:nvSpPr>
          <p:cNvPr id="16" name="TextBox 15"/>
          <p:cNvSpPr txBox="1"/>
          <p:nvPr/>
        </p:nvSpPr>
        <p:spPr>
          <a:xfrm>
            <a:off x="4876800" y="2641103"/>
            <a:ext cx="4484266"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1. Khẩu </a:t>
            </a:r>
            <a:r>
              <a:rPr lang="en-US" sz="4400" dirty="0" err="1">
                <a:solidFill>
                  <a:srgbClr val="0070C0"/>
                </a:solidFill>
                <a:latin typeface="Arial" pitchFamily="34" charset="0"/>
                <a:cs typeface="Arial" pitchFamily="34" charset="0"/>
              </a:rPr>
              <a:t>trang</a:t>
            </a:r>
            <a:endParaRPr lang="en-US" sz="4400" dirty="0">
              <a:solidFill>
                <a:srgbClr val="0070C0"/>
              </a:solidFill>
              <a:latin typeface="Arial" pitchFamily="34" charset="0"/>
              <a:cs typeface="Arial" pitchFamily="34" charset="0"/>
            </a:endParaRPr>
          </a:p>
        </p:txBody>
      </p:sp>
      <p:sp>
        <p:nvSpPr>
          <p:cNvPr id="17" name="TextBox 16"/>
          <p:cNvSpPr txBox="1"/>
          <p:nvPr/>
        </p:nvSpPr>
        <p:spPr>
          <a:xfrm>
            <a:off x="4909795" y="3334344"/>
            <a:ext cx="4163961"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2. Khử </a:t>
            </a:r>
            <a:r>
              <a:rPr lang="en-US" sz="4400" dirty="0" err="1">
                <a:solidFill>
                  <a:srgbClr val="0070C0"/>
                </a:solidFill>
                <a:latin typeface="Arial" pitchFamily="34" charset="0"/>
                <a:cs typeface="Arial" pitchFamily="34" charset="0"/>
              </a:rPr>
              <a:t>khuẩn</a:t>
            </a:r>
            <a:r>
              <a:rPr lang="en-US" sz="4400" dirty="0">
                <a:solidFill>
                  <a:srgbClr val="0070C0"/>
                </a:solidFill>
                <a:latin typeface="Arial" pitchFamily="34" charset="0"/>
                <a:cs typeface="Arial" pitchFamily="34" charset="0"/>
              </a:rPr>
              <a:t> </a:t>
            </a:r>
          </a:p>
        </p:txBody>
      </p:sp>
      <p:sp>
        <p:nvSpPr>
          <p:cNvPr id="18" name="TextBox 17"/>
          <p:cNvSpPr txBox="1"/>
          <p:nvPr/>
        </p:nvSpPr>
        <p:spPr>
          <a:xfrm>
            <a:off x="4909795" y="3934810"/>
            <a:ext cx="4451272"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3. Khoảng </a:t>
            </a:r>
            <a:r>
              <a:rPr lang="en-US" sz="4400" dirty="0" err="1">
                <a:solidFill>
                  <a:srgbClr val="0070C0"/>
                </a:solidFill>
                <a:latin typeface="Arial" pitchFamily="34" charset="0"/>
                <a:cs typeface="Arial" pitchFamily="34" charset="0"/>
              </a:rPr>
              <a:t>cách</a:t>
            </a:r>
            <a:r>
              <a:rPr lang="en-US" sz="4400" dirty="0">
                <a:solidFill>
                  <a:srgbClr val="0070C0"/>
                </a:solidFill>
                <a:latin typeface="Arial" pitchFamily="34" charset="0"/>
                <a:cs typeface="Arial" pitchFamily="34" charset="0"/>
              </a:rPr>
              <a:t> </a:t>
            </a:r>
          </a:p>
        </p:txBody>
      </p:sp>
      <p:sp>
        <p:nvSpPr>
          <p:cNvPr id="19" name="TextBox 18"/>
          <p:cNvSpPr txBox="1"/>
          <p:nvPr/>
        </p:nvSpPr>
        <p:spPr>
          <a:xfrm>
            <a:off x="4876799" y="4563511"/>
            <a:ext cx="5178259"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4. Không </a:t>
            </a:r>
            <a:r>
              <a:rPr lang="en-US" sz="4400" err="1">
                <a:solidFill>
                  <a:srgbClr val="0070C0"/>
                </a:solidFill>
                <a:latin typeface="Arial" pitchFamily="34" charset="0"/>
                <a:cs typeface="Arial" pitchFamily="34" charset="0"/>
              </a:rPr>
              <a:t>tập</a:t>
            </a:r>
            <a:r>
              <a:rPr lang="en-US" sz="4400">
                <a:solidFill>
                  <a:srgbClr val="0070C0"/>
                </a:solidFill>
                <a:latin typeface="Arial" pitchFamily="34" charset="0"/>
                <a:cs typeface="Arial" pitchFamily="34" charset="0"/>
              </a:rPr>
              <a:t> trung </a:t>
            </a:r>
            <a:endParaRPr lang="en-US" sz="4400" dirty="0">
              <a:solidFill>
                <a:srgbClr val="0070C0"/>
              </a:solidFill>
              <a:latin typeface="Arial" pitchFamily="34" charset="0"/>
              <a:cs typeface="Arial" pitchFamily="34" charset="0"/>
            </a:endParaRPr>
          </a:p>
        </p:txBody>
      </p:sp>
      <p:sp>
        <p:nvSpPr>
          <p:cNvPr id="20" name="TextBox 19"/>
          <p:cNvSpPr txBox="1"/>
          <p:nvPr/>
        </p:nvSpPr>
        <p:spPr>
          <a:xfrm>
            <a:off x="4876799" y="5207024"/>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5. Khai </a:t>
            </a:r>
            <a:r>
              <a:rPr lang="en-US" sz="4400" dirty="0" err="1">
                <a:solidFill>
                  <a:srgbClr val="0070C0"/>
                </a:solidFill>
                <a:latin typeface="Arial" pitchFamily="34" charset="0"/>
                <a:cs typeface="Arial" pitchFamily="34" charset="0"/>
              </a:rPr>
              <a:t>báo</a:t>
            </a:r>
            <a:r>
              <a:rPr lang="en-US" sz="4400" dirty="0">
                <a:solidFill>
                  <a:srgbClr val="0070C0"/>
                </a:solidFill>
                <a:latin typeface="Arial" pitchFamily="34" charset="0"/>
                <a:cs typeface="Arial" pitchFamily="34" charset="0"/>
              </a:rPr>
              <a:t> y </a:t>
            </a:r>
            <a:r>
              <a:rPr lang="en-US" sz="4400" dirty="0" err="1">
                <a:solidFill>
                  <a:srgbClr val="0070C0"/>
                </a:solidFill>
                <a:latin typeface="Arial" pitchFamily="34" charset="0"/>
                <a:cs typeface="Arial" pitchFamily="34" charset="0"/>
              </a:rPr>
              <a:t>tế</a:t>
            </a:r>
            <a:r>
              <a:rPr lang="en-US" sz="4400" dirty="0">
                <a:solidFill>
                  <a:srgbClr val="0070C0"/>
                </a:solidFill>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077" r="26332" b="12854"/>
          <a:stretch/>
        </p:blipFill>
        <p:spPr>
          <a:xfrm>
            <a:off x="16611600" y="0"/>
            <a:ext cx="1676400" cy="318160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r="-2941" b="10294"/>
          <a:stretch/>
        </p:blipFill>
        <p:spPr>
          <a:xfrm>
            <a:off x="16269410" y="3707643"/>
            <a:ext cx="2043990" cy="17117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22"/>
          <a:stretch/>
        </p:blipFill>
        <p:spPr>
          <a:xfrm>
            <a:off x="16933" y="7511480"/>
            <a:ext cx="2705224" cy="1875401"/>
          </a:xfrm>
          <a:prstGeom prst="round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4426" b="14010"/>
          <a:stretch/>
        </p:blipFill>
        <p:spPr>
          <a:xfrm>
            <a:off x="16933" y="5198860"/>
            <a:ext cx="2115835" cy="239753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2803" b="13541"/>
          <a:stretch/>
        </p:blipFill>
        <p:spPr>
          <a:xfrm>
            <a:off x="0" y="0"/>
            <a:ext cx="1801774" cy="1669082"/>
          </a:xfrm>
          <a:prstGeom prst="roundRect">
            <a:avLst/>
          </a:prstGeom>
        </p:spPr>
      </p:pic>
      <p:sp>
        <p:nvSpPr>
          <p:cNvPr id="14" name="TextBox 13">
            <a:extLst>
              <a:ext uri="{FF2B5EF4-FFF2-40B4-BE49-F238E27FC236}">
                <a16:creationId xmlns:a16="http://schemas.microsoft.com/office/drawing/2014/main" xmlns="" id="{10261EBF-8EE0-4F58-8E1D-4E08CC2D585D}"/>
              </a:ext>
            </a:extLst>
          </p:cNvPr>
          <p:cNvSpPr txBox="1"/>
          <p:nvPr/>
        </p:nvSpPr>
        <p:spPr>
          <a:xfrm>
            <a:off x="4876799" y="5850537"/>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6. Kiểm soát biên giới</a:t>
            </a:r>
            <a:endParaRPr lang="en-US" sz="4400" dirty="0">
              <a:solidFill>
                <a:srgbClr val="0070C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xmlns="" id="{6013CB82-CB7F-4CB4-8AE1-9A13CFAC754A}"/>
              </a:ext>
            </a:extLst>
          </p:cNvPr>
          <p:cNvSpPr txBox="1"/>
          <p:nvPr/>
        </p:nvSpPr>
        <p:spPr>
          <a:xfrm>
            <a:off x="4909795" y="6494050"/>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7. Khu cách li an toàn</a:t>
            </a:r>
            <a:endParaRPr lang="en-US" sz="4400" dirty="0">
              <a:solidFill>
                <a:srgbClr val="0070C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xmlns="" id="{D1FE5697-2080-4350-ADE8-7F2626CCA011}"/>
              </a:ext>
            </a:extLst>
          </p:cNvPr>
          <p:cNvSpPr txBox="1"/>
          <p:nvPr/>
        </p:nvSpPr>
        <p:spPr>
          <a:xfrm>
            <a:off x="4876799" y="7071111"/>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8. Không ra khỏi nhà</a:t>
            </a:r>
            <a:endParaRPr lang="en-US" sz="4400" dirty="0">
              <a:solidFill>
                <a:srgbClr val="0070C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xmlns="" id="{462EB536-AA8A-46DC-9B4D-44265F3AAB07}"/>
              </a:ext>
            </a:extLst>
          </p:cNvPr>
          <p:cNvSpPr txBox="1"/>
          <p:nvPr/>
        </p:nvSpPr>
        <p:spPr>
          <a:xfrm>
            <a:off x="4724400" y="7655422"/>
            <a:ext cx="10373408"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9. Không đăng tải thông tin sai sự thật</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950721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86AF7C-A218-46C3-B579-EBC3341BFB65}"/>
              </a:ext>
            </a:extLst>
          </p:cNvPr>
          <p:cNvSpPr txBox="1"/>
          <p:nvPr/>
        </p:nvSpPr>
        <p:spPr>
          <a:xfrm>
            <a:off x="5454503" y="380850"/>
            <a:ext cx="12832080" cy="2123658"/>
          </a:xfrm>
          <a:prstGeom prst="rect">
            <a:avLst/>
          </a:prstGeom>
          <a:noFill/>
        </p:spPr>
        <p:txBody>
          <a:bodyPr wrap="square" rtlCol="0">
            <a:spAutoFit/>
          </a:bodyPr>
          <a:lstStyle/>
          <a:p>
            <a:pPr algn="ctr"/>
            <a:r>
              <a:rPr lang="en-US" sz="6600" b="1">
                <a:solidFill>
                  <a:srgbClr val="00B050"/>
                </a:solidFill>
                <a:latin typeface="Arial" panose="020B0604020202020204" pitchFamily="34" charset="0"/>
                <a:cs typeface="Arial" panose="020B0604020202020204" pitchFamily="34" charset="0"/>
              </a:rPr>
              <a:t>XÁC ĐỊNH PHƯƠNG HƯỚNG </a:t>
            </a:r>
          </a:p>
          <a:p>
            <a:pPr algn="ctr"/>
            <a:r>
              <a:rPr lang="en-US" sz="66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xmlns="" id="{E630DEA8-A82C-4999-8F18-4CC975E5156D}"/>
              </a:ext>
            </a:extLst>
          </p:cNvPr>
          <p:cNvSpPr/>
          <p:nvPr/>
        </p:nvSpPr>
        <p:spPr>
          <a:xfrm>
            <a:off x="245257" y="187529"/>
            <a:ext cx="5317343" cy="214096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xmlns="" id="{9126C170-07C4-489B-BB56-D4E29A286BFB}"/>
              </a:ext>
            </a:extLst>
          </p:cNvPr>
          <p:cNvSpPr txBox="1"/>
          <p:nvPr/>
        </p:nvSpPr>
        <p:spPr>
          <a:xfrm>
            <a:off x="731520" y="380850"/>
            <a:ext cx="48310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9</a:t>
            </a:r>
          </a:p>
        </p:txBody>
      </p:sp>
      <p:pic>
        <p:nvPicPr>
          <p:cNvPr id="5" name="Picture 4">
            <a:extLst>
              <a:ext uri="{FF2B5EF4-FFF2-40B4-BE49-F238E27FC236}">
                <a16:creationId xmlns:a16="http://schemas.microsoft.com/office/drawing/2014/main" xmlns="" id="{F3F68DAD-5E12-4D9A-ADC2-3EE7509951AD}"/>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409467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2431</TotalTime>
  <Words>767</Words>
  <PresentationFormat>Custom</PresentationFormat>
  <Paragraphs>112</Paragraphs>
  <Slides>25</Slides>
  <Notes>12</Notes>
  <HiddenSlides>0</HiddenSlides>
  <MMClips>4</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2020-04-19T13:18:56Z</dcterms:created>
  <dcterms:modified xsi:type="dcterms:W3CDTF">2021-08-15T03:10:00Z</dcterms:modified>
</cp:coreProperties>
</file>