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7" r:id="rId2"/>
    <p:sldId id="446" r:id="rId3"/>
    <p:sldId id="443" r:id="rId4"/>
    <p:sldId id="447" r:id="rId5"/>
    <p:sldId id="451" r:id="rId6"/>
    <p:sldId id="452" r:id="rId7"/>
    <p:sldId id="453" r:id="rId8"/>
    <p:sldId id="340" r:id="rId9"/>
  </p:sldIdLst>
  <p:sldSz cx="16276638" cy="9144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CC"/>
    <a:srgbClr val="CCFFFF"/>
    <a:srgbClr val="FFFFFF"/>
    <a:srgbClr val="FFFFCC"/>
    <a:srgbClr val="FF0066"/>
    <a:srgbClr val="C5F3F3"/>
    <a:srgbClr val="FF7C80"/>
    <a:srgbClr val="FF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77273" autoAdjust="0"/>
  </p:normalViewPr>
  <p:slideViewPr>
    <p:cSldViewPr>
      <p:cViewPr varScale="1">
        <p:scale>
          <a:sx n="48" d="100"/>
          <a:sy n="48" d="100"/>
        </p:scale>
        <p:origin x="882" y="2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4FA25-5DD5-485C-BCD2-EF739D2A7194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923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4FA25-5DD5-485C-BCD2-EF739D2A7194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917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8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dirty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827200"/>
            <a:ext cx="1739080" cy="22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204119" y="4114800"/>
            <a:ext cx="13868400" cy="169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 4: </a:t>
            </a:r>
            <a:r>
              <a:rPr lang="en-US" sz="4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Nghe-viết</a:t>
            </a:r>
            <a:r>
              <a:rPr lang="en-US" sz="4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HẠT MƯA</a:t>
            </a:r>
            <a:endParaRPr 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8295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5867400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1409" y="6100454"/>
            <a:ext cx="1211090" cy="8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919" y="5781235"/>
            <a:ext cx="3396458" cy="242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23BD39F-C72F-F5BF-961C-E58C23A7DAA6}"/>
              </a:ext>
            </a:extLst>
          </p:cNvPr>
          <p:cNvGrpSpPr/>
          <p:nvPr/>
        </p:nvGrpSpPr>
        <p:grpSpPr>
          <a:xfrm>
            <a:off x="1051719" y="6663575"/>
            <a:ext cx="14603596" cy="683573"/>
            <a:chOff x="1051719" y="5802362"/>
            <a:chExt cx="14603596" cy="683573"/>
          </a:xfrm>
        </p:grpSpPr>
        <p:sp>
          <p:nvSpPr>
            <p:cNvPr id="7" name="Oval 6"/>
            <p:cNvSpPr/>
            <p:nvPr/>
          </p:nvSpPr>
          <p:spPr>
            <a:xfrm>
              <a:off x="1051719" y="5863654"/>
              <a:ext cx="457200" cy="622281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rgbClr val="FF0000"/>
                  </a:solidFill>
                </a:rPr>
                <a:t>: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34515" y="5802362"/>
              <a:ext cx="1402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>
                  <a:solidFill>
                    <a:srgbClr val="FF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Trang: san đều, làm phẳng.</a:t>
              </a:r>
              <a:endParaRPr lang="en-US" sz="36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27819" y="2918332"/>
            <a:ext cx="5181602" cy="2549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Mây mang đầy mình nước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Gió thổi thành hạt mưa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Rồi chia đều cho đất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 cỏ cây, sông hồ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280319" y="2133601"/>
            <a:ext cx="7192562" cy="677108"/>
            <a:chOff x="1508919" y="1888664"/>
            <a:chExt cx="6269914" cy="623163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6269914" cy="623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Nội 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dung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1673234" y="2449698"/>
              <a:ext cx="3555497" cy="7928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4086034" y="76200"/>
            <a:ext cx="7938485" cy="1971020"/>
            <a:chOff x="4086034" y="228600"/>
            <a:chExt cx="7938485" cy="1971020"/>
          </a:xfrm>
        </p:grpSpPr>
        <p:grpSp>
          <p:nvGrpSpPr>
            <p:cNvPr id="27" name="Group 26"/>
            <p:cNvGrpSpPr/>
            <p:nvPr/>
          </p:nvGrpSpPr>
          <p:grpSpPr>
            <a:xfrm>
              <a:off x="4086034" y="228600"/>
              <a:ext cx="7938485" cy="1494202"/>
              <a:chOff x="3781234" y="334942"/>
              <a:chExt cx="7938485" cy="1190933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4617134" y="334942"/>
                <a:ext cx="6255239" cy="892950"/>
                <a:chOff x="4539228" y="395901"/>
                <a:chExt cx="6149694" cy="892950"/>
              </a:xfrm>
            </p:grpSpPr>
            <p:grpSp>
              <p:nvGrpSpPr>
                <p:cNvPr id="31" name="Group 30"/>
                <p:cNvGrpSpPr/>
                <p:nvPr/>
              </p:nvGrpSpPr>
              <p:grpSpPr>
                <a:xfrm>
                  <a:off x="4539228" y="395901"/>
                  <a:ext cx="6149694" cy="892950"/>
                  <a:chOff x="4539228" y="395901"/>
                  <a:chExt cx="6149694" cy="892950"/>
                </a:xfrm>
              </p:grpSpPr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4539228" y="395901"/>
                    <a:ext cx="6149694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Thứ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ngày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tháng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năm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…….</a:t>
                    </a:r>
                  </a:p>
                </p:txBody>
              </p: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6489451" y="765631"/>
                    <a:ext cx="226174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800" b="1" dirty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TIẾNG VIỆT</a:t>
                    </a:r>
                  </a:p>
                </p:txBody>
              </p:sp>
            </p:grp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6676405" y="1122389"/>
                  <a:ext cx="1887840" cy="0"/>
                </a:xfrm>
                <a:prstGeom prst="line">
                  <a:avLst/>
                </a:prstGeom>
                <a:ln>
                  <a:solidFill>
                    <a:srgbClr val="FF0066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Text Box 14"/>
              <p:cNvSpPr txBox="1">
                <a:spLocks noChangeArrowheads="1"/>
              </p:cNvSpPr>
              <p:nvPr/>
            </p:nvSpPr>
            <p:spPr bwMode="auto">
              <a:xfrm>
                <a:off x="3781234" y="1066800"/>
                <a:ext cx="7938485" cy="4590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43689" tIns="71844" rIns="143689" bIns="71844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ts val="0"/>
                  </a:spcBef>
                  <a:defRPr/>
                </a:pP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Bài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>
                    <a:solidFill>
                      <a:srgbClr val="0000CC"/>
                    </a:solidFill>
                    <a:latin typeface="Times New Roman" pitchFamily="18" charset="0"/>
                  </a:rPr>
                  <a:t> 4: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Chính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tả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(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Nghe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–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: </a:t>
                </a: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6004719" y="1676400"/>
              <a:ext cx="441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FF33CC"/>
                  </a:solidFill>
                  <a:latin typeface="Times New Roman" pitchFamily="18" charset="0"/>
                </a:rPr>
                <a:t>HẠT MƯA</a:t>
              </a:r>
              <a:endParaRPr lang="en-US" sz="2800" b="1" dirty="0">
                <a:solidFill>
                  <a:srgbClr val="FF33CC"/>
                </a:solidFill>
                <a:latin typeface="Times New Roman" pitchFamily="18" charset="0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D980244B-FC39-03B3-5361-82D58C52812E}"/>
              </a:ext>
            </a:extLst>
          </p:cNvPr>
          <p:cNvSpPr txBox="1"/>
          <p:nvPr/>
        </p:nvSpPr>
        <p:spPr>
          <a:xfrm>
            <a:off x="5733446" y="2918332"/>
            <a:ext cx="5181602" cy="2549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Hạt mưa ủ trong vườn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Thành mỡ màu của đất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Hạt mưa trang mặt trước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Làm gương cho trăng soi.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9BCD593-CC23-F0D9-BC22-F4E4E6CE177D}"/>
              </a:ext>
            </a:extLst>
          </p:cNvPr>
          <p:cNvSpPr txBox="1"/>
          <p:nvPr/>
        </p:nvSpPr>
        <p:spPr>
          <a:xfrm>
            <a:off x="11177173" y="2918332"/>
            <a:ext cx="4852189" cy="2549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Hạt mưa đến là nghịch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Có hôm chẳng cần mây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Bất chợt ào ào xuống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Rồi ào ào đi ngay.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0806C6-B4FD-F946-88C1-D8EB775B178C}"/>
              </a:ext>
            </a:extLst>
          </p:cNvPr>
          <p:cNvSpPr txBox="1"/>
          <p:nvPr/>
        </p:nvSpPr>
        <p:spPr>
          <a:xfrm>
            <a:off x="11643519" y="5480454"/>
            <a:ext cx="5257800" cy="665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400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NGUYỄN KHẮC HÀO</a:t>
            </a:r>
          </a:p>
        </p:txBody>
      </p:sp>
    </p:spTree>
    <p:extLst>
      <p:ext uri="{BB962C8B-B14F-4D97-AF65-F5344CB8AC3E}">
        <p14:creationId xmlns:p14="http://schemas.microsoft.com/office/powerpoint/2010/main" val="21065399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085841" y="1945282"/>
            <a:ext cx="7192562" cy="677108"/>
            <a:chOff x="1508919" y="1888664"/>
            <a:chExt cx="6269914" cy="623163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6269914" cy="623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Tìm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ý nghĩa bài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 flipV="1">
              <a:off x="1651092" y="2461387"/>
              <a:ext cx="5493016" cy="7928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95253" y="2675692"/>
            <a:ext cx="1397726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Những câu thơ nào nói lên tính cách tinh nghịch của hạt mưa</a:t>
            </a:r>
            <a:r>
              <a:rPr lang="en-US" sz="3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3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27919" y="5791200"/>
            <a:ext cx="1397726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Những câu thơ nào nói lên tác dụng của hạt mưa?</a:t>
            </a:r>
            <a:endParaRPr lang="en-US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4BA5335-FF86-CDB4-7764-622675E8F61E}"/>
              </a:ext>
            </a:extLst>
          </p:cNvPr>
          <p:cNvGrpSpPr/>
          <p:nvPr/>
        </p:nvGrpSpPr>
        <p:grpSpPr>
          <a:xfrm>
            <a:off x="4086034" y="76200"/>
            <a:ext cx="7938485" cy="1971020"/>
            <a:chOff x="4086034" y="228600"/>
            <a:chExt cx="7938485" cy="197102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C920D29-14D5-18E4-E5CF-D27CFE870652}"/>
                </a:ext>
              </a:extLst>
            </p:cNvPr>
            <p:cNvGrpSpPr/>
            <p:nvPr/>
          </p:nvGrpSpPr>
          <p:grpSpPr>
            <a:xfrm>
              <a:off x="4086034" y="228600"/>
              <a:ext cx="7938485" cy="1494202"/>
              <a:chOff x="3781234" y="334942"/>
              <a:chExt cx="7938485" cy="1190933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BF8043C0-4D0F-1938-5E28-E90FC8EFC0FC}"/>
                  </a:ext>
                </a:extLst>
              </p:cNvPr>
              <p:cNvGrpSpPr/>
              <p:nvPr/>
            </p:nvGrpSpPr>
            <p:grpSpPr>
              <a:xfrm>
                <a:off x="4617134" y="334942"/>
                <a:ext cx="6255239" cy="892950"/>
                <a:chOff x="4539228" y="395901"/>
                <a:chExt cx="6149694" cy="892950"/>
              </a:xfrm>
            </p:grpSpPr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6343CFCC-327C-920F-5DA9-E14F0EE69B2A}"/>
                    </a:ext>
                  </a:extLst>
                </p:cNvPr>
                <p:cNvGrpSpPr/>
                <p:nvPr/>
              </p:nvGrpSpPr>
              <p:grpSpPr>
                <a:xfrm>
                  <a:off x="4539228" y="395901"/>
                  <a:ext cx="6149694" cy="892950"/>
                  <a:chOff x="4539228" y="395901"/>
                  <a:chExt cx="6149694" cy="892950"/>
                </a:xfrm>
              </p:grpSpPr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F6B6B056-D9E4-DED9-AFA7-6A0751A86CFD}"/>
                      </a:ext>
                    </a:extLst>
                  </p:cNvPr>
                  <p:cNvSpPr txBox="1"/>
                  <p:nvPr/>
                </p:nvSpPr>
                <p:spPr>
                  <a:xfrm>
                    <a:off x="4539228" y="395901"/>
                    <a:ext cx="6149694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Thứ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ngày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tháng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năm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…….</a:t>
                    </a:r>
                  </a:p>
                </p:txBody>
              </p:sp>
              <p:sp>
                <p:nvSpPr>
                  <p:cNvPr id="40" name="TextBox 39">
                    <a:extLst>
                      <a:ext uri="{FF2B5EF4-FFF2-40B4-BE49-F238E27FC236}">
                        <a16:creationId xmlns:a16="http://schemas.microsoft.com/office/drawing/2014/main" id="{CED6D416-8531-9F32-BDE0-6C3DEEB17E69}"/>
                      </a:ext>
                    </a:extLst>
                  </p:cNvPr>
                  <p:cNvSpPr txBox="1"/>
                  <p:nvPr/>
                </p:nvSpPr>
                <p:spPr>
                  <a:xfrm>
                    <a:off x="6489451" y="765631"/>
                    <a:ext cx="226174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800" b="1" dirty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TIẾNG VIỆT</a:t>
                    </a:r>
                  </a:p>
                </p:txBody>
              </p:sp>
            </p:grp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25632C9B-E0E7-EF15-1E58-EA68C64339C1}"/>
                    </a:ext>
                  </a:extLst>
                </p:cNvPr>
                <p:cNvCxnSpPr/>
                <p:nvPr/>
              </p:nvCxnSpPr>
              <p:spPr>
                <a:xfrm>
                  <a:off x="6676405" y="1122389"/>
                  <a:ext cx="1887840" cy="0"/>
                </a:xfrm>
                <a:prstGeom prst="line">
                  <a:avLst/>
                </a:prstGeom>
                <a:ln>
                  <a:solidFill>
                    <a:srgbClr val="FF0066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 Box 14">
                <a:extLst>
                  <a:ext uri="{FF2B5EF4-FFF2-40B4-BE49-F238E27FC236}">
                    <a16:creationId xmlns:a16="http://schemas.microsoft.com/office/drawing/2014/main" id="{582D1C67-24D6-D10F-EDD8-646850D9CC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1234" y="1066800"/>
                <a:ext cx="7938485" cy="4590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43689" tIns="71844" rIns="143689" bIns="71844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ts val="0"/>
                  </a:spcBef>
                  <a:defRPr/>
                </a:pP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Bài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>
                    <a:solidFill>
                      <a:srgbClr val="0000CC"/>
                    </a:solidFill>
                    <a:latin typeface="Times New Roman" pitchFamily="18" charset="0"/>
                  </a:rPr>
                  <a:t> 4: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Chính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tả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(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Nghe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–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: </a:t>
                </a:r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5F39427-94E8-237B-086B-4E1D5E79F542}"/>
                </a:ext>
              </a:extLst>
            </p:cNvPr>
            <p:cNvSpPr txBox="1"/>
            <p:nvPr/>
          </p:nvSpPr>
          <p:spPr>
            <a:xfrm>
              <a:off x="6004719" y="1676400"/>
              <a:ext cx="441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FF33CC"/>
                  </a:solidFill>
                  <a:latin typeface="Times New Roman" pitchFamily="18" charset="0"/>
                </a:rPr>
                <a:t>HẠT MƯA</a:t>
              </a:r>
              <a:endParaRPr lang="en-US" sz="2800" b="1" dirty="0">
                <a:solidFill>
                  <a:srgbClr val="FF33CC"/>
                </a:solidFill>
                <a:latin typeface="Times New Roman" pitchFamily="18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3A890338-527B-9D24-B9BA-40B691C4AE8D}"/>
              </a:ext>
            </a:extLst>
          </p:cNvPr>
          <p:cNvSpPr txBox="1"/>
          <p:nvPr/>
        </p:nvSpPr>
        <p:spPr>
          <a:xfrm>
            <a:off x="5454986" y="3276600"/>
            <a:ext cx="5257800" cy="2549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400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Hạt mưa đến là nghịch</a:t>
            </a:r>
          </a:p>
          <a:p>
            <a:pPr algn="just">
              <a:lnSpc>
                <a:spcPct val="120000"/>
              </a:lnSpc>
            </a:pPr>
            <a:r>
              <a:rPr lang="en-US" sz="3400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Có hôm chẳng cần mây</a:t>
            </a:r>
          </a:p>
          <a:p>
            <a:pPr algn="just">
              <a:lnSpc>
                <a:spcPct val="120000"/>
              </a:lnSpc>
            </a:pPr>
            <a:r>
              <a:rPr lang="en-US" sz="3400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Bất chợt ào ào xuống</a:t>
            </a:r>
          </a:p>
          <a:p>
            <a:pPr algn="just">
              <a:lnSpc>
                <a:spcPct val="120000"/>
              </a:lnSpc>
            </a:pPr>
            <a:r>
              <a:rPr lang="en-US" sz="3400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Rồi ào ào đi ngay.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2FF24F1-490D-8619-02D5-4D5E19485FB7}"/>
              </a:ext>
            </a:extLst>
          </p:cNvPr>
          <p:cNvSpPr txBox="1"/>
          <p:nvPr/>
        </p:nvSpPr>
        <p:spPr>
          <a:xfrm>
            <a:off x="5487652" y="6483689"/>
            <a:ext cx="5257800" cy="2549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400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Hạt mưa ử trong vườn</a:t>
            </a:r>
          </a:p>
          <a:p>
            <a:pPr algn="just">
              <a:lnSpc>
                <a:spcPct val="120000"/>
              </a:lnSpc>
            </a:pPr>
            <a:r>
              <a:rPr lang="en-US" sz="3400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Thành mỡ màu của đất</a:t>
            </a:r>
          </a:p>
          <a:p>
            <a:pPr algn="just">
              <a:lnSpc>
                <a:spcPct val="120000"/>
              </a:lnSpc>
            </a:pPr>
            <a:r>
              <a:rPr lang="en-US" sz="3400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Hạt mưa trang mặt trước</a:t>
            </a:r>
          </a:p>
          <a:p>
            <a:pPr algn="just">
              <a:lnSpc>
                <a:spcPct val="120000"/>
              </a:lnSpc>
            </a:pPr>
            <a:r>
              <a:rPr lang="en-US" sz="3400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Làm gương cho trăng soi.</a:t>
            </a:r>
            <a:endParaRPr lang="en-US" sz="3400" dirty="0">
              <a:solidFill>
                <a:srgbClr val="0000CC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81656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/>
      <p:bldP spid="23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585119" y="2209800"/>
            <a:ext cx="7192562" cy="677108"/>
            <a:chOff x="1508919" y="1888664"/>
            <a:chExt cx="6269914" cy="623163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6269914" cy="623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Nhận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xét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457627"/>
              <a:ext cx="395404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552453" y="3031080"/>
            <a:ext cx="1397726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thơ có mấy khổ? Hãy nêu cách trình bày bài thơ? </a:t>
            </a:r>
            <a:endParaRPr lang="en-US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73056" y="3726709"/>
            <a:ext cx="1397476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thơ có 3 khổ, giữa hai khổ thơ để cách 1 dòng, các chữ </a:t>
            </a:r>
            <a:r>
              <a:rPr lang="en-US" sz="38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dòng viết hoa và lùi vào 2 ô.</a:t>
            </a:r>
            <a:endParaRPr lang="en-US" sz="3800" b="1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D7278EE-3E4C-5845-8AAB-ED3C36F5DD2B}"/>
              </a:ext>
            </a:extLst>
          </p:cNvPr>
          <p:cNvGrpSpPr/>
          <p:nvPr/>
        </p:nvGrpSpPr>
        <p:grpSpPr>
          <a:xfrm>
            <a:off x="4086034" y="76200"/>
            <a:ext cx="7938485" cy="1971020"/>
            <a:chOff x="4086034" y="228600"/>
            <a:chExt cx="7938485" cy="197102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5E8C8EB-93D9-68FE-F3E4-8E5CF62AD961}"/>
                </a:ext>
              </a:extLst>
            </p:cNvPr>
            <p:cNvGrpSpPr/>
            <p:nvPr/>
          </p:nvGrpSpPr>
          <p:grpSpPr>
            <a:xfrm>
              <a:off x="4086034" y="228600"/>
              <a:ext cx="7938485" cy="1494202"/>
              <a:chOff x="3781234" y="334942"/>
              <a:chExt cx="7938485" cy="1190933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A7B3D352-1C5D-3682-97D4-A07F4823C347}"/>
                  </a:ext>
                </a:extLst>
              </p:cNvPr>
              <p:cNvGrpSpPr/>
              <p:nvPr/>
            </p:nvGrpSpPr>
            <p:grpSpPr>
              <a:xfrm>
                <a:off x="4617134" y="334942"/>
                <a:ext cx="6255239" cy="892950"/>
                <a:chOff x="4539228" y="395901"/>
                <a:chExt cx="6149694" cy="892950"/>
              </a:xfrm>
            </p:grpSpPr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88A16BDE-940C-864D-908D-326E3B495F38}"/>
                    </a:ext>
                  </a:extLst>
                </p:cNvPr>
                <p:cNvGrpSpPr/>
                <p:nvPr/>
              </p:nvGrpSpPr>
              <p:grpSpPr>
                <a:xfrm>
                  <a:off x="4539228" y="395901"/>
                  <a:ext cx="6149694" cy="892950"/>
                  <a:chOff x="4539228" y="395901"/>
                  <a:chExt cx="6149694" cy="892950"/>
                </a:xfrm>
              </p:grpSpPr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458347C2-A347-D8F5-7DAE-10A2A93B592B}"/>
                      </a:ext>
                    </a:extLst>
                  </p:cNvPr>
                  <p:cNvSpPr txBox="1"/>
                  <p:nvPr/>
                </p:nvSpPr>
                <p:spPr>
                  <a:xfrm>
                    <a:off x="4539228" y="395901"/>
                    <a:ext cx="6149694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Thứ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ngày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tháng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năm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…….</a:t>
                    </a:r>
                  </a:p>
                </p:txBody>
              </p:sp>
              <p:sp>
                <p:nvSpPr>
                  <p:cNvPr id="40" name="TextBox 39">
                    <a:extLst>
                      <a:ext uri="{FF2B5EF4-FFF2-40B4-BE49-F238E27FC236}">
                        <a16:creationId xmlns:a16="http://schemas.microsoft.com/office/drawing/2014/main" id="{8196BB41-B1E3-8F8A-6257-52EC5DFC19BC}"/>
                      </a:ext>
                    </a:extLst>
                  </p:cNvPr>
                  <p:cNvSpPr txBox="1"/>
                  <p:nvPr/>
                </p:nvSpPr>
                <p:spPr>
                  <a:xfrm>
                    <a:off x="6489451" y="765631"/>
                    <a:ext cx="226174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800" b="1" dirty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TIẾNG VIỆT</a:t>
                    </a:r>
                  </a:p>
                </p:txBody>
              </p:sp>
            </p:grp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54D9F1B1-2B87-DF7F-CB44-35E903287525}"/>
                    </a:ext>
                  </a:extLst>
                </p:cNvPr>
                <p:cNvCxnSpPr/>
                <p:nvPr/>
              </p:nvCxnSpPr>
              <p:spPr>
                <a:xfrm>
                  <a:off x="6676405" y="1122389"/>
                  <a:ext cx="1887840" cy="0"/>
                </a:xfrm>
                <a:prstGeom prst="line">
                  <a:avLst/>
                </a:prstGeom>
                <a:ln>
                  <a:solidFill>
                    <a:srgbClr val="FF0066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 Box 14">
                <a:extLst>
                  <a:ext uri="{FF2B5EF4-FFF2-40B4-BE49-F238E27FC236}">
                    <a16:creationId xmlns:a16="http://schemas.microsoft.com/office/drawing/2014/main" id="{5B0BC24F-5EAE-6542-96D3-AC58602AFE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1234" y="1066800"/>
                <a:ext cx="7938485" cy="4590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43689" tIns="71844" rIns="143689" bIns="71844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ts val="0"/>
                  </a:spcBef>
                  <a:defRPr/>
                </a:pP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Bài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>
                    <a:solidFill>
                      <a:srgbClr val="0000CC"/>
                    </a:solidFill>
                    <a:latin typeface="Times New Roman" pitchFamily="18" charset="0"/>
                  </a:rPr>
                  <a:t> 4: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Chính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tả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(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Nghe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–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: </a:t>
                </a:r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00F12F9-C7B9-ACB6-BB66-5769F65A62ED}"/>
                </a:ext>
              </a:extLst>
            </p:cNvPr>
            <p:cNvSpPr txBox="1"/>
            <p:nvPr/>
          </p:nvSpPr>
          <p:spPr>
            <a:xfrm>
              <a:off x="6004719" y="1676400"/>
              <a:ext cx="441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FF33CC"/>
                  </a:solidFill>
                  <a:latin typeface="Times New Roman" pitchFamily="18" charset="0"/>
                </a:rPr>
                <a:t>HẠT MƯA</a:t>
              </a:r>
              <a:endParaRPr lang="en-US" sz="2800" b="1" dirty="0">
                <a:solidFill>
                  <a:srgbClr val="FF33CC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AF6B5F7-5F99-BB54-7F0F-8DFE49752FF0}"/>
              </a:ext>
            </a:extLst>
          </p:cNvPr>
          <p:cNvGrpSpPr/>
          <p:nvPr/>
        </p:nvGrpSpPr>
        <p:grpSpPr>
          <a:xfrm>
            <a:off x="1552454" y="5106192"/>
            <a:ext cx="7192562" cy="677108"/>
            <a:chOff x="1480443" y="1959522"/>
            <a:chExt cx="6269914" cy="623163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89B50BA-ECD0-A242-57A1-2D079B334BCC}"/>
                </a:ext>
              </a:extLst>
            </p:cNvPr>
            <p:cNvSpPr/>
            <p:nvPr/>
          </p:nvSpPr>
          <p:spPr>
            <a:xfrm>
              <a:off x="1480443" y="1959522"/>
              <a:ext cx="6269914" cy="623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khó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74FBFD4-B432-2B1D-04E1-0FA724D46511}"/>
                </a:ext>
              </a:extLst>
            </p:cNvPr>
            <p:cNvCxnSpPr/>
            <p:nvPr/>
          </p:nvCxnSpPr>
          <p:spPr>
            <a:xfrm flipV="1">
              <a:off x="1673234" y="2511827"/>
              <a:ext cx="2970642" cy="7928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F8CA1C6-E875-3234-3BE7-05D96AF5A815}"/>
              </a:ext>
            </a:extLst>
          </p:cNvPr>
          <p:cNvSpPr txBox="1"/>
          <p:nvPr/>
        </p:nvSpPr>
        <p:spPr>
          <a:xfrm>
            <a:off x="1956076" y="5871751"/>
            <a:ext cx="1447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ước,</a:t>
            </a:r>
            <a:endParaRPr lang="en-US" sz="3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2E28A31-EE04-F6EA-FFE2-A3A7F4D31F33}"/>
              </a:ext>
            </a:extLst>
          </p:cNvPr>
          <p:cNvSpPr txBox="1"/>
          <p:nvPr/>
        </p:nvSpPr>
        <p:spPr>
          <a:xfrm>
            <a:off x="3213376" y="5911333"/>
            <a:ext cx="232013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ăng 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oi,</a:t>
            </a:r>
            <a:endParaRPr lang="en-US" sz="3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CDBE55-94E8-EEF7-BEE5-F068EDBD53C0}"/>
              </a:ext>
            </a:extLst>
          </p:cNvPr>
          <p:cNvSpPr txBox="1"/>
          <p:nvPr/>
        </p:nvSpPr>
        <p:spPr>
          <a:xfrm>
            <a:off x="5333360" y="5921769"/>
            <a:ext cx="186146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ịch</a:t>
            </a:r>
            <a:endParaRPr lang="en-US" sz="3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75513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247653" y="2280356"/>
            <a:ext cx="7192562" cy="677108"/>
            <a:chOff x="1480443" y="1602953"/>
            <a:chExt cx="6269914" cy="623163"/>
          </a:xfrm>
        </p:grpSpPr>
        <p:sp>
          <p:nvSpPr>
            <p:cNvPr id="20" name="Rectangle 19"/>
            <p:cNvSpPr/>
            <p:nvPr/>
          </p:nvSpPr>
          <p:spPr>
            <a:xfrm>
              <a:off x="1480443" y="1602953"/>
              <a:ext cx="6269914" cy="623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  5. Soát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lỗi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 flipV="1">
              <a:off x="1833646" y="2145805"/>
              <a:ext cx="1933729" cy="793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A34E5E8-769D-1A31-B19B-0DDF93335A79}"/>
              </a:ext>
            </a:extLst>
          </p:cNvPr>
          <p:cNvGrpSpPr/>
          <p:nvPr/>
        </p:nvGrpSpPr>
        <p:grpSpPr>
          <a:xfrm>
            <a:off x="4086034" y="76200"/>
            <a:ext cx="7938485" cy="1971020"/>
            <a:chOff x="4086034" y="228600"/>
            <a:chExt cx="7938485" cy="197102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FE34041-CA81-442A-D639-9F99722BDBB1}"/>
                </a:ext>
              </a:extLst>
            </p:cNvPr>
            <p:cNvGrpSpPr/>
            <p:nvPr/>
          </p:nvGrpSpPr>
          <p:grpSpPr>
            <a:xfrm>
              <a:off x="4086034" y="228600"/>
              <a:ext cx="7938485" cy="1494202"/>
              <a:chOff x="3781234" y="334942"/>
              <a:chExt cx="7938485" cy="1190933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2A6D212E-A7B5-F80B-2CC3-6C0468BA9F02}"/>
                  </a:ext>
                </a:extLst>
              </p:cNvPr>
              <p:cNvGrpSpPr/>
              <p:nvPr/>
            </p:nvGrpSpPr>
            <p:grpSpPr>
              <a:xfrm>
                <a:off x="4617134" y="334942"/>
                <a:ext cx="6255239" cy="892950"/>
                <a:chOff x="4539228" y="395901"/>
                <a:chExt cx="6149694" cy="892950"/>
              </a:xfrm>
            </p:grpSpPr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DF4B8B49-6902-FC0D-DFF4-7A6E24DCB122}"/>
                    </a:ext>
                  </a:extLst>
                </p:cNvPr>
                <p:cNvGrpSpPr/>
                <p:nvPr/>
              </p:nvGrpSpPr>
              <p:grpSpPr>
                <a:xfrm>
                  <a:off x="4539228" y="395901"/>
                  <a:ext cx="6149694" cy="892950"/>
                  <a:chOff x="4539228" y="395901"/>
                  <a:chExt cx="6149694" cy="892950"/>
                </a:xfrm>
              </p:grpSpPr>
              <p:sp>
                <p:nvSpPr>
                  <p:cNvPr id="34" name="TextBox 33">
                    <a:extLst>
                      <a:ext uri="{FF2B5EF4-FFF2-40B4-BE49-F238E27FC236}">
                        <a16:creationId xmlns:a16="http://schemas.microsoft.com/office/drawing/2014/main" id="{FA0D711A-47C9-DE29-0714-556A01293237}"/>
                      </a:ext>
                    </a:extLst>
                  </p:cNvPr>
                  <p:cNvSpPr txBox="1"/>
                  <p:nvPr/>
                </p:nvSpPr>
                <p:spPr>
                  <a:xfrm>
                    <a:off x="4539228" y="395901"/>
                    <a:ext cx="6149694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Thứ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ngày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tháng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năm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…….</a:t>
                    </a:r>
                  </a:p>
                </p:txBody>
              </p:sp>
              <p:sp>
                <p:nvSpPr>
                  <p:cNvPr id="35" name="TextBox 34">
                    <a:extLst>
                      <a:ext uri="{FF2B5EF4-FFF2-40B4-BE49-F238E27FC236}">
                        <a16:creationId xmlns:a16="http://schemas.microsoft.com/office/drawing/2014/main" id="{5DE580BD-440F-1F17-12A1-7C85E0C92CDE}"/>
                      </a:ext>
                    </a:extLst>
                  </p:cNvPr>
                  <p:cNvSpPr txBox="1"/>
                  <p:nvPr/>
                </p:nvSpPr>
                <p:spPr>
                  <a:xfrm>
                    <a:off x="6489451" y="765631"/>
                    <a:ext cx="226174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800" b="1" dirty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TIẾNG VIỆT</a:t>
                    </a:r>
                  </a:p>
                </p:txBody>
              </p:sp>
            </p:grp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25408B26-C778-F8F6-9F02-74C87A7BD3F2}"/>
                    </a:ext>
                  </a:extLst>
                </p:cNvPr>
                <p:cNvCxnSpPr/>
                <p:nvPr/>
              </p:nvCxnSpPr>
              <p:spPr>
                <a:xfrm>
                  <a:off x="6676405" y="1122389"/>
                  <a:ext cx="1887840" cy="0"/>
                </a:xfrm>
                <a:prstGeom prst="line">
                  <a:avLst/>
                </a:prstGeom>
                <a:ln>
                  <a:solidFill>
                    <a:srgbClr val="FF0066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" name="Text Box 14">
                <a:extLst>
                  <a:ext uri="{FF2B5EF4-FFF2-40B4-BE49-F238E27FC236}">
                    <a16:creationId xmlns:a16="http://schemas.microsoft.com/office/drawing/2014/main" id="{7E70DCA3-8C85-41E0-4A8D-81BA8B253B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1234" y="1066800"/>
                <a:ext cx="7938485" cy="4590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43689" tIns="71844" rIns="143689" bIns="71844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ts val="0"/>
                  </a:spcBef>
                  <a:defRPr/>
                </a:pP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Bài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>
                    <a:solidFill>
                      <a:srgbClr val="0000CC"/>
                    </a:solidFill>
                    <a:latin typeface="Times New Roman" pitchFamily="18" charset="0"/>
                  </a:rPr>
                  <a:t> 4: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Chính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tả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(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Nghe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–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: </a:t>
                </a:r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E0E7E97-6950-8141-5CC7-40B0ADB86B39}"/>
                </a:ext>
              </a:extLst>
            </p:cNvPr>
            <p:cNvSpPr txBox="1"/>
            <p:nvPr/>
          </p:nvSpPr>
          <p:spPr>
            <a:xfrm>
              <a:off x="6004719" y="1676400"/>
              <a:ext cx="441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FF33CC"/>
                  </a:solidFill>
                  <a:latin typeface="Times New Roman" pitchFamily="18" charset="0"/>
                </a:rPr>
                <a:t>HẠT MƯA</a:t>
              </a:r>
              <a:endParaRPr lang="en-US" sz="2800" b="1" dirty="0">
                <a:solidFill>
                  <a:srgbClr val="FF33CC"/>
                </a:solidFill>
                <a:latin typeface="Times New Roman" pitchFamily="18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1AEE8B0F-9BB9-367C-D211-467F51DCECE6}"/>
              </a:ext>
            </a:extLst>
          </p:cNvPr>
          <p:cNvSpPr txBox="1"/>
          <p:nvPr/>
        </p:nvSpPr>
        <p:spPr>
          <a:xfrm>
            <a:off x="617887" y="3312427"/>
            <a:ext cx="5386831" cy="2549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Mây mang đầy mình nước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Gió thổi thành hạt mưa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Rồi chia đều cho đất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 cỏ cây, sông hồ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AA9A016-D7B4-F2B2-791A-44F8E586A5FB}"/>
              </a:ext>
            </a:extLst>
          </p:cNvPr>
          <p:cNvSpPr txBox="1"/>
          <p:nvPr/>
        </p:nvSpPr>
        <p:spPr>
          <a:xfrm>
            <a:off x="5904722" y="3312427"/>
            <a:ext cx="5386830" cy="2549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Hạt mưa ủ trong vườn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Thành mỡ màu của đất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Hạt mưa trang mặt trước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Làm gương cho trăng soi.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D65F8D2-E394-7017-2551-A7C7C4B35D57}"/>
              </a:ext>
            </a:extLst>
          </p:cNvPr>
          <p:cNvSpPr txBox="1"/>
          <p:nvPr/>
        </p:nvSpPr>
        <p:spPr>
          <a:xfrm>
            <a:off x="11191555" y="3312427"/>
            <a:ext cx="4947764" cy="2549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Hạt mưa đến là nghịch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Có hôm chẳng cần mây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Bất chợt ào ào xuống</a:t>
            </a:r>
          </a:p>
          <a:p>
            <a:pPr algn="just">
              <a:lnSpc>
                <a:spcPct val="120000"/>
              </a:lnSpc>
            </a:pPr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Rồi ào ào đi ngay.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5DAFD4C-6952-4C06-EAC9-1D4B33D6D249}"/>
              </a:ext>
            </a:extLst>
          </p:cNvPr>
          <p:cNvSpPr txBox="1"/>
          <p:nvPr/>
        </p:nvSpPr>
        <p:spPr>
          <a:xfrm>
            <a:off x="11643519" y="5887761"/>
            <a:ext cx="5257800" cy="665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400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NGUYỄN KHẮC HÀO</a:t>
            </a:r>
          </a:p>
        </p:txBody>
      </p:sp>
    </p:spTree>
    <p:extLst>
      <p:ext uri="{BB962C8B-B14F-4D97-AF65-F5344CB8AC3E}">
        <p14:creationId xmlns:p14="http://schemas.microsoft.com/office/powerpoint/2010/main" val="40646024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204119" y="1524000"/>
            <a:ext cx="6835308" cy="646331"/>
            <a:chOff x="1357250" y="1888664"/>
            <a:chExt cx="6269914" cy="645858"/>
          </a:xfrm>
        </p:grpSpPr>
        <p:sp>
          <p:nvSpPr>
            <p:cNvPr id="20" name="Rectangle 19"/>
            <p:cNvSpPr/>
            <p:nvPr/>
          </p:nvSpPr>
          <p:spPr>
            <a:xfrm>
              <a:off x="1357250" y="1888664"/>
              <a:ext cx="6269914" cy="6458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6. </a:t>
              </a:r>
              <a:r>
                <a:rPr lang="en-US" sz="36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6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6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497044" y="2519755"/>
              <a:ext cx="174742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1231784" y="2249268"/>
            <a:ext cx="7974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04119" y="2858868"/>
            <a:ext cx="6807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Chữ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8326" y="3328754"/>
            <a:ext cx="6198993" cy="5815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ắng bắc cầu vồng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đi đâu về đâu.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thấy song dưới cầu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mênh mông đồng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úa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 vồng như dải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ụa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 rỡ bảy sắc màu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 chờ mãi hồi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ai qua, biến mất…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PHẠM HỔ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06179" y="3493096"/>
            <a:ext cx="233832" cy="39310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79381" y="5422592"/>
            <a:ext cx="212575" cy="43241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66959E8-7231-8248-CC4C-7929ECBA15EE}"/>
              </a:ext>
            </a:extLst>
          </p:cNvPr>
          <p:cNvGrpSpPr/>
          <p:nvPr/>
        </p:nvGrpSpPr>
        <p:grpSpPr>
          <a:xfrm>
            <a:off x="4086034" y="76200"/>
            <a:ext cx="7938485" cy="1971020"/>
            <a:chOff x="4086034" y="228600"/>
            <a:chExt cx="7938485" cy="1971020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A006710-4CB5-FA95-1484-C0E5D09FB483}"/>
                </a:ext>
              </a:extLst>
            </p:cNvPr>
            <p:cNvGrpSpPr/>
            <p:nvPr/>
          </p:nvGrpSpPr>
          <p:grpSpPr>
            <a:xfrm>
              <a:off x="4086034" y="228600"/>
              <a:ext cx="7938485" cy="1494202"/>
              <a:chOff x="3781234" y="334942"/>
              <a:chExt cx="7938485" cy="1190933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5136904C-95B7-8A9F-CCEB-0EA4DDE5BC30}"/>
                  </a:ext>
                </a:extLst>
              </p:cNvPr>
              <p:cNvGrpSpPr/>
              <p:nvPr/>
            </p:nvGrpSpPr>
            <p:grpSpPr>
              <a:xfrm>
                <a:off x="4617134" y="334942"/>
                <a:ext cx="6255239" cy="892950"/>
                <a:chOff x="4539228" y="395901"/>
                <a:chExt cx="6149694" cy="892950"/>
              </a:xfrm>
            </p:grpSpPr>
            <p:grpSp>
              <p:nvGrpSpPr>
                <p:cNvPr id="30" name="Group 29">
                  <a:extLst>
                    <a:ext uri="{FF2B5EF4-FFF2-40B4-BE49-F238E27FC236}">
                      <a16:creationId xmlns:a16="http://schemas.microsoft.com/office/drawing/2014/main" id="{F6E554DC-5773-634C-3BBE-465FC15D130B}"/>
                    </a:ext>
                  </a:extLst>
                </p:cNvPr>
                <p:cNvGrpSpPr/>
                <p:nvPr/>
              </p:nvGrpSpPr>
              <p:grpSpPr>
                <a:xfrm>
                  <a:off x="4539228" y="395901"/>
                  <a:ext cx="6149694" cy="892950"/>
                  <a:chOff x="4539228" y="395901"/>
                  <a:chExt cx="6149694" cy="892950"/>
                </a:xfrm>
              </p:grpSpPr>
              <p:sp>
                <p:nvSpPr>
                  <p:cNvPr id="32" name="TextBox 31">
                    <a:extLst>
                      <a:ext uri="{FF2B5EF4-FFF2-40B4-BE49-F238E27FC236}">
                        <a16:creationId xmlns:a16="http://schemas.microsoft.com/office/drawing/2014/main" id="{E2C6E86E-FE3E-B0A6-E031-D719E73A3733}"/>
                      </a:ext>
                    </a:extLst>
                  </p:cNvPr>
                  <p:cNvSpPr txBox="1"/>
                  <p:nvPr/>
                </p:nvSpPr>
                <p:spPr>
                  <a:xfrm>
                    <a:off x="4539228" y="395901"/>
                    <a:ext cx="6149694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Thứ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ngày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tháng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năm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…….</a:t>
                    </a:r>
                  </a:p>
                </p:txBody>
              </p:sp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2E802A6F-57A0-8D52-D925-485573861F3E}"/>
                      </a:ext>
                    </a:extLst>
                  </p:cNvPr>
                  <p:cNvSpPr txBox="1"/>
                  <p:nvPr/>
                </p:nvSpPr>
                <p:spPr>
                  <a:xfrm>
                    <a:off x="6489451" y="765631"/>
                    <a:ext cx="226174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800" b="1" dirty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TIẾNG VIỆT</a:t>
                    </a:r>
                  </a:p>
                </p:txBody>
              </p:sp>
            </p:grp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FEA55487-2075-5F65-23DC-77BCCA20639A}"/>
                    </a:ext>
                  </a:extLst>
                </p:cNvPr>
                <p:cNvCxnSpPr/>
                <p:nvPr/>
              </p:nvCxnSpPr>
              <p:spPr>
                <a:xfrm>
                  <a:off x="6676405" y="1122389"/>
                  <a:ext cx="1887840" cy="0"/>
                </a:xfrm>
                <a:prstGeom prst="line">
                  <a:avLst/>
                </a:prstGeom>
                <a:ln>
                  <a:solidFill>
                    <a:srgbClr val="FF0066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Text Box 14">
                <a:extLst>
                  <a:ext uri="{FF2B5EF4-FFF2-40B4-BE49-F238E27FC236}">
                    <a16:creationId xmlns:a16="http://schemas.microsoft.com/office/drawing/2014/main" id="{488D915C-9651-CCFB-7527-378206A615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1234" y="1066800"/>
                <a:ext cx="7938485" cy="4590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43689" tIns="71844" rIns="143689" bIns="71844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ts val="0"/>
                  </a:spcBef>
                  <a:defRPr/>
                </a:pP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Bài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>
                    <a:solidFill>
                      <a:srgbClr val="0000CC"/>
                    </a:solidFill>
                    <a:latin typeface="Times New Roman" pitchFamily="18" charset="0"/>
                  </a:rPr>
                  <a:t> 4: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Chính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tả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(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Nghe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–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: </a:t>
                </a:r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BBCB098-E9EA-0A44-1426-485B428E5ED3}"/>
                </a:ext>
              </a:extLst>
            </p:cNvPr>
            <p:cNvSpPr txBox="1"/>
            <p:nvPr/>
          </p:nvSpPr>
          <p:spPr>
            <a:xfrm>
              <a:off x="6004719" y="1676400"/>
              <a:ext cx="441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FF33CC"/>
                  </a:solidFill>
                  <a:latin typeface="Times New Roman" pitchFamily="18" charset="0"/>
                </a:rPr>
                <a:t>HẠT MƯA</a:t>
              </a:r>
              <a:endParaRPr lang="en-US" sz="2800" b="1" dirty="0">
                <a:solidFill>
                  <a:srgbClr val="FF33CC"/>
                </a:solidFill>
                <a:latin typeface="Times New Roman" pitchFamily="18" charset="0"/>
              </a:endParaRP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250E917C-C316-3F51-BCA5-F93E042E71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739" t="14960" r="1970" b="24426"/>
          <a:stretch/>
        </p:blipFill>
        <p:spPr>
          <a:xfrm>
            <a:off x="8338456" y="4104689"/>
            <a:ext cx="6491396" cy="4263376"/>
          </a:xfrm>
          <a:prstGeom prst="round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1A3042F0-C91B-3E5B-5CB8-D1F0B47F3D95}"/>
              </a:ext>
            </a:extLst>
          </p:cNvPr>
          <p:cNvSpPr txBox="1"/>
          <p:nvPr/>
        </p:nvSpPr>
        <p:spPr>
          <a:xfrm>
            <a:off x="5177160" y="6089342"/>
            <a:ext cx="212575" cy="43241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2612043-A505-2A39-A6FD-391E5FFE7B4B}"/>
              </a:ext>
            </a:extLst>
          </p:cNvPr>
          <p:cNvSpPr txBox="1"/>
          <p:nvPr/>
        </p:nvSpPr>
        <p:spPr>
          <a:xfrm>
            <a:off x="4901778" y="7384743"/>
            <a:ext cx="212575" cy="43241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805292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6" grpId="0" animBg="1"/>
      <p:bldP spid="34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263637" y="4904679"/>
            <a:ext cx="14521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Em chọn chữ nào cho phù hợp với ô trống?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60858" y="6035887"/>
            <a:ext cx="13661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Mặt Trời tỏa ánh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ắng sáng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ấp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ánh trên những tàu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á còn ướt đẫm sướng đêm.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1204119" y="1981201"/>
            <a:ext cx="6835308" cy="646331"/>
            <a:chOff x="1357250" y="1888664"/>
            <a:chExt cx="6269914" cy="645858"/>
          </a:xfrm>
        </p:grpSpPr>
        <p:sp>
          <p:nvSpPr>
            <p:cNvPr id="35" name="Rectangle 34"/>
            <p:cNvSpPr/>
            <p:nvPr/>
          </p:nvSpPr>
          <p:spPr>
            <a:xfrm>
              <a:off x="1357250" y="1888664"/>
              <a:ext cx="6269914" cy="6458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6. </a:t>
              </a:r>
              <a:r>
                <a:rPr lang="en-US" sz="36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6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6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1497044" y="2519755"/>
              <a:ext cx="174742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83F25CA-C4A7-5C31-AFD4-526051369CAB}"/>
              </a:ext>
            </a:extLst>
          </p:cNvPr>
          <p:cNvGrpSpPr/>
          <p:nvPr/>
        </p:nvGrpSpPr>
        <p:grpSpPr>
          <a:xfrm>
            <a:off x="4086034" y="76200"/>
            <a:ext cx="7938485" cy="1971020"/>
            <a:chOff x="4086034" y="228600"/>
            <a:chExt cx="7938485" cy="197102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C9D4B965-B12C-9BC3-9978-BC050B6E8B4D}"/>
                </a:ext>
              </a:extLst>
            </p:cNvPr>
            <p:cNvGrpSpPr/>
            <p:nvPr/>
          </p:nvGrpSpPr>
          <p:grpSpPr>
            <a:xfrm>
              <a:off x="4086034" y="228600"/>
              <a:ext cx="7938485" cy="1494202"/>
              <a:chOff x="3781234" y="334942"/>
              <a:chExt cx="7938485" cy="1190933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798185D4-128A-9111-BC18-CE5DB8F03997}"/>
                  </a:ext>
                </a:extLst>
              </p:cNvPr>
              <p:cNvGrpSpPr/>
              <p:nvPr/>
            </p:nvGrpSpPr>
            <p:grpSpPr>
              <a:xfrm>
                <a:off x="4617134" y="334942"/>
                <a:ext cx="6255239" cy="892950"/>
                <a:chOff x="4539228" y="395901"/>
                <a:chExt cx="6149694" cy="892950"/>
              </a:xfrm>
            </p:grpSpPr>
            <p:grpSp>
              <p:nvGrpSpPr>
                <p:cNvPr id="38" name="Group 37">
                  <a:extLst>
                    <a:ext uri="{FF2B5EF4-FFF2-40B4-BE49-F238E27FC236}">
                      <a16:creationId xmlns:a16="http://schemas.microsoft.com/office/drawing/2014/main" id="{527F1445-3ACD-2A50-6C7B-2616C1120C83}"/>
                    </a:ext>
                  </a:extLst>
                </p:cNvPr>
                <p:cNvGrpSpPr/>
                <p:nvPr/>
              </p:nvGrpSpPr>
              <p:grpSpPr>
                <a:xfrm>
                  <a:off x="4539228" y="395901"/>
                  <a:ext cx="6149694" cy="892950"/>
                  <a:chOff x="4539228" y="395901"/>
                  <a:chExt cx="6149694" cy="892950"/>
                </a:xfrm>
              </p:grpSpPr>
              <p:sp>
                <p:nvSpPr>
                  <p:cNvPr id="40" name="TextBox 39">
                    <a:extLst>
                      <a:ext uri="{FF2B5EF4-FFF2-40B4-BE49-F238E27FC236}">
                        <a16:creationId xmlns:a16="http://schemas.microsoft.com/office/drawing/2014/main" id="{0303D628-81AD-4A99-601A-2D6B1C9EA379}"/>
                      </a:ext>
                    </a:extLst>
                  </p:cNvPr>
                  <p:cNvSpPr txBox="1"/>
                  <p:nvPr/>
                </p:nvSpPr>
                <p:spPr>
                  <a:xfrm>
                    <a:off x="4539228" y="395901"/>
                    <a:ext cx="6149694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Thứ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ngày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tháng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…..</a:t>
                    </a:r>
                    <a:r>
                      <a:rPr lang="en-US" sz="3200" dirty="0" err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năm</a:t>
                    </a:r>
                    <a:r>
                      <a:rPr lang="en-US" sz="32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…….</a:t>
                    </a:r>
                  </a:p>
                </p:txBody>
              </p:sp>
              <p:sp>
                <p:nvSpPr>
                  <p:cNvPr id="41" name="TextBox 40">
                    <a:extLst>
                      <a:ext uri="{FF2B5EF4-FFF2-40B4-BE49-F238E27FC236}">
                        <a16:creationId xmlns:a16="http://schemas.microsoft.com/office/drawing/2014/main" id="{24B2C619-7063-FB35-5546-099A575E13BC}"/>
                      </a:ext>
                    </a:extLst>
                  </p:cNvPr>
                  <p:cNvSpPr txBox="1"/>
                  <p:nvPr/>
                </p:nvSpPr>
                <p:spPr>
                  <a:xfrm>
                    <a:off x="6489451" y="765631"/>
                    <a:ext cx="226174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800" b="1" dirty="0">
                        <a:solidFill>
                          <a:srgbClr val="FF006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TIẾNG VIỆT</a:t>
                    </a:r>
                  </a:p>
                </p:txBody>
              </p:sp>
            </p:grp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F6AC8E33-B44C-886F-D468-E15B563317B9}"/>
                    </a:ext>
                  </a:extLst>
                </p:cNvPr>
                <p:cNvCxnSpPr/>
                <p:nvPr/>
              </p:nvCxnSpPr>
              <p:spPr>
                <a:xfrm>
                  <a:off x="6676405" y="1122389"/>
                  <a:ext cx="1887840" cy="0"/>
                </a:xfrm>
                <a:prstGeom prst="line">
                  <a:avLst/>
                </a:prstGeom>
                <a:ln>
                  <a:solidFill>
                    <a:srgbClr val="FF0066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 Box 14">
                <a:extLst>
                  <a:ext uri="{FF2B5EF4-FFF2-40B4-BE49-F238E27FC236}">
                    <a16:creationId xmlns:a16="http://schemas.microsoft.com/office/drawing/2014/main" id="{46A4B115-BF03-E86D-FBF1-0DD4493C50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1234" y="1066800"/>
                <a:ext cx="7938485" cy="4590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43689" tIns="71844" rIns="143689" bIns="71844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ts val="0"/>
                  </a:spcBef>
                  <a:defRPr/>
                </a:pP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Bài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>
                    <a:solidFill>
                      <a:srgbClr val="0000CC"/>
                    </a:solidFill>
                    <a:latin typeface="Times New Roman" pitchFamily="18" charset="0"/>
                  </a:rPr>
                  <a:t> 4: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Chính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tả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(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Nghe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–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viết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: </a:t>
                </a: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F760D66-4005-BDB9-2EFC-DD9C515A059F}"/>
                </a:ext>
              </a:extLst>
            </p:cNvPr>
            <p:cNvSpPr txBox="1"/>
            <p:nvPr/>
          </p:nvSpPr>
          <p:spPr>
            <a:xfrm>
              <a:off x="6004719" y="1676400"/>
              <a:ext cx="441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FF33CC"/>
                  </a:solidFill>
                  <a:latin typeface="Times New Roman" pitchFamily="18" charset="0"/>
                </a:rPr>
                <a:t>HẠT MƯA</a:t>
              </a:r>
              <a:endParaRPr lang="en-US" sz="2800" b="1" dirty="0">
                <a:solidFill>
                  <a:srgbClr val="FF33CC"/>
                </a:solidFill>
                <a:latin typeface="Times New Roman" pitchFamily="18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C43750BA-3A4F-2AF3-C1D9-D8D4586862FD}"/>
              </a:ext>
            </a:extLst>
          </p:cNvPr>
          <p:cNvSpPr txBox="1"/>
          <p:nvPr/>
        </p:nvSpPr>
        <p:spPr>
          <a:xfrm>
            <a:off x="1204119" y="2590800"/>
            <a:ext cx="8002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4C3ABC0-334E-9E6B-88CE-052C780779F0}"/>
              </a:ext>
            </a:extLst>
          </p:cNvPr>
          <p:cNvSpPr txBox="1"/>
          <p:nvPr/>
        </p:nvSpPr>
        <p:spPr>
          <a:xfrm>
            <a:off x="1318110" y="3124200"/>
            <a:ext cx="6807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Chữ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601B3C-CADF-1E0D-8B04-B91CAEF26FBF}"/>
              </a:ext>
            </a:extLst>
          </p:cNvPr>
          <p:cNvSpPr txBox="1"/>
          <p:nvPr/>
        </p:nvSpPr>
        <p:spPr>
          <a:xfrm>
            <a:off x="4068954" y="3694331"/>
            <a:ext cx="8138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 gì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ốn rất hiền lành</a:t>
            </a:r>
          </a:p>
          <a:p>
            <a:pPr algn="ctr"/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Xưa được chị Tấm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ỗ dành nuôi cơm?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4C7EF9A-63D2-19C9-61FA-5064098EA17F}"/>
              </a:ext>
            </a:extLst>
          </p:cNvPr>
          <p:cNvSpPr txBox="1"/>
          <p:nvPr/>
        </p:nvSpPr>
        <p:spPr>
          <a:xfrm>
            <a:off x="6997925" y="3778846"/>
            <a:ext cx="233832" cy="39310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DB59BE0-9D9D-8F75-78FA-0EB781A77C3E}"/>
              </a:ext>
            </a:extLst>
          </p:cNvPr>
          <p:cNvSpPr txBox="1"/>
          <p:nvPr/>
        </p:nvSpPr>
        <p:spPr>
          <a:xfrm>
            <a:off x="8144803" y="4334578"/>
            <a:ext cx="233832" cy="39310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87AF957-D6BF-A8C6-BC81-5E323839C93F}"/>
              </a:ext>
            </a:extLst>
          </p:cNvPr>
          <p:cNvSpPr txBox="1"/>
          <p:nvPr/>
        </p:nvSpPr>
        <p:spPr>
          <a:xfrm>
            <a:off x="1283979" y="5408987"/>
            <a:ext cx="6807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Chữ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DA725C1-E225-8391-7487-3BE14BFAD8E1}"/>
              </a:ext>
            </a:extLst>
          </p:cNvPr>
          <p:cNvSpPr txBox="1"/>
          <p:nvPr/>
        </p:nvSpPr>
        <p:spPr>
          <a:xfrm>
            <a:off x="1253892" y="7841970"/>
            <a:ext cx="1366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Chúng tôi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ạo chơi một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òng khắp công viên rồi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ui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ẻ ra về.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90109BC-DC5F-7A08-AD13-6855A92A64A9}"/>
              </a:ext>
            </a:extLst>
          </p:cNvPr>
          <p:cNvSpPr txBox="1"/>
          <p:nvPr/>
        </p:nvSpPr>
        <p:spPr>
          <a:xfrm>
            <a:off x="1277013" y="7215070"/>
            <a:ext cx="6807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b). Chữ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56EB262-6B46-932E-0C42-3916DF69CDA5}"/>
              </a:ext>
            </a:extLst>
          </p:cNvPr>
          <p:cNvSpPr txBox="1"/>
          <p:nvPr/>
        </p:nvSpPr>
        <p:spPr>
          <a:xfrm>
            <a:off x="4881218" y="6145574"/>
            <a:ext cx="233832" cy="39310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05CCF23-75D2-2FD3-7D3A-FAA6491A4D41}"/>
              </a:ext>
            </a:extLst>
          </p:cNvPr>
          <p:cNvSpPr txBox="1"/>
          <p:nvPr/>
        </p:nvSpPr>
        <p:spPr>
          <a:xfrm>
            <a:off x="6890547" y="6128422"/>
            <a:ext cx="233832" cy="39310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FE81893-F79F-1839-AA47-1ED6862D5529}"/>
              </a:ext>
            </a:extLst>
          </p:cNvPr>
          <p:cNvSpPr txBox="1"/>
          <p:nvPr/>
        </p:nvSpPr>
        <p:spPr>
          <a:xfrm>
            <a:off x="7662069" y="6115050"/>
            <a:ext cx="233832" cy="39310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4386B40-A531-49CA-6024-F82DB511C68A}"/>
              </a:ext>
            </a:extLst>
          </p:cNvPr>
          <p:cNvSpPr txBox="1"/>
          <p:nvPr/>
        </p:nvSpPr>
        <p:spPr>
          <a:xfrm>
            <a:off x="11733537" y="6128535"/>
            <a:ext cx="233832" cy="39310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F16589E-2DCE-97BE-8940-913577E77C4F}"/>
              </a:ext>
            </a:extLst>
          </p:cNvPr>
          <p:cNvSpPr txBox="1"/>
          <p:nvPr/>
        </p:nvSpPr>
        <p:spPr>
          <a:xfrm>
            <a:off x="3413919" y="7943132"/>
            <a:ext cx="233832" cy="39310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06E2333-217B-3D39-69B9-F0BAEA2C600C}"/>
              </a:ext>
            </a:extLst>
          </p:cNvPr>
          <p:cNvSpPr txBox="1"/>
          <p:nvPr/>
        </p:nvSpPr>
        <p:spPr>
          <a:xfrm>
            <a:off x="6023769" y="7948276"/>
            <a:ext cx="233832" cy="39310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09519C6-0819-EB20-2E4B-11E3245337BC}"/>
              </a:ext>
            </a:extLst>
          </p:cNvPr>
          <p:cNvSpPr txBox="1"/>
          <p:nvPr/>
        </p:nvSpPr>
        <p:spPr>
          <a:xfrm>
            <a:off x="10840947" y="7924082"/>
            <a:ext cx="233832" cy="39310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CDE1931-E808-1791-EB0F-3C3CE5A0B40E}"/>
              </a:ext>
            </a:extLst>
          </p:cNvPr>
          <p:cNvSpPr txBox="1"/>
          <p:nvPr/>
        </p:nvSpPr>
        <p:spPr>
          <a:xfrm>
            <a:off x="11535477" y="7937612"/>
            <a:ext cx="233832" cy="39310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6735362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7" grpId="0"/>
      <p:bldP spid="28" grpId="0" animBg="1"/>
      <p:bldP spid="28" grpId="1" animBg="1"/>
      <p:bldP spid="29" grpId="0" animBg="1"/>
      <p:bldP spid="29" grpId="1" animBg="1"/>
      <p:bldP spid="31" grpId="0"/>
      <p:bldP spid="32" grpId="0"/>
      <p:bldP spid="33" grpId="0" animBg="1"/>
      <p:bldP spid="33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10462</TotalTime>
  <Words>665</Words>
  <Application>Microsoft Office PowerPoint</Application>
  <PresentationFormat>Custom</PresentationFormat>
  <Paragraphs>120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Ha</cp:lastModifiedBy>
  <cp:revision>1205</cp:revision>
  <dcterms:created xsi:type="dcterms:W3CDTF">2008-09-09T22:52:10Z</dcterms:created>
  <dcterms:modified xsi:type="dcterms:W3CDTF">2022-08-25T16:43:57Z</dcterms:modified>
</cp:coreProperties>
</file>