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75" r:id="rId2"/>
    <p:sldId id="268" r:id="rId3"/>
    <p:sldId id="276" r:id="rId4"/>
    <p:sldId id="277" r:id="rId5"/>
    <p:sldId id="291" r:id="rId6"/>
    <p:sldId id="278" r:id="rId7"/>
    <p:sldId id="281" r:id="rId8"/>
    <p:sldId id="292" r:id="rId9"/>
    <p:sldId id="293" r:id="rId10"/>
    <p:sldId id="296" r:id="rId11"/>
    <p:sldId id="297" r:id="rId12"/>
    <p:sldId id="298" r:id="rId13"/>
    <p:sldId id="300" r:id="rId14"/>
    <p:sldId id="299" r:id="rId15"/>
    <p:sldId id="301" r:id="rId16"/>
    <p:sldId id="302" r:id="rId17"/>
    <p:sldId id="303" r:id="rId18"/>
    <p:sldId id="304" r:id="rId19"/>
    <p:sldId id="305" r:id="rId20"/>
    <p:sldId id="306" r:id="rId21"/>
    <p:sldId id="285" r:id="rId22"/>
    <p:sldId id="307" r:id="rId23"/>
    <p:sldId id="286" r:id="rId24"/>
    <p:sldId id="287" r:id="rId25"/>
    <p:sldId id="288" r:id="rId26"/>
    <p:sldId id="290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CC"/>
    <a:srgbClr val="FFFF00"/>
    <a:srgbClr val="FF0000"/>
    <a:srgbClr val="B13134"/>
    <a:srgbClr val="BE4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71" autoAdjust="0"/>
  </p:normalViewPr>
  <p:slideViewPr>
    <p:cSldViewPr snapToGrid="0">
      <p:cViewPr varScale="1">
        <p:scale>
          <a:sx n="69" d="100"/>
          <a:sy n="69" d="100"/>
        </p:scale>
        <p:origin x="115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500F788-CF4A-4606-8504-C19E580EEDD4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985F72-4035-4EEA-BE57-F8DF0F2A2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F1AD42-11A8-4E91-A051-51658659CB1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985F72-4035-4EEA-BE57-F8DF0F2A25F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7" name="TextBox 9"/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  <p:pic>
        <p:nvPicPr>
          <p:cNvPr id="8" name="Picture 17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8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2213" y="6550025"/>
            <a:ext cx="712787" cy="273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575" y="6326188"/>
            <a:ext cx="704850" cy="5286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4300" y="6586538"/>
            <a:ext cx="168275" cy="192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559425" y="6586538"/>
            <a:ext cx="168275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3988" y="6421438"/>
            <a:ext cx="29416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F085AEE-1DF9-936F-A89E-155B6D1AD3F3}"/>
              </a:ext>
            </a:extLst>
          </p:cNvPr>
          <p:cNvSpPr txBox="1"/>
          <p:nvPr userDrawn="1"/>
        </p:nvSpPr>
        <p:spPr>
          <a:xfrm>
            <a:off x="153988" y="0"/>
            <a:ext cx="103906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</a:rPr>
              <a:t>Unit Hello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741C-2DCE-4FDE-9A8E-F053CE526CA5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07E12-B2BB-4010-B009-84086279E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4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B8A8B29-29BF-492F-996E-3FA5FF6D8FF8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FB0BC2F4-E265-438A-AD25-E3D1A1872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split orient="vert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1800" y="-236538"/>
            <a:ext cx="13055600" cy="733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5364163" y="2092325"/>
            <a:ext cx="63436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alibri" pitchFamily="34" charset="0"/>
              </a:rPr>
              <a:t>Hello 6</a:t>
            </a:r>
            <a:endParaRPr lang="en-US" sz="6000" b="1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>
                <a:solidFill>
                  <a:srgbClr val="0070C0"/>
                </a:solidFill>
                <a:latin typeface="Calibri" pitchFamily="34" charset="0"/>
              </a:rPr>
              <a:t>Pages 18 - 19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2805113" y="492125"/>
            <a:ext cx="93868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800" b="1" dirty="0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2800" dirty="0">
                <a:solidFill>
                  <a:schemeClr val="hlink"/>
                </a:solidFill>
                <a:latin typeface="Calibri" pitchFamily="34" charset="0"/>
              </a:rPr>
              <a:t> Look at the map. Which countries are in Great Britain? Listen, read and check. </a:t>
            </a: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42863" y="574675"/>
            <a:ext cx="2608262" cy="54927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dirty="0">
                <a:solidFill>
                  <a:schemeClr val="bg1"/>
                </a:solidFill>
                <a:latin typeface="+mn-lt"/>
              </a:rPr>
              <a:t>While-reading</a:t>
            </a:r>
          </a:p>
        </p:txBody>
      </p:sp>
      <p:pic>
        <p:nvPicPr>
          <p:cNvPr id="2867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427163"/>
            <a:ext cx="46656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1120775"/>
            <a:ext cx="48164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Line 8"/>
          <p:cNvSpPr>
            <a:spLocks noChangeShapeType="1"/>
          </p:cNvSpPr>
          <p:nvPr/>
        </p:nvSpPr>
        <p:spPr bwMode="auto">
          <a:xfrm flipV="1">
            <a:off x="3465513" y="4129088"/>
            <a:ext cx="2286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 flipV="1">
            <a:off x="1803400" y="4443413"/>
            <a:ext cx="3200400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CD1-13">
            <a:hlinkClick r:id="" action="ppaction://media"/>
            <a:extLst>
              <a:ext uri="{FF2B5EF4-FFF2-40B4-BE49-F238E27FC236}">
                <a16:creationId xmlns:a16="http://schemas.microsoft.com/office/drawing/2014/main" id="{7B4CB98A-4584-B6C4-5DEE-2B44035E5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10207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064" grpId="0" animBg="1"/>
      <p:bldP spid="450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0" y="795338"/>
            <a:ext cx="70246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Read the texts and complete the cities on the map. </a:t>
            </a:r>
          </a:p>
        </p:txBody>
      </p:sp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3863" y="457200"/>
            <a:ext cx="5418137" cy="5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9038" y="2847975"/>
            <a:ext cx="3319462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8138"/>
            <a:ext cx="5580063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9275" y="890588"/>
            <a:ext cx="641985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473450" y="2570163"/>
            <a:ext cx="145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Edinburgh</a:t>
            </a: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5765800" y="2093913"/>
            <a:ext cx="5576888" cy="1092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3211513" y="2028825"/>
            <a:ext cx="10445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Stirling</a:t>
            </a:r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5843588" y="885825"/>
            <a:ext cx="5576887" cy="1092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221163" y="5289550"/>
            <a:ext cx="11144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London</a:t>
            </a:r>
          </a:p>
        </p:txBody>
      </p:sp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3851275" y="5907088"/>
            <a:ext cx="7572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Bath</a:t>
            </a:r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>
            <a:off x="5829300" y="3411538"/>
            <a:ext cx="5576888" cy="1092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AutoShape 14"/>
          <p:cNvSpPr>
            <a:spLocks noChangeArrowheads="1"/>
          </p:cNvSpPr>
          <p:nvPr/>
        </p:nvSpPr>
        <p:spPr bwMode="auto">
          <a:xfrm>
            <a:off x="5800725" y="4592638"/>
            <a:ext cx="6153150" cy="8715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1813" y="819150"/>
            <a:ext cx="6494462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20" name="Text Box 16"/>
          <p:cNvSpPr txBox="1">
            <a:spLocks noChangeArrowheads="1"/>
          </p:cNvSpPr>
          <p:nvPr/>
        </p:nvSpPr>
        <p:spPr bwMode="auto">
          <a:xfrm>
            <a:off x="711200" y="2924175"/>
            <a:ext cx="10763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Derry</a:t>
            </a:r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982663" y="3695700"/>
            <a:ext cx="10763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Belfast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1436688" y="4065588"/>
            <a:ext cx="10763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Bangor</a:t>
            </a:r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1984375" y="5641975"/>
            <a:ext cx="107632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Cardiff </a:t>
            </a:r>
          </a:p>
        </p:txBody>
      </p:sp>
      <p:sp>
        <p:nvSpPr>
          <p:cNvPr id="47124" name="AutoShape 20"/>
          <p:cNvSpPr>
            <a:spLocks noChangeArrowheads="1"/>
          </p:cNvSpPr>
          <p:nvPr/>
        </p:nvSpPr>
        <p:spPr bwMode="auto">
          <a:xfrm>
            <a:off x="5764213" y="841375"/>
            <a:ext cx="6297612" cy="120808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AutoShape 21"/>
          <p:cNvSpPr>
            <a:spLocks noChangeArrowheads="1"/>
          </p:cNvSpPr>
          <p:nvPr/>
        </p:nvSpPr>
        <p:spPr bwMode="auto">
          <a:xfrm>
            <a:off x="5738813" y="2141538"/>
            <a:ext cx="6297612" cy="120808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AutoShape 22"/>
          <p:cNvSpPr>
            <a:spLocks noChangeArrowheads="1"/>
          </p:cNvSpPr>
          <p:nvPr/>
        </p:nvSpPr>
        <p:spPr bwMode="auto">
          <a:xfrm>
            <a:off x="5808663" y="3505200"/>
            <a:ext cx="6297612" cy="120808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AutoShape 23"/>
          <p:cNvSpPr>
            <a:spLocks noChangeArrowheads="1"/>
          </p:cNvSpPr>
          <p:nvPr/>
        </p:nvSpPr>
        <p:spPr bwMode="auto">
          <a:xfrm>
            <a:off x="5822950" y="4816475"/>
            <a:ext cx="6297613" cy="779463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7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7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1" grpId="0" animBg="1"/>
      <p:bldP spid="47112" grpId="0" animBg="1"/>
      <p:bldP spid="47112" grpId="1" animBg="1"/>
      <p:bldP spid="47113" grpId="0" animBg="1"/>
      <p:bldP spid="47114" grpId="0" animBg="1"/>
      <p:bldP spid="47114" grpId="1" animBg="1"/>
      <p:bldP spid="47115" grpId="0" animBg="1"/>
      <p:bldP spid="47116" grpId="0" animBg="1"/>
      <p:bldP spid="47117" grpId="0" animBg="1"/>
      <p:bldP spid="47117" grpId="1" animBg="1"/>
      <p:bldP spid="47118" grpId="0" animBg="1"/>
      <p:bldP spid="47118" grpId="1" animBg="1"/>
      <p:bldP spid="47120" grpId="0" animBg="1"/>
      <p:bldP spid="47121" grpId="0" animBg="1"/>
      <p:bldP spid="47122" grpId="0" animBg="1"/>
      <p:bldP spid="47123" grpId="0" animBg="1"/>
      <p:bldP spid="47124" grpId="0" animBg="1"/>
      <p:bldP spid="47125" grpId="0" animBg="1"/>
      <p:bldP spid="47126" grpId="0" animBg="1"/>
      <p:bldP spid="471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ChangeArrowheads="1"/>
          </p:cNvSpPr>
          <p:nvPr/>
        </p:nvSpPr>
        <p:spPr bwMode="auto">
          <a:xfrm>
            <a:off x="2784475" y="536575"/>
            <a:ext cx="9004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Choose one part of the UK and present it to the class.</a:t>
            </a:r>
          </a:p>
        </p:txBody>
      </p: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42863" y="574675"/>
            <a:ext cx="2608262" cy="54927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chemeClr val="bg1"/>
                </a:solidFill>
                <a:latin typeface="+mn-lt"/>
              </a:rPr>
              <a:t>Post-reading</a:t>
            </a: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5199063" y="2420491"/>
            <a:ext cx="6827837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i="1" dirty="0">
                <a:latin typeface="Calibri" pitchFamily="34" charset="0"/>
              </a:rPr>
              <a:t>England is one part of the UK. The capital city of England is London. The Palace of Westminster is a famous landmark in London. Bath is another city in England, and a famous landmark in Bath is the ancient Roman Spa.</a:t>
            </a:r>
            <a:r>
              <a:rPr lang="en-US" dirty="0"/>
              <a:t> </a:t>
            </a:r>
          </a:p>
        </p:txBody>
      </p:sp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1143000"/>
            <a:ext cx="4719638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7724775" y="1585913"/>
            <a:ext cx="166211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ChangeArrowheads="1"/>
          </p:cNvSpPr>
          <p:nvPr/>
        </p:nvSpPr>
        <p:spPr bwMode="auto">
          <a:xfrm>
            <a:off x="0" y="528986"/>
            <a:ext cx="121920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Work in groups of four. Collect information about your country under the headings: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country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–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capital city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–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other cities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–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landmarks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 Present your country to the class.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47650" y="2770536"/>
            <a:ext cx="4768850" cy="35131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i="1" dirty="0">
                <a:latin typeface="Calibri" pitchFamily="34" charset="0"/>
              </a:rPr>
              <a:t>Country: </a:t>
            </a:r>
            <a:r>
              <a:rPr lang="en-US" sz="3200" dirty="0">
                <a:latin typeface="Calibri" pitchFamily="34" charset="0"/>
              </a:rPr>
              <a:t>Vietnam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i="1" dirty="0">
                <a:latin typeface="Calibri" pitchFamily="34" charset="0"/>
              </a:rPr>
              <a:t>Capital city: </a:t>
            </a:r>
            <a:r>
              <a:rPr lang="en-US" sz="3200" dirty="0">
                <a:latin typeface="Calibri" pitchFamily="34" charset="0"/>
              </a:rPr>
              <a:t>Hanoi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i="1" dirty="0">
                <a:latin typeface="Calibri" pitchFamily="34" charset="0"/>
              </a:rPr>
              <a:t>Other cities: </a:t>
            </a:r>
            <a:r>
              <a:rPr lang="en-US" sz="3200" dirty="0">
                <a:latin typeface="Calibri" pitchFamily="34" charset="0"/>
              </a:rPr>
              <a:t>Ho Chi Minh City, </a:t>
            </a:r>
            <a:r>
              <a:rPr lang="en-US" sz="3200" dirty="0" err="1">
                <a:latin typeface="Calibri" pitchFamily="34" charset="0"/>
              </a:rPr>
              <a:t>Đà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Nẵng</a:t>
            </a:r>
            <a:r>
              <a:rPr lang="en-US" sz="3200" dirty="0">
                <a:latin typeface="Calibri" pitchFamily="34" charset="0"/>
              </a:rPr>
              <a:t>, </a:t>
            </a:r>
            <a:r>
              <a:rPr lang="en-US" sz="3200" dirty="0" err="1">
                <a:latin typeface="Calibri" pitchFamily="34" charset="0"/>
              </a:rPr>
              <a:t>Huế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b="1" i="1" dirty="0">
                <a:latin typeface="Calibri" pitchFamily="34" charset="0"/>
              </a:rPr>
              <a:t>Landmarks: </a:t>
            </a:r>
            <a:r>
              <a:rPr lang="en-US" sz="3200" dirty="0" err="1">
                <a:latin typeface="Calibri" pitchFamily="34" charset="0"/>
              </a:rPr>
              <a:t>Hạ</a:t>
            </a:r>
            <a:r>
              <a:rPr lang="en-US" sz="3200" dirty="0">
                <a:latin typeface="Calibri" pitchFamily="34" charset="0"/>
              </a:rPr>
              <a:t> Long Bay, Hanoi Citadel, </a:t>
            </a:r>
            <a:r>
              <a:rPr lang="en-US" sz="3200" dirty="0" err="1">
                <a:latin typeface="Calibri" pitchFamily="34" charset="0"/>
              </a:rPr>
              <a:t>Khải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Định</a:t>
            </a:r>
            <a:r>
              <a:rPr lang="en-US" sz="3200" dirty="0">
                <a:latin typeface="Calibri" pitchFamily="34" charset="0"/>
              </a:rPr>
              <a:t> Tomb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4965700" y="1903761"/>
            <a:ext cx="1662113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656263" y="2922936"/>
            <a:ext cx="64643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i="1" dirty="0">
                <a:latin typeface="Calibri" pitchFamily="34" charset="0"/>
              </a:rPr>
              <a:t>I am from Vietnam. The capital city of Vietnam is Hanoi. Other cities are Ho Chi Minh City, </a:t>
            </a:r>
            <a:r>
              <a:rPr lang="en-US" sz="3200" i="1" dirty="0" err="1">
                <a:latin typeface="Calibri" pitchFamily="34" charset="0"/>
              </a:rPr>
              <a:t>Đà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 err="1">
                <a:latin typeface="Calibri" pitchFamily="34" charset="0"/>
              </a:rPr>
              <a:t>Nẵng</a:t>
            </a:r>
            <a:r>
              <a:rPr lang="en-US" sz="3200" i="1" dirty="0">
                <a:latin typeface="Calibri" pitchFamily="34" charset="0"/>
              </a:rPr>
              <a:t>, and </a:t>
            </a:r>
            <a:r>
              <a:rPr lang="en-US" sz="3200" i="1" dirty="0" err="1">
                <a:latin typeface="Calibri" pitchFamily="34" charset="0"/>
              </a:rPr>
              <a:t>Huế</a:t>
            </a:r>
            <a:r>
              <a:rPr lang="en-US" sz="3200" i="1" dirty="0">
                <a:latin typeface="Calibri" pitchFamily="34" charset="0"/>
              </a:rPr>
              <a:t>. Some famous landmarks in Vietnam are </a:t>
            </a:r>
            <a:r>
              <a:rPr lang="en-US" sz="3200" i="1" dirty="0" err="1">
                <a:latin typeface="Calibri" pitchFamily="34" charset="0"/>
              </a:rPr>
              <a:t>Hạ</a:t>
            </a:r>
            <a:r>
              <a:rPr lang="en-US" sz="3200" i="1" dirty="0">
                <a:latin typeface="Calibri" pitchFamily="34" charset="0"/>
              </a:rPr>
              <a:t> Long Bay, Hanoi Citadel, and </a:t>
            </a:r>
            <a:r>
              <a:rPr lang="en-US" sz="3200" i="1" dirty="0" err="1">
                <a:latin typeface="Calibri" pitchFamily="34" charset="0"/>
              </a:rPr>
              <a:t>Khải</a:t>
            </a:r>
            <a:r>
              <a:rPr lang="en-US" sz="3200" i="1" dirty="0">
                <a:latin typeface="Calibri" pitchFamily="34" charset="0"/>
              </a:rPr>
              <a:t> </a:t>
            </a:r>
            <a:r>
              <a:rPr lang="en-US" sz="3200" i="1" dirty="0" err="1">
                <a:latin typeface="Calibri" pitchFamily="34" charset="0"/>
              </a:rPr>
              <a:t>Định</a:t>
            </a:r>
            <a:r>
              <a:rPr lang="en-US" sz="3200" i="1" dirty="0">
                <a:latin typeface="Calibri" pitchFamily="34" charset="0"/>
              </a:rPr>
              <a:t> Tomb. </a:t>
            </a:r>
          </a:p>
        </p:txBody>
      </p:sp>
      <p:sp>
        <p:nvSpPr>
          <p:cNvPr id="48137" name="AutoShape 9"/>
          <p:cNvSpPr>
            <a:spLocks noChangeArrowheads="1"/>
          </p:cNvSpPr>
          <p:nvPr/>
        </p:nvSpPr>
        <p:spPr bwMode="auto">
          <a:xfrm>
            <a:off x="5094288" y="4105624"/>
            <a:ext cx="465137" cy="4794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4" grpId="0" animBg="1"/>
      <p:bldP spid="48135" grpId="0" animBg="1"/>
      <p:bldP spid="48136" grpId="0"/>
      <p:bldP spid="481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154363" y="2249488"/>
            <a:ext cx="5856287" cy="1227137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solidFill>
                  <a:srgbClr val="FFFFFF"/>
                </a:solidFill>
                <a:cs typeface="Arial" charset="0"/>
              </a:rPr>
              <a:t>Project time</a:t>
            </a:r>
            <a:r>
              <a:rPr lang="en-US" sz="3600" b="1">
                <a:solidFill>
                  <a:srgbClr val="FFFFFF"/>
                </a:solidFill>
                <a:cs typeface="Arial" charset="0"/>
              </a:rPr>
              <a:t>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5"/>
          <p:cNvSpPr>
            <a:spLocks noChangeArrowheads="1"/>
          </p:cNvSpPr>
          <p:nvPr/>
        </p:nvSpPr>
        <p:spPr bwMode="auto">
          <a:xfrm>
            <a:off x="0" y="439738"/>
            <a:ext cx="121920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000" b="1" dirty="0">
                <a:solidFill>
                  <a:schemeClr val="hlink"/>
                </a:solidFill>
                <a:latin typeface="Calibri" pitchFamily="34" charset="0"/>
              </a:rPr>
              <a:t>1</a:t>
            </a:r>
            <a:r>
              <a:rPr lang="en-US" sz="3000" dirty="0">
                <a:solidFill>
                  <a:schemeClr val="hlink"/>
                </a:solidFill>
                <a:latin typeface="Calibri" pitchFamily="34" charset="0"/>
              </a:rPr>
              <a:t> Draw the map of Vietnam in your notebook and complete it with the name of the capital city and other cities/towns. Put photos of each city/town and label them.</a:t>
            </a:r>
            <a:r>
              <a:rPr lang="en-US" sz="3000" dirty="0">
                <a:latin typeface="Calibri" pitchFamily="34" charset="0"/>
              </a:rPr>
              <a:t> </a:t>
            </a:r>
          </a:p>
        </p:txBody>
      </p:sp>
      <p:pic>
        <p:nvPicPr>
          <p:cNvPr id="4609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0738" y="1835150"/>
            <a:ext cx="3141662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7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4075" y="4144963"/>
            <a:ext cx="3152775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9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825" y="4151313"/>
            <a:ext cx="2944813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00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0" y="1984375"/>
            <a:ext cx="300355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ChangeArrowheads="1"/>
          </p:cNvSpPr>
          <p:nvPr/>
        </p:nvSpPr>
        <p:spPr bwMode="auto">
          <a:xfrm>
            <a:off x="0" y="458788"/>
            <a:ext cx="12192000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2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Copy the headings below in your notebook. Collect information about famous landmarks in each of the cities in Exercise 1 and write it under the headings. Prepare a poster. Label the photos. 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2017713"/>
            <a:ext cx="3292475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3475" y="1998663"/>
            <a:ext cx="61214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9188" y="2171700"/>
            <a:ext cx="15525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9875" y="4205288"/>
            <a:ext cx="69754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340350" y="3265488"/>
            <a:ext cx="166846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ChangeArrowheads="1"/>
          </p:cNvSpPr>
          <p:nvPr/>
        </p:nvSpPr>
        <p:spPr bwMode="auto">
          <a:xfrm>
            <a:off x="322263" y="1214438"/>
            <a:ext cx="118697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3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 Use the map in Exercise 1 and your notes in Exercise 2 to present the</a:t>
            </a:r>
            <a:br>
              <a:rPr lang="en-US" sz="3200" dirty="0">
                <a:solidFill>
                  <a:schemeClr val="hlink"/>
                </a:solidFill>
                <a:latin typeface="Calibri" pitchFamily="34" charset="0"/>
              </a:rPr>
            </a:b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landmarks to the class. 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591175" y="2398713"/>
            <a:ext cx="1662113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Example</a:t>
            </a: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0463" y="715963"/>
            <a:ext cx="5168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1591469" y="3675221"/>
            <a:ext cx="93868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i="1" dirty="0">
                <a:latin typeface="Calibri" pitchFamily="34" charset="0"/>
              </a:rPr>
              <a:t>My country is famous for its landmarks. </a:t>
            </a:r>
            <a:r>
              <a:rPr lang="en-US" sz="3200" i="1" u="sng" dirty="0">
                <a:latin typeface="Calibri" pitchFamily="34" charset="0"/>
              </a:rPr>
              <a:t>Ho Chi Minh Mausoleum</a:t>
            </a:r>
            <a:r>
              <a:rPr lang="en-US" sz="3200" i="1" dirty="0">
                <a:latin typeface="Calibri" pitchFamily="34" charset="0"/>
              </a:rPr>
              <a:t> is a </a:t>
            </a:r>
            <a:r>
              <a:rPr lang="en-US" sz="3200" i="1" u="sng" dirty="0">
                <a:latin typeface="Calibri" pitchFamily="34" charset="0"/>
              </a:rPr>
              <a:t>mausoleum</a:t>
            </a:r>
            <a:r>
              <a:rPr lang="en-US" sz="3200" i="1" dirty="0">
                <a:latin typeface="Calibri" pitchFamily="34" charset="0"/>
              </a:rPr>
              <a:t> in </a:t>
            </a:r>
            <a:r>
              <a:rPr lang="en-US" sz="3200" i="1" u="sng" dirty="0">
                <a:latin typeface="Calibri" pitchFamily="34" charset="0"/>
              </a:rPr>
              <a:t>Hanoi</a:t>
            </a:r>
            <a:r>
              <a:rPr lang="en-US" sz="3200" i="1" dirty="0">
                <a:latin typeface="Calibri" pitchFamily="34" charset="0"/>
              </a:rPr>
              <a:t>. </a:t>
            </a:r>
            <a:r>
              <a:rPr lang="en-US" sz="3200" i="1" u="sng" dirty="0">
                <a:latin typeface="Calibri" pitchFamily="34" charset="0"/>
              </a:rPr>
              <a:t>The Cu Chi Tunnel</a:t>
            </a:r>
            <a:r>
              <a:rPr lang="en-US" sz="3200" i="1" dirty="0">
                <a:latin typeface="Calibri" pitchFamily="34" charset="0"/>
              </a:rPr>
              <a:t> is a </a:t>
            </a:r>
            <a:r>
              <a:rPr lang="en-US" sz="3200" i="1" u="sng" dirty="0">
                <a:latin typeface="Calibri" pitchFamily="34" charset="0"/>
              </a:rPr>
              <a:t>system of tunnels</a:t>
            </a:r>
            <a:r>
              <a:rPr lang="en-US" sz="3200" i="1" dirty="0">
                <a:latin typeface="Calibri" pitchFamily="34" charset="0"/>
              </a:rPr>
              <a:t> in </a:t>
            </a:r>
            <a:r>
              <a:rPr lang="en-US" sz="3200" i="1" u="sng" dirty="0">
                <a:latin typeface="Calibri" pitchFamily="34" charset="0"/>
              </a:rPr>
              <a:t>Ho Chi Minh City</a:t>
            </a:r>
            <a:r>
              <a:rPr lang="en-US" sz="3200" i="1" dirty="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 animBg="1"/>
      <p:bldP spid="481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14363" y="4370577"/>
            <a:ext cx="109537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The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colours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of the Vietnamese flag are red and yellow. Red is for bloodshed during the struggle for liberation, and yellow is for the </a:t>
            </a:r>
            <a:r>
              <a:rPr lang="en-US" sz="3200" i="1" dirty="0" err="1">
                <a:solidFill>
                  <a:srgbClr val="FF0000"/>
                </a:solidFill>
                <a:latin typeface="Calibri" pitchFamily="34" charset="0"/>
              </a:rPr>
              <a:t>colour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 of Vietnamese people’s skin.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2278063" y="3019425"/>
            <a:ext cx="6315075" cy="62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1154113" y="538163"/>
            <a:ext cx="10425112" cy="3341687"/>
            <a:chOff x="727" y="357"/>
            <a:chExt cx="6567" cy="2105"/>
          </a:xfrm>
        </p:grpSpPr>
        <p:pic>
          <p:nvPicPr>
            <p:cNvPr id="37892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7" y="357"/>
              <a:ext cx="6567" cy="2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3" name="Rectangle 8"/>
            <p:cNvSpPr>
              <a:spLocks noChangeArrowheads="1"/>
            </p:cNvSpPr>
            <p:nvPr/>
          </p:nvSpPr>
          <p:spPr bwMode="auto">
            <a:xfrm>
              <a:off x="1435" y="1902"/>
              <a:ext cx="3978" cy="39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2563" y="1531938"/>
            <a:ext cx="3257550" cy="661987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738" y="2386013"/>
            <a:ext cx="3257550" cy="6619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Reading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8913" y="4935538"/>
            <a:ext cx="3255962" cy="66198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1613" y="5759450"/>
            <a:ext cx="3255962" cy="6619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388" y="3235325"/>
            <a:ext cx="3257550" cy="66198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cs typeface="Arial" charset="0"/>
              </a:rPr>
              <a:t>Project time </a:t>
            </a:r>
            <a:endParaRPr lang="en-US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4788" y="658813"/>
            <a:ext cx="3255962" cy="66198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" name="Rounded Rectangle 5"/>
          <p:cNvSpPr/>
          <p:nvPr/>
        </p:nvSpPr>
        <p:spPr>
          <a:xfrm>
            <a:off x="187325" y="4070350"/>
            <a:ext cx="3257550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rgbClr val="FFFFFF"/>
                </a:solidFill>
                <a:cs typeface="Arial" charset="0"/>
              </a:rPr>
              <a:t>Presentation skills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176" y="389047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206" y="389047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6"/>
          <p:cNvSpPr>
            <a:spLocks noChangeArrowheads="1"/>
          </p:cNvSpPr>
          <p:nvPr/>
        </p:nvSpPr>
        <p:spPr bwMode="auto">
          <a:xfrm>
            <a:off x="4419600" y="2743200"/>
            <a:ext cx="5457825" cy="857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14" name="Group 11"/>
          <p:cNvGrpSpPr>
            <a:grpSpLocks/>
          </p:cNvGrpSpPr>
          <p:nvPr/>
        </p:nvGrpSpPr>
        <p:grpSpPr bwMode="auto">
          <a:xfrm>
            <a:off x="1154113" y="538163"/>
            <a:ext cx="10425112" cy="3341687"/>
            <a:chOff x="727" y="339"/>
            <a:chExt cx="6567" cy="2105"/>
          </a:xfrm>
        </p:grpSpPr>
        <p:grpSp>
          <p:nvGrpSpPr>
            <p:cNvPr id="38922" name="Group 7"/>
            <p:cNvGrpSpPr>
              <a:grpSpLocks/>
            </p:cNvGrpSpPr>
            <p:nvPr/>
          </p:nvGrpSpPr>
          <p:grpSpPr bwMode="auto">
            <a:xfrm>
              <a:off x="727" y="339"/>
              <a:ext cx="6567" cy="2105"/>
              <a:chOff x="727" y="357"/>
              <a:chExt cx="6567" cy="2105"/>
            </a:xfrm>
          </p:grpSpPr>
          <p:pic>
            <p:nvPicPr>
              <p:cNvPr id="38924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27" y="357"/>
                <a:ext cx="6567" cy="21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25" name="Rectangle 9"/>
              <p:cNvSpPr>
                <a:spLocks noChangeArrowheads="1"/>
              </p:cNvSpPr>
              <p:nvPr/>
            </p:nvSpPr>
            <p:spPr bwMode="auto">
              <a:xfrm>
                <a:off x="1435" y="1902"/>
                <a:ext cx="3978" cy="39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23" name="Rectangle 10"/>
            <p:cNvSpPr>
              <a:spLocks noChangeArrowheads="1"/>
            </p:cNvSpPr>
            <p:nvPr/>
          </p:nvSpPr>
          <p:spPr bwMode="auto">
            <a:xfrm>
              <a:off x="1481" y="1115"/>
              <a:ext cx="4050" cy="62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8915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7725" y="1943100"/>
            <a:ext cx="6773863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15" descr="upload.wikimedia.org/wikipedia/commons/thumb/f/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4138" y="4645025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3" name="Picture 17" descr="Flag of Spain - Wikipe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7400" y="4592638"/>
            <a:ext cx="211772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5" name="Picture 19" descr="File:Flag of Kyrgyzstan.svg - Wikimedia Commo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6850" y="4570413"/>
            <a:ext cx="2509838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1468438" y="4078288"/>
            <a:ext cx="18589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China</a:t>
            </a:r>
          </a:p>
        </p:txBody>
      </p:sp>
      <p:sp>
        <p:nvSpPr>
          <p:cNvPr id="50197" name="Text Box 21"/>
          <p:cNvSpPr txBox="1">
            <a:spLocks noChangeArrowheads="1"/>
          </p:cNvSpPr>
          <p:nvPr/>
        </p:nvSpPr>
        <p:spPr bwMode="auto">
          <a:xfrm>
            <a:off x="4770438" y="4027488"/>
            <a:ext cx="18589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Spain</a:t>
            </a: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7918450" y="3954463"/>
            <a:ext cx="2470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Kyrgyzstan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0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0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96" grpId="0"/>
      <p:bldP spid="5019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/>
          <p:cNvSpPr txBox="1">
            <a:spLocks noChangeArrowheads="1"/>
          </p:cNvSpPr>
          <p:nvPr/>
        </p:nvSpPr>
        <p:spPr bwMode="auto">
          <a:xfrm>
            <a:off x="420688" y="1420813"/>
            <a:ext cx="11263312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Write a paragraph (60-80 words) to introduce your city/province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What’s your city/province’s name?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Where is the city/province? (Northern/Central/Southern Vietnam)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What is the landmark of your city/province?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 What is it?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6104"/>
            <a:ext cx="10058400" cy="56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333375" y="696913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66763" y="1817688"/>
            <a:ext cx="4344987" cy="2838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Cities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Countries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Places in a city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5780088" y="1817688"/>
            <a:ext cx="58928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Grammar 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Sentences to introduce a place.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888" y="2107256"/>
            <a:ext cx="1187132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the vocabularies and grammar and make sentences using them.  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Prepare the next lesson (pp. 20, 21 SB).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Do 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Test 2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in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Bài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Tập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Bổ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itchFamily="34" charset="0"/>
              </a:rPr>
              <a:t>Trợ</a:t>
            </a: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 TA 6 Right on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(pp. 6-9).</a:t>
            </a: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/>
          <a:srcRect t="15280"/>
          <a:stretch>
            <a:fillRect/>
          </a:stretch>
        </p:blipFill>
        <p:spPr bwMode="auto">
          <a:xfrm>
            <a:off x="0" y="-28575"/>
            <a:ext cx="12192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666750" y="4968875"/>
            <a:ext cx="3541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FFC000"/>
                </a:solidFill>
                <a:latin typeface="Calibri" pitchFamily="34" charset="0"/>
              </a:rPr>
              <a:t>Enjoy your day!</a:t>
            </a:r>
            <a:endParaRPr lang="en-US">
              <a:solidFill>
                <a:srgbClr val="FFC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250" y="611188"/>
            <a:ext cx="3181350" cy="6635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914400" y="1381125"/>
            <a:ext cx="108331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L</a:t>
            </a:r>
            <a:r>
              <a:rPr lang="vi-VN" sz="3600" i="1" dirty="0">
                <a:solidFill>
                  <a:srgbClr val="0070C0"/>
                </a:solidFill>
                <a:latin typeface="Calibri" pitchFamily="34" charset="0"/>
              </a:rPr>
              <a:t>earn 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about the United Kingdom.</a:t>
            </a: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presentation skills.</a:t>
            </a: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Draw a map of Vietnam.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8" y="626164"/>
            <a:ext cx="10058400" cy="567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" descr="Tập tin:Uk map.png – Wikipedia tiếng Việ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8488" y="515938"/>
            <a:ext cx="3417887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31813" y="1031875"/>
            <a:ext cx="73294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Look at the map. Which country is it?</a:t>
            </a:r>
          </a:p>
          <a:p>
            <a:pPr>
              <a:spcBef>
                <a:spcPct val="50000"/>
              </a:spcBef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The United Kingdom (the UK).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latin typeface="Calibri" pitchFamily="34" charset="0"/>
              </a:rPr>
              <a:t>What is the main language people use in The UK?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=&gt; English.</a:t>
            </a:r>
          </a:p>
          <a:p>
            <a:pPr>
              <a:spcBef>
                <a:spcPct val="50000"/>
              </a:spcBef>
              <a:buFont typeface="Symbol" pitchFamily="18" charset="2"/>
              <a:buNone/>
            </a:pPr>
            <a:r>
              <a:rPr lang="en-US" sz="3200" dirty="0">
                <a:latin typeface="Calibri" pitchFamily="34" charset="0"/>
              </a:rPr>
              <a:t>What are the benefits of speaking English? Discuss. </a:t>
            </a:r>
            <a:br>
              <a:rPr lang="en-US" sz="3200" dirty="0">
                <a:latin typeface="Calibri" pitchFamily="34" charset="0"/>
              </a:rPr>
            </a:b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563369"/>
            <a:ext cx="8746100" cy="579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5290370" y="3044462"/>
            <a:ext cx="23935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Calibri" pitchFamily="34" charset="0"/>
              </a:rPr>
              <a:t>Reading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/>
          <p:cNvSpPr txBox="1">
            <a:spLocks noChangeArrowheads="1"/>
          </p:cNvSpPr>
          <p:nvPr/>
        </p:nvSpPr>
        <p:spPr bwMode="auto">
          <a:xfrm>
            <a:off x="42863" y="574675"/>
            <a:ext cx="2432050" cy="549275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>
                <a:solidFill>
                  <a:schemeClr val="bg1"/>
                </a:solidFill>
              </a:rPr>
              <a:t>Pre-reading</a:t>
            </a:r>
          </a:p>
        </p:txBody>
      </p:sp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0175" y="1073150"/>
            <a:ext cx="46656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5525" y="1074738"/>
            <a:ext cx="48164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-31750" y="1800225"/>
            <a:ext cx="273208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600" b="1" dirty="0">
                <a:latin typeface="Calibri" pitchFamily="34" charset="0"/>
              </a:rPr>
              <a:t>•</a:t>
            </a:r>
            <a:r>
              <a:rPr lang="en-US" sz="2600" dirty="0">
                <a:latin typeface="Calibri" pitchFamily="34" charset="0"/>
              </a:rPr>
              <a:t> </a:t>
            </a:r>
            <a:r>
              <a:rPr lang="en-US" sz="2600" i="1" dirty="0">
                <a:latin typeface="Calibri" pitchFamily="34" charset="0"/>
              </a:rPr>
              <a:t>official language </a:t>
            </a:r>
          </a:p>
          <a:p>
            <a:r>
              <a:rPr lang="en-US" sz="2600" b="1" dirty="0">
                <a:latin typeface="Calibri" pitchFamily="34" charset="0"/>
              </a:rPr>
              <a:t>• </a:t>
            </a:r>
            <a:r>
              <a:rPr lang="en-US" sz="2600" i="1" dirty="0">
                <a:latin typeface="Calibri" pitchFamily="34" charset="0"/>
              </a:rPr>
              <a:t>island</a:t>
            </a:r>
          </a:p>
          <a:p>
            <a:r>
              <a:rPr lang="en-US" sz="2600" b="1" dirty="0">
                <a:latin typeface="Calibri" pitchFamily="34" charset="0"/>
              </a:rPr>
              <a:t>• </a:t>
            </a:r>
            <a:r>
              <a:rPr lang="en-US" sz="2600" i="1" dirty="0">
                <a:latin typeface="Calibri" pitchFamily="34" charset="0"/>
              </a:rPr>
              <a:t>landmark </a:t>
            </a:r>
          </a:p>
          <a:p>
            <a:r>
              <a:rPr lang="en-US" sz="2600" b="1" dirty="0">
                <a:latin typeface="Calibri" pitchFamily="34" charset="0"/>
              </a:rPr>
              <a:t>• </a:t>
            </a:r>
            <a:r>
              <a:rPr lang="en-US" sz="2600" i="1" dirty="0">
                <a:latin typeface="Calibri" pitchFamily="34" charset="0"/>
              </a:rPr>
              <a:t>monument</a:t>
            </a:r>
            <a:br>
              <a:rPr lang="en-US" sz="2600" i="1" dirty="0">
                <a:latin typeface="Calibri" pitchFamily="34" charset="0"/>
              </a:rPr>
            </a:br>
            <a:r>
              <a:rPr lang="en-US" sz="2600" b="1" dirty="0">
                <a:latin typeface="Calibri" pitchFamily="34" charset="0"/>
              </a:rPr>
              <a:t>• </a:t>
            </a:r>
            <a:r>
              <a:rPr lang="en-US" sz="2600" i="1" dirty="0">
                <a:latin typeface="Calibri" pitchFamily="34" charset="0"/>
              </a:rPr>
              <a:t>stadium </a:t>
            </a:r>
          </a:p>
          <a:p>
            <a:r>
              <a:rPr lang="en-US" sz="2600" b="1" dirty="0">
                <a:latin typeface="Calibri" pitchFamily="34" charset="0"/>
              </a:rPr>
              <a:t>• </a:t>
            </a:r>
            <a:r>
              <a:rPr lang="en-US" sz="2600" i="1" dirty="0">
                <a:latin typeface="Calibri" pitchFamily="34" charset="0"/>
              </a:rPr>
              <a:t>bridge </a:t>
            </a:r>
          </a:p>
          <a:p>
            <a:r>
              <a:rPr lang="en-US" sz="2600" b="1" dirty="0">
                <a:latin typeface="Calibri" pitchFamily="34" charset="0"/>
              </a:rPr>
              <a:t>• </a:t>
            </a:r>
            <a:r>
              <a:rPr lang="en-US" sz="2600" i="1" dirty="0">
                <a:latin typeface="Calibri" pitchFamily="34" charset="0"/>
              </a:rPr>
              <a:t>wall</a:t>
            </a:r>
            <a:r>
              <a:rPr lang="en-US" sz="2600" dirty="0">
                <a:latin typeface="Calibri" pitchFamily="34" charset="0"/>
              </a:rPr>
              <a:t> 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2727325" y="454025"/>
            <a:ext cx="9113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Find the words in the text. Guess their meanings.</a:t>
            </a:r>
          </a:p>
        </p:txBody>
      </p:sp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2968096" y="3763963"/>
            <a:ext cx="15446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Line 10"/>
          <p:cNvSpPr>
            <a:spLocks noChangeShapeType="1"/>
          </p:cNvSpPr>
          <p:nvPr/>
        </p:nvSpPr>
        <p:spPr bwMode="auto">
          <a:xfrm>
            <a:off x="6459538" y="3763963"/>
            <a:ext cx="56515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>
            <a:off x="4114800" y="4829175"/>
            <a:ext cx="9001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3944938" y="5989638"/>
            <a:ext cx="11128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Line 13"/>
          <p:cNvSpPr>
            <a:spLocks noChangeShapeType="1"/>
          </p:cNvSpPr>
          <p:nvPr/>
        </p:nvSpPr>
        <p:spPr bwMode="auto">
          <a:xfrm>
            <a:off x="7924800" y="3717925"/>
            <a:ext cx="74612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4" name="Line 14"/>
          <p:cNvSpPr>
            <a:spLocks noChangeShapeType="1"/>
          </p:cNvSpPr>
          <p:nvPr/>
        </p:nvSpPr>
        <p:spPr bwMode="auto">
          <a:xfrm>
            <a:off x="7848600" y="4586288"/>
            <a:ext cx="746125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5" name="Line 15"/>
          <p:cNvSpPr>
            <a:spLocks noChangeShapeType="1"/>
          </p:cNvSpPr>
          <p:nvPr/>
        </p:nvSpPr>
        <p:spPr bwMode="auto">
          <a:xfrm>
            <a:off x="11093451" y="6234113"/>
            <a:ext cx="361950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9" grpId="0" animBg="1"/>
      <p:bldP spid="40970" grpId="0" animBg="1"/>
      <p:bldP spid="40971" grpId="0" animBg="1"/>
      <p:bldP spid="40972" grpId="0" animBg="1"/>
      <p:bldP spid="40973" grpId="0" animBg="1"/>
      <p:bldP spid="40974" grpId="0" animBg="1"/>
      <p:bldP spid="409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30750" y="5730662"/>
            <a:ext cx="113172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wall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wɔːl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(n):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bức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tường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855663" y="531813"/>
            <a:ext cx="216693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hlink"/>
                </a:solidFill>
                <a:latin typeface="Calibri" pitchFamily="34" charset="0"/>
              </a:rPr>
              <a:t>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750" y="1277822"/>
            <a:ext cx="11317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</a:t>
            </a:r>
            <a:r>
              <a:rPr lang="en-US" sz="3200" dirty="0">
                <a:solidFill>
                  <a:srgbClr val="009900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official language </a:t>
            </a:r>
            <a:r>
              <a:rPr lang="en-US" sz="3200" i="1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ˌfɪʃ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n-lt"/>
              </a:rPr>
              <a:t>l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læŋɡwɪdʒ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563C1"/>
                </a:solidFill>
                <a:latin typeface="Calibri" pitchFamily="34" charset="0"/>
              </a:rPr>
              <a:t>(</a:t>
            </a:r>
            <a:r>
              <a:rPr lang="en-US" sz="3200" dirty="0" err="1">
                <a:solidFill>
                  <a:srgbClr val="0563C1"/>
                </a:solidFill>
                <a:latin typeface="Calibri" pitchFamily="34" charset="0"/>
              </a:rPr>
              <a:t>n.p</a:t>
            </a:r>
            <a:r>
              <a:rPr lang="en-US" sz="3200" dirty="0">
                <a:solidFill>
                  <a:srgbClr val="0563C1"/>
                </a:solidFill>
                <a:latin typeface="Calibri" pitchFamily="34" charset="0"/>
              </a:rPr>
              <a:t>):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ngôn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thức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750" y="2029169"/>
            <a:ext cx="5192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island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aɪlənd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hòn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đảo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750" y="2780516"/>
            <a:ext cx="8900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landmark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lændmɑːk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563C1"/>
                </a:solidFill>
                <a:latin typeface="Calibri" pitchFamily="34" charset="0"/>
              </a:rPr>
              <a:t>(n): </a:t>
            </a:r>
            <a:r>
              <a:rPr lang="en-US" sz="3200" dirty="0" err="1">
                <a:latin typeface="Calibri" pitchFamily="34" charset="0"/>
              </a:rPr>
              <a:t>danh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thắng</a:t>
            </a:r>
            <a:r>
              <a:rPr lang="en-US" sz="3200" i="1" dirty="0">
                <a:latin typeface="Calibri" pitchFamily="34" charset="0"/>
              </a:rPr>
              <a:t> 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750" y="3559484"/>
            <a:ext cx="8573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monument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mɒnjumənt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tượng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đài</a:t>
            </a:r>
            <a:endParaRPr lang="en-US" sz="32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750" y="4283210"/>
            <a:ext cx="8782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stadium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steɪdiəm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sân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vận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động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750" y="5006936"/>
            <a:ext cx="4834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009900"/>
                </a:solidFill>
                <a:latin typeface="Calibri" pitchFamily="34" charset="0"/>
              </a:rPr>
              <a:t>• </a:t>
            </a:r>
            <a:r>
              <a:rPr lang="en-US" sz="3200" i="1" dirty="0">
                <a:solidFill>
                  <a:srgbClr val="009900"/>
                </a:solidFill>
                <a:latin typeface="Calibri" pitchFamily="34" charset="0"/>
              </a:rPr>
              <a:t>bridge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itchFamily="34" charset="0"/>
              </a:rPr>
              <a:t>brɪdʒ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0563C1"/>
                </a:solidFill>
                <a:latin typeface="Calibri" pitchFamily="34" charset="0"/>
              </a:rPr>
              <a:t>(n):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itchFamily="34" charset="0"/>
              </a:rPr>
              <a:t>cầu</a:t>
            </a:r>
            <a:endParaRPr lang="en-US" sz="3200" i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1" name="officiallangu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1205" y="5141284"/>
            <a:ext cx="609600" cy="609600"/>
          </a:xfrm>
          <a:prstGeom prst="rect">
            <a:avLst/>
          </a:prstGeom>
        </p:spPr>
      </p:pic>
      <p:pic>
        <p:nvPicPr>
          <p:cNvPr id="12" name="isla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1205" y="4370287"/>
            <a:ext cx="609600" cy="609600"/>
          </a:xfrm>
          <a:prstGeom prst="rect">
            <a:avLst/>
          </a:prstGeom>
        </p:spPr>
      </p:pic>
      <p:pic>
        <p:nvPicPr>
          <p:cNvPr id="13" name="landmar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1205" y="3584429"/>
            <a:ext cx="609600" cy="609600"/>
          </a:xfrm>
          <a:prstGeom prst="rect">
            <a:avLst/>
          </a:prstGeom>
        </p:spPr>
      </p:pic>
      <p:pic>
        <p:nvPicPr>
          <p:cNvPr id="14" name="monumen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6857" y="2755691"/>
            <a:ext cx="609600" cy="609600"/>
          </a:xfrm>
          <a:prstGeom prst="rect">
            <a:avLst/>
          </a:prstGeom>
        </p:spPr>
      </p:pic>
      <p:pic>
        <p:nvPicPr>
          <p:cNvPr id="15" name="stadium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4935" y="1953227"/>
            <a:ext cx="609600" cy="609600"/>
          </a:xfrm>
          <a:prstGeom prst="rect">
            <a:avLst/>
          </a:prstGeom>
        </p:spPr>
      </p:pic>
      <p:pic>
        <p:nvPicPr>
          <p:cNvPr id="16" name="bridg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4935" y="1110594"/>
            <a:ext cx="609600" cy="609600"/>
          </a:xfrm>
          <a:prstGeom prst="rect">
            <a:avLst/>
          </a:prstGeom>
        </p:spPr>
      </p:pic>
      <p:pic>
        <p:nvPicPr>
          <p:cNvPr id="17" name="wall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4935" y="359903"/>
            <a:ext cx="609600" cy="609600"/>
          </a:xfrm>
          <a:prstGeom prst="rect">
            <a:avLst/>
          </a:prstGeom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2942FAA1-96ED-97B5-2C87-FEAE8B198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8501" y="1239632"/>
            <a:ext cx="133350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751323ED-6897-7B81-4B79-089163210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21" y="1239632"/>
            <a:ext cx="133350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4">
            <a:extLst>
              <a:ext uri="{FF2B5EF4-FFF2-40B4-BE49-F238E27FC236}">
                <a16:creationId xmlns:a16="http://schemas.microsoft.com/office/drawing/2014/main" id="{58D55297-65BD-3952-3632-FFF0541C8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0201" y="2047827"/>
            <a:ext cx="133350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75F8A0E8-DB0E-746A-3C6D-2B23D8798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77" y="2795030"/>
            <a:ext cx="133350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4">
            <a:extLst>
              <a:ext uri="{FF2B5EF4-FFF2-40B4-BE49-F238E27FC236}">
                <a16:creationId xmlns:a16="http://schemas.microsoft.com/office/drawing/2014/main" id="{380DE9FF-8E3F-7515-EE60-A822BCC94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879" y="3559484"/>
            <a:ext cx="133350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4">
            <a:extLst>
              <a:ext uri="{FF2B5EF4-FFF2-40B4-BE49-F238E27FC236}">
                <a16:creationId xmlns:a16="http://schemas.microsoft.com/office/drawing/2014/main" id="{6403FEA6-BCD2-9ABA-4A81-98AA2258F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377" y="4251225"/>
            <a:ext cx="133350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1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0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0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6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714</Words>
  <Application>Microsoft Office PowerPoint</Application>
  <PresentationFormat>Widescreen</PresentationFormat>
  <Paragraphs>92</Paragraphs>
  <Slides>26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Symbol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Vũ Trần Gia Bửu</cp:lastModifiedBy>
  <cp:revision>78</cp:revision>
  <dcterms:created xsi:type="dcterms:W3CDTF">2021-09-24T06:18:33Z</dcterms:created>
  <dcterms:modified xsi:type="dcterms:W3CDTF">2023-08-02T07:04:29Z</dcterms:modified>
</cp:coreProperties>
</file>