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70" r:id="rId3"/>
    <p:sldId id="302" r:id="rId4"/>
    <p:sldId id="292" r:id="rId5"/>
    <p:sldId id="360" r:id="rId6"/>
    <p:sldId id="387" r:id="rId7"/>
    <p:sldId id="334" r:id="rId8"/>
    <p:sldId id="333" r:id="rId9"/>
    <p:sldId id="381" r:id="rId10"/>
    <p:sldId id="383" r:id="rId11"/>
    <p:sldId id="336" r:id="rId12"/>
    <p:sldId id="382" r:id="rId13"/>
    <p:sldId id="392" r:id="rId14"/>
    <p:sldId id="393" r:id="rId15"/>
    <p:sldId id="389" r:id="rId16"/>
    <p:sldId id="366" r:id="rId17"/>
    <p:sldId id="388" r:id="rId18"/>
    <p:sldId id="390" r:id="rId19"/>
    <p:sldId id="391" r:id="rId20"/>
    <p:sldId id="378" r:id="rId21"/>
    <p:sldId id="379" r:id="rId22"/>
    <p:sldId id="315" r:id="rId23"/>
    <p:sldId id="380" r:id="rId24"/>
    <p:sldId id="331" r:id="rId25"/>
    <p:sldId id="295" r:id="rId26"/>
    <p:sldId id="329" r:id="rId27"/>
    <p:sldId id="330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9999FF"/>
    <a:srgbClr val="CCFF99"/>
    <a:srgbClr val="CCFFFF"/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5EAF5-9CBC-4957-B175-C36560AC30A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B5711B-6D55-4CE1-8653-15B753768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3F6CD-3100-08B4-10F1-4BB78C812859}"/>
              </a:ext>
            </a:extLst>
          </p:cNvPr>
          <p:cNvSpPr txBox="1"/>
          <p:nvPr userDrawn="1"/>
        </p:nvSpPr>
        <p:spPr>
          <a:xfrm>
            <a:off x="165100" y="44450"/>
            <a:ext cx="671513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1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7A861-3D4B-805B-DB46-308CED8FD66E}"/>
              </a:ext>
            </a:extLst>
          </p:cNvPr>
          <p:cNvSpPr txBox="1"/>
          <p:nvPr userDrawn="1"/>
        </p:nvSpPr>
        <p:spPr>
          <a:xfrm>
            <a:off x="9885363" y="12700"/>
            <a:ext cx="23318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 1e – Grammar (Cont.)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44450"/>
            <a:ext cx="671513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1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885363" y="12700"/>
            <a:ext cx="23318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 1e – Grammar (Cont.)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172075" y="1792288"/>
            <a:ext cx="63436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1: My World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Lesson 1e: Grammar (cont.)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Pages 21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487363"/>
            <a:ext cx="215741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228725" y="1916936"/>
            <a:ext cx="102250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dirty="0">
                <a:latin typeface="+mj-lt"/>
              </a:rPr>
              <a:t>Some verbs don’t have continuous forms because they describe a state rather than an action (</a:t>
            </a:r>
            <a:r>
              <a:rPr lang="en-US" sz="3200" b="1" i="1" dirty="0">
                <a:latin typeface="+mj-lt"/>
              </a:rPr>
              <a:t>want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i="1" dirty="0">
                <a:latin typeface="+mj-lt"/>
              </a:rPr>
              <a:t>like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i="1" dirty="0">
                <a:latin typeface="+mj-lt"/>
              </a:rPr>
              <a:t>love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i="1" dirty="0">
                <a:latin typeface="+mj-lt"/>
              </a:rPr>
              <a:t>hate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i="1" dirty="0">
                <a:latin typeface="+mj-lt"/>
              </a:rPr>
              <a:t>know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i="1" dirty="0">
                <a:latin typeface="+mj-lt"/>
              </a:rPr>
              <a:t>believe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i="1" dirty="0">
                <a:latin typeface="+mj-lt"/>
              </a:rPr>
              <a:t>need</a:t>
            </a:r>
            <a:r>
              <a:rPr lang="en-US" sz="3200" dirty="0">
                <a:latin typeface="+mj-lt"/>
              </a:rPr>
              <a:t>, etc.).</a:t>
            </a:r>
          </a:p>
          <a:p>
            <a:r>
              <a:rPr lang="en-US" sz="3200" dirty="0">
                <a:latin typeface="+mj-lt"/>
              </a:rPr>
              <a:t>E.g. She </a:t>
            </a:r>
            <a:r>
              <a:rPr lang="en-US" sz="3200" b="1" dirty="0">
                <a:latin typeface="+mj-lt"/>
              </a:rPr>
              <a:t>knows </a:t>
            </a:r>
            <a:r>
              <a:rPr lang="en-US" sz="3200" dirty="0">
                <a:latin typeface="+mj-lt"/>
              </a:rPr>
              <a:t>him. (NOT: </a:t>
            </a:r>
            <a:r>
              <a:rPr lang="en-US" sz="3200" i="1" dirty="0">
                <a:latin typeface="+mj-lt"/>
              </a:rPr>
              <a:t>She’s knowing him</a:t>
            </a:r>
            <a:r>
              <a:rPr lang="en-US" sz="3200" dirty="0">
                <a:latin typeface="+mj-lt"/>
              </a:rPr>
              <a:t>.)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7EAB58-7059-17B0-1274-46BB664FEC6F}"/>
              </a:ext>
            </a:extLst>
          </p:cNvPr>
          <p:cNvCxnSpPr>
            <a:cxnSpLocks/>
          </p:cNvCxnSpPr>
          <p:nvPr/>
        </p:nvCxnSpPr>
        <p:spPr>
          <a:xfrm>
            <a:off x="5699051" y="3721395"/>
            <a:ext cx="316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32" y="520504"/>
            <a:ext cx="8419826" cy="581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451643" y="3724007"/>
            <a:ext cx="2471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Practice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392113"/>
            <a:ext cx="100679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328738"/>
            <a:ext cx="95916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140075" y="1782763"/>
            <a:ext cx="242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are you waiting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724150" y="2200275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are going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808288" y="2625246"/>
            <a:ext cx="242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does it start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57463" y="3044825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think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880225" y="3042758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am not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70463" y="3390900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knows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600325" y="3810480"/>
            <a:ext cx="242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does it last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257300" y="4646133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Do you want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194175" y="5067300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am meeting</a:t>
            </a: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8285163" y="1843088"/>
            <a:ext cx="3359150" cy="428625"/>
          </a:xfrm>
          <a:prstGeom prst="wedgeRoundRectCallout">
            <a:avLst>
              <a:gd name="adj1" fmla="val -72778"/>
              <a:gd name="adj2" fmla="val -10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action happening now</a:t>
            </a: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9890125" y="2325688"/>
            <a:ext cx="2301875" cy="842962"/>
          </a:xfrm>
          <a:prstGeom prst="wedgeRoundRectCallout">
            <a:avLst>
              <a:gd name="adj1" fmla="val -61246"/>
              <a:gd name="adj2" fmla="val -263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action happening now</a:t>
            </a: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8035925" y="5902325"/>
            <a:ext cx="3789363" cy="428625"/>
          </a:xfrm>
          <a:prstGeom prst="wedgeRoundRectCallout">
            <a:avLst>
              <a:gd name="adj1" fmla="val -75597"/>
              <a:gd name="adj2" fmla="val -134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fixed future arrangement</a:t>
            </a: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7094538" y="2689225"/>
            <a:ext cx="1724025" cy="428625"/>
          </a:xfrm>
          <a:prstGeom prst="wedgeRoundRectCallout">
            <a:avLst>
              <a:gd name="adj1" fmla="val -84532"/>
              <a:gd name="adj2" fmla="val 7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timetable</a:t>
            </a: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8583613" y="3560763"/>
            <a:ext cx="3359150" cy="485775"/>
          </a:xfrm>
          <a:prstGeom prst="wedgeRoundRectCallout">
            <a:avLst>
              <a:gd name="adj1" fmla="val -62461"/>
              <a:gd name="adj2" fmla="val -53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general state and fact</a:t>
            </a: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7065963" y="4046538"/>
            <a:ext cx="1598612" cy="428625"/>
          </a:xfrm>
          <a:prstGeom prst="wedgeRoundRectCallout">
            <a:avLst>
              <a:gd name="adj1" fmla="val -102731"/>
              <a:gd name="adj2" fmla="val -41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timetable</a:t>
            </a: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10113963" y="4433888"/>
            <a:ext cx="2078037" cy="842962"/>
          </a:xfrm>
          <a:prstGeom prst="wedgeRoundRectCallout">
            <a:avLst>
              <a:gd name="adj1" fmla="val -67954"/>
              <a:gd name="adj2" fmla="val -3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general state and fact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  <p:bldP spid="60430" grpId="0"/>
      <p:bldP spid="60435" grpId="0" animBg="1"/>
      <p:bldP spid="60436" grpId="0" animBg="1"/>
      <p:bldP spid="60437" grpId="0" animBg="1"/>
      <p:bldP spid="60438" grpId="0" animBg="1"/>
      <p:bldP spid="60439" grpId="0" animBg="1"/>
      <p:bldP spid="60440" grpId="0" animBg="1"/>
      <p:bldP spid="604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"/>
            <a:ext cx="65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763588" y="341313"/>
            <a:ext cx="11428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+mj-lt"/>
              </a:rPr>
              <a:t>Put the verbs in brackets into the </a:t>
            </a:r>
            <a:r>
              <a:rPr lang="en-US" sz="2800" b="1" i="1">
                <a:latin typeface="+mj-lt"/>
              </a:rPr>
              <a:t>Present Simple </a:t>
            </a:r>
            <a:r>
              <a:rPr lang="en-US" sz="2800" b="1">
                <a:latin typeface="+mj-lt"/>
              </a:rPr>
              <a:t>or the </a:t>
            </a:r>
            <a:r>
              <a:rPr lang="en-US" sz="2800" b="1" i="1">
                <a:latin typeface="+mj-lt"/>
              </a:rPr>
              <a:t>Present Continuous</a:t>
            </a:r>
            <a:r>
              <a:rPr lang="en-US" sz="3200" b="1">
                <a:latin typeface="+mj-lt"/>
              </a:rPr>
              <a:t>.</a:t>
            </a:r>
            <a:r>
              <a:rPr lang="en-US" sz="3200">
                <a:latin typeface="+mj-lt"/>
              </a:rPr>
              <a:t>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4288"/>
            <a:ext cx="1191736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57175" y="2171661"/>
            <a:ext cx="11406188" cy="38164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dirty="0">
                <a:latin typeface="+mj-lt"/>
              </a:rPr>
              <a:t>Hi Monica,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What </a:t>
            </a:r>
            <a:r>
              <a:rPr lang="en-US" sz="2200" b="1" dirty="0">
                <a:latin typeface="+mj-lt"/>
              </a:rPr>
              <a:t>1) </a:t>
            </a:r>
            <a:r>
              <a:rPr lang="en-US" sz="2200" dirty="0">
                <a:latin typeface="+mj-lt"/>
              </a:rPr>
              <a:t>are you doing </a:t>
            </a:r>
            <a:r>
              <a:rPr lang="en-US" sz="2200" b="1" dirty="0">
                <a:latin typeface="+mj-lt"/>
              </a:rPr>
              <a:t>(you/do) </a:t>
            </a:r>
            <a:r>
              <a:rPr lang="en-US" sz="2200" dirty="0">
                <a:latin typeface="+mj-lt"/>
              </a:rPr>
              <a:t>these days? I </a:t>
            </a:r>
            <a:r>
              <a:rPr lang="en-US" sz="2200" b="1" dirty="0">
                <a:latin typeface="+mj-lt"/>
              </a:rPr>
              <a:t>2)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(stay) </a:t>
            </a:r>
            <a:r>
              <a:rPr lang="en-US" sz="2200" dirty="0">
                <a:latin typeface="+mj-lt"/>
              </a:rPr>
              <a:t>in Scotland at the moment for a summer course. Lessons </a:t>
            </a:r>
            <a:r>
              <a:rPr lang="en-US" sz="2200" b="1" dirty="0">
                <a:latin typeface="+mj-lt"/>
              </a:rPr>
              <a:t>3)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(start) </a:t>
            </a:r>
            <a:r>
              <a:rPr lang="en-US" sz="2200" dirty="0">
                <a:latin typeface="+mj-lt"/>
              </a:rPr>
              <a:t>at 8:30 every morning and </a:t>
            </a:r>
            <a:r>
              <a:rPr lang="en-US" sz="2200" b="1" dirty="0">
                <a:latin typeface="+mj-lt"/>
              </a:rPr>
              <a:t>4)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(finish) </a:t>
            </a:r>
            <a:r>
              <a:rPr lang="en-US" sz="2200" dirty="0">
                <a:latin typeface="+mj-lt"/>
              </a:rPr>
              <a:t>at 4:00. I </a:t>
            </a:r>
            <a:r>
              <a:rPr lang="en-US" sz="2200" b="1" dirty="0">
                <a:latin typeface="+mj-lt"/>
              </a:rPr>
              <a:t>5)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(learn) </a:t>
            </a:r>
            <a:r>
              <a:rPr lang="en-US" sz="2200" dirty="0">
                <a:latin typeface="+mj-lt"/>
              </a:rPr>
              <a:t>lots of new things every day. This week, I </a:t>
            </a:r>
            <a:r>
              <a:rPr lang="en-US" sz="2200" b="1" dirty="0">
                <a:latin typeface="+mj-lt"/>
              </a:rPr>
              <a:t>6)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(try) </a:t>
            </a:r>
            <a:r>
              <a:rPr lang="en-US" sz="2200" dirty="0">
                <a:latin typeface="+mj-lt"/>
              </a:rPr>
              <a:t>Highland dancing. It’s fun, but I </a:t>
            </a:r>
            <a:r>
              <a:rPr lang="en-US" sz="2200" b="1" dirty="0">
                <a:latin typeface="+mj-lt"/>
              </a:rPr>
              <a:t>7)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(not/think) </a:t>
            </a:r>
            <a:r>
              <a:rPr lang="en-US" sz="2200" dirty="0">
                <a:latin typeface="+mj-lt"/>
              </a:rPr>
              <a:t>I’m very good at it!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There are lots of nice people here, like my new friend, Kirsty. She’s got long red hair and she </a:t>
            </a:r>
            <a:r>
              <a:rPr lang="en-US" sz="2200" b="1" dirty="0">
                <a:latin typeface="+mj-lt"/>
              </a:rPr>
              <a:t>8)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(enjoy) </a:t>
            </a:r>
            <a:r>
              <a:rPr lang="en-US" sz="2200" dirty="0">
                <a:latin typeface="+mj-lt"/>
              </a:rPr>
              <a:t>playing sports like me. We </a:t>
            </a:r>
            <a:r>
              <a:rPr lang="en-US" sz="2200" b="1" dirty="0">
                <a:latin typeface="+mj-lt"/>
              </a:rPr>
              <a:t>9)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(play) </a:t>
            </a:r>
            <a:r>
              <a:rPr lang="en-US" sz="2200" dirty="0">
                <a:latin typeface="+mj-lt"/>
              </a:rPr>
              <a:t>basketball at 6:00 p.m. today. Tomorrow, we </a:t>
            </a:r>
            <a:r>
              <a:rPr lang="en-US" sz="2200" b="1" dirty="0">
                <a:latin typeface="+mj-lt"/>
              </a:rPr>
              <a:t>10)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(go) </a:t>
            </a:r>
            <a:r>
              <a:rPr lang="en-US" sz="2200" dirty="0">
                <a:latin typeface="+mj-lt"/>
              </a:rPr>
              <a:t>to an amusement park. I can’t wait! </a:t>
            </a:r>
          </a:p>
          <a:p>
            <a:r>
              <a:rPr lang="en-US" sz="2200" dirty="0">
                <a:latin typeface="+mj-lt"/>
              </a:rPr>
              <a:t>Talk soon.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Becky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9617444" y="2875701"/>
            <a:ext cx="170623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6570479" y="3196855"/>
            <a:ext cx="2456564" cy="141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10156823" y="3540346"/>
            <a:ext cx="1122497" cy="6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10202863" y="4891088"/>
            <a:ext cx="107645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1109662" y="5212822"/>
            <a:ext cx="11001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8910321" y="3535679"/>
            <a:ext cx="1148080" cy="466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493" name="Text Box 28"/>
          <p:cNvSpPr txBox="1">
            <a:spLocks noChangeArrowheads="1"/>
          </p:cNvSpPr>
          <p:nvPr/>
        </p:nvSpPr>
        <p:spPr bwMode="auto">
          <a:xfrm>
            <a:off x="2106613" y="814388"/>
            <a:ext cx="805021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+mj-lt"/>
              </a:rPr>
              <a:t>First, underline adverbs of time expressions in the text.</a:t>
            </a:r>
          </a:p>
        </p:txBody>
      </p:sp>
      <p:sp>
        <p:nvSpPr>
          <p:cNvPr id="2" name="Line 20">
            <a:extLst>
              <a:ext uri="{FF2B5EF4-FFF2-40B4-BE49-F238E27FC236}">
                <a16:creationId xmlns:a16="http://schemas.microsoft.com/office/drawing/2014/main" id="{432BDB14-C42E-68CA-DE39-99E0644CA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598" y="5212820"/>
            <a:ext cx="558270" cy="2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 animBg="1"/>
      <p:bldP spid="64529" grpId="0" animBg="1"/>
      <p:bldP spid="64530" grpId="0" animBg="1"/>
      <p:bldP spid="64532" grpId="0" animBg="1"/>
      <p:bldP spid="64533" grpId="0" animBg="1"/>
      <p:bldP spid="6453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414338"/>
            <a:ext cx="6810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4288"/>
            <a:ext cx="1191736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257175" y="2171661"/>
            <a:ext cx="11406188" cy="38164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dirty="0">
                <a:latin typeface="+mj-lt"/>
              </a:rPr>
              <a:t>Hi Monica,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What </a:t>
            </a:r>
            <a:r>
              <a:rPr lang="en-US" sz="2200" b="1" dirty="0">
                <a:latin typeface="+mj-lt"/>
              </a:rPr>
              <a:t>1) </a:t>
            </a:r>
            <a:r>
              <a:rPr lang="en-US" sz="2200" dirty="0">
                <a:latin typeface="+mj-lt"/>
              </a:rPr>
              <a:t>are you doing </a:t>
            </a:r>
            <a:r>
              <a:rPr lang="en-US" sz="2200" b="1" dirty="0">
                <a:latin typeface="+mj-lt"/>
              </a:rPr>
              <a:t>(you/do) </a:t>
            </a:r>
            <a:r>
              <a:rPr lang="en-US" sz="2200" dirty="0">
                <a:latin typeface="+mj-lt"/>
              </a:rPr>
              <a:t>these days? I </a:t>
            </a:r>
            <a:r>
              <a:rPr lang="en-US" sz="2200" b="1" dirty="0">
                <a:latin typeface="+mj-lt"/>
              </a:rPr>
              <a:t>2)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(stay) </a:t>
            </a:r>
            <a:r>
              <a:rPr lang="en-US" sz="2200" dirty="0">
                <a:latin typeface="+mj-lt"/>
              </a:rPr>
              <a:t>in Scotland at the moment for a summer course. Lessons </a:t>
            </a:r>
            <a:r>
              <a:rPr lang="en-US" sz="2200" b="1" dirty="0">
                <a:latin typeface="+mj-lt"/>
              </a:rPr>
              <a:t>3)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(start) </a:t>
            </a:r>
            <a:r>
              <a:rPr lang="en-US" sz="2200" dirty="0">
                <a:latin typeface="+mj-lt"/>
              </a:rPr>
              <a:t>at 8:30 every morning and </a:t>
            </a:r>
            <a:r>
              <a:rPr lang="en-US" sz="2200" b="1" dirty="0">
                <a:latin typeface="+mj-lt"/>
              </a:rPr>
              <a:t>4)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(finish) </a:t>
            </a:r>
            <a:r>
              <a:rPr lang="en-US" sz="2200" dirty="0">
                <a:latin typeface="+mj-lt"/>
              </a:rPr>
              <a:t>at 4:00. I </a:t>
            </a:r>
            <a:r>
              <a:rPr lang="en-US" sz="2200" b="1" dirty="0">
                <a:latin typeface="+mj-lt"/>
              </a:rPr>
              <a:t>5)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(learn) </a:t>
            </a:r>
            <a:r>
              <a:rPr lang="en-US" sz="2200" dirty="0">
                <a:latin typeface="+mj-lt"/>
              </a:rPr>
              <a:t>lots of new things every day. This week, I </a:t>
            </a:r>
            <a:r>
              <a:rPr lang="en-US" sz="2200" b="1" dirty="0">
                <a:latin typeface="+mj-lt"/>
              </a:rPr>
              <a:t>6)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(try) </a:t>
            </a:r>
            <a:r>
              <a:rPr lang="en-US" sz="2200" dirty="0">
                <a:latin typeface="+mj-lt"/>
              </a:rPr>
              <a:t>Highland dancing. It’s fun, but I </a:t>
            </a:r>
            <a:r>
              <a:rPr lang="en-US" sz="2200" b="1" dirty="0">
                <a:latin typeface="+mj-lt"/>
              </a:rPr>
              <a:t>7)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(not/think) </a:t>
            </a:r>
            <a:r>
              <a:rPr lang="en-US" sz="2200" dirty="0">
                <a:latin typeface="+mj-lt"/>
              </a:rPr>
              <a:t>I’m very good at it!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There are lots of nice people here, like my new friend, Kirsty. She’s got long red hair and she </a:t>
            </a:r>
            <a:r>
              <a:rPr lang="en-US" sz="2200" b="1" dirty="0">
                <a:latin typeface="+mj-lt"/>
              </a:rPr>
              <a:t>8)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(enjoy) </a:t>
            </a:r>
            <a:r>
              <a:rPr lang="en-US" sz="2200" dirty="0">
                <a:latin typeface="+mj-lt"/>
              </a:rPr>
              <a:t>playing sports like me. We </a:t>
            </a:r>
            <a:r>
              <a:rPr lang="en-US" sz="2200" b="1" dirty="0">
                <a:latin typeface="+mj-lt"/>
              </a:rPr>
              <a:t>9)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(play) </a:t>
            </a:r>
            <a:r>
              <a:rPr lang="en-US" sz="2200" dirty="0">
                <a:latin typeface="+mj-lt"/>
              </a:rPr>
              <a:t>basketball at 6:00 p.m. today. Tomorrow, we </a:t>
            </a:r>
            <a:r>
              <a:rPr lang="en-US" sz="2200" b="1" dirty="0">
                <a:latin typeface="+mj-lt"/>
              </a:rPr>
              <a:t>10) </a:t>
            </a:r>
            <a:r>
              <a:rPr lang="en-US" sz="2200" dirty="0">
                <a:latin typeface="+mj-lt"/>
              </a:rPr>
              <a:t>____________ </a:t>
            </a:r>
            <a:r>
              <a:rPr lang="en-US" sz="2200" b="1" dirty="0">
                <a:latin typeface="+mj-lt"/>
              </a:rPr>
              <a:t>(go) </a:t>
            </a:r>
            <a:r>
              <a:rPr lang="en-US" sz="2200" dirty="0">
                <a:latin typeface="+mj-lt"/>
              </a:rPr>
              <a:t>to an amusement park. I can’t wait! </a:t>
            </a:r>
          </a:p>
          <a:p>
            <a:r>
              <a:rPr lang="en-US" sz="2200" dirty="0">
                <a:latin typeface="+mj-lt"/>
              </a:rPr>
              <a:t>Talk soon.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Becky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695950" y="2532062"/>
            <a:ext cx="1925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am staying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033043" y="2862380"/>
            <a:ext cx="1925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start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85437" y="3195598"/>
            <a:ext cx="19256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finish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4160044" y="3210043"/>
            <a:ext cx="1925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learn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97146" y="3546416"/>
            <a:ext cx="1925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am trying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6658769" y="3546416"/>
            <a:ext cx="19256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don’t think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173037" y="4541070"/>
            <a:ext cx="1925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+mj-lt"/>
              </a:rPr>
              <a:t>enjoys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6119813" y="4534714"/>
            <a:ext cx="1925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+mj-lt"/>
              </a:rPr>
              <a:t>am playing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3055937" y="4876023"/>
            <a:ext cx="1925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am going</a:t>
            </a:r>
          </a:p>
        </p:txBody>
      </p:sp>
      <p:sp>
        <p:nvSpPr>
          <p:cNvPr id="62492" name="AutoShape 28"/>
          <p:cNvSpPr>
            <a:spLocks noChangeArrowheads="1"/>
          </p:cNvSpPr>
          <p:nvPr/>
        </p:nvSpPr>
        <p:spPr bwMode="auto">
          <a:xfrm>
            <a:off x="10626725" y="5010707"/>
            <a:ext cx="1308100" cy="1095375"/>
          </a:xfrm>
          <a:prstGeom prst="wedgeRoundRectCallout">
            <a:avLst>
              <a:gd name="adj1" fmla="val -222639"/>
              <a:gd name="adj2" fmla="val -1642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general state and fact</a:t>
            </a: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>
            <a:off x="1533302" y="5441173"/>
            <a:ext cx="1463232" cy="1109663"/>
          </a:xfrm>
          <a:prstGeom prst="wedgeRoundRectCallout">
            <a:avLst>
              <a:gd name="adj1" fmla="val -40792"/>
              <a:gd name="adj2" fmla="val -1138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general state and fact</a:t>
            </a:r>
          </a:p>
        </p:txBody>
      </p:sp>
      <p:sp>
        <p:nvSpPr>
          <p:cNvPr id="62494" name="AutoShape 30"/>
          <p:cNvSpPr>
            <a:spLocks noChangeArrowheads="1"/>
          </p:cNvSpPr>
          <p:nvPr/>
        </p:nvSpPr>
        <p:spPr bwMode="auto">
          <a:xfrm>
            <a:off x="7740410" y="5497922"/>
            <a:ext cx="2155825" cy="801687"/>
          </a:xfrm>
          <a:prstGeom prst="wedgeRoundRectCallout">
            <a:avLst>
              <a:gd name="adj1" fmla="val -48194"/>
              <a:gd name="adj2" fmla="val -1298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fixed future arrangement</a:t>
            </a:r>
          </a:p>
        </p:txBody>
      </p:sp>
      <p:sp>
        <p:nvSpPr>
          <p:cNvPr id="62495" name="AutoShape 31"/>
          <p:cNvSpPr>
            <a:spLocks noChangeArrowheads="1"/>
          </p:cNvSpPr>
          <p:nvPr/>
        </p:nvSpPr>
        <p:spPr bwMode="auto">
          <a:xfrm>
            <a:off x="4749800" y="5497923"/>
            <a:ext cx="1892300" cy="801687"/>
          </a:xfrm>
          <a:prstGeom prst="wedgeRoundRectCallout">
            <a:avLst>
              <a:gd name="adj1" fmla="val -55743"/>
              <a:gd name="adj2" fmla="val -940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fixed future arrangement</a:t>
            </a:r>
          </a:p>
        </p:txBody>
      </p:sp>
      <p:sp>
        <p:nvSpPr>
          <p:cNvPr id="62496" name="AutoShape 32"/>
          <p:cNvSpPr>
            <a:spLocks noChangeArrowheads="1"/>
          </p:cNvSpPr>
          <p:nvPr/>
        </p:nvSpPr>
        <p:spPr bwMode="auto">
          <a:xfrm>
            <a:off x="1654175" y="885825"/>
            <a:ext cx="2803525" cy="1055688"/>
          </a:xfrm>
          <a:prstGeom prst="wedgeRoundRectCallout">
            <a:avLst>
              <a:gd name="adj1" fmla="val -36092"/>
              <a:gd name="adj2" fmla="val 2228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action happening around the time of speaking</a:t>
            </a:r>
          </a:p>
        </p:txBody>
      </p:sp>
      <p:sp>
        <p:nvSpPr>
          <p:cNvPr id="21530" name="Rectangle 34"/>
          <p:cNvSpPr>
            <a:spLocks noChangeArrowheads="1"/>
          </p:cNvSpPr>
          <p:nvPr/>
        </p:nvSpPr>
        <p:spPr bwMode="auto">
          <a:xfrm>
            <a:off x="763588" y="341313"/>
            <a:ext cx="11428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+mj-lt"/>
              </a:rPr>
              <a:t>Put the verbs in brackets into the </a:t>
            </a:r>
            <a:r>
              <a:rPr lang="en-US" sz="2800" b="1" i="1">
                <a:latin typeface="+mj-lt"/>
              </a:rPr>
              <a:t>Present Simple </a:t>
            </a:r>
            <a:r>
              <a:rPr lang="en-US" sz="2800" b="1">
                <a:latin typeface="+mj-lt"/>
              </a:rPr>
              <a:t>or the </a:t>
            </a:r>
            <a:r>
              <a:rPr lang="en-US" sz="2800" b="1" i="1">
                <a:latin typeface="+mj-lt"/>
              </a:rPr>
              <a:t>Present Continuous</a:t>
            </a:r>
            <a:r>
              <a:rPr lang="en-US" sz="3200" b="1">
                <a:latin typeface="+mj-lt"/>
              </a:rPr>
              <a:t>.</a:t>
            </a:r>
            <a:r>
              <a:rPr lang="en-US" sz="3200">
                <a:latin typeface="+mj-lt"/>
              </a:rPr>
              <a:t> </a:t>
            </a:r>
          </a:p>
        </p:txBody>
      </p:sp>
      <p:sp>
        <p:nvSpPr>
          <p:cNvPr id="62499" name="AutoShape 35"/>
          <p:cNvSpPr>
            <a:spLocks noChangeArrowheads="1"/>
          </p:cNvSpPr>
          <p:nvPr/>
        </p:nvSpPr>
        <p:spPr bwMode="auto">
          <a:xfrm>
            <a:off x="5043488" y="901700"/>
            <a:ext cx="1892300" cy="801688"/>
          </a:xfrm>
          <a:prstGeom prst="wedgeRoundRectCallout">
            <a:avLst>
              <a:gd name="adj1" fmla="val 74054"/>
              <a:gd name="adj2" fmla="val 1808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temporary situation</a:t>
            </a:r>
          </a:p>
        </p:txBody>
      </p:sp>
      <p:sp>
        <p:nvSpPr>
          <p:cNvPr id="2" name="AutoShape 28">
            <a:extLst>
              <a:ext uri="{FF2B5EF4-FFF2-40B4-BE49-F238E27FC236}">
                <a16:creationId xmlns:a16="http://schemas.microsoft.com/office/drawing/2014/main" id="{E590091B-2AFB-C1B3-0410-384AE419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244" y="2079735"/>
            <a:ext cx="1395413" cy="503238"/>
          </a:xfrm>
          <a:prstGeom prst="wedgeRoundRectCallout">
            <a:avLst>
              <a:gd name="adj1" fmla="val -96914"/>
              <a:gd name="adj2" fmla="val 1442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timetable</a:t>
            </a:r>
          </a:p>
        </p:txBody>
      </p:sp>
    </p:spTree>
    <p:extLst>
      <p:ext uri="{BB962C8B-B14F-4D97-AF65-F5344CB8AC3E}">
        <p14:creationId xmlns:p14="http://schemas.microsoft.com/office/powerpoint/2010/main" val="26574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/>
      <p:bldP spid="62481" grpId="0"/>
      <p:bldP spid="62482" grpId="0"/>
      <p:bldP spid="62483" grpId="0"/>
      <p:bldP spid="62492" grpId="0" animBg="1"/>
      <p:bldP spid="62493" grpId="0" animBg="1"/>
      <p:bldP spid="62494" grpId="0" animBg="1"/>
      <p:bldP spid="62495" grpId="0" animBg="1"/>
      <p:bldP spid="62496" grpId="0" animBg="1"/>
      <p:bldP spid="6249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94" y="277729"/>
            <a:ext cx="11737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9EB4"/>
                </a:solidFill>
                <a:latin typeface="+mj-lt"/>
              </a:rPr>
              <a:t>23 </a:t>
            </a:r>
            <a:r>
              <a:rPr lang="en-US" sz="3200" dirty="0">
                <a:solidFill>
                  <a:srgbClr val="009EB4"/>
                </a:solidFill>
                <a:latin typeface="+mj-lt"/>
              </a:rPr>
              <a:t>★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Choose the correct option. </a:t>
            </a:r>
            <a:endParaRPr lang="en-US" sz="3200" dirty="0">
              <a:solidFill>
                <a:srgbClr val="211D1E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Alice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reads / is reading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a book at the moment. </a:t>
            </a:r>
          </a:p>
          <a:p>
            <a:endParaRPr lang="en-US" sz="3200" b="1" dirty="0">
              <a:solidFill>
                <a:srgbClr val="211D1E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I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drink / ’m drinking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a glass of milk every morning. </a:t>
            </a:r>
          </a:p>
          <a:p>
            <a:endParaRPr lang="en-US" sz="3200" b="1" dirty="0">
              <a:solidFill>
                <a:srgbClr val="211D1E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My parents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don’t eat / aren’t eating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dinner right now. </a:t>
            </a:r>
          </a:p>
          <a:p>
            <a:endParaRPr lang="en-US" sz="3200" b="1" dirty="0">
              <a:solidFill>
                <a:srgbClr val="211D1E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4 Does Andy live / Is Andy living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on New Street? </a:t>
            </a:r>
          </a:p>
          <a:p>
            <a:endParaRPr lang="en-US" sz="3200" b="1" dirty="0">
              <a:solidFill>
                <a:srgbClr val="211D1E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We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work / ’re working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on a school project now. </a:t>
            </a:r>
          </a:p>
          <a:p>
            <a:endParaRPr lang="en-US" sz="3200" b="1" dirty="0">
              <a:solidFill>
                <a:srgbClr val="211D1E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6 Do you go / Are you going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to football practice tomorrow? 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80525" y="1511558"/>
            <a:ext cx="1623527" cy="93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39972" y="2491273"/>
            <a:ext cx="8768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484837" y="3460860"/>
            <a:ext cx="21498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37594" y="4429157"/>
            <a:ext cx="24777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25481" y="5412262"/>
            <a:ext cx="1937657" cy="31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0092" y="6388361"/>
            <a:ext cx="2233124" cy="5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66010" y="476250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Extra Practice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WB, page 65</a:t>
            </a:r>
          </a:p>
        </p:txBody>
      </p:sp>
    </p:spTree>
    <p:extLst>
      <p:ext uri="{BB962C8B-B14F-4D97-AF65-F5344CB8AC3E}">
        <p14:creationId xmlns:p14="http://schemas.microsoft.com/office/powerpoint/2010/main" val="29076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76250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Extra Practice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WB, page 14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046288" y="395288"/>
            <a:ext cx="10145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latin typeface="+mj-lt"/>
              </a:rPr>
              <a:t>Put the verbs in brackets into the </a:t>
            </a:r>
            <a:r>
              <a:rPr lang="en-US" sz="2800" b="1" i="1" dirty="0">
                <a:latin typeface="+mj-lt"/>
              </a:rPr>
              <a:t>Present Simple </a:t>
            </a:r>
            <a:r>
              <a:rPr lang="en-US" sz="2800" b="1" dirty="0">
                <a:latin typeface="+mj-lt"/>
              </a:rPr>
              <a:t>or the </a:t>
            </a:r>
            <a:r>
              <a:rPr lang="en-US" sz="2800" b="1" i="1" dirty="0">
                <a:latin typeface="+mj-lt"/>
              </a:rPr>
              <a:t>Present Continuous</a:t>
            </a:r>
            <a:r>
              <a:rPr lang="en-US" sz="2800" b="1" dirty="0">
                <a:latin typeface="+mj-lt"/>
              </a:rPr>
              <a:t>.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49238" y="1312863"/>
            <a:ext cx="117506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+mj-lt"/>
              </a:rPr>
              <a:t>1 </a:t>
            </a:r>
            <a:r>
              <a:rPr lang="en-US" sz="2800">
                <a:latin typeface="+mj-lt"/>
              </a:rPr>
              <a:t>A: __________________ </a:t>
            </a:r>
            <a:r>
              <a:rPr lang="en-US" sz="2800" b="1">
                <a:latin typeface="+mj-lt"/>
              </a:rPr>
              <a:t>(Tom/sleep) </a:t>
            </a:r>
            <a:r>
              <a:rPr lang="en-US" sz="2800">
                <a:latin typeface="+mj-lt"/>
              </a:rPr>
              <a:t>now?</a:t>
            </a:r>
            <a:br>
              <a:rPr lang="en-US" sz="2800">
                <a:latin typeface="+mj-lt"/>
              </a:rPr>
            </a:br>
            <a:r>
              <a:rPr lang="en-US" sz="2800">
                <a:latin typeface="+mj-lt"/>
              </a:rPr>
              <a:t>   B: No, he ___________________ . He ___________________ </a:t>
            </a:r>
            <a:r>
              <a:rPr lang="en-US" sz="2800" b="1">
                <a:latin typeface="+mj-lt"/>
              </a:rPr>
              <a:t>(read) </a:t>
            </a:r>
            <a:r>
              <a:rPr lang="en-US" sz="2800">
                <a:latin typeface="+mj-lt"/>
              </a:rPr>
              <a:t>a book.</a:t>
            </a:r>
            <a:br>
              <a:rPr lang="en-US" sz="2800">
                <a:latin typeface="+mj-lt"/>
              </a:rPr>
            </a:br>
            <a:r>
              <a:rPr lang="en-US" sz="2800" b="1">
                <a:latin typeface="+mj-lt"/>
              </a:rPr>
              <a:t>2 </a:t>
            </a:r>
            <a:r>
              <a:rPr lang="en-US" sz="2800">
                <a:latin typeface="+mj-lt"/>
              </a:rPr>
              <a:t>A: What ____________________ </a:t>
            </a:r>
            <a:r>
              <a:rPr lang="en-US" sz="2800" b="1">
                <a:latin typeface="+mj-lt"/>
              </a:rPr>
              <a:t>(you/ usually/do) </a:t>
            </a:r>
            <a:r>
              <a:rPr lang="en-US" sz="2800">
                <a:latin typeface="+mj-lt"/>
              </a:rPr>
              <a:t>in the afternoon?</a:t>
            </a:r>
            <a:br>
              <a:rPr lang="en-US" sz="2800">
                <a:latin typeface="+mj-lt"/>
              </a:rPr>
            </a:br>
            <a:r>
              <a:rPr lang="en-US" sz="2800">
                <a:latin typeface="+mj-lt"/>
              </a:rPr>
              <a:t>   B: I ___________________ </a:t>
            </a:r>
            <a:r>
              <a:rPr lang="en-US" sz="2800" b="1">
                <a:latin typeface="+mj-lt"/>
              </a:rPr>
              <a:t>(meet) </a:t>
            </a:r>
            <a:r>
              <a:rPr lang="en-US" sz="2800">
                <a:latin typeface="+mj-lt"/>
              </a:rPr>
              <a:t>my friends and we __________________ </a:t>
            </a:r>
            <a:r>
              <a:rPr lang="en-US" sz="2800" b="1">
                <a:latin typeface="+mj-lt"/>
              </a:rPr>
              <a:t>(play) </a:t>
            </a:r>
            <a:r>
              <a:rPr lang="en-US" sz="2800">
                <a:latin typeface="+mj-lt"/>
              </a:rPr>
              <a:t>football.</a:t>
            </a:r>
            <a:br>
              <a:rPr lang="en-US" sz="2800">
                <a:latin typeface="+mj-lt"/>
              </a:rPr>
            </a:br>
            <a:r>
              <a:rPr lang="en-US" sz="2800" b="1">
                <a:latin typeface="+mj-lt"/>
              </a:rPr>
              <a:t>3 </a:t>
            </a:r>
            <a:r>
              <a:rPr lang="en-US" sz="2800">
                <a:latin typeface="+mj-lt"/>
              </a:rPr>
              <a:t>A: __________________ </a:t>
            </a:r>
            <a:r>
              <a:rPr lang="en-US" sz="2800" b="1">
                <a:latin typeface="+mj-lt"/>
              </a:rPr>
              <a:t>(Helen/study) </a:t>
            </a:r>
            <a:r>
              <a:rPr lang="en-US" sz="2800">
                <a:latin typeface="+mj-lt"/>
              </a:rPr>
              <a:t>for her maths test at the moment?</a:t>
            </a:r>
            <a:br>
              <a:rPr lang="en-US" sz="2800">
                <a:latin typeface="+mj-lt"/>
              </a:rPr>
            </a:br>
            <a:r>
              <a:rPr lang="en-US" sz="2800">
                <a:latin typeface="+mj-lt"/>
              </a:rPr>
              <a:t>   B: No, she ___________________ </a:t>
            </a:r>
            <a:r>
              <a:rPr lang="en-US" sz="2800" b="1">
                <a:latin typeface="+mj-lt"/>
              </a:rPr>
              <a:t>(have) </a:t>
            </a:r>
            <a:r>
              <a:rPr lang="en-US" sz="2800">
                <a:latin typeface="+mj-lt"/>
              </a:rPr>
              <a:t>a guitar lesson.</a:t>
            </a:r>
            <a:br>
              <a:rPr lang="en-US" sz="2800">
                <a:latin typeface="+mj-lt"/>
              </a:rPr>
            </a:br>
            <a:r>
              <a:rPr lang="en-US" sz="2800" b="1">
                <a:latin typeface="+mj-lt"/>
              </a:rPr>
              <a:t>4 </a:t>
            </a:r>
            <a:r>
              <a:rPr lang="en-US" sz="2800">
                <a:latin typeface="+mj-lt"/>
              </a:rPr>
              <a:t>A: Max __________________ </a:t>
            </a:r>
            <a:r>
              <a:rPr lang="en-US" sz="2800" b="1">
                <a:latin typeface="+mj-lt"/>
              </a:rPr>
              <a:t>(not/like) </a:t>
            </a:r>
            <a:r>
              <a:rPr lang="en-US" sz="2800">
                <a:latin typeface="+mj-lt"/>
              </a:rPr>
              <a:t>surfing the Net.</a:t>
            </a:r>
            <a:br>
              <a:rPr lang="en-US" sz="2800">
                <a:latin typeface="+mj-lt"/>
              </a:rPr>
            </a:br>
            <a:r>
              <a:rPr lang="en-US" sz="2800">
                <a:latin typeface="+mj-lt"/>
              </a:rPr>
              <a:t>   B: I know. He __________________ </a:t>
            </a:r>
            <a:r>
              <a:rPr lang="en-US" sz="2800" b="1">
                <a:latin typeface="+mj-lt"/>
              </a:rPr>
              <a:t>(prefer) </a:t>
            </a:r>
            <a:r>
              <a:rPr lang="en-US" sz="2800">
                <a:latin typeface="+mj-lt"/>
              </a:rPr>
              <a:t>watching TV series.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011238" y="1330325"/>
            <a:ext cx="321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Is Tom sleeping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132013" y="1746250"/>
            <a:ext cx="321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isn’t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151563" y="1773238"/>
            <a:ext cx="321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is reading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952625" y="2189163"/>
            <a:ext cx="321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do you usually do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1163638" y="2619375"/>
            <a:ext cx="321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meet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8367713" y="2606675"/>
            <a:ext cx="321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play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914400" y="3451225"/>
            <a:ext cx="321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Is Helen studying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2216150" y="3879850"/>
            <a:ext cx="321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is having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746250" y="4310063"/>
            <a:ext cx="321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doesn’t like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2549525" y="4722813"/>
            <a:ext cx="321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prefers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6178550" y="1731963"/>
            <a:ext cx="596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9030361" y="3865563"/>
            <a:ext cx="2217738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496" name="AutoShape 32"/>
          <p:cNvSpPr>
            <a:spLocks noChangeArrowheads="1"/>
          </p:cNvSpPr>
          <p:nvPr/>
        </p:nvSpPr>
        <p:spPr bwMode="auto">
          <a:xfrm>
            <a:off x="8470900" y="904875"/>
            <a:ext cx="3721100" cy="765175"/>
          </a:xfrm>
          <a:prstGeom prst="wedgeRoundRectCallout">
            <a:avLst>
              <a:gd name="adj1" fmla="val -62032"/>
              <a:gd name="adj2" fmla="val 74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action happening around the time of speaking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0" y="5543550"/>
            <a:ext cx="1316038" cy="1120775"/>
          </a:xfrm>
          <a:prstGeom prst="wedgeRoundRectCallout">
            <a:avLst>
              <a:gd name="adj1" fmla="val -11725"/>
              <a:gd name="adj2" fmla="val -3140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habits and routines 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8194675" y="5337175"/>
            <a:ext cx="3721100" cy="765175"/>
          </a:xfrm>
          <a:prstGeom prst="wedgeRoundRectCallout">
            <a:avLst>
              <a:gd name="adj1" fmla="val 11127"/>
              <a:gd name="adj2" fmla="val -227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action happening around the time of speaking</a:t>
            </a: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>
            <a:off x="1835150" y="5472113"/>
            <a:ext cx="1335088" cy="1109662"/>
          </a:xfrm>
          <a:prstGeom prst="wedgeRoundRectCallout">
            <a:avLst>
              <a:gd name="adj1" fmla="val 28361"/>
              <a:gd name="adj2" fmla="val -12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general state and fact</a:t>
            </a: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4121150" y="5472113"/>
            <a:ext cx="1335088" cy="1109662"/>
          </a:xfrm>
          <a:prstGeom prst="wedgeRoundRectCallout">
            <a:avLst>
              <a:gd name="adj1" fmla="val -16352"/>
              <a:gd name="adj2" fmla="val -82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chemeClr val="bg1"/>
                </a:solidFill>
                <a:latin typeface="+mj-lt"/>
              </a:rPr>
              <a:t>general state and fact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6" grpId="0"/>
      <p:bldP spid="22537" grpId="0"/>
      <p:bldP spid="22538" grpId="0"/>
      <p:bldP spid="22539" grpId="0"/>
      <p:bldP spid="22543" grpId="0" animBg="1"/>
      <p:bldP spid="22544" grpId="0" animBg="1"/>
      <p:bldP spid="62496" grpId="0" animBg="1"/>
      <p:bldP spid="3" grpId="1" animBg="1"/>
      <p:bldP spid="4" grpId="0" animBg="1"/>
      <p:bldP spid="6249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76250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Extra Practice </a:t>
            </a:r>
          </a:p>
          <a:p>
            <a:r>
              <a:rPr lang="en-US" sz="1800" b="1">
                <a:solidFill>
                  <a:schemeClr val="bg1"/>
                </a:solidFill>
                <a:latin typeface="+mj-lt"/>
              </a:rPr>
              <a:t>WB, page 14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076450" y="429681"/>
            <a:ext cx="5848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+mj-lt"/>
              </a:rPr>
              <a:t>2. Choose the correct option.</a:t>
            </a:r>
            <a:r>
              <a:rPr lang="en-US" sz="3600" dirty="0">
                <a:latin typeface="+mj-lt"/>
              </a:rPr>
              <a:t>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28588" y="1229941"/>
            <a:ext cx="121920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>
                <a:latin typeface="+mj-lt"/>
              </a:rPr>
              <a:t>1 </a:t>
            </a:r>
            <a:r>
              <a:rPr lang="en-US" sz="2900" dirty="0">
                <a:latin typeface="+mj-lt"/>
              </a:rPr>
              <a:t>A: </a:t>
            </a:r>
            <a:r>
              <a:rPr lang="en-US" sz="2900" b="1" dirty="0">
                <a:latin typeface="+mj-lt"/>
              </a:rPr>
              <a:t>Do you have/Are you having </a:t>
            </a:r>
            <a:r>
              <a:rPr lang="en-US" sz="2900" dirty="0">
                <a:latin typeface="+mj-lt"/>
              </a:rPr>
              <a:t>dance classes every Tuesday?</a:t>
            </a:r>
            <a:br>
              <a:rPr lang="en-US" sz="2900" dirty="0">
                <a:latin typeface="+mj-lt"/>
              </a:rPr>
            </a:br>
            <a:r>
              <a:rPr lang="en-US" sz="2900" dirty="0">
                <a:latin typeface="+mj-lt"/>
              </a:rPr>
              <a:t>B: No, it’s usually on Wednesdays, but I </a:t>
            </a:r>
            <a:r>
              <a:rPr lang="en-US" sz="2900" b="1" dirty="0">
                <a:latin typeface="+mj-lt"/>
              </a:rPr>
              <a:t>have/am having </a:t>
            </a:r>
            <a:r>
              <a:rPr lang="en-US" sz="2900" dirty="0">
                <a:latin typeface="+mj-lt"/>
              </a:rPr>
              <a:t>an extra lesson today.</a:t>
            </a:r>
            <a:br>
              <a:rPr lang="en-US" sz="2900" dirty="0">
                <a:latin typeface="+mj-lt"/>
              </a:rPr>
            </a:br>
            <a:r>
              <a:rPr lang="en-US" sz="2900" b="1" dirty="0">
                <a:latin typeface="+mj-lt"/>
              </a:rPr>
              <a:t>2 </a:t>
            </a:r>
            <a:r>
              <a:rPr lang="en-US" sz="2900" dirty="0">
                <a:latin typeface="+mj-lt"/>
              </a:rPr>
              <a:t>A: Sam </a:t>
            </a:r>
            <a:r>
              <a:rPr lang="en-US" sz="2900" b="1" dirty="0">
                <a:latin typeface="+mj-lt"/>
              </a:rPr>
              <a:t>is looking/looks </a:t>
            </a:r>
            <a:r>
              <a:rPr lang="en-US" sz="2900" dirty="0">
                <a:latin typeface="+mj-lt"/>
              </a:rPr>
              <a:t>for a new ﬂat these days.</a:t>
            </a:r>
            <a:br>
              <a:rPr lang="en-US" sz="2900" dirty="0">
                <a:latin typeface="+mj-lt"/>
              </a:rPr>
            </a:br>
            <a:r>
              <a:rPr lang="en-US" sz="2900" dirty="0">
                <a:latin typeface="+mj-lt"/>
              </a:rPr>
              <a:t>B: Yes, I know. He </a:t>
            </a:r>
            <a:r>
              <a:rPr lang="en-US" sz="2900" b="1" dirty="0">
                <a:latin typeface="+mj-lt"/>
              </a:rPr>
              <a:t>is wanting/wants </a:t>
            </a:r>
            <a:r>
              <a:rPr lang="en-US" sz="2900" dirty="0">
                <a:latin typeface="+mj-lt"/>
              </a:rPr>
              <a:t>something bigger.</a:t>
            </a:r>
            <a:br>
              <a:rPr lang="en-US" sz="2900" dirty="0">
                <a:latin typeface="+mj-lt"/>
              </a:rPr>
            </a:br>
            <a:r>
              <a:rPr lang="en-US" sz="2900" b="1" dirty="0">
                <a:latin typeface="+mj-lt"/>
              </a:rPr>
              <a:t>3 </a:t>
            </a:r>
            <a:r>
              <a:rPr lang="en-US" sz="2900" dirty="0">
                <a:latin typeface="+mj-lt"/>
              </a:rPr>
              <a:t>A: </a:t>
            </a:r>
            <a:r>
              <a:rPr lang="en-US" sz="2900" b="1" dirty="0">
                <a:latin typeface="+mj-lt"/>
              </a:rPr>
              <a:t>Is Tom living/Does Tom live </a:t>
            </a:r>
            <a:r>
              <a:rPr lang="en-US" sz="2900" dirty="0">
                <a:latin typeface="+mj-lt"/>
              </a:rPr>
              <a:t>in a small ﬂat?</a:t>
            </a:r>
            <a:br>
              <a:rPr lang="en-US" sz="2900" dirty="0">
                <a:latin typeface="+mj-lt"/>
              </a:rPr>
            </a:br>
            <a:r>
              <a:rPr lang="en-US" sz="2900" dirty="0">
                <a:latin typeface="+mj-lt"/>
              </a:rPr>
              <a:t>B: No, it’s big. I </a:t>
            </a:r>
            <a:r>
              <a:rPr lang="en-US" sz="2900" b="1" dirty="0">
                <a:latin typeface="+mj-lt"/>
              </a:rPr>
              <a:t>am thinking/think </a:t>
            </a:r>
            <a:r>
              <a:rPr lang="en-US" sz="2900" dirty="0">
                <a:latin typeface="+mj-lt"/>
              </a:rPr>
              <a:t>it has four bedrooms.</a:t>
            </a:r>
            <a:br>
              <a:rPr lang="en-US" sz="2900" dirty="0">
                <a:latin typeface="+mj-lt"/>
              </a:rPr>
            </a:br>
            <a:r>
              <a:rPr lang="en-US" sz="2900" b="1" dirty="0">
                <a:latin typeface="+mj-lt"/>
              </a:rPr>
              <a:t>4 </a:t>
            </a:r>
            <a:r>
              <a:rPr lang="en-US" sz="2900" dirty="0">
                <a:latin typeface="+mj-lt"/>
              </a:rPr>
              <a:t>A: </a:t>
            </a:r>
            <a:r>
              <a:rPr lang="en-US" sz="2900" b="1" dirty="0">
                <a:latin typeface="+mj-lt"/>
              </a:rPr>
              <a:t>Do you want/Are you wanting </a:t>
            </a:r>
            <a:r>
              <a:rPr lang="en-US" sz="2900" dirty="0">
                <a:latin typeface="+mj-lt"/>
              </a:rPr>
              <a:t>to see that new action film at the cinema tonight?</a:t>
            </a:r>
            <a:br>
              <a:rPr lang="en-US" sz="2900" dirty="0">
                <a:latin typeface="+mj-lt"/>
              </a:rPr>
            </a:br>
            <a:r>
              <a:rPr lang="en-US" sz="2900" dirty="0">
                <a:latin typeface="+mj-lt"/>
              </a:rPr>
              <a:t>B: No, I </a:t>
            </a:r>
            <a:r>
              <a:rPr lang="en-US" sz="2900" b="1" dirty="0">
                <a:latin typeface="+mj-lt"/>
              </a:rPr>
              <a:t>am hating/hate </a:t>
            </a:r>
            <a:r>
              <a:rPr lang="en-US" sz="2900" dirty="0">
                <a:latin typeface="+mj-lt"/>
              </a:rPr>
              <a:t>those kinds of films. Let’s stay in and watch TV.</a:t>
            </a:r>
            <a:br>
              <a:rPr lang="en-US" sz="2900" dirty="0">
                <a:latin typeface="+mj-lt"/>
              </a:rPr>
            </a:br>
            <a:r>
              <a:rPr lang="en-US" sz="2900" b="1" dirty="0">
                <a:latin typeface="+mj-lt"/>
              </a:rPr>
              <a:t>5 </a:t>
            </a:r>
            <a:r>
              <a:rPr lang="en-US" sz="2900" dirty="0">
                <a:latin typeface="+mj-lt"/>
              </a:rPr>
              <a:t>A: Where’s Emily? </a:t>
            </a:r>
            <a:r>
              <a:rPr lang="en-US" sz="2900" b="1" dirty="0">
                <a:latin typeface="+mj-lt"/>
              </a:rPr>
              <a:t>Does she talk/ Is she talking </a:t>
            </a:r>
            <a:r>
              <a:rPr lang="en-US" sz="2900" dirty="0">
                <a:latin typeface="+mj-lt"/>
              </a:rPr>
              <a:t>on the phone?</a:t>
            </a:r>
            <a:br>
              <a:rPr lang="en-US" sz="2900" dirty="0">
                <a:latin typeface="+mj-lt"/>
              </a:rPr>
            </a:br>
            <a:r>
              <a:rPr lang="en-US" sz="2900" dirty="0">
                <a:latin typeface="+mj-lt"/>
              </a:rPr>
              <a:t>B: No, she </a:t>
            </a:r>
            <a:r>
              <a:rPr lang="en-US" sz="2900" b="1" dirty="0">
                <a:latin typeface="+mj-lt"/>
              </a:rPr>
              <a:t>chats/is chatting </a:t>
            </a:r>
            <a:r>
              <a:rPr lang="en-US" sz="2900" dirty="0">
                <a:latin typeface="+mj-lt"/>
              </a:rPr>
              <a:t>online with her friends.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888062" y="1679953"/>
            <a:ext cx="1833873" cy="76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7040760" y="2147507"/>
            <a:ext cx="148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1615986" y="2586883"/>
            <a:ext cx="1385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4607302" y="3027912"/>
            <a:ext cx="885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963404" y="3460899"/>
            <a:ext cx="20859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4528474" y="3896125"/>
            <a:ext cx="757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888062" y="4358418"/>
            <a:ext cx="1957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3094142" y="5228186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493127" y="5689762"/>
            <a:ext cx="20859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721935" y="6128091"/>
            <a:ext cx="1571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0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9380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9EB4"/>
                </a:solidFill>
                <a:latin typeface="+mj-lt"/>
              </a:rPr>
              <a:t>24 </a:t>
            </a:r>
            <a:r>
              <a:rPr lang="en-US" sz="2800" dirty="0">
                <a:solidFill>
                  <a:srgbClr val="009EB4"/>
                </a:solidFill>
                <a:latin typeface="+mj-lt"/>
              </a:rPr>
              <a:t>★★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Put the verbs in brackets into the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Present Simple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or the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Present Continuous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. </a:t>
            </a:r>
            <a:endParaRPr lang="en-US" sz="2800" dirty="0">
              <a:solidFill>
                <a:srgbClr val="211D1E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A: I </a:t>
            </a:r>
            <a:r>
              <a:rPr lang="en-US" sz="2800" u="sng" dirty="0">
                <a:solidFill>
                  <a:srgbClr val="00AEEF"/>
                </a:solidFill>
                <a:latin typeface="+mj-lt"/>
              </a:rPr>
              <a:t>’m going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(go)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to the cinema.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(want)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to come with me? </a:t>
            </a:r>
          </a:p>
          <a:p>
            <a:pPr algn="just"/>
            <a:r>
              <a:rPr lang="en-US" sz="2800" dirty="0">
                <a:solidFill>
                  <a:srgbClr val="211D1E"/>
                </a:solidFill>
                <a:latin typeface="+mj-lt"/>
              </a:rPr>
              <a:t>B: I can’t. I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(meet)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Jane tonight. </a:t>
            </a:r>
          </a:p>
          <a:p>
            <a:pPr algn="just"/>
            <a:r>
              <a:rPr lang="en-US" sz="28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A: What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(you/do)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? </a:t>
            </a:r>
          </a:p>
          <a:p>
            <a:pPr algn="just"/>
            <a:r>
              <a:rPr lang="en-US" sz="2800" dirty="0">
                <a:solidFill>
                  <a:srgbClr val="211D1E"/>
                </a:solidFill>
                <a:latin typeface="+mj-lt"/>
              </a:rPr>
              <a:t>B: I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(set)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the table; it’s time for lunch. </a:t>
            </a:r>
          </a:p>
          <a:p>
            <a:pPr algn="just"/>
            <a:r>
              <a:rPr lang="en-US" sz="28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A: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(you/know)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that woman with long blond hair? </a:t>
            </a: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B: Yes. That’s my aunt, Jane. She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(live)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in York. </a:t>
            </a:r>
          </a:p>
          <a:p>
            <a:pPr algn="just"/>
            <a:r>
              <a:rPr lang="en-US" sz="2800" b="1" dirty="0">
                <a:solidFill>
                  <a:srgbClr val="211D1E"/>
                </a:solidFill>
                <a:latin typeface="+mj-lt"/>
              </a:rPr>
              <a:t>4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A: My dad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(not/work)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this week. He’s on holiday. </a:t>
            </a: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B: That’s great. My parents always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(take)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two weeks off in August. </a:t>
            </a:r>
          </a:p>
          <a:p>
            <a:pPr algn="just"/>
            <a:r>
              <a:rPr lang="en-US" sz="28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A: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(Paul/play)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football tonight? </a:t>
            </a:r>
          </a:p>
          <a:p>
            <a:pPr algn="just"/>
            <a:r>
              <a:rPr lang="en-US" sz="2800" dirty="0">
                <a:solidFill>
                  <a:srgbClr val="211D1E"/>
                </a:solidFill>
                <a:latin typeface="+mj-lt"/>
              </a:rPr>
              <a:t>B: Yes. His team always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</a:t>
            </a:r>
            <a:r>
              <a:rPr lang="en-US" sz="2800" b="1" dirty="0" err="1">
                <a:solidFill>
                  <a:srgbClr val="211D1E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on Fridays.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6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A: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(we/wait)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for Jessica? </a:t>
            </a: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B: No. She’s tired, so she 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(not/come)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. </a:t>
            </a:r>
            <a:endParaRPr lang="en-US" sz="2800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03524" y="1349885"/>
            <a:ext cx="321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Do you want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23345" y="1768937"/>
            <a:ext cx="214604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am meeting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28483" y="2178925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are you doing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5463" y="2623136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am setting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2236" y="3059563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Do you know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59996" y="3470679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lives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80118" y="3913377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is not working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42985" y="4336432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take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2236" y="4753283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Is Paul playing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92114" y="5192315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</a:rPr>
              <a:t>practises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2236" y="5609335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Are we waiting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60236" y="6005666"/>
            <a:ext cx="23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is not coming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60736" y="5524111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Extra Practice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WB, page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65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60736" y="5524111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Extra Practice </a:t>
            </a:r>
          </a:p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WB, page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65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932" y="308544"/>
            <a:ext cx="114210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9EB4"/>
                </a:solidFill>
                <a:latin typeface="+mj-lt"/>
              </a:rPr>
              <a:t>25 </a:t>
            </a:r>
            <a:r>
              <a:rPr lang="en-US" sz="3200" dirty="0">
                <a:solidFill>
                  <a:srgbClr val="009EB4"/>
                </a:solidFill>
                <a:latin typeface="+mj-lt"/>
              </a:rPr>
              <a:t>★★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Put the verbs in brackets into the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Present Simple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or the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Present Continuous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. </a:t>
            </a:r>
            <a:endParaRPr lang="en-US" sz="32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en-US" sz="3200" dirty="0">
                <a:solidFill>
                  <a:srgbClr val="211D1E"/>
                </a:solidFill>
                <a:latin typeface="+mj-lt"/>
              </a:rPr>
              <a:t>Hi Joshua, </a:t>
            </a:r>
          </a:p>
          <a:p>
            <a:pPr algn="just"/>
            <a:r>
              <a:rPr lang="en-US" sz="3200" dirty="0">
                <a:solidFill>
                  <a:srgbClr val="211D1E"/>
                </a:solidFill>
                <a:latin typeface="+mj-lt"/>
              </a:rPr>
              <a:t>How are you? I’m on holiday in </a:t>
            </a:r>
            <a:r>
              <a:rPr lang="en-US" sz="3200" dirty="0" err="1">
                <a:solidFill>
                  <a:srgbClr val="211D1E"/>
                </a:solidFill>
                <a:latin typeface="+mj-lt"/>
              </a:rPr>
              <a:t>Hội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 An, Vietnam, with my family and we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1)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__________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(have)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a great time. My family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2)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__________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(love)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it here. We usually come here for our holidays. This time, we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3)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__________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(stay)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in a hotel near the </a:t>
            </a:r>
            <a:r>
              <a:rPr lang="en-US" sz="3200" dirty="0" err="1">
                <a:solidFill>
                  <a:srgbClr val="211D1E"/>
                </a:solidFill>
                <a:latin typeface="+mj-lt"/>
              </a:rPr>
              <a:t>Cửa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211D1E"/>
                </a:solidFill>
                <a:latin typeface="+mj-lt"/>
              </a:rPr>
              <a:t>Đại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 Beach. My brother and I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4)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__________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(go)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swimming every day! Tomorrow, we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5)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__________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(fly)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to Ho Chi Minh City. What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6)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_____________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(you/do) 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on your holidays? </a:t>
            </a:r>
          </a:p>
          <a:p>
            <a:r>
              <a:rPr lang="en-US" sz="3200" dirty="0">
                <a:solidFill>
                  <a:srgbClr val="211D1E"/>
                </a:solidFill>
                <a:latin typeface="+mj-lt"/>
              </a:rPr>
              <a:t>Write back soon. </a:t>
            </a:r>
          </a:p>
          <a:p>
            <a:pPr algn="just"/>
            <a:r>
              <a:rPr lang="en-US" sz="3200" dirty="0" err="1">
                <a:solidFill>
                  <a:srgbClr val="211D1E"/>
                </a:solidFill>
                <a:latin typeface="+mj-lt"/>
              </a:rPr>
              <a:t>Bảo</a:t>
            </a:r>
            <a:r>
              <a:rPr lang="en-US" sz="3200" dirty="0">
                <a:solidFill>
                  <a:srgbClr val="211D1E"/>
                </a:solidFill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08601" y="2496657"/>
            <a:ext cx="321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are having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908043" y="2509094"/>
            <a:ext cx="321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loves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38869" y="3484371"/>
            <a:ext cx="321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are staying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309831" y="3998888"/>
            <a:ext cx="321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go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-297513" y="4468521"/>
            <a:ext cx="321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are flying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654199" y="4468520"/>
            <a:ext cx="321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are you doing</a:t>
            </a:r>
          </a:p>
        </p:txBody>
      </p:sp>
    </p:spTree>
    <p:extLst>
      <p:ext uri="{BB962C8B-B14F-4D97-AF65-F5344CB8AC3E}">
        <p14:creationId xmlns:p14="http://schemas.microsoft.com/office/powerpoint/2010/main" val="37900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847850"/>
            <a:ext cx="3255962" cy="66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3082925"/>
            <a:ext cx="3255962" cy="66198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400550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81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044" y="422031"/>
            <a:ext cx="8477982" cy="6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22246" y="2715773"/>
            <a:ext cx="3749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441325"/>
            <a:ext cx="11115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3105150"/>
            <a:ext cx="115808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55675" y="1954213"/>
            <a:ext cx="1719263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562709" y="1797050"/>
            <a:ext cx="1129635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Write a paragraph (60-80 words) about yourself by using the Present Simple and the Present Continuous.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68" y="417235"/>
            <a:ext cx="8834511" cy="60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814513"/>
            <a:ext cx="434498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Stative verbs: love, like, want, believe, need…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088" y="1817688"/>
            <a:ext cx="58928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Present Simple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Present Continuous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8" y="1765544"/>
            <a:ext cx="11871325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the vocabularies and structure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(page 14)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Prepare the next lesson (page 22 SB)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88" y="-52388"/>
            <a:ext cx="996950" cy="3683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47106" name="Picture 1"/>
          <p:cNvPicPr>
            <a:picLocks noChangeAspect="1"/>
          </p:cNvPicPr>
          <p:nvPr/>
        </p:nvPicPr>
        <p:blipFill>
          <a:blip r:embed="rId2"/>
          <a:srcRect t="6805" b="7188"/>
          <a:stretch>
            <a:fillRect/>
          </a:stretch>
        </p:blipFill>
        <p:spPr bwMode="auto">
          <a:xfrm>
            <a:off x="0" y="-52388"/>
            <a:ext cx="1238250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111500" y="5575300"/>
            <a:ext cx="645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Calibri" pitchFamily="34" charset="0"/>
              </a:rPr>
              <a:t>Stay positive and have a nice day!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- revise and </a:t>
            </a: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Present Continuous and Present Simple.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- talk about what they are doing these days, what they are doing now, and what they are doing later today.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267" y="422031"/>
            <a:ext cx="8686799" cy="6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73125" y="431800"/>
            <a:ext cx="10306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Write the plural form and </a:t>
            </a:r>
            <a:r>
              <a:rPr lang="en-US" sz="3200" b="1" i="1" dirty="0">
                <a:latin typeface="Calibri" pitchFamily="34" charset="0"/>
              </a:rPr>
              <a:t>-</a:t>
            </a:r>
            <a:r>
              <a:rPr lang="en-US" sz="3200" b="1" i="1" dirty="0" err="1">
                <a:latin typeface="Calibri" pitchFamily="34" charset="0"/>
              </a:rPr>
              <a:t>ing</a:t>
            </a:r>
            <a:r>
              <a:rPr lang="en-US" sz="3200" b="1" dirty="0">
                <a:latin typeface="Calibri" pitchFamily="34" charset="0"/>
              </a:rPr>
              <a:t> ending form of these verbs.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620838" y="1730375"/>
            <a:ext cx="15367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work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study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visit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play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watch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think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 flipH="1">
            <a:off x="3270250" y="1870075"/>
            <a:ext cx="26988" cy="404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>
            <a:off x="6416675" y="1855788"/>
            <a:ext cx="26988" cy="404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130675" y="10779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Calibri" pitchFamily="34" charset="0"/>
              </a:rPr>
              <a:t>plural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385050" y="1052513"/>
            <a:ext cx="2395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Calibri" pitchFamily="34" charset="0"/>
              </a:rPr>
              <a:t>-ing ending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564201" y="1712913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works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197725" y="1711325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working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537214" y="2460625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studies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156450" y="2474913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stuying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537214" y="3181350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visits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158038" y="3211513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visiting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494350" y="3902075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plays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197724" y="3902075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playing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494350" y="4629944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watches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201958" y="4612217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watching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521339" y="5357813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thinks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197724" y="5360988"/>
            <a:ext cx="239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thinking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00997" y="1110343"/>
            <a:ext cx="143691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Option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08" y="306125"/>
            <a:ext cx="11541968" cy="551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Choose the word whose main stress is placed differently from the others.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example		B. measure	C. wonder	D. pleasure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ig'zɑ:mpl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/'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ʒ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/'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wʌndə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/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pleʒər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develop		B. interview	C. describe 	D. produce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di'veləp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/'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intəvju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:/	/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dis'kraib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/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prəˈdjuːs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3. A. polite		B. funny		C. bossy 	     	D. cozy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pəˈlait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 /'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fʌni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/ˈ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bɒsi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/ˈ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kəʊzi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36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0621" y="1860695"/>
            <a:ext cx="472244" cy="629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72269" y="3202432"/>
            <a:ext cx="499731" cy="625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1887" y="4480361"/>
            <a:ext cx="599835" cy="629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18442" y="1110343"/>
            <a:ext cx="143691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12376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264" y="407962"/>
            <a:ext cx="8403220" cy="57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811149" y="3882683"/>
            <a:ext cx="302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Presentation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4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33926559"/>
              </p:ext>
            </p:extLst>
          </p:nvPr>
        </p:nvGraphicFramePr>
        <p:xfrm>
          <a:off x="328613" y="561975"/>
          <a:ext cx="11625262" cy="5797360"/>
        </p:xfrm>
        <a:graphic>
          <a:graphicData uri="http://schemas.openxmlformats.org/drawingml/2006/table">
            <a:tbl>
              <a:tblPr/>
              <a:tblGrid>
                <a:gridCol w="195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Present 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Present 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Structure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 + V(s/es)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 + do/does + not + V-inf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Do/Does + S + V-inf?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 + am/is/are + V-ing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 + am/is/are + not + V-ing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Am/Is/Are + S + V-ing?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habits and routines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general states and facts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timetables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actions happening now/around the time of speaking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temporary situations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fixed future arrangements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Adverbs of expressions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every day/morning/weekend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often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always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never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Mondays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once/twice a week/month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now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 the moment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 present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tonight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these days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9333</TotalTime>
  <Words>1843</Words>
  <Application>Microsoft Office PowerPoint</Application>
  <PresentationFormat>Widescreen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213</cp:revision>
  <dcterms:created xsi:type="dcterms:W3CDTF">2020-12-08T03:17:05Z</dcterms:created>
  <dcterms:modified xsi:type="dcterms:W3CDTF">2022-12-21T03:29:04Z</dcterms:modified>
</cp:coreProperties>
</file>