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87" r:id="rId3"/>
    <p:sldId id="313" r:id="rId4"/>
    <p:sldId id="315" r:id="rId5"/>
    <p:sldId id="288" r:id="rId6"/>
    <p:sldId id="281" r:id="rId8"/>
    <p:sldId id="317" r:id="rId9"/>
    <p:sldId id="318" r:id="rId10"/>
    <p:sldId id="319" r:id="rId11"/>
    <p:sldId id="293" r:id="rId12"/>
    <p:sldId id="292" r:id="rId13"/>
    <p:sldId id="321" r:id="rId14"/>
    <p:sldId id="329" r:id="rId15"/>
    <p:sldId id="328" r:id="rId16"/>
    <p:sldId id="344" r:id="rId17"/>
    <p:sldId id="330" r:id="rId18"/>
    <p:sldId id="297" r:id="rId19"/>
    <p:sldId id="349" r:id="rId20"/>
    <p:sldId id="345" r:id="rId21"/>
    <p:sldId id="346" r:id="rId22"/>
    <p:sldId id="347" r:id="rId23"/>
    <p:sldId id="303" r:id="rId24"/>
    <p:sldId id="310" r:id="rId25"/>
    <p:sldId id="304" r:id="rId26"/>
    <p:sldId id="305" r:id="rId27"/>
    <p:sldId id="327" r:id="rId28"/>
  </p:sldIdLst>
  <p:sldSz cx="18288000" cy="10287000"/>
  <p:notesSz cx="6858000" cy="9144000"/>
  <p:embeddedFontLst>
    <p:embeddedFont>
      <p:font typeface="SimSun" panose="02010600030101010101" pitchFamily="2" charset="-122"/>
      <p:regular r:id="rId33"/>
    </p:embeddedFont>
    <p:embeddedFont>
      <p:font typeface="Calibri" panose="020F0502020204030204"/>
      <p:regular r:id="rId34"/>
      <p:bold r:id="rId35"/>
      <p:italic r:id="rId36"/>
      <p:boldItalic r:id="rId37"/>
    </p:embeddedFont>
    <p:embeddedFont>
      <p:font typeface="#9Slide03 AmpleSoft Bold" panose="02000000000000000000" pitchFamily="2" charset="-93"/>
      <p:regular r:id="rId38"/>
    </p:embeddedFont>
    <p:embeddedFont>
      <p:font typeface="#9Slide03 Arima Madurai Black" panose="00000A00000000000000" pitchFamily="2" charset="-93"/>
      <p:bold r:id="rId39"/>
    </p:embeddedFont>
    <p:embeddedFont>
      <p:font typeface="#9Slide03 Arima Madurai" panose="00000500000000000000" pitchFamily="2" charset="-93"/>
      <p:regular r:id="rId40"/>
    </p:embeddedFont>
    <p:embeddedFont>
      <p:font typeface="Microsoft YaHei" panose="020B0503020204020204" pitchFamily="34" charset="-122"/>
      <p:regular r:id="rId41"/>
    </p:embeddedFont>
    <p:embeddedFont>
      <p:font typeface="Slogan" panose="02020500000000000000" pitchFamily="18" charset="-93"/>
      <p:regular r:id="rId42"/>
    </p:embeddedFont>
    <p:embeddedFont>
      <p:font typeface="Cambria" panose="02040503050406030204" pitchFamily="18" charset="0"/>
      <p:regular r:id="rId43"/>
      <p:bold r:id="rId44"/>
      <p:italic r:id="rId45"/>
      <p:boldItalic r:id="rId46"/>
    </p:embeddedFont>
    <p:embeddedFont>
      <p:font typeface="Calibri Light" panose="020F0302020204030204" charset="0"/>
      <p:regular r:id="rId47"/>
      <p:italic r:id="rId48"/>
    </p:embeddedFont>
    <p:embeddedFont>
      <p:font typeface="Tiffany" panose="02020500000000000000"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Trang" initials="H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22" autoAdjust="0"/>
  </p:normalViewPr>
  <p:slideViewPr>
    <p:cSldViewPr>
      <p:cViewPr>
        <p:scale>
          <a:sx n="50" d="100"/>
          <a:sy n="50" d="100"/>
        </p:scale>
        <p:origin x="-418" y="-365"/>
      </p:cViewPr>
      <p:guideLst>
        <p:guide orient="horz" pos="2184"/>
        <p:guide pos="291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font" Target="fonts/font17.fntdata"/><Relationship Id="rId48" Type="http://schemas.openxmlformats.org/officeDocument/2006/relationships/font" Target="fonts/font16.fntdata"/><Relationship Id="rId47" Type="http://schemas.openxmlformats.org/officeDocument/2006/relationships/font" Target="fonts/font15.fntdata"/><Relationship Id="rId46" Type="http://schemas.openxmlformats.org/officeDocument/2006/relationships/font" Target="fonts/font14.fntdata"/><Relationship Id="rId45" Type="http://schemas.openxmlformats.org/officeDocument/2006/relationships/font" Target="fonts/font13.fntdata"/><Relationship Id="rId44" Type="http://schemas.openxmlformats.org/officeDocument/2006/relationships/font" Target="fonts/font12.fntdata"/><Relationship Id="rId43" Type="http://schemas.openxmlformats.org/officeDocument/2006/relationships/font" Target="fonts/font11.fntdata"/><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2.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3A374-096E-42C1-95E7-1368F2CB6E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D1110-BC1F-45D5-A308-7658DFF3EA4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7F20FB-4AA5-4253-AD8E-CB6142536FD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8288000" cy="10287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endParaRPr lang="zh-CN" altLang="en-US"/>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355C5F4-8241-4297-A607-2414451469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355C5F4-8241-4297-A607-2414451469E3}" type="datetimeFigureOut">
              <a:rPr lang="zh-CN" altLang="en-US" smtClean="0"/>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C163BE-6298-434B-9B1B-48173C57E4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sv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7.wdp"/><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4.png"/><Relationship Id="rId7" Type="http://schemas.openxmlformats.org/officeDocument/2006/relationships/image" Target="../media/image4.png"/><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0" Type="http://schemas.openxmlformats.org/officeDocument/2006/relationships/notesSlide" Target="../notesSlides/notesSlide6.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8259598" cy="10044333"/>
          </a:xfrm>
          <a:prstGeom prst="rect">
            <a:avLst/>
          </a:prstGeom>
          <a:ln w="228600" cap="sq" cmpd="thickThin">
            <a:solidFill>
              <a:srgbClr val="000000"/>
            </a:solidFill>
            <a:prstDash val="solid"/>
            <a:miter lim="800000"/>
            <a:headEnd/>
            <a:tailEnd/>
          </a:ln>
          <a:effectLst>
            <a:innerShdw blurRad="76200">
              <a:srgbClr val="000000"/>
            </a:innerShdw>
          </a:effectLst>
        </p:spPr>
      </p:pic>
      <p:sp>
        <p:nvSpPr>
          <p:cNvPr id="3" name="Rectangle 2"/>
          <p:cNvSpPr/>
          <p:nvPr/>
        </p:nvSpPr>
        <p:spPr>
          <a:xfrm>
            <a:off x="1029407" y="602115"/>
            <a:ext cx="16200782" cy="2354491"/>
          </a:xfrm>
          <a:prstGeom prst="rect">
            <a:avLst/>
          </a:prstGeom>
          <a:noFill/>
        </p:spPr>
        <p:txBody>
          <a:bodyPr wrap="square" lIns="137160" tIns="68580" rIns="137160" bIns="68580">
            <a:spAutoFit/>
            <a:scene3d>
              <a:camera prst="orthographicFront"/>
              <a:lightRig rig="threePt" dir="t"/>
            </a:scene3d>
          </a:bodyPr>
          <a:lstStyle/>
          <a:p>
            <a:pPr algn="ctr" defTabSz="1371600"/>
            <a:r>
              <a:rPr lang="en-US" sz="7200" b="1" dirty="0" smtClean="0">
                <a:solidFill>
                  <a:srgbClr val="7030A0"/>
                </a:solidFill>
                <a:latin typeface="#9Slide03 AmpleSoft Bold" panose="02000000000000000000" pitchFamily="2" charset="-93"/>
              </a:rPr>
              <a:t>CHƯƠNG III: KHỐI LƯỢNG RIÊNG </a:t>
            </a:r>
            <a:endParaRPr lang="en-US" sz="7200" b="1" dirty="0" smtClean="0">
              <a:solidFill>
                <a:srgbClr val="7030A0"/>
              </a:solidFill>
              <a:latin typeface="#9Slide03 AmpleSoft Bold" panose="02000000000000000000" pitchFamily="2" charset="-93"/>
            </a:endParaRPr>
          </a:p>
          <a:p>
            <a:pPr algn="ctr" defTabSz="1371600"/>
            <a:r>
              <a:rPr lang="en-US" sz="7200" b="1" dirty="0" smtClean="0">
                <a:solidFill>
                  <a:srgbClr val="7030A0"/>
                </a:solidFill>
                <a:latin typeface="#9Slide03 AmpleSoft Bold" panose="02000000000000000000" pitchFamily="2" charset="-93"/>
              </a:rPr>
              <a:t>VÀ ÁP SUẤT</a:t>
            </a:r>
            <a:endParaRPr lang="en-US" sz="7200" b="1" dirty="0">
              <a:solidFill>
                <a:srgbClr val="7030A0"/>
              </a:solidFill>
              <a:latin typeface="#9Slide03 AmpleSoft Bold" panose="02000000000000000000" pitchFamily="2" charset="-93"/>
            </a:endParaRPr>
          </a:p>
        </p:txBody>
      </p:sp>
      <p:sp>
        <p:nvSpPr>
          <p:cNvPr id="9" name="Google Shape;5915;p37"/>
          <p:cNvSpPr txBox="1"/>
          <p:nvPr/>
        </p:nvSpPr>
        <p:spPr>
          <a:xfrm>
            <a:off x="1759428" y="2508885"/>
            <a:ext cx="14901822" cy="373761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6000" u="sng" dirty="0" err="1">
                <a:solidFill>
                  <a:srgbClr val="FF0000"/>
                </a:solidFill>
                <a:latin typeface="#9Slide03 Arima Madurai Black" panose="00000A00000000000000" pitchFamily="2" charset="-93"/>
                <a:cs typeface="#9Slide03 Arima Madurai Black" panose="00000A00000000000000" pitchFamily="2" charset="-93"/>
              </a:rPr>
              <a:t>Bài</a:t>
            </a:r>
            <a:r>
              <a:rPr lang="en-US" sz="6000" u="sng" dirty="0">
                <a:solidFill>
                  <a:srgbClr val="FF0000"/>
                </a:solidFill>
                <a:latin typeface="#9Slide03 Arima Madurai Black" panose="00000A00000000000000" pitchFamily="2" charset="-93"/>
                <a:cs typeface="#9Slide03 Arima Madurai Black" panose="00000A00000000000000" pitchFamily="2" charset="-93"/>
              </a:rPr>
              <a:t> </a:t>
            </a:r>
            <a:r>
              <a:rPr lang="en-US" sz="6000" u="sng" dirty="0" smtClean="0">
                <a:solidFill>
                  <a:srgbClr val="FF0000"/>
                </a:solidFill>
                <a:latin typeface="#9Slide03 Arima Madurai Black" panose="00000A00000000000000" pitchFamily="2" charset="-93"/>
                <a:cs typeface="#9Slide03 Arima Madurai Black" panose="00000A00000000000000" pitchFamily="2" charset="-93"/>
              </a:rPr>
              <a:t>13: KHỐI LƯỢNG RIÊNG</a:t>
            </a:r>
            <a:endParaRPr lang="vi-VN" altLang="en-US" sz="6000" u="sng" dirty="0">
              <a:solidFill>
                <a:srgbClr val="FF0000"/>
              </a:solidFill>
              <a:latin typeface="#9Slide03 Arima Madurai Black" panose="00000A00000000000000" pitchFamily="2" charset="-93"/>
              <a:cs typeface="#9Slide03 Arima Madurai Black" panose="00000A00000000000000" pitchFamily="2" charset="-9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02870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52" y="5547753"/>
            <a:ext cx="6902285" cy="2573205"/>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552" y="2991248"/>
            <a:ext cx="12637448" cy="3495998"/>
          </a:xfrm>
          <a:prstGeom prst="rect">
            <a:avLst/>
          </a:prstGeom>
        </p:spPr>
      </p:pic>
      <p:sp>
        <p:nvSpPr>
          <p:cNvPr id="32" name="文本框 31"/>
          <p:cNvSpPr txBox="1"/>
          <p:nvPr/>
        </p:nvSpPr>
        <p:spPr>
          <a:xfrm>
            <a:off x="3556464" y="3365794"/>
            <a:ext cx="2196435" cy="2746906"/>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defRPr/>
            </a:pPr>
            <a:r>
              <a:rPr kumimoji="0" lang="en-US" altLang="zh-CN" sz="172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9Slide03 Arima Madurai Black" panose="00000A00000000000000" pitchFamily="2" charset="-93"/>
                <a:ea typeface="Microsoft YaHei" panose="020B0503020204020204" pitchFamily="34" charset="-122"/>
                <a:cs typeface="#9Slide03 Arima Madurai Black" panose="00000A00000000000000" pitchFamily="2" charset="-93"/>
              </a:rPr>
              <a:t>II.</a:t>
            </a:r>
            <a:endParaRPr kumimoji="0" lang="zh-CN" altLang="en-US" sz="1725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9Slide03 Arima Madurai Black" panose="00000A00000000000000" pitchFamily="2" charset="-93"/>
              <a:ea typeface="Microsoft YaHei" panose="020B0503020204020204" pitchFamily="34" charset="-122"/>
              <a:cs typeface="#9Slide03 Arima Madurai Black" panose="00000A00000000000000" pitchFamily="2" charset="-93"/>
            </a:endParaRPr>
          </a:p>
        </p:txBody>
      </p:sp>
      <p:sp>
        <p:nvSpPr>
          <p:cNvPr id="33" name="文本框 32"/>
          <p:cNvSpPr txBox="1"/>
          <p:nvPr/>
        </p:nvSpPr>
        <p:spPr>
          <a:xfrm>
            <a:off x="6212301" y="3617420"/>
            <a:ext cx="11059438" cy="2554545"/>
          </a:xfrm>
          <a:prstGeom prst="rect">
            <a:avLst/>
          </a:prstGeom>
          <a:noFill/>
        </p:spPr>
        <p:txBody>
          <a:bodyPr wrap="none" rtlCol="0">
            <a:spAutoFit/>
          </a:bodyPr>
          <a:lstStyle/>
          <a:p>
            <a:pPr defTabSz="1371600"/>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Khối</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lượng</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riêng</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đơn</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vị</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endParaRPr lang="en-US" altLang="zh-CN" sz="8000" b="1" dirty="0" smtClean="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endParaRPr>
          </a:p>
          <a:p>
            <a:pPr defTabSz="1371600"/>
            <a:r>
              <a:rPr lang="en-US" altLang="zh-CN" sz="8000" b="1" dirty="0" err="1" smtClean="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khối</a:t>
            </a:r>
            <a:r>
              <a:rPr lang="en-US" altLang="zh-CN" sz="8000" b="1" dirty="0" smtClean="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lượng</a:t>
            </a:r>
            <a:r>
              <a:rPr lang="en-US" altLang="zh-CN"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80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riêng</a:t>
            </a:r>
            <a:endParaRPr lang="zh-CN" altLang="en-US" sz="80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8"/>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973797" y="-419100"/>
            <a:ext cx="7314203" cy="7314203"/>
          </a:xfrm>
          <a:prstGeom prst="rect">
            <a:avLst/>
          </a:prstGeom>
        </p:spPr>
      </p:pic>
      <p:sp>
        <p:nvSpPr>
          <p:cNvPr id="5" name="TextBox 544"/>
          <p:cNvSpPr txBox="1"/>
          <p:nvPr/>
        </p:nvSpPr>
        <p:spPr>
          <a:xfrm>
            <a:off x="1371600" y="748725"/>
            <a:ext cx="1196340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3600" dirty="0" err="1" smtClean="0">
                <a:solidFill>
                  <a:srgbClr val="C00000"/>
                </a:solidFill>
                <a:latin typeface="Times New Roman" panose="02020603050405020304" pitchFamily="18" charset="0"/>
                <a:cs typeface="Times New Roman" panose="02020603050405020304" pitchFamily="18" charset="0"/>
              </a:rPr>
              <a:t>Từ</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thí</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nghiệm</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đã</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tiến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hành</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đọc</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nội</a:t>
            </a:r>
            <a:r>
              <a:rPr lang="en-US" sz="3600" dirty="0" smtClean="0">
                <a:solidFill>
                  <a:srgbClr val="C00000"/>
                </a:solidFill>
                <a:latin typeface="Times New Roman" panose="02020603050405020304" pitchFamily="18" charset="0"/>
                <a:cs typeface="Times New Roman" panose="02020603050405020304" pitchFamily="18" charset="0"/>
              </a:rPr>
              <a:t> dung SGK, </a:t>
            </a:r>
            <a:r>
              <a:rPr lang="en-US" sz="3600" dirty="0" err="1" smtClean="0">
                <a:solidFill>
                  <a:srgbClr val="C00000"/>
                </a:solidFill>
                <a:latin typeface="Times New Roman" panose="02020603050405020304" pitchFamily="18" charset="0"/>
                <a:cs typeface="Times New Roman" panose="02020603050405020304" pitchFamily="18" charset="0"/>
              </a:rPr>
              <a:t>hãy</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cho</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biết</a:t>
            </a:r>
            <a:r>
              <a:rPr lang="en-US" sz="3600" dirty="0" smtClean="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0" y="1714500"/>
            <a:ext cx="8915400"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err="1" smtClean="0">
                <a:solidFill>
                  <a:srgbClr val="7030A0"/>
                </a:solidFill>
                <a:latin typeface="Times New Roman" panose="02020603050405020304" pitchFamily="18" charset="0"/>
                <a:cs typeface="Times New Roman" panose="02020603050405020304" pitchFamily="18" charset="0"/>
              </a:rPr>
              <a:t>Định</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nghĩa</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khối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lượng</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riêng</a:t>
            </a:r>
            <a:endParaRPr lang="en-US" sz="3600" dirty="0" smtClean="0">
              <a:solidFill>
                <a:srgbClr val="7030A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err="1" smtClean="0">
                <a:solidFill>
                  <a:srgbClr val="7030A0"/>
                </a:solidFill>
                <a:latin typeface="Times New Roman" panose="02020603050405020304" pitchFamily="18" charset="0"/>
                <a:cs typeface="Times New Roman" panose="02020603050405020304" pitchFamily="18" charset="0"/>
              </a:rPr>
              <a:t>Công</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thức</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tính</a:t>
            </a:r>
            <a:endParaRPr lang="en-US" sz="3600" dirty="0" smtClean="0">
              <a:solidFill>
                <a:srgbClr val="7030A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err="1" smtClean="0">
                <a:solidFill>
                  <a:srgbClr val="7030A0"/>
                </a:solidFill>
                <a:latin typeface="Times New Roman" panose="02020603050405020304" pitchFamily="18" charset="0"/>
                <a:cs typeface="Times New Roman" panose="02020603050405020304" pitchFamily="18" charset="0"/>
              </a:rPr>
              <a:t>Đơn</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vị</a:t>
            </a:r>
            <a:endParaRPr lang="en-US" sz="3600" dirty="0">
              <a:solidFill>
                <a:srgbClr val="7030A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TextBox 1"/>
              <p:cNvSpPr txBox="1"/>
              <p:nvPr/>
            </p:nvSpPr>
            <p:spPr>
              <a:xfrm>
                <a:off x="685800" y="4457700"/>
                <a:ext cx="10591800" cy="5424498"/>
              </a:xfrm>
              <a:prstGeom prst="rect">
                <a:avLst/>
              </a:prstGeom>
              <a:noFill/>
            </p:spPr>
            <p:txBody>
              <a:bodyPr wrap="square" rtlCol="0">
                <a:spAutoFit/>
              </a:bodyPr>
              <a:lstStyle/>
              <a:p>
                <a:pPr>
                  <a:lnSpc>
                    <a:spcPct val="150000"/>
                  </a:lnSpc>
                </a:pPr>
                <a:r>
                  <a:rPr lang="en-US" sz="32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Đáp </a:t>
                </a:r>
                <a:r>
                  <a:rPr lang="en-US" sz="32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án</a:t>
                </a:r>
                <a:r>
                  <a:rPr lang="en-US" sz="32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a:t>
                </a:r>
                <a:endParaRPr lang="en-US" sz="32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sz="32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Khối</a:t>
                </a:r>
                <a:r>
                  <a:rPr lang="en-US" sz="32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lượng</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riêng</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của</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một</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chất</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được</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xác</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định</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bằng</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khối</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lượng</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của</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một</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đơn</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vị</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thể</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tích</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chất</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đó</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endParaRPr lang="en-US" sz="32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sz="32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Công</a:t>
                </a:r>
                <a:r>
                  <a:rPr lang="en-US" sz="32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thức</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14:m>
                  <m:oMath xmlns:m="http://schemas.openxmlformats.org/officeDocument/2006/math">
                    <m:r>
                      <a:rPr lang="en-US" sz="3200" i="1">
                        <a:solidFill>
                          <a:srgbClr val="C00000"/>
                        </a:solidFill>
                        <a:latin typeface="Cambria Math" panose="02040503050406030204"/>
                      </a:rPr>
                      <m:t>𝐷</m:t>
                    </m:r>
                    <m:r>
                      <a:rPr lang="en-US" sz="3200" i="1">
                        <a:solidFill>
                          <a:srgbClr val="C00000"/>
                        </a:solidFill>
                        <a:latin typeface="Cambria Math" panose="02040503050406030204"/>
                      </a:rPr>
                      <m:t>= </m:t>
                    </m:r>
                    <m:f>
                      <m:fPr>
                        <m:ctrlPr>
                          <a:rPr lang="en-US" sz="3200" i="1">
                            <a:solidFill>
                              <a:srgbClr val="C00000"/>
                            </a:solidFill>
                            <a:latin typeface="Cambria Math" panose="02040503050406030204"/>
                          </a:rPr>
                        </m:ctrlPr>
                      </m:fPr>
                      <m:num>
                        <m:r>
                          <a:rPr lang="en-US" sz="3200" i="1">
                            <a:solidFill>
                              <a:srgbClr val="C00000"/>
                            </a:solidFill>
                            <a:latin typeface="Cambria Math" panose="02040503050406030204"/>
                          </a:rPr>
                          <m:t>𝑚</m:t>
                        </m:r>
                      </m:num>
                      <m:den>
                        <m:r>
                          <a:rPr lang="en-US" sz="3200" i="1">
                            <a:solidFill>
                              <a:srgbClr val="C00000"/>
                            </a:solidFill>
                            <a:latin typeface="Cambria Math" panose="02040503050406030204"/>
                          </a:rPr>
                          <m:t>𝑉</m:t>
                        </m:r>
                      </m:den>
                    </m:f>
                  </m:oMath>
                </a14:m>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trong</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đó</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m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là</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khối</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lượng</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V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là</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thể</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tích</a:t>
                </a:r>
                <a:r>
                  <a:rPr lang="en-US" sz="32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a:t>
                </a:r>
                <a:endParaRPr lang="en-US" sz="32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sz="3200" dirty="0" err="1"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Đơn</a:t>
                </a:r>
                <a:r>
                  <a:rPr lang="en-US" sz="3200" dirty="0" smtClean="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vị</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thường</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dùng</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để</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đo</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khối</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lượng</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riêng</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là</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kg/m</a:t>
                </a:r>
                <a:r>
                  <a:rPr lang="en-US" sz="3200" baseline="30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3</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ffany" panose="02020500000000000000" pitchFamily="18" charset="0"/>
                    <a:cs typeface="Times New Roman" panose="02020603050405020304" pitchFamily="18" charset="0"/>
                  </a:rPr>
                  <a:t>hoặc</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g/cm</a:t>
                </a:r>
                <a:r>
                  <a:rPr lang="en-US" sz="3200" baseline="300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3</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 hay </a:t>
                </a:r>
                <a:r>
                  <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rPr>
                  <a:t>g/ml</a:t>
                </a:r>
                <a:endPar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a:p>
                <a:pPr>
                  <a:lnSpc>
                    <a:spcPct val="150000"/>
                  </a:lnSpc>
                </a:pPr>
                <a:endParaRPr lang="en-US" sz="3200" dirty="0">
                  <a:solidFill>
                    <a:srgbClr val="C00000"/>
                  </a:solidFill>
                  <a:latin typeface="Times New Roman" panose="02020603050405020304" pitchFamily="18" charset="0"/>
                  <a:ea typeface="Tiffany" panose="02020500000000000000"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685800" y="4457700"/>
                <a:ext cx="10591800" cy="5424498"/>
              </a:xfrm>
              <a:prstGeom prst="rect">
                <a:avLst/>
              </a:prstGeom>
              <a:blipFill rotWithShape="1">
                <a:blip r:embed="rId3"/>
                <a:stretch>
                  <a:fillRect b="6"/>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8"/>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591800" y="2476500"/>
            <a:ext cx="7314203" cy="7314203"/>
          </a:xfrm>
          <a:prstGeom prst="rect">
            <a:avLst/>
          </a:prstGeom>
        </p:spPr>
      </p:pic>
      <p:sp>
        <p:nvSpPr>
          <p:cNvPr id="5" name="TextBox 544"/>
          <p:cNvSpPr txBox="1"/>
          <p:nvPr/>
        </p:nvSpPr>
        <p:spPr>
          <a:xfrm>
            <a:off x="1371600" y="748725"/>
            <a:ext cx="11963400" cy="64516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3600" dirty="0" err="1" smtClean="0">
                <a:solidFill>
                  <a:srgbClr val="C00000"/>
                </a:solidFill>
                <a:latin typeface="Times New Roman" panose="02020603050405020304" pitchFamily="18" charset="0"/>
                <a:cs typeface="Times New Roman" panose="02020603050405020304" pitchFamily="18" charset="0"/>
              </a:rPr>
              <a:t>Trả</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lời</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các</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câu</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hỏi</a:t>
            </a:r>
            <a:r>
              <a:rPr lang="en-US" sz="3600" dirty="0" smtClean="0">
                <a:solidFill>
                  <a:srgbClr val="C00000"/>
                </a:solidFill>
                <a:latin typeface="Times New Roman" panose="02020603050405020304" pitchFamily="18" charset="0"/>
                <a:cs typeface="Times New Roman" panose="02020603050405020304" pitchFamily="18" charset="0"/>
              </a:rPr>
              <a:t> </a:t>
            </a:r>
            <a:r>
              <a:rPr lang="vi-VN" altLang="en-US" sz="3600" dirty="0" smtClean="0">
                <a:solidFill>
                  <a:srgbClr val="C00000"/>
                </a:solidFill>
                <a:latin typeface="Times New Roman" panose="02020603050405020304" pitchFamily="18" charset="0"/>
                <a:cs typeface="Times New Roman" panose="02020603050405020304" pitchFamily="18" charset="0"/>
              </a:rPr>
              <a:t>trong PHT số </a:t>
            </a:r>
            <a:r>
              <a:rPr lang="vi-VN" altLang="en-US" sz="3600" dirty="0" smtClean="0">
                <a:solidFill>
                  <a:srgbClr val="C00000"/>
                </a:solidFill>
                <a:latin typeface="Times New Roman" panose="02020603050405020304" pitchFamily="18" charset="0"/>
                <a:cs typeface="Times New Roman" panose="02020603050405020304" pitchFamily="18" charset="0"/>
              </a:rPr>
              <a:t>3</a:t>
            </a:r>
            <a:endParaRPr lang="vi-VN" altLang="en-US" sz="3600" dirty="0" smtClean="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0" y="1714500"/>
            <a:ext cx="9753600" cy="2861310"/>
          </a:xfrm>
          <a:prstGeom prst="rect">
            <a:avLst/>
          </a:prstGeom>
          <a:noFill/>
        </p:spPr>
        <p:txBody>
          <a:bodyPr wrap="square" rtlCol="0">
            <a:spAutoFit/>
          </a:bodyPr>
          <a:lstStyle/>
          <a:p>
            <a:pPr marL="742950" indent="-742950">
              <a:buFont typeface="+mj-lt"/>
              <a:buAutoNum type="arabicPeriod"/>
            </a:pPr>
            <a:r>
              <a:rPr lang="en-US" sz="3600">
                <a:solidFill>
                  <a:srgbClr val="7030A0"/>
                </a:solidFill>
                <a:latin typeface="Times New Roman" panose="02020603050405020304" pitchFamily="18" charset="0"/>
                <a:cs typeface="Times New Roman" panose="02020603050405020304" pitchFamily="18" charset="0"/>
              </a:rPr>
              <a:t>Dựa vào đại lượng nào, người ta nói sắt nặng hơn nhôm?</a:t>
            </a:r>
            <a:endParaRPr lang="en-US" sz="3600">
              <a:solidFill>
                <a:srgbClr val="7030A0"/>
              </a:solidFill>
              <a:latin typeface="Times New Roman" panose="02020603050405020304" pitchFamily="18" charset="0"/>
              <a:cs typeface="Times New Roman" panose="02020603050405020304" pitchFamily="18" charset="0"/>
            </a:endParaRPr>
          </a:p>
          <a:p>
            <a:pPr marL="742950" indent="-742950">
              <a:buFont typeface="+mj-lt"/>
              <a:buAutoNum type="arabicPeriod"/>
            </a:pPr>
            <a:r>
              <a:rPr lang="en-US" sz="3600" dirty="0" err="1">
                <a:solidFill>
                  <a:srgbClr val="7030A0"/>
                </a:solidFill>
                <a:latin typeface="Times New Roman" panose="02020603050405020304" pitchFamily="18" charset="0"/>
                <a:cs typeface="Times New Roman" panose="02020603050405020304" pitchFamily="18" charset="0"/>
              </a:rPr>
              <a:t>Khi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biết</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khối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lượng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riêng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của</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một</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vật</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liệu</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đơn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chất</a:t>
            </a:r>
            <a:r>
              <a:rPr lang="en-US" sz="3600" dirty="0">
                <a:solidFill>
                  <a:srgbClr val="7030A0"/>
                </a:solidFill>
                <a:latin typeface="Times New Roman" panose="02020603050405020304" pitchFamily="18" charset="0"/>
                <a:cs typeface="Times New Roman" panose="02020603050405020304" pitchFamily="18" charset="0"/>
              </a:rPr>
              <a:t>, ta </a:t>
            </a:r>
            <a:r>
              <a:rPr lang="en-US" sz="3600" dirty="0" err="1">
                <a:solidFill>
                  <a:srgbClr val="7030A0"/>
                </a:solidFill>
                <a:latin typeface="Times New Roman" panose="02020603050405020304" pitchFamily="18" charset="0"/>
                <a:cs typeface="Times New Roman" panose="02020603050405020304" pitchFamily="18" charset="0"/>
              </a:rPr>
              <a:t>có</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thể</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biết</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được</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vật</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liệu</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đó</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được</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cấu</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tạo</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bằng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chất</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gì</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không</a:t>
            </a:r>
            <a:r>
              <a:rPr lang="en-US" sz="3600" dirty="0">
                <a:solidFill>
                  <a:srgbClr val="7030A0"/>
                </a:solidFill>
                <a:latin typeface="Times New Roman" panose="02020603050405020304" pitchFamily="18" charset="0"/>
                <a:cs typeface="Times New Roman" panose="02020603050405020304" pitchFamily="18" charset="0"/>
              </a:rPr>
              <a:t>? </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4000" y="5524500"/>
            <a:ext cx="9448800" cy="2554545"/>
          </a:xfrm>
          <a:prstGeom prst="rect">
            <a:avLst/>
          </a:prstGeom>
          <a:noFill/>
        </p:spPr>
        <p:txBody>
          <a:bodyPr wrap="square" rtlCol="0">
            <a:spAutoFit/>
          </a:bodyPr>
          <a:lstStyle/>
          <a:p>
            <a:r>
              <a:rPr lang="en-US" sz="4000" dirty="0" err="1" smtClean="0">
                <a:solidFill>
                  <a:srgbClr val="C00000"/>
                </a:solidFill>
                <a:latin typeface="Times New Roman" panose="02020603050405020304" pitchFamily="18" charset="0"/>
                <a:cs typeface="Times New Roman" panose="02020603050405020304" pitchFamily="18" charset="0"/>
              </a:rPr>
              <a:t>Đáp</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án</a:t>
            </a:r>
            <a:r>
              <a:rPr lang="en-US" sz="4000" dirty="0" smtClean="0">
                <a:solidFill>
                  <a:srgbClr val="C00000"/>
                </a:solidFill>
                <a:latin typeface="Times New Roman" panose="02020603050405020304" pitchFamily="18" charset="0"/>
                <a:cs typeface="Times New Roman" panose="02020603050405020304" pitchFamily="18" charset="0"/>
              </a:rPr>
              <a:t>:</a:t>
            </a:r>
            <a:endParaRPr lang="en-US" sz="4000" dirty="0" smtClean="0">
              <a:solidFill>
                <a:srgbClr val="C00000"/>
              </a:solidFill>
              <a:latin typeface="Times New Roman" panose="02020603050405020304" pitchFamily="18" charset="0"/>
              <a:cs typeface="Times New Roman" panose="02020603050405020304" pitchFamily="18" charset="0"/>
            </a:endParaRPr>
          </a:p>
          <a:p>
            <a:pPr marL="742950" indent="-742950">
              <a:buFont typeface="+mj-lt"/>
              <a:buAutoNum type="arabicPeriod"/>
            </a:pPr>
            <a:r>
              <a:rPr lang="en-US" sz="4000" dirty="0" err="1" smtClean="0">
                <a:solidFill>
                  <a:srgbClr val="C00000"/>
                </a:solidFill>
                <a:latin typeface="Times New Roman" panose="02020603050405020304" pitchFamily="18" charset="0"/>
                <a:cs typeface="Times New Roman" panose="02020603050405020304" pitchFamily="18" charset="0"/>
              </a:rPr>
              <a:t>Khối</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lượng</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riêng</a:t>
            </a:r>
            <a:endParaRPr lang="en-US" sz="4000" dirty="0" smtClean="0">
              <a:solidFill>
                <a:srgbClr val="C00000"/>
              </a:solidFill>
              <a:latin typeface="Times New Roman" panose="02020603050405020304" pitchFamily="18" charset="0"/>
              <a:cs typeface="Times New Roman" panose="02020603050405020304" pitchFamily="18" charset="0"/>
            </a:endParaRPr>
          </a:p>
          <a:p>
            <a:pPr marL="742950" indent="-742950">
              <a:buFont typeface="+mj-lt"/>
              <a:buAutoNum type="arabicPeriod"/>
            </a:pPr>
            <a:r>
              <a:rPr lang="en-US" sz="4000" dirty="0" err="1" smtClean="0">
                <a:solidFill>
                  <a:srgbClr val="C00000"/>
                </a:solidFill>
                <a:latin typeface="Times New Roman" panose="02020603050405020304" pitchFamily="18" charset="0"/>
                <a:cs typeface="Times New Roman" panose="02020603050405020304" pitchFamily="18" charset="0"/>
              </a:rPr>
              <a:t>Có</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thể</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vì</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mỗi</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chất</a:t>
            </a:r>
            <a:r>
              <a:rPr lang="en-US" sz="4000" dirty="0" smtClean="0">
                <a:solidFill>
                  <a:srgbClr val="C00000"/>
                </a:solidFill>
                <a:latin typeface="Times New Roman" panose="02020603050405020304" pitchFamily="18" charset="0"/>
                <a:cs typeface="Times New Roman" panose="02020603050405020304" pitchFamily="18" charset="0"/>
              </a:rPr>
              <a:t> ở </a:t>
            </a:r>
            <a:r>
              <a:rPr lang="en-US" sz="4000" dirty="0" err="1" smtClean="0">
                <a:solidFill>
                  <a:srgbClr val="C00000"/>
                </a:solidFill>
                <a:latin typeface="Times New Roman" panose="02020603050405020304" pitchFamily="18" charset="0"/>
                <a:cs typeface="Times New Roman" panose="02020603050405020304" pitchFamily="18" charset="0"/>
              </a:rPr>
              <a:t>một</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điều</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kiện</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xác</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định</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có</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khối</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lượng</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riêng</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xác</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err="1" smtClean="0">
                <a:solidFill>
                  <a:srgbClr val="C00000"/>
                </a:solidFill>
                <a:latin typeface="Times New Roman" panose="02020603050405020304" pitchFamily="18" charset="0"/>
                <a:cs typeface="Times New Roman" panose="02020603050405020304" pitchFamily="18" charset="0"/>
              </a:rPr>
              <a:t>định</a:t>
            </a:r>
            <a:r>
              <a:rPr lang="en-US" sz="4000" dirty="0" smtClean="0">
                <a:solidFill>
                  <a:srgbClr val="C00000"/>
                </a:solidFill>
                <a:latin typeface="Times New Roman" panose="02020603050405020304" pitchFamily="18" charset="0"/>
                <a:cs typeface="Times New Roman" panose="02020603050405020304" pitchFamily="18" charset="0"/>
              </a:rPr>
              <a:t>.</a:t>
            </a:r>
            <a:endParaRPr lang="en-US" sz="40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24000" contrast="60000"/>
                    </a14:imgEffect>
                  </a14:imgLayer>
                </a14:imgProps>
              </a:ext>
              <a:ext uri="{28A0092B-C50C-407E-A947-70E740481C1C}">
                <a14:useLocalDpi xmlns:a14="http://schemas.microsoft.com/office/drawing/2010/main" val="0"/>
              </a:ext>
            </a:extLst>
          </a:blip>
          <a:srcRect b="35289"/>
          <a:stretch>
            <a:fillRect/>
          </a:stretch>
        </p:blipFill>
        <p:spPr bwMode="auto">
          <a:xfrm>
            <a:off x="76200" y="-38100"/>
            <a:ext cx="17855565" cy="857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sz="4400">
                <a:solidFill>
                  <a:schemeClr val="accent5"/>
                </a:solidFill>
                <a:latin typeface="Times New Roman" panose="02020603050405020304" pitchFamily="18" charset="0"/>
                <a:cs typeface="Times New Roman" panose="02020603050405020304" pitchFamily="18" charset="0"/>
              </a:rPr>
              <a:t>Trả lời câu hỏi trong phiếu học tập số 4</a:t>
            </a:r>
            <a:br>
              <a:rPr lang="vi-VN" altLang="en-US" sz="4000">
                <a:latin typeface="Times New Roman" panose="02020603050405020304" pitchFamily="18" charset="0"/>
                <a:cs typeface="Times New Roman" panose="02020603050405020304" pitchFamily="18" charset="0"/>
              </a:rPr>
            </a:br>
            <a:endParaRPr lang="vi-VN" altLang="en-US" sz="40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p>
            <a:pPr marL="0" indent="0">
              <a:buNone/>
            </a:pPr>
            <a:r>
              <a:rPr lang="en-US" sz="4400" b="1">
                <a:solidFill>
                  <a:schemeClr val="accent5"/>
                </a:solidFill>
                <a:latin typeface="Times New Roman" panose="02020603050405020304" pitchFamily="18" charset="0"/>
                <a:cs typeface="Times New Roman" panose="02020603050405020304" pitchFamily="18" charset="0"/>
              </a:rPr>
              <a:t>Câu hỏi </a:t>
            </a:r>
            <a:r>
              <a:rPr lang="en-US" sz="4400">
                <a:latin typeface="Times New Roman" panose="02020603050405020304" pitchFamily="18" charset="0"/>
                <a:cs typeface="Times New Roman" panose="02020603050405020304" pitchFamily="18" charset="0"/>
              </a:rPr>
              <a:t>: Một khối gang hình hộp chữ nhật có chiều dài các cạnh tương ứng là 2 cm, 3 cm, 5 cm và có khối lượng 210 g. Hãy tính khối lượng riêng của gang.</a:t>
            </a:r>
            <a:endParaRPr lang="en-US" sz="4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
            <a:ext cx="15773400" cy="1409700"/>
          </a:xfrm>
        </p:spPr>
        <p:style>
          <a:lnRef idx="1">
            <a:schemeClr val="accent3"/>
          </a:lnRef>
          <a:fillRef idx="2">
            <a:schemeClr val="accent3"/>
          </a:fillRef>
          <a:effectRef idx="1">
            <a:schemeClr val="accent3"/>
          </a:effectRef>
          <a:fontRef idx="minor">
            <a:schemeClr val="dk1"/>
          </a:fontRef>
        </p:style>
        <p:txBody>
          <a:bodyPr/>
          <a:lstStyle/>
          <a:p>
            <a:pPr algn="ctr"/>
            <a:r>
              <a:rPr lang="en-US" dirty="0" smtClean="0">
                <a:solidFill>
                  <a:srgbClr val="C00000"/>
                </a:solidFill>
                <a:latin typeface="Times New Roman" panose="02020603050405020304" pitchFamily="18" charset="0"/>
                <a:cs typeface="Times New Roman" panose="02020603050405020304" pitchFamily="18" charset="0"/>
              </a:rPr>
              <a:t>ĐÁP ÁN</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57300" y="4745831"/>
            <a:ext cx="6819900" cy="6527007"/>
          </a:xfrm>
        </p:spPr>
        <p:txBody>
          <a:bodyPr/>
          <a:lstStyle/>
          <a:p>
            <a:pPr marL="0" indent="0">
              <a:buNone/>
            </a:pPr>
            <a:endParaRPr lang="en-US" dirty="0" smtClean="0"/>
          </a:p>
          <a:p>
            <a:pPr marL="742950" indent="-742950">
              <a:buFont typeface="+mj-lt"/>
              <a:buAutoNum type="arabicPeriod"/>
            </a:pPr>
            <a:endParaRPr lang="en-US" dirty="0"/>
          </a:p>
        </p:txBody>
      </p:sp>
      <mc:AlternateContent xmlns:mc="http://schemas.openxmlformats.org/markup-compatibility/2006">
        <mc:Choice xmlns:a14="http://schemas.microsoft.com/office/drawing/2010/main" Requires="a14">
          <p:sp>
            <p:nvSpPr>
              <p:cNvPr id="4" name="Content Placeholder 2"/>
              <p:cNvSpPr txBox="1"/>
              <p:nvPr/>
            </p:nvSpPr>
            <p:spPr>
              <a:xfrm>
                <a:off x="6781800" y="2629058"/>
                <a:ext cx="9486900" cy="6527007"/>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Giải</a:t>
                </a:r>
                <a:endParaRPr lang="en-US" dirty="0"/>
              </a:p>
              <a:p>
                <a:pPr marL="0" indent="0" algn="ctr">
                  <a:buFont typeface="Arial" panose="020B0604020202020204" pitchFamily="34" charset="0"/>
                  <a:buNone/>
                </a:pPr>
                <a:r>
                  <a:rPr lang="en-US" dirty="0" err="1" smtClean="0"/>
                  <a:t>Thể</a:t>
                </a:r>
                <a:r>
                  <a:rPr lang="en-US" dirty="0" smtClean="0"/>
                  <a:t> </a:t>
                </a:r>
                <a:r>
                  <a:rPr lang="en-US" dirty="0" err="1" smtClean="0"/>
                  <a:t>tích</a:t>
                </a:r>
                <a:r>
                  <a:rPr lang="en-US" dirty="0" smtClean="0"/>
                  <a:t> </a:t>
                </a:r>
                <a:r>
                  <a:rPr lang="en-US" dirty="0" err="1" smtClean="0"/>
                  <a:t>của</a:t>
                </a:r>
                <a:r>
                  <a:rPr lang="en-US" dirty="0" smtClean="0"/>
                  <a:t> </a:t>
                </a:r>
                <a:r>
                  <a:rPr lang="en-US" dirty="0" err="1" smtClean="0"/>
                  <a:t>khối</a:t>
                </a:r>
                <a:r>
                  <a:rPr lang="en-US" dirty="0" smtClean="0"/>
                  <a:t> gang </a:t>
                </a:r>
                <a:r>
                  <a:rPr lang="en-US" dirty="0" err="1" smtClean="0"/>
                  <a:t>hình</a:t>
                </a:r>
                <a:r>
                  <a:rPr lang="en-US" dirty="0" smtClean="0"/>
                  <a:t> </a:t>
                </a:r>
                <a:r>
                  <a:rPr lang="en-US" dirty="0" err="1" smtClean="0"/>
                  <a:t>hộp</a:t>
                </a:r>
                <a:r>
                  <a:rPr lang="en-US" dirty="0" smtClean="0"/>
                  <a:t> </a:t>
                </a:r>
                <a:r>
                  <a:rPr lang="en-US" dirty="0" err="1" smtClean="0"/>
                  <a:t>đó</a:t>
                </a:r>
                <a:r>
                  <a:rPr lang="en-US" dirty="0" smtClean="0"/>
                  <a:t> </a:t>
                </a:r>
                <a:r>
                  <a:rPr lang="en-US" dirty="0" err="1" smtClean="0"/>
                  <a:t>là</a:t>
                </a:r>
                <a:r>
                  <a:rPr lang="en-US" dirty="0" smtClean="0"/>
                  <a:t>:</a:t>
                </a:r>
                <a:endParaRPr lang="en-US" dirty="0" smtClean="0"/>
              </a:p>
              <a:p>
                <a:pPr marL="0" indent="0" algn="ctr">
                  <a:buFont typeface="Arial" panose="020B0604020202020204" pitchFamily="34" charset="0"/>
                  <a:buNone/>
                </a:pPr>
                <a:r>
                  <a:rPr lang="en-US" dirty="0" smtClean="0"/>
                  <a:t>V = </a:t>
                </a:r>
                <a:r>
                  <a:rPr lang="en-US" dirty="0" err="1" smtClean="0"/>
                  <a:t>a.b.c</a:t>
                </a:r>
                <a:r>
                  <a:rPr lang="en-US" dirty="0"/>
                  <a:t> </a:t>
                </a:r>
                <a:r>
                  <a:rPr lang="en-US" dirty="0" smtClean="0">
                    <a:sym typeface="Wingdings" panose="05000000000000000000" pitchFamily="2" charset="2"/>
                  </a:rPr>
                  <a:t> V = 2.3.5 = 30</a:t>
                </a:r>
                <a14:m>
                  <m:oMath xmlns:m="http://schemas.openxmlformats.org/officeDocument/2006/math">
                    <m:sSup>
                      <m:sSupPr>
                        <m:ctrlPr>
                          <a:rPr lang="en-US" i="1" dirty="0" smtClean="0">
                            <a:latin typeface="Cambria Math" panose="02040503050406030204"/>
                            <a:sym typeface="Wingdings" panose="05000000000000000000" pitchFamily="2" charset="2"/>
                          </a:rPr>
                        </m:ctrlPr>
                      </m:sSupPr>
                      <m:e>
                        <m:r>
                          <a:rPr lang="en-US" b="0" i="1" dirty="0" smtClean="0">
                            <a:latin typeface="Cambria Math" panose="02040503050406030204"/>
                            <a:sym typeface="Wingdings" panose="05000000000000000000" pitchFamily="2" charset="2"/>
                          </a:rPr>
                          <m:t>𝑐𝑚</m:t>
                        </m:r>
                      </m:e>
                      <m:sup>
                        <m:r>
                          <a:rPr lang="en-US" b="0" i="1" dirty="0" smtClean="0">
                            <a:latin typeface="Cambria Math" panose="02040503050406030204"/>
                            <a:sym typeface="Wingdings" panose="05000000000000000000" pitchFamily="2" charset="2"/>
                          </a:rPr>
                          <m:t>3</m:t>
                        </m:r>
                      </m:sup>
                    </m:sSup>
                  </m:oMath>
                </a14:m>
                <a:endParaRPr lang="en-US" dirty="0" smtClean="0"/>
              </a:p>
              <a:p>
                <a:pPr marL="0" indent="0" algn="ctr">
                  <a:buFont typeface="Arial" panose="020B0604020202020204" pitchFamily="34" charset="0"/>
                  <a:buNone/>
                </a:pPr>
                <a:r>
                  <a:rPr lang="en-US" dirty="0" err="1" smtClean="0"/>
                  <a:t>Khối</a:t>
                </a:r>
                <a:r>
                  <a:rPr lang="en-US" dirty="0" smtClean="0"/>
                  <a:t> </a:t>
                </a:r>
                <a:r>
                  <a:rPr lang="en-US" dirty="0" err="1" smtClean="0"/>
                  <a:t>lượng</a:t>
                </a:r>
                <a:r>
                  <a:rPr lang="en-US" dirty="0" smtClean="0"/>
                  <a:t> </a:t>
                </a:r>
                <a:r>
                  <a:rPr lang="en-US" dirty="0" err="1" smtClean="0"/>
                  <a:t>riêng</a:t>
                </a:r>
                <a:r>
                  <a:rPr lang="en-US" dirty="0" smtClean="0"/>
                  <a:t> </a:t>
                </a:r>
                <a:r>
                  <a:rPr lang="en-US" dirty="0" err="1" smtClean="0"/>
                  <a:t>của</a:t>
                </a:r>
                <a:r>
                  <a:rPr lang="en-US" dirty="0" smtClean="0"/>
                  <a:t> gang </a:t>
                </a:r>
                <a:r>
                  <a:rPr lang="en-US" dirty="0" err="1" smtClean="0"/>
                  <a:t>là</a:t>
                </a:r>
                <a:r>
                  <a:rPr lang="en-US" dirty="0" smtClean="0"/>
                  <a:t>:</a:t>
                </a:r>
                <a:endParaRPr lang="en-US" dirty="0" smtClean="0"/>
              </a:p>
              <a:p>
                <a:pPr marL="0" indent="0" algn="ctr">
                  <a:buNone/>
                </a:pPr>
                <a14:m>
                  <m:oMath xmlns:m="http://schemas.openxmlformats.org/officeDocument/2006/math">
                    <m:r>
                      <a:rPr lang="en-US" sz="4400" i="1" smtClean="0">
                        <a:solidFill>
                          <a:schemeClr val="tx1"/>
                        </a:solidFill>
                        <a:latin typeface="Cambria Math" panose="02040503050406030204"/>
                      </a:rPr>
                      <m:t>𝐷</m:t>
                    </m:r>
                    <m:r>
                      <a:rPr lang="en-US" sz="4400" i="1" smtClean="0">
                        <a:solidFill>
                          <a:schemeClr val="tx1"/>
                        </a:solidFill>
                        <a:latin typeface="Cambria Math" panose="02040503050406030204"/>
                      </a:rPr>
                      <m:t>= </m:t>
                    </m:r>
                    <m:f>
                      <m:fPr>
                        <m:ctrlPr>
                          <a:rPr lang="en-US" sz="4400" i="1">
                            <a:solidFill>
                              <a:schemeClr val="tx1"/>
                            </a:solidFill>
                            <a:latin typeface="Cambria Math" panose="02040503050406030204"/>
                          </a:rPr>
                        </m:ctrlPr>
                      </m:fPr>
                      <m:num>
                        <m:r>
                          <a:rPr lang="en-US" sz="4400" i="1">
                            <a:solidFill>
                              <a:schemeClr val="tx1"/>
                            </a:solidFill>
                            <a:latin typeface="Cambria Math" panose="02040503050406030204"/>
                          </a:rPr>
                          <m:t>𝑚</m:t>
                        </m:r>
                      </m:num>
                      <m:den>
                        <m:r>
                          <a:rPr lang="en-US" sz="4400" i="1">
                            <a:solidFill>
                              <a:schemeClr val="tx1"/>
                            </a:solidFill>
                            <a:latin typeface="Cambria Math" panose="02040503050406030204"/>
                          </a:rPr>
                          <m:t>𝑉</m:t>
                        </m:r>
                      </m:den>
                    </m:f>
                  </m:oMath>
                </a14:m>
                <a:r>
                  <a:rPr lang="en-US" dirty="0" smtClean="0"/>
                  <a:t> </a:t>
                </a:r>
                <a:r>
                  <a:rPr lang="en-US" dirty="0" smtClean="0">
                    <a:sym typeface="Wingdings" panose="05000000000000000000" pitchFamily="2" charset="2"/>
                  </a:rPr>
                  <a:t> D  = </a:t>
                </a:r>
                <a14:m>
                  <m:oMath xmlns:m="http://schemas.openxmlformats.org/officeDocument/2006/math">
                    <m:f>
                      <m:fPr>
                        <m:ctrlPr>
                          <a:rPr lang="en-US" i="1" smtClean="0">
                            <a:latin typeface="Cambria Math" panose="02040503050406030204"/>
                            <a:sym typeface="Wingdings" panose="05000000000000000000" pitchFamily="2" charset="2"/>
                          </a:rPr>
                        </m:ctrlPr>
                      </m:fPr>
                      <m:num>
                        <m:r>
                          <a:rPr lang="en-US" b="0" i="1" smtClean="0">
                            <a:latin typeface="Cambria Math" panose="02040503050406030204"/>
                            <a:sym typeface="Wingdings" panose="05000000000000000000" pitchFamily="2" charset="2"/>
                          </a:rPr>
                          <m:t>210</m:t>
                        </m:r>
                      </m:num>
                      <m:den>
                        <m:r>
                          <a:rPr lang="en-US" b="0" i="1" smtClean="0">
                            <a:latin typeface="Cambria Math" panose="02040503050406030204"/>
                            <a:sym typeface="Wingdings" panose="05000000000000000000" pitchFamily="2" charset="2"/>
                          </a:rPr>
                          <m:t>30</m:t>
                        </m:r>
                      </m:den>
                    </m:f>
                    <m:r>
                      <a:rPr lang="en-US" b="0" i="1" smtClean="0">
                        <a:latin typeface="Cambria Math" panose="02040503050406030204"/>
                        <a:sym typeface="Wingdings" panose="05000000000000000000" pitchFamily="2" charset="2"/>
                      </a:rPr>
                      <m:t>= </m:t>
                    </m:r>
                  </m:oMath>
                </a14:m>
                <a:r>
                  <a:rPr lang="en-US" dirty="0" smtClean="0"/>
                  <a:t>7 g/</a:t>
                </a:r>
                <a14:m>
                  <m:oMath xmlns:m="http://schemas.openxmlformats.org/officeDocument/2006/math">
                    <m:sSup>
                      <m:sSupPr>
                        <m:ctrlPr>
                          <a:rPr lang="en-US" i="1" smtClean="0">
                            <a:latin typeface="Cambria Math" panose="02040503050406030204"/>
                          </a:rPr>
                        </m:ctrlPr>
                      </m:sSupPr>
                      <m:e>
                        <m:r>
                          <a:rPr lang="en-US" b="0" i="1" smtClean="0">
                            <a:latin typeface="Cambria Math" panose="02040503050406030204"/>
                          </a:rPr>
                          <m:t>𝑐𝑚</m:t>
                        </m:r>
                      </m:e>
                      <m:sup>
                        <m:r>
                          <a:rPr lang="en-US" b="0" i="1" smtClean="0">
                            <a:latin typeface="Cambria Math" panose="02040503050406030204"/>
                          </a:rPr>
                          <m:t>3</m:t>
                        </m:r>
                      </m:sup>
                    </m:sSup>
                  </m:oMath>
                </a14:m>
                <a:endParaRPr lang="en-US" dirty="0" smtClean="0"/>
              </a:p>
              <a:p>
                <a:pPr marL="0" indent="0" algn="ctr">
                  <a:buNone/>
                </a:pPr>
                <a:r>
                  <a:rPr lang="en-US" dirty="0" smtClean="0"/>
                  <a:t> hay 7000kg/</a:t>
                </a:r>
                <a14:m>
                  <m:oMath xmlns:m="http://schemas.openxmlformats.org/officeDocument/2006/math">
                    <m:sSup>
                      <m:sSupPr>
                        <m:ctrlPr>
                          <a:rPr lang="en-US" i="1" smtClean="0">
                            <a:latin typeface="Cambria Math" panose="02040503050406030204"/>
                          </a:rPr>
                        </m:ctrlPr>
                      </m:sSupPr>
                      <m:e>
                        <m:r>
                          <a:rPr lang="en-US" i="1">
                            <a:latin typeface="Cambria Math" panose="02040503050406030204"/>
                          </a:rPr>
                          <m:t>𝑚</m:t>
                        </m:r>
                      </m:e>
                      <m:sup>
                        <m:r>
                          <a:rPr lang="en-US" i="1">
                            <a:latin typeface="Cambria Math" panose="02040503050406030204"/>
                          </a:rPr>
                          <m:t>3</m:t>
                        </m:r>
                      </m:sup>
                    </m:sSup>
                  </m:oMath>
                </a14:m>
                <a:endParaRPr lang="en-US" dirty="0" smtClean="0"/>
              </a:p>
            </p:txBody>
          </p:sp>
        </mc:Choice>
        <mc:Fallback>
          <p:sp>
            <p:nvSpPr>
              <p:cNvPr id="4" name="Content Placeholder 2"/>
              <p:cNvSpPr txBox="1">
                <a:spLocks noRot="1" noChangeAspect="1" noMove="1" noResize="1" noEditPoints="1" noAdjustHandles="1" noChangeArrowheads="1" noChangeShapeType="1" noTextEdit="1"/>
              </p:cNvSpPr>
              <p:nvPr/>
            </p:nvSpPr>
            <p:spPr>
              <a:xfrm>
                <a:off x="6781800" y="2629058"/>
                <a:ext cx="9486900" cy="6527007"/>
              </a:xfrm>
              <a:prstGeom prst="rect">
                <a:avLst/>
              </a:prstGeom>
              <a:blipFill rotWithShape="1">
                <a:blip r:embed="rId1"/>
                <a:stretch>
                  <a:fillRect t="-207" b="10"/>
                </a:stretch>
              </a:blipFill>
            </p:spPr>
            <p:txBody>
              <a:bodyPr/>
              <a:lstStyle/>
              <a:p>
                <a:r>
                  <a:rPr lang="en-US" altLang="en-US">
                    <a:noFill/>
                  </a:rPr>
                  <a:t> </a:t>
                </a:r>
              </a:p>
            </p:txBody>
          </p:sp>
        </mc:Fallback>
      </mc:AlternateContent>
      <p:sp>
        <p:nvSpPr>
          <p:cNvPr id="5" name="Content Placeholder 2"/>
          <p:cNvSpPr txBox="1"/>
          <p:nvPr/>
        </p:nvSpPr>
        <p:spPr>
          <a:xfrm>
            <a:off x="1524000" y="5093493"/>
            <a:ext cx="6819900" cy="6527007"/>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endParaRPr lang="en-US"/>
          </a:p>
          <a:p>
            <a:pPr marL="742950" indent="-742950">
              <a:buFont typeface="+mj-lt"/>
              <a:buAutoNum type="arabicPeriod"/>
            </a:pPr>
            <a:endParaRPr lang="en-US" dirty="0"/>
          </a:p>
        </p:txBody>
      </p:sp>
      <p:sp>
        <p:nvSpPr>
          <p:cNvPr id="6" name="Content Placeholder 2"/>
          <p:cNvSpPr txBox="1"/>
          <p:nvPr/>
        </p:nvSpPr>
        <p:spPr>
          <a:xfrm>
            <a:off x="762000" y="2552858"/>
            <a:ext cx="6819900" cy="6527007"/>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b="1" u="sng" dirty="0" err="1" smtClean="0"/>
              <a:t>Tóm</a:t>
            </a:r>
            <a:r>
              <a:rPr lang="en-US" b="1" u="sng" dirty="0" smtClean="0"/>
              <a:t> </a:t>
            </a:r>
            <a:r>
              <a:rPr lang="en-US" b="1" u="sng" dirty="0" err="1" smtClean="0"/>
              <a:t>tắt</a:t>
            </a:r>
            <a:endParaRPr lang="en-US" b="1" u="sng" dirty="0" smtClean="0"/>
          </a:p>
          <a:p>
            <a:pPr marL="0" indent="0">
              <a:buFont typeface="Arial" panose="020B0604020202020204" pitchFamily="34" charset="0"/>
              <a:buNone/>
            </a:pPr>
            <a:r>
              <a:rPr lang="en-US" dirty="0" smtClean="0"/>
              <a:t>a = 2cm</a:t>
            </a:r>
            <a:endParaRPr lang="en-US" dirty="0" smtClean="0"/>
          </a:p>
          <a:p>
            <a:pPr marL="0" indent="0">
              <a:buFont typeface="Arial" panose="020B0604020202020204" pitchFamily="34" charset="0"/>
              <a:buNone/>
            </a:pPr>
            <a:r>
              <a:rPr lang="en-US" dirty="0" smtClean="0"/>
              <a:t>b = 3cm</a:t>
            </a:r>
            <a:endParaRPr lang="en-US" dirty="0" smtClean="0"/>
          </a:p>
          <a:p>
            <a:pPr marL="0" indent="0">
              <a:buFont typeface="Arial" panose="020B0604020202020204" pitchFamily="34" charset="0"/>
              <a:buNone/>
            </a:pPr>
            <a:r>
              <a:rPr lang="en-US" dirty="0" smtClean="0"/>
              <a:t>c = 5cm</a:t>
            </a:r>
            <a:endParaRPr lang="en-US" dirty="0" smtClean="0"/>
          </a:p>
          <a:p>
            <a:pPr marL="0" indent="0">
              <a:buFont typeface="Arial" panose="020B0604020202020204" pitchFamily="34" charset="0"/>
              <a:buNone/>
            </a:pPr>
            <a:r>
              <a:rPr lang="en-US" dirty="0" smtClean="0"/>
              <a:t>m = 210 g</a:t>
            </a:r>
            <a:endParaRPr lang="en-US" dirty="0" smtClean="0"/>
          </a:p>
          <a:p>
            <a:pPr marL="0" indent="0">
              <a:buFont typeface="Arial" panose="020B0604020202020204" pitchFamily="34" charset="0"/>
              <a:buNone/>
            </a:pPr>
            <a:r>
              <a:rPr lang="en-US" dirty="0" smtClean="0"/>
              <a:t>D = ?</a:t>
            </a:r>
            <a:endParaRPr lang="en-US" dirty="0"/>
          </a:p>
          <a:p>
            <a:pPr marL="742950" indent="-742950">
              <a:buFont typeface="+mj-lt"/>
              <a:buAutoNum type="arabicPeriod"/>
            </a:pPr>
            <a:endParaRPr lang="en-US" dirty="0"/>
          </a:p>
        </p:txBody>
      </p:sp>
      <p:cxnSp>
        <p:nvCxnSpPr>
          <p:cNvPr id="8" name="Straight Connector 7"/>
          <p:cNvCxnSpPr/>
          <p:nvPr/>
        </p:nvCxnSpPr>
        <p:spPr>
          <a:xfrm>
            <a:off x="5486400" y="2552700"/>
            <a:ext cx="0" cy="6198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899138"/>
          </a:xfrm>
          <a:prstGeom prst="rect">
            <a:avLst/>
          </a:prstGeom>
          <a:blipFill>
            <a:blip r:embed="rId1"/>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5210"/>
            <a:ext cx="1700357" cy="1473489"/>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876" y="105210"/>
            <a:ext cx="1053146" cy="1658430"/>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11592" y="336460"/>
            <a:ext cx="1013702" cy="1594862"/>
          </a:xfrm>
          <a:prstGeom prst="rect">
            <a:avLst/>
          </a:prstGeom>
        </p:spPr>
      </p:pic>
      <p:sp>
        <p:nvSpPr>
          <p:cNvPr id="21" name="文本框 13"/>
          <p:cNvSpPr txBox="1"/>
          <p:nvPr/>
        </p:nvSpPr>
        <p:spPr>
          <a:xfrm>
            <a:off x="2133600" y="416128"/>
            <a:ext cx="13863022" cy="923330"/>
          </a:xfrm>
          <a:prstGeom prst="rect">
            <a:avLst/>
          </a:prstGeom>
          <a:noFill/>
          <a:effectLst/>
        </p:spPr>
        <p:txBody>
          <a:bodyPr wrap="square" rtlCol="0">
            <a:spAutoFit/>
          </a:bodyPr>
          <a:lstStyle/>
          <a:p>
            <a:pPr defTabSz="1371600"/>
            <a:r>
              <a:rPr lang="en-US" altLang="zh-CN" sz="5400" b="1" dirty="0" smtClean="0">
                <a:solidFill>
                  <a:srgbClr val="7030A0"/>
                </a:solidFill>
                <a:latin typeface="Times New Roman" panose="02020603050405020304" pitchFamily="18" charset="0"/>
                <a:ea typeface="幼圆" panose="02010509060101010101" pitchFamily="49" charset="-122"/>
                <a:cs typeface="Times New Roman" panose="02020603050405020304" pitchFamily="18" charset="0"/>
              </a:rPr>
              <a:t>II. </a:t>
            </a:r>
            <a:r>
              <a:rPr lang="en-US" altLang="zh-CN" sz="5400" b="1" dirty="0" err="1" smtClean="0">
                <a:solidFill>
                  <a:srgbClr val="7030A0"/>
                </a:solidFill>
                <a:latin typeface="Times New Roman" panose="02020603050405020304" pitchFamily="18" charset="0"/>
                <a:ea typeface="幼圆" panose="02010509060101010101" pitchFamily="49" charset="-122"/>
                <a:cs typeface="Times New Roman" panose="02020603050405020304" pitchFamily="18" charset="0"/>
              </a:rPr>
              <a:t>Khối</a:t>
            </a:r>
            <a:r>
              <a:rPr lang="en-US" altLang="zh-CN" sz="5400" b="1" dirty="0" smtClean="0">
                <a:solidFill>
                  <a:srgbClr val="7030A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5400" b="1" dirty="0" err="1">
                <a:solidFill>
                  <a:srgbClr val="7030A0"/>
                </a:solidFill>
                <a:latin typeface="Times New Roman" panose="02020603050405020304" pitchFamily="18" charset="0"/>
                <a:ea typeface="幼圆" panose="02010509060101010101" pitchFamily="49" charset="-122"/>
                <a:cs typeface="Times New Roman" panose="02020603050405020304" pitchFamily="18" charset="0"/>
              </a:rPr>
              <a:t>lượng</a:t>
            </a:r>
            <a:r>
              <a:rPr lang="en-US" altLang="zh-CN" sz="5400" b="1" dirty="0">
                <a:solidFill>
                  <a:srgbClr val="7030A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5400" b="1" dirty="0" err="1">
                <a:solidFill>
                  <a:srgbClr val="7030A0"/>
                </a:solidFill>
                <a:latin typeface="Times New Roman" panose="02020603050405020304" pitchFamily="18" charset="0"/>
                <a:ea typeface="幼圆" panose="02010509060101010101" pitchFamily="49" charset="-122"/>
                <a:cs typeface="Times New Roman" panose="02020603050405020304" pitchFamily="18" charset="0"/>
              </a:rPr>
              <a:t>riêng</a:t>
            </a:r>
            <a:r>
              <a:rPr lang="en-US" altLang="zh-CN" sz="5400" b="1" dirty="0">
                <a:solidFill>
                  <a:srgbClr val="7030A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5400" b="1" dirty="0" err="1">
                <a:solidFill>
                  <a:srgbClr val="7030A0"/>
                </a:solidFill>
                <a:latin typeface="Times New Roman" panose="02020603050405020304" pitchFamily="18" charset="0"/>
                <a:ea typeface="幼圆" panose="02010509060101010101" pitchFamily="49" charset="-122"/>
                <a:cs typeface="Times New Roman" panose="02020603050405020304" pitchFamily="18" charset="0"/>
              </a:rPr>
              <a:t>đơn</a:t>
            </a:r>
            <a:r>
              <a:rPr lang="en-US" altLang="zh-CN" sz="5400" b="1" dirty="0">
                <a:solidFill>
                  <a:srgbClr val="7030A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5400" b="1" dirty="0" err="1">
                <a:solidFill>
                  <a:srgbClr val="7030A0"/>
                </a:solidFill>
                <a:latin typeface="Times New Roman" panose="02020603050405020304" pitchFamily="18" charset="0"/>
                <a:ea typeface="幼圆" panose="02010509060101010101" pitchFamily="49" charset="-122"/>
                <a:cs typeface="Times New Roman" panose="02020603050405020304" pitchFamily="18" charset="0"/>
              </a:rPr>
              <a:t>vị</a:t>
            </a:r>
            <a:r>
              <a:rPr lang="en-US" altLang="zh-CN" sz="5400" b="1" dirty="0">
                <a:solidFill>
                  <a:srgbClr val="7030A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5400" b="1" dirty="0" err="1" smtClean="0">
                <a:solidFill>
                  <a:srgbClr val="7030A0"/>
                </a:solidFill>
                <a:latin typeface="Times New Roman" panose="02020603050405020304" pitchFamily="18" charset="0"/>
                <a:ea typeface="幼圆" panose="02010509060101010101" pitchFamily="49" charset="-122"/>
                <a:cs typeface="Times New Roman" panose="02020603050405020304" pitchFamily="18" charset="0"/>
              </a:rPr>
              <a:t>khối</a:t>
            </a:r>
            <a:r>
              <a:rPr lang="en-US" altLang="zh-CN" sz="5400" b="1" dirty="0" smtClean="0">
                <a:solidFill>
                  <a:srgbClr val="7030A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5400" b="1" dirty="0" err="1">
                <a:solidFill>
                  <a:srgbClr val="7030A0"/>
                </a:solidFill>
                <a:latin typeface="Times New Roman" panose="02020603050405020304" pitchFamily="18" charset="0"/>
                <a:ea typeface="幼圆" panose="02010509060101010101" pitchFamily="49" charset="-122"/>
                <a:cs typeface="Times New Roman" panose="02020603050405020304" pitchFamily="18" charset="0"/>
              </a:rPr>
              <a:t>lượng</a:t>
            </a:r>
            <a:r>
              <a:rPr lang="en-US" altLang="zh-CN" sz="5400" b="1" dirty="0">
                <a:solidFill>
                  <a:srgbClr val="7030A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5400" b="1" dirty="0" err="1">
                <a:solidFill>
                  <a:srgbClr val="7030A0"/>
                </a:solidFill>
                <a:latin typeface="Times New Roman" panose="02020603050405020304" pitchFamily="18" charset="0"/>
                <a:ea typeface="幼圆" panose="02010509060101010101" pitchFamily="49" charset="-122"/>
                <a:cs typeface="Times New Roman" panose="02020603050405020304" pitchFamily="18" charset="0"/>
              </a:rPr>
              <a:t>riêng</a:t>
            </a:r>
            <a:endParaRPr lang="zh-CN" altLang="en-US" sz="5400" b="1" dirty="0">
              <a:solidFill>
                <a:srgbClr val="7030A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461" y="4888499"/>
            <a:ext cx="2186540" cy="4789785"/>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495" y="685804"/>
            <a:ext cx="1082471" cy="955968"/>
          </a:xfrm>
          <a:prstGeom prst="rect">
            <a:avLst/>
          </a:prstGeom>
        </p:spPr>
      </p:pic>
      <p:pic>
        <p:nvPicPr>
          <p:cNvPr id="12" name="图片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4965" y="1641501"/>
            <a:ext cx="16315421" cy="7795869"/>
          </a:xfrm>
          <a:prstGeom prst="rect">
            <a:avLst/>
          </a:prstGeom>
        </p:spPr>
      </p:pic>
      <mc:AlternateContent xmlns:mc="http://schemas.openxmlformats.org/markup-compatibility/2006">
        <mc:Choice xmlns:a14="http://schemas.microsoft.com/office/drawing/2010/main" Requires="a14">
          <p:sp>
            <p:nvSpPr>
              <p:cNvPr id="2" name="TextBox 1"/>
              <p:cNvSpPr txBox="1"/>
              <p:nvPr/>
            </p:nvSpPr>
            <p:spPr>
              <a:xfrm>
                <a:off x="2819400" y="2247901"/>
                <a:ext cx="14905894" cy="5512435"/>
              </a:xfrm>
              <a:prstGeom prst="rect">
                <a:avLst/>
              </a:prstGeom>
              <a:noFill/>
            </p:spPr>
            <p:txBody>
              <a:bodyPr wrap="square" rtlCol="0">
                <a:spAutoFit/>
              </a:bodyPr>
              <a:lstStyle/>
              <a:p>
                <a:pPr fontAlgn="auto">
                  <a:spcBef>
                    <a:spcPts val="1200"/>
                  </a:spcBef>
                  <a:spcAft>
                    <a:spcPts val="1200"/>
                  </a:spcAft>
                </a:pP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Khối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lượng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riêng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một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được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xác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định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bằng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khối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lượng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một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đơn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vị</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thể</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tích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đó</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Công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thức</a:t>
                </a:r>
                <a:r>
                  <a:rPr lang="en-US" sz="40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4000" i="1">
                        <a:solidFill>
                          <a:schemeClr val="bg1"/>
                        </a:solidFill>
                        <a:latin typeface="Cambria Math" panose="02040503050406030204"/>
                      </a:rPr>
                      <m:t>𝐷</m:t>
                    </m:r>
                    <m:r>
                      <a:rPr lang="en-US" sz="4000" i="1">
                        <a:solidFill>
                          <a:schemeClr val="bg1"/>
                        </a:solidFill>
                        <a:latin typeface="Cambria Math" panose="02040503050406030204"/>
                      </a:rPr>
                      <m:t>= </m:t>
                    </m:r>
                    <m:f>
                      <m:fPr>
                        <m:ctrlPr>
                          <a:rPr lang="en-US" sz="4000" i="1">
                            <a:solidFill>
                              <a:schemeClr val="bg1"/>
                            </a:solidFill>
                            <a:latin typeface="Cambria Math" panose="02040503050406030204"/>
                          </a:rPr>
                        </m:ctrlPr>
                      </m:fPr>
                      <m:num>
                        <m:r>
                          <a:rPr lang="en-US" sz="4000" i="1">
                            <a:solidFill>
                              <a:schemeClr val="bg1"/>
                            </a:solidFill>
                            <a:latin typeface="Cambria Math" panose="02040503050406030204"/>
                          </a:rPr>
                          <m:t>𝑚</m:t>
                        </m:r>
                      </m:num>
                      <m:den>
                        <m:r>
                          <a:rPr lang="en-US" sz="4000" i="1">
                            <a:solidFill>
                              <a:schemeClr val="bg1"/>
                            </a:solidFill>
                            <a:latin typeface="Cambria Math" panose="02040503050406030204"/>
                          </a:rPr>
                          <m:t>𝑉</m:t>
                        </m:r>
                      </m:den>
                    </m:f>
                  </m:oMath>
                </a14:m>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trong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đó</a:t>
                </a:r>
                <a:r>
                  <a:rPr lang="en-US" sz="4000" dirty="0">
                    <a:solidFill>
                      <a:schemeClr val="bg1"/>
                    </a:solidFill>
                    <a:latin typeface="Times New Roman" panose="02020603050405020304" pitchFamily="18" charset="0"/>
                    <a:cs typeface="Times New Roman" panose="02020603050405020304" pitchFamily="18" charset="0"/>
                  </a:rPr>
                  <a:t> m </a:t>
                </a:r>
                <a:r>
                  <a:rPr lang="en-US" sz="4000" dirty="0" err="1">
                    <a:solidFill>
                      <a:schemeClr val="bg1"/>
                    </a:solidFill>
                    <a:latin typeface="Times New Roman" panose="02020603050405020304" pitchFamily="18" charset="0"/>
                    <a:cs typeface="Times New Roman" panose="02020603050405020304" pitchFamily="18" charset="0"/>
                  </a:rPr>
                  <a:t>là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khối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lượng</a:t>
                </a:r>
                <a:r>
                  <a:rPr lang="en-US" sz="4000" dirty="0">
                    <a:solidFill>
                      <a:schemeClr val="bg1"/>
                    </a:solidFill>
                    <a:latin typeface="Times New Roman" panose="02020603050405020304" pitchFamily="18" charset="0"/>
                    <a:cs typeface="Times New Roman" panose="02020603050405020304" pitchFamily="18" charset="0"/>
                  </a:rPr>
                  <a:t>, V </a:t>
                </a:r>
                <a:r>
                  <a:rPr lang="en-US" sz="4000" dirty="0" err="1">
                    <a:solidFill>
                      <a:schemeClr val="bg1"/>
                    </a:solidFill>
                    <a:latin typeface="Times New Roman" panose="02020603050405020304" pitchFamily="18" charset="0"/>
                    <a:cs typeface="Times New Roman" panose="02020603050405020304" pitchFamily="18" charset="0"/>
                  </a:rPr>
                  <a:t>là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thể</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tích</a:t>
                </a:r>
                <a:r>
                  <a:rPr lang="en-US" sz="4000" dirty="0">
                    <a:solidFill>
                      <a:schemeClr val="bg1"/>
                    </a:solidFill>
                    <a:latin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a:p>
                <a:pPr fontAlgn="auto">
                  <a:spcBef>
                    <a:spcPts val="1200"/>
                  </a:spcBef>
                  <a:spcAft>
                    <a:spcPts val="1200"/>
                  </a:spcAft>
                </a:pP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Đơn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vị</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thường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dùng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để</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khối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lượng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riêng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là</a:t>
                </a:r>
                <a:r>
                  <a:rPr lang="en-US" sz="4000" dirty="0">
                    <a:solidFill>
                      <a:schemeClr val="bg1"/>
                    </a:solidFill>
                    <a:latin typeface="Times New Roman" panose="02020603050405020304" pitchFamily="18" charset="0"/>
                    <a:cs typeface="Times New Roman" panose="02020603050405020304" pitchFamily="18" charset="0"/>
                  </a:rPr>
                  <a:t>: kg/m</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hoặc</a:t>
                </a:r>
                <a:r>
                  <a:rPr lang="en-US" sz="4000" dirty="0">
                    <a:solidFill>
                      <a:schemeClr val="bg1"/>
                    </a:solidFill>
                    <a:latin typeface="Times New Roman" panose="02020603050405020304" pitchFamily="18" charset="0"/>
                    <a:cs typeface="Times New Roman" panose="02020603050405020304" pitchFamily="18" charset="0"/>
                  </a:rPr>
                  <a:t> g/cm</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hay </a:t>
                </a:r>
                <a:r>
                  <a:rPr lang="en-US" sz="4000" dirty="0" smtClean="0">
                    <a:solidFill>
                      <a:schemeClr val="bg1"/>
                    </a:solidFill>
                    <a:latin typeface="Times New Roman" panose="02020603050405020304" pitchFamily="18" charset="0"/>
                    <a:cs typeface="Times New Roman" panose="02020603050405020304" pitchFamily="18" charset="0"/>
                  </a:rPr>
                  <a:t>g/ml</a:t>
                </a:r>
                <a:endParaRPr lang="en-US" sz="4000" dirty="0">
                  <a:solidFill>
                    <a:schemeClr val="bg1"/>
                  </a:solidFill>
                  <a:latin typeface="Times New Roman" panose="02020603050405020304" pitchFamily="18" charset="0"/>
                  <a:cs typeface="Times New Roman" panose="02020603050405020304" pitchFamily="18" charset="0"/>
                </a:endParaRPr>
              </a:p>
              <a:p>
                <a:pPr fontAlgn="auto">
                  <a:spcBef>
                    <a:spcPts val="1200"/>
                  </a:spcBef>
                  <a:spcAft>
                    <a:spcPts val="1200"/>
                  </a:spcAft>
                </a:pPr>
                <a:r>
                  <a:rPr lang="en-US" sz="4000" dirty="0">
                    <a:solidFill>
                      <a:schemeClr val="bg1"/>
                    </a:solidFill>
                    <a:latin typeface="Times New Roman" panose="02020603050405020304" pitchFamily="18" charset="0"/>
                    <a:cs typeface="Times New Roman" panose="02020603050405020304" pitchFamily="18" charset="0"/>
                  </a:rPr>
                  <a:t>		1 kg/m</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smtClean="0">
                    <a:solidFill>
                      <a:schemeClr val="bg1"/>
                    </a:solidFill>
                    <a:latin typeface="Times New Roman" panose="02020603050405020304" pitchFamily="18" charset="0"/>
                    <a:cs typeface="Times New Roman" panose="02020603050405020304" pitchFamily="18" charset="0"/>
                  </a:rPr>
                  <a:t>0.001 </a:t>
                </a:r>
                <a:r>
                  <a:rPr lang="en-US" sz="4000" dirty="0">
                    <a:solidFill>
                      <a:schemeClr val="bg1"/>
                    </a:solidFill>
                    <a:latin typeface="Times New Roman" panose="02020603050405020304" pitchFamily="18" charset="0"/>
                    <a:cs typeface="Times New Roman" panose="02020603050405020304" pitchFamily="18" charset="0"/>
                  </a:rPr>
                  <a:t>g/cm</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 1 g/cm</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 1 g/mL</a:t>
                </a:r>
                <a:endParaRPr lang="en-US" sz="4000" dirty="0">
                  <a:solidFill>
                    <a:schemeClr val="bg1"/>
                  </a:solidFill>
                  <a:latin typeface="Times New Roman" panose="02020603050405020304" pitchFamily="18" charset="0"/>
                  <a:cs typeface="Times New Roman" panose="02020603050405020304" pitchFamily="18" charset="0"/>
                </a:endParaRPr>
              </a:p>
              <a:p>
                <a:pPr fontAlgn="auto">
                  <a:spcBef>
                    <a:spcPts val="1200"/>
                  </a:spcBef>
                  <a:spcAft>
                    <a:spcPts val="1200"/>
                  </a:spcAft>
                </a:pPr>
                <a:endParaRPr lang="en-US" sz="4000" dirty="0">
                  <a:solidFill>
                    <a:schemeClr val="bg1"/>
                  </a:solidFill>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819400" y="2247901"/>
                <a:ext cx="14905894" cy="5512435"/>
              </a:xfrm>
              <a:prstGeom prst="rect">
                <a:avLst/>
              </a:prstGeom>
              <a:blipFill rotWithShape="1">
                <a:blip r:embed="rId8"/>
                <a:stretch>
                  <a:fillRect r="4"/>
                </a:stretch>
              </a:blipFill>
            </p:spPr>
            <p:txBody>
              <a:bodyPr/>
              <a:lstStyle/>
              <a:p>
                <a:r>
                  <a:rPr lang="en-US" alt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ộ hình nền &amp;quot;Hoạt hình siêu dễ thương&amp;quot; chất lượng cao cho Powerpoint"/>
          <p:cNvPicPr>
            <a:picLocks noChangeAspect="1" noChangeArrowheads="1"/>
          </p:cNvPicPr>
          <p:nvPr/>
        </p:nvPicPr>
        <p:blipFill rotWithShape="1">
          <a:blip r:embed="rId1">
            <a:extLst>
              <a:ext uri="{28A0092B-C50C-407E-A947-70E740481C1C}">
                <a14:useLocalDpi xmlns:a14="http://schemas.microsoft.com/office/drawing/2010/main" val="0"/>
              </a:ext>
            </a:extLst>
          </a:blip>
          <a:srcRect t="20577"/>
          <a:stretch>
            <a:fillRect/>
          </a:stretch>
        </p:blipFill>
        <p:spPr bwMode="auto">
          <a:xfrm>
            <a:off x="0" y="2795"/>
            <a:ext cx="18288000" cy="102842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94860" y="205740"/>
            <a:ext cx="9079992" cy="1536192"/>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spcCol="0" rtlCol="0" anchor="ctr"/>
          <a:lstStyle/>
          <a:p>
            <a:pPr algn="ctr"/>
            <a:r>
              <a:rPr lang="en-US" sz="4800" b="1" dirty="0">
                <a:solidFill>
                  <a:srgbClr val="C00000"/>
                </a:solidFill>
                <a:latin typeface="Times New Roman" panose="02020603050405020304" pitchFamily="18" charset="0"/>
                <a:cs typeface="Times New Roman" panose="02020603050405020304" pitchFamily="18" charset="0"/>
              </a:rPr>
              <a:t>YÊU CẦU VỀ NHÀ</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419600" y="2171700"/>
            <a:ext cx="12420600" cy="2553335"/>
          </a:xfrm>
          <a:prstGeom prst="rect">
            <a:avLst/>
          </a:prstGeom>
          <a:noFill/>
        </p:spPr>
        <p:txBody>
          <a:bodyPr wrap="square" rtlCol="0">
            <a:spAutoFit/>
          </a:bodyPr>
          <a:lstStyle/>
          <a:p>
            <a:pPr marL="285750" indent="-285750">
              <a:buFont typeface="Arial" panose="020B0604020202020204" pitchFamily="34" charset="0"/>
              <a:buChar char="•"/>
            </a:pPr>
            <a:r>
              <a:rPr lang="en-US" sz="4000">
                <a:solidFill>
                  <a:srgbClr val="7030A0"/>
                </a:solidFill>
                <a:latin typeface="Times New Roman" panose="02020603050405020304" pitchFamily="18" charset="0"/>
                <a:cs typeface="Times New Roman" panose="02020603050405020304" pitchFamily="18" charset="0"/>
              </a:rPr>
              <a:t>GV hướng dẫn HS dùng thước cuộn đo chiều dài của vật liệu, cân đo khối lượng của vật liệu để xác định khối lượng riêng của vật liệu trong dụng cụ (dễ đo đạc) thường dùng ở gia đình em.</a:t>
            </a:r>
            <a:endParaRPr lang="en-US" sz="400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p>
                <a:r>
                  <a:rPr lang="en-US" dirty="0" smtClean="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Trọng</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lượng</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riêng</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của</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một</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chất</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là</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trọng</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lượng</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của</a:t>
                </a:r>
                <a:r>
                  <a:rPr lang="en-US" dirty="0">
                    <a:solidFill>
                      <a:schemeClr val="bg1"/>
                    </a:solidFill>
                    <a:latin typeface="Times New Roman" panose="02020603050405020304" pitchFamily="18" charset="0"/>
                    <a:cs typeface="Times New Roman" panose="02020603050405020304" pitchFamily="18" charset="0"/>
                    <a:sym typeface="+mn-ea"/>
                  </a:rPr>
                  <a:t> 1 </a:t>
                </a:r>
                <a:r>
                  <a:rPr lang="en-US" dirty="0" err="1">
                    <a:solidFill>
                      <a:schemeClr val="bg1"/>
                    </a:solidFill>
                    <a:latin typeface="Times New Roman" panose="02020603050405020304" pitchFamily="18" charset="0"/>
                    <a:cs typeface="Times New Roman" panose="02020603050405020304" pitchFamily="18" charset="0"/>
                    <a:sym typeface="+mn-ea"/>
                  </a:rPr>
                  <a:t>mét</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khối</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chất</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nhất</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định</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Công</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smtClean="0">
                    <a:solidFill>
                      <a:schemeClr val="bg1"/>
                    </a:solidFill>
                    <a:latin typeface="Times New Roman" panose="02020603050405020304" pitchFamily="18" charset="0"/>
                    <a:cs typeface="Times New Roman" panose="02020603050405020304" pitchFamily="18" charset="0"/>
                    <a:sym typeface="+mn-ea"/>
                  </a:rPr>
                  <a:t>thức</a:t>
                </a:r>
                <a:r>
                  <a:rPr lang="en-US" dirty="0" smtClean="0">
                    <a:solidFill>
                      <a:schemeClr val="bg1"/>
                    </a:solidFill>
                    <a:latin typeface="Times New Roman" panose="02020603050405020304" pitchFamily="18" charset="0"/>
                    <a:cs typeface="Times New Roman" panose="02020603050405020304" pitchFamily="18" charset="0"/>
                    <a:sym typeface="+mn-ea"/>
                  </a:rPr>
                  <a:t> d </a:t>
                </a:r>
                <a14:m>
                  <m:oMathPara xmlns:m="http://schemas.openxmlformats.org/officeDocument/2006/math">
                    <m:oMathParaPr>
                      <m:jc m:val="centerGroup"/>
                    </m:oMathParaPr>
                    <m:oMath xmlns:m="http://schemas.openxmlformats.org/officeDocument/2006/math">
                      <m:r>
                        <a:rPr lang="en-US" i="1">
                          <a:solidFill>
                            <a:schemeClr val="bg1"/>
                          </a:solidFill>
                          <a:latin typeface="Cambria Math" panose="02040503050406030204"/>
                        </a:rPr>
                        <m:t>= </m:t>
                      </m:r>
                      <m:f>
                        <m:fPr>
                          <m:ctrlPr>
                            <a:rPr lang="en-US" i="1">
                              <a:solidFill>
                                <a:schemeClr val="bg1"/>
                              </a:solidFill>
                              <a:latin typeface="Cambria Math" panose="02040503050406030204"/>
                            </a:rPr>
                          </m:ctrlPr>
                        </m:fPr>
                        <m:num>
                          <m:r>
                            <a:rPr lang="en-US" i="1">
                              <a:solidFill>
                                <a:schemeClr val="bg1"/>
                              </a:solidFill>
                              <a:latin typeface="Cambria Math" panose="02040503050406030204"/>
                            </a:rPr>
                            <m:t>𝑃</m:t>
                          </m:r>
                        </m:num>
                        <m:den>
                          <m:r>
                            <a:rPr lang="en-US" i="1">
                              <a:solidFill>
                                <a:schemeClr val="bg1"/>
                              </a:solidFill>
                              <a:latin typeface="Cambria Math" panose="02040503050406030204"/>
                            </a:rPr>
                            <m:t>𝑉</m:t>
                          </m:r>
                        </m:den>
                      </m:f>
                    </m:oMath>
                  </m:oMathPara>
                </a14:m>
                <a:r>
                  <a:rPr lang="en-US" dirty="0">
                    <a:solidFill>
                      <a:schemeClr val="bg1"/>
                    </a:solidFill>
                    <a:latin typeface="Times New Roman" panose="02020603050405020304" pitchFamily="18" charset="0"/>
                    <a:cs typeface="Times New Roman" panose="02020603050405020304" pitchFamily="18" charset="0"/>
                    <a:sym typeface="+mn-ea"/>
                  </a:rPr>
                  <a:t> , </a:t>
                </a:r>
                <a:r>
                  <a:rPr lang="en-US" dirty="0" err="1">
                    <a:solidFill>
                      <a:schemeClr val="bg1"/>
                    </a:solidFill>
                    <a:latin typeface="Times New Roman" panose="02020603050405020304" pitchFamily="18" charset="0"/>
                    <a:cs typeface="Times New Roman" panose="02020603050405020304" pitchFamily="18" charset="0"/>
                    <a:sym typeface="+mn-ea"/>
                  </a:rPr>
                  <a:t>trong</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đó</a:t>
                </a:r>
                <a:r>
                  <a:rPr lang="en-US" dirty="0">
                    <a:solidFill>
                      <a:schemeClr val="bg1"/>
                    </a:solidFill>
                    <a:latin typeface="Times New Roman" panose="02020603050405020304" pitchFamily="18" charset="0"/>
                    <a:cs typeface="Times New Roman" panose="02020603050405020304" pitchFamily="18" charset="0"/>
                    <a:sym typeface="+mn-ea"/>
                  </a:rPr>
                  <a:t> P </a:t>
                </a:r>
                <a:r>
                  <a:rPr lang="en-US" dirty="0" err="1">
                    <a:solidFill>
                      <a:schemeClr val="bg1"/>
                    </a:solidFill>
                    <a:latin typeface="Times New Roman" panose="02020603050405020304" pitchFamily="18" charset="0"/>
                    <a:cs typeface="Times New Roman" panose="02020603050405020304" pitchFamily="18" charset="0"/>
                    <a:sym typeface="+mn-ea"/>
                  </a:rPr>
                  <a:t>là</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trọng</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lượng</a:t>
                </a:r>
                <a:r>
                  <a:rPr lang="en-US" dirty="0">
                    <a:solidFill>
                      <a:schemeClr val="bg1"/>
                    </a:solidFill>
                    <a:latin typeface="Times New Roman" panose="02020603050405020304" pitchFamily="18" charset="0"/>
                    <a:cs typeface="Times New Roman" panose="02020603050405020304" pitchFamily="18" charset="0"/>
                    <a:sym typeface="+mn-ea"/>
                  </a:rPr>
                  <a:t> (N), V </a:t>
                </a:r>
                <a:r>
                  <a:rPr lang="en-US" dirty="0" err="1">
                    <a:solidFill>
                      <a:schemeClr val="bg1"/>
                    </a:solidFill>
                    <a:latin typeface="Times New Roman" panose="02020603050405020304" pitchFamily="18" charset="0"/>
                    <a:cs typeface="Times New Roman" panose="02020603050405020304" pitchFamily="18" charset="0"/>
                    <a:sym typeface="+mn-ea"/>
                  </a:rPr>
                  <a:t>là</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thể</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tích</a:t>
                </a:r>
                <a:r>
                  <a:rPr lang="en-US" dirty="0">
                    <a:solidFill>
                      <a:schemeClr val="bg1"/>
                    </a:solidFill>
                    <a:latin typeface="Times New Roman" panose="02020603050405020304" pitchFamily="18" charset="0"/>
                    <a:cs typeface="Times New Roman" panose="02020603050405020304" pitchFamily="18" charset="0"/>
                    <a:sym typeface="+mn-ea"/>
                  </a:rPr>
                  <a:t> (m</a:t>
                </a:r>
                <a:r>
                  <a:rPr lang="en-US" baseline="30000" dirty="0">
                    <a:solidFill>
                      <a:schemeClr val="bg1"/>
                    </a:solidFill>
                    <a:latin typeface="Times New Roman" panose="02020603050405020304" pitchFamily="18" charset="0"/>
                    <a:cs typeface="Times New Roman" panose="02020603050405020304" pitchFamily="18" charset="0"/>
                    <a:sym typeface="+mn-ea"/>
                  </a:rPr>
                  <a:t>3</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a:solidFill>
                      <a:schemeClr val="bg1"/>
                    </a:solidFill>
                    <a:latin typeface="Times New Roman" panose="02020603050405020304" pitchFamily="18" charset="0"/>
                    <a:cs typeface="Times New Roman" panose="02020603050405020304" pitchFamily="18" charset="0"/>
                    <a:sym typeface="Wingdings" panose="05000000000000000000"/>
                  </a:rPr>
                  <a:t></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đơn</a:t>
                </a:r>
                <a:r>
                  <a:rPr lang="en-US" dirty="0">
                    <a:solidFill>
                      <a:schemeClr val="bg1"/>
                    </a:solidFill>
                    <a:latin typeface="Times New Roman" panose="02020603050405020304" pitchFamily="18" charset="0"/>
                    <a:cs typeface="Times New Roman" panose="02020603050405020304" pitchFamily="18" charset="0"/>
                    <a:sym typeface="+mn-ea"/>
                  </a:rPr>
                  <a:t> </a:t>
                </a:r>
                <a:r>
                  <a:rPr lang="en-US" dirty="0" err="1">
                    <a:solidFill>
                      <a:schemeClr val="bg1"/>
                    </a:solidFill>
                    <a:latin typeface="Times New Roman" panose="02020603050405020304" pitchFamily="18" charset="0"/>
                    <a:cs typeface="Times New Roman" panose="02020603050405020304" pitchFamily="18" charset="0"/>
                    <a:sym typeface="+mn-ea"/>
                  </a:rPr>
                  <a:t>vị</a:t>
                </a:r>
                <a:r>
                  <a:rPr lang="en-US" dirty="0">
                    <a:solidFill>
                      <a:schemeClr val="bg1"/>
                    </a:solidFill>
                    <a:latin typeface="Times New Roman" panose="02020603050405020304" pitchFamily="18" charset="0"/>
                    <a:cs typeface="Times New Roman" panose="02020603050405020304" pitchFamily="18" charset="0"/>
                    <a:sym typeface="+mn-ea"/>
                  </a:rPr>
                  <a:t> d </a:t>
                </a:r>
                <a:r>
                  <a:rPr lang="en-US" dirty="0" err="1">
                    <a:solidFill>
                      <a:schemeClr val="bg1"/>
                    </a:solidFill>
                    <a:latin typeface="Times New Roman" panose="02020603050405020304" pitchFamily="18" charset="0"/>
                    <a:cs typeface="Times New Roman" panose="02020603050405020304" pitchFamily="18" charset="0"/>
                    <a:sym typeface="+mn-ea"/>
                  </a:rPr>
                  <a:t>là</a:t>
                </a:r>
                <a:r>
                  <a:rPr lang="en-US" dirty="0">
                    <a:solidFill>
                      <a:schemeClr val="bg1"/>
                    </a:solidFill>
                    <a:latin typeface="Times New Roman" panose="02020603050405020304" pitchFamily="18" charset="0"/>
                    <a:cs typeface="Times New Roman" panose="02020603050405020304" pitchFamily="18" charset="0"/>
                    <a:sym typeface="+mn-ea"/>
                  </a:rPr>
                  <a:t> N/m</a:t>
                </a:r>
                <a:r>
                  <a:rPr lang="en-US" baseline="30000" dirty="0">
                    <a:solidFill>
                      <a:schemeClr val="bg1"/>
                    </a:solidFill>
                    <a:latin typeface="Times New Roman" panose="02020603050405020304" pitchFamily="18" charset="0"/>
                    <a:cs typeface="Times New Roman" panose="02020603050405020304" pitchFamily="18" charset="0"/>
                    <a:sym typeface="+mn-ea"/>
                  </a:rPr>
                  <a:t>3</a:t>
                </a:r>
                <a:br>
                  <a:rPr lang="en-US" dirty="0">
                    <a:solidFill>
                      <a:schemeClr val="bg1"/>
                    </a:solidFill>
                    <a:latin typeface="Times New Roman" panose="02020603050405020304" pitchFamily="18" charset="0"/>
                    <a:cs typeface="Times New Roman" panose="02020603050405020304" pitchFamily="18" charset="0"/>
                  </a:rPr>
                </a:br>
                <a:endParaRPr lang="en-US"/>
              </a:p>
            </p:txBody>
          </p:sp>
        </mc:Choice>
        <mc:Fallback>
          <p:sp>
            <p:nvSpPr>
              <p:cNvPr id="2" name="Title 1"/>
              <p:cNvSpPr>
                <a:spLocks noRot="1" noChangeAspect="1" noMove="1" noResize="1" noEditPoints="1" noAdjustHandles="1" noChangeArrowheads="1" noChangeShapeType="1" noTextEdit="1"/>
              </p:cNvSpPr>
              <p:nvPr>
                <p:ph type="title"/>
              </p:nvPr>
            </p:nvSpPr>
            <p:spPr>
              <a:blipFill rotWithShape="1">
                <a:blip r:embed="rId1"/>
                <a:stretch>
                  <a:fillRect t="-72128" b="-68160"/>
                </a:stretch>
              </a:blipFill>
            </p:spPr>
            <p:txBody>
              <a:bodyPr/>
              <a:lstStyle/>
              <a:p>
                <a:r>
                  <a:rPr lang="en-US" altLang="en-US">
                    <a:noFill/>
                  </a:rPr>
                  <a:t> </a:t>
                </a:r>
              </a:p>
            </p:txBody>
          </p:sp>
        </mc:Fallback>
      </mc:AlternateContent>
      <p:sp>
        <p:nvSpPr>
          <p:cNvPr id="4" name="Text Box 3"/>
          <p:cNvSpPr txBox="1"/>
          <p:nvPr/>
        </p:nvSpPr>
        <p:spPr>
          <a:xfrm>
            <a:off x="4724400" y="2628900"/>
            <a:ext cx="10351770" cy="768350"/>
          </a:xfrm>
          <a:prstGeom prst="rect">
            <a:avLst/>
          </a:prstGeom>
          <a:noFill/>
        </p:spPr>
        <p:txBody>
          <a:bodyPr wrap="square" rtlCol="0">
            <a:spAutoFit/>
          </a:bodyPr>
          <a:p>
            <a:r>
              <a:rPr lang="vi-VN" altLang="en-US" sz="4400">
                <a:solidFill>
                  <a:srgbClr val="C00000"/>
                </a:solidFill>
                <a:latin typeface="Times New Roman" panose="02020603050405020304" pitchFamily="18" charset="0"/>
                <a:cs typeface="Times New Roman" panose="02020603050405020304" pitchFamily="18" charset="0"/>
              </a:rPr>
              <a:t>TIẾT 2 : BÀI 13 KHỐI LƯỢNG RIÊNG</a:t>
            </a:r>
            <a:endParaRPr lang="vi-VN" altLang="en-US" sz="4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sz="4400">
                <a:solidFill>
                  <a:srgbClr val="C00000"/>
                </a:solidFill>
                <a:latin typeface="Times New Roman" panose="02020603050405020304" pitchFamily="18" charset="0"/>
                <a:cs typeface="Times New Roman" panose="02020603050405020304" pitchFamily="18" charset="0"/>
              </a:rPr>
              <a:t>KIỂM TRA BÀI CŨ</a:t>
            </a:r>
            <a:br>
              <a:rPr lang="vi-VN" altLang="en-US" sz="4400">
                <a:solidFill>
                  <a:schemeClr val="accent5"/>
                </a:solidFill>
                <a:latin typeface="Times New Roman" panose="02020603050405020304" pitchFamily="18" charset="0"/>
                <a:cs typeface="Times New Roman" panose="02020603050405020304" pitchFamily="18" charset="0"/>
              </a:rPr>
            </a:br>
            <a:endParaRPr lang="vi-VN" altLang="en-US" sz="4400">
              <a:solidFill>
                <a:schemeClr val="accent5"/>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562100"/>
            <a:ext cx="15773400" cy="8568690"/>
          </a:xfrm>
        </p:spPr>
        <p:txBody>
          <a:bodyPr>
            <a:noAutofit/>
          </a:bodyPr>
          <a:p>
            <a:pPr marL="0" indent="0">
              <a:buNone/>
            </a:pPr>
            <a:r>
              <a:rPr lang="vi-VN" altLang="en-US" sz="4000" b="1">
                <a:solidFill>
                  <a:schemeClr val="accent5"/>
                </a:solidFill>
                <a:latin typeface="Times New Roman" panose="02020603050405020304" pitchFamily="18" charset="0"/>
                <a:cs typeface="Times New Roman" panose="02020603050405020304" pitchFamily="18" charset="0"/>
              </a:rPr>
              <a:t>Câu 1  : Nêu công thức tính khối lượng riêng, chỉ ra tên và đơn vị của các đại lượng có trong công thức</a:t>
            </a:r>
            <a:endParaRPr lang="vi-VN" altLang="en-US" sz="4000" b="1">
              <a:solidFill>
                <a:schemeClr val="accent5"/>
              </a:solidFill>
              <a:latin typeface="Times New Roman" panose="02020603050405020304" pitchFamily="18" charset="0"/>
              <a:cs typeface="Times New Roman" panose="02020603050405020304" pitchFamily="18" charset="0"/>
            </a:endParaRPr>
          </a:p>
          <a:p>
            <a:pPr marL="0" indent="0">
              <a:buNone/>
            </a:pPr>
            <a:r>
              <a:rPr lang="vi-VN" altLang="en-US" sz="4000" b="1">
                <a:solidFill>
                  <a:schemeClr val="tx1"/>
                </a:solidFill>
                <a:latin typeface="Times New Roman" panose="02020603050405020304" pitchFamily="18" charset="0"/>
                <a:cs typeface="Times New Roman" panose="02020603050405020304" pitchFamily="18" charset="0"/>
              </a:rPr>
              <a:t>Trả lời</a:t>
            </a:r>
            <a:r>
              <a:rPr lang="vi-VN" altLang="en-US" sz="4000">
                <a:solidFill>
                  <a:schemeClr val="tx1"/>
                </a:solidFill>
                <a:latin typeface="Times New Roman" panose="02020603050405020304" pitchFamily="18" charset="0"/>
                <a:cs typeface="Times New Roman" panose="02020603050405020304" pitchFamily="18" charset="0"/>
              </a:rPr>
              <a:t> : - Công thức : D = m/V</a:t>
            </a:r>
            <a:endParaRPr lang="vi-VN" altLang="en-US" sz="4000">
              <a:solidFill>
                <a:schemeClr val="tx1"/>
              </a:solidFill>
              <a:latin typeface="Times New Roman" panose="02020603050405020304" pitchFamily="18" charset="0"/>
              <a:cs typeface="Times New Roman" panose="02020603050405020304" pitchFamily="18" charset="0"/>
            </a:endParaRPr>
          </a:p>
          <a:p>
            <a:pPr marL="0" indent="0">
              <a:buNone/>
            </a:pPr>
            <a:r>
              <a:rPr lang="vi-VN" altLang="en-US" sz="4000">
                <a:solidFill>
                  <a:schemeClr val="tx1"/>
                </a:solidFill>
                <a:latin typeface="Times New Roman" panose="02020603050405020304" pitchFamily="18" charset="0"/>
                <a:cs typeface="Times New Roman" panose="02020603050405020304" pitchFamily="18" charset="0"/>
              </a:rPr>
              <a:t>	    - Trong đó : m : khối lượng (kg);   V : Thể tích (m3);  D : Khối lượng riêng (kg/m3)</a:t>
            </a:r>
            <a:endParaRPr lang="vi-VN" altLang="en-US" sz="4000">
              <a:solidFill>
                <a:schemeClr val="tx1"/>
              </a:solidFill>
              <a:latin typeface="Times New Roman" panose="02020603050405020304" pitchFamily="18" charset="0"/>
              <a:cs typeface="Times New Roman" panose="02020603050405020304" pitchFamily="18" charset="0"/>
            </a:endParaRPr>
          </a:p>
          <a:p>
            <a:pPr marL="0" indent="0">
              <a:buNone/>
            </a:pPr>
            <a:r>
              <a:rPr lang="vi-VN" altLang="en-US" sz="4000" b="1">
                <a:solidFill>
                  <a:schemeClr val="accent5"/>
                </a:solidFill>
                <a:latin typeface="Times New Roman" panose="02020603050405020304" pitchFamily="18" charset="0"/>
                <a:cs typeface="Times New Roman" panose="02020603050405020304" pitchFamily="18" charset="0"/>
              </a:rPr>
              <a:t>Câu 2 : Biết 10 lít cát có khối lượng 15 kg. Tính thể tích của 2 tấn cát</a:t>
            </a:r>
            <a:r>
              <a:rPr lang="vi-VN" altLang="en-US" sz="4000" b="1">
                <a:latin typeface="Times New Roman" panose="02020603050405020304" pitchFamily="18" charset="0"/>
                <a:cs typeface="Times New Roman" panose="02020603050405020304" pitchFamily="18" charset="0"/>
              </a:rPr>
              <a:t>.</a:t>
            </a:r>
            <a:endParaRPr lang="vi-VN" altLang="en-US" sz="4000" b="1">
              <a:latin typeface="Times New Roman" panose="02020603050405020304" pitchFamily="18" charset="0"/>
              <a:cs typeface="Times New Roman" panose="02020603050405020304" pitchFamily="18" charset="0"/>
            </a:endParaRPr>
          </a:p>
          <a:p>
            <a:pPr marL="0" indent="0">
              <a:buNone/>
            </a:pPr>
            <a:r>
              <a:rPr lang="vi-VN" altLang="en-US" sz="4000" b="1">
                <a:latin typeface="Times New Roman" panose="02020603050405020304" pitchFamily="18" charset="0"/>
                <a:cs typeface="Times New Roman" panose="02020603050405020304" pitchFamily="18" charset="0"/>
              </a:rPr>
              <a:t>Bài giải:</a:t>
            </a:r>
            <a:r>
              <a:rPr lang="vi-VN" altLang="en-US" sz="4000">
                <a:latin typeface="Times New Roman" panose="02020603050405020304" pitchFamily="18" charset="0"/>
                <a:cs typeface="Times New Roman" panose="02020603050405020304" pitchFamily="18" charset="0"/>
              </a:rPr>
              <a:t> </a:t>
            </a:r>
            <a:endParaRPr lang="vi-VN" altLang="en-US" sz="4000">
              <a:latin typeface="Times New Roman" panose="02020603050405020304" pitchFamily="18" charset="0"/>
              <a:cs typeface="Times New Roman" panose="02020603050405020304" pitchFamily="18" charset="0"/>
            </a:endParaRPr>
          </a:p>
          <a:p>
            <a:pPr marL="0" indent="0">
              <a:buNone/>
            </a:pPr>
            <a:r>
              <a:rPr lang="vi-VN" altLang="en-US" sz="4000">
                <a:latin typeface="Times New Roman" panose="02020603050405020304" pitchFamily="18" charset="0"/>
                <a:cs typeface="Times New Roman" panose="02020603050405020304" pitchFamily="18" charset="0"/>
              </a:rPr>
              <a:t>Đổi 10 l = 0,01m</a:t>
            </a:r>
            <a:r>
              <a:rPr lang="vi-VN" altLang="en-US" sz="4000" baseline="30000">
                <a:latin typeface="Times New Roman" panose="02020603050405020304" pitchFamily="18" charset="0"/>
                <a:cs typeface="Times New Roman" panose="02020603050405020304" pitchFamily="18" charset="0"/>
              </a:rPr>
              <a:t>3</a:t>
            </a:r>
            <a:endParaRPr lang="vi-VN" altLang="en-US" sz="4000">
              <a:latin typeface="Times New Roman" panose="02020603050405020304" pitchFamily="18" charset="0"/>
              <a:cs typeface="Times New Roman" panose="02020603050405020304" pitchFamily="18" charset="0"/>
            </a:endParaRPr>
          </a:p>
          <a:p>
            <a:pPr marL="0" indent="0">
              <a:buNone/>
            </a:pPr>
            <a:r>
              <a:rPr lang="vi-VN" altLang="en-US" sz="4000">
                <a:latin typeface="Times New Roman" panose="02020603050405020304" pitchFamily="18" charset="0"/>
                <a:cs typeface="Times New Roman" panose="02020603050405020304" pitchFamily="18" charset="0"/>
              </a:rPr>
              <a:t> Khối lượng riêng của cát là</a:t>
            </a:r>
            <a:endParaRPr lang="vi-VN" altLang="en-US" sz="4000">
              <a:latin typeface="Times New Roman" panose="02020603050405020304" pitchFamily="18" charset="0"/>
              <a:cs typeface="Times New Roman" panose="02020603050405020304" pitchFamily="18" charset="0"/>
            </a:endParaRPr>
          </a:p>
          <a:p>
            <a:pPr marL="0" indent="0">
              <a:buNone/>
            </a:pPr>
            <a:r>
              <a:rPr lang="vi-VN" altLang="en-US" sz="4000">
                <a:latin typeface="Times New Roman" panose="02020603050405020304" pitchFamily="18" charset="0"/>
                <a:cs typeface="Times New Roman" panose="02020603050405020304" pitchFamily="18" charset="0"/>
              </a:rPr>
              <a:t>D = m/V = 15/0,01 = 1500 kg/m</a:t>
            </a:r>
            <a:r>
              <a:rPr lang="vi-VN" altLang="en-US" sz="4000" baseline="30000">
                <a:latin typeface="Times New Roman" panose="02020603050405020304" pitchFamily="18" charset="0"/>
                <a:cs typeface="Times New Roman" panose="02020603050405020304" pitchFamily="18" charset="0"/>
              </a:rPr>
              <a:t>3</a:t>
            </a:r>
            <a:endParaRPr lang="vi-VN" altLang="en-US" sz="4000">
              <a:latin typeface="Times New Roman" panose="02020603050405020304" pitchFamily="18" charset="0"/>
              <a:cs typeface="Times New Roman" panose="02020603050405020304" pitchFamily="18" charset="0"/>
            </a:endParaRPr>
          </a:p>
          <a:p>
            <a:pPr marL="0" indent="0">
              <a:buNone/>
            </a:pPr>
            <a:r>
              <a:rPr lang="vi-VN" altLang="en-US" sz="4000">
                <a:latin typeface="Times New Roman" panose="02020603050405020304" pitchFamily="18" charset="0"/>
                <a:cs typeface="Times New Roman" panose="02020603050405020304" pitchFamily="18" charset="0"/>
              </a:rPr>
              <a:t>thể tích của 2 tấn cát là </a:t>
            </a:r>
            <a:endParaRPr lang="vi-VN" altLang="en-US" sz="4000">
              <a:latin typeface="Times New Roman" panose="02020603050405020304" pitchFamily="18" charset="0"/>
              <a:cs typeface="Times New Roman" panose="02020603050405020304" pitchFamily="18" charset="0"/>
            </a:endParaRPr>
          </a:p>
          <a:p>
            <a:pPr marL="0" indent="0">
              <a:buNone/>
            </a:pPr>
            <a:r>
              <a:rPr lang="vi-VN" altLang="en-US" sz="4000">
                <a:latin typeface="Times New Roman" panose="02020603050405020304" pitchFamily="18" charset="0"/>
                <a:cs typeface="Times New Roman" panose="02020603050405020304" pitchFamily="18" charset="0"/>
              </a:rPr>
              <a:t>V = m/D = 2000/1500 = 4/3 (m</a:t>
            </a:r>
            <a:r>
              <a:rPr lang="vi-VN" altLang="en-US" sz="4000" baseline="30000">
                <a:latin typeface="Times New Roman" panose="02020603050405020304" pitchFamily="18" charset="0"/>
                <a:cs typeface="Times New Roman" panose="02020603050405020304" pitchFamily="18" charset="0"/>
              </a:rPr>
              <a:t>3</a:t>
            </a:r>
            <a:r>
              <a:rPr lang="vi-VN" altLang="en-US" sz="4000">
                <a:latin typeface="Times New Roman" panose="02020603050405020304" pitchFamily="18" charset="0"/>
                <a:cs typeface="Times New Roman" panose="02020603050405020304" pitchFamily="18" charset="0"/>
              </a:rPr>
              <a:t>)</a:t>
            </a:r>
            <a:endParaRPr lang="vi-VN" altLang="en-US"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plus(in)">
                                      <p:cBhvr>
                                        <p:cTn id="7" dur="2000"/>
                                        <p:tgtEl>
                                          <p:spTgt spid="3">
                                            <p:txEl>
                                              <p:pRg st="1" end="1"/>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plus(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edge">
                                      <p:cBhvr>
                                        <p:cTn id="15" dur="2000"/>
                                        <p:tgtEl>
                                          <p:spTgt spid="3">
                                            <p:txEl>
                                              <p:pRg st="4" end="4"/>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edge">
                                      <p:cBhvr>
                                        <p:cTn id="18" dur="2000"/>
                                        <p:tgtEl>
                                          <p:spTgt spid="3">
                                            <p:txEl>
                                              <p:pRg st="5" end="5"/>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edge">
                                      <p:cBhvr>
                                        <p:cTn id="21" dur="2000"/>
                                        <p:tgtEl>
                                          <p:spTgt spid="3">
                                            <p:txEl>
                                              <p:pRg st="6" end="6"/>
                                            </p:txEl>
                                          </p:spTgt>
                                        </p:tgtEl>
                                      </p:cBhvr>
                                    </p:animEffect>
                                  </p:childTnLst>
                                </p:cTn>
                              </p:par>
                              <p:par>
                                <p:cTn id="22" presetID="2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edge">
                                      <p:cBhvr>
                                        <p:cTn id="24" dur="2000"/>
                                        <p:tgtEl>
                                          <p:spTgt spid="3">
                                            <p:txEl>
                                              <p:pRg st="7" end="7"/>
                                            </p:txEl>
                                          </p:spTgt>
                                        </p:tgtEl>
                                      </p:cBhvr>
                                    </p:animEffect>
                                  </p:childTnLst>
                                </p:cTn>
                              </p:par>
                              <p:par>
                                <p:cTn id="25" presetID="2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edge">
                                      <p:cBhvr>
                                        <p:cTn id="27" dur="2000"/>
                                        <p:tgtEl>
                                          <p:spTgt spid="3">
                                            <p:txEl>
                                              <p:pRg st="8" end="8"/>
                                            </p:txEl>
                                          </p:spTgt>
                                        </p:tgtEl>
                                      </p:cBhvr>
                                    </p:animEffect>
                                  </p:childTnLst>
                                </p:cTn>
                              </p:par>
                              <p:par>
                                <p:cTn id="28" presetID="2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edge">
                                      <p:cBhvr>
                                        <p:cTn id="3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75588" y="0"/>
            <a:ext cx="13757148" cy="10287000"/>
            <a:chOff x="850392" y="0"/>
            <a:chExt cx="9171432" cy="685800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0392" y="0"/>
              <a:ext cx="91714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63240" y="629613"/>
              <a:ext cx="5138928" cy="902811"/>
            </a:xfrm>
            <a:prstGeom prst="rect">
              <a:avLst/>
            </a:prstGeom>
            <a:noFill/>
          </p:spPr>
          <p:txBody>
            <a:bodyPr wrap="square" rtlCol="0">
              <a:spAutoFit/>
            </a:bodyPr>
            <a:lstStyle/>
            <a:p>
              <a:pPr algn="ctr"/>
              <a:r>
                <a:rPr lang="en-US" sz="4100" dirty="0" err="1">
                  <a:solidFill>
                    <a:srgbClr val="C00000"/>
                  </a:solidFill>
                  <a:latin typeface="Times New Roman" panose="02020603050405020304" pitchFamily="18" charset="0"/>
                  <a:cs typeface="Times New Roman" panose="02020603050405020304" pitchFamily="18" charset="0"/>
                </a:rPr>
                <a:t>Người</a:t>
              </a:r>
              <a:r>
                <a:rPr lang="en-US" sz="4100" dirty="0">
                  <a:solidFill>
                    <a:srgbClr val="C00000"/>
                  </a:solidFill>
                  <a:latin typeface="Times New Roman" panose="02020603050405020304" pitchFamily="18" charset="0"/>
                  <a:cs typeface="Times New Roman" panose="02020603050405020304" pitchFamily="18" charset="0"/>
                </a:rPr>
                <a:t> ta </a:t>
              </a:r>
              <a:r>
                <a:rPr lang="en-US" sz="4100" dirty="0" err="1">
                  <a:solidFill>
                    <a:srgbClr val="C00000"/>
                  </a:solidFill>
                  <a:latin typeface="Times New Roman" panose="02020603050405020304" pitchFamily="18" charset="0"/>
                  <a:cs typeface="Times New Roman" panose="02020603050405020304" pitchFamily="18" charset="0"/>
                </a:rPr>
                <a:t>nói</a:t>
              </a:r>
              <a:r>
                <a:rPr lang="en-US" sz="4100" dirty="0">
                  <a:solidFill>
                    <a:srgbClr val="C00000"/>
                  </a:solidFill>
                  <a:latin typeface="Times New Roman" panose="02020603050405020304" pitchFamily="18" charset="0"/>
                  <a:cs typeface="Times New Roman" panose="02020603050405020304" pitchFamily="18" charset="0"/>
                </a:rPr>
                <a:t>: </a:t>
              </a:r>
              <a:r>
                <a:rPr lang="en-US" sz="4100" dirty="0" err="1">
                  <a:solidFill>
                    <a:srgbClr val="C00000"/>
                  </a:solidFill>
                  <a:latin typeface="Times New Roman" panose="02020603050405020304" pitchFamily="18" charset="0"/>
                  <a:cs typeface="Times New Roman" panose="02020603050405020304" pitchFamily="18" charset="0"/>
                </a:rPr>
                <a:t>sắt</a:t>
              </a:r>
              <a:r>
                <a:rPr lang="en-US" sz="4100" dirty="0">
                  <a:solidFill>
                    <a:srgbClr val="C00000"/>
                  </a:solidFill>
                  <a:latin typeface="Times New Roman" panose="02020603050405020304" pitchFamily="18" charset="0"/>
                  <a:cs typeface="Times New Roman" panose="02020603050405020304" pitchFamily="18" charset="0"/>
                </a:rPr>
                <a:t> </a:t>
              </a:r>
              <a:r>
                <a:rPr lang="en-US" sz="4100" dirty="0" err="1">
                  <a:solidFill>
                    <a:srgbClr val="C00000"/>
                  </a:solidFill>
                  <a:latin typeface="Times New Roman" panose="02020603050405020304" pitchFamily="18" charset="0"/>
                  <a:cs typeface="Times New Roman" panose="02020603050405020304" pitchFamily="18" charset="0"/>
                </a:rPr>
                <a:t>nặng</a:t>
              </a:r>
              <a:r>
                <a:rPr lang="en-US" sz="4100" dirty="0">
                  <a:solidFill>
                    <a:srgbClr val="C00000"/>
                  </a:solidFill>
                  <a:latin typeface="Times New Roman" panose="02020603050405020304" pitchFamily="18" charset="0"/>
                  <a:cs typeface="Times New Roman" panose="02020603050405020304" pitchFamily="18" charset="0"/>
                </a:rPr>
                <a:t> </a:t>
              </a:r>
              <a:r>
                <a:rPr lang="en-US" sz="4100" dirty="0" err="1">
                  <a:solidFill>
                    <a:srgbClr val="C00000"/>
                  </a:solidFill>
                  <a:latin typeface="Times New Roman" panose="02020603050405020304" pitchFamily="18" charset="0"/>
                  <a:cs typeface="Times New Roman" panose="02020603050405020304" pitchFamily="18" charset="0"/>
                </a:rPr>
                <a:t>hơn</a:t>
              </a:r>
              <a:r>
                <a:rPr lang="en-US" sz="4100" dirty="0">
                  <a:solidFill>
                    <a:srgbClr val="C00000"/>
                  </a:solidFill>
                  <a:latin typeface="Times New Roman" panose="02020603050405020304" pitchFamily="18" charset="0"/>
                  <a:cs typeface="Times New Roman" panose="02020603050405020304" pitchFamily="18" charset="0"/>
                </a:rPr>
                <a:t> </a:t>
              </a:r>
              <a:r>
                <a:rPr lang="en-US" sz="4100" dirty="0" err="1">
                  <a:solidFill>
                    <a:srgbClr val="C00000"/>
                  </a:solidFill>
                  <a:latin typeface="Times New Roman" panose="02020603050405020304" pitchFamily="18" charset="0"/>
                  <a:cs typeface="Times New Roman" panose="02020603050405020304" pitchFamily="18" charset="0"/>
                </a:rPr>
                <a:t>nhôm</a:t>
              </a:r>
              <a:r>
                <a:rPr lang="en-US" sz="4100" dirty="0">
                  <a:solidFill>
                    <a:srgbClr val="C00000"/>
                  </a:solidFill>
                  <a:latin typeface="Times New Roman" panose="02020603050405020304" pitchFamily="18" charset="0"/>
                  <a:cs typeface="Times New Roman" panose="02020603050405020304" pitchFamily="18" charset="0"/>
                </a:rPr>
                <a:t>. </a:t>
              </a:r>
              <a:endParaRPr lang="en-US" sz="4100" dirty="0">
                <a:solidFill>
                  <a:srgbClr val="C00000"/>
                </a:solidFill>
                <a:latin typeface="Times New Roman" panose="02020603050405020304" pitchFamily="18" charset="0"/>
                <a:cs typeface="Times New Roman" panose="02020603050405020304" pitchFamily="18" charset="0"/>
              </a:endParaRPr>
            </a:p>
            <a:p>
              <a:pPr algn="ctr"/>
              <a:r>
                <a:rPr lang="en-US" sz="4100" dirty="0">
                  <a:solidFill>
                    <a:srgbClr val="C00000"/>
                  </a:solidFill>
                  <a:latin typeface="Times New Roman" panose="02020603050405020304" pitchFamily="18" charset="0"/>
                  <a:cs typeface="Times New Roman" panose="02020603050405020304" pitchFamily="18" charset="0"/>
                </a:rPr>
                <a:t>Theo </a:t>
              </a:r>
              <a:r>
                <a:rPr lang="en-US" sz="4100" dirty="0" err="1">
                  <a:solidFill>
                    <a:srgbClr val="C00000"/>
                  </a:solidFill>
                  <a:latin typeface="Times New Roman" panose="02020603050405020304" pitchFamily="18" charset="0"/>
                  <a:cs typeface="Times New Roman" panose="02020603050405020304" pitchFamily="18" charset="0"/>
                </a:rPr>
                <a:t>em</a:t>
              </a:r>
              <a:r>
                <a:rPr lang="en-US" sz="4100" dirty="0">
                  <a:solidFill>
                    <a:srgbClr val="C00000"/>
                  </a:solidFill>
                  <a:latin typeface="Times New Roman" panose="02020603050405020304" pitchFamily="18" charset="0"/>
                  <a:cs typeface="Times New Roman" panose="02020603050405020304" pitchFamily="18" charset="0"/>
                </a:rPr>
                <a:t> </a:t>
              </a:r>
              <a:r>
                <a:rPr lang="en-US" sz="4100" dirty="0" err="1">
                  <a:solidFill>
                    <a:srgbClr val="C00000"/>
                  </a:solidFill>
                  <a:latin typeface="Times New Roman" panose="02020603050405020304" pitchFamily="18" charset="0"/>
                  <a:cs typeface="Times New Roman" panose="02020603050405020304" pitchFamily="18" charset="0"/>
                </a:rPr>
                <a:t>điều</a:t>
              </a:r>
              <a:r>
                <a:rPr lang="en-US" sz="4100" dirty="0">
                  <a:solidFill>
                    <a:srgbClr val="C00000"/>
                  </a:solidFill>
                  <a:latin typeface="Times New Roman" panose="02020603050405020304" pitchFamily="18" charset="0"/>
                  <a:cs typeface="Times New Roman" panose="02020603050405020304" pitchFamily="18" charset="0"/>
                </a:rPr>
                <a:t> </a:t>
              </a:r>
              <a:r>
                <a:rPr lang="en-US" sz="4100" dirty="0" err="1">
                  <a:solidFill>
                    <a:srgbClr val="C00000"/>
                  </a:solidFill>
                  <a:latin typeface="Times New Roman" panose="02020603050405020304" pitchFamily="18" charset="0"/>
                  <a:cs typeface="Times New Roman" panose="02020603050405020304" pitchFamily="18" charset="0"/>
                </a:rPr>
                <a:t>đó</a:t>
              </a:r>
              <a:r>
                <a:rPr lang="en-US" sz="4100" dirty="0">
                  <a:solidFill>
                    <a:srgbClr val="C00000"/>
                  </a:solidFill>
                  <a:latin typeface="Times New Roman" panose="02020603050405020304" pitchFamily="18" charset="0"/>
                  <a:cs typeface="Times New Roman" panose="02020603050405020304" pitchFamily="18" charset="0"/>
                </a:rPr>
                <a:t> </a:t>
              </a:r>
              <a:r>
                <a:rPr lang="en-US" sz="4100" dirty="0" err="1">
                  <a:solidFill>
                    <a:srgbClr val="C00000"/>
                  </a:solidFill>
                  <a:latin typeface="Times New Roman" panose="02020603050405020304" pitchFamily="18" charset="0"/>
                  <a:cs typeface="Times New Roman" panose="02020603050405020304" pitchFamily="18" charset="0"/>
                </a:rPr>
                <a:t>có</a:t>
              </a:r>
              <a:r>
                <a:rPr lang="en-US" sz="4100" dirty="0">
                  <a:solidFill>
                    <a:srgbClr val="C00000"/>
                  </a:solidFill>
                  <a:latin typeface="Times New Roman" panose="02020603050405020304" pitchFamily="18" charset="0"/>
                  <a:cs typeface="Times New Roman" panose="02020603050405020304" pitchFamily="18" charset="0"/>
                </a:rPr>
                <a:t> </a:t>
              </a:r>
              <a:r>
                <a:rPr lang="en-US" sz="4100" dirty="0" err="1">
                  <a:solidFill>
                    <a:srgbClr val="C00000"/>
                  </a:solidFill>
                  <a:latin typeface="Times New Roman" panose="02020603050405020304" pitchFamily="18" charset="0"/>
                  <a:cs typeface="Times New Roman" panose="02020603050405020304" pitchFamily="18" charset="0"/>
                </a:rPr>
                <a:t>đúng</a:t>
              </a:r>
              <a:r>
                <a:rPr lang="en-US" sz="4100" dirty="0">
                  <a:solidFill>
                    <a:srgbClr val="C00000"/>
                  </a:solidFill>
                  <a:latin typeface="Times New Roman" panose="02020603050405020304" pitchFamily="18" charset="0"/>
                  <a:cs typeface="Times New Roman" panose="02020603050405020304" pitchFamily="18" charset="0"/>
                </a:rPr>
                <a:t> </a:t>
              </a:r>
              <a:r>
                <a:rPr lang="en-US" sz="4100" dirty="0" err="1">
                  <a:solidFill>
                    <a:srgbClr val="C00000"/>
                  </a:solidFill>
                  <a:latin typeface="Times New Roman" panose="02020603050405020304" pitchFamily="18" charset="0"/>
                  <a:cs typeface="Times New Roman" panose="02020603050405020304" pitchFamily="18" charset="0"/>
                </a:rPr>
                <a:t>không</a:t>
              </a:r>
              <a:r>
                <a:rPr lang="en-US" sz="4100" dirty="0">
                  <a:solidFill>
                    <a:srgbClr val="C00000"/>
                  </a:solidFill>
                  <a:latin typeface="Times New Roman" panose="02020603050405020304" pitchFamily="18" charset="0"/>
                  <a:cs typeface="Times New Roman" panose="02020603050405020304" pitchFamily="18" charset="0"/>
                </a:rPr>
                <a:t>?</a:t>
              </a:r>
              <a:endParaRPr lang="en-US" sz="4100" dirty="0">
                <a:solidFill>
                  <a:srgbClr val="C00000"/>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rcRect l="8211" t="27560" r="10298" b="12240"/>
          <a:stretch>
            <a:fillRect/>
          </a:stretch>
        </p:blipFill>
        <p:spPr>
          <a:xfrm>
            <a:off x="921385" y="800100"/>
            <a:ext cx="16445230" cy="8376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705100"/>
            <a:ext cx="15773400" cy="6527007"/>
          </a:xfrm>
        </p:spPr>
        <p:txBody>
          <a:bodyPr>
            <a:normAutofit/>
          </a:bodyPr>
          <a:lstStyle/>
          <a:p>
            <a:pPr marL="0" indent="0" fontAlgn="auto">
              <a:spcBef>
                <a:spcPts val="2100"/>
              </a:spcBef>
              <a:spcAft>
                <a:spcPts val="1200"/>
              </a:spcAft>
              <a:buNone/>
            </a:pPr>
            <a:r>
              <a:rPr lang="en-US" sz="4000" b="1">
                <a:solidFill>
                  <a:schemeClr val="accent5"/>
                </a:solidFill>
                <a:latin typeface="Times New Roman" panose="02020603050405020304" pitchFamily="18" charset="0"/>
                <a:cs typeface="Times New Roman" panose="02020603050405020304" pitchFamily="18" charset="0"/>
              </a:rPr>
              <a:t>Câu 1: Muốn đo khối lượng riêng của các hòn bi thủy tinh, ta cần dùng những dụng cụ gì? Hãy chọn câu trả lời đúng.</a:t>
            </a:r>
            <a:endParaRPr lang="en-US" sz="4000" b="1">
              <a:solidFill>
                <a:schemeClr val="accent5"/>
              </a:solidFill>
              <a:latin typeface="Times New Roman" panose="02020603050405020304" pitchFamily="18" charset="0"/>
              <a:cs typeface="Times New Roman" panose="02020603050405020304" pitchFamily="18" charset="0"/>
            </a:endParaRPr>
          </a:p>
          <a:p>
            <a:pPr marL="0" indent="0" fontAlgn="auto">
              <a:spcBef>
                <a:spcPts val="2100"/>
              </a:spcBef>
              <a:spcAft>
                <a:spcPts val="1200"/>
              </a:spcAft>
              <a:buNone/>
            </a:pPr>
            <a:r>
              <a:rPr lang="en-US" sz="4000">
                <a:latin typeface="Times New Roman" panose="02020603050405020304" pitchFamily="18" charset="0"/>
                <a:cs typeface="Times New Roman" panose="02020603050405020304" pitchFamily="18" charset="0"/>
              </a:rPr>
              <a:t>A. Chỉ cần dùng một cái cân.</a:t>
            </a:r>
            <a:endParaRPr lang="en-US" sz="4000">
              <a:latin typeface="Times New Roman" panose="02020603050405020304" pitchFamily="18" charset="0"/>
              <a:cs typeface="Times New Roman" panose="02020603050405020304" pitchFamily="18" charset="0"/>
            </a:endParaRPr>
          </a:p>
          <a:p>
            <a:pPr marL="0" indent="0" fontAlgn="auto">
              <a:spcBef>
                <a:spcPts val="2100"/>
              </a:spcBef>
              <a:spcAft>
                <a:spcPts val="1200"/>
              </a:spcAft>
              <a:buNone/>
            </a:pPr>
            <a:r>
              <a:rPr lang="en-US" sz="4000">
                <a:latin typeface="Times New Roman" panose="02020603050405020304" pitchFamily="18" charset="0"/>
                <a:cs typeface="Times New Roman" panose="02020603050405020304" pitchFamily="18" charset="0"/>
              </a:rPr>
              <a:t>B. Chỉ cần dùng một cái lực kế.</a:t>
            </a:r>
            <a:endParaRPr lang="en-US" sz="4000">
              <a:latin typeface="Times New Roman" panose="02020603050405020304" pitchFamily="18" charset="0"/>
              <a:cs typeface="Times New Roman" panose="02020603050405020304" pitchFamily="18" charset="0"/>
            </a:endParaRPr>
          </a:p>
          <a:p>
            <a:pPr marL="0" indent="0" fontAlgn="auto">
              <a:spcBef>
                <a:spcPts val="2100"/>
              </a:spcBef>
              <a:spcAft>
                <a:spcPts val="1200"/>
              </a:spcAft>
              <a:buNone/>
            </a:pPr>
            <a:r>
              <a:rPr lang="en-US" sz="4000">
                <a:latin typeface="Times New Roman" panose="02020603050405020304" pitchFamily="18" charset="0"/>
                <a:cs typeface="Times New Roman" panose="02020603050405020304" pitchFamily="18" charset="0"/>
              </a:rPr>
              <a:t>C. Chỉ cần dùng một cái bình chia độ.</a:t>
            </a:r>
            <a:endParaRPr lang="en-US" sz="4000">
              <a:latin typeface="Times New Roman" panose="02020603050405020304" pitchFamily="18" charset="0"/>
              <a:cs typeface="Times New Roman" panose="02020603050405020304" pitchFamily="18" charset="0"/>
            </a:endParaRPr>
          </a:p>
          <a:p>
            <a:pPr marL="0" indent="0" fontAlgn="auto">
              <a:spcBef>
                <a:spcPts val="2100"/>
              </a:spcBef>
              <a:spcAft>
                <a:spcPts val="1200"/>
              </a:spcAft>
              <a:buNone/>
            </a:pPr>
            <a:r>
              <a:rPr lang="en-US" sz="4000">
                <a:latin typeface="Times New Roman" panose="02020603050405020304" pitchFamily="18" charset="0"/>
                <a:cs typeface="Times New Roman" panose="02020603050405020304" pitchFamily="18" charset="0"/>
              </a:rPr>
              <a:t>D. Cần dùng một cái cân và một bình chia độ.</a:t>
            </a:r>
            <a:endParaRPr lang="en-US" sz="4000">
              <a:latin typeface="Times New Roman" panose="02020603050405020304" pitchFamily="18" charset="0"/>
              <a:cs typeface="Times New Roman" panose="02020603050405020304" pitchFamily="18" charset="0"/>
            </a:endParaRPr>
          </a:p>
        </p:txBody>
      </p:sp>
      <p:sp>
        <p:nvSpPr>
          <p:cNvPr id="2" name="Rounded Rectangle 1"/>
          <p:cNvSpPr/>
          <p:nvPr/>
        </p:nvSpPr>
        <p:spPr>
          <a:xfrm>
            <a:off x="2514600" y="495300"/>
            <a:ext cx="13792200" cy="1676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smtClean="0">
                <a:latin typeface="Times New Roman" panose="02020603050405020304" pitchFamily="18" charset="0"/>
                <a:cs typeface="Times New Roman" panose="02020603050405020304" pitchFamily="18" charset="0"/>
              </a:rPr>
              <a:t>LUYỆN TẬP</a:t>
            </a:r>
            <a:endParaRPr lang="en-US" sz="4800" dirty="0">
              <a:latin typeface="Times New Roman" panose="02020603050405020304" pitchFamily="18" charset="0"/>
              <a:cs typeface="Times New Roman" panose="02020603050405020304" pitchFamily="18" charset="0"/>
            </a:endParaRPr>
          </a:p>
        </p:txBody>
      </p:sp>
      <p:sp>
        <p:nvSpPr>
          <p:cNvPr id="4" name="Oval 3"/>
          <p:cNvSpPr/>
          <p:nvPr/>
        </p:nvSpPr>
        <p:spPr>
          <a:xfrm>
            <a:off x="1143000" y="7124700"/>
            <a:ext cx="6858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1066800" y="876300"/>
            <a:ext cx="15814040" cy="6527165"/>
          </a:xfrm>
        </p:spPr>
        <p:txBody>
          <a:bodyPr>
            <a:normAutofit/>
          </a:bodyPr>
          <a:lstStyle/>
          <a:p>
            <a:pPr marL="0" indent="0">
              <a:buNone/>
            </a:pPr>
            <a:r>
              <a:rPr sz="4400" b="1">
                <a:solidFill>
                  <a:schemeClr val="accent5"/>
                </a:solidFill>
                <a:latin typeface="+mj-lt"/>
              </a:rPr>
              <a:t>Câu 2: Một hộp sữa ông Thọ có khối lượng 397 g và có thể tích 320 cm</a:t>
            </a:r>
            <a:r>
              <a:rPr lang="vi-VN" sz="4400" b="1" baseline="30000">
                <a:solidFill>
                  <a:schemeClr val="accent5"/>
                </a:solidFill>
                <a:latin typeface="+mj-lt"/>
              </a:rPr>
              <a:t>3</a:t>
            </a:r>
            <a:r>
              <a:rPr sz="4400" b="1">
                <a:solidFill>
                  <a:schemeClr val="accent5"/>
                </a:solidFill>
                <a:latin typeface="+mj-lt"/>
              </a:rPr>
              <a:t>. Hãy tính khối lượng riêng của sữa trong hộp theo đơn vị kg/ m</a:t>
            </a:r>
            <a:r>
              <a:rPr lang="vi-VN" sz="4400" b="1" baseline="30000">
                <a:solidFill>
                  <a:schemeClr val="accent5"/>
                </a:solidFill>
                <a:latin typeface="+mj-lt"/>
              </a:rPr>
              <a:t>3</a:t>
            </a:r>
            <a:r>
              <a:rPr sz="4400" b="1">
                <a:solidFill>
                  <a:schemeClr val="accent5"/>
                </a:solidFill>
                <a:latin typeface="+mj-lt"/>
              </a:rPr>
              <a:t>.</a:t>
            </a:r>
            <a:endParaRPr sz="4400" b="1">
              <a:solidFill>
                <a:schemeClr val="accent5"/>
              </a:solidFill>
              <a:latin typeface="+mj-lt"/>
            </a:endParaRPr>
          </a:p>
          <a:p>
            <a:pPr marL="0" indent="0">
              <a:buNone/>
            </a:pPr>
            <a:r>
              <a:rPr sz="4000" b="1">
                <a:solidFill>
                  <a:schemeClr val="tx1"/>
                </a:solidFill>
                <a:latin typeface="+mj-lt"/>
              </a:rPr>
              <a:t>T</a:t>
            </a:r>
            <a:r>
              <a:rPr lang="vi-VN" sz="4000" b="1">
                <a:solidFill>
                  <a:schemeClr val="tx1"/>
                </a:solidFill>
                <a:latin typeface="+mj-lt"/>
              </a:rPr>
              <a:t>óm tắt </a:t>
            </a:r>
            <a:r>
              <a:rPr sz="4000" b="1">
                <a:solidFill>
                  <a:schemeClr val="tx1"/>
                </a:solidFill>
                <a:latin typeface="+mj-lt"/>
              </a:rPr>
              <a:t>: </a:t>
            </a:r>
            <a:r>
              <a:rPr lang="vi-VN" sz="4000">
                <a:solidFill>
                  <a:schemeClr val="tx1"/>
                </a:solidFill>
                <a:latin typeface="+mj-lt"/>
              </a:rPr>
              <a:t>m = </a:t>
            </a:r>
            <a:r>
              <a:rPr sz="4000" b="1">
                <a:solidFill>
                  <a:schemeClr val="tx1"/>
                </a:solidFill>
                <a:latin typeface="+mj-lt"/>
              </a:rPr>
              <a:t>397 g = 0,397 kg.</a:t>
            </a:r>
            <a:endParaRPr sz="4000" b="1">
              <a:solidFill>
                <a:schemeClr val="tx1"/>
              </a:solidFill>
              <a:latin typeface="+mj-lt"/>
            </a:endParaRPr>
          </a:p>
          <a:p>
            <a:pPr marL="0" indent="0">
              <a:buNone/>
            </a:pPr>
            <a:r>
              <a:rPr lang="vi-VN" sz="4000" b="1">
                <a:solidFill>
                  <a:schemeClr val="tx1"/>
                </a:solidFill>
                <a:latin typeface="+mj-lt"/>
              </a:rPr>
              <a:t>	     </a:t>
            </a:r>
            <a:r>
              <a:rPr lang="vi-VN" sz="4000">
                <a:solidFill>
                  <a:schemeClr val="tx1"/>
                </a:solidFill>
                <a:latin typeface="+mj-lt"/>
              </a:rPr>
              <a:t>V</a:t>
            </a:r>
            <a:r>
              <a:rPr lang="vi-VN" sz="4000" b="1">
                <a:solidFill>
                  <a:schemeClr val="tx1"/>
                </a:solidFill>
                <a:latin typeface="+mj-lt"/>
              </a:rPr>
              <a:t> = </a:t>
            </a:r>
            <a:r>
              <a:rPr sz="4000" b="1">
                <a:solidFill>
                  <a:schemeClr val="accent5"/>
                </a:solidFill>
                <a:latin typeface="+mj-lt"/>
                <a:sym typeface="+mn-ea"/>
              </a:rPr>
              <a:t> </a:t>
            </a:r>
            <a:r>
              <a:rPr sz="4000" b="1">
                <a:solidFill>
                  <a:schemeClr val="tx1"/>
                </a:solidFill>
                <a:latin typeface="+mj-lt"/>
                <a:sym typeface="+mn-ea"/>
              </a:rPr>
              <a:t>320 cm</a:t>
            </a:r>
            <a:r>
              <a:rPr lang="vi-VN" sz="4000" b="1" baseline="30000">
                <a:solidFill>
                  <a:schemeClr val="tx1"/>
                </a:solidFill>
                <a:latin typeface="+mj-lt"/>
                <a:sym typeface="+mn-ea"/>
              </a:rPr>
              <a:t>3</a:t>
            </a:r>
            <a:r>
              <a:rPr lang="vi-VN" sz="4000" b="1" baseline="30000">
                <a:solidFill>
                  <a:schemeClr val="tx1"/>
                </a:solidFill>
                <a:latin typeface="+mj-lt"/>
              </a:rPr>
              <a:t> </a:t>
            </a:r>
            <a:r>
              <a:rPr sz="4000" b="1" baseline="30000">
                <a:solidFill>
                  <a:schemeClr val="tx1"/>
                </a:solidFill>
                <a:latin typeface="+mj-lt"/>
              </a:rPr>
              <a:t> </a:t>
            </a:r>
            <a:r>
              <a:rPr sz="4000" b="1">
                <a:solidFill>
                  <a:schemeClr val="tx1"/>
                </a:solidFill>
                <a:latin typeface="+mj-lt"/>
              </a:rPr>
              <a:t>= 0,00032</a:t>
            </a:r>
            <a:r>
              <a:rPr lang="vi-VN" sz="4000" b="1">
                <a:solidFill>
                  <a:schemeClr val="tx1"/>
                </a:solidFill>
                <a:latin typeface="+mj-lt"/>
              </a:rPr>
              <a:t> </a:t>
            </a:r>
            <a:r>
              <a:rPr sz="4000" b="1">
                <a:solidFill>
                  <a:schemeClr val="tx1"/>
                </a:solidFill>
                <a:latin typeface="+mj-lt"/>
                <a:sym typeface="+mn-ea"/>
              </a:rPr>
              <a:t>m</a:t>
            </a:r>
            <a:r>
              <a:rPr lang="vi-VN" sz="4000" b="1" baseline="30000">
                <a:solidFill>
                  <a:schemeClr val="tx1"/>
                </a:solidFill>
                <a:latin typeface="+mj-lt"/>
                <a:sym typeface="+mn-ea"/>
              </a:rPr>
              <a:t>3</a:t>
            </a:r>
            <a:endParaRPr sz="4000" b="1">
              <a:solidFill>
                <a:schemeClr val="tx1"/>
              </a:solidFill>
              <a:latin typeface="+mj-lt"/>
            </a:endParaRPr>
          </a:p>
          <a:p>
            <a:pPr marL="0" indent="0">
              <a:buNone/>
            </a:pPr>
            <a:r>
              <a:rPr lang="vi-VN" sz="4000" b="1">
                <a:solidFill>
                  <a:schemeClr val="tx1"/>
                </a:solidFill>
                <a:latin typeface="+mj-lt"/>
              </a:rPr>
              <a:t>	     </a:t>
            </a:r>
            <a:r>
              <a:rPr lang="vi-VN" sz="4000">
                <a:solidFill>
                  <a:schemeClr val="tx1"/>
                </a:solidFill>
                <a:latin typeface="+mj-lt"/>
              </a:rPr>
              <a:t>D = ?</a:t>
            </a:r>
            <a:endParaRPr lang="vi-VN" sz="4000">
              <a:solidFill>
                <a:schemeClr val="tx1"/>
              </a:solidFill>
              <a:latin typeface="+mj-lt"/>
            </a:endParaRPr>
          </a:p>
          <a:p>
            <a:pPr marL="0" indent="0">
              <a:buNone/>
            </a:pPr>
            <a:r>
              <a:rPr lang="vi-VN" sz="4000" b="1">
                <a:solidFill>
                  <a:schemeClr val="tx1"/>
                </a:solidFill>
                <a:latin typeface="+mj-lt"/>
              </a:rPr>
              <a:t>Bài giải :</a:t>
            </a:r>
            <a:endParaRPr sz="4000">
              <a:solidFill>
                <a:schemeClr val="tx1"/>
              </a:solidFill>
              <a:latin typeface="+mj-lt"/>
            </a:endParaRPr>
          </a:p>
          <a:p>
            <a:pPr marL="0" indent="0">
              <a:buNone/>
            </a:pPr>
            <a:r>
              <a:rPr sz="4000" b="1">
                <a:solidFill>
                  <a:schemeClr val="tx1"/>
                </a:solidFill>
                <a:latin typeface="+mj-lt"/>
              </a:rPr>
              <a:t>Khối lượng riêng của sữa trong hộp là:  </a:t>
            </a:r>
            <a:endParaRPr sz="4000" b="1">
              <a:solidFill>
                <a:schemeClr val="tx1"/>
              </a:solidFill>
              <a:latin typeface="+mj-lt"/>
            </a:endParaRPr>
          </a:p>
          <a:p>
            <a:pPr marL="0" indent="0">
              <a:buNone/>
            </a:pPr>
            <a:endParaRPr sz="4000" b="1">
              <a:solidFill>
                <a:schemeClr val="tx1"/>
              </a:solidFill>
              <a:latin typeface="+mj-lt"/>
            </a:endParaRPr>
          </a:p>
        </p:txBody>
      </p:sp>
      <p:pic>
        <p:nvPicPr>
          <p:cNvPr id="6" name="Picture 25"/>
          <p:cNvPicPr>
            <a:picLocks noChangeAspect="1"/>
          </p:cNvPicPr>
          <p:nvPr>
            <p:ph sz="half" idx="2"/>
          </p:nvPr>
        </p:nvPicPr>
        <p:blipFill>
          <a:blip r:embed="rId1"/>
          <a:stretch>
            <a:fillRect/>
          </a:stretch>
        </p:blipFill>
        <p:spPr>
          <a:xfrm>
            <a:off x="2286000" y="6286500"/>
            <a:ext cx="10244455" cy="13633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edge">
                                      <p:cBhvr>
                                        <p:cTn id="7" dur="2000"/>
                                        <p:tgtEl>
                                          <p:spTgt spid="4">
                                            <p:txEl>
                                              <p:pRg st="1" end="1"/>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edge">
                                      <p:cBhvr>
                                        <p:cTn id="10" dur="2000"/>
                                        <p:tgtEl>
                                          <p:spTgt spid="4">
                                            <p:txEl>
                                              <p:pRg st="2" end="2"/>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edge">
                                      <p:cBhvr>
                                        <p:cTn id="13" dur="20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plus(in)">
                                      <p:cBhvr>
                                        <p:cTn id="18" dur="2000"/>
                                        <p:tgtEl>
                                          <p:spTgt spid="4">
                                            <p:txEl>
                                              <p:pRg st="4" end="4"/>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plus(in)">
                                      <p:cBhvr>
                                        <p:cTn id="21" dur="20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71830" y="495300"/>
            <a:ext cx="16944340" cy="9541510"/>
          </a:xfrm>
        </p:spPr>
        <p:txBody>
          <a:bodyPr>
            <a:noAutofit/>
          </a:bodyPr>
          <a:lstStyle/>
          <a:p>
            <a:pPr marL="0" indent="0">
              <a:buNone/>
            </a:pPr>
            <a:r>
              <a:rPr sz="4400" b="1">
                <a:solidFill>
                  <a:schemeClr val="accent5"/>
                </a:solidFill>
                <a:latin typeface="Times New Roman" panose="02020603050405020304" pitchFamily="18" charset="0"/>
                <a:cs typeface="Times New Roman" panose="02020603050405020304" pitchFamily="18" charset="0"/>
              </a:rPr>
              <a:t>Câu 3: 1 kg kem giặt VISO có thể tích 900 cm</a:t>
            </a:r>
            <a:r>
              <a:rPr lang="vi-VN" sz="4400" b="1" baseline="30000">
                <a:solidFill>
                  <a:schemeClr val="accent5"/>
                </a:solidFill>
                <a:latin typeface="Times New Roman" panose="02020603050405020304" pitchFamily="18" charset="0"/>
                <a:cs typeface="Times New Roman" panose="02020603050405020304" pitchFamily="18" charset="0"/>
              </a:rPr>
              <a:t>3</a:t>
            </a:r>
            <a:r>
              <a:rPr sz="4400" b="1">
                <a:solidFill>
                  <a:schemeClr val="accent5"/>
                </a:solidFill>
                <a:latin typeface="Times New Roman" panose="02020603050405020304" pitchFamily="18" charset="0"/>
                <a:cs typeface="Times New Roman" panose="02020603050405020304" pitchFamily="18" charset="0"/>
              </a:rPr>
              <a:t>. Tính khối lượng riêng của kem giặt VISO và so sánh với khối lượng riêng của nước.</a:t>
            </a:r>
            <a:endParaRPr sz="4000" b="1">
              <a:solidFill>
                <a:schemeClr val="accent5"/>
              </a:solidFill>
              <a:latin typeface="Times New Roman" panose="02020603050405020304" pitchFamily="18" charset="0"/>
              <a:cs typeface="Times New Roman" panose="02020603050405020304" pitchFamily="18" charset="0"/>
            </a:endParaRPr>
          </a:p>
          <a:p>
            <a:pPr marL="0" indent="0">
              <a:buNone/>
            </a:pPr>
            <a:r>
              <a:rPr lang="vi-VN" sz="4000" b="1">
                <a:solidFill>
                  <a:schemeClr val="tx1"/>
                </a:solidFill>
                <a:latin typeface="Times New Roman" panose="02020603050405020304" pitchFamily="18" charset="0"/>
                <a:cs typeface="Times New Roman" panose="02020603050405020304" pitchFamily="18" charset="0"/>
              </a:rPr>
              <a:t>Bài giải :</a:t>
            </a:r>
            <a:endParaRPr lang="vi-VN" sz="4000" b="1">
              <a:solidFill>
                <a:schemeClr val="tx1"/>
              </a:solidFill>
              <a:latin typeface="Times New Roman" panose="02020603050405020304" pitchFamily="18" charset="0"/>
              <a:cs typeface="Times New Roman" panose="02020603050405020304" pitchFamily="18" charset="0"/>
            </a:endParaRPr>
          </a:p>
          <a:p>
            <a:pPr marL="0" indent="0">
              <a:buNone/>
            </a:pPr>
            <a:r>
              <a:rPr lang="vi-VN" sz="4000" b="1">
                <a:solidFill>
                  <a:schemeClr val="tx1"/>
                </a:solidFill>
                <a:latin typeface="Times New Roman" panose="02020603050405020304" pitchFamily="18" charset="0"/>
                <a:cs typeface="Times New Roman" panose="02020603050405020304" pitchFamily="18" charset="0"/>
              </a:rPr>
              <a:t>Tóm tắt:</a:t>
            </a:r>
            <a:endParaRPr lang="vi-VN" sz="4000" b="1">
              <a:solidFill>
                <a:schemeClr val="tx1"/>
              </a:solidFill>
              <a:latin typeface="Times New Roman" panose="02020603050405020304" pitchFamily="18" charset="0"/>
              <a:cs typeface="Times New Roman" panose="02020603050405020304" pitchFamily="18" charset="0"/>
            </a:endParaRPr>
          </a:p>
          <a:p>
            <a:pPr marL="0" indent="0">
              <a:buNone/>
            </a:pPr>
            <a:r>
              <a:rPr lang="vi-VN" sz="4000">
                <a:solidFill>
                  <a:schemeClr val="tx1"/>
                </a:solidFill>
                <a:latin typeface="Times New Roman" panose="02020603050405020304" pitchFamily="18" charset="0"/>
                <a:cs typeface="Times New Roman" panose="02020603050405020304" pitchFamily="18" charset="0"/>
              </a:rPr>
              <a:t>m = 1kg</a:t>
            </a:r>
            <a:endParaRPr lang="vi-VN" sz="4000" b="1">
              <a:solidFill>
                <a:schemeClr val="tx1"/>
              </a:solidFill>
              <a:latin typeface="Times New Roman" panose="02020603050405020304" pitchFamily="18" charset="0"/>
              <a:cs typeface="Times New Roman" panose="02020603050405020304" pitchFamily="18" charset="0"/>
            </a:endParaRPr>
          </a:p>
          <a:p>
            <a:pPr marL="0" indent="0">
              <a:buNone/>
            </a:pPr>
            <a:r>
              <a:rPr lang="vi-VN" sz="4000">
                <a:solidFill>
                  <a:schemeClr val="tx1"/>
                </a:solidFill>
                <a:latin typeface="Times New Roman" panose="02020603050405020304" pitchFamily="18" charset="0"/>
                <a:cs typeface="Times New Roman" panose="02020603050405020304" pitchFamily="18" charset="0"/>
              </a:rPr>
              <a:t>V = 900</a:t>
            </a:r>
            <a:r>
              <a:rPr sz="4000">
                <a:solidFill>
                  <a:schemeClr val="tx1"/>
                </a:solidFill>
                <a:latin typeface="Times New Roman" panose="02020603050405020304" pitchFamily="18" charset="0"/>
                <a:cs typeface="Times New Roman" panose="02020603050405020304" pitchFamily="18" charset="0"/>
                <a:sym typeface="+mn-ea"/>
              </a:rPr>
              <a:t>cm</a:t>
            </a:r>
            <a:r>
              <a:rPr lang="vi-VN" sz="4000" baseline="30000">
                <a:solidFill>
                  <a:schemeClr val="tx1"/>
                </a:solidFill>
                <a:latin typeface="Times New Roman" panose="02020603050405020304" pitchFamily="18" charset="0"/>
                <a:cs typeface="Times New Roman" panose="02020603050405020304" pitchFamily="18" charset="0"/>
                <a:sym typeface="+mn-ea"/>
              </a:rPr>
              <a:t>3</a:t>
            </a:r>
            <a:r>
              <a:rPr lang="vi-VN" sz="4000">
                <a:solidFill>
                  <a:schemeClr val="tx1"/>
                </a:solidFill>
                <a:latin typeface="Times New Roman" panose="02020603050405020304" pitchFamily="18" charset="0"/>
                <a:cs typeface="Times New Roman" panose="02020603050405020304" pitchFamily="18" charset="0"/>
              </a:rPr>
              <a:t> = 0,0009 </a:t>
            </a:r>
            <a:r>
              <a:rPr sz="4000">
                <a:solidFill>
                  <a:schemeClr val="tx1"/>
                </a:solidFill>
                <a:latin typeface="Times New Roman" panose="02020603050405020304" pitchFamily="18" charset="0"/>
                <a:cs typeface="Times New Roman" panose="02020603050405020304" pitchFamily="18" charset="0"/>
                <a:sym typeface="+mn-ea"/>
              </a:rPr>
              <a:t>m</a:t>
            </a:r>
            <a:r>
              <a:rPr lang="vi-VN" sz="4000" baseline="30000">
                <a:solidFill>
                  <a:schemeClr val="tx1"/>
                </a:solidFill>
                <a:latin typeface="Times New Roman" panose="02020603050405020304" pitchFamily="18" charset="0"/>
                <a:cs typeface="Times New Roman" panose="02020603050405020304" pitchFamily="18" charset="0"/>
                <a:sym typeface="+mn-ea"/>
              </a:rPr>
              <a:t>3</a:t>
            </a:r>
            <a:endParaRPr lang="vi-VN" sz="4000" baseline="30000">
              <a:solidFill>
                <a:schemeClr val="tx1"/>
              </a:solidFill>
              <a:latin typeface="Times New Roman" panose="02020603050405020304" pitchFamily="18" charset="0"/>
              <a:cs typeface="Times New Roman" panose="02020603050405020304" pitchFamily="18" charset="0"/>
              <a:sym typeface="+mn-ea"/>
            </a:endParaRPr>
          </a:p>
          <a:p>
            <a:pPr marL="0" indent="0">
              <a:buNone/>
            </a:pPr>
            <a:r>
              <a:rPr lang="vi-VN" sz="4000">
                <a:solidFill>
                  <a:schemeClr val="tx1"/>
                </a:solidFill>
                <a:latin typeface="Times New Roman" panose="02020603050405020304" pitchFamily="18" charset="0"/>
                <a:cs typeface="Times New Roman" panose="02020603050405020304" pitchFamily="18" charset="0"/>
              </a:rPr>
              <a:t>D = ?</a:t>
            </a:r>
            <a:endParaRPr lang="vi-VN" sz="4000">
              <a:solidFill>
                <a:schemeClr val="tx1"/>
              </a:solidFill>
              <a:latin typeface="Times New Roman" panose="02020603050405020304" pitchFamily="18" charset="0"/>
              <a:cs typeface="Times New Roman" panose="02020603050405020304" pitchFamily="18" charset="0"/>
            </a:endParaRPr>
          </a:p>
          <a:p>
            <a:pPr marL="0" indent="0">
              <a:buNone/>
            </a:pPr>
            <a:r>
              <a:rPr lang="vi-VN" sz="4000" b="1">
                <a:solidFill>
                  <a:schemeClr val="tx1"/>
                </a:solidFill>
                <a:latin typeface="Times New Roman" panose="02020603050405020304" pitchFamily="18" charset="0"/>
                <a:cs typeface="Times New Roman" panose="02020603050405020304" pitchFamily="18" charset="0"/>
              </a:rPr>
              <a:t>Lời giải : </a:t>
            </a:r>
            <a:endParaRPr lang="vi-VN" sz="4000">
              <a:solidFill>
                <a:schemeClr val="tx1"/>
              </a:solidFill>
              <a:latin typeface="Times New Roman" panose="02020603050405020304" pitchFamily="18" charset="0"/>
              <a:cs typeface="Times New Roman" panose="02020603050405020304" pitchFamily="18" charset="0"/>
            </a:endParaRPr>
          </a:p>
          <a:p>
            <a:pPr marL="0" indent="0">
              <a:buNone/>
            </a:pPr>
            <a:r>
              <a:rPr lang="vi-VN" sz="4000">
                <a:solidFill>
                  <a:schemeClr val="tx1"/>
                </a:solidFill>
                <a:latin typeface="Times New Roman" panose="02020603050405020304" pitchFamily="18" charset="0"/>
                <a:cs typeface="Times New Roman" panose="02020603050405020304" pitchFamily="18" charset="0"/>
              </a:rPr>
              <a:t>Khối lượng riêng của kem giặt VISO là</a:t>
            </a:r>
            <a:endParaRPr lang="vi-VN" sz="4000">
              <a:solidFill>
                <a:schemeClr val="tx1"/>
              </a:solidFill>
              <a:latin typeface="Times New Roman" panose="02020603050405020304" pitchFamily="18" charset="0"/>
              <a:cs typeface="Times New Roman" panose="02020603050405020304" pitchFamily="18" charset="0"/>
            </a:endParaRPr>
          </a:p>
          <a:p>
            <a:pPr marL="0" indent="0">
              <a:buNone/>
            </a:pPr>
            <a:endParaRPr lang="vi-VN" sz="4000">
              <a:solidFill>
                <a:schemeClr val="tx1"/>
              </a:solidFill>
              <a:latin typeface="Times New Roman" panose="02020603050405020304" pitchFamily="18" charset="0"/>
              <a:cs typeface="Times New Roman" panose="02020603050405020304" pitchFamily="18" charset="0"/>
            </a:endParaRPr>
          </a:p>
          <a:p>
            <a:pPr marL="0" indent="0">
              <a:buNone/>
            </a:pPr>
            <a:endParaRPr lang="vi-VN" sz="4000">
              <a:solidFill>
                <a:schemeClr val="tx1"/>
              </a:solidFill>
              <a:latin typeface="Times New Roman" panose="02020603050405020304" pitchFamily="18" charset="0"/>
              <a:cs typeface="Times New Roman" panose="02020603050405020304" pitchFamily="18" charset="0"/>
            </a:endParaRPr>
          </a:p>
          <a:p>
            <a:pPr marL="0" indent="0">
              <a:buNone/>
            </a:pPr>
            <a:r>
              <a:rPr lang="vi-VN" sz="4000">
                <a:solidFill>
                  <a:schemeClr val="tx1"/>
                </a:solidFill>
                <a:latin typeface="Times New Roman" panose="02020603050405020304" pitchFamily="18" charset="0"/>
                <a:cs typeface="Times New Roman" panose="02020603050405020304" pitchFamily="18" charset="0"/>
              </a:rPr>
              <a:t>So sánh với khối lượng riêng của nước (1000 kg/m</a:t>
            </a:r>
            <a:r>
              <a:rPr lang="vi-VN" sz="4000" baseline="30000">
                <a:solidFill>
                  <a:schemeClr val="tx1"/>
                </a:solidFill>
                <a:latin typeface="Times New Roman" panose="02020603050405020304" pitchFamily="18" charset="0"/>
                <a:cs typeface="Times New Roman" panose="02020603050405020304" pitchFamily="18" charset="0"/>
              </a:rPr>
              <a:t>3</a:t>
            </a:r>
            <a:r>
              <a:rPr lang="vi-VN" sz="4000">
                <a:solidFill>
                  <a:schemeClr val="tx1"/>
                </a:solidFill>
                <a:latin typeface="Times New Roman" panose="02020603050405020304" pitchFamily="18" charset="0"/>
                <a:cs typeface="Times New Roman" panose="02020603050405020304" pitchFamily="18" charset="0"/>
              </a:rPr>
              <a:t>) thì khối lượng riêng của kem giặt VISO lớn hơn.</a:t>
            </a:r>
            <a:endParaRPr lang="vi-VN" sz="4000">
              <a:solidFill>
                <a:schemeClr val="tx1"/>
              </a:solidFill>
              <a:latin typeface="Times New Roman" panose="02020603050405020304" pitchFamily="18" charset="0"/>
              <a:cs typeface="Times New Roman" panose="02020603050405020304" pitchFamily="18" charset="0"/>
            </a:endParaRPr>
          </a:p>
          <a:p>
            <a:pPr marL="0" indent="0">
              <a:buNone/>
            </a:pPr>
            <a:endParaRPr lang="vi-VN" sz="2700">
              <a:solidFill>
                <a:schemeClr val="tx1"/>
              </a:solidFill>
              <a:latin typeface="Times New Roman" panose="02020603050405020304" pitchFamily="18" charset="0"/>
              <a:cs typeface="Times New Roman" panose="02020603050405020304" pitchFamily="18" charset="0"/>
            </a:endParaRPr>
          </a:p>
        </p:txBody>
      </p:sp>
      <p:pic>
        <p:nvPicPr>
          <p:cNvPr id="20" name="Picture 26"/>
          <p:cNvPicPr>
            <a:picLocks noChangeAspect="1"/>
          </p:cNvPicPr>
          <p:nvPr>
            <p:ph sz="half" idx="2"/>
          </p:nvPr>
        </p:nvPicPr>
        <p:blipFill>
          <a:blip r:embed="rId1"/>
          <a:stretch>
            <a:fillRect/>
          </a:stretch>
        </p:blipFill>
        <p:spPr>
          <a:xfrm>
            <a:off x="3602355" y="7048500"/>
            <a:ext cx="11082020" cy="955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edge">
                                      <p:cBhvr>
                                        <p:cTn id="19" dur="2000"/>
                                        <p:tgtEl>
                                          <p:spTgt spid="4">
                                            <p:txEl>
                                              <p:pRg st="6" end="6"/>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edge">
                                      <p:cBhvr>
                                        <p:cTn id="22" dur="2000"/>
                                        <p:tgtEl>
                                          <p:spTgt spid="4">
                                            <p:txEl>
                                              <p:pRg st="7" end="7"/>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Effect transition="in" filter="wedge">
                                      <p:cBhvr>
                                        <p:cTn id="25" dur="2000"/>
                                        <p:tgtEl>
                                          <p:spTgt spid="4">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990600" y="342900"/>
            <a:ext cx="17030065" cy="9458325"/>
          </a:xfrm>
        </p:spPr>
        <p:txBody>
          <a:bodyPr>
            <a:normAutofit fontScale="25000"/>
          </a:bodyPr>
          <a:lstStyle/>
          <a:p>
            <a:pPr marL="0" indent="0">
              <a:buNone/>
            </a:pPr>
            <a:r>
              <a:rPr sz="14665" b="1">
                <a:solidFill>
                  <a:schemeClr val="accent5"/>
                </a:solidFill>
                <a:latin typeface="Times New Roman" panose="02020603050405020304" pitchFamily="18" charset="0"/>
                <a:cs typeface="Times New Roman" panose="02020603050405020304" pitchFamily="18" charset="0"/>
              </a:rPr>
              <a:t>Câu 4: Hòn gạch có khối lượng là 1,6 kg và thể tích 1200 cm</a:t>
            </a:r>
            <a:r>
              <a:rPr lang="vi-VN" sz="14665" b="1" baseline="30000">
                <a:solidFill>
                  <a:schemeClr val="accent5"/>
                </a:solidFill>
                <a:latin typeface="Times New Roman" panose="02020603050405020304" pitchFamily="18" charset="0"/>
                <a:cs typeface="Times New Roman" panose="02020603050405020304" pitchFamily="18" charset="0"/>
              </a:rPr>
              <a:t>3</a:t>
            </a:r>
            <a:r>
              <a:rPr sz="14665" b="1">
                <a:solidFill>
                  <a:schemeClr val="accent5"/>
                </a:solidFill>
                <a:latin typeface="Times New Roman" panose="02020603050405020304" pitchFamily="18" charset="0"/>
                <a:cs typeface="Times New Roman" panose="02020603050405020304" pitchFamily="18" charset="0"/>
              </a:rPr>
              <a:t>. Hòn gạch có hai lỗ, mỗi lỗ có thể tích 192 cm</a:t>
            </a:r>
            <a:r>
              <a:rPr lang="vi-VN" sz="14665" b="1" baseline="30000">
                <a:solidFill>
                  <a:schemeClr val="accent5"/>
                </a:solidFill>
                <a:latin typeface="Times New Roman" panose="02020603050405020304" pitchFamily="18" charset="0"/>
                <a:cs typeface="Times New Roman" panose="02020603050405020304" pitchFamily="18" charset="0"/>
              </a:rPr>
              <a:t>3</a:t>
            </a:r>
            <a:r>
              <a:rPr sz="14665" b="1">
                <a:solidFill>
                  <a:schemeClr val="accent5"/>
                </a:solidFill>
                <a:latin typeface="Times New Roman" panose="02020603050405020304" pitchFamily="18" charset="0"/>
                <a:cs typeface="Times New Roman" panose="02020603050405020304" pitchFamily="18" charset="0"/>
              </a:rPr>
              <a:t>. Tính khối lượng riêng và trọng lượng riêng của gạch.</a:t>
            </a:r>
            <a:endParaRPr sz="14665" b="1">
              <a:solidFill>
                <a:schemeClr val="accent5"/>
              </a:solidFill>
              <a:latin typeface="Times New Roman" panose="02020603050405020304" pitchFamily="18" charset="0"/>
              <a:cs typeface="Times New Roman" panose="02020603050405020304" pitchFamily="18" charset="0"/>
            </a:endParaRPr>
          </a:p>
          <a:p>
            <a:pPr marL="0" indent="0">
              <a:buNone/>
            </a:pPr>
            <a:r>
              <a:rPr lang="vi-VN" sz="16000" b="1">
                <a:solidFill>
                  <a:schemeClr val="tx1"/>
                </a:solidFill>
                <a:latin typeface="Times New Roman" panose="02020603050405020304" pitchFamily="18" charset="0"/>
                <a:cs typeface="Times New Roman" panose="02020603050405020304" pitchFamily="18" charset="0"/>
              </a:rPr>
              <a:t>Tóm tắt : </a:t>
            </a:r>
            <a:r>
              <a:rPr lang="vi-VN" sz="16000">
                <a:solidFill>
                  <a:schemeClr val="tx1"/>
                </a:solidFill>
                <a:latin typeface="Times New Roman" panose="02020603050405020304" pitchFamily="18" charset="0"/>
                <a:cs typeface="Times New Roman" panose="02020603050405020304" pitchFamily="18" charset="0"/>
              </a:rPr>
              <a:t>m = 1,6kg</a:t>
            </a:r>
            <a:endParaRPr lang="vi-VN" sz="16000">
              <a:solidFill>
                <a:schemeClr val="tx1"/>
              </a:solidFill>
              <a:latin typeface="Times New Roman" panose="02020603050405020304" pitchFamily="18" charset="0"/>
              <a:cs typeface="Times New Roman" panose="02020603050405020304" pitchFamily="18" charset="0"/>
            </a:endParaRPr>
          </a:p>
          <a:p>
            <a:pPr marL="0" indent="0">
              <a:buNone/>
            </a:pPr>
            <a:r>
              <a:rPr sz="16000" b="1">
                <a:solidFill>
                  <a:schemeClr val="accent5"/>
                </a:solidFill>
                <a:latin typeface="Times New Roman" panose="02020603050405020304" pitchFamily="18" charset="0"/>
                <a:cs typeface="Times New Roman" panose="02020603050405020304" pitchFamily="18" charset="0"/>
                <a:sym typeface="+mn-ea"/>
              </a:rPr>
              <a:t> </a:t>
            </a:r>
            <a:r>
              <a:rPr lang="vi-VN" sz="16000">
                <a:solidFill>
                  <a:schemeClr val="tx1"/>
                </a:solidFill>
                <a:latin typeface="Times New Roman" panose="02020603050405020304" pitchFamily="18" charset="0"/>
                <a:cs typeface="Times New Roman" panose="02020603050405020304" pitchFamily="18" charset="0"/>
                <a:sym typeface="+mn-ea"/>
              </a:rPr>
              <a:t>V = </a:t>
            </a:r>
            <a:r>
              <a:rPr sz="16000">
                <a:solidFill>
                  <a:schemeClr val="tx1"/>
                </a:solidFill>
                <a:latin typeface="Times New Roman" panose="02020603050405020304" pitchFamily="18" charset="0"/>
                <a:cs typeface="Times New Roman" panose="02020603050405020304" pitchFamily="18" charset="0"/>
                <a:sym typeface="+mn-ea"/>
              </a:rPr>
              <a:t>1200 cm</a:t>
            </a:r>
            <a:r>
              <a:rPr lang="vi-VN" sz="16000" baseline="30000">
                <a:solidFill>
                  <a:schemeClr val="tx1"/>
                </a:solidFill>
                <a:latin typeface="Times New Roman" panose="02020603050405020304" pitchFamily="18" charset="0"/>
                <a:cs typeface="Times New Roman" panose="02020603050405020304" pitchFamily="18" charset="0"/>
                <a:sym typeface="+mn-ea"/>
              </a:rPr>
              <a:t>3 </a:t>
            </a:r>
            <a:endParaRPr sz="16000">
              <a:solidFill>
                <a:schemeClr val="tx1"/>
              </a:solidFill>
              <a:latin typeface="Times New Roman" panose="02020603050405020304" pitchFamily="18" charset="0"/>
              <a:cs typeface="Times New Roman" panose="02020603050405020304" pitchFamily="18" charset="0"/>
            </a:endParaRPr>
          </a:p>
          <a:p>
            <a:pPr marL="0" indent="0">
              <a:buNone/>
            </a:pPr>
            <a:r>
              <a:rPr lang="vi-VN" sz="16000">
                <a:solidFill>
                  <a:schemeClr val="tx1"/>
                </a:solidFill>
                <a:latin typeface="Times New Roman" panose="02020603050405020304" pitchFamily="18" charset="0"/>
                <a:cs typeface="Times New Roman" panose="02020603050405020304" pitchFamily="18" charset="0"/>
              </a:rPr>
              <a:t>V</a:t>
            </a:r>
            <a:r>
              <a:rPr lang="vi-VN" sz="16000" baseline="-25000">
                <a:solidFill>
                  <a:schemeClr val="tx1"/>
                </a:solidFill>
                <a:latin typeface="Times New Roman" panose="02020603050405020304" pitchFamily="18" charset="0"/>
                <a:cs typeface="Times New Roman" panose="02020603050405020304" pitchFamily="18" charset="0"/>
              </a:rPr>
              <a:t>lỗ </a:t>
            </a:r>
            <a:r>
              <a:rPr lang="vi-VN" sz="16000">
                <a:solidFill>
                  <a:schemeClr val="tx1"/>
                </a:solidFill>
                <a:latin typeface="Times New Roman" panose="02020603050405020304" pitchFamily="18" charset="0"/>
                <a:cs typeface="Times New Roman" panose="02020603050405020304" pitchFamily="18" charset="0"/>
              </a:rPr>
              <a:t>= </a:t>
            </a:r>
            <a:r>
              <a:rPr sz="16000">
                <a:solidFill>
                  <a:schemeClr val="tx1"/>
                </a:solidFill>
                <a:latin typeface="Times New Roman" panose="02020603050405020304" pitchFamily="18" charset="0"/>
                <a:cs typeface="Times New Roman" panose="02020603050405020304" pitchFamily="18" charset="0"/>
                <a:sym typeface="+mn-ea"/>
              </a:rPr>
              <a:t>192 cm</a:t>
            </a:r>
            <a:r>
              <a:rPr lang="vi-VN" sz="16000" baseline="30000">
                <a:solidFill>
                  <a:schemeClr val="tx1"/>
                </a:solidFill>
                <a:latin typeface="Times New Roman" panose="02020603050405020304" pitchFamily="18" charset="0"/>
                <a:cs typeface="Times New Roman" panose="02020603050405020304" pitchFamily="18" charset="0"/>
                <a:sym typeface="+mn-ea"/>
              </a:rPr>
              <a:t>3</a:t>
            </a:r>
            <a:endParaRPr sz="16000">
              <a:solidFill>
                <a:schemeClr val="tx1"/>
              </a:solidFill>
              <a:latin typeface="Times New Roman" panose="02020603050405020304" pitchFamily="18" charset="0"/>
              <a:cs typeface="Times New Roman" panose="02020603050405020304" pitchFamily="18" charset="0"/>
            </a:endParaRPr>
          </a:p>
          <a:p>
            <a:pPr marL="0" indent="0">
              <a:buNone/>
            </a:pPr>
            <a:r>
              <a:rPr lang="vi-VN" sz="16000" b="1">
                <a:solidFill>
                  <a:schemeClr val="tx1"/>
                </a:solidFill>
                <a:latin typeface="Times New Roman" panose="02020603050405020304" pitchFamily="18" charset="0"/>
                <a:cs typeface="Times New Roman" panose="02020603050405020304" pitchFamily="18" charset="0"/>
              </a:rPr>
              <a:t>Bài giải</a:t>
            </a:r>
            <a:endParaRPr sz="16000" b="1">
              <a:solidFill>
                <a:schemeClr val="tx1"/>
              </a:solidFill>
              <a:latin typeface="Times New Roman" panose="02020603050405020304" pitchFamily="18" charset="0"/>
              <a:cs typeface="Times New Roman" panose="02020603050405020304" pitchFamily="18" charset="0"/>
            </a:endParaRPr>
          </a:p>
          <a:p>
            <a:pPr marL="0" indent="0">
              <a:buNone/>
            </a:pPr>
            <a:r>
              <a:rPr sz="16000">
                <a:solidFill>
                  <a:schemeClr val="tx1"/>
                </a:solidFill>
                <a:latin typeface="Times New Roman" panose="02020603050405020304" pitchFamily="18" charset="0"/>
                <a:cs typeface="Times New Roman" panose="02020603050405020304" pitchFamily="18" charset="0"/>
              </a:rPr>
              <a:t>Thế tích thực của hòn gạch là:</a:t>
            </a:r>
            <a:endParaRPr sz="16000">
              <a:solidFill>
                <a:schemeClr val="tx1"/>
              </a:solidFill>
              <a:latin typeface="Times New Roman" panose="02020603050405020304" pitchFamily="18" charset="0"/>
              <a:cs typeface="Times New Roman" panose="02020603050405020304" pitchFamily="18" charset="0"/>
            </a:endParaRPr>
          </a:p>
          <a:p>
            <a:pPr marL="0" indent="0">
              <a:buNone/>
            </a:pPr>
            <a:r>
              <a:rPr sz="16000">
                <a:solidFill>
                  <a:schemeClr val="tx1"/>
                </a:solidFill>
                <a:latin typeface="Times New Roman" panose="02020603050405020304" pitchFamily="18" charset="0"/>
                <a:cs typeface="Times New Roman" panose="02020603050405020304" pitchFamily="18" charset="0"/>
              </a:rPr>
              <a:t>V = 1200 – (192 . 2)</a:t>
            </a:r>
            <a:r>
              <a:rPr lang="vi-VN" sz="16000">
                <a:solidFill>
                  <a:schemeClr val="tx1"/>
                </a:solidFill>
                <a:latin typeface="Times New Roman" panose="02020603050405020304" pitchFamily="18" charset="0"/>
                <a:cs typeface="Times New Roman" panose="02020603050405020304" pitchFamily="18" charset="0"/>
              </a:rPr>
              <a:t> </a:t>
            </a:r>
            <a:r>
              <a:rPr sz="16000">
                <a:solidFill>
                  <a:schemeClr val="tx1"/>
                </a:solidFill>
                <a:latin typeface="Times New Roman" panose="02020603050405020304" pitchFamily="18" charset="0"/>
                <a:cs typeface="Times New Roman" panose="02020603050405020304" pitchFamily="18" charset="0"/>
              </a:rPr>
              <a:t>= 816 (cm</a:t>
            </a:r>
            <a:r>
              <a:rPr lang="vi-VN" sz="16000" baseline="30000">
                <a:solidFill>
                  <a:schemeClr val="tx1"/>
                </a:solidFill>
                <a:latin typeface="Times New Roman" panose="02020603050405020304" pitchFamily="18" charset="0"/>
                <a:cs typeface="Times New Roman" panose="02020603050405020304" pitchFamily="18" charset="0"/>
              </a:rPr>
              <a:t>3</a:t>
            </a:r>
            <a:r>
              <a:rPr sz="16000">
                <a:solidFill>
                  <a:schemeClr val="tx1"/>
                </a:solidFill>
                <a:latin typeface="Times New Roman" panose="02020603050405020304" pitchFamily="18" charset="0"/>
                <a:cs typeface="Times New Roman" panose="02020603050405020304" pitchFamily="18" charset="0"/>
              </a:rPr>
              <a:t>) = 0,000816 (m</a:t>
            </a:r>
            <a:r>
              <a:rPr lang="vi-VN" sz="16000" baseline="30000">
                <a:solidFill>
                  <a:schemeClr val="tx1"/>
                </a:solidFill>
                <a:latin typeface="Times New Roman" panose="02020603050405020304" pitchFamily="18" charset="0"/>
                <a:cs typeface="Times New Roman" panose="02020603050405020304" pitchFamily="18" charset="0"/>
              </a:rPr>
              <a:t>3</a:t>
            </a:r>
            <a:r>
              <a:rPr sz="16000">
                <a:solidFill>
                  <a:schemeClr val="tx1"/>
                </a:solidFill>
                <a:latin typeface="Times New Roman" panose="02020603050405020304" pitchFamily="18" charset="0"/>
                <a:cs typeface="Times New Roman" panose="02020603050405020304" pitchFamily="18" charset="0"/>
              </a:rPr>
              <a:t>).</a:t>
            </a:r>
            <a:endParaRPr sz="16000">
              <a:solidFill>
                <a:schemeClr val="tx1"/>
              </a:solidFill>
              <a:latin typeface="Times New Roman" panose="02020603050405020304" pitchFamily="18" charset="0"/>
              <a:cs typeface="Times New Roman" panose="02020603050405020304" pitchFamily="18" charset="0"/>
            </a:endParaRPr>
          </a:p>
          <a:p>
            <a:pPr marL="0" indent="0">
              <a:buNone/>
            </a:pPr>
            <a:r>
              <a:rPr sz="16000">
                <a:solidFill>
                  <a:schemeClr val="tx1"/>
                </a:solidFill>
                <a:latin typeface="Times New Roman" panose="02020603050405020304" pitchFamily="18" charset="0"/>
                <a:cs typeface="Times New Roman" panose="02020603050405020304" pitchFamily="18" charset="0"/>
              </a:rPr>
              <a:t>Khối lượng riêng của gạch:</a:t>
            </a:r>
            <a:endParaRPr sz="16000">
              <a:solidFill>
                <a:schemeClr val="tx1"/>
              </a:solidFill>
              <a:latin typeface="Times New Roman" panose="02020603050405020304" pitchFamily="18" charset="0"/>
              <a:cs typeface="Times New Roman" panose="02020603050405020304" pitchFamily="18" charset="0"/>
            </a:endParaRPr>
          </a:p>
          <a:p>
            <a:pPr marL="0" indent="0">
              <a:buNone/>
            </a:pPr>
            <a:r>
              <a:rPr sz="16000">
                <a:solidFill>
                  <a:schemeClr val="tx1"/>
                </a:solidFill>
                <a:latin typeface="Times New Roman" panose="02020603050405020304" pitchFamily="18" charset="0"/>
                <a:cs typeface="Times New Roman" panose="02020603050405020304" pitchFamily="18" charset="0"/>
              </a:rPr>
              <a:t> </a:t>
            </a:r>
            <a:endParaRPr sz="16000">
              <a:solidFill>
                <a:schemeClr val="tx1"/>
              </a:solidFill>
              <a:latin typeface="Times New Roman" panose="02020603050405020304" pitchFamily="18" charset="0"/>
              <a:cs typeface="Times New Roman" panose="02020603050405020304" pitchFamily="18" charset="0"/>
            </a:endParaRPr>
          </a:p>
          <a:p>
            <a:pPr marL="0" indent="0">
              <a:buNone/>
            </a:pPr>
            <a:r>
              <a:rPr sz="16000">
                <a:solidFill>
                  <a:schemeClr val="tx1"/>
                </a:solidFill>
                <a:latin typeface="Times New Roman" panose="02020603050405020304" pitchFamily="18" charset="0"/>
                <a:cs typeface="Times New Roman" panose="02020603050405020304" pitchFamily="18" charset="0"/>
              </a:rPr>
              <a:t> </a:t>
            </a:r>
            <a:endParaRPr sz="16000">
              <a:solidFill>
                <a:schemeClr val="tx1"/>
              </a:solidFill>
              <a:latin typeface="Times New Roman" panose="02020603050405020304" pitchFamily="18" charset="0"/>
              <a:cs typeface="Times New Roman" panose="02020603050405020304" pitchFamily="18" charset="0"/>
            </a:endParaRPr>
          </a:p>
          <a:p>
            <a:pPr marL="0" indent="0">
              <a:buNone/>
            </a:pPr>
            <a:r>
              <a:rPr sz="16000">
                <a:solidFill>
                  <a:schemeClr val="tx1"/>
                </a:solidFill>
                <a:latin typeface="Times New Roman" panose="02020603050405020304" pitchFamily="18" charset="0"/>
                <a:cs typeface="Times New Roman" panose="02020603050405020304" pitchFamily="18" charset="0"/>
              </a:rPr>
              <a:t>Trọng lượng riêng của gạch:</a:t>
            </a:r>
            <a:endParaRPr sz="16000">
              <a:solidFill>
                <a:schemeClr val="tx1"/>
              </a:solidFill>
              <a:latin typeface="Times New Roman" panose="02020603050405020304" pitchFamily="18" charset="0"/>
              <a:cs typeface="Times New Roman" panose="02020603050405020304" pitchFamily="18" charset="0"/>
            </a:endParaRPr>
          </a:p>
          <a:p>
            <a:pPr marL="0" indent="0">
              <a:buNone/>
            </a:pPr>
            <a:r>
              <a:rPr sz="16000">
                <a:solidFill>
                  <a:schemeClr val="tx1"/>
                </a:solidFill>
                <a:latin typeface="Times New Roman" panose="02020603050405020304" pitchFamily="18" charset="0"/>
                <a:cs typeface="Times New Roman" panose="02020603050405020304" pitchFamily="18" charset="0"/>
              </a:rPr>
              <a:t>d = 10.D</a:t>
            </a:r>
            <a:r>
              <a:rPr lang="vi-VN" sz="16000">
                <a:solidFill>
                  <a:schemeClr val="tx1"/>
                </a:solidFill>
                <a:latin typeface="Times New Roman" panose="02020603050405020304" pitchFamily="18" charset="0"/>
                <a:cs typeface="Times New Roman" panose="02020603050405020304" pitchFamily="18" charset="0"/>
              </a:rPr>
              <a:t> </a:t>
            </a:r>
            <a:r>
              <a:rPr sz="16000">
                <a:solidFill>
                  <a:schemeClr val="tx1"/>
                </a:solidFill>
                <a:latin typeface="Times New Roman" panose="02020603050405020304" pitchFamily="18" charset="0"/>
                <a:cs typeface="Times New Roman" panose="02020603050405020304" pitchFamily="18" charset="0"/>
              </a:rPr>
              <a:t>= 10.1960,8 = 19608 N/m</a:t>
            </a:r>
            <a:r>
              <a:rPr lang="vi-VN" sz="16000" baseline="30000">
                <a:solidFill>
                  <a:schemeClr val="tx1"/>
                </a:solidFill>
                <a:latin typeface="Times New Roman" panose="02020603050405020304" pitchFamily="18" charset="0"/>
                <a:cs typeface="Times New Roman" panose="02020603050405020304" pitchFamily="18" charset="0"/>
              </a:rPr>
              <a:t>3</a:t>
            </a:r>
            <a:r>
              <a:rPr sz="16000">
                <a:solidFill>
                  <a:schemeClr val="tx1"/>
                </a:solidFill>
                <a:latin typeface="Times New Roman" panose="02020603050405020304" pitchFamily="18" charset="0"/>
                <a:cs typeface="Times New Roman" panose="02020603050405020304" pitchFamily="18" charset="0"/>
              </a:rPr>
              <a:t>.</a:t>
            </a:r>
            <a:endParaRPr sz="16000">
              <a:solidFill>
                <a:schemeClr val="tx1"/>
              </a:solidFill>
              <a:latin typeface="Times New Roman" panose="02020603050405020304" pitchFamily="18" charset="0"/>
              <a:cs typeface="Times New Roman" panose="02020603050405020304" pitchFamily="18" charset="0"/>
            </a:endParaRPr>
          </a:p>
        </p:txBody>
      </p:sp>
      <p:pic>
        <p:nvPicPr>
          <p:cNvPr id="5" name="Picture 27"/>
          <p:cNvPicPr>
            <a:picLocks noChangeAspect="1"/>
          </p:cNvPicPr>
          <p:nvPr>
            <p:ph sz="half" idx="2"/>
          </p:nvPr>
        </p:nvPicPr>
        <p:blipFill>
          <a:blip r:embed="rId1"/>
          <a:srcRect t="5797"/>
          <a:stretch>
            <a:fillRect/>
          </a:stretch>
        </p:blipFill>
        <p:spPr>
          <a:xfrm>
            <a:off x="4876800" y="6819900"/>
            <a:ext cx="6879590" cy="12071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edge">
                                      <p:cBhvr>
                                        <p:cTn id="7" dur="2000"/>
                                        <p:tgtEl>
                                          <p:spTgt spid="4">
                                            <p:txEl>
                                              <p:pRg st="1" end="1"/>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edge">
                                      <p:cBhvr>
                                        <p:cTn id="10" dur="2000"/>
                                        <p:tgtEl>
                                          <p:spTgt spid="4">
                                            <p:txEl>
                                              <p:pRg st="2" end="2"/>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edge">
                                      <p:cBhvr>
                                        <p:cTn id="13" dur="20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ộ hình nền &amp;quot;Hoạt hình siêu dễ thương&amp;quot; chất lượng cao cho Powerpoint"/>
          <p:cNvPicPr>
            <a:picLocks noChangeAspect="1" noChangeArrowheads="1"/>
          </p:cNvPicPr>
          <p:nvPr/>
        </p:nvPicPr>
        <p:blipFill rotWithShape="1">
          <a:blip r:embed="rId1">
            <a:extLst>
              <a:ext uri="{28A0092B-C50C-407E-A947-70E740481C1C}">
                <a14:useLocalDpi xmlns:a14="http://schemas.microsoft.com/office/drawing/2010/main" val="0"/>
              </a:ext>
            </a:extLst>
          </a:blip>
          <a:srcRect t="20577"/>
          <a:stretch>
            <a:fillRect/>
          </a:stretch>
        </p:blipFill>
        <p:spPr bwMode="auto">
          <a:xfrm>
            <a:off x="0" y="2795"/>
            <a:ext cx="18288000" cy="102842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94860" y="205740"/>
            <a:ext cx="9079992" cy="1536192"/>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spcCol="0" rtlCol="0" anchor="ctr"/>
          <a:lstStyle/>
          <a:p>
            <a:pPr algn="ctr"/>
            <a:r>
              <a:rPr lang="en-US" sz="4800" b="1" dirty="0">
                <a:solidFill>
                  <a:srgbClr val="C00000"/>
                </a:solidFill>
                <a:latin typeface="Times New Roman" panose="02020603050405020304" pitchFamily="18" charset="0"/>
                <a:cs typeface="Times New Roman" panose="02020603050405020304" pitchFamily="18" charset="0"/>
              </a:rPr>
              <a:t>YÊU CẦU VỀ NHÀ</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419600" y="2171700"/>
            <a:ext cx="12420600" cy="1938020"/>
          </a:xfrm>
          <a:prstGeom prst="rect">
            <a:avLst/>
          </a:prstGeom>
          <a:noFill/>
        </p:spPr>
        <p:txBody>
          <a:bodyPr wrap="square" rtlCol="0">
            <a:spAutoFit/>
          </a:bodyPr>
          <a:lstStyle/>
          <a:p>
            <a:pPr marL="285750" indent="-285750">
              <a:buFont typeface="Arial" panose="020B0604020202020204" pitchFamily="34" charset="0"/>
              <a:buChar char="•"/>
            </a:pPr>
            <a:r>
              <a:rPr lang="en-US" sz="4000">
                <a:solidFill>
                  <a:srgbClr val="7030A0"/>
                </a:solidFill>
                <a:latin typeface="Times New Roman" panose="02020603050405020304" pitchFamily="18" charset="0"/>
                <a:cs typeface="Times New Roman" panose="02020603050405020304" pitchFamily="18" charset="0"/>
              </a:rPr>
              <a:t>- GV cho HS về nhà hoàn thành lại các bài tập trong phiếu học tập</a:t>
            </a:r>
            <a:endParaRPr lang="en-US" sz="4000">
              <a:solidFill>
                <a:srgbClr val="7030A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4000">
                <a:solidFill>
                  <a:srgbClr val="7030A0"/>
                </a:solidFill>
                <a:latin typeface="Times New Roman" panose="02020603050405020304" pitchFamily="18" charset="0"/>
                <a:cs typeface="Times New Roman" panose="02020603050405020304" pitchFamily="18" charset="0"/>
              </a:rPr>
              <a:t>- Xem trước bài 14: Thực hành xác định khối lượng riêng.</a:t>
            </a:r>
            <a:endParaRPr lang="en-US" sz="400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8"/>
          <p:cNvGrpSpPr/>
          <p:nvPr/>
        </p:nvGrpSpPr>
        <p:grpSpPr bwMode="auto">
          <a:xfrm>
            <a:off x="3507582" y="3181350"/>
            <a:ext cx="10401300" cy="4343400"/>
            <a:chOff x="912" y="1392"/>
            <a:chExt cx="4368" cy="1824"/>
          </a:xfrm>
        </p:grpSpPr>
        <p:grpSp>
          <p:nvGrpSpPr>
            <p:cNvPr id="6" name="Group 27"/>
            <p:cNvGrpSpPr/>
            <p:nvPr/>
          </p:nvGrpSpPr>
          <p:grpSpPr bwMode="auto">
            <a:xfrm>
              <a:off x="912" y="1392"/>
              <a:ext cx="4368" cy="1824"/>
              <a:chOff x="912" y="1392"/>
              <a:chExt cx="4368" cy="1824"/>
            </a:xfrm>
          </p:grpSpPr>
          <p:grpSp>
            <p:nvGrpSpPr>
              <p:cNvPr id="10" name="Group 14"/>
              <p:cNvGrpSpPr/>
              <p:nvPr/>
            </p:nvGrpSpPr>
            <p:grpSpPr bwMode="auto">
              <a:xfrm>
                <a:off x="912" y="1392"/>
                <a:ext cx="1920" cy="1824"/>
                <a:chOff x="768" y="768"/>
                <a:chExt cx="1920" cy="1824"/>
              </a:xfrm>
            </p:grpSpPr>
            <p:sp>
              <p:nvSpPr>
                <p:cNvPr id="13" name="AutoShape 10"/>
                <p:cNvSpPr>
                  <a:spLocks noChangeArrowheads="1"/>
                </p:cNvSpPr>
                <p:nvPr/>
              </p:nvSpPr>
              <p:spPr bwMode="auto">
                <a:xfrm>
                  <a:off x="768" y="768"/>
                  <a:ext cx="1920" cy="1824"/>
                </a:xfrm>
                <a:prstGeom prst="cube">
                  <a:avLst>
                    <a:gd name="adj" fmla="val 25000"/>
                  </a:avLst>
                </a:prstGeom>
                <a:solidFill>
                  <a:schemeClr val="folHlink"/>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4200">
                    <a:latin typeface="Times New Roman" panose="02020603050405020304" pitchFamily="18" charset="0"/>
                    <a:cs typeface="Times New Roman" panose="02020603050405020304" pitchFamily="18" charset="0"/>
                  </a:endParaRPr>
                </a:p>
              </p:txBody>
            </p:sp>
            <p:sp>
              <p:nvSpPr>
                <p:cNvPr id="14" name="Text Box 13"/>
                <p:cNvSpPr txBox="1">
                  <a:spLocks noChangeArrowheads="1"/>
                </p:cNvSpPr>
                <p:nvPr/>
              </p:nvSpPr>
              <p:spPr bwMode="auto">
                <a:xfrm>
                  <a:off x="1392" y="864"/>
                  <a:ext cx="4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Char char="»"/>
                    <a:defRPr sz="2000">
                      <a:solidFill>
                        <a:schemeClr val="tx1"/>
                      </a:solidFill>
                      <a:latin typeface="Calibri" panose="020F0502020204030204" pitchFamily="34" charset="0"/>
                    </a:defRPr>
                  </a:lvl6pPr>
                  <a:lvl7pPr eaLnBrk="0" fontAlgn="base" hangingPunct="0">
                    <a:spcAft>
                      <a:spcPct val="0"/>
                    </a:spcAft>
                    <a:buChar char="»"/>
                    <a:defRPr sz="2000">
                      <a:solidFill>
                        <a:schemeClr val="tx1"/>
                      </a:solidFill>
                      <a:latin typeface="Calibri" panose="020F0502020204030204" pitchFamily="34" charset="0"/>
                    </a:defRPr>
                  </a:lvl7pPr>
                  <a:lvl8pPr eaLnBrk="0" fontAlgn="base" hangingPunct="0">
                    <a:spcAft>
                      <a:spcPct val="0"/>
                    </a:spcAft>
                    <a:buChar char="»"/>
                    <a:defRPr sz="2000">
                      <a:solidFill>
                        <a:schemeClr val="tx1"/>
                      </a:solidFill>
                      <a:latin typeface="Calibri" panose="020F0502020204030204" pitchFamily="34" charset="0"/>
                    </a:defRPr>
                  </a:lvl8pPr>
                  <a:lvl9pPr eaLnBrk="0" fontAlgn="base" hangingPunct="0">
                    <a:spcAft>
                      <a:spcPct val="0"/>
                    </a:spcAft>
                    <a:buChar char="»"/>
                    <a:defRPr sz="2000">
                      <a:solidFill>
                        <a:schemeClr val="tx1"/>
                      </a:solidFill>
                      <a:latin typeface="Calibri" panose="020F0502020204030204" pitchFamily="34" charset="0"/>
                    </a:defRPr>
                  </a:lvl9pPr>
                </a:lstStyle>
                <a:p>
                  <a:pPr>
                    <a:spcBef>
                      <a:spcPct val="50000"/>
                    </a:spcBef>
                  </a:pPr>
                  <a:r>
                    <a:rPr lang="en-US" altLang="en-US" sz="4200">
                      <a:latin typeface="Times New Roman" panose="02020603050405020304" pitchFamily="18" charset="0"/>
                      <a:cs typeface="Times New Roman" panose="02020603050405020304" pitchFamily="18" charset="0"/>
                    </a:rPr>
                    <a:t>Sắt</a:t>
                  </a:r>
                  <a:endParaRPr lang="en-US" altLang="en-US" sz="4200">
                    <a:latin typeface="Times New Roman" panose="02020603050405020304" pitchFamily="18" charset="0"/>
                    <a:cs typeface="Times New Roman" panose="02020603050405020304" pitchFamily="18" charset="0"/>
                  </a:endParaRPr>
                </a:p>
              </p:txBody>
            </p:sp>
          </p:grpSp>
          <p:sp>
            <p:nvSpPr>
              <p:cNvPr id="11" name="AutoShape 12"/>
              <p:cNvSpPr>
                <a:spLocks noChangeArrowheads="1"/>
              </p:cNvSpPr>
              <p:nvPr/>
            </p:nvSpPr>
            <p:spPr bwMode="auto">
              <a:xfrm>
                <a:off x="3456" y="1392"/>
                <a:ext cx="1824" cy="1824"/>
              </a:xfrm>
              <a:prstGeom prst="cube">
                <a:avLst>
                  <a:gd name="adj" fmla="val 25000"/>
                </a:avLst>
              </a:prstGeom>
              <a:solidFill>
                <a:srgbClr val="FFEDA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4200">
                  <a:latin typeface="Times New Roman" panose="02020603050405020304" pitchFamily="18" charset="0"/>
                  <a:cs typeface="Times New Roman" panose="02020603050405020304" pitchFamily="18" charset="0"/>
                </a:endParaRPr>
              </a:p>
            </p:txBody>
          </p:sp>
          <p:sp>
            <p:nvSpPr>
              <p:cNvPr id="12" name="Text Box 15"/>
              <p:cNvSpPr txBox="1">
                <a:spLocks noChangeArrowheads="1"/>
              </p:cNvSpPr>
              <p:nvPr/>
            </p:nvSpPr>
            <p:spPr bwMode="auto">
              <a:xfrm>
                <a:off x="4040" y="1488"/>
                <a:ext cx="528" cy="31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Char char="»"/>
                  <a:defRPr sz="2000">
                    <a:solidFill>
                      <a:schemeClr val="tx1"/>
                    </a:solidFill>
                    <a:latin typeface="Calibri" panose="020F0502020204030204" pitchFamily="34" charset="0"/>
                  </a:defRPr>
                </a:lvl6pPr>
                <a:lvl7pPr eaLnBrk="0" fontAlgn="base" hangingPunct="0">
                  <a:spcAft>
                    <a:spcPct val="0"/>
                  </a:spcAft>
                  <a:buChar char="»"/>
                  <a:defRPr sz="2000">
                    <a:solidFill>
                      <a:schemeClr val="tx1"/>
                    </a:solidFill>
                    <a:latin typeface="Calibri" panose="020F0502020204030204" pitchFamily="34" charset="0"/>
                  </a:defRPr>
                </a:lvl7pPr>
                <a:lvl8pPr eaLnBrk="0" fontAlgn="base" hangingPunct="0">
                  <a:spcAft>
                    <a:spcPct val="0"/>
                  </a:spcAft>
                  <a:buChar char="»"/>
                  <a:defRPr sz="2000">
                    <a:solidFill>
                      <a:schemeClr val="tx1"/>
                    </a:solidFill>
                    <a:latin typeface="Calibri" panose="020F0502020204030204" pitchFamily="34" charset="0"/>
                  </a:defRPr>
                </a:lvl8pPr>
                <a:lvl9pPr eaLnBrk="0" fontAlgn="base" hangingPunct="0">
                  <a:spcAft>
                    <a:spcPct val="0"/>
                  </a:spcAft>
                  <a:buChar char="»"/>
                  <a:defRPr sz="2000">
                    <a:solidFill>
                      <a:schemeClr val="tx1"/>
                    </a:solidFill>
                    <a:latin typeface="Calibri" panose="020F0502020204030204" pitchFamily="34" charset="0"/>
                  </a:defRPr>
                </a:lvl9pPr>
              </a:lstStyle>
              <a:p>
                <a:pPr>
                  <a:spcBef>
                    <a:spcPct val="50000"/>
                  </a:spcBef>
                </a:pPr>
                <a:r>
                  <a:rPr lang="en-US" altLang="en-US" sz="4200">
                    <a:solidFill>
                      <a:srgbClr val="009900"/>
                    </a:solidFill>
                    <a:latin typeface="Times New Roman" panose="02020603050405020304" pitchFamily="18" charset="0"/>
                    <a:cs typeface="Times New Roman" panose="02020603050405020304" pitchFamily="18" charset="0"/>
                  </a:rPr>
                  <a:t>Gỗ</a:t>
                </a:r>
                <a:endParaRPr lang="en-US" altLang="en-US" sz="4200">
                  <a:solidFill>
                    <a:srgbClr val="009900"/>
                  </a:solidFill>
                  <a:latin typeface="Times New Roman" panose="02020603050405020304" pitchFamily="18" charset="0"/>
                  <a:cs typeface="Times New Roman" panose="02020603050405020304" pitchFamily="18" charset="0"/>
                </a:endParaRPr>
              </a:p>
            </p:txBody>
          </p:sp>
        </p:grpSp>
        <p:grpSp>
          <p:nvGrpSpPr>
            <p:cNvPr id="7" name="Group 25"/>
            <p:cNvGrpSpPr/>
            <p:nvPr/>
          </p:nvGrpSpPr>
          <p:grpSpPr bwMode="auto">
            <a:xfrm>
              <a:off x="1152" y="2112"/>
              <a:ext cx="3625" cy="346"/>
              <a:chOff x="1152" y="2084"/>
              <a:chExt cx="3625" cy="346"/>
            </a:xfrm>
          </p:grpSpPr>
          <p:sp>
            <p:nvSpPr>
              <p:cNvPr id="8" name="Text Box 17"/>
              <p:cNvSpPr txBox="1">
                <a:spLocks noChangeArrowheads="1"/>
              </p:cNvSpPr>
              <p:nvPr/>
            </p:nvSpPr>
            <p:spPr bwMode="auto">
              <a:xfrm>
                <a:off x="1152" y="2120"/>
                <a:ext cx="110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Char char="»"/>
                  <a:defRPr sz="2000">
                    <a:solidFill>
                      <a:schemeClr val="tx1"/>
                    </a:solidFill>
                    <a:latin typeface="Calibri" panose="020F0502020204030204" pitchFamily="34" charset="0"/>
                  </a:defRPr>
                </a:lvl6pPr>
                <a:lvl7pPr eaLnBrk="0" fontAlgn="base" hangingPunct="0">
                  <a:spcAft>
                    <a:spcPct val="0"/>
                  </a:spcAft>
                  <a:buChar char="»"/>
                  <a:defRPr sz="2000">
                    <a:solidFill>
                      <a:schemeClr val="tx1"/>
                    </a:solidFill>
                    <a:latin typeface="Calibri" panose="020F0502020204030204" pitchFamily="34" charset="0"/>
                  </a:defRPr>
                </a:lvl7pPr>
                <a:lvl8pPr eaLnBrk="0" fontAlgn="base" hangingPunct="0">
                  <a:spcAft>
                    <a:spcPct val="0"/>
                  </a:spcAft>
                  <a:buChar char="»"/>
                  <a:defRPr sz="2000">
                    <a:solidFill>
                      <a:schemeClr val="tx1"/>
                    </a:solidFill>
                    <a:latin typeface="Calibri" panose="020F0502020204030204" pitchFamily="34" charset="0"/>
                  </a:defRPr>
                </a:lvl8pPr>
                <a:lvl9pPr eaLnBrk="0" fontAlgn="base" hangingPunct="0">
                  <a:spcAft>
                    <a:spcPct val="0"/>
                  </a:spcAft>
                  <a:buChar char="»"/>
                  <a:defRPr sz="2000">
                    <a:solidFill>
                      <a:schemeClr val="tx1"/>
                    </a:solidFill>
                    <a:latin typeface="Calibri" panose="020F0502020204030204" pitchFamily="34" charset="0"/>
                  </a:defRPr>
                </a:lvl9pPr>
              </a:lstStyle>
              <a:p>
                <a:pPr>
                  <a:spcBef>
                    <a:spcPct val="50000"/>
                  </a:spcBef>
                </a:pPr>
                <a:r>
                  <a:rPr lang="en-US" altLang="en-US" sz="4200" b="1" dirty="0">
                    <a:solidFill>
                      <a:srgbClr val="FF0000"/>
                    </a:solidFill>
                    <a:latin typeface="Times New Roman" panose="02020603050405020304" pitchFamily="18" charset="0"/>
                    <a:cs typeface="Times New Roman" panose="02020603050405020304" pitchFamily="18" charset="0"/>
                  </a:rPr>
                  <a:t>1</a:t>
                </a:r>
                <a:r>
                  <a:rPr lang="en-US" altLang="en-US" sz="4200" dirty="0">
                    <a:solidFill>
                      <a:srgbClr val="FF0000"/>
                    </a:solidFill>
                    <a:latin typeface="Times New Roman" panose="02020603050405020304" pitchFamily="18" charset="0"/>
                    <a:cs typeface="Times New Roman" panose="02020603050405020304" pitchFamily="18" charset="0"/>
                  </a:rPr>
                  <a:t>m</a:t>
                </a:r>
                <a:r>
                  <a:rPr lang="en-US" altLang="en-US" sz="4200" baseline="30000" dirty="0">
                    <a:solidFill>
                      <a:srgbClr val="FF0000"/>
                    </a:solidFill>
                    <a:latin typeface="Times New Roman" panose="02020603050405020304" pitchFamily="18" charset="0"/>
                    <a:cs typeface="Times New Roman" panose="02020603050405020304" pitchFamily="18" charset="0"/>
                  </a:rPr>
                  <a:t>3</a:t>
                </a:r>
                <a:endParaRPr lang="en-US" altLang="en-US" sz="4200" baseline="30000" dirty="0">
                  <a:solidFill>
                    <a:srgbClr val="FF0000"/>
                  </a:solidFill>
                  <a:latin typeface="Times New Roman" panose="02020603050405020304" pitchFamily="18" charset="0"/>
                  <a:cs typeface="Times New Roman" panose="02020603050405020304" pitchFamily="18" charset="0"/>
                </a:endParaRPr>
              </a:p>
            </p:txBody>
          </p:sp>
          <p:sp>
            <p:nvSpPr>
              <p:cNvPr id="9" name="Text Box 18"/>
              <p:cNvSpPr txBox="1">
                <a:spLocks noChangeArrowheads="1"/>
              </p:cNvSpPr>
              <p:nvPr/>
            </p:nvSpPr>
            <p:spPr bwMode="auto">
              <a:xfrm>
                <a:off x="3673" y="2084"/>
                <a:ext cx="110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pitchFamily="34" charset="0"/>
                  </a:defRPr>
                </a:lvl1pPr>
                <a:lvl2pPr>
                  <a:defRPr sz="2800">
                    <a:solidFill>
                      <a:schemeClr val="tx1"/>
                    </a:solidFill>
                    <a:latin typeface="Calibri" panose="020F0502020204030204" pitchFamily="34" charset="0"/>
                  </a:defRPr>
                </a:lvl2pPr>
                <a:lvl3pPr>
                  <a:defRPr sz="2400">
                    <a:solidFill>
                      <a:schemeClr val="tx1"/>
                    </a:solidFill>
                    <a:latin typeface="Calibri" panose="020F0502020204030204" pitchFamily="34" charset="0"/>
                  </a:defRPr>
                </a:lvl3pPr>
                <a:lvl4pPr>
                  <a:defRPr sz="2000">
                    <a:solidFill>
                      <a:schemeClr val="tx1"/>
                    </a:solidFill>
                    <a:latin typeface="Calibri" panose="020F0502020204030204" pitchFamily="34" charset="0"/>
                  </a:defRPr>
                </a:lvl4pPr>
                <a:lvl5pPr>
                  <a:defRPr sz="2000">
                    <a:solidFill>
                      <a:schemeClr val="tx1"/>
                    </a:solidFill>
                    <a:latin typeface="Calibri" panose="020F0502020204030204" pitchFamily="34" charset="0"/>
                  </a:defRPr>
                </a:lvl5pPr>
                <a:lvl6pPr eaLnBrk="0" fontAlgn="base" hangingPunct="0">
                  <a:spcAft>
                    <a:spcPct val="0"/>
                  </a:spcAft>
                  <a:buChar char="»"/>
                  <a:defRPr sz="2000">
                    <a:solidFill>
                      <a:schemeClr val="tx1"/>
                    </a:solidFill>
                    <a:latin typeface="Calibri" panose="020F0502020204030204" pitchFamily="34" charset="0"/>
                  </a:defRPr>
                </a:lvl6pPr>
                <a:lvl7pPr eaLnBrk="0" fontAlgn="base" hangingPunct="0">
                  <a:spcAft>
                    <a:spcPct val="0"/>
                  </a:spcAft>
                  <a:buChar char="»"/>
                  <a:defRPr sz="2000">
                    <a:solidFill>
                      <a:schemeClr val="tx1"/>
                    </a:solidFill>
                    <a:latin typeface="Calibri" panose="020F0502020204030204" pitchFamily="34" charset="0"/>
                  </a:defRPr>
                </a:lvl7pPr>
                <a:lvl8pPr eaLnBrk="0" fontAlgn="base" hangingPunct="0">
                  <a:spcAft>
                    <a:spcPct val="0"/>
                  </a:spcAft>
                  <a:buChar char="»"/>
                  <a:defRPr sz="2000">
                    <a:solidFill>
                      <a:schemeClr val="tx1"/>
                    </a:solidFill>
                    <a:latin typeface="Calibri" panose="020F0502020204030204" pitchFamily="34" charset="0"/>
                  </a:defRPr>
                </a:lvl8pPr>
                <a:lvl9pPr eaLnBrk="0" fontAlgn="base" hangingPunct="0">
                  <a:spcAft>
                    <a:spcPct val="0"/>
                  </a:spcAft>
                  <a:buChar char="»"/>
                  <a:defRPr sz="2000">
                    <a:solidFill>
                      <a:schemeClr val="tx1"/>
                    </a:solidFill>
                    <a:latin typeface="Calibri" panose="020F0502020204030204" pitchFamily="34" charset="0"/>
                  </a:defRPr>
                </a:lvl9pPr>
              </a:lstStyle>
              <a:p>
                <a:pPr>
                  <a:spcBef>
                    <a:spcPct val="50000"/>
                  </a:spcBef>
                </a:pPr>
                <a:r>
                  <a:rPr lang="en-US" altLang="en-US" sz="4200" b="1">
                    <a:solidFill>
                      <a:srgbClr val="FF0000"/>
                    </a:solidFill>
                    <a:latin typeface="Times New Roman" panose="02020603050405020304" pitchFamily="18" charset="0"/>
                    <a:cs typeface="Times New Roman" panose="02020603050405020304" pitchFamily="18" charset="0"/>
                  </a:rPr>
                  <a:t>1</a:t>
                </a:r>
                <a:r>
                  <a:rPr lang="en-US" altLang="en-US" sz="4200">
                    <a:solidFill>
                      <a:srgbClr val="FF0000"/>
                    </a:solidFill>
                    <a:latin typeface="Times New Roman" panose="02020603050405020304" pitchFamily="18" charset="0"/>
                    <a:cs typeface="Times New Roman" panose="02020603050405020304" pitchFamily="18" charset="0"/>
                  </a:rPr>
                  <a:t>m</a:t>
                </a:r>
                <a:r>
                  <a:rPr lang="en-US" altLang="en-US" sz="4200" baseline="30000">
                    <a:solidFill>
                      <a:srgbClr val="FF0000"/>
                    </a:solidFill>
                    <a:latin typeface="Times New Roman" panose="02020603050405020304" pitchFamily="18" charset="0"/>
                    <a:cs typeface="Times New Roman" panose="02020603050405020304" pitchFamily="18" charset="0"/>
                  </a:rPr>
                  <a:t>3</a:t>
                </a:r>
                <a:endParaRPr lang="en-US" altLang="en-US" sz="4200" baseline="30000">
                  <a:solidFill>
                    <a:srgbClr val="FF0000"/>
                  </a:solidFill>
                  <a:latin typeface="Times New Roman" panose="02020603050405020304" pitchFamily="18" charset="0"/>
                  <a:cs typeface="Times New Roman" panose="02020603050405020304" pitchFamily="18" charset="0"/>
                </a:endParaRPr>
              </a:p>
            </p:txBody>
          </p:sp>
        </p:grpSp>
      </p:grpSp>
      <p:sp>
        <p:nvSpPr>
          <p:cNvPr id="16" name="Rectangle 33"/>
          <p:cNvSpPr>
            <a:spLocks noChangeArrowheads="1"/>
          </p:cNvSpPr>
          <p:nvPr/>
        </p:nvSpPr>
        <p:spPr bwMode="auto">
          <a:xfrm>
            <a:off x="2078832" y="1371600"/>
            <a:ext cx="14859000" cy="1028700"/>
          </a:xfrm>
          <a:prstGeom prst="rect">
            <a:avLst/>
          </a:prstGeom>
        </p:spPr>
        <p:style>
          <a:lnRef idx="2">
            <a:schemeClr val="accent4"/>
          </a:lnRef>
          <a:fillRef idx="1">
            <a:schemeClr val="lt1"/>
          </a:fillRef>
          <a:effectRef idx="0">
            <a:schemeClr val="accent4"/>
          </a:effectRef>
          <a:fontRef idx="minor">
            <a:schemeClr val="dk1"/>
          </a:fontRef>
        </p:style>
        <p:txBody>
          <a:bodyPr lIns="137160" tIns="68580" rIns="137160" bIns="68580" anchor="ctr"/>
          <a:lstStyle/>
          <a:p>
            <a:r>
              <a:rPr lang="en-US" altLang="en-US" sz="4200" b="1" u="sng" dirty="0">
                <a:latin typeface="Times New Roman" panose="02020603050405020304" pitchFamily="18" charset="0"/>
                <a:cs typeface="Times New Roman" panose="02020603050405020304" pitchFamily="18" charset="0"/>
              </a:rPr>
              <a:t>1 m</a:t>
            </a:r>
            <a:r>
              <a:rPr lang="en-US" altLang="en-US" sz="4200" b="1" u="sng" baseline="30000" dirty="0">
                <a:latin typeface="Times New Roman" panose="02020603050405020304" pitchFamily="18" charset="0"/>
                <a:cs typeface="Times New Roman" panose="02020603050405020304" pitchFamily="18" charset="0"/>
              </a:rPr>
              <a:t>3 </a:t>
            </a:r>
            <a:r>
              <a:rPr lang="en-US" altLang="en-US" sz="4200" b="1" dirty="0">
                <a:latin typeface="Times New Roman" panose="02020603050405020304" pitchFamily="18" charset="0"/>
                <a:cs typeface="Times New Roman" panose="02020603050405020304" pitchFamily="18" charset="0"/>
              </a:rPr>
              <a:t> </a:t>
            </a:r>
            <a:r>
              <a:rPr lang="en-US" altLang="en-US" sz="4200" b="1" u="sng" dirty="0" err="1">
                <a:latin typeface="Times New Roman" panose="02020603050405020304" pitchFamily="18" charset="0"/>
                <a:cs typeface="Times New Roman" panose="02020603050405020304" pitchFamily="18" charset="0"/>
              </a:rPr>
              <a:t>sắt</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và</a:t>
            </a:r>
            <a:r>
              <a:rPr lang="en-US" altLang="en-US" sz="4200" b="1" dirty="0">
                <a:latin typeface="Times New Roman" panose="02020603050405020304" pitchFamily="18" charset="0"/>
                <a:cs typeface="Times New Roman" panose="02020603050405020304" pitchFamily="18" charset="0"/>
              </a:rPr>
              <a:t> 1 m</a:t>
            </a:r>
            <a:r>
              <a:rPr lang="en-US" altLang="en-US" sz="4200" b="1" baseline="30000" dirty="0">
                <a:latin typeface="Times New Roman" panose="02020603050405020304" pitchFamily="18" charset="0"/>
                <a:cs typeface="Times New Roman" panose="02020603050405020304" pitchFamily="18" charset="0"/>
              </a:rPr>
              <a:t>3</a:t>
            </a:r>
            <a:r>
              <a:rPr lang="en-US" altLang="en-US" sz="4200" b="1" dirty="0">
                <a:latin typeface="Times New Roman" panose="02020603050405020304" pitchFamily="18" charset="0"/>
                <a:cs typeface="Times New Roman" panose="02020603050405020304" pitchFamily="18" charset="0"/>
              </a:rPr>
              <a:t> </a:t>
            </a:r>
            <a:r>
              <a:rPr lang="en-US" altLang="en-US" sz="4200" b="1" u="sng" dirty="0" err="1">
                <a:solidFill>
                  <a:srgbClr val="996600"/>
                </a:solidFill>
                <a:latin typeface="Times New Roman" panose="02020603050405020304" pitchFamily="18" charset="0"/>
                <a:cs typeface="Times New Roman" panose="02020603050405020304" pitchFamily="18" charset="0"/>
              </a:rPr>
              <a:t>gỗ</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vật</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nào</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có</a:t>
            </a:r>
            <a:r>
              <a:rPr lang="en-US" altLang="en-US" sz="4200" b="1" dirty="0">
                <a:latin typeface="Times New Roman" panose="02020603050405020304" pitchFamily="18" charset="0"/>
                <a:cs typeface="Times New Roman" panose="02020603050405020304" pitchFamily="18" charset="0"/>
              </a:rPr>
              <a:t> </a:t>
            </a:r>
            <a:r>
              <a:rPr lang="en-US" altLang="en-US" sz="4200" b="1" i="1" u="sng" dirty="0" err="1">
                <a:solidFill>
                  <a:srgbClr val="FF0000"/>
                </a:solidFill>
                <a:latin typeface="Times New Roman" panose="02020603050405020304" pitchFamily="18" charset="0"/>
                <a:cs typeface="Times New Roman" panose="02020603050405020304" pitchFamily="18" charset="0"/>
              </a:rPr>
              <a:t>khối</a:t>
            </a:r>
            <a:r>
              <a:rPr lang="en-US" altLang="en-US" sz="4200" b="1" i="1" u="sng" dirty="0">
                <a:solidFill>
                  <a:srgbClr val="FF0000"/>
                </a:solidFill>
                <a:latin typeface="Times New Roman" panose="02020603050405020304" pitchFamily="18" charset="0"/>
                <a:cs typeface="Times New Roman" panose="02020603050405020304" pitchFamily="18" charset="0"/>
              </a:rPr>
              <a:t> </a:t>
            </a:r>
            <a:r>
              <a:rPr lang="en-US" altLang="en-US" sz="4200" b="1" i="1" u="sng" dirty="0" err="1">
                <a:solidFill>
                  <a:srgbClr val="FF0000"/>
                </a:solidFill>
                <a:latin typeface="Times New Roman" panose="02020603050405020304" pitchFamily="18" charset="0"/>
                <a:cs typeface="Times New Roman" panose="02020603050405020304" pitchFamily="18" charset="0"/>
              </a:rPr>
              <a:t>lượng</a:t>
            </a:r>
            <a:r>
              <a:rPr lang="en-US" altLang="en-US" sz="4200" b="1" i="1" u="sng" dirty="0">
                <a:solidFill>
                  <a:srgbClr val="FF0000"/>
                </a:solidFill>
                <a:latin typeface="Times New Roman" panose="02020603050405020304" pitchFamily="18" charset="0"/>
                <a:cs typeface="Times New Roman" panose="02020603050405020304" pitchFamily="18" charset="0"/>
              </a:rPr>
              <a:t> (kg) </a:t>
            </a:r>
            <a:r>
              <a:rPr lang="en-US" altLang="en-US" sz="4200" b="1" i="1" u="sng" dirty="0" err="1">
                <a:solidFill>
                  <a:srgbClr val="FF0000"/>
                </a:solidFill>
                <a:latin typeface="Times New Roman" panose="02020603050405020304" pitchFamily="18" charset="0"/>
                <a:cs typeface="Times New Roman" panose="02020603050405020304" pitchFamily="18" charset="0"/>
              </a:rPr>
              <a:t>lớn</a:t>
            </a:r>
            <a:r>
              <a:rPr lang="en-US" altLang="en-US" sz="4200" b="1" i="1" u="sng" dirty="0">
                <a:solidFill>
                  <a:srgbClr val="FF0000"/>
                </a:solidFill>
                <a:latin typeface="Times New Roman" panose="02020603050405020304" pitchFamily="18" charset="0"/>
                <a:cs typeface="Times New Roman" panose="02020603050405020304" pitchFamily="18" charset="0"/>
              </a:rPr>
              <a:t> </a:t>
            </a:r>
            <a:r>
              <a:rPr lang="en-US" altLang="en-US" sz="4200" b="1" i="1" u="sng" dirty="0" err="1">
                <a:solidFill>
                  <a:srgbClr val="FF0000"/>
                </a:solidFill>
                <a:latin typeface="Times New Roman" panose="02020603050405020304" pitchFamily="18" charset="0"/>
                <a:cs typeface="Times New Roman" panose="02020603050405020304" pitchFamily="18" charset="0"/>
              </a:rPr>
              <a:t>hơn</a:t>
            </a:r>
            <a:r>
              <a:rPr lang="en-US" altLang="en-US" sz="4200" b="1" i="1" u="sng" dirty="0">
                <a:solidFill>
                  <a:srgbClr val="FF0000"/>
                </a:solidFill>
                <a:latin typeface="Times New Roman" panose="02020603050405020304" pitchFamily="18" charset="0"/>
                <a:cs typeface="Times New Roman" panose="02020603050405020304" pitchFamily="18" charset="0"/>
              </a:rPr>
              <a:t>?</a:t>
            </a:r>
            <a:endParaRPr lang="en-US" altLang="en-US" sz="4200" b="1" i="1" u="sng"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85800" y="8050948"/>
            <a:ext cx="17202150" cy="1431161"/>
          </a:xfrm>
          <a:prstGeom prst="rect">
            <a:avLst/>
          </a:prstGeom>
          <a:noFill/>
        </p:spPr>
        <p:txBody>
          <a:bodyPr wrap="square" lIns="137160" tIns="68580" rIns="137160" bIns="68580" rtlCol="0">
            <a:spAutoFit/>
          </a:bodyPr>
          <a:lstStyle/>
          <a:p>
            <a:r>
              <a:rPr lang="en-US" sz="4200" dirty="0" err="1">
                <a:solidFill>
                  <a:srgbClr val="C00000"/>
                </a:solidFill>
                <a:latin typeface="Times New Roman" panose="02020603050405020304" pitchFamily="18" charset="0"/>
                <a:cs typeface="Times New Roman" panose="02020603050405020304" pitchFamily="18" charset="0"/>
              </a:rPr>
              <a:t>Sắt</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có</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khối</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lượng</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lớn</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hơn</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Vậy</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muốn</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biết</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vật</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nào</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nặng</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hơn</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người</a:t>
            </a:r>
            <a:r>
              <a:rPr lang="en-US" sz="4200" dirty="0">
                <a:solidFill>
                  <a:srgbClr val="C00000"/>
                </a:solidFill>
                <a:latin typeface="Times New Roman" panose="02020603050405020304" pitchFamily="18" charset="0"/>
                <a:cs typeface="Times New Roman" panose="02020603050405020304" pitchFamily="18" charset="0"/>
              </a:rPr>
              <a:t> ta so </a:t>
            </a:r>
            <a:r>
              <a:rPr lang="en-US" sz="4200" dirty="0" err="1">
                <a:solidFill>
                  <a:srgbClr val="C00000"/>
                </a:solidFill>
                <a:latin typeface="Times New Roman" panose="02020603050405020304" pitchFamily="18" charset="0"/>
                <a:cs typeface="Times New Roman" panose="02020603050405020304" pitchFamily="18" charset="0"/>
              </a:rPr>
              <a:t>sánh</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khối</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lượng</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của</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hai</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vật</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có</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cùng</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thể</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err="1">
                <a:solidFill>
                  <a:srgbClr val="C00000"/>
                </a:solidFill>
                <a:latin typeface="Times New Roman" panose="02020603050405020304" pitchFamily="18" charset="0"/>
                <a:cs typeface="Times New Roman" panose="02020603050405020304" pitchFamily="18" charset="0"/>
              </a:rPr>
              <a:t>tích</a:t>
            </a:r>
            <a:r>
              <a:rPr lang="en-US" sz="4200" dirty="0">
                <a:solidFill>
                  <a:srgbClr val="C00000"/>
                </a:solidFill>
                <a:latin typeface="Times New Roman" panose="02020603050405020304" pitchFamily="18" charset="0"/>
                <a:cs typeface="Times New Roman" panose="02020603050405020304" pitchFamily="18" charset="0"/>
              </a:rPr>
              <a:t> </a:t>
            </a:r>
            <a:r>
              <a:rPr lang="en-US" sz="42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hay </a:t>
            </a:r>
            <a:r>
              <a:rPr lang="en-US" sz="42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là</a:t>
            </a:r>
            <a:r>
              <a:rPr lang="en-US" sz="42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khối</a:t>
            </a:r>
            <a:r>
              <a:rPr lang="en-US" sz="42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lượng</a:t>
            </a:r>
            <a:r>
              <a:rPr lang="en-US" sz="42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2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riêng</a:t>
            </a:r>
            <a:endParaRPr lang="en-US" sz="42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414" y="0"/>
            <a:ext cx="18288000" cy="102870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100">
              <a:solidFill>
                <a:prstClr val="white"/>
              </a:solidFill>
              <a:latin typeface="#9Slide03 Arima Madurai" panose="00000500000000000000" pitchFamily="2" charset="-93"/>
              <a:ea typeface="SimSun" panose="02010600030101010101" pitchFamily="2" charset="-122"/>
              <a:cs typeface="#9Slide03 Arima Madurai" panose="00000500000000000000" pitchFamily="2" charset="-93"/>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93" y="1612244"/>
            <a:ext cx="5901693" cy="69991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9917" y="8708609"/>
            <a:ext cx="3659613" cy="136432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2383" y="7044131"/>
            <a:ext cx="2237508" cy="197602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715625"/>
            <a:ext cx="3514704" cy="3045759"/>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3351" y="6836076"/>
            <a:ext cx="1572212" cy="2475822"/>
          </a:xfrm>
          <a:prstGeom prst="rect">
            <a:avLst/>
          </a:prstGeom>
        </p:spPr>
      </p:pic>
      <p:grpSp>
        <p:nvGrpSpPr>
          <p:cNvPr id="14" name="组合 13"/>
          <p:cNvGrpSpPr/>
          <p:nvPr/>
        </p:nvGrpSpPr>
        <p:grpSpPr>
          <a:xfrm>
            <a:off x="7256756" y="2354444"/>
            <a:ext cx="1122221" cy="1168196"/>
            <a:chOff x="7531331" y="1259522"/>
            <a:chExt cx="748147" cy="778797"/>
          </a:xfrm>
        </p:grpSpPr>
        <p:sp>
          <p:nvSpPr>
            <p:cNvPr id="15" name="Freeform 10"/>
            <p:cNvSpPr/>
            <p:nvPr/>
          </p:nvSpPr>
          <p:spPr bwMode="auto">
            <a:xfrm>
              <a:off x="7531331" y="125952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lstStyle/>
            <a:p>
              <a:pPr defTabSz="1371600"/>
              <a:endParaRPr lang="zh-CN" altLang="en-US" sz="2100">
                <a:solidFill>
                  <a:prstClr val="black"/>
                </a:solidFill>
                <a:latin typeface="#9Slide03 Arima Madurai" panose="00000500000000000000" pitchFamily="2" charset="-93"/>
                <a:ea typeface="SimSun" panose="02010600030101010101" pitchFamily="2" charset="-122"/>
                <a:cs typeface="#9Slide03 Arima Madurai" panose="00000500000000000000" pitchFamily="2" charset="-93"/>
              </a:endParaRPr>
            </a:p>
          </p:txBody>
        </p:sp>
        <p:sp>
          <p:nvSpPr>
            <p:cNvPr id="16" name="文本框 15"/>
            <p:cNvSpPr txBox="1"/>
            <p:nvPr/>
          </p:nvSpPr>
          <p:spPr>
            <a:xfrm>
              <a:off x="7693718" y="1361210"/>
              <a:ext cx="402033" cy="677109"/>
            </a:xfrm>
            <a:prstGeom prst="rect">
              <a:avLst/>
            </a:prstGeom>
            <a:noFill/>
          </p:spPr>
          <p:txBody>
            <a:bodyPr wrap="none" rtlCol="0">
              <a:spAutoFit/>
            </a:bodyPr>
            <a:lstStyle/>
            <a:p>
              <a:pPr algn="ctr" defTabSz="1371600"/>
              <a:r>
                <a:rPr lang="en-US" altLang="zh-CN" sz="6000" b="1" dirty="0">
                  <a:solidFill>
                    <a:srgbClr val="F0F0F0"/>
                  </a:solidFill>
                  <a:latin typeface="#9Slide03 Arima Madurai" panose="00000500000000000000" pitchFamily="2" charset="-93"/>
                  <a:ea typeface="Microsoft YaHei" panose="020B0503020204020204" pitchFamily="34" charset="-122"/>
                  <a:cs typeface="#9Slide03 Arima Madurai" panose="00000500000000000000" pitchFamily="2" charset="-93"/>
                </a:rPr>
                <a:t>I.</a:t>
              </a:r>
              <a:endParaRPr lang="zh-CN" altLang="en-US" sz="6000" b="1" dirty="0">
                <a:solidFill>
                  <a:srgbClr val="F0F0F0"/>
                </a:solidFill>
                <a:latin typeface="#9Slide03 Arima Madurai" panose="00000500000000000000" pitchFamily="2" charset="-93"/>
                <a:ea typeface="Microsoft YaHei" panose="020B0503020204020204" pitchFamily="34" charset="-122"/>
                <a:cs typeface="#9Slide03 Arima Madurai" panose="00000500000000000000" pitchFamily="2" charset="-93"/>
              </a:endParaRPr>
            </a:p>
          </p:txBody>
        </p:sp>
      </p:grpSp>
      <p:grpSp>
        <p:nvGrpSpPr>
          <p:cNvPr id="17" name="组合 16"/>
          <p:cNvGrpSpPr/>
          <p:nvPr/>
        </p:nvGrpSpPr>
        <p:grpSpPr>
          <a:xfrm>
            <a:off x="7256755" y="4513247"/>
            <a:ext cx="1122221" cy="1197188"/>
            <a:chOff x="7531329" y="2452432"/>
            <a:chExt cx="748147" cy="798125"/>
          </a:xfrm>
        </p:grpSpPr>
        <p:sp>
          <p:nvSpPr>
            <p:cNvPr id="18" name="Freeform 10"/>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lstStyle/>
            <a:p>
              <a:pPr defTabSz="1371600"/>
              <a:endParaRPr lang="zh-CN" altLang="en-US" sz="2100">
                <a:solidFill>
                  <a:prstClr val="black"/>
                </a:solidFill>
                <a:latin typeface="#9Slide03 Arima Madurai" panose="00000500000000000000" pitchFamily="2" charset="-93"/>
                <a:ea typeface="SimSun" panose="02010600030101010101" pitchFamily="2" charset="-122"/>
                <a:cs typeface="#9Slide03 Arima Madurai" panose="00000500000000000000" pitchFamily="2" charset="-93"/>
              </a:endParaRPr>
            </a:p>
          </p:txBody>
        </p:sp>
        <p:sp>
          <p:nvSpPr>
            <p:cNvPr id="19" name="文本框 18"/>
            <p:cNvSpPr txBox="1"/>
            <p:nvPr/>
          </p:nvSpPr>
          <p:spPr>
            <a:xfrm>
              <a:off x="7618388" y="2573448"/>
              <a:ext cx="543098" cy="677109"/>
            </a:xfrm>
            <a:prstGeom prst="rect">
              <a:avLst/>
            </a:prstGeom>
            <a:noFill/>
          </p:spPr>
          <p:txBody>
            <a:bodyPr wrap="none" rtlCol="0">
              <a:spAutoFit/>
            </a:bodyPr>
            <a:lstStyle/>
            <a:p>
              <a:pPr defTabSz="1371600"/>
              <a:r>
                <a:rPr lang="en-US" altLang="zh-CN" sz="6000" b="1" dirty="0">
                  <a:solidFill>
                    <a:srgbClr val="F0F0F0"/>
                  </a:solidFill>
                  <a:latin typeface="#9Slide03 Arima Madurai" panose="00000500000000000000" pitchFamily="2" charset="-93"/>
                  <a:ea typeface="Microsoft YaHei" panose="020B0503020204020204" pitchFamily="34" charset="-122"/>
                  <a:cs typeface="#9Slide03 Arima Madurai" panose="00000500000000000000" pitchFamily="2" charset="-93"/>
                </a:rPr>
                <a:t>II.</a:t>
              </a:r>
              <a:endParaRPr lang="zh-CN" altLang="en-US" sz="6000" b="1" dirty="0">
                <a:solidFill>
                  <a:srgbClr val="F0F0F0"/>
                </a:solidFill>
                <a:latin typeface="#9Slide03 Arima Madurai" panose="00000500000000000000" pitchFamily="2" charset="-93"/>
                <a:ea typeface="Microsoft YaHei" panose="020B0503020204020204" pitchFamily="34" charset="-122"/>
                <a:cs typeface="#9Slide03 Arima Madurai" panose="00000500000000000000" pitchFamily="2" charset="-93"/>
              </a:endParaRPr>
            </a:p>
          </p:txBody>
        </p:sp>
      </p:grpSp>
      <p:sp>
        <p:nvSpPr>
          <p:cNvPr id="26" name="文本框 25"/>
          <p:cNvSpPr txBox="1"/>
          <p:nvPr/>
        </p:nvSpPr>
        <p:spPr>
          <a:xfrm>
            <a:off x="8471369" y="2355548"/>
            <a:ext cx="7683032" cy="784830"/>
          </a:xfrm>
          <a:prstGeom prst="rect">
            <a:avLst/>
          </a:prstGeom>
          <a:noFill/>
        </p:spPr>
        <p:txBody>
          <a:bodyPr wrap="square" rtlCol="0">
            <a:spAutoFit/>
          </a:bodyPr>
          <a:lstStyle/>
          <a:p>
            <a:pPr defTabSz="1371600"/>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Thí</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nghiệm</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
        <p:nvSpPr>
          <p:cNvPr id="27" name="文本框 26"/>
          <p:cNvSpPr txBox="1"/>
          <p:nvPr/>
        </p:nvSpPr>
        <p:spPr>
          <a:xfrm>
            <a:off x="8662713" y="4404836"/>
            <a:ext cx="9808518" cy="1477328"/>
          </a:xfrm>
          <a:prstGeom prst="rect">
            <a:avLst/>
          </a:prstGeom>
          <a:noFill/>
        </p:spPr>
        <p:txBody>
          <a:bodyPr wrap="square" rtlCol="0">
            <a:spAutoFit/>
          </a:bodyPr>
          <a:lstStyle/>
          <a:p>
            <a:pPr defTabSz="1371600"/>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Khối</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lượng</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riêng</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đơn</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vị</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khối</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lượng</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riêng</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700">
              <a:solidFill>
                <a:prstClr val="white"/>
              </a:solidFill>
              <a:latin typeface="Calibri" panose="020F0502020204030204"/>
              <a:ea typeface="SimSun" panose="02010600030101010101" pitchFamily="2" charset="-122"/>
            </a:endParaRPr>
          </a:p>
        </p:txBody>
      </p:sp>
      <p:sp>
        <p:nvSpPr>
          <p:cNvPr id="35" name="文本框 34"/>
          <p:cNvSpPr txBox="1"/>
          <p:nvPr/>
        </p:nvSpPr>
        <p:spPr>
          <a:xfrm>
            <a:off x="521538" y="3242870"/>
            <a:ext cx="5480403" cy="2862322"/>
          </a:xfrm>
          <a:prstGeom prst="rect">
            <a:avLst/>
          </a:prstGeom>
          <a:noFill/>
        </p:spPr>
        <p:txBody>
          <a:bodyPr wrap="square" rtlCol="0">
            <a:spAutoFit/>
          </a:bodyPr>
          <a:lstStyle/>
          <a:p>
            <a:pPr algn="ctr" defTabSz="1371600"/>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Nội</a:t>
            </a:r>
            <a:r>
              <a:rPr lang="en-US" altLang="zh-CN"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 dung </a:t>
            </a:r>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bài</a:t>
            </a:r>
            <a:r>
              <a:rPr lang="en-US" altLang="zh-CN"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 </a:t>
            </a:r>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học</a:t>
            </a:r>
            <a:endParaRPr lang="zh-CN" altLang="en-US"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02870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700">
              <a:solidFill>
                <a:prstClr val="white"/>
              </a:solidFill>
              <a:latin typeface="Calibri" panose="020F0502020204030204"/>
              <a:ea typeface="SimSun" panose="02010600030101010101" pitchFamily="2" charset="-122"/>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700">
              <a:solidFill>
                <a:prstClr val="white"/>
              </a:solidFill>
              <a:latin typeface="Calibri" panose="020F0502020204030204"/>
              <a:ea typeface="SimSun" panose="02010600030101010101" pitchFamily="2" charset="-122"/>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52" y="5547753"/>
            <a:ext cx="6902285" cy="2573205"/>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652" y="2962414"/>
            <a:ext cx="12637448" cy="2556505"/>
          </a:xfrm>
          <a:prstGeom prst="rect">
            <a:avLst/>
          </a:prstGeom>
        </p:spPr>
      </p:pic>
      <p:sp>
        <p:nvSpPr>
          <p:cNvPr id="32" name="文本框 31"/>
          <p:cNvSpPr txBox="1"/>
          <p:nvPr/>
        </p:nvSpPr>
        <p:spPr>
          <a:xfrm>
            <a:off x="3556464" y="3365794"/>
            <a:ext cx="1531188" cy="2746906"/>
          </a:xfrm>
          <a:prstGeom prst="rect">
            <a:avLst/>
          </a:prstGeom>
          <a:noFill/>
        </p:spPr>
        <p:txBody>
          <a:bodyPr wrap="none" rtlCol="0">
            <a:spAutoFit/>
          </a:bodyPr>
          <a:lstStyle/>
          <a:p>
            <a:pPr defTabSz="1371600"/>
            <a:r>
              <a:rPr lang="en-US" altLang="zh-CN" sz="17250" b="1" dirty="0">
                <a:effectLst>
                  <a:outerShdw blurRad="38100" dist="38100" dir="2700000" algn="tl">
                    <a:srgbClr val="000000">
                      <a:alpha val="43137"/>
                    </a:srgbClr>
                  </a:outerShdw>
                </a:effectLst>
                <a:latin typeface="#9Slide03 Arima Madurai Black" panose="00000A00000000000000" pitchFamily="2" charset="-93"/>
                <a:ea typeface="Microsoft YaHei" panose="020B0503020204020204" pitchFamily="34" charset="-122"/>
                <a:cs typeface="#9Slide03 Arima Madurai Black" panose="00000A00000000000000" pitchFamily="2" charset="-93"/>
              </a:rPr>
              <a:t>I.</a:t>
            </a:r>
            <a:endParaRPr lang="zh-CN" altLang="en-US" sz="17250" b="1" dirty="0">
              <a:effectLst>
                <a:outerShdw blurRad="38100" dist="38100" dir="2700000" algn="tl">
                  <a:srgbClr val="000000">
                    <a:alpha val="43137"/>
                  </a:srgbClr>
                </a:outerShdw>
              </a:effectLst>
              <a:latin typeface="#9Slide03 Arima Madurai Black" panose="00000A00000000000000" pitchFamily="2" charset="-93"/>
              <a:ea typeface="Microsoft YaHei" panose="020B0503020204020204" pitchFamily="34" charset="-122"/>
              <a:cs typeface="#9Slide03 Arima Madurai Black" panose="00000A00000000000000" pitchFamily="2" charset="-93"/>
            </a:endParaRPr>
          </a:p>
        </p:txBody>
      </p:sp>
      <p:sp>
        <p:nvSpPr>
          <p:cNvPr id="33" name="文本框 32"/>
          <p:cNvSpPr txBox="1"/>
          <p:nvPr/>
        </p:nvSpPr>
        <p:spPr>
          <a:xfrm>
            <a:off x="6172200" y="3604535"/>
            <a:ext cx="4879862" cy="1246495"/>
          </a:xfrm>
          <a:prstGeom prst="rect">
            <a:avLst/>
          </a:prstGeom>
          <a:noFill/>
        </p:spPr>
        <p:txBody>
          <a:bodyPr wrap="none" rtlCol="0">
            <a:spAutoFit/>
          </a:bodyPr>
          <a:lstStyle/>
          <a:p>
            <a:pPr algn="ctr" defTabSz="1371600"/>
            <a:r>
              <a:rPr lang="en-US" altLang="zh-CN" sz="7500" b="1" dirty="0" err="1" smtClean="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Thí</a:t>
            </a:r>
            <a:r>
              <a:rPr lang="en-US" altLang="zh-CN" sz="7500" b="1" dirty="0" smtClean="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7500" b="1" dirty="0" err="1" smtClean="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nghiệm</a:t>
            </a:r>
            <a:endParaRPr lang="zh-CN" altLang="en-US" sz="7500" b="1"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1" y="0"/>
            <a:ext cx="8644598" cy="10287000"/>
          </a:xfrm>
          <a:prstGeom prst="rect">
            <a:avLst/>
          </a:prstGeom>
        </p:spPr>
      </p:pic>
      <p:sp>
        <p:nvSpPr>
          <p:cNvPr id="8" name="Rounded Rectangle 7"/>
          <p:cNvSpPr/>
          <p:nvPr/>
        </p:nvSpPr>
        <p:spPr>
          <a:xfrm>
            <a:off x="2" y="60198"/>
            <a:ext cx="8644596" cy="97345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r>
              <a:rPr lang="en-US" sz="4200" b="1" dirty="0">
                <a:latin typeface="Times New Roman" panose="02020603050405020304" pitchFamily="18" charset="0"/>
                <a:ea typeface="Cambria" panose="02040503050406030204" pitchFamily="18" charset="0"/>
                <a:cs typeface="Times New Roman" panose="02020603050405020304" pitchFamily="18" charset="0"/>
              </a:rPr>
              <a:t>1. THÍ NGHIỆM</a:t>
            </a:r>
            <a:endParaRPr lang="vi-VN" sz="42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p:cNvSpPr txBox="1"/>
          <p:nvPr/>
        </p:nvSpPr>
        <p:spPr>
          <a:xfrm>
            <a:off x="9486900" y="247650"/>
            <a:ext cx="7486650" cy="784830"/>
          </a:xfrm>
          <a:prstGeom prst="rect">
            <a:avLst/>
          </a:prstGeom>
          <a:noFill/>
        </p:spPr>
        <p:txBody>
          <a:bodyPr wrap="square" lIns="137160" tIns="68580" rIns="137160" bIns="68580" rtlCol="0">
            <a:spAutoFit/>
          </a:bodyPr>
          <a:lstStyle/>
          <a:p>
            <a:r>
              <a:rPr lang="en-US" sz="4200"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Nhiệm</a:t>
            </a:r>
            <a:r>
              <a:rPr lang="en-US" sz="4200" u="sng"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vụ</a:t>
            </a:r>
            <a:r>
              <a:rPr lang="en-US" sz="4200" u="sng"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học</a:t>
            </a:r>
            <a:r>
              <a:rPr lang="en-US" sz="4200" u="sng" dirty="0">
                <a:solidFill>
                  <a:srgbClr val="C00000"/>
                </a:solidFill>
                <a:latin typeface="Times New Roman" panose="02020603050405020304" pitchFamily="18" charset="0"/>
                <a:cs typeface="Times New Roman" panose="02020603050405020304" pitchFamily="18" charset="0"/>
              </a:rPr>
              <a:t> </a:t>
            </a:r>
            <a:r>
              <a:rPr lang="en-US" sz="4200" u="sng" dirty="0" err="1">
                <a:solidFill>
                  <a:srgbClr val="C00000"/>
                </a:solidFill>
                <a:latin typeface="Times New Roman" panose="02020603050405020304" pitchFamily="18" charset="0"/>
                <a:cs typeface="Times New Roman" panose="02020603050405020304" pitchFamily="18" charset="0"/>
              </a:rPr>
              <a:t>tập</a:t>
            </a:r>
            <a:endParaRPr lang="en-US" sz="4200" u="sng"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677400" y="2019086"/>
            <a:ext cx="7715250" cy="5953760"/>
          </a:xfrm>
          <a:prstGeom prst="rect">
            <a:avLst/>
          </a:prstGeom>
          <a:noFill/>
        </p:spPr>
        <p:txBody>
          <a:bodyPr wrap="square" lIns="137160" tIns="68580" rIns="137160" bIns="68580" rtlCol="0">
            <a:spAutoFit/>
          </a:bodyPr>
          <a:lstStyle/>
          <a:p>
            <a:r>
              <a:rPr lang="vi-VN" altLang="en-US" sz="4200" dirty="0" err="1">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Đại</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diện</a:t>
            </a:r>
            <a:r>
              <a:rPr lang="en-US" sz="4200" dirty="0">
                <a:solidFill>
                  <a:srgbClr val="601986"/>
                </a:solidFill>
                <a:latin typeface="Times New Roman" panose="02020603050405020304" pitchFamily="18" charset="0"/>
                <a:cs typeface="Times New Roman" panose="02020603050405020304" pitchFamily="18" charset="0"/>
              </a:rPr>
              <a:t> HS </a:t>
            </a:r>
            <a:r>
              <a:rPr lang="en-US" sz="4200" dirty="0" err="1">
                <a:solidFill>
                  <a:srgbClr val="601986"/>
                </a:solidFill>
                <a:latin typeface="Times New Roman" panose="02020603050405020304" pitchFamily="18" charset="0"/>
                <a:cs typeface="Times New Roman" panose="02020603050405020304" pitchFamily="18" charset="0"/>
              </a:rPr>
              <a:t>trình</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bày</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các</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bước</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thí</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nghiệm</a:t>
            </a:r>
            <a:r>
              <a:rPr lang="en-US" sz="4200" dirty="0">
                <a:solidFill>
                  <a:srgbClr val="601986"/>
                </a:solidFill>
                <a:latin typeface="Times New Roman" panose="02020603050405020304" pitchFamily="18" charset="0"/>
                <a:cs typeface="Times New Roman" panose="02020603050405020304" pitchFamily="18" charset="0"/>
              </a:rPr>
              <a:t> 1, 2 </a:t>
            </a:r>
            <a:r>
              <a:rPr lang="en-US" sz="4200" dirty="0" err="1">
                <a:solidFill>
                  <a:srgbClr val="601986"/>
                </a:solidFill>
                <a:latin typeface="Times New Roman" panose="02020603050405020304" pitchFamily="18" charset="0"/>
                <a:cs typeface="Times New Roman" panose="02020603050405020304" pitchFamily="18" charset="0"/>
              </a:rPr>
              <a:t>theo</a:t>
            </a:r>
            <a:r>
              <a:rPr lang="en-US" sz="4200" dirty="0">
                <a:solidFill>
                  <a:srgbClr val="601986"/>
                </a:solidFill>
                <a:latin typeface="Times New Roman" panose="02020603050405020304" pitchFamily="18" charset="0"/>
                <a:cs typeface="Times New Roman" panose="02020603050405020304" pitchFamily="18" charset="0"/>
              </a:rPr>
              <a:t> SGK.</a:t>
            </a:r>
            <a:endParaRPr lang="en-US" sz="4200" dirty="0">
              <a:solidFill>
                <a:srgbClr val="601986"/>
              </a:solidFill>
              <a:latin typeface="Times New Roman" panose="02020603050405020304" pitchFamily="18" charset="0"/>
              <a:cs typeface="Times New Roman" panose="02020603050405020304" pitchFamily="18" charset="0"/>
            </a:endParaRPr>
          </a:p>
          <a:p>
            <a:endParaRPr lang="en-US" sz="4200" dirty="0">
              <a:solidFill>
                <a:srgbClr val="601986"/>
              </a:solidFill>
              <a:latin typeface="Times New Roman" panose="02020603050405020304" pitchFamily="18" charset="0"/>
              <a:cs typeface="Times New Roman" panose="02020603050405020304" pitchFamily="18" charset="0"/>
            </a:endParaRPr>
          </a:p>
          <a:p>
            <a:endParaRPr lang="en-US" sz="4200" dirty="0">
              <a:solidFill>
                <a:srgbClr val="601986"/>
              </a:solidFill>
              <a:latin typeface="Times New Roman" panose="02020603050405020304" pitchFamily="18" charset="0"/>
              <a:cs typeface="Times New Roman" panose="02020603050405020304" pitchFamily="18" charset="0"/>
            </a:endParaRPr>
          </a:p>
          <a:p>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Nhóm</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thực</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hiện</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thí</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nghiệm</a:t>
            </a:r>
            <a:r>
              <a:rPr lang="en-US" sz="4200" dirty="0">
                <a:solidFill>
                  <a:srgbClr val="601986"/>
                </a:solidFill>
                <a:latin typeface="Times New Roman" panose="02020603050405020304" pitchFamily="18" charset="0"/>
                <a:cs typeface="Times New Roman" panose="02020603050405020304" pitchFamily="18" charset="0"/>
              </a:rPr>
              <a:t> SGK </a:t>
            </a:r>
            <a:r>
              <a:rPr lang="en-US" sz="4200" dirty="0" err="1">
                <a:solidFill>
                  <a:srgbClr val="601986"/>
                </a:solidFill>
                <a:latin typeface="Times New Roman" panose="02020603050405020304" pitchFamily="18" charset="0"/>
                <a:cs typeface="Times New Roman" panose="02020603050405020304" pitchFamily="18" charset="0"/>
              </a:rPr>
              <a:t>theo</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nhóm</a:t>
            </a:r>
            <a:r>
              <a:rPr lang="en-US" sz="4200" dirty="0">
                <a:solidFill>
                  <a:srgbClr val="601986"/>
                </a:solidFill>
                <a:latin typeface="Times New Roman" panose="02020603050405020304" pitchFamily="18" charset="0"/>
                <a:cs typeface="Times New Roman" panose="02020603050405020304" pitchFamily="18" charset="0"/>
              </a:rPr>
              <a:t> 4 (</a:t>
            </a:r>
            <a:r>
              <a:rPr lang="en-US" sz="4200" dirty="0" err="1">
                <a:solidFill>
                  <a:srgbClr val="601986"/>
                </a:solidFill>
                <a:latin typeface="Times New Roman" panose="02020603050405020304" pitchFamily="18" charset="0"/>
                <a:cs typeface="Times New Roman" panose="02020603050405020304" pitchFamily="18" charset="0"/>
              </a:rPr>
              <a:t>hoặc</a:t>
            </a:r>
            <a:r>
              <a:rPr lang="en-US" sz="4200" dirty="0">
                <a:solidFill>
                  <a:srgbClr val="601986"/>
                </a:solidFill>
                <a:latin typeface="Times New Roman" panose="02020603050405020304" pitchFamily="18" charset="0"/>
                <a:cs typeface="Times New Roman" panose="02020603050405020304" pitchFamily="18" charset="0"/>
              </a:rPr>
              <a:t> 6) </a:t>
            </a:r>
            <a:r>
              <a:rPr lang="en-US" sz="4200" dirty="0" err="1">
                <a:solidFill>
                  <a:srgbClr val="601986"/>
                </a:solidFill>
                <a:latin typeface="Times New Roman" panose="02020603050405020304" pitchFamily="18" charset="0"/>
                <a:cs typeface="Times New Roman" panose="02020603050405020304" pitchFamily="18" charset="0"/>
              </a:rPr>
              <a:t>và</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hoàn</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thành</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phiếu</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kết</a:t>
            </a:r>
            <a:r>
              <a:rPr lang="en-US" sz="4200" dirty="0">
                <a:solidFill>
                  <a:srgbClr val="601986"/>
                </a:solidFill>
                <a:latin typeface="Times New Roman" panose="02020603050405020304" pitchFamily="18" charset="0"/>
                <a:cs typeface="Times New Roman" panose="02020603050405020304" pitchFamily="18" charset="0"/>
              </a:rPr>
              <a:t> </a:t>
            </a:r>
            <a:r>
              <a:rPr lang="en-US" sz="4200" dirty="0" err="1">
                <a:solidFill>
                  <a:srgbClr val="601986"/>
                </a:solidFill>
                <a:latin typeface="Times New Roman" panose="02020603050405020304" pitchFamily="18" charset="0"/>
                <a:cs typeface="Times New Roman" panose="02020603050405020304" pitchFamily="18" charset="0"/>
              </a:rPr>
              <a:t>quả</a:t>
            </a:r>
            <a:r>
              <a:rPr lang="en-US" sz="4200" dirty="0">
                <a:solidFill>
                  <a:srgbClr val="601986"/>
                </a:solidFill>
                <a:latin typeface="Times New Roman" panose="02020603050405020304" pitchFamily="18" charset="0"/>
                <a:cs typeface="Times New Roman" panose="02020603050405020304" pitchFamily="18" charset="0"/>
              </a:rPr>
              <a:t>.</a:t>
            </a:r>
            <a:endParaRPr lang="en-US" sz="4200" dirty="0">
              <a:solidFill>
                <a:srgbClr val="601986"/>
              </a:solidFill>
              <a:latin typeface="Times New Roman" panose="02020603050405020304" pitchFamily="18" charset="0"/>
              <a:cs typeface="Times New Roman" panose="02020603050405020304" pitchFamily="18" charset="0"/>
            </a:endParaRPr>
          </a:p>
          <a:p>
            <a:endParaRPr lang="en-US" sz="4200" dirty="0">
              <a:solidFill>
                <a:srgbClr val="601986"/>
              </a:solidFill>
              <a:latin typeface="Times New Roman" panose="02020603050405020304" pitchFamily="18" charset="0"/>
              <a:cs typeface="Times New Roman" panose="02020603050405020304" pitchFamily="18" charset="0"/>
            </a:endParaRPr>
          </a:p>
          <a:p>
            <a:endParaRPr lang="en-US" sz="4200" dirty="0">
              <a:solidFill>
                <a:srgbClr val="60198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Table 6"/>
              <p:cNvGraphicFramePr/>
              <p:nvPr/>
            </p:nvGraphicFramePr>
            <p:xfrm>
              <a:off x="1371600" y="1638300"/>
              <a:ext cx="16055340" cy="8303260"/>
            </p:xfrm>
            <a:graphic>
              <a:graphicData uri="http://schemas.openxmlformats.org/drawingml/2006/table">
                <a:tbl>
                  <a:tblPr firstRow="1" bandRow="1">
                    <a:tableStyleId>{5C22544A-7EE6-4342-B048-85BDC9FD1C3A}</a:tableStyleId>
                  </a:tblPr>
                  <a:tblGrid>
                    <a:gridCol w="4013835"/>
                    <a:gridCol w="4013835"/>
                    <a:gridCol w="4013835"/>
                    <a:gridCol w="4013835"/>
                  </a:tblGrid>
                  <a:tr h="1186180">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Đại lượng</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1</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2</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3</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Thể tích</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1</a:t>
                          </a:r>
                          <a:r>
                            <a:rPr lang="en-US" sz="4400" b="0">
                              <a:solidFill>
                                <a:srgbClr val="000000"/>
                              </a:solidFill>
                              <a:latin typeface="Times New Roman" panose="02020603050405020304" pitchFamily="18" charset="0"/>
                              <a:cs typeface="Times New Roman" panose="02020603050405020304" pitchFamily="18" charset="0"/>
                            </a:rPr>
                            <a:t> = V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2</a:t>
                          </a:r>
                          <a:r>
                            <a:rPr lang="en-US" sz="4400" b="0">
                              <a:solidFill>
                                <a:srgbClr val="000000"/>
                              </a:solidFill>
                              <a:latin typeface="Times New Roman" panose="02020603050405020304" pitchFamily="18" charset="0"/>
                              <a:cs typeface="Times New Roman" panose="02020603050405020304" pitchFamily="18" charset="0"/>
                            </a:rPr>
                            <a:t> = 2V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3</a:t>
                          </a:r>
                          <a:r>
                            <a:rPr lang="en-US" sz="4400" b="0">
                              <a:solidFill>
                                <a:srgbClr val="000000"/>
                              </a:solidFill>
                              <a:latin typeface="Times New Roman" panose="02020603050405020304" pitchFamily="18" charset="0"/>
                              <a:cs typeface="Times New Roman" panose="02020603050405020304" pitchFamily="18" charset="0"/>
                            </a:rPr>
                            <a:t> = 3V</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Khối lượng</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1</a:t>
                          </a:r>
                          <a:r>
                            <a:rPr lang="en-US" sz="4400" b="0">
                              <a:solidFill>
                                <a:srgbClr val="000000"/>
                              </a:solidFill>
                              <a:latin typeface="Times New Roman" panose="02020603050405020304" pitchFamily="18" charset="0"/>
                              <a:cs typeface="Times New Roman" panose="02020603050405020304" pitchFamily="18" charset="0"/>
                            </a:rPr>
                            <a:t> =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2</a:t>
                          </a:r>
                          <a:r>
                            <a:rPr lang="en-US" sz="4400" b="0">
                              <a:solidFill>
                                <a:srgbClr val="000000"/>
                              </a:solidFill>
                              <a:latin typeface="Times New Roman" panose="02020603050405020304" pitchFamily="18" charset="0"/>
                              <a:cs typeface="Times New Roman" panose="02020603050405020304" pitchFamily="18" charset="0"/>
                            </a:rPr>
                            <a:t> =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3</a:t>
                          </a:r>
                          <a:r>
                            <a:rPr lang="en-US" sz="4400" b="0">
                              <a:solidFill>
                                <a:srgbClr val="000000"/>
                              </a:solidFill>
                              <a:latin typeface="Times New Roman" panose="02020603050405020304" pitchFamily="18" charset="0"/>
                              <a:cs typeface="Times New Roman" panose="02020603050405020304" pitchFamily="18" charset="0"/>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Tỉ số  </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14:m>
                            <m:oMath xmlns:m="http://schemas.openxmlformats.org/officeDocument/2006/math">
                              <m:f>
                                <m:fPr>
                                  <m:ctrlPr>
                                    <a:rPr lang="en-US" sz="4400" b="0" i="1">
                                      <a:solidFill>
                                        <a:srgbClr val="000000"/>
                                      </a:solidFill>
                                      <a:latin typeface="Cambria Math" panose="02040503050406030204" charset="0"/>
                                      <a:cs typeface="Cambria Math" panose="02040503050406030204" charset="0"/>
                                    </a:rPr>
                                  </m:ctrlPr>
                                </m:fPr>
                                <m:num>
                                  <m:r>
                                    <a:rPr lang="vi-VN" altLang="en-US" sz="4400" b="0" i="1">
                                      <a:solidFill>
                                        <a:srgbClr val="000000"/>
                                      </a:solidFill>
                                      <a:latin typeface="Cambria Math" panose="02040503050406030204" charset="0"/>
                                      <a:cs typeface="Cambria Math" panose="02040503050406030204" charset="0"/>
                                    </a:rPr>
                                    <m:t>𝑚</m:t>
                                  </m:r>
                                  <m:r>
                                    <a:rPr lang="vi-VN" altLang="en-US" sz="4400" b="0" i="1">
                                      <a:solidFill>
                                        <a:srgbClr val="000000"/>
                                      </a:solidFill>
                                      <a:latin typeface="Cambria Math" panose="02040503050406030204" charset="0"/>
                                      <a:cs typeface="Cambria Math" panose="02040503050406030204" charset="0"/>
                                    </a:rPr>
                                    <m:t>1</m:t>
                                  </m:r>
                                </m:num>
                                <m:den>
                                  <m:r>
                                    <a:rPr lang="vi-VN" altLang="en-US" sz="4400" b="0" i="1">
                                      <a:solidFill>
                                        <a:srgbClr val="000000"/>
                                      </a:solidFill>
                                      <a:latin typeface="Cambria Math" panose="02040503050406030204" charset="0"/>
                                      <a:cs typeface="Cambria Math" panose="02040503050406030204" charset="0"/>
                                    </a:rPr>
                                    <m:t>𝑉</m:t>
                                  </m:r>
                                  <m:r>
                                    <a:rPr lang="vi-VN" altLang="en-US" sz="4400" b="0" i="1">
                                      <a:solidFill>
                                        <a:srgbClr val="000000"/>
                                      </a:solidFill>
                                      <a:latin typeface="Cambria Math" panose="02040503050406030204" charset="0"/>
                                      <a:cs typeface="Cambria Math" panose="02040503050406030204" charset="0"/>
                                    </a:rPr>
                                    <m:t>1</m:t>
                                  </m:r>
                                </m:den>
                              </m:f>
                            </m:oMath>
                          </a14:m>
                          <a:r>
                            <a:rPr lang="en-US" sz="4400">
                              <a:solidFill>
                                <a:srgbClr val="000000"/>
                              </a:solidFill>
                              <a:latin typeface="Times New Roman" panose="02020603050405020304" pitchFamily="18" charset="0"/>
                              <a:cs typeface="Times New Roman" panose="02020603050405020304" pitchFamily="18" charset="0"/>
                              <a:sym typeface="+mn-ea"/>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ctr">
                            <a:buNone/>
                          </a:pPr>
                          <a:r>
                            <a:rPr lang="en-US" sz="4400" b="0">
                              <a:solidFill>
                                <a:srgbClr val="000000"/>
                              </a:solidFill>
                              <a:latin typeface="Times New Roman" panose="02020603050405020304" pitchFamily="18" charset="0"/>
                              <a:cs typeface="Times New Roman" panose="02020603050405020304" pitchFamily="18" charset="0"/>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400" b="0" i="1">
                                      <a:solidFill>
                                        <a:srgbClr val="000000"/>
                                      </a:solidFill>
                                      <a:latin typeface="Cambria Math" panose="02040503050406030204" charset="0"/>
                                      <a:cs typeface="Cambria Math" panose="02040503050406030204" charset="0"/>
                                    </a:rPr>
                                  </m:ctrlPr>
                                </m:fPr>
                                <m:num>
                                  <m:r>
                                    <a:rPr lang="vi-VN" altLang="en-US" sz="4400" b="0" i="1">
                                      <a:solidFill>
                                        <a:srgbClr val="000000"/>
                                      </a:solidFill>
                                      <a:latin typeface="Cambria Math" panose="02040503050406030204" charset="0"/>
                                      <a:cs typeface="Cambria Math" panose="02040503050406030204" charset="0"/>
                                    </a:rPr>
                                    <m:t>𝑚2</m:t>
                                  </m:r>
                                </m:num>
                                <m:den>
                                  <m:r>
                                    <a:rPr lang="vi-VN" altLang="en-US" sz="4400" b="0" i="1">
                                      <a:solidFill>
                                        <a:srgbClr val="000000"/>
                                      </a:solidFill>
                                      <a:latin typeface="Cambria Math" panose="02040503050406030204" charset="0"/>
                                      <a:cs typeface="Cambria Math" panose="02040503050406030204" charset="0"/>
                                    </a:rPr>
                                    <m:t>𝑉</m:t>
                                  </m:r>
                                </m:den>
                              </m:f>
                            </m:oMath>
                          </a14:m>
                          <a:r>
                            <a:rPr lang="en-US" sz="4400">
                              <a:solidFill>
                                <a:srgbClr val="000000"/>
                              </a:solidFill>
                              <a:latin typeface="Times New Roman" panose="02020603050405020304" pitchFamily="18" charset="0"/>
                              <a:cs typeface="Times New Roman" panose="02020603050405020304" pitchFamily="18" charset="0"/>
                              <a:sym typeface="+mn-ea"/>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ctr">
                            <a:buNone/>
                          </a:pP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14:m>
                            <m:oMath xmlns:m="http://schemas.openxmlformats.org/officeDocument/2006/math">
                              <m:f>
                                <m:fPr>
                                  <m:ctrlPr>
                                    <a:rPr lang="en-US" sz="4400" b="0" i="1">
                                      <a:solidFill>
                                        <a:srgbClr val="000000"/>
                                      </a:solidFill>
                                      <a:latin typeface="Cambria Math" panose="02040503050406030204" charset="0"/>
                                      <a:cs typeface="Cambria Math" panose="02040503050406030204" charset="0"/>
                                    </a:rPr>
                                  </m:ctrlPr>
                                </m:fPr>
                                <m:num>
                                  <m:r>
                                    <a:rPr lang="vi-VN" altLang="en-US" sz="4400" b="0" i="1">
                                      <a:solidFill>
                                        <a:srgbClr val="000000"/>
                                      </a:solidFill>
                                      <a:latin typeface="Cambria Math" panose="02040503050406030204" charset="0"/>
                                      <a:cs typeface="Cambria Math" panose="02040503050406030204" charset="0"/>
                                    </a:rPr>
                                    <m:t>𝑚3</m:t>
                                  </m:r>
                                </m:num>
                                <m:den>
                                  <m:r>
                                    <a:rPr lang="vi-VN" altLang="en-US" sz="4400" b="0" i="1">
                                      <a:solidFill>
                                        <a:srgbClr val="000000"/>
                                      </a:solidFill>
                                      <a:latin typeface="Cambria Math" panose="02040503050406030204" charset="0"/>
                                      <a:cs typeface="Cambria Math" panose="02040503050406030204" charset="0"/>
                                    </a:rPr>
                                    <m:t>𝑉3</m:t>
                                  </m:r>
                                </m:den>
                              </m:f>
                            </m:oMath>
                          </a14:m>
                          <a:r>
                            <a:rPr lang="en-US" sz="4400">
                              <a:solidFill>
                                <a:srgbClr val="000000"/>
                              </a:solidFill>
                              <a:latin typeface="Times New Roman" panose="02020603050405020304" pitchFamily="18" charset="0"/>
                              <a:cs typeface="Times New Roman" panose="02020603050405020304" pitchFamily="18" charset="0"/>
                              <a:sym typeface="+mn-ea"/>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ctr">
                            <a:buNone/>
                          </a:pP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bl>
              </a:graphicData>
            </a:graphic>
          </p:graphicFrame>
        </mc:Choice>
        <mc:Fallback xmlns="">
          <p:graphicFrame>
            <p:nvGraphicFramePr>
              <p:cNvPr id="7" name="Table 6"/>
              <p:cNvGraphicFramePr/>
              <p:nvPr/>
            </p:nvGraphicFramePr>
            <p:xfrm>
              <a:off x="1371600" y="1638300"/>
              <a:ext cx="16055340" cy="8303260"/>
            </p:xfrm>
            <a:graphic>
              <a:graphicData uri="http://schemas.openxmlformats.org/drawingml/2006/table">
                <a:tbl>
                  <a:tblPr firstRow="1" bandRow="1">
                    <a:tableStyleId>{5C22544A-7EE6-4342-B048-85BDC9FD1C3A}</a:tableStyleId>
                  </a:tblPr>
                  <a:tblGrid>
                    <a:gridCol w="4013835"/>
                    <a:gridCol w="4013835"/>
                    <a:gridCol w="4013835"/>
                    <a:gridCol w="4013835"/>
                  </a:tblGrid>
                  <a:tr h="1186180">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Đại lượng</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1</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2</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3</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Thể tích</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1</a:t>
                          </a:r>
                          <a:r>
                            <a:rPr lang="en-US" sz="4400" b="0">
                              <a:solidFill>
                                <a:srgbClr val="000000"/>
                              </a:solidFill>
                              <a:latin typeface="Times New Roman" panose="02020603050405020304" pitchFamily="18" charset="0"/>
                              <a:cs typeface="Times New Roman" panose="02020603050405020304" pitchFamily="18" charset="0"/>
                            </a:rPr>
                            <a:t> = V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2</a:t>
                          </a:r>
                          <a:r>
                            <a:rPr lang="en-US" sz="4400" b="0">
                              <a:solidFill>
                                <a:srgbClr val="000000"/>
                              </a:solidFill>
                              <a:latin typeface="Times New Roman" panose="02020603050405020304" pitchFamily="18" charset="0"/>
                              <a:cs typeface="Times New Roman" panose="02020603050405020304" pitchFamily="18" charset="0"/>
                            </a:rPr>
                            <a:t> = 2V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3</a:t>
                          </a:r>
                          <a:r>
                            <a:rPr lang="en-US" sz="4400" b="0">
                              <a:solidFill>
                                <a:srgbClr val="000000"/>
                              </a:solidFill>
                              <a:latin typeface="Times New Roman" panose="02020603050405020304" pitchFamily="18" charset="0"/>
                              <a:cs typeface="Times New Roman" panose="02020603050405020304" pitchFamily="18" charset="0"/>
                            </a:rPr>
                            <a:t> = 3V</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Khối lượng</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1</a:t>
                          </a:r>
                          <a:r>
                            <a:rPr lang="en-US" sz="4400" b="0">
                              <a:solidFill>
                                <a:srgbClr val="000000"/>
                              </a:solidFill>
                              <a:latin typeface="Times New Roman" panose="02020603050405020304" pitchFamily="18" charset="0"/>
                              <a:cs typeface="Times New Roman" panose="02020603050405020304" pitchFamily="18" charset="0"/>
                            </a:rPr>
                            <a:t> =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2</a:t>
                          </a:r>
                          <a:r>
                            <a:rPr lang="en-US" sz="4400" b="0">
                              <a:solidFill>
                                <a:srgbClr val="000000"/>
                              </a:solidFill>
                              <a:latin typeface="Times New Roman" panose="02020603050405020304" pitchFamily="18" charset="0"/>
                              <a:cs typeface="Times New Roman" panose="02020603050405020304" pitchFamily="18" charset="0"/>
                            </a:rPr>
                            <a:t> =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3</a:t>
                          </a:r>
                          <a:r>
                            <a:rPr lang="en-US" sz="4400" b="0">
                              <a:solidFill>
                                <a:srgbClr val="000000"/>
                              </a:solidFill>
                              <a:latin typeface="Times New Roman" panose="02020603050405020304" pitchFamily="18" charset="0"/>
                              <a:cs typeface="Times New Roman" panose="02020603050405020304" pitchFamily="18" charset="0"/>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Tỉ số  </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lstStyle/>
                        <a:p>
                          <a:endParaRPr lang="en-US"/>
                        </a:p>
                      </a:txBody>
                      <a:tcPr marL="0" marR="0" marT="0" marB="0" vert="horz" anchor="t" anchorCtr="0">
                        <a:blipFill>
                          <a:blip r:embed="rId1"/>
                        </a:blipFill>
                      </a:tcPr>
                    </a:tc>
                    <a:tc>
                      <a:txBody>
                        <a:bodyPr/>
                        <a:lstStyle/>
                        <a:p>
                          <a:endParaRPr lang="en-US"/>
                        </a:p>
                      </a:txBody>
                      <a:tcPr marL="0" marR="0" marT="0" marB="0" vert="horz" anchor="t" anchorCtr="0">
                        <a:blipFill>
                          <a:blip r:embed="rId1"/>
                        </a:blipFill>
                      </a:tcPr>
                    </a:tc>
                    <a:tc>
                      <a:txBody>
                        <a:bodyPr/>
                        <a:lstStyle/>
                        <a:p>
                          <a:endParaRPr lang="en-US"/>
                        </a:p>
                      </a:txBody>
                      <a:tcPr marL="0" marR="0" marT="0" marB="0" vert="horz" anchor="t" anchorCtr="0">
                        <a:blipFill>
                          <a:blip r:embed="rId1"/>
                        </a:blipFill>
                      </a:tcPr>
                    </a:tc>
                  </a:tr>
                </a:tbl>
              </a:graphicData>
            </a:graphic>
          </p:graphicFrame>
        </mc:Fallback>
      </mc:AlternateContent>
      <p:sp>
        <p:nvSpPr>
          <p:cNvPr id="15" name="Text Box 14"/>
          <p:cNvSpPr txBox="1"/>
          <p:nvPr/>
        </p:nvSpPr>
        <p:spPr>
          <a:xfrm>
            <a:off x="4138930" y="612140"/>
            <a:ext cx="5367020" cy="706755"/>
          </a:xfrm>
          <a:prstGeom prst="rect">
            <a:avLst/>
          </a:prstGeom>
          <a:noFill/>
        </p:spPr>
        <p:txBody>
          <a:bodyPr wrap="none" rtlCol="0">
            <a:spAutoFit/>
          </a:bodyPr>
          <a:p>
            <a:r>
              <a:rPr lang="vi-VN" altLang="en-US" sz="4000" b="1">
                <a:solidFill>
                  <a:schemeClr val="accent5"/>
                </a:solidFill>
                <a:latin typeface="Times New Roman" panose="02020603050405020304" pitchFamily="18" charset="0"/>
                <a:cs typeface="Times New Roman" panose="02020603050405020304" pitchFamily="18" charset="0"/>
              </a:rPr>
              <a:t>PHIẾU HỌC TẬP SỐ 1</a:t>
            </a:r>
            <a:endParaRPr lang="vi-VN" altLang="en-US" sz="4000" b="1">
              <a:solidFill>
                <a:schemeClr val="accent5"/>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Content Placeholder 7"/>
              <p:cNvGraphicFramePr/>
              <p:nvPr>
                <p:ph idx="1"/>
              </p:nvPr>
            </p:nvGraphicFramePr>
            <p:xfrm>
              <a:off x="1143000" y="1866583"/>
              <a:ext cx="15773400" cy="8303260"/>
            </p:xfrm>
            <a:graphic>
              <a:graphicData uri="http://schemas.openxmlformats.org/drawingml/2006/table">
                <a:tbl>
                  <a:tblPr firstRow="1" bandRow="1">
                    <a:tableStyleId>{5C22544A-7EE6-4342-B048-85BDC9FD1C3A}</a:tableStyleId>
                  </a:tblPr>
                  <a:tblGrid>
                    <a:gridCol w="3943350"/>
                    <a:gridCol w="3943350"/>
                    <a:gridCol w="3943350"/>
                    <a:gridCol w="3943350"/>
                  </a:tblGrid>
                  <a:tr h="1186180">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Đại lượng</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1</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2</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3</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Thể tích</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1</a:t>
                          </a:r>
                          <a:r>
                            <a:rPr lang="en-US" sz="4400" b="0">
                              <a:solidFill>
                                <a:srgbClr val="000000"/>
                              </a:solidFill>
                              <a:latin typeface="Times New Roman" panose="02020603050405020304" pitchFamily="18" charset="0"/>
                              <a:cs typeface="Times New Roman" panose="02020603050405020304" pitchFamily="18" charset="0"/>
                            </a:rPr>
                            <a:t> = V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2</a:t>
                          </a:r>
                          <a:r>
                            <a:rPr lang="en-US" sz="4400" b="0">
                              <a:solidFill>
                                <a:srgbClr val="000000"/>
                              </a:solidFill>
                              <a:latin typeface="Times New Roman" panose="02020603050405020304" pitchFamily="18" charset="0"/>
                              <a:cs typeface="Times New Roman" panose="02020603050405020304" pitchFamily="18" charset="0"/>
                            </a:rPr>
                            <a:t> = V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3</a:t>
                          </a:r>
                          <a:r>
                            <a:rPr lang="en-US" sz="4400" b="0">
                              <a:solidFill>
                                <a:srgbClr val="000000"/>
                              </a:solidFill>
                              <a:latin typeface="Times New Roman" panose="02020603050405020304" pitchFamily="18" charset="0"/>
                              <a:cs typeface="Times New Roman" panose="02020603050405020304" pitchFamily="18" charset="0"/>
                            </a:rPr>
                            <a:t> = V</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Khối lượng</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1</a:t>
                          </a:r>
                          <a:r>
                            <a:rPr lang="en-US" sz="4400" b="0">
                              <a:solidFill>
                                <a:srgbClr val="000000"/>
                              </a:solidFill>
                              <a:latin typeface="Times New Roman" panose="02020603050405020304" pitchFamily="18" charset="0"/>
                              <a:cs typeface="Times New Roman" panose="02020603050405020304" pitchFamily="18" charset="0"/>
                            </a:rPr>
                            <a:t> =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2</a:t>
                          </a:r>
                          <a:r>
                            <a:rPr lang="en-US" sz="4400" b="0">
                              <a:solidFill>
                                <a:srgbClr val="000000"/>
                              </a:solidFill>
                              <a:latin typeface="Times New Roman" panose="02020603050405020304" pitchFamily="18" charset="0"/>
                              <a:cs typeface="Times New Roman" panose="02020603050405020304" pitchFamily="18" charset="0"/>
                            </a:rPr>
                            <a:t> =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3</a:t>
                          </a:r>
                          <a:r>
                            <a:rPr lang="en-US" sz="4400" b="0">
                              <a:solidFill>
                                <a:srgbClr val="000000"/>
                              </a:solidFill>
                              <a:latin typeface="Times New Roman" panose="02020603050405020304" pitchFamily="18" charset="0"/>
                              <a:cs typeface="Times New Roman" panose="02020603050405020304" pitchFamily="18" charset="0"/>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Tỉ số  </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14:m>
                            <m:oMath xmlns:m="http://schemas.openxmlformats.org/officeDocument/2006/math">
                              <m:f>
                                <m:fPr>
                                  <m:ctrlPr>
                                    <a:rPr lang="en-US" sz="4400" b="0" i="1">
                                      <a:solidFill>
                                        <a:srgbClr val="000000"/>
                                      </a:solidFill>
                                      <a:latin typeface="Cambria Math" panose="02040503050406030204" charset="0"/>
                                      <a:cs typeface="Cambria Math" panose="02040503050406030204" charset="0"/>
                                    </a:rPr>
                                  </m:ctrlPr>
                                </m:fPr>
                                <m:num>
                                  <m:r>
                                    <a:rPr lang="vi-VN" altLang="en-US" sz="4400" b="0" i="1">
                                      <a:solidFill>
                                        <a:srgbClr val="000000"/>
                                      </a:solidFill>
                                      <a:latin typeface="Cambria Math" panose="02040503050406030204" charset="0"/>
                                      <a:cs typeface="Cambria Math" panose="02040503050406030204" charset="0"/>
                                    </a:rPr>
                                    <m:t>m1</m:t>
                                  </m:r>
                                </m:num>
                                <m:den>
                                  <m:r>
                                    <a:rPr lang="vi-VN" altLang="en-US" sz="4400" b="0" i="1">
                                      <a:solidFill>
                                        <a:srgbClr val="000000"/>
                                      </a:solidFill>
                                      <a:latin typeface="Cambria Math" panose="02040503050406030204" charset="0"/>
                                      <a:cs typeface="Cambria Math" panose="02040503050406030204" charset="0"/>
                                    </a:rPr>
                                    <m:t>V1</m:t>
                                  </m:r>
                                </m:den>
                              </m:f>
                            </m:oMath>
                          </a14:m>
                          <a:r>
                            <a:rPr lang="en-US" sz="4400" b="0">
                              <a:solidFill>
                                <a:srgbClr val="000000"/>
                              </a:solidFill>
                              <a:latin typeface="Times New Roman" panose="02020603050405020304" pitchFamily="18" charset="0"/>
                              <a:cs typeface="Times New Roman" panose="02020603050405020304" pitchFamily="18" charset="0"/>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14:m>
                            <m:oMath xmlns:m="http://schemas.openxmlformats.org/officeDocument/2006/math">
                              <m:f>
                                <m:fPr>
                                  <m:ctrlPr>
                                    <a:rPr lang="en-US" sz="4400" b="0" i="1">
                                      <a:solidFill>
                                        <a:srgbClr val="000000"/>
                                      </a:solidFill>
                                      <a:latin typeface="Cambria Math" panose="02040503050406030204" charset="0"/>
                                      <a:cs typeface="Cambria Math" panose="02040503050406030204" charset="0"/>
                                    </a:rPr>
                                  </m:ctrlPr>
                                </m:fPr>
                                <m:num>
                                  <m:r>
                                    <a:rPr lang="vi-VN" altLang="en-US" sz="4400" b="0" i="1">
                                      <a:solidFill>
                                        <a:srgbClr val="000000"/>
                                      </a:solidFill>
                                      <a:latin typeface="Cambria Math" panose="02040503050406030204" charset="0"/>
                                      <a:cs typeface="Cambria Math" panose="02040503050406030204" charset="0"/>
                                    </a:rPr>
                                    <m:t>𝑚2</m:t>
                                  </m:r>
                                </m:num>
                                <m:den>
                                  <m:r>
                                    <a:rPr lang="vi-VN" altLang="en-US" sz="4400" b="0" i="1">
                                      <a:solidFill>
                                        <a:srgbClr val="000000"/>
                                      </a:solidFill>
                                      <a:latin typeface="Cambria Math" panose="02040503050406030204" charset="0"/>
                                      <a:cs typeface="Cambria Math" panose="02040503050406030204" charset="0"/>
                                    </a:rPr>
                                    <m:t>𝑉2</m:t>
                                  </m:r>
                                </m:den>
                              </m:f>
                            </m:oMath>
                          </a14:m>
                          <a:r>
                            <a:rPr lang="en-US" sz="4400">
                              <a:solidFill>
                                <a:srgbClr val="000000"/>
                              </a:solidFill>
                              <a:latin typeface="Times New Roman" panose="02020603050405020304" pitchFamily="18" charset="0"/>
                              <a:cs typeface="Times New Roman" panose="02020603050405020304" pitchFamily="18" charset="0"/>
                              <a:sym typeface="+mn-ea"/>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ctr">
                            <a:buNone/>
                          </a:pPr>
                          <a:r>
                            <a:rPr lang="en-US" sz="4400" b="0">
                              <a:solidFill>
                                <a:srgbClr val="000000"/>
                              </a:solidFill>
                              <a:latin typeface="Times New Roman" panose="02020603050405020304" pitchFamily="18" charset="0"/>
                              <a:cs typeface="Times New Roman" panose="02020603050405020304" pitchFamily="18" charset="0"/>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14:m>
                            <m:oMath xmlns:m="http://schemas.openxmlformats.org/officeDocument/2006/math">
                              <m:f>
                                <m:fPr>
                                  <m:ctrlPr>
                                    <a:rPr lang="en-US" sz="4400" b="0" i="1">
                                      <a:solidFill>
                                        <a:srgbClr val="000000"/>
                                      </a:solidFill>
                                      <a:latin typeface="Cambria Math" panose="02040503050406030204" charset="0"/>
                                      <a:cs typeface="Cambria Math" panose="02040503050406030204" charset="0"/>
                                    </a:rPr>
                                  </m:ctrlPr>
                                </m:fPr>
                                <m:num>
                                  <m:r>
                                    <a:rPr lang="vi-VN" altLang="en-US" sz="4400" b="0" i="1">
                                      <a:solidFill>
                                        <a:srgbClr val="000000"/>
                                      </a:solidFill>
                                      <a:latin typeface="Cambria Math" panose="02040503050406030204" charset="0"/>
                                      <a:cs typeface="Cambria Math" panose="02040503050406030204" charset="0"/>
                                    </a:rPr>
                                    <m:t>𝑚3</m:t>
                                  </m:r>
                                </m:num>
                                <m:den>
                                  <m:r>
                                    <a:rPr lang="vi-VN" altLang="en-US" sz="4400" b="0" i="1">
                                      <a:solidFill>
                                        <a:srgbClr val="000000"/>
                                      </a:solidFill>
                                      <a:latin typeface="Cambria Math" panose="02040503050406030204" charset="0"/>
                                      <a:cs typeface="Cambria Math" panose="02040503050406030204" charset="0"/>
                                    </a:rPr>
                                    <m:t>𝑉3</m:t>
                                  </m:r>
                                </m:den>
                              </m:f>
                            </m:oMath>
                          </a14:m>
                          <a:r>
                            <a:rPr lang="en-US" sz="4400">
                              <a:solidFill>
                                <a:srgbClr val="000000"/>
                              </a:solidFill>
                              <a:latin typeface="Times New Roman" panose="02020603050405020304" pitchFamily="18" charset="0"/>
                              <a:cs typeface="Times New Roman" panose="02020603050405020304" pitchFamily="18" charset="0"/>
                              <a:sym typeface="+mn-ea"/>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ctr">
                            <a:buNone/>
                          </a:pP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bl>
              </a:graphicData>
            </a:graphic>
          </p:graphicFrame>
        </mc:Choice>
        <mc:Fallback xmlns="">
          <p:graphicFrame>
            <p:nvGraphicFramePr>
              <p:cNvPr id="8" name="Content Placeholder 7"/>
              <p:cNvGraphicFramePr/>
              <p:nvPr>
                <p:ph idx="1"/>
              </p:nvPr>
            </p:nvGraphicFramePr>
            <p:xfrm>
              <a:off x="1143000" y="1866583"/>
              <a:ext cx="15773400" cy="8303260"/>
            </p:xfrm>
            <a:graphic>
              <a:graphicData uri="http://schemas.openxmlformats.org/drawingml/2006/table">
                <a:tbl>
                  <a:tblPr firstRow="1" bandRow="1">
                    <a:tableStyleId>{5C22544A-7EE6-4342-B048-85BDC9FD1C3A}</a:tableStyleId>
                  </a:tblPr>
                  <a:tblGrid>
                    <a:gridCol w="3943350"/>
                    <a:gridCol w="3943350"/>
                    <a:gridCol w="3943350"/>
                    <a:gridCol w="3943350"/>
                  </a:tblGrid>
                  <a:tr h="1186180">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Đại lượng</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1</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2</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000" b="1">
                              <a:solidFill>
                                <a:schemeClr val="tx1"/>
                              </a:solidFill>
                              <a:latin typeface="Times New Roman" panose="02020603050405020304" pitchFamily="18" charset="0"/>
                              <a:cs typeface="Times New Roman" panose="02020603050405020304" pitchFamily="18" charset="0"/>
                            </a:rPr>
                            <a:t>Thỏi 3</a:t>
                          </a:r>
                          <a:endParaRPr lang="en-US" sz="40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Thể tích</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1</a:t>
                          </a:r>
                          <a:r>
                            <a:rPr lang="en-US" sz="4400" b="0">
                              <a:solidFill>
                                <a:srgbClr val="000000"/>
                              </a:solidFill>
                              <a:latin typeface="Times New Roman" panose="02020603050405020304" pitchFamily="18" charset="0"/>
                              <a:cs typeface="Times New Roman" panose="02020603050405020304" pitchFamily="18" charset="0"/>
                            </a:rPr>
                            <a:t> = V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2</a:t>
                          </a:r>
                          <a:r>
                            <a:rPr lang="en-US" sz="4400" b="0">
                              <a:solidFill>
                                <a:srgbClr val="000000"/>
                              </a:solidFill>
                              <a:latin typeface="Times New Roman" panose="02020603050405020304" pitchFamily="18" charset="0"/>
                              <a:cs typeface="Times New Roman" panose="02020603050405020304" pitchFamily="18" charset="0"/>
                            </a:rPr>
                            <a:t> = V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V</a:t>
                          </a:r>
                          <a:r>
                            <a:rPr lang="en-US" sz="4400" b="0" baseline="-25000">
                              <a:solidFill>
                                <a:srgbClr val="000000"/>
                              </a:solidFill>
                              <a:latin typeface="Times New Roman" panose="02020603050405020304" pitchFamily="18" charset="0"/>
                              <a:cs typeface="Times New Roman" panose="02020603050405020304" pitchFamily="18" charset="0"/>
                            </a:rPr>
                            <a:t>3</a:t>
                          </a:r>
                          <a:r>
                            <a:rPr lang="en-US" sz="4400" b="0">
                              <a:solidFill>
                                <a:srgbClr val="000000"/>
                              </a:solidFill>
                              <a:latin typeface="Times New Roman" panose="02020603050405020304" pitchFamily="18" charset="0"/>
                              <a:cs typeface="Times New Roman" panose="02020603050405020304" pitchFamily="18" charset="0"/>
                            </a:rPr>
                            <a:t> = V</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Khối lượng</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1</a:t>
                          </a:r>
                          <a:r>
                            <a:rPr lang="en-US" sz="4400" b="0">
                              <a:solidFill>
                                <a:srgbClr val="000000"/>
                              </a:solidFill>
                              <a:latin typeface="Times New Roman" panose="02020603050405020304" pitchFamily="18" charset="0"/>
                              <a:cs typeface="Times New Roman" panose="02020603050405020304" pitchFamily="18" charset="0"/>
                            </a:rPr>
                            <a:t> =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2</a:t>
                          </a:r>
                          <a:r>
                            <a:rPr lang="en-US" sz="4400" b="0">
                              <a:solidFill>
                                <a:srgbClr val="000000"/>
                              </a:solidFill>
                              <a:latin typeface="Times New Roman" panose="02020603050405020304" pitchFamily="18" charset="0"/>
                              <a:cs typeface="Times New Roman" panose="02020603050405020304" pitchFamily="18" charset="0"/>
                            </a:rPr>
                            <a:t> =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p>
                          <a:pPr indent="0" algn="ctr">
                            <a:buNone/>
                          </a:pPr>
                          <a:r>
                            <a:rPr lang="en-US" sz="4400" b="0">
                              <a:solidFill>
                                <a:srgbClr val="000000"/>
                              </a:solidFill>
                              <a:latin typeface="Times New Roman" panose="02020603050405020304" pitchFamily="18" charset="0"/>
                              <a:cs typeface="Times New Roman" panose="02020603050405020304" pitchFamily="18" charset="0"/>
                            </a:rPr>
                            <a:t>m</a:t>
                          </a:r>
                          <a:r>
                            <a:rPr lang="en-US" sz="4400" b="0" baseline="-25000">
                              <a:solidFill>
                                <a:srgbClr val="000000"/>
                              </a:solidFill>
                              <a:latin typeface="Times New Roman" panose="02020603050405020304" pitchFamily="18" charset="0"/>
                              <a:cs typeface="Times New Roman" panose="02020603050405020304" pitchFamily="18" charset="0"/>
                            </a:rPr>
                            <a:t>3</a:t>
                          </a:r>
                          <a:r>
                            <a:rPr lang="en-US" sz="4400" b="0">
                              <a:solidFill>
                                <a:srgbClr val="000000"/>
                              </a:solidFill>
                              <a:latin typeface="Times New Roman" panose="02020603050405020304" pitchFamily="18" charset="0"/>
                              <a:cs typeface="Times New Roman" panose="02020603050405020304" pitchFamily="18" charset="0"/>
                            </a:rPr>
                            <a:t> =</a:t>
                          </a:r>
                          <a:endParaRPr lang="en-US" sz="4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r>
                  <a:tr h="2372360">
                    <a:tc>
                      <a:txBody>
                        <a:bodyPr/>
                        <a:p>
                          <a:pPr indent="0" algn="ctr">
                            <a:buNone/>
                          </a:pPr>
                          <a:r>
                            <a:rPr lang="en-US" sz="4400" b="1">
                              <a:solidFill>
                                <a:srgbClr val="000000"/>
                              </a:solidFill>
                              <a:latin typeface="Times New Roman" panose="02020603050405020304" pitchFamily="18" charset="0"/>
                              <a:cs typeface="Times New Roman" panose="02020603050405020304" pitchFamily="18" charset="0"/>
                            </a:rPr>
                            <a:t>Tỉ số  </a:t>
                          </a:r>
                          <a:endParaRPr lang="en-US"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tc>
                    <a:tc>
                      <a:txBody>
                        <a:bodyPr/>
                        <a:lstStyle/>
                        <a:p>
                          <a:endParaRPr lang="en-US"/>
                        </a:p>
                      </a:txBody>
                      <a:tcPr marL="0" marR="0" marT="0" marB="0" vert="horz" anchor="t" anchorCtr="0">
                        <a:blipFill>
                          <a:blip r:embed="rId1"/>
                        </a:blipFill>
                      </a:tcPr>
                    </a:tc>
                    <a:tc>
                      <a:txBody>
                        <a:bodyPr/>
                        <a:lstStyle/>
                        <a:p>
                          <a:endParaRPr lang="en-US"/>
                        </a:p>
                      </a:txBody>
                      <a:tcPr marL="0" marR="0" marT="0" marB="0" vert="horz" anchor="t" anchorCtr="0">
                        <a:blipFill>
                          <a:blip r:embed="rId1"/>
                        </a:blipFill>
                      </a:tcPr>
                    </a:tc>
                    <a:tc>
                      <a:txBody>
                        <a:bodyPr/>
                        <a:lstStyle/>
                        <a:p>
                          <a:endParaRPr lang="en-US"/>
                        </a:p>
                      </a:txBody>
                      <a:tcPr marL="0" marR="0" marT="0" marB="0" vert="horz" anchor="t" anchorCtr="0">
                        <a:blipFill>
                          <a:blip r:embed="rId1"/>
                        </a:blipFill>
                      </a:tcPr>
                    </a:tc>
                  </a:tr>
                </a:tbl>
              </a:graphicData>
            </a:graphic>
          </p:graphicFrame>
        </mc:Fallback>
      </mc:AlternateContent>
      <p:sp>
        <p:nvSpPr>
          <p:cNvPr id="15" name="Text Box 14"/>
          <p:cNvSpPr txBox="1"/>
          <p:nvPr/>
        </p:nvSpPr>
        <p:spPr>
          <a:xfrm>
            <a:off x="4138930" y="612140"/>
            <a:ext cx="5367020" cy="706755"/>
          </a:xfrm>
          <a:prstGeom prst="rect">
            <a:avLst/>
          </a:prstGeom>
          <a:noFill/>
        </p:spPr>
        <p:txBody>
          <a:bodyPr wrap="none" rtlCol="0">
            <a:spAutoFit/>
          </a:bodyPr>
          <a:p>
            <a:r>
              <a:rPr lang="vi-VN" altLang="en-US" sz="4000" b="1">
                <a:solidFill>
                  <a:schemeClr val="accent5"/>
                </a:solidFill>
                <a:latin typeface="Times New Roman" panose="02020603050405020304" pitchFamily="18" charset="0"/>
                <a:cs typeface="Times New Roman" panose="02020603050405020304" pitchFamily="18" charset="0"/>
              </a:rPr>
              <a:t>PHIẾU HỌC TẬP SỐ </a:t>
            </a:r>
            <a:r>
              <a:rPr lang="vi-VN" altLang="en-US" sz="4000" b="1">
                <a:solidFill>
                  <a:schemeClr val="accent5"/>
                </a:solidFill>
                <a:latin typeface="Times New Roman" panose="02020603050405020304" pitchFamily="18" charset="0"/>
                <a:cs typeface="Times New Roman" panose="02020603050405020304" pitchFamily="18" charset="0"/>
              </a:rPr>
              <a:t>2</a:t>
            </a:r>
            <a:endParaRPr lang="vi-VN" altLang="en-US" sz="4000" b="1">
              <a:solidFill>
                <a:schemeClr val="accent5"/>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02870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77" y="20379"/>
            <a:ext cx="16671748" cy="8868825"/>
          </a:xfrm>
          <a:prstGeom prst="rect">
            <a:avLst/>
          </a:prstGeom>
        </p:spPr>
      </p:pic>
      <p:sp>
        <p:nvSpPr>
          <p:cNvPr id="33" name="文本框 32"/>
          <p:cNvSpPr txBox="1"/>
          <p:nvPr/>
        </p:nvSpPr>
        <p:spPr>
          <a:xfrm>
            <a:off x="2094614" y="1028700"/>
            <a:ext cx="16156172" cy="1015663"/>
          </a:xfrm>
          <a:prstGeom prst="rect">
            <a:avLst/>
          </a:prstGeom>
          <a:noFill/>
        </p:spPr>
        <p:txBody>
          <a:bodyPr wrap="square" rtlCol="0">
            <a:spAutoFit/>
          </a:bodyPr>
          <a:lstStyle/>
          <a:p>
            <a:pPr marR="0" lvl="0" defTabSz="1371600" rtl="0" eaLnBrk="1" fontAlgn="auto" latinLnBrk="0" hangingPunct="1">
              <a:lnSpc>
                <a:spcPct val="100000"/>
              </a:lnSpc>
              <a:spcBef>
                <a:spcPts val="0"/>
              </a:spcBef>
              <a:spcAft>
                <a:spcPts val="0"/>
              </a:spcAft>
              <a:buClrTx/>
              <a:buSzTx/>
              <a:defRPr/>
            </a:pPr>
            <a:r>
              <a:rPr kumimoji="0" lang="en-US" altLang="zh-CN" sz="6000" b="1" i="0" u="none" strike="noStrike" kern="1200" cap="none" spc="0" normalizeH="0" baseline="0" noProof="0" dirty="0">
                <a:ln>
                  <a:noFill/>
                </a:ln>
                <a:solidFill>
                  <a:prstClr val="white"/>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I. </a:t>
            </a:r>
            <a:r>
              <a:rPr lang="en-US" altLang="zh-CN" sz="6000" b="1" noProof="0" dirty="0" err="1" smtClean="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Thí</a:t>
            </a:r>
            <a:r>
              <a:rPr lang="en-US" altLang="zh-CN" sz="6000" b="1" noProof="0" dirty="0" smtClean="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6000" b="1" noProof="0" dirty="0" err="1" smtClean="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nghiệm</a:t>
            </a:r>
            <a:endParaRPr kumimoji="0" lang="zh-CN" altLang="en-US" sz="6000" b="1" i="0" u="none" strike="noStrike" kern="1200" cap="none" spc="0" normalizeH="0" baseline="0" noProof="0" dirty="0">
              <a:ln>
                <a:noFill/>
              </a:ln>
              <a:solidFill>
                <a:prstClr val="white"/>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2" y="8387254"/>
            <a:ext cx="3060490" cy="1499696"/>
          </a:xfrm>
          <a:prstGeom prst="rect">
            <a:avLst/>
          </a:prstGeom>
        </p:spPr>
      </p:pic>
      <mc:AlternateContent xmlns:mc="http://schemas.openxmlformats.org/markup-compatibility/2006">
        <mc:Choice xmlns:a14="http://schemas.microsoft.com/office/drawing/2010/main" Requires="a14">
          <p:sp>
            <p:nvSpPr>
              <p:cNvPr id="8" name="文本框 32"/>
              <p:cNvSpPr txBox="1"/>
              <p:nvPr/>
            </p:nvSpPr>
            <p:spPr>
              <a:xfrm>
                <a:off x="1553757" y="2290839"/>
                <a:ext cx="15134043" cy="3169073"/>
              </a:xfrm>
              <a:prstGeom prst="rect">
                <a:avLst/>
              </a:prstGeom>
              <a:noFill/>
            </p:spPr>
            <p:txBody>
              <a:bodyPr wrap="squar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vật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liệu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làm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từ</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một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có</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tỉ</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số</a:t>
                </a:r>
                <a:r>
                  <a:rPr lang="en-US" sz="40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solidFill>
                              <a:schemeClr val="bg1"/>
                            </a:solidFill>
                            <a:latin typeface="Cambria Math" panose="02040503050406030204"/>
                          </a:rPr>
                        </m:ctrlPr>
                      </m:fPr>
                      <m:num>
                        <m:r>
                          <a:rPr lang="en-US" sz="4000" i="1">
                            <a:solidFill>
                              <a:schemeClr val="bg1"/>
                            </a:solidFill>
                            <a:latin typeface="Cambria Math" panose="02040503050406030204"/>
                          </a:rPr>
                          <m:t>𝑘</m:t>
                        </m:r>
                        <m:r>
                          <a:rPr lang="en-US" sz="4000" i="1">
                            <a:solidFill>
                              <a:schemeClr val="bg1"/>
                            </a:solidFill>
                            <a:latin typeface="Cambria Math" panose="02040503050406030204"/>
                          </a:rPr>
                          <m:t>ℎ</m:t>
                        </m:r>
                        <m:r>
                          <a:rPr lang="en-US" sz="4000" i="1">
                            <a:solidFill>
                              <a:schemeClr val="bg1"/>
                            </a:solidFill>
                            <a:latin typeface="Cambria Math" panose="02040503050406030204"/>
                          </a:rPr>
                          <m:t>ố</m:t>
                        </m:r>
                        <m:r>
                          <a:rPr lang="en-US" sz="4000" i="1">
                            <a:solidFill>
                              <a:schemeClr val="bg1"/>
                            </a:solidFill>
                            <a:latin typeface="Cambria Math" panose="02040503050406030204"/>
                          </a:rPr>
                          <m:t>𝑖</m:t>
                        </m:r>
                        <m:r>
                          <a:rPr lang="en-US" sz="4000" i="1">
                            <a:solidFill>
                              <a:schemeClr val="bg1"/>
                            </a:solidFill>
                            <a:latin typeface="Cambria Math" panose="02040503050406030204"/>
                          </a:rPr>
                          <m:t> </m:t>
                        </m:r>
                        <m:r>
                          <a:rPr lang="en-US" sz="4000" i="1">
                            <a:solidFill>
                              <a:schemeClr val="bg1"/>
                            </a:solidFill>
                            <a:latin typeface="Cambria Math" panose="02040503050406030204"/>
                          </a:rPr>
                          <m:t>𝑙</m:t>
                        </m:r>
                        <m:r>
                          <a:rPr lang="en-US" sz="4000" i="1">
                            <a:solidFill>
                              <a:schemeClr val="bg1"/>
                            </a:solidFill>
                            <a:latin typeface="Cambria Math" panose="02040503050406030204"/>
                          </a:rPr>
                          <m:t>ượ</m:t>
                        </m:r>
                        <m:r>
                          <a:rPr lang="en-US" sz="4000" i="1">
                            <a:solidFill>
                              <a:schemeClr val="bg1"/>
                            </a:solidFill>
                            <a:latin typeface="Cambria Math" panose="02040503050406030204"/>
                          </a:rPr>
                          <m:t>𝑛𝑔</m:t>
                        </m:r>
                      </m:num>
                      <m:den>
                        <m:r>
                          <a:rPr lang="en-US" sz="4000" i="1">
                            <a:solidFill>
                              <a:schemeClr val="bg1"/>
                            </a:solidFill>
                            <a:latin typeface="Cambria Math" panose="02040503050406030204"/>
                          </a:rPr>
                          <m:t>𝑡</m:t>
                        </m:r>
                        <m:r>
                          <a:rPr lang="en-US" sz="4000" i="1">
                            <a:solidFill>
                              <a:schemeClr val="bg1"/>
                            </a:solidFill>
                            <a:latin typeface="Cambria Math" panose="02040503050406030204"/>
                          </a:rPr>
                          <m:t>ℎ</m:t>
                        </m:r>
                        <m:r>
                          <a:rPr lang="en-US" sz="4000" i="1">
                            <a:solidFill>
                              <a:schemeClr val="bg1"/>
                            </a:solidFill>
                            <a:latin typeface="Cambria Math" panose="02040503050406030204"/>
                          </a:rPr>
                          <m:t>ể </m:t>
                        </m:r>
                        <m:r>
                          <a:rPr lang="en-US" sz="4000" i="1">
                            <a:solidFill>
                              <a:schemeClr val="bg1"/>
                            </a:solidFill>
                            <a:latin typeface="Cambria Math" panose="02040503050406030204"/>
                          </a:rPr>
                          <m:t>𝑡</m:t>
                        </m:r>
                        <m:r>
                          <a:rPr lang="en-US" sz="4000" i="1">
                            <a:solidFill>
                              <a:schemeClr val="bg1"/>
                            </a:solidFill>
                            <a:latin typeface="Cambria Math" panose="02040503050406030204"/>
                          </a:rPr>
                          <m:t>í</m:t>
                        </m:r>
                        <m:r>
                          <a:rPr lang="en-US" sz="4000" i="1">
                            <a:solidFill>
                              <a:schemeClr val="bg1"/>
                            </a:solidFill>
                            <a:latin typeface="Cambria Math" panose="02040503050406030204"/>
                          </a:rPr>
                          <m:t>𝑐</m:t>
                        </m:r>
                        <m:r>
                          <a:rPr lang="en-US" sz="4000" i="1">
                            <a:solidFill>
                              <a:schemeClr val="bg1"/>
                            </a:solidFill>
                            <a:latin typeface="Cambria Math" panose="02040503050406030204"/>
                          </a:rPr>
                          <m:t>ℎ</m:t>
                        </m:r>
                      </m:den>
                    </m:f>
                  </m:oMath>
                </a14:m>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xác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định</a:t>
                </a:r>
                <a:r>
                  <a:rPr lang="en-US" sz="4000" dirty="0">
                    <a:solidFill>
                      <a:schemeClr val="bg1"/>
                    </a:solidFill>
                    <a:latin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a:p>
                <a:endParaRPr lang="en-US" sz="4000" dirty="0">
                  <a:solidFill>
                    <a:schemeClr val="bg1"/>
                  </a:solidFill>
                  <a:latin typeface="Times New Roman" panose="02020603050405020304" pitchFamily="18" charset="0"/>
                  <a:cs typeface="Times New Roman" panose="02020603050405020304" pitchFamily="18" charset="0"/>
                </a:endParaRPr>
              </a:p>
              <a:p>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vật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liệu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làm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từ</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khác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nhau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có</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tỉ</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số</a:t>
                </a:r>
                <a:r>
                  <a:rPr lang="en-US" sz="40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solidFill>
                              <a:schemeClr val="bg1"/>
                            </a:solidFill>
                            <a:latin typeface="Cambria Math" panose="02040503050406030204"/>
                          </a:rPr>
                        </m:ctrlPr>
                      </m:fPr>
                      <m:num>
                        <m:r>
                          <a:rPr lang="en-US" sz="4000" i="1">
                            <a:solidFill>
                              <a:schemeClr val="bg1"/>
                            </a:solidFill>
                            <a:latin typeface="Cambria Math" panose="02040503050406030204"/>
                          </a:rPr>
                          <m:t>𝑘</m:t>
                        </m:r>
                        <m:r>
                          <a:rPr lang="en-US" sz="4000" i="1">
                            <a:solidFill>
                              <a:schemeClr val="bg1"/>
                            </a:solidFill>
                            <a:latin typeface="Cambria Math" panose="02040503050406030204"/>
                          </a:rPr>
                          <m:t>ℎ</m:t>
                        </m:r>
                        <m:r>
                          <a:rPr lang="en-US" sz="4000" i="1">
                            <a:solidFill>
                              <a:schemeClr val="bg1"/>
                            </a:solidFill>
                            <a:latin typeface="Cambria Math" panose="02040503050406030204"/>
                          </a:rPr>
                          <m:t>ố</m:t>
                        </m:r>
                        <m:r>
                          <a:rPr lang="en-US" sz="4000" i="1">
                            <a:solidFill>
                              <a:schemeClr val="bg1"/>
                            </a:solidFill>
                            <a:latin typeface="Cambria Math" panose="02040503050406030204"/>
                          </a:rPr>
                          <m:t>𝑖</m:t>
                        </m:r>
                        <m:r>
                          <a:rPr lang="en-US" sz="4000" i="1">
                            <a:solidFill>
                              <a:schemeClr val="bg1"/>
                            </a:solidFill>
                            <a:latin typeface="Cambria Math" panose="02040503050406030204"/>
                          </a:rPr>
                          <m:t> </m:t>
                        </m:r>
                        <m:r>
                          <a:rPr lang="en-US" sz="4000" i="1">
                            <a:solidFill>
                              <a:schemeClr val="bg1"/>
                            </a:solidFill>
                            <a:latin typeface="Cambria Math" panose="02040503050406030204"/>
                          </a:rPr>
                          <m:t>𝑙</m:t>
                        </m:r>
                        <m:r>
                          <a:rPr lang="en-US" sz="4000" i="1">
                            <a:solidFill>
                              <a:schemeClr val="bg1"/>
                            </a:solidFill>
                            <a:latin typeface="Cambria Math" panose="02040503050406030204"/>
                          </a:rPr>
                          <m:t>ượ</m:t>
                        </m:r>
                        <m:r>
                          <a:rPr lang="en-US" sz="4000" i="1">
                            <a:solidFill>
                              <a:schemeClr val="bg1"/>
                            </a:solidFill>
                            <a:latin typeface="Cambria Math" panose="02040503050406030204"/>
                          </a:rPr>
                          <m:t>𝑛𝑔</m:t>
                        </m:r>
                      </m:num>
                      <m:den>
                        <m:r>
                          <a:rPr lang="en-US" sz="4000" i="1">
                            <a:solidFill>
                              <a:schemeClr val="bg1"/>
                            </a:solidFill>
                            <a:latin typeface="Cambria Math" panose="02040503050406030204"/>
                          </a:rPr>
                          <m:t>𝑡</m:t>
                        </m:r>
                        <m:r>
                          <a:rPr lang="en-US" sz="4000" i="1">
                            <a:solidFill>
                              <a:schemeClr val="bg1"/>
                            </a:solidFill>
                            <a:latin typeface="Cambria Math" panose="02040503050406030204"/>
                          </a:rPr>
                          <m:t>ℎ</m:t>
                        </m:r>
                        <m:r>
                          <a:rPr lang="en-US" sz="4000" i="1">
                            <a:solidFill>
                              <a:schemeClr val="bg1"/>
                            </a:solidFill>
                            <a:latin typeface="Cambria Math" panose="02040503050406030204"/>
                          </a:rPr>
                          <m:t>ể </m:t>
                        </m:r>
                        <m:r>
                          <a:rPr lang="en-US" sz="4000" i="1">
                            <a:solidFill>
                              <a:schemeClr val="bg1"/>
                            </a:solidFill>
                            <a:latin typeface="Cambria Math" panose="02040503050406030204"/>
                          </a:rPr>
                          <m:t>𝑡</m:t>
                        </m:r>
                        <m:r>
                          <a:rPr lang="en-US" sz="4000" i="1">
                            <a:solidFill>
                              <a:schemeClr val="bg1"/>
                            </a:solidFill>
                            <a:latin typeface="Cambria Math" panose="02040503050406030204"/>
                          </a:rPr>
                          <m:t>í</m:t>
                        </m:r>
                        <m:r>
                          <a:rPr lang="en-US" sz="4000" i="1">
                            <a:solidFill>
                              <a:schemeClr val="bg1"/>
                            </a:solidFill>
                            <a:latin typeface="Cambria Math" panose="02040503050406030204"/>
                          </a:rPr>
                          <m:t>𝑐</m:t>
                        </m:r>
                        <m:r>
                          <a:rPr lang="en-US" sz="4000" i="1">
                            <a:solidFill>
                              <a:schemeClr val="bg1"/>
                            </a:solidFill>
                            <a:latin typeface="Cambria Math" panose="02040503050406030204"/>
                          </a:rPr>
                          <m:t>ℎ</m:t>
                        </m:r>
                      </m:den>
                    </m:f>
                  </m:oMath>
                </a14:m>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khác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nhau</a:t>
                </a:r>
                <a:endParaRPr lang="en-US" sz="4000" dirty="0">
                  <a:solidFill>
                    <a:schemeClr val="bg1"/>
                  </a:solidFill>
                  <a:latin typeface="Times New Roman" panose="02020603050405020304" pitchFamily="18" charset="0"/>
                  <a:cs typeface="Times New Roman" panose="02020603050405020304" pitchFamily="18" charset="0"/>
                </a:endParaRPr>
              </a:p>
              <a:p>
                <a:endParaRPr lang="en-US" sz="4000" dirty="0">
                  <a:solidFill>
                    <a:schemeClr val="bg1"/>
                  </a:solidFill>
                  <a:latin typeface="Times New Roman" panose="02020603050405020304" pitchFamily="18" charset="0"/>
                  <a:cs typeface="Times New Roman" panose="02020603050405020304" pitchFamily="18" charset="0"/>
                </a:endParaRPr>
              </a:p>
            </p:txBody>
          </p:sp>
        </mc:Choice>
        <mc:Fallback>
          <p:sp>
            <p:nvSpPr>
              <p:cNvPr id="8" name="文本框 32"/>
              <p:cNvSpPr txBox="1">
                <a:spLocks noRot="1" noChangeAspect="1" noMove="1" noResize="1" noEditPoints="1" noAdjustHandles="1" noChangeArrowheads="1" noChangeShapeType="1" noTextEdit="1"/>
              </p:cNvSpPr>
              <p:nvPr/>
            </p:nvSpPr>
            <p:spPr>
              <a:xfrm>
                <a:off x="1553757" y="2290839"/>
                <a:ext cx="15134043" cy="3169073"/>
              </a:xfrm>
              <a:prstGeom prst="rect">
                <a:avLst/>
              </a:prstGeom>
              <a:blipFill rotWithShape="1">
                <a:blip r:embed="rId4"/>
                <a:stretch>
                  <a:fillRect l="-4" t="-12" b="6"/>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3"/>
                                        </p:tgtEl>
                                        <p:attrNameLst>
                                          <p:attrName>ppt_y</p:attrName>
                                        </p:attrNameLst>
                                      </p:cBhvr>
                                      <p:tavLst>
                                        <p:tav tm="0">
                                          <p:val>
                                            <p:strVal val="#ppt_y"/>
                                          </p:val>
                                        </p:tav>
                                        <p:tav tm="100000">
                                          <p:val>
                                            <p:strVal val="#ppt_y"/>
                                          </p:val>
                                        </p:tav>
                                      </p:tavLst>
                                    </p:anim>
                                    <p:anim calcmode="lin" valueType="num">
                                      <p:cBhvr>
                                        <p:cTn id="2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 calcmode="lin" valueType="num">
                                      <p:cBhvr>
                                        <p:cTn id="2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4672</Words>
  <PresentationFormat>Custom</PresentationFormat>
  <Paragraphs>251</Paragraphs>
  <Slides>25</Slides>
  <Notes>7</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25</vt:i4>
      </vt:variant>
    </vt:vector>
  </HeadingPairs>
  <TitlesOfParts>
    <vt:vector size="49" baseType="lpstr">
      <vt:lpstr>Arial</vt:lpstr>
      <vt:lpstr>SimSun</vt:lpstr>
      <vt:lpstr>Wingdings</vt:lpstr>
      <vt:lpstr>#9Slide03 Arima Madurai Black</vt:lpstr>
      <vt:lpstr>#9Slide03 Arima Madurai Bold</vt:lpstr>
      <vt:lpstr>Calibri</vt:lpstr>
      <vt:lpstr>#9Slide03 AmpleSoft Bold</vt:lpstr>
      <vt:lpstr>#9Slide03 Arima Madurai Black</vt:lpstr>
      <vt:lpstr>Times New Roman</vt:lpstr>
      <vt:lpstr>Calibri</vt:lpstr>
      <vt:lpstr>#9Slide03 Arima Madurai</vt:lpstr>
      <vt:lpstr>Microsoft YaHei</vt:lpstr>
      <vt:lpstr>幼圆</vt:lpstr>
      <vt:lpstr>Slogan</vt:lpstr>
      <vt:lpstr>Cambria</vt:lpstr>
      <vt:lpstr>Arial Unicode MS</vt:lpstr>
      <vt:lpstr>Calibri Light</vt:lpstr>
      <vt:lpstr>Cambria Math</vt:lpstr>
      <vt:lpstr>Arial</vt:lpstr>
      <vt:lpstr>Tiffany</vt:lpstr>
      <vt:lpstr>Wingdings</vt:lpstr>
      <vt:lpstr>等线</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ĐÁP ÁN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2023-08-20T22:51:48Z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F48BF46A60134E73AAD34CFF071DC2AB</vt:lpwstr>
  </property>
  <property fmtid="{D5CDD505-2E9C-101B-9397-08002B2CF9AE}" pid="3" name="KSOProductBuildVer">
    <vt:lpwstr>1033-11.2.0.11537</vt:lpwstr>
  </property>
</Properties>
</file>