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040" r:id="rId2"/>
    <p:sldId id="808" r:id="rId3"/>
    <p:sldId id="809" r:id="rId4"/>
    <p:sldId id="937" r:id="rId5"/>
    <p:sldId id="852" r:id="rId6"/>
    <p:sldId id="815" r:id="rId7"/>
    <p:sldId id="951" r:id="rId8"/>
    <p:sldId id="1041" r:id="rId9"/>
    <p:sldId id="1042" r:id="rId10"/>
    <p:sldId id="996" r:id="rId11"/>
    <p:sldId id="897" r:id="rId12"/>
    <p:sldId id="997" r:id="rId13"/>
    <p:sldId id="1043" r:id="rId14"/>
    <p:sldId id="1044" r:id="rId15"/>
    <p:sldId id="995" r:id="rId16"/>
    <p:sldId id="990" r:id="rId17"/>
    <p:sldId id="1000" r:id="rId18"/>
    <p:sldId id="1045" r:id="rId19"/>
    <p:sldId id="1001" r:id="rId20"/>
    <p:sldId id="1046" r:id="rId21"/>
    <p:sldId id="1028" r:id="rId22"/>
    <p:sldId id="1029" r:id="rId23"/>
    <p:sldId id="1047" r:id="rId24"/>
    <p:sldId id="1048" r:id="rId25"/>
    <p:sldId id="1049" r:id="rId26"/>
    <p:sldId id="1050" r:id="rId27"/>
    <p:sldId id="1051" r:id="rId28"/>
    <p:sldId id="1052" r:id="rId29"/>
    <p:sldId id="1053" r:id="rId30"/>
    <p:sldId id="1054" r:id="rId31"/>
    <p:sldId id="1055" r:id="rId32"/>
    <p:sldId id="1056" r:id="rId33"/>
    <p:sldId id="723"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1040"/>
            <p14:sldId id="808"/>
            <p14:sldId id="809"/>
            <p14:sldId id="937"/>
            <p14:sldId id="852"/>
            <p14:sldId id="815"/>
            <p14:sldId id="951"/>
            <p14:sldId id="1041"/>
            <p14:sldId id="1042"/>
            <p14:sldId id="996"/>
            <p14:sldId id="897"/>
            <p14:sldId id="997"/>
            <p14:sldId id="1043"/>
            <p14:sldId id="1044"/>
            <p14:sldId id="995"/>
            <p14:sldId id="990"/>
            <p14:sldId id="1000"/>
            <p14:sldId id="1045"/>
            <p14:sldId id="1001"/>
            <p14:sldId id="1046"/>
            <p14:sldId id="1028"/>
            <p14:sldId id="1029"/>
            <p14:sldId id="1047"/>
            <p14:sldId id="1048"/>
            <p14:sldId id="1049"/>
            <p14:sldId id="1050"/>
            <p14:sldId id="1051"/>
            <p14:sldId id="1052"/>
            <p14:sldId id="1053"/>
            <p14:sldId id="1054"/>
            <p14:sldId id="1055"/>
            <p14:sldId id="105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 Id="rId5" Type="http://schemas.openxmlformats.org/officeDocument/2006/relationships/image" Target="../media/image122.wmf"/><Relationship Id="rId4" Type="http://schemas.openxmlformats.org/officeDocument/2006/relationships/image" Target="../media/image12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2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4" Type="http://schemas.openxmlformats.org/officeDocument/2006/relationships/image" Target="../media/image13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4" Type="http://schemas.openxmlformats.org/officeDocument/2006/relationships/image" Target="../media/image8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33</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40.wmf"/><Relationship Id="rId18" Type="http://schemas.openxmlformats.org/officeDocument/2006/relationships/image" Target="../media/image42.wmf"/><Relationship Id="rId3" Type="http://schemas.openxmlformats.org/officeDocument/2006/relationships/notesSlide" Target="../notesSlides/notesSlide11.xml"/><Relationship Id="rId7" Type="http://schemas.openxmlformats.org/officeDocument/2006/relationships/image" Target="../media/image44.emf"/><Relationship Id="rId12" Type="http://schemas.openxmlformats.org/officeDocument/2006/relationships/oleObject" Target="../embeddings/oleObject13.bin"/><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48.png"/><Relationship Id="rId1" Type="http://schemas.openxmlformats.org/officeDocument/2006/relationships/vmlDrawing" Target="../drawings/vmlDrawing4.v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18.png"/><Relationship Id="rId15" Type="http://schemas.openxmlformats.org/officeDocument/2006/relationships/image" Target="../media/image41.wmf"/><Relationship Id="rId4" Type="http://schemas.openxmlformats.org/officeDocument/2006/relationships/image" Target="../media/image27.png"/><Relationship Id="rId9" Type="http://schemas.openxmlformats.org/officeDocument/2006/relationships/image" Target="../media/image39.wmf"/><Relationship Id="rId1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47.wmf"/><Relationship Id="rId3" Type="http://schemas.openxmlformats.org/officeDocument/2006/relationships/notesSlide" Target="../notesSlides/notesSlide12.xml"/><Relationship Id="rId7" Type="http://schemas.openxmlformats.org/officeDocument/2006/relationships/image" Target="../media/image48.emf"/><Relationship Id="rId12"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png"/><Relationship Id="rId11" Type="http://schemas.openxmlformats.org/officeDocument/2006/relationships/image" Target="../media/image46.wmf"/><Relationship Id="rId5" Type="http://schemas.openxmlformats.org/officeDocument/2006/relationships/image" Target="../media/image28.png"/><Relationship Id="rId10" Type="http://schemas.openxmlformats.org/officeDocument/2006/relationships/oleObject" Target="../embeddings/oleObject17.bin"/><Relationship Id="rId4" Type="http://schemas.openxmlformats.org/officeDocument/2006/relationships/image" Target="../media/image27.png"/><Relationship Id="rId9" Type="http://schemas.openxmlformats.org/officeDocument/2006/relationships/image" Target="../media/image45.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52.wmf"/><Relationship Id="rId18" Type="http://schemas.openxmlformats.org/officeDocument/2006/relationships/image" Target="../media/image28.png"/><Relationship Id="rId3" Type="http://schemas.openxmlformats.org/officeDocument/2006/relationships/notesSlide" Target="../notesSlides/notesSlide13.xml"/><Relationship Id="rId7" Type="http://schemas.openxmlformats.org/officeDocument/2006/relationships/image" Target="../media/image49.wmf"/><Relationship Id="rId12" Type="http://schemas.openxmlformats.org/officeDocument/2006/relationships/oleObject" Target="../embeddings/oleObject22.bin"/><Relationship Id="rId17" Type="http://schemas.openxmlformats.org/officeDocument/2006/relationships/image" Target="../media/image54.wmf"/><Relationship Id="rId2" Type="http://schemas.openxmlformats.org/officeDocument/2006/relationships/slideLayout" Target="../slideLayouts/slideLayout2.xml"/><Relationship Id="rId16" Type="http://schemas.openxmlformats.org/officeDocument/2006/relationships/oleObject" Target="../embeddings/oleObject24.bin"/><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51.wmf"/><Relationship Id="rId5" Type="http://schemas.openxmlformats.org/officeDocument/2006/relationships/image" Target="../media/image48.emf"/><Relationship Id="rId15" Type="http://schemas.openxmlformats.org/officeDocument/2006/relationships/image" Target="../media/image53.wmf"/><Relationship Id="rId10" Type="http://schemas.openxmlformats.org/officeDocument/2006/relationships/oleObject" Target="../embeddings/oleObject21.bin"/><Relationship Id="rId19"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50.wmf"/><Relationship Id="rId14" Type="http://schemas.openxmlformats.org/officeDocument/2006/relationships/oleObject" Target="../embeddings/oleObject23.bin"/></Relationships>
</file>

<file path=ppt/slides/_rels/slide14.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27.png"/><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27.png"/><Relationship Id="rId4" Type="http://schemas.openxmlformats.org/officeDocument/2006/relationships/image" Target="../media/image61.emf"/></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2.png"/><Relationship Id="rId7" Type="http://schemas.openxmlformats.org/officeDocument/2006/relationships/image" Target="../media/image6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17.xml"/><Relationship Id="rId12" Type="http://schemas.openxmlformats.org/officeDocument/2006/relationships/image" Target="../media/image7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0.png"/><Relationship Id="rId11" Type="http://schemas.openxmlformats.org/officeDocument/2006/relationships/image" Target="../media/image69.wmf"/><Relationship Id="rId5" Type="http://schemas.openxmlformats.org/officeDocument/2006/relationships/image" Target="../media/image18.png"/><Relationship Id="rId10" Type="http://schemas.openxmlformats.org/officeDocument/2006/relationships/oleObject" Target="../embeddings/oleObject25.bin"/><Relationship Id="rId4" Type="http://schemas.openxmlformats.org/officeDocument/2006/relationships/image" Target="../media/image27.png"/><Relationship Id="rId9" Type="http://schemas.openxmlformats.org/officeDocument/2006/relationships/image" Target="../media/image76.png"/></Relationships>
</file>

<file path=ppt/slides/_rels/slide1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27.png"/><Relationship Id="rId7" Type="http://schemas.openxmlformats.org/officeDocument/2006/relationships/image" Target="../media/image73.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55.png"/><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75.wmf"/><Relationship Id="rId3" Type="http://schemas.openxmlformats.org/officeDocument/2006/relationships/notesSlide" Target="../notesSlides/notesSlide19.xml"/><Relationship Id="rId7" Type="http://schemas.openxmlformats.org/officeDocument/2006/relationships/image" Target="../media/image79.png"/><Relationship Id="rId12" Type="http://schemas.openxmlformats.org/officeDocument/2006/relationships/oleObject" Target="../embeddings/oleObject27.bin"/><Relationship Id="rId17" Type="http://schemas.openxmlformats.org/officeDocument/2006/relationships/image" Target="../media/image77.wmf"/><Relationship Id="rId2" Type="http://schemas.openxmlformats.org/officeDocument/2006/relationships/slideLayout" Target="../slideLayouts/slideLayout2.xml"/><Relationship Id="rId16" Type="http://schemas.openxmlformats.org/officeDocument/2006/relationships/oleObject" Target="../embeddings/oleObject29.bin"/><Relationship Id="rId1" Type="http://schemas.openxmlformats.org/officeDocument/2006/relationships/vmlDrawing" Target="../drawings/vmlDrawing8.vml"/><Relationship Id="rId6" Type="http://schemas.openxmlformats.org/officeDocument/2006/relationships/image" Target="../media/image29.png"/><Relationship Id="rId11" Type="http://schemas.openxmlformats.org/officeDocument/2006/relationships/image" Target="../media/image80.emf"/><Relationship Id="rId5" Type="http://schemas.openxmlformats.org/officeDocument/2006/relationships/image" Target="../media/image28.png"/><Relationship Id="rId15" Type="http://schemas.openxmlformats.org/officeDocument/2006/relationships/image" Target="../media/image76.wmf"/><Relationship Id="rId10" Type="http://schemas.openxmlformats.org/officeDocument/2006/relationships/image" Target="../media/image74.wmf"/><Relationship Id="rId4" Type="http://schemas.openxmlformats.org/officeDocument/2006/relationships/image" Target="../media/image27.png"/><Relationship Id="rId9" Type="http://schemas.openxmlformats.org/officeDocument/2006/relationships/oleObject" Target="../embeddings/oleObject26.bin"/><Relationship Id="rId14" Type="http://schemas.openxmlformats.org/officeDocument/2006/relationships/oleObject" Target="../embeddings/oleObject28.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3" Type="http://schemas.openxmlformats.org/officeDocument/2006/relationships/oleObject" Target="../embeddings/oleObject32.bin"/><Relationship Id="rId18" Type="http://schemas.openxmlformats.org/officeDocument/2006/relationships/image" Target="../media/image29.png"/><Relationship Id="rId3" Type="http://schemas.openxmlformats.org/officeDocument/2006/relationships/notesSlide" Target="../notesSlides/notesSlide20.xml"/><Relationship Id="rId12" Type="http://schemas.openxmlformats.org/officeDocument/2006/relationships/image" Target="../media/image82.wmf"/><Relationship Id="rId17" Type="http://schemas.openxmlformats.org/officeDocument/2006/relationships/image" Target="../media/image28.png"/><Relationship Id="rId2" Type="http://schemas.openxmlformats.org/officeDocument/2006/relationships/slideLayout" Target="../slideLayouts/slideLayout2.xml"/><Relationship Id="rId16" Type="http://schemas.openxmlformats.org/officeDocument/2006/relationships/image" Target="../media/image84.wmf"/><Relationship Id="rId1" Type="http://schemas.openxmlformats.org/officeDocument/2006/relationships/vmlDrawing" Target="../drawings/vmlDrawing9.vml"/><Relationship Id="rId6" Type="http://schemas.openxmlformats.org/officeDocument/2006/relationships/image" Target="../media/image85.emf"/><Relationship Id="rId11" Type="http://schemas.openxmlformats.org/officeDocument/2006/relationships/oleObject" Target="../embeddings/oleObject31.bin"/><Relationship Id="rId5" Type="http://schemas.openxmlformats.org/officeDocument/2006/relationships/image" Target="../media/image81.wmf"/><Relationship Id="rId15" Type="http://schemas.openxmlformats.org/officeDocument/2006/relationships/oleObject" Target="../embeddings/oleObject33.bin"/><Relationship Id="rId10" Type="http://schemas.openxmlformats.org/officeDocument/2006/relationships/image" Target="../media/image94.png"/><Relationship Id="rId19" Type="http://schemas.openxmlformats.org/officeDocument/2006/relationships/image" Target="../media/image79.png"/><Relationship Id="rId4" Type="http://schemas.openxmlformats.org/officeDocument/2006/relationships/oleObject" Target="../embeddings/oleObject30.bin"/><Relationship Id="rId14" Type="http://schemas.openxmlformats.org/officeDocument/2006/relationships/image" Target="../media/image83.wmf"/></Relationships>
</file>

<file path=ppt/slides/_rels/slide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notesSlide" Target="../notesSlides/notesSlide22.xml"/><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png"/><Relationship Id="rId11" Type="http://schemas.openxmlformats.org/officeDocument/2006/relationships/image" Target="../media/image91.emf"/><Relationship Id="rId5" Type="http://schemas.openxmlformats.org/officeDocument/2006/relationships/image" Target="../media/image90.png"/><Relationship Id="rId10" Type="http://schemas.openxmlformats.org/officeDocument/2006/relationships/image" Target="../media/image88.wmf"/><Relationship Id="rId4" Type="http://schemas.openxmlformats.org/officeDocument/2006/relationships/image" Target="../media/image89.emf"/><Relationship Id="rId9"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13" Type="http://schemas.openxmlformats.org/officeDocument/2006/relationships/image" Target="../media/image94.wmf"/><Relationship Id="rId18" Type="http://schemas.openxmlformats.org/officeDocument/2006/relationships/oleObject" Target="../embeddings/oleObject41.bin"/><Relationship Id="rId3" Type="http://schemas.openxmlformats.org/officeDocument/2006/relationships/notesSlide" Target="../notesSlides/notesSlide23.xml"/><Relationship Id="rId21" Type="http://schemas.openxmlformats.org/officeDocument/2006/relationships/image" Target="../media/image99.emf"/><Relationship Id="rId7" Type="http://schemas.openxmlformats.org/officeDocument/2006/relationships/image" Target="../media/image92.wmf"/><Relationship Id="rId12" Type="http://schemas.openxmlformats.org/officeDocument/2006/relationships/oleObject" Target="../embeddings/oleObject38.bin"/><Relationship Id="rId17" Type="http://schemas.openxmlformats.org/officeDocument/2006/relationships/image" Target="../media/image96.wmf"/><Relationship Id="rId2" Type="http://schemas.openxmlformats.org/officeDocument/2006/relationships/slideLayout" Target="../slideLayouts/slideLayout2.xml"/><Relationship Id="rId16" Type="http://schemas.openxmlformats.org/officeDocument/2006/relationships/oleObject" Target="../embeddings/oleObject40.bin"/><Relationship Id="rId20" Type="http://schemas.openxmlformats.org/officeDocument/2006/relationships/image" Target="../media/image98.emf"/><Relationship Id="rId1" Type="http://schemas.openxmlformats.org/officeDocument/2006/relationships/vmlDrawing" Target="../drawings/vmlDrawing11.vml"/><Relationship Id="rId6" Type="http://schemas.openxmlformats.org/officeDocument/2006/relationships/oleObject" Target="../embeddings/oleObject36.bin"/><Relationship Id="rId11" Type="http://schemas.openxmlformats.org/officeDocument/2006/relationships/image" Target="../media/image93.wmf"/><Relationship Id="rId5" Type="http://schemas.openxmlformats.org/officeDocument/2006/relationships/image" Target="../media/image9.png"/><Relationship Id="rId15" Type="http://schemas.openxmlformats.org/officeDocument/2006/relationships/image" Target="../media/image95.wmf"/><Relationship Id="rId10" Type="http://schemas.openxmlformats.org/officeDocument/2006/relationships/oleObject" Target="../embeddings/oleObject37.bin"/><Relationship Id="rId19" Type="http://schemas.openxmlformats.org/officeDocument/2006/relationships/image" Target="../media/image97.wmf"/><Relationship Id="rId4" Type="http://schemas.openxmlformats.org/officeDocument/2006/relationships/image" Target="../media/image90.png"/><Relationship Id="rId9" Type="http://schemas.openxmlformats.org/officeDocument/2006/relationships/image" Target="../media/image105.png"/><Relationship Id="rId14" Type="http://schemas.openxmlformats.org/officeDocument/2006/relationships/oleObject" Target="../embeddings/oleObject3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102.wmf"/><Relationship Id="rId18" Type="http://schemas.openxmlformats.org/officeDocument/2006/relationships/oleObject" Target="../embeddings/oleObject47.bin"/><Relationship Id="rId3" Type="http://schemas.openxmlformats.org/officeDocument/2006/relationships/notesSlide" Target="../notesSlides/notesSlide24.xml"/><Relationship Id="rId21" Type="http://schemas.openxmlformats.org/officeDocument/2006/relationships/image" Target="../media/image107.emf"/><Relationship Id="rId7" Type="http://schemas.openxmlformats.org/officeDocument/2006/relationships/image" Target="../media/image113.png"/><Relationship Id="rId12" Type="http://schemas.openxmlformats.org/officeDocument/2006/relationships/oleObject" Target="../embeddings/oleObject44.bin"/><Relationship Id="rId17" Type="http://schemas.openxmlformats.org/officeDocument/2006/relationships/image" Target="../media/image104.wmf"/><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image" Target="../media/image106.emf"/><Relationship Id="rId1" Type="http://schemas.openxmlformats.org/officeDocument/2006/relationships/vmlDrawing" Target="../drawings/vmlDrawing12.vml"/><Relationship Id="rId6" Type="http://schemas.openxmlformats.org/officeDocument/2006/relationships/image" Target="../media/image9.png"/><Relationship Id="rId11" Type="http://schemas.openxmlformats.org/officeDocument/2006/relationships/image" Target="../media/image101.wmf"/><Relationship Id="rId5" Type="http://schemas.openxmlformats.org/officeDocument/2006/relationships/image" Target="../media/image90.png"/><Relationship Id="rId15" Type="http://schemas.openxmlformats.org/officeDocument/2006/relationships/image" Target="../media/image103.wmf"/><Relationship Id="rId10" Type="http://schemas.openxmlformats.org/officeDocument/2006/relationships/oleObject" Target="../embeddings/oleObject43.bin"/><Relationship Id="rId19" Type="http://schemas.openxmlformats.org/officeDocument/2006/relationships/image" Target="../media/image105.wmf"/><Relationship Id="rId4" Type="http://schemas.openxmlformats.org/officeDocument/2006/relationships/image" Target="../media/image112.png"/><Relationship Id="rId9" Type="http://schemas.openxmlformats.org/officeDocument/2006/relationships/image" Target="../media/image100.wmf"/><Relationship Id="rId1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notesSlide" Target="../notesSlides/notesSlide25.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png"/><Relationship Id="rId11" Type="http://schemas.openxmlformats.org/officeDocument/2006/relationships/image" Target="../media/image110.emf"/><Relationship Id="rId5" Type="http://schemas.openxmlformats.org/officeDocument/2006/relationships/image" Target="../media/image90.png"/><Relationship Id="rId10" Type="http://schemas.openxmlformats.org/officeDocument/2006/relationships/image" Target="../media/image109.wmf"/><Relationship Id="rId4" Type="http://schemas.openxmlformats.org/officeDocument/2006/relationships/image" Target="../media/image112.png"/><Relationship Id="rId9"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notesSlide" Target="../notesSlides/notesSlide26.xml"/><Relationship Id="rId7" Type="http://schemas.openxmlformats.org/officeDocument/2006/relationships/oleObject" Target="../embeddings/oleObject50.bin"/><Relationship Id="rId12" Type="http://schemas.openxmlformats.org/officeDocument/2006/relationships/image" Target="../media/image114.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7.png"/><Relationship Id="rId11" Type="http://schemas.openxmlformats.org/officeDocument/2006/relationships/image" Target="../media/image107.png"/><Relationship Id="rId5" Type="http://schemas.openxmlformats.org/officeDocument/2006/relationships/image" Target="../media/image90.png"/><Relationship Id="rId10" Type="http://schemas.openxmlformats.org/officeDocument/2006/relationships/image" Target="../media/image112.wmf"/><Relationship Id="rId4" Type="http://schemas.openxmlformats.org/officeDocument/2006/relationships/image" Target="../media/image113.emf"/><Relationship Id="rId9"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27.xml"/><Relationship Id="rId7"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2.bin"/><Relationship Id="rId5" Type="http://schemas.openxmlformats.org/officeDocument/2006/relationships/image" Target="../media/image9.png"/><Relationship Id="rId10" Type="http://schemas.openxmlformats.org/officeDocument/2006/relationships/image" Target="../media/image117.emf"/><Relationship Id="rId4" Type="http://schemas.openxmlformats.org/officeDocument/2006/relationships/image" Target="../media/image90.png"/><Relationship Id="rId9" Type="http://schemas.openxmlformats.org/officeDocument/2006/relationships/image" Target="../media/image116.wmf"/></Relationships>
</file>

<file path=ppt/slides/_rels/slide28.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oleObject" Target="../embeddings/oleObject57.bin"/><Relationship Id="rId3" Type="http://schemas.openxmlformats.org/officeDocument/2006/relationships/notesSlide" Target="../notesSlides/notesSlide28.xml"/><Relationship Id="rId7" Type="http://schemas.openxmlformats.org/officeDocument/2006/relationships/image" Target="../media/image118.wmf"/><Relationship Id="rId12" Type="http://schemas.openxmlformats.org/officeDocument/2006/relationships/image" Target="../media/image120.wmf"/><Relationship Id="rId17" Type="http://schemas.openxmlformats.org/officeDocument/2006/relationships/image" Target="../media/image123.emf"/><Relationship Id="rId2" Type="http://schemas.openxmlformats.org/officeDocument/2006/relationships/slideLayout" Target="../slideLayouts/slideLayout2.xml"/><Relationship Id="rId16" Type="http://schemas.openxmlformats.org/officeDocument/2006/relationships/image" Target="../media/image122.wmf"/><Relationship Id="rId1" Type="http://schemas.openxmlformats.org/officeDocument/2006/relationships/vmlDrawing" Target="../drawings/vmlDrawing16.vml"/><Relationship Id="rId6" Type="http://schemas.openxmlformats.org/officeDocument/2006/relationships/oleObject" Target="../embeddings/oleObject54.bin"/><Relationship Id="rId11" Type="http://schemas.openxmlformats.org/officeDocument/2006/relationships/oleObject" Target="../embeddings/oleObject56.bin"/><Relationship Id="rId5" Type="http://schemas.openxmlformats.org/officeDocument/2006/relationships/image" Target="../media/image9.png"/><Relationship Id="rId15" Type="http://schemas.openxmlformats.org/officeDocument/2006/relationships/oleObject" Target="../embeddings/oleObject58.bin"/><Relationship Id="rId10" Type="http://schemas.openxmlformats.org/officeDocument/2006/relationships/image" Target="../media/image119.wmf"/><Relationship Id="rId4" Type="http://schemas.openxmlformats.org/officeDocument/2006/relationships/image" Target="../media/image90.png"/><Relationship Id="rId9" Type="http://schemas.openxmlformats.org/officeDocument/2006/relationships/oleObject" Target="../embeddings/oleObject55.bin"/><Relationship Id="rId14" Type="http://schemas.openxmlformats.org/officeDocument/2006/relationships/image" Target="../media/image121.wmf"/></Relationships>
</file>

<file path=ppt/slides/_rels/slide29.x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oleObject" Target="../embeddings/oleObject62.bin"/><Relationship Id="rId18" Type="http://schemas.openxmlformats.org/officeDocument/2006/relationships/image" Target="../media/image129.wmf"/><Relationship Id="rId3" Type="http://schemas.openxmlformats.org/officeDocument/2006/relationships/notesSlide" Target="../notesSlides/notesSlide29.xml"/><Relationship Id="rId7" Type="http://schemas.openxmlformats.org/officeDocument/2006/relationships/oleObject" Target="../embeddings/oleObject59.bin"/><Relationship Id="rId12" Type="http://schemas.openxmlformats.org/officeDocument/2006/relationships/image" Target="../media/image126.wmf"/><Relationship Id="rId17"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image" Target="../media/image128.wmf"/><Relationship Id="rId1" Type="http://schemas.openxmlformats.org/officeDocument/2006/relationships/vmlDrawing" Target="../drawings/vmlDrawing17.vml"/><Relationship Id="rId6" Type="http://schemas.openxmlformats.org/officeDocument/2006/relationships/image" Target="../media/image9.png"/><Relationship Id="rId11" Type="http://schemas.openxmlformats.org/officeDocument/2006/relationships/oleObject" Target="../embeddings/oleObject61.bin"/><Relationship Id="rId5" Type="http://schemas.openxmlformats.org/officeDocument/2006/relationships/image" Target="../media/image90.png"/><Relationship Id="rId15" Type="http://schemas.openxmlformats.org/officeDocument/2006/relationships/oleObject" Target="../embeddings/oleObject63.bin"/><Relationship Id="rId10" Type="http://schemas.openxmlformats.org/officeDocument/2006/relationships/image" Target="../media/image125.wmf"/><Relationship Id="rId19" Type="http://schemas.openxmlformats.org/officeDocument/2006/relationships/image" Target="../media/image131.emf"/><Relationship Id="rId4" Type="http://schemas.openxmlformats.org/officeDocument/2006/relationships/image" Target="../media/image130.png"/><Relationship Id="rId9" Type="http://schemas.openxmlformats.org/officeDocument/2006/relationships/oleObject" Target="../embeddings/oleObject60.bin"/><Relationship Id="rId14" Type="http://schemas.openxmlformats.org/officeDocument/2006/relationships/image" Target="../media/image127.w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135.wmf"/><Relationship Id="rId3" Type="http://schemas.openxmlformats.org/officeDocument/2006/relationships/notesSlide" Target="../notesSlides/notesSlide30.xml"/><Relationship Id="rId7" Type="http://schemas.openxmlformats.org/officeDocument/2006/relationships/image" Target="../media/image132.wmf"/><Relationship Id="rId12"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5.bin"/><Relationship Id="rId11" Type="http://schemas.openxmlformats.org/officeDocument/2006/relationships/image" Target="../media/image134.wmf"/><Relationship Id="rId5" Type="http://schemas.openxmlformats.org/officeDocument/2006/relationships/image" Target="../media/image9.png"/><Relationship Id="rId10" Type="http://schemas.openxmlformats.org/officeDocument/2006/relationships/oleObject" Target="../embeddings/oleObject67.bin"/><Relationship Id="rId4" Type="http://schemas.openxmlformats.org/officeDocument/2006/relationships/image" Target="../media/image90.png"/><Relationship Id="rId9" Type="http://schemas.openxmlformats.org/officeDocument/2006/relationships/image" Target="../media/image133.wmf"/><Relationship Id="rId14" Type="http://schemas.openxmlformats.org/officeDocument/2006/relationships/image" Target="../media/image131.emf"/></Relationships>
</file>

<file path=ppt/slides/_rels/slide31.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38.wmf"/><Relationship Id="rId3" Type="http://schemas.openxmlformats.org/officeDocument/2006/relationships/notesSlide" Target="../notesSlides/notesSlide31.xml"/><Relationship Id="rId7" Type="http://schemas.openxmlformats.org/officeDocument/2006/relationships/image" Target="../media/image136.wmf"/><Relationship Id="rId12"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9.bin"/><Relationship Id="rId11" Type="http://schemas.openxmlformats.org/officeDocument/2006/relationships/image" Target="../media/image137.wmf"/><Relationship Id="rId5" Type="http://schemas.openxmlformats.org/officeDocument/2006/relationships/image" Target="../media/image9.png"/><Relationship Id="rId10" Type="http://schemas.openxmlformats.org/officeDocument/2006/relationships/oleObject" Target="../embeddings/oleObject70.bin"/><Relationship Id="rId4" Type="http://schemas.openxmlformats.org/officeDocument/2006/relationships/image" Target="../media/image90.png"/><Relationship Id="rId9"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40.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7.wmf"/><Relationship Id="rId3" Type="http://schemas.openxmlformats.org/officeDocument/2006/relationships/notesSlide" Target="../notesSlides/notesSlide5.xml"/><Relationship Id="rId7" Type="http://schemas.openxmlformats.org/officeDocument/2006/relationships/image" Target="../media/image20.emf"/><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image" Target="../media/image16.wmf"/><Relationship Id="rId5" Type="http://schemas.openxmlformats.org/officeDocument/2006/relationships/image" Target="../media/image18.png"/><Relationship Id="rId10" Type="http://schemas.openxmlformats.org/officeDocument/2006/relationships/oleObject" Target="../embeddings/oleObject2.bin"/><Relationship Id="rId4" Type="http://schemas.openxmlformats.org/officeDocument/2006/relationships/image" Target="../media/image9.png"/><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6.bin"/><Relationship Id="rId18" Type="http://schemas.openxmlformats.org/officeDocument/2006/relationships/image" Target="../media/image25.wmf"/><Relationship Id="rId3" Type="http://schemas.openxmlformats.org/officeDocument/2006/relationships/notesSlide" Target="../notesSlides/notesSlide6.xml"/><Relationship Id="rId7" Type="http://schemas.openxmlformats.org/officeDocument/2006/relationships/oleObject" Target="../embeddings/oleObject4.bin"/><Relationship Id="rId12" Type="http://schemas.openxmlformats.org/officeDocument/2006/relationships/image" Target="../media/image280.png"/><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vmlDrawing" Target="../drawings/vmlDrawing2.vml"/><Relationship Id="rId6" Type="http://schemas.openxmlformats.org/officeDocument/2006/relationships/image" Target="../media/image29.png"/><Relationship Id="rId11" Type="http://schemas.openxmlformats.org/officeDocument/2006/relationships/image" Target="../media/image22.wmf"/><Relationship Id="rId5" Type="http://schemas.openxmlformats.org/officeDocument/2006/relationships/image" Target="../media/image28.png"/><Relationship Id="rId15" Type="http://schemas.openxmlformats.org/officeDocument/2006/relationships/oleObject" Target="../embeddings/oleObject7.bin"/><Relationship Id="rId10" Type="http://schemas.openxmlformats.org/officeDocument/2006/relationships/oleObject" Target="../embeddings/oleObject5.bin"/><Relationship Id="rId19" Type="http://schemas.openxmlformats.org/officeDocument/2006/relationships/oleObject" Target="../embeddings/oleObject9.bin"/><Relationship Id="rId4" Type="http://schemas.openxmlformats.org/officeDocument/2006/relationships/image" Target="../media/image27.png"/><Relationship Id="rId9" Type="http://schemas.openxmlformats.org/officeDocument/2006/relationships/image" Target="../media/image30.emf"/><Relationship Id="rId14" Type="http://schemas.openxmlformats.org/officeDocument/2006/relationships/image" Target="../media/image23.wmf"/></Relationships>
</file>

<file path=ppt/slides/_rels/slide7.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7.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2.wmf"/><Relationship Id="rId4" Type="http://schemas.openxmlformats.org/officeDocument/2006/relationships/image" Target="../media/image27.png"/><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561013" y="2466969"/>
            <a:ext cx="5486400" cy="8858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549" y="1544644"/>
            <a:ext cx="5515841"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0717" y="2362200"/>
            <a:ext cx="1440295" cy="144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7492" b="32210"/>
          <a:stretch/>
        </p:blipFill>
        <p:spPr bwMode="auto">
          <a:xfrm>
            <a:off x="5704025" y="2495544"/>
            <a:ext cx="5038587" cy="73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765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283451" cy="2741443"/>
            <a:chOff x="379411" y="1011109"/>
            <a:chExt cx="11283451" cy="2741443"/>
          </a:xfrm>
        </p:grpSpPr>
        <p:sp>
          <p:nvSpPr>
            <p:cNvPr id="21" name="Rounded Rectangle 20"/>
            <p:cNvSpPr/>
            <p:nvPr/>
          </p:nvSpPr>
          <p:spPr>
            <a:xfrm>
              <a:off x="379411" y="1011109"/>
              <a:ext cx="11125201" cy="256895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3" y="1011109"/>
              <a:ext cx="10301189"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Khoảng cách giữa 2 mặt phẳng song song (P) và (Q) , kí hiệu </a:t>
              </a:r>
              <a:r>
                <a:rPr lang="en-US" sz="2600" b="1" smtClean="0">
                  <a:solidFill>
                    <a:srgbClr val="C00000"/>
                  </a:solidFill>
                  <a:latin typeface="Arial" pitchFamily="34" charset="0"/>
                  <a:cs typeface="Arial" pitchFamily="34" charset="0"/>
                </a:rPr>
                <a:t>d((P),(Q)) </a:t>
              </a:r>
              <a:r>
                <a:rPr lang="en-US" sz="2600" b="1" smtClean="0">
                  <a:latin typeface="Arial" pitchFamily="34" charset="0"/>
                  <a:cs typeface="Arial" pitchFamily="34" charset="0"/>
                </a:rPr>
                <a:t>là khoảng cách từ một điểm bất kì thuộc mặt phẳng này đến mặt phẳng kia.</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7812" y="2437061"/>
              <a:ext cx="1225050" cy="1315491"/>
            </a:xfrm>
            <a:prstGeom prst="rect">
              <a:avLst/>
            </a:prstGeom>
          </p:spPr>
        </p:pic>
        <p:sp>
          <p:nvSpPr>
            <p:cNvPr id="14" name="TextBox 13"/>
            <p:cNvSpPr txBox="1"/>
            <p:nvPr/>
          </p:nvSpPr>
          <p:spPr>
            <a:xfrm>
              <a:off x="593823" y="2284661"/>
              <a:ext cx="9615389"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Khoảng cách giữa 2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m và n , kí hiệu </a:t>
              </a:r>
              <a:r>
                <a:rPr lang="en-US" sz="2600" b="1" smtClean="0">
                  <a:solidFill>
                    <a:srgbClr val="C00000"/>
                  </a:solidFill>
                  <a:latin typeface="Arial" pitchFamily="34" charset="0"/>
                  <a:cs typeface="Arial" pitchFamily="34" charset="0"/>
                </a:rPr>
                <a:t>d(m,n)</a:t>
              </a:r>
              <a:r>
                <a:rPr lang="en-US" sz="2600" b="1" smtClean="0">
                  <a:latin typeface="Arial" pitchFamily="34" charset="0"/>
                  <a:cs typeface="Arial" pitchFamily="34" charset="0"/>
                </a:rPr>
                <a:t> là khoảng cách từ một điểm thuộc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này đến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kia.</a:t>
              </a:r>
              <a:endParaRPr lang="vi-VN" sz="2600" b="1">
                <a:latin typeface="Arial" pitchFamily="34" charset="0"/>
                <a:cs typeface="Arial" pitchFamily="34" charset="0"/>
              </a:endParaRPr>
            </a:p>
          </p:txBody>
        </p:sp>
      </p:grpSp>
      <p:sp>
        <p:nvSpPr>
          <p:cNvPr id="11"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3792" y="3505515"/>
            <a:ext cx="3007066" cy="213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93822" y="5867400"/>
            <a:ext cx="9615389" cy="830997"/>
          </a:xfrm>
          <a:prstGeom prst="rect">
            <a:avLst/>
          </a:prstGeom>
          <a:noFill/>
        </p:spPr>
        <p:txBody>
          <a:bodyPr wrap="square" rtlCol="0">
            <a:spAutoFit/>
          </a:bodyPr>
          <a:lstStyle/>
          <a:p>
            <a:pPr marL="457200" indent="-457200" algn="just">
              <a:buFont typeface="Wingdings" pitchFamily="2" charset="2"/>
              <a:buChar char="v"/>
            </a:pPr>
            <a:r>
              <a:rPr lang="en-US" b="1" smtClean="0">
                <a:latin typeface="Arial" pitchFamily="34" charset="0"/>
                <a:cs typeface="Arial" pitchFamily="34" charset="0"/>
              </a:rPr>
              <a:t>Khoảng cách giữa 2 đáy của một hình lăng trụ được </a:t>
            </a:r>
            <a:br>
              <a:rPr lang="en-US" b="1" smtClean="0">
                <a:latin typeface="Arial" pitchFamily="34" charset="0"/>
                <a:cs typeface="Arial" pitchFamily="34" charset="0"/>
              </a:rPr>
            </a:br>
            <a:r>
              <a:rPr lang="en-US" b="1" smtClean="0">
                <a:latin typeface="Arial" pitchFamily="34" charset="0"/>
                <a:cs typeface="Arial" pitchFamily="34" charset="0"/>
              </a:rPr>
              <a:t>              gọi là chiều cao của hình lăng trụ đó.</a:t>
            </a:r>
            <a:endParaRPr lang="vi-VN" b="1">
              <a:latin typeface="Arial" pitchFamily="34" charset="0"/>
              <a:cs typeface="Arial" pitchFamily="34" charset="0"/>
            </a:endParaRPr>
          </a:p>
        </p:txBody>
      </p:sp>
      <p:sp>
        <p:nvSpPr>
          <p:cNvPr id="12" name="Rectangle 11"/>
          <p:cNvSpPr/>
          <p:nvPr/>
        </p:nvSpPr>
        <p:spPr>
          <a:xfrm>
            <a:off x="760412" y="5334000"/>
            <a:ext cx="11430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Chú ý</a:t>
            </a:r>
            <a:endParaRPr lang="en-US" sz="2000" b="1">
              <a:latin typeface="Arial" pitchFamily="34" charset="0"/>
              <a:cs typeface="Arial" pitchFamily="34" charset="0"/>
            </a:endParaRPr>
          </a:p>
        </p:txBody>
      </p:sp>
    </p:spTree>
    <p:extLst>
      <p:ext uri="{BB962C8B-B14F-4D97-AF65-F5344CB8AC3E}">
        <p14:creationId xmlns:p14="http://schemas.microsoft.com/office/powerpoint/2010/main" val="39453284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6612" y="23011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1999"/>
            <a:ext cx="11658599" cy="1335409"/>
            <a:chOff x="227012" y="761999"/>
            <a:chExt cx="11658599" cy="1335409"/>
          </a:xfrm>
        </p:grpSpPr>
        <p:sp>
          <p:nvSpPr>
            <p:cNvPr id="33" name="Rounded Rectangle 32"/>
            <p:cNvSpPr/>
            <p:nvPr/>
          </p:nvSpPr>
          <p:spPr>
            <a:xfrm>
              <a:off x="1714586" y="761999"/>
              <a:ext cx="10171025" cy="1335409"/>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27212" y="762000"/>
                  <a:ext cx="9982200" cy="1335408"/>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một hình hộp đứng ABCD.A’B’C’D’, có đáy là các hình thoi cạnh a , </a:t>
                  </a:r>
                  <a14:m>
                    <m:oMath xmlns:m="http://schemas.openxmlformats.org/officeDocument/2006/math">
                      <m:acc>
                        <m:accPr>
                          <m:chr m:val="̂"/>
                          <m:ctrlPr>
                            <a:rPr lang="en-US" sz="2600" b="1" i="1" smtClean="0">
                              <a:latin typeface="Cambria Math"/>
                              <a:cs typeface="Arial" pitchFamily="34" charset="0"/>
                            </a:rPr>
                          </m:ctrlPr>
                        </m:accPr>
                        <m:e>
                          <m:r>
                            <a:rPr lang="en-US" sz="2600" b="1" i="1" smtClean="0">
                              <a:latin typeface="Cambria Math"/>
                              <a:cs typeface="Arial" pitchFamily="34" charset="0"/>
                            </a:rPr>
                            <m:t>𝑩𝑨𝑫</m:t>
                          </m:r>
                        </m:e>
                      </m:acc>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𝟏𝟐𝟎</m:t>
                          </m:r>
                        </m:e>
                        <m:sup>
                          <m:r>
                            <a:rPr lang="en-US" sz="2600" b="1" i="1" smtClean="0">
                              <a:latin typeface="Cambria Math"/>
                              <a:cs typeface="Arial" pitchFamily="34" charset="0"/>
                            </a:rPr>
                            <m:t>𝟎</m:t>
                          </m:r>
                        </m:sup>
                      </m:sSup>
                    </m:oMath>
                  </a14:m>
                  <a:r>
                    <a:rPr lang="en-US" sz="2600" b="1" smtClean="0">
                      <a:latin typeface="Arial" pitchFamily="34" charset="0"/>
                      <a:cs typeface="Arial" pitchFamily="34" charset="0"/>
                    </a:rPr>
                    <a:t> , </a:t>
                  </a:r>
                  <a14:m>
                    <m:oMath xmlns:m="http://schemas.openxmlformats.org/officeDocument/2006/math">
                      <m:r>
                        <a:rPr lang="en-US" sz="2600" b="1" i="1" smtClean="0">
                          <a:latin typeface="Cambria Math"/>
                          <a:cs typeface="Arial" pitchFamily="34" charset="0"/>
                        </a:rPr>
                        <m:t>𝑨</m:t>
                      </m:r>
                      <m:sSup>
                        <m:sSupPr>
                          <m:ctrlPr>
                            <a:rPr lang="en-US" sz="2600" b="1" i="1" smtClean="0">
                              <a:latin typeface="Cambria Math"/>
                              <a:cs typeface="Arial" pitchFamily="34" charset="0"/>
                            </a:rPr>
                          </m:ctrlPr>
                        </m:sSupPr>
                        <m:e>
                          <m:r>
                            <a:rPr lang="en-US" sz="2600" b="1" i="1" smtClean="0">
                              <a:latin typeface="Cambria Math"/>
                              <a:cs typeface="Arial" pitchFamily="34" charset="0"/>
                            </a:rPr>
                            <m:t>𝑨</m:t>
                          </m:r>
                        </m:e>
                        <m:sup>
                          <m:r>
                            <a:rPr lang="en-US" sz="2600" b="1" i="1" smtClean="0">
                              <a:latin typeface="Cambria Math"/>
                              <a:cs typeface="Arial" pitchFamily="34" charset="0"/>
                            </a:rPr>
                            <m:t>′</m:t>
                          </m:r>
                        </m:sup>
                      </m:sSup>
                      <m:r>
                        <a:rPr lang="en-US" sz="2600" b="1" i="1" smtClean="0">
                          <a:latin typeface="Cambria Math"/>
                          <a:cs typeface="Arial" pitchFamily="34" charset="0"/>
                        </a:rPr>
                        <m:t>=</m:t>
                      </m:r>
                      <m:r>
                        <a:rPr lang="en-US" sz="2600" b="1" i="1" smtClean="0">
                          <a:latin typeface="Cambria Math"/>
                          <a:cs typeface="Arial" pitchFamily="34" charset="0"/>
                        </a:rPr>
                        <m:t>𝒉</m:t>
                      </m:r>
                    </m:oMath>
                  </a14:m>
                  <a:r>
                    <a:rPr lang="en-US" sz="2600" b="1" smtClean="0">
                      <a:latin typeface="Arial" pitchFamily="34" charset="0"/>
                      <a:cs typeface="Arial" pitchFamily="34" charset="0"/>
                    </a:rPr>
                    <a:t> . </a:t>
                  </a:r>
                </a:p>
                <a:p>
                  <a:pPr algn="just"/>
                  <a:r>
                    <a:rPr lang="en-US" sz="2600" b="1" smtClean="0">
                      <a:latin typeface="Arial" pitchFamily="34" charset="0"/>
                      <a:cs typeface="Arial" pitchFamily="34" charset="0"/>
                    </a:rPr>
                    <a:t>Tính khoảng cách giữa A’C’ và (ABCD) , AA’ và (BDD’B’)</a:t>
                  </a:r>
                  <a:endParaRPr lang="vi-VN" sz="26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27212" y="762000"/>
                  <a:ext cx="9982200" cy="1335408"/>
                </a:xfrm>
                <a:prstGeom prst="rect">
                  <a:avLst/>
                </a:prstGeom>
                <a:blipFill rotWithShape="1">
                  <a:blip r:embed="rId6"/>
                  <a:stretch>
                    <a:fillRect l="-794" t="-3196" r="-794" b="-9132"/>
                  </a:stretch>
                </a:blipFill>
              </p:spPr>
              <p:txBody>
                <a:bodyPr/>
                <a:lstStyle/>
                <a:p>
                  <a:r>
                    <a:rPr lang="en-US">
                      <a:noFill/>
                    </a:rPr>
                    <a:t> </a:t>
                  </a:r>
                </a:p>
              </p:txBody>
            </p:sp>
          </mc:Fallback>
        </mc:AlternateContent>
      </p:grpSp>
      <p:sp>
        <p:nvSpPr>
          <p:cNvPr id="22" name="TextBox 21"/>
          <p:cNvSpPr txBox="1"/>
          <p:nvPr/>
        </p:nvSpPr>
        <p:spPr>
          <a:xfrm>
            <a:off x="531812" y="2743200"/>
            <a:ext cx="1379998"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sp>
        <p:nvSpPr>
          <p:cNvPr id="25" name="TextBox 24"/>
          <p:cNvSpPr txBox="1"/>
          <p:nvPr/>
        </p:nvSpPr>
        <p:spPr>
          <a:xfrm>
            <a:off x="531812" y="4249323"/>
            <a:ext cx="7323598" cy="461665"/>
          </a:xfrm>
          <a:prstGeom prst="rect">
            <a:avLst/>
          </a:prstGeom>
          <a:noFill/>
        </p:spPr>
        <p:txBody>
          <a:bodyPr wrap="square" rtlCol="0">
            <a:spAutoFit/>
          </a:bodyPr>
          <a:lstStyle/>
          <a:p>
            <a:pPr algn="just"/>
            <a:r>
              <a:rPr lang="en-US" b="1" smtClean="0">
                <a:latin typeface="Arial" pitchFamily="34" charset="0"/>
                <a:cs typeface="Arial" pitchFamily="34" charset="0"/>
              </a:rPr>
              <a:t>Do AA’ //BB’ nên AA’ //(BDD’B’)</a:t>
            </a:r>
            <a:endParaRPr lang="en-US" b="1">
              <a:latin typeface="Arial" pitchFamily="34" charset="0"/>
              <a:cs typeface="Arial" pitchFamily="34" charset="0"/>
            </a:endParaRPr>
          </a:p>
        </p:txBody>
      </p:sp>
      <p:sp>
        <p:nvSpPr>
          <p:cNvPr id="14"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4" name="Group 3"/>
          <p:cNvGrpSpPr/>
          <p:nvPr/>
        </p:nvGrpSpPr>
        <p:grpSpPr>
          <a:xfrm>
            <a:off x="8304212" y="2209800"/>
            <a:ext cx="3495675" cy="3150602"/>
            <a:chOff x="8397874" y="2362200"/>
            <a:chExt cx="3495675" cy="3150602"/>
          </a:xfrm>
        </p:grpSpPr>
        <p:pic>
          <p:nvPicPr>
            <p:cNvPr id="9114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7874" y="2362200"/>
              <a:ext cx="34956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723899" y="5174248"/>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7.80</a:t>
              </a:r>
              <a:endParaRPr lang="en-US" sz="1600" b="1">
                <a:solidFill>
                  <a:schemeClr val="accent6">
                    <a:lumMod val="75000"/>
                  </a:schemeClr>
                </a:solidFill>
                <a:latin typeface="Arial" pitchFamily="34" charset="0"/>
                <a:cs typeface="Arial" pitchFamily="34" charset="0"/>
              </a:endParaRPr>
            </a:p>
          </p:txBody>
        </p:sp>
      </p:grpSp>
      <p:graphicFrame>
        <p:nvGraphicFramePr>
          <p:cNvPr id="5" name="Object 4"/>
          <p:cNvGraphicFramePr>
            <a:graphicFrameLocks noChangeAspect="1"/>
          </p:cNvGraphicFramePr>
          <p:nvPr>
            <p:extLst>
              <p:ext uri="{D42A27DB-BD31-4B8C-83A1-F6EECF244321}">
                <p14:modId xmlns:p14="http://schemas.microsoft.com/office/powerpoint/2010/main" val="3158926405"/>
              </p:ext>
            </p:extLst>
          </p:nvPr>
        </p:nvGraphicFramePr>
        <p:xfrm>
          <a:off x="1789576" y="2783880"/>
          <a:ext cx="5184775" cy="434975"/>
        </p:xfrm>
        <a:graphic>
          <a:graphicData uri="http://schemas.openxmlformats.org/presentationml/2006/ole">
            <mc:AlternateContent xmlns:mc="http://schemas.openxmlformats.org/markup-compatibility/2006">
              <mc:Choice xmlns:v="urn:schemas-microsoft-com:vml" Requires="v">
                <p:oleObj spid="_x0000_s91294" name="Equation" r:id="rId8" imgW="2425680" imgH="203040" progId="Equation.DSMT4">
                  <p:embed/>
                </p:oleObj>
              </mc:Choice>
              <mc:Fallback>
                <p:oleObj name="Equation" r:id="rId8" imgW="2425680" imgH="203040" progId="Equation.DSMT4">
                  <p:embed/>
                  <p:pic>
                    <p:nvPicPr>
                      <p:cNvPr id="0" name="Object 22"/>
                      <p:cNvPicPr>
                        <a:picLocks noChangeAspect="1" noChangeArrowheads="1"/>
                      </p:cNvPicPr>
                      <p:nvPr/>
                    </p:nvPicPr>
                    <p:blipFill>
                      <a:blip r:embed="rId9"/>
                      <a:srcRect/>
                      <a:stretch>
                        <a:fillRect/>
                      </a:stretch>
                    </p:blipFill>
                    <p:spPr bwMode="auto">
                      <a:xfrm>
                        <a:off x="1789576" y="2783880"/>
                        <a:ext cx="51847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6" name="TextBox 25"/>
              <p:cNvSpPr txBox="1"/>
              <p:nvPr/>
            </p:nvSpPr>
            <p:spPr>
              <a:xfrm>
                <a:off x="531812" y="3200400"/>
                <a:ext cx="5987645" cy="461665"/>
              </a:xfrm>
              <a:prstGeom prst="rect">
                <a:avLst/>
              </a:prstGeom>
              <a:noFill/>
            </p:spPr>
            <p:txBody>
              <a:bodyPr wrap="square" rtlCol="0">
                <a:spAutoFit/>
              </a:bodyPr>
              <a:lstStyle/>
              <a:p>
                <a:pPr algn="just"/>
                <a:r>
                  <a:rPr lang="en-US" b="1" smtClean="0">
                    <a:latin typeface="Arial" pitchFamily="34" charset="0"/>
                    <a:cs typeface="Arial" pitchFamily="34" charset="0"/>
                  </a:rPr>
                  <a:t>Vì là hình hộp đứng nên A’A</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(ABCD)</a:t>
                </a:r>
                <a:endParaRPr lang="en-US"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31812" y="3200400"/>
                <a:ext cx="5987645" cy="461665"/>
              </a:xfrm>
              <a:prstGeom prst="rect">
                <a:avLst/>
              </a:prstGeom>
              <a:blipFill rotWithShape="1">
                <a:blip r:embed="rId11"/>
                <a:stretch>
                  <a:fillRect l="-1527" t="-9211" b="-30263"/>
                </a:stretch>
              </a:blipFill>
            </p:spPr>
            <p:txBody>
              <a:bodyPr/>
              <a:lstStyle/>
              <a:p>
                <a:r>
                  <a:rPr lang="en-US">
                    <a:noFill/>
                  </a:rPr>
                  <a:t> </a:t>
                </a:r>
              </a:p>
            </p:txBody>
          </p:sp>
        </mc:Fallback>
      </mc:AlternateContent>
      <p:graphicFrame>
        <p:nvGraphicFramePr>
          <p:cNvPr id="27" name="Object 26"/>
          <p:cNvGraphicFramePr>
            <a:graphicFrameLocks noChangeAspect="1"/>
          </p:cNvGraphicFramePr>
          <p:nvPr>
            <p:extLst>
              <p:ext uri="{D42A27DB-BD31-4B8C-83A1-F6EECF244321}">
                <p14:modId xmlns:p14="http://schemas.microsoft.com/office/powerpoint/2010/main" val="4160398473"/>
              </p:ext>
            </p:extLst>
          </p:nvPr>
        </p:nvGraphicFramePr>
        <p:xfrm>
          <a:off x="939667" y="3733800"/>
          <a:ext cx="6405562" cy="434975"/>
        </p:xfrm>
        <a:graphic>
          <a:graphicData uri="http://schemas.openxmlformats.org/presentationml/2006/ole">
            <mc:AlternateContent xmlns:mc="http://schemas.openxmlformats.org/markup-compatibility/2006">
              <mc:Choice xmlns:v="urn:schemas-microsoft-com:vml" Requires="v">
                <p:oleObj spid="_x0000_s91295" name="Equation" r:id="rId12" imgW="2997000" imgH="203040" progId="Equation.DSMT4">
                  <p:embed/>
                </p:oleObj>
              </mc:Choice>
              <mc:Fallback>
                <p:oleObj name="Equation" r:id="rId12" imgW="2997000" imgH="203040" progId="Equation.DSMT4">
                  <p:embed/>
                  <p:pic>
                    <p:nvPicPr>
                      <p:cNvPr id="0" name=""/>
                      <p:cNvPicPr>
                        <a:picLocks noChangeAspect="1" noChangeArrowheads="1"/>
                      </p:cNvPicPr>
                      <p:nvPr/>
                    </p:nvPicPr>
                    <p:blipFill>
                      <a:blip r:embed="rId13"/>
                      <a:srcRect/>
                      <a:stretch>
                        <a:fillRect/>
                      </a:stretch>
                    </p:blipFill>
                    <p:spPr bwMode="auto">
                      <a:xfrm>
                        <a:off x="939667" y="3733800"/>
                        <a:ext cx="64055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653389871"/>
              </p:ext>
            </p:extLst>
          </p:nvPr>
        </p:nvGraphicFramePr>
        <p:xfrm>
          <a:off x="1095838" y="4769997"/>
          <a:ext cx="3636962" cy="434975"/>
        </p:xfrm>
        <a:graphic>
          <a:graphicData uri="http://schemas.openxmlformats.org/presentationml/2006/ole">
            <mc:AlternateContent xmlns:mc="http://schemas.openxmlformats.org/markup-compatibility/2006">
              <mc:Choice xmlns:v="urn:schemas-microsoft-com:vml" Requires="v">
                <p:oleObj spid="_x0000_s91296" name="Equation" r:id="rId14" imgW="1701720" imgH="203040" progId="Equation.DSMT4">
                  <p:embed/>
                </p:oleObj>
              </mc:Choice>
              <mc:Fallback>
                <p:oleObj name="Equation" r:id="rId14" imgW="1701720" imgH="203040" progId="Equation.DSMT4">
                  <p:embed/>
                  <p:pic>
                    <p:nvPicPr>
                      <p:cNvPr id="0" name=""/>
                      <p:cNvPicPr>
                        <a:picLocks noChangeAspect="1" noChangeArrowheads="1"/>
                      </p:cNvPicPr>
                      <p:nvPr/>
                    </p:nvPicPr>
                    <p:blipFill>
                      <a:blip r:embed="rId15"/>
                      <a:srcRect/>
                      <a:stretch>
                        <a:fillRect/>
                      </a:stretch>
                    </p:blipFill>
                    <p:spPr bwMode="auto">
                      <a:xfrm>
                        <a:off x="1095838" y="4769997"/>
                        <a:ext cx="36369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9" name="TextBox 28"/>
              <p:cNvSpPr txBox="1"/>
              <p:nvPr/>
            </p:nvSpPr>
            <p:spPr>
              <a:xfrm>
                <a:off x="531812" y="5181600"/>
                <a:ext cx="9098425" cy="473976"/>
              </a:xfrm>
              <a:prstGeom prst="rect">
                <a:avLst/>
              </a:prstGeom>
              <a:noFill/>
            </p:spPr>
            <p:txBody>
              <a:bodyPr wrap="square" rtlCol="0">
                <a:spAutoFit/>
              </a:bodyPr>
              <a:lstStyle/>
              <a:p>
                <a:pPr algn="just"/>
                <a:r>
                  <a:rPr lang="en-US" b="1" smtClean="0">
                    <a:latin typeface="Arial" pitchFamily="34" charset="0"/>
                    <a:cs typeface="Arial" pitchFamily="34" charset="0"/>
                  </a:rPr>
                  <a:t>Tam giác BAD cân tại A và có </a:t>
                </a:r>
                <a14:m>
                  <m:oMath xmlns:m="http://schemas.openxmlformats.org/officeDocument/2006/math">
                    <m:acc>
                      <m:accPr>
                        <m:chr m:val="̂"/>
                        <m:ctrlPr>
                          <a:rPr lang="en-US" b="1" i="1">
                            <a:latin typeface="Cambria Math"/>
                            <a:cs typeface="Arial" pitchFamily="34" charset="0"/>
                          </a:rPr>
                        </m:ctrlPr>
                      </m:accPr>
                      <m:e>
                        <m:r>
                          <a:rPr lang="en-US" b="1" i="1">
                            <a:latin typeface="Cambria Math"/>
                            <a:cs typeface="Arial" pitchFamily="34" charset="0"/>
                          </a:rPr>
                          <m:t>𝑩𝑨𝑫</m:t>
                        </m:r>
                      </m:e>
                    </m:acc>
                    <m:r>
                      <a:rPr lang="en-US" b="1" i="1">
                        <a:latin typeface="Cambria Math"/>
                        <a:cs typeface="Arial" pitchFamily="34" charset="0"/>
                      </a:rPr>
                      <m:t>=</m:t>
                    </m:r>
                    <m:sSup>
                      <m:sSupPr>
                        <m:ctrlPr>
                          <a:rPr lang="en-US" b="1" i="1">
                            <a:latin typeface="Cambria Math"/>
                            <a:cs typeface="Arial" pitchFamily="34" charset="0"/>
                          </a:rPr>
                        </m:ctrlPr>
                      </m:sSupPr>
                      <m:e>
                        <m:r>
                          <a:rPr lang="en-US" b="1" i="1">
                            <a:latin typeface="Cambria Math"/>
                            <a:cs typeface="Arial" pitchFamily="34" charset="0"/>
                          </a:rPr>
                          <m:t>𝟏𝟐𝟎</m:t>
                        </m:r>
                      </m:e>
                      <m:sup>
                        <m:r>
                          <a:rPr lang="en-US" b="1" i="1">
                            <a:latin typeface="Cambria Math"/>
                            <a:cs typeface="Arial" pitchFamily="34" charset="0"/>
                          </a:rPr>
                          <m:t>𝟎</m:t>
                        </m:r>
                      </m:sup>
                    </m:sSup>
                  </m:oMath>
                </a14:m>
                <a:r>
                  <a:rPr lang="en-US" b="1" smtClean="0">
                    <a:latin typeface="Arial" pitchFamily="34" charset="0"/>
                    <a:cs typeface="Arial" pitchFamily="34" charset="0"/>
                  </a:rPr>
                  <a:t> nên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𝑨𝑩𝑶</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𝟑𝟎</m:t>
                        </m:r>
                      </m:e>
                      <m:sup>
                        <m:r>
                          <a:rPr lang="en-US" b="1" i="1" smtClean="0">
                            <a:latin typeface="Cambria Math"/>
                            <a:cs typeface="Arial" pitchFamily="34" charset="0"/>
                          </a:rPr>
                          <m:t>𝟎</m:t>
                        </m:r>
                      </m:sup>
                    </m:sSup>
                  </m:oMath>
                </a14:m>
                <a:endParaRPr lang="en-US"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31812" y="5181600"/>
                <a:ext cx="9098425" cy="473976"/>
              </a:xfrm>
              <a:prstGeom prst="rect">
                <a:avLst/>
              </a:prstGeom>
              <a:blipFill rotWithShape="1">
                <a:blip r:embed="rId16"/>
                <a:stretch>
                  <a:fillRect l="-1005" t="-6410" b="-29487"/>
                </a:stretch>
              </a:blipFill>
            </p:spPr>
            <p:txBody>
              <a:bodyPr/>
              <a:lstStyle/>
              <a:p>
                <a:r>
                  <a:rPr lang="en-US">
                    <a:noFill/>
                  </a:rPr>
                  <a:t> </a:t>
                </a:r>
              </a:p>
            </p:txBody>
          </p:sp>
        </mc:Fallback>
      </mc:AlternateContent>
      <p:sp>
        <p:nvSpPr>
          <p:cNvPr id="30" name="TextBox 29"/>
          <p:cNvSpPr txBox="1"/>
          <p:nvPr/>
        </p:nvSpPr>
        <p:spPr>
          <a:xfrm>
            <a:off x="531812" y="5701797"/>
            <a:ext cx="6355226" cy="461665"/>
          </a:xfrm>
          <a:prstGeom prst="rect">
            <a:avLst/>
          </a:prstGeom>
          <a:noFill/>
        </p:spPr>
        <p:txBody>
          <a:bodyPr wrap="square" rtlCol="0">
            <a:spAutoFit/>
          </a:bodyPr>
          <a:lstStyle/>
          <a:p>
            <a:pPr algn="just"/>
            <a:r>
              <a:rPr lang="en-US" b="1" smtClean="0">
                <a:latin typeface="Arial" pitchFamily="34" charset="0"/>
                <a:cs typeface="Arial" pitchFamily="34" charset="0"/>
              </a:rPr>
              <a:t>Do đó , trong tam giác vuông AOB , ta có :</a:t>
            </a:r>
            <a:endParaRPr lang="en-US"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3267032865"/>
              </p:ext>
            </p:extLst>
          </p:nvPr>
        </p:nvGraphicFramePr>
        <p:xfrm>
          <a:off x="6820364" y="5486400"/>
          <a:ext cx="2116137" cy="896937"/>
        </p:xfrm>
        <a:graphic>
          <a:graphicData uri="http://schemas.openxmlformats.org/presentationml/2006/ole">
            <mc:AlternateContent xmlns:mc="http://schemas.openxmlformats.org/markup-compatibility/2006">
              <mc:Choice xmlns:v="urn:schemas-microsoft-com:vml" Requires="v">
                <p:oleObj spid="_x0000_s91297" name="Equation" r:id="rId17" imgW="990360" imgH="419040" progId="Equation.DSMT4">
                  <p:embed/>
                </p:oleObj>
              </mc:Choice>
              <mc:Fallback>
                <p:oleObj name="Equation" r:id="rId17" imgW="990360" imgH="419040" progId="Equation.DSMT4">
                  <p:embed/>
                  <p:pic>
                    <p:nvPicPr>
                      <p:cNvPr id="0" name=""/>
                      <p:cNvPicPr>
                        <a:picLocks noChangeAspect="1" noChangeArrowheads="1"/>
                      </p:cNvPicPr>
                      <p:nvPr/>
                    </p:nvPicPr>
                    <p:blipFill>
                      <a:blip r:embed="rId18"/>
                      <a:srcRect/>
                      <a:stretch>
                        <a:fillRect/>
                      </a:stretch>
                    </p:blipFill>
                    <p:spPr bwMode="auto">
                      <a:xfrm>
                        <a:off x="6820364" y="5486400"/>
                        <a:ext cx="2116137"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TextBox 31"/>
          <p:cNvSpPr txBox="1"/>
          <p:nvPr/>
        </p:nvSpPr>
        <p:spPr>
          <a:xfrm>
            <a:off x="531812" y="6240449"/>
            <a:ext cx="9231775" cy="461665"/>
          </a:xfrm>
          <a:prstGeom prst="rect">
            <a:avLst/>
          </a:prstGeom>
          <a:noFill/>
        </p:spPr>
        <p:txBody>
          <a:bodyPr wrap="square" rtlCol="0">
            <a:spAutoFit/>
          </a:bodyPr>
          <a:lstStyle/>
          <a:p>
            <a:pPr algn="just"/>
            <a:r>
              <a:rPr lang="en-US" b="1" smtClean="0">
                <a:latin typeface="Arial" pitchFamily="34" charset="0"/>
                <a:cs typeface="Arial" pitchFamily="34" charset="0"/>
              </a:rPr>
              <a:t>Vậy khoảng cách giữa AA’ và (BDD’B’) bằng </a:t>
            </a:r>
            <a:r>
              <a:rPr lang="en-US" b="1" smtClean="0">
                <a:solidFill>
                  <a:srgbClr val="C00000"/>
                </a:solidFill>
                <a:latin typeface="Arial" pitchFamily="34" charset="0"/>
                <a:cs typeface="Arial" pitchFamily="34" charset="0"/>
              </a:rPr>
              <a:t>a/2</a:t>
            </a:r>
            <a:endParaRPr lang="en-US"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9" grpId="0"/>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843" y="258037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27012" y="762000"/>
            <a:ext cx="11582400" cy="1628991"/>
            <a:chOff x="227012" y="762000"/>
            <a:chExt cx="11582400" cy="1628991"/>
          </a:xfrm>
        </p:grpSpPr>
        <p:sp>
          <p:nvSpPr>
            <p:cNvPr id="22" name="Rounded Rectangle 21"/>
            <p:cNvSpPr/>
            <p:nvPr/>
          </p:nvSpPr>
          <p:spPr>
            <a:xfrm>
              <a:off x="1979612" y="762000"/>
              <a:ext cx="9829800" cy="162899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790575"/>
              <a:ext cx="9448800"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hình chóp S.ABC có SA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a:t>
              </a:r>
              <a:r>
                <a:rPr lang="vi-VN" b="1">
                  <a:latin typeface="Arial" pitchFamily="34" charset="0"/>
                  <a:cs typeface="Arial" pitchFamily="34" charset="0"/>
                </a:rPr>
                <a:t>ABC), SA = h. Gọi M, N, P tương ứng là trung điểm của SA, SB,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pl-PL" b="1" smtClean="0">
                  <a:latin typeface="Arial" pitchFamily="34" charset="0"/>
                  <a:cs typeface="Arial" pitchFamily="34" charset="0"/>
                </a:rPr>
                <a:t>Tính </a:t>
              </a:r>
              <a:r>
                <a:rPr lang="pl-PL" b="1">
                  <a:latin typeface="Arial" pitchFamily="34" charset="0"/>
                  <a:cs typeface="Arial" pitchFamily="34" charset="0"/>
                </a:rPr>
                <a:t>d((MNP),(ABC)) và d(NP,(ABC</a:t>
              </a:r>
              <a:r>
                <a:rPr lang="pl-PL"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Giả sử tam giác ABC vuông tại B và AB = a. Tính d(A,(SBC</a:t>
              </a:r>
              <a:r>
                <a:rPr lang="vi-VN" b="1" smtClean="0">
                  <a:latin typeface="Arial" pitchFamily="34" charset="0"/>
                  <a:cs typeface="Arial" pitchFamily="34" charset="0"/>
                </a:rPr>
                <a:t>)).</a:t>
              </a:r>
              <a:endParaRPr lang="vi-VN" b="1">
                <a:latin typeface="Arial" pitchFamily="34" charset="0"/>
                <a:cs typeface="Arial" pitchFamily="34" charset="0"/>
              </a:endParaRPr>
            </a:p>
          </p:txBody>
        </p:sp>
      </p:grpSp>
      <p:sp>
        <p:nvSpPr>
          <p:cNvPr id="11" name="TextBox 10"/>
          <p:cNvSpPr txBox="1"/>
          <p:nvPr/>
        </p:nvSpPr>
        <p:spPr>
          <a:xfrm>
            <a:off x="227013" y="3048000"/>
            <a:ext cx="7924800" cy="769441"/>
          </a:xfrm>
          <a:prstGeom prst="rect">
            <a:avLst/>
          </a:prstGeom>
          <a:noFill/>
        </p:spPr>
        <p:txBody>
          <a:bodyPr wrap="square" rtlCol="0">
            <a:spAutoFit/>
          </a:bodyPr>
          <a:lstStyle/>
          <a:p>
            <a:pPr algn="just"/>
            <a:r>
              <a:rPr lang="pl-PL" sz="2200" b="1">
                <a:latin typeface="Arial" pitchFamily="34" charset="0"/>
                <a:cs typeface="Arial" pitchFamily="34" charset="0"/>
              </a:rPr>
              <a:t>a) </a:t>
            </a:r>
            <a:r>
              <a:rPr lang="pl-PL" sz="2200" b="1" smtClean="0">
                <a:latin typeface="Arial" pitchFamily="34" charset="0"/>
                <a:cs typeface="Arial" pitchFamily="34" charset="0"/>
              </a:rPr>
              <a:t> </a:t>
            </a:r>
            <a:r>
              <a:rPr lang="pl-PL" sz="2200" b="1">
                <a:latin typeface="Arial" pitchFamily="34" charset="0"/>
                <a:cs typeface="Arial" pitchFamily="34" charset="0"/>
              </a:rPr>
              <a:t>Xét tam giác SBC </a:t>
            </a:r>
            <a:r>
              <a:rPr lang="pl-PL" sz="2200" b="1" smtClean="0">
                <a:latin typeface="Arial" pitchFamily="34" charset="0"/>
                <a:cs typeface="Arial" pitchFamily="34" charset="0"/>
              </a:rPr>
              <a:t>có</a:t>
            </a:r>
            <a:r>
              <a:rPr lang="en-US" sz="2200" b="1" smtClean="0">
                <a:latin typeface="Arial" pitchFamily="34" charset="0"/>
                <a:cs typeface="Arial" pitchFamily="34" charset="0"/>
              </a:rPr>
              <a:t>: </a:t>
            </a:r>
            <a:r>
              <a:rPr lang="vi-VN" sz="2200" b="1">
                <a:latin typeface="Arial" pitchFamily="34" charset="0"/>
                <a:cs typeface="Arial" pitchFamily="34" charset="0"/>
              </a:rPr>
              <a:t>N, P lần lượt là trung điểm SB,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vi-VN" sz="2200" b="1" smtClean="0">
                <a:latin typeface="Arial" pitchFamily="34" charset="0"/>
                <a:cs typeface="Arial" pitchFamily="34" charset="0"/>
              </a:rPr>
              <a:t>SC</a:t>
            </a:r>
            <a:r>
              <a:rPr lang="en-US" sz="2200" b="1" smtClean="0">
                <a:latin typeface="Arial" pitchFamily="34" charset="0"/>
                <a:cs typeface="Arial" pitchFamily="34" charset="0"/>
              </a:rPr>
              <a:t> </a:t>
            </a:r>
            <a:r>
              <a:rPr lang="vi-VN" sz="2200" b="1" smtClean="0">
                <a:latin typeface="Arial" pitchFamily="34" charset="0"/>
                <a:cs typeface="Arial" pitchFamily="34" charset="0"/>
              </a:rPr>
              <a:t>⇒</a:t>
            </a:r>
            <a:r>
              <a:rPr lang="en-US" sz="2200" b="1" smtClean="0">
                <a:latin typeface="Arial" pitchFamily="34" charset="0"/>
                <a:cs typeface="Arial" pitchFamily="34" charset="0"/>
              </a:rPr>
              <a:t> </a:t>
            </a:r>
            <a:r>
              <a:rPr lang="vi-VN" sz="2200" b="1" smtClean="0">
                <a:latin typeface="Arial" pitchFamily="34" charset="0"/>
                <a:cs typeface="Arial" pitchFamily="34" charset="0"/>
              </a:rPr>
              <a:t>PN </a:t>
            </a:r>
            <a:r>
              <a:rPr lang="vi-VN" sz="2200" b="1">
                <a:latin typeface="Arial" pitchFamily="34" charset="0"/>
                <a:cs typeface="Arial" pitchFamily="34" charset="0"/>
              </a:rPr>
              <a:t>là đường trung bình tam giác </a:t>
            </a:r>
            <a:r>
              <a:rPr lang="vi-VN" sz="2200" b="1" smtClean="0">
                <a:latin typeface="Arial" pitchFamily="34" charset="0"/>
                <a:cs typeface="Arial" pitchFamily="34" charset="0"/>
              </a:rPr>
              <a:t>SBC</a:t>
            </a:r>
            <a:endParaRPr lang="vi-VN" sz="2200" b="1">
              <a:latin typeface="Arial" pitchFamily="34" charset="0"/>
              <a:cs typeface="Arial" pitchFamily="34" charset="0"/>
            </a:endParaRPr>
          </a:p>
        </p:txBody>
      </p:sp>
      <p:sp>
        <p:nvSpPr>
          <p:cNvPr id="13"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pic>
        <p:nvPicPr>
          <p:cNvPr id="9216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5212" y="2485527"/>
            <a:ext cx="34290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08012" y="3817441"/>
            <a:ext cx="7433287" cy="430887"/>
          </a:xfrm>
          <a:prstGeom prst="rect">
            <a:avLst/>
          </a:prstGeom>
          <a:noFill/>
        </p:spPr>
        <p:txBody>
          <a:bodyPr wrap="square" rtlCol="0">
            <a:spAutoFit/>
          </a:bodyPr>
          <a:lstStyle/>
          <a:p>
            <a:pPr algn="just"/>
            <a:r>
              <a:rPr lang="pl-PL" sz="2200" b="1" smtClean="0">
                <a:latin typeface="Arial" pitchFamily="34" charset="0"/>
                <a:cs typeface="Arial" pitchFamily="34" charset="0"/>
              </a:rPr>
              <a:t>⇒PN </a:t>
            </a:r>
            <a:r>
              <a:rPr lang="pl-PL" sz="2200" b="1">
                <a:latin typeface="Arial" pitchFamily="34" charset="0"/>
                <a:cs typeface="Arial" pitchFamily="34" charset="0"/>
              </a:rPr>
              <a:t>// BC </a:t>
            </a:r>
            <a:r>
              <a:rPr lang="en-US" sz="2200" b="1" smtClean="0">
                <a:latin typeface="Arial" pitchFamily="34" charset="0"/>
                <a:cs typeface="Arial" pitchFamily="34" charset="0"/>
              </a:rPr>
              <a:t> </a:t>
            </a:r>
            <a:r>
              <a:rPr lang="pl-PL" sz="2200" b="1" smtClean="0">
                <a:latin typeface="Arial" pitchFamily="34" charset="0"/>
                <a:cs typeface="Arial" pitchFamily="34" charset="0"/>
              </a:rPr>
              <a:t>⇒</a:t>
            </a:r>
            <a:r>
              <a:rPr lang="en-US" sz="2200" b="1" smtClean="0">
                <a:latin typeface="Arial" pitchFamily="34" charset="0"/>
                <a:cs typeface="Arial" pitchFamily="34" charset="0"/>
              </a:rPr>
              <a:t> </a:t>
            </a:r>
            <a:r>
              <a:rPr lang="pl-PL" sz="2200" b="1" smtClean="0">
                <a:latin typeface="Arial" pitchFamily="34" charset="0"/>
                <a:cs typeface="Arial" pitchFamily="34" charset="0"/>
              </a:rPr>
              <a:t>PN </a:t>
            </a:r>
            <a:r>
              <a:rPr lang="pl-PL" sz="2200" b="1">
                <a:latin typeface="Arial" pitchFamily="34" charset="0"/>
                <a:cs typeface="Arial" pitchFamily="34" charset="0"/>
              </a:rPr>
              <a:t>// (ABC</a:t>
            </a:r>
            <a:r>
              <a:rPr lang="pl-PL" sz="2200" b="1" smtClean="0">
                <a:latin typeface="Arial" pitchFamily="34" charset="0"/>
                <a:cs typeface="Arial" pitchFamily="34" charset="0"/>
              </a:rPr>
              <a:t>)</a:t>
            </a:r>
            <a:endParaRPr lang="pl-PL" sz="2200" b="1">
              <a:latin typeface="Arial" pitchFamily="34" charset="0"/>
              <a:cs typeface="Arial" pitchFamily="34" charset="0"/>
            </a:endParaRPr>
          </a:p>
        </p:txBody>
      </p:sp>
      <p:sp>
        <p:nvSpPr>
          <p:cNvPr id="18" name="TextBox 17"/>
          <p:cNvSpPr txBox="1"/>
          <p:nvPr/>
        </p:nvSpPr>
        <p:spPr>
          <a:xfrm>
            <a:off x="608012" y="4246244"/>
            <a:ext cx="7504112" cy="769441"/>
          </a:xfrm>
          <a:prstGeom prst="rect">
            <a:avLst/>
          </a:prstGeom>
          <a:noFill/>
        </p:spPr>
        <p:txBody>
          <a:bodyPr wrap="square" rtlCol="0">
            <a:spAutoFit/>
          </a:bodyPr>
          <a:lstStyle/>
          <a:p>
            <a:pPr algn="just"/>
            <a:r>
              <a:rPr lang="pl-PL" sz="2200" b="1" smtClean="0">
                <a:latin typeface="Arial" pitchFamily="34" charset="0"/>
                <a:cs typeface="Arial" pitchFamily="34" charset="0"/>
              </a:rPr>
              <a:t>Xét </a:t>
            </a:r>
            <a:r>
              <a:rPr lang="pl-PL" sz="2200" b="1">
                <a:latin typeface="Arial" pitchFamily="34" charset="0"/>
                <a:cs typeface="Arial" pitchFamily="34" charset="0"/>
              </a:rPr>
              <a:t>tam giác </a:t>
            </a:r>
            <a:r>
              <a:rPr lang="pl-PL" sz="2200" b="1" smtClean="0">
                <a:latin typeface="Arial" pitchFamily="34" charset="0"/>
                <a:cs typeface="Arial" pitchFamily="34" charset="0"/>
              </a:rPr>
              <a:t>S</a:t>
            </a:r>
            <a:r>
              <a:rPr lang="en-US" sz="2200" b="1" smtClean="0">
                <a:latin typeface="Arial" pitchFamily="34" charset="0"/>
                <a:cs typeface="Arial" pitchFamily="34" charset="0"/>
              </a:rPr>
              <a:t>AB</a:t>
            </a:r>
            <a:r>
              <a:rPr lang="pl-PL" sz="2200" b="1" smtClean="0">
                <a:latin typeface="Arial" pitchFamily="34" charset="0"/>
                <a:cs typeface="Arial" pitchFamily="34" charset="0"/>
              </a:rPr>
              <a:t> có</a:t>
            </a:r>
            <a:r>
              <a:rPr lang="en-US" sz="2200" b="1" smtClean="0">
                <a:latin typeface="Arial" pitchFamily="34" charset="0"/>
                <a:cs typeface="Arial" pitchFamily="34" charset="0"/>
              </a:rPr>
              <a:t>: </a:t>
            </a:r>
            <a:r>
              <a:rPr lang="vi-VN" sz="2200" b="1">
                <a:latin typeface="Arial" pitchFamily="34" charset="0"/>
                <a:cs typeface="Arial" pitchFamily="34" charset="0"/>
              </a:rPr>
              <a:t>N, M lần lượt là trung điểm SB, </a:t>
            </a:r>
            <a:r>
              <a:rPr lang="vi-VN" sz="2200" b="1" smtClean="0">
                <a:latin typeface="Arial" pitchFamily="34" charset="0"/>
                <a:cs typeface="Arial" pitchFamily="34" charset="0"/>
              </a:rPr>
              <a:t>SA</a:t>
            </a:r>
            <a:r>
              <a:rPr lang="en-US" sz="2200" b="1" smtClean="0">
                <a:latin typeface="Arial" pitchFamily="34" charset="0"/>
                <a:cs typeface="Arial" pitchFamily="34" charset="0"/>
              </a:rPr>
              <a:t> </a:t>
            </a:r>
            <a:r>
              <a:rPr lang="vi-VN" sz="2200" b="1" smtClean="0">
                <a:latin typeface="Arial" pitchFamily="34" charset="0"/>
                <a:cs typeface="Arial" pitchFamily="34" charset="0"/>
              </a:rPr>
              <a:t>⇒MN </a:t>
            </a:r>
            <a:r>
              <a:rPr lang="vi-VN" sz="2200" b="1">
                <a:latin typeface="Arial" pitchFamily="34" charset="0"/>
                <a:cs typeface="Arial" pitchFamily="34" charset="0"/>
              </a:rPr>
              <a:t>là đường trung bình tam giác </a:t>
            </a:r>
            <a:r>
              <a:rPr lang="vi-VN" sz="2200" b="1" smtClean="0">
                <a:latin typeface="Arial" pitchFamily="34" charset="0"/>
                <a:cs typeface="Arial" pitchFamily="34" charset="0"/>
              </a:rPr>
              <a:t>SAB</a:t>
            </a:r>
            <a:r>
              <a:rPr lang="en-US" sz="2200" b="1" smtClean="0">
                <a:latin typeface="Arial" pitchFamily="34" charset="0"/>
                <a:cs typeface="Arial" pitchFamily="34" charset="0"/>
              </a:rPr>
              <a:t> ⇒ MN </a:t>
            </a:r>
            <a:r>
              <a:rPr lang="en-US" sz="2200" b="1">
                <a:latin typeface="Arial" pitchFamily="34" charset="0"/>
                <a:cs typeface="Arial" pitchFamily="34" charset="0"/>
              </a:rPr>
              <a:t>// AB</a:t>
            </a:r>
            <a:endParaRPr lang="vi-VN" sz="2200" b="1">
              <a:latin typeface="Arial" pitchFamily="34" charset="0"/>
              <a:cs typeface="Arial" pitchFamily="34" charset="0"/>
            </a:endParaRPr>
          </a:p>
        </p:txBody>
      </p:sp>
      <p:sp>
        <p:nvSpPr>
          <p:cNvPr id="19" name="TextBox 18"/>
          <p:cNvSpPr txBox="1"/>
          <p:nvPr/>
        </p:nvSpPr>
        <p:spPr>
          <a:xfrm>
            <a:off x="608012" y="5030745"/>
            <a:ext cx="1143000"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80656518"/>
              </p:ext>
            </p:extLst>
          </p:nvPr>
        </p:nvGraphicFramePr>
        <p:xfrm>
          <a:off x="1598612" y="4953000"/>
          <a:ext cx="4481079" cy="1034761"/>
        </p:xfrm>
        <a:graphic>
          <a:graphicData uri="http://schemas.openxmlformats.org/presentationml/2006/ole">
            <mc:AlternateContent xmlns:mc="http://schemas.openxmlformats.org/markup-compatibility/2006">
              <mc:Choice xmlns:v="urn:schemas-microsoft-com:vml" Requires="v">
                <p:oleObj spid="_x0000_s92277" name="Equation" r:id="rId8" imgW="2095200" imgH="482400" progId="Equation.DSMT4">
                  <p:embed/>
                </p:oleObj>
              </mc:Choice>
              <mc:Fallback>
                <p:oleObj name="Equation" r:id="rId8" imgW="2095200" imgH="482400" progId="Equation.DSMT4">
                  <p:embed/>
                  <p:pic>
                    <p:nvPicPr>
                      <p:cNvPr id="0" name="Object 22"/>
                      <p:cNvPicPr>
                        <a:picLocks noChangeAspect="1" noChangeArrowheads="1"/>
                      </p:cNvPicPr>
                      <p:nvPr/>
                    </p:nvPicPr>
                    <p:blipFill>
                      <a:blip r:embed="rId9"/>
                      <a:srcRect/>
                      <a:stretch>
                        <a:fillRect/>
                      </a:stretch>
                    </p:blipFill>
                    <p:spPr bwMode="auto">
                      <a:xfrm>
                        <a:off x="1598612" y="4953000"/>
                        <a:ext cx="4481079" cy="103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78636692"/>
              </p:ext>
            </p:extLst>
          </p:nvPr>
        </p:nvGraphicFramePr>
        <p:xfrm>
          <a:off x="5808293" y="5162351"/>
          <a:ext cx="2606386" cy="435841"/>
        </p:xfrm>
        <a:graphic>
          <a:graphicData uri="http://schemas.openxmlformats.org/presentationml/2006/ole">
            <mc:AlternateContent xmlns:mc="http://schemas.openxmlformats.org/markup-compatibility/2006">
              <mc:Choice xmlns:v="urn:schemas-microsoft-com:vml" Requires="v">
                <p:oleObj spid="_x0000_s92278" name="Equation" r:id="rId10" imgW="1218960" imgH="203040" progId="Equation.DSMT4">
                  <p:embed/>
                </p:oleObj>
              </mc:Choice>
              <mc:Fallback>
                <p:oleObj name="Equation" r:id="rId10" imgW="1218960" imgH="203040" progId="Equation.DSMT4">
                  <p:embed/>
                  <p:pic>
                    <p:nvPicPr>
                      <p:cNvPr id="0" name=""/>
                      <p:cNvPicPr>
                        <a:picLocks noChangeAspect="1" noChangeArrowheads="1"/>
                      </p:cNvPicPr>
                      <p:nvPr/>
                    </p:nvPicPr>
                    <p:blipFill>
                      <a:blip r:embed="rId11"/>
                      <a:srcRect/>
                      <a:stretch>
                        <a:fillRect/>
                      </a:stretch>
                    </p:blipFill>
                    <p:spPr bwMode="auto">
                      <a:xfrm>
                        <a:off x="5808293" y="5162351"/>
                        <a:ext cx="2606386" cy="43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77783535"/>
              </p:ext>
            </p:extLst>
          </p:nvPr>
        </p:nvGraphicFramePr>
        <p:xfrm>
          <a:off x="1598612" y="5881687"/>
          <a:ext cx="6951663" cy="900113"/>
        </p:xfrm>
        <a:graphic>
          <a:graphicData uri="http://schemas.openxmlformats.org/presentationml/2006/ole">
            <mc:AlternateContent xmlns:mc="http://schemas.openxmlformats.org/markup-compatibility/2006">
              <mc:Choice xmlns:v="urn:schemas-microsoft-com:vml" Requires="v">
                <p:oleObj spid="_x0000_s92279" name="Equation" r:id="rId12" imgW="3251160" imgH="419040" progId="Equation.DSMT4">
                  <p:embed/>
                </p:oleObj>
              </mc:Choice>
              <mc:Fallback>
                <p:oleObj name="Equation" r:id="rId12" imgW="3251160" imgH="419040" progId="Equation.DSMT4">
                  <p:embed/>
                  <p:pic>
                    <p:nvPicPr>
                      <p:cNvPr id="0" name=""/>
                      <p:cNvPicPr>
                        <a:picLocks noChangeAspect="1" noChangeArrowheads="1"/>
                      </p:cNvPicPr>
                      <p:nvPr/>
                    </p:nvPicPr>
                    <p:blipFill>
                      <a:blip r:embed="rId13"/>
                      <a:srcRect/>
                      <a:stretch>
                        <a:fillRect/>
                      </a:stretch>
                    </p:blipFill>
                    <p:spPr bwMode="auto">
                      <a:xfrm>
                        <a:off x="1598612" y="5881687"/>
                        <a:ext cx="695166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45669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wipe(left)">
                                      <p:cBhvr>
                                        <p:cTn id="7" dur="500"/>
                                        <p:tgtEl>
                                          <p:spTgt spid="921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801" y="259381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pic>
        <p:nvPicPr>
          <p:cNvPr id="9216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7276" y="2590800"/>
            <a:ext cx="3117273" cy="307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Object 20"/>
          <p:cNvGraphicFramePr>
            <a:graphicFrameLocks noChangeAspect="1"/>
          </p:cNvGraphicFramePr>
          <p:nvPr>
            <p:extLst>
              <p:ext uri="{D42A27DB-BD31-4B8C-83A1-F6EECF244321}">
                <p14:modId xmlns:p14="http://schemas.microsoft.com/office/powerpoint/2010/main" val="1143115782"/>
              </p:ext>
            </p:extLst>
          </p:nvPr>
        </p:nvGraphicFramePr>
        <p:xfrm>
          <a:off x="150812" y="2819400"/>
          <a:ext cx="8382000" cy="900113"/>
        </p:xfrm>
        <a:graphic>
          <a:graphicData uri="http://schemas.openxmlformats.org/presentationml/2006/ole">
            <mc:AlternateContent xmlns:mc="http://schemas.openxmlformats.org/markup-compatibility/2006">
              <mc:Choice xmlns:v="urn:schemas-microsoft-com:vml" Requires="v">
                <p:oleObj spid="_x0000_s93404" name="Equation" r:id="rId6" imgW="4140000" imgH="419040" progId="Equation.DSMT4">
                  <p:embed/>
                </p:oleObj>
              </mc:Choice>
              <mc:Fallback>
                <p:oleObj name="Equation" r:id="rId6" imgW="4140000" imgH="419040" progId="Equation.DSMT4">
                  <p:embed/>
                  <p:pic>
                    <p:nvPicPr>
                      <p:cNvPr id="0" name=""/>
                      <p:cNvPicPr>
                        <a:picLocks noChangeAspect="1" noChangeArrowheads="1"/>
                      </p:cNvPicPr>
                      <p:nvPr/>
                    </p:nvPicPr>
                    <p:blipFill>
                      <a:blip r:embed="rId7"/>
                      <a:srcRect/>
                      <a:stretch>
                        <a:fillRect/>
                      </a:stretch>
                    </p:blipFill>
                    <p:spPr bwMode="auto">
                      <a:xfrm>
                        <a:off x="150812" y="2819400"/>
                        <a:ext cx="8382000" cy="900113"/>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499325921"/>
              </p:ext>
            </p:extLst>
          </p:nvPr>
        </p:nvGraphicFramePr>
        <p:xfrm>
          <a:off x="3122612" y="4464710"/>
          <a:ext cx="4127500" cy="436563"/>
        </p:xfrm>
        <a:graphic>
          <a:graphicData uri="http://schemas.openxmlformats.org/presentationml/2006/ole">
            <mc:AlternateContent xmlns:mc="http://schemas.openxmlformats.org/markup-compatibility/2006">
              <mc:Choice xmlns:v="urn:schemas-microsoft-com:vml" Requires="v">
                <p:oleObj spid="_x0000_s93405" name="Equation" r:id="rId8" imgW="1930320" imgH="203040" progId="Equation.DSMT4">
                  <p:embed/>
                </p:oleObj>
              </mc:Choice>
              <mc:Fallback>
                <p:oleObj name="Equation" r:id="rId8" imgW="1930320" imgH="203040" progId="Equation.DSMT4">
                  <p:embed/>
                  <p:pic>
                    <p:nvPicPr>
                      <p:cNvPr id="0" name="Object 20"/>
                      <p:cNvPicPr>
                        <a:picLocks noChangeAspect="1" noChangeArrowheads="1"/>
                      </p:cNvPicPr>
                      <p:nvPr/>
                    </p:nvPicPr>
                    <p:blipFill>
                      <a:blip r:embed="rId9"/>
                      <a:srcRect/>
                      <a:stretch>
                        <a:fillRect/>
                      </a:stretch>
                    </p:blipFill>
                    <p:spPr bwMode="auto">
                      <a:xfrm>
                        <a:off x="3122612" y="4464710"/>
                        <a:ext cx="41275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517164" y="3592498"/>
            <a:ext cx="1143000"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1693360916"/>
              </p:ext>
            </p:extLst>
          </p:nvPr>
        </p:nvGraphicFramePr>
        <p:xfrm>
          <a:off x="1659234" y="3505860"/>
          <a:ext cx="3502025" cy="1035050"/>
        </p:xfrm>
        <a:graphic>
          <a:graphicData uri="http://schemas.openxmlformats.org/presentationml/2006/ole">
            <mc:AlternateContent xmlns:mc="http://schemas.openxmlformats.org/markup-compatibility/2006">
              <mc:Choice xmlns:v="urn:schemas-microsoft-com:vml" Requires="v">
                <p:oleObj spid="_x0000_s93406" name="Equation" r:id="rId10" imgW="1638000" imgH="482400" progId="Equation.DSMT4">
                  <p:embed/>
                </p:oleObj>
              </mc:Choice>
              <mc:Fallback>
                <p:oleObj name="Equation" r:id="rId10" imgW="1638000" imgH="482400" progId="Equation.DSMT4">
                  <p:embed/>
                  <p:pic>
                    <p:nvPicPr>
                      <p:cNvPr id="0" name=""/>
                      <p:cNvPicPr>
                        <a:picLocks noChangeAspect="1" noChangeArrowheads="1"/>
                      </p:cNvPicPr>
                      <p:nvPr/>
                    </p:nvPicPr>
                    <p:blipFill>
                      <a:blip r:embed="rId11"/>
                      <a:srcRect/>
                      <a:stretch>
                        <a:fillRect/>
                      </a:stretch>
                    </p:blipFill>
                    <p:spPr bwMode="auto">
                      <a:xfrm>
                        <a:off x="1659234" y="3505860"/>
                        <a:ext cx="35020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455612" y="4921910"/>
            <a:ext cx="3291248" cy="430887"/>
          </a:xfrm>
          <a:prstGeom prst="rect">
            <a:avLst/>
          </a:prstGeom>
          <a:noFill/>
        </p:spPr>
        <p:txBody>
          <a:bodyPr wrap="square" rtlCol="0">
            <a:spAutoFit/>
          </a:bodyPr>
          <a:lstStyle/>
          <a:p>
            <a:pPr algn="just"/>
            <a:r>
              <a:rPr lang="en-US" sz="2200" b="1" smtClean="0">
                <a:latin typeface="Arial" pitchFamily="34" charset="0"/>
                <a:cs typeface="Arial" pitchFamily="34" charset="0"/>
              </a:rPr>
              <a:t>Kẻ AH vuông góc SB :</a:t>
            </a:r>
            <a:endParaRPr lang="vi-VN" sz="2200"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166272670"/>
              </p:ext>
            </p:extLst>
          </p:nvPr>
        </p:nvGraphicFramePr>
        <p:xfrm>
          <a:off x="3589567" y="4962272"/>
          <a:ext cx="4941888" cy="436563"/>
        </p:xfrm>
        <a:graphic>
          <a:graphicData uri="http://schemas.openxmlformats.org/presentationml/2006/ole">
            <mc:AlternateContent xmlns:mc="http://schemas.openxmlformats.org/markup-compatibility/2006">
              <mc:Choice xmlns:v="urn:schemas-microsoft-com:vml" Requires="v">
                <p:oleObj spid="_x0000_s93407" name="Equation" r:id="rId12" imgW="2311200" imgH="203040" progId="Equation.DSMT4">
                  <p:embed/>
                </p:oleObj>
              </mc:Choice>
              <mc:Fallback>
                <p:oleObj name="Equation" r:id="rId12" imgW="2311200" imgH="203040" progId="Equation.DSMT4">
                  <p:embed/>
                  <p:pic>
                    <p:nvPicPr>
                      <p:cNvPr id="0" name=""/>
                      <p:cNvPicPr>
                        <a:picLocks noChangeAspect="1" noChangeArrowheads="1"/>
                      </p:cNvPicPr>
                      <p:nvPr/>
                    </p:nvPicPr>
                    <p:blipFill>
                      <a:blip r:embed="rId13"/>
                      <a:srcRect/>
                      <a:stretch>
                        <a:fillRect/>
                      </a:stretch>
                    </p:blipFill>
                    <p:spPr bwMode="auto">
                      <a:xfrm>
                        <a:off x="3589567" y="4962272"/>
                        <a:ext cx="494188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455611" y="5405423"/>
            <a:ext cx="5169663"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SAB vuông tại A có :</a:t>
            </a:r>
            <a:endParaRPr lang="vi-VN" sz="22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376510059"/>
              </p:ext>
            </p:extLst>
          </p:nvPr>
        </p:nvGraphicFramePr>
        <p:xfrm>
          <a:off x="735988" y="5823610"/>
          <a:ext cx="5159375" cy="927100"/>
        </p:xfrm>
        <a:graphic>
          <a:graphicData uri="http://schemas.openxmlformats.org/presentationml/2006/ole">
            <mc:AlternateContent xmlns:mc="http://schemas.openxmlformats.org/markup-compatibility/2006">
              <mc:Choice xmlns:v="urn:schemas-microsoft-com:vml" Requires="v">
                <p:oleObj spid="_x0000_s93408" name="Equation" r:id="rId14" imgW="2412720" imgH="431640" progId="Equation.DSMT4">
                  <p:embed/>
                </p:oleObj>
              </mc:Choice>
              <mc:Fallback>
                <p:oleObj name="Equation" r:id="rId14" imgW="2412720" imgH="431640" progId="Equation.DSMT4">
                  <p:embed/>
                  <p:pic>
                    <p:nvPicPr>
                      <p:cNvPr id="0" name=""/>
                      <p:cNvPicPr>
                        <a:picLocks noChangeAspect="1" noChangeArrowheads="1"/>
                      </p:cNvPicPr>
                      <p:nvPr/>
                    </p:nvPicPr>
                    <p:blipFill>
                      <a:blip r:embed="rId15"/>
                      <a:srcRect/>
                      <a:stretch>
                        <a:fillRect/>
                      </a:stretch>
                    </p:blipFill>
                    <p:spPr bwMode="auto">
                      <a:xfrm>
                        <a:off x="735988" y="5823610"/>
                        <a:ext cx="51593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724689208"/>
              </p:ext>
            </p:extLst>
          </p:nvPr>
        </p:nvGraphicFramePr>
        <p:xfrm>
          <a:off x="6246812" y="5759612"/>
          <a:ext cx="4371975" cy="1009650"/>
        </p:xfrm>
        <a:graphic>
          <a:graphicData uri="http://schemas.openxmlformats.org/presentationml/2006/ole">
            <mc:AlternateContent xmlns:mc="http://schemas.openxmlformats.org/markup-compatibility/2006">
              <mc:Choice xmlns:v="urn:schemas-microsoft-com:vml" Requires="v">
                <p:oleObj spid="_x0000_s93409" name="Equation" r:id="rId16" imgW="2044440" imgH="469800" progId="Equation.DSMT4">
                  <p:embed/>
                </p:oleObj>
              </mc:Choice>
              <mc:Fallback>
                <p:oleObj name="Equation" r:id="rId16" imgW="2044440" imgH="469800" progId="Equation.DSMT4">
                  <p:embed/>
                  <p:pic>
                    <p:nvPicPr>
                      <p:cNvPr id="0" name=""/>
                      <p:cNvPicPr>
                        <a:picLocks noChangeAspect="1" noChangeArrowheads="1"/>
                      </p:cNvPicPr>
                      <p:nvPr/>
                    </p:nvPicPr>
                    <p:blipFill>
                      <a:blip r:embed="rId17"/>
                      <a:srcRect/>
                      <a:stretch>
                        <a:fillRect/>
                      </a:stretch>
                    </p:blipFill>
                    <p:spPr bwMode="auto">
                      <a:xfrm>
                        <a:off x="6246812" y="5759612"/>
                        <a:ext cx="43719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 name="Group 19"/>
          <p:cNvGrpSpPr/>
          <p:nvPr/>
        </p:nvGrpSpPr>
        <p:grpSpPr>
          <a:xfrm>
            <a:off x="227012" y="762000"/>
            <a:ext cx="11582400" cy="1628991"/>
            <a:chOff x="227012" y="762000"/>
            <a:chExt cx="11582400" cy="1628991"/>
          </a:xfrm>
        </p:grpSpPr>
        <p:sp>
          <p:nvSpPr>
            <p:cNvPr id="30" name="Rounded Rectangle 29"/>
            <p:cNvSpPr/>
            <p:nvPr/>
          </p:nvSpPr>
          <p:spPr>
            <a:xfrm>
              <a:off x="1979612" y="762000"/>
              <a:ext cx="9829800" cy="162899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1"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33" name="Picture 4"/>
            <p:cNvPicPr>
              <a:picLocks noChangeAspect="1" noChangeArrowheads="1"/>
            </p:cNvPicPr>
            <p:nvPr/>
          </p:nvPicPr>
          <p:blipFill rotWithShape="1">
            <a:blip r:embed="rId19">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132012" y="790575"/>
              <a:ext cx="9448800"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hình chóp S.ABC có SA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a:t>
              </a:r>
              <a:r>
                <a:rPr lang="vi-VN" b="1">
                  <a:latin typeface="Arial" pitchFamily="34" charset="0"/>
                  <a:cs typeface="Arial" pitchFamily="34" charset="0"/>
                </a:rPr>
                <a:t>ABC), SA = h. Gọi M, N, P tương ứng là trung điểm của SA, SB,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pl-PL" b="1" smtClean="0">
                  <a:latin typeface="Arial" pitchFamily="34" charset="0"/>
                  <a:cs typeface="Arial" pitchFamily="34" charset="0"/>
                </a:rPr>
                <a:t>Tính </a:t>
              </a:r>
              <a:r>
                <a:rPr lang="pl-PL" b="1">
                  <a:latin typeface="Arial" pitchFamily="34" charset="0"/>
                  <a:cs typeface="Arial" pitchFamily="34" charset="0"/>
                </a:rPr>
                <a:t>d((MNP),(ABC)) và d(NP,(ABC</a:t>
              </a:r>
              <a:r>
                <a:rPr lang="pl-PL"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Giả sử tam giác ABC vuông tại B và AB = a. Tính d(A,(SBC</a:t>
              </a:r>
              <a:r>
                <a:rPr lang="vi-VN" b="1" smtClean="0">
                  <a:latin typeface="Arial" pitchFamily="34" charset="0"/>
                  <a:cs typeface="Arial" pitchFamily="34" charset="0"/>
                </a:rPr>
                <a:t>)).</a:t>
              </a:r>
              <a:endParaRPr lang="vi-VN" b="1">
                <a:latin typeface="Arial" pitchFamily="34" charset="0"/>
                <a:cs typeface="Arial" pitchFamily="34" charset="0"/>
              </a:endParaRPr>
            </a:p>
          </p:txBody>
        </p:sp>
      </p:grpSp>
    </p:spTree>
    <p:extLst>
      <p:ext uri="{BB962C8B-B14F-4D97-AF65-F5344CB8AC3E}">
        <p14:creationId xmlns:p14="http://schemas.microsoft.com/office/powerpoint/2010/main" val="12555498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412" y="26670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50812" y="28575"/>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152400"/>
            <a:ext cx="9953730" cy="235350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55812" y="228384"/>
            <a:ext cx="9725130" cy="2277524"/>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Ở một con dốc lên cầu, người ta đặt một khung khống chế chiều cao, hai cột của khung có phương thẳng đứng và có chiều dài bằng 2,28 m. Đường thẳng nối hai chân cột vuông góc với hai đường mép dốc. Thanh ngang được đặt trên đỉnh hai cột. Biết dốc nghiêng 150 so phương nằm ngang. Tính khoảng cách giữa thanh ngang của khung và mặt đường (theo đơn vị mét và làm tròn kết quả đến chữ số thập phân thứ hai). Hỏi cầu này có cho phép xe cao 2,21 m đi qua hay không</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7" y="111026"/>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82" y="528512"/>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1812" y="3048000"/>
            <a:ext cx="6611938" cy="830997"/>
          </a:xfrm>
          <a:prstGeom prst="rect">
            <a:avLst/>
          </a:prstGeom>
          <a:noFill/>
        </p:spPr>
        <p:txBody>
          <a:bodyPr wrap="square" rtlCol="0">
            <a:spAutoFit/>
          </a:bodyPr>
          <a:lstStyle/>
          <a:p>
            <a:pPr algn="just"/>
            <a:r>
              <a:rPr lang="vi-VN" b="1">
                <a:latin typeface="Arial" pitchFamily="34" charset="0"/>
                <a:cs typeface="Arial" pitchFamily="34" charset="0"/>
              </a:rPr>
              <a:t>Gọi B là một điểm nằm trên thanh ngang và H là hình chiếu vuông góc xuống mặt dốc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42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8410"/>
          <a:stretch/>
        </p:blipFill>
        <p:spPr bwMode="auto">
          <a:xfrm>
            <a:off x="7755797" y="2667000"/>
            <a:ext cx="4164951" cy="2385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31812" y="3862269"/>
            <a:ext cx="6611938" cy="1200329"/>
          </a:xfrm>
          <a:prstGeom prst="rect">
            <a:avLst/>
          </a:prstGeom>
          <a:noFill/>
        </p:spPr>
        <p:txBody>
          <a:bodyPr wrap="square" rtlCol="0">
            <a:spAutoFit/>
          </a:bodyPr>
          <a:lstStyle/>
          <a:p>
            <a:pPr algn="just"/>
            <a:r>
              <a:rPr lang="vi-VN" b="1">
                <a:latin typeface="Arial" pitchFamily="34" charset="0"/>
                <a:cs typeface="Arial" pitchFamily="34" charset="0"/>
              </a:rPr>
              <a:t>Vì dốc nghiêng 150 so với phương nằm ngang nên nên góc giữa cột và mặt phẳng dốc bằng </a:t>
            </a:r>
            <a:r>
              <a:rPr lang="vi-VN" b="1" smtClean="0">
                <a:latin typeface="Arial" pitchFamily="34" charset="0"/>
                <a:cs typeface="Arial" pitchFamily="34" charset="0"/>
              </a:rPr>
              <a:t>75</a:t>
            </a:r>
            <a:r>
              <a:rPr lang="vi-VN" b="1" baseline="30000" smtClean="0">
                <a:latin typeface="Arial" pitchFamily="34" charset="0"/>
                <a:cs typeface="Arial" pitchFamily="34" charset="0"/>
              </a:rPr>
              <a:t>0</a:t>
            </a:r>
            <a:endParaRPr lang="vi-VN" b="1" baseline="30000">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531812" y="5062598"/>
                <a:ext cx="6611938" cy="902298"/>
              </a:xfrm>
              <a:prstGeom prst="rect">
                <a:avLst/>
              </a:prstGeom>
              <a:noFill/>
            </p:spPr>
            <p:txBody>
              <a:bodyPr wrap="square" rtlCol="0">
                <a:spAutoFit/>
              </a:bodyPr>
              <a:lstStyle/>
              <a:p>
                <a:pPr algn="just"/>
                <a:r>
                  <a:rPr lang="vi-VN" b="1" smtClean="0">
                    <a:latin typeface="Arial" pitchFamily="34" charset="0"/>
                    <a:cs typeface="Arial" pitchFamily="34" charset="0"/>
                  </a:rPr>
                  <a:t>Khoảng cách từ B đến mặt phẳng </a:t>
                </a:r>
                <a:r>
                  <a:rPr lang="vi-VN" b="1">
                    <a:latin typeface="Arial" pitchFamily="34" charset="0"/>
                    <a:cs typeface="Arial" pitchFamily="34" charset="0"/>
                  </a:rPr>
                  <a:t>dốc </a:t>
                </a:r>
                <a:r>
                  <a:rPr lang="vi-VN" b="1" smtClean="0">
                    <a:latin typeface="Arial" pitchFamily="34" charset="0"/>
                    <a:cs typeface="Arial" pitchFamily="34" charset="0"/>
                  </a:rPr>
                  <a:t>là</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sz="2600" b="1" i="1" smtClean="0">
                        <a:latin typeface="Cambria Math"/>
                        <a:cs typeface="Arial" pitchFamily="34" charset="0"/>
                      </a:rPr>
                      <m:t>𝑩𝑯</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m:t>
                    </m:r>
                    <m:r>
                      <a:rPr lang="en-US" sz="2600" b="1" i="1" smtClean="0">
                        <a:latin typeface="Cambria Math"/>
                        <a:cs typeface="Arial" pitchFamily="34" charset="0"/>
                      </a:rPr>
                      <m:t>𝟐𝟖</m:t>
                    </m:r>
                    <m:r>
                      <a:rPr lang="en-US" sz="2600" b="1" i="1" smtClean="0">
                        <a:latin typeface="Cambria Math"/>
                        <a:cs typeface="Arial" pitchFamily="34" charset="0"/>
                      </a:rPr>
                      <m:t>.</m:t>
                    </m:r>
                    <m:r>
                      <a:rPr lang="en-US" sz="2600" b="1" i="1" smtClean="0">
                        <a:latin typeface="Cambria Math"/>
                        <a:cs typeface="Arial" pitchFamily="34" charset="0"/>
                      </a:rPr>
                      <m:t>𝒔𝒊𝒏</m:t>
                    </m:r>
                    <m:sSup>
                      <m:sSupPr>
                        <m:ctrlPr>
                          <a:rPr lang="en-US" sz="2600" b="1" i="1" smtClean="0">
                            <a:latin typeface="Cambria Math"/>
                            <a:cs typeface="Arial" pitchFamily="34" charset="0"/>
                          </a:rPr>
                        </m:ctrlPr>
                      </m:sSupPr>
                      <m:e>
                        <m:r>
                          <a:rPr lang="en-US" sz="2600" b="1" i="1" smtClean="0">
                            <a:latin typeface="Cambria Math"/>
                            <a:cs typeface="Arial" pitchFamily="34" charset="0"/>
                          </a:rPr>
                          <m:t>𝟕𝟓</m:t>
                        </m:r>
                      </m:e>
                      <m:sup>
                        <m:r>
                          <a:rPr lang="en-US" sz="2600" b="1" i="1" smtClean="0">
                            <a:latin typeface="Cambria Math"/>
                            <a:cs typeface="Arial" pitchFamily="34" charset="0"/>
                          </a:rPr>
                          <m:t>𝟎</m:t>
                        </m:r>
                      </m:sup>
                    </m:sSup>
                    <m:r>
                      <a:rPr lang="en-US" sz="2600" b="1" i="1" smtClean="0">
                        <a:latin typeface="Cambria Math"/>
                        <a:ea typeface="Cambria Math"/>
                        <a:cs typeface="Arial" pitchFamily="34" charset="0"/>
                      </a:rPr>
                      <m:t>≈</m:t>
                    </m:r>
                    <m:r>
                      <a:rPr lang="en-US" sz="2600" b="1" i="1" smtClean="0">
                        <a:solidFill>
                          <a:srgbClr val="C00000"/>
                        </a:solidFill>
                        <a:latin typeface="Cambria Math"/>
                        <a:ea typeface="Cambria Math"/>
                        <a:cs typeface="Arial" pitchFamily="34" charset="0"/>
                      </a:rPr>
                      <m:t>𝟐</m:t>
                    </m:r>
                    <m:r>
                      <a:rPr lang="en-US" sz="2600" b="1" i="1" smtClean="0">
                        <a:solidFill>
                          <a:srgbClr val="C00000"/>
                        </a:solidFill>
                        <a:latin typeface="Cambria Math"/>
                        <a:ea typeface="Cambria Math"/>
                        <a:cs typeface="Arial" pitchFamily="34" charset="0"/>
                      </a:rPr>
                      <m:t>,</m:t>
                    </m:r>
                    <m:r>
                      <a:rPr lang="en-US" sz="2600" b="1" i="1" smtClean="0">
                        <a:solidFill>
                          <a:srgbClr val="C00000"/>
                        </a:solidFill>
                        <a:latin typeface="Cambria Math"/>
                        <a:ea typeface="Cambria Math"/>
                        <a:cs typeface="Arial" pitchFamily="34" charset="0"/>
                      </a:rPr>
                      <m:t>𝟐</m:t>
                    </m:r>
                    <m:r>
                      <a:rPr lang="en-US" sz="2600" b="1" i="1" smtClean="0">
                        <a:solidFill>
                          <a:schemeClr val="accent2">
                            <a:lumMod val="75000"/>
                          </a:schemeClr>
                        </a:solidFill>
                        <a:latin typeface="Cambria Math"/>
                        <a:ea typeface="Cambria Math"/>
                        <a:cs typeface="Arial" pitchFamily="34" charset="0"/>
                      </a:rPr>
                      <m:t> </m:t>
                    </m:r>
                    <m:r>
                      <a:rPr lang="en-US" sz="2600" b="1" i="1" smtClean="0">
                        <a:solidFill>
                          <a:schemeClr val="tx1"/>
                        </a:solidFill>
                        <a:latin typeface="Cambria Math"/>
                        <a:ea typeface="Cambria Math"/>
                        <a:cs typeface="Arial" pitchFamily="34" charset="0"/>
                      </a:rPr>
                      <m:t>(</m:t>
                    </m:r>
                    <m:r>
                      <a:rPr lang="en-US" sz="2600" b="1" i="1" smtClean="0">
                        <a:latin typeface="Cambria Math"/>
                        <a:ea typeface="Cambria Math"/>
                        <a:cs typeface="Arial" pitchFamily="34" charset="0"/>
                      </a:rPr>
                      <m:t>𝒎</m:t>
                    </m:r>
                    <m:r>
                      <a:rPr lang="en-US" sz="2600" b="1" i="1" smtClean="0">
                        <a:latin typeface="Cambria Math"/>
                        <a:ea typeface="Cambria Math"/>
                        <a:cs typeface="Arial" pitchFamily="34" charset="0"/>
                      </a:rPr>
                      <m:t>)</m:t>
                    </m:r>
                  </m:oMath>
                </a14:m>
                <a:r>
                  <a:rPr lang="vi-VN"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531812" y="5062598"/>
                <a:ext cx="6611938" cy="902298"/>
              </a:xfrm>
              <a:prstGeom prst="rect">
                <a:avLst/>
              </a:prstGeom>
              <a:blipFill rotWithShape="1">
                <a:blip r:embed="rId7"/>
                <a:stretch>
                  <a:fillRect l="-1382" t="-4730" r="-1382"/>
                </a:stretch>
              </a:blipFill>
            </p:spPr>
            <p:txBody>
              <a:bodyPr/>
              <a:lstStyle/>
              <a:p>
                <a:r>
                  <a:rPr lang="en-US">
                    <a:noFill/>
                  </a:rPr>
                  <a:t> </a:t>
                </a:r>
              </a:p>
            </p:txBody>
          </p:sp>
        </mc:Fallback>
      </mc:AlternateContent>
      <p:sp>
        <p:nvSpPr>
          <p:cNvPr id="21" name="TextBox 20"/>
          <p:cNvSpPr txBox="1"/>
          <p:nvPr/>
        </p:nvSpPr>
        <p:spPr>
          <a:xfrm>
            <a:off x="522287" y="5976998"/>
            <a:ext cx="6611938" cy="461665"/>
          </a:xfrm>
          <a:prstGeom prst="rect">
            <a:avLst/>
          </a:prstGeom>
          <a:noFill/>
        </p:spPr>
        <p:txBody>
          <a:bodyPr wrap="square" rtlCol="0">
            <a:spAutoFit/>
          </a:bodyPr>
          <a:lstStyle/>
          <a:p>
            <a:pPr algn="just"/>
            <a:r>
              <a:rPr lang="vi-VN" b="1">
                <a:latin typeface="Arial" pitchFamily="34" charset="0"/>
                <a:cs typeface="Arial" pitchFamily="34" charset="0"/>
              </a:rPr>
              <a:t>Do đó không cho phép xe cao 2,21 m đi qua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421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5612" y="5052809"/>
            <a:ext cx="3371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6534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ipe(left)">
                                      <p:cBhvr>
                                        <p:cTn id="7" dur="500"/>
                                        <p:tgtEl>
                                          <p:spTgt spid="942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4212"/>
                                        </p:tgtEl>
                                        <p:attrNameLst>
                                          <p:attrName>style.visibility</p:attrName>
                                        </p:attrNameLst>
                                      </p:cBhvr>
                                      <p:to>
                                        <p:strVal val="visible"/>
                                      </p:to>
                                    </p:set>
                                    <p:animEffect transition="in" filter="wipe(left)">
                                      <p:cBhvr>
                                        <p:cTn id="11" dur="500"/>
                                        <p:tgtEl>
                                          <p:spTgt spid="942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pSp>
        <p:nvGrpSpPr>
          <p:cNvPr id="9" name="Group 8"/>
          <p:cNvGrpSpPr/>
          <p:nvPr/>
        </p:nvGrpSpPr>
        <p:grpSpPr>
          <a:xfrm>
            <a:off x="289088" y="742950"/>
            <a:ext cx="11672724" cy="2339102"/>
            <a:chOff x="289088" y="838200"/>
            <a:chExt cx="11672724" cy="2339102"/>
          </a:xfrm>
        </p:grpSpPr>
        <p:sp>
          <p:nvSpPr>
            <p:cNvPr id="10" name="Rounded Rectangle 9"/>
            <p:cNvSpPr/>
            <p:nvPr/>
          </p:nvSpPr>
          <p:spPr>
            <a:xfrm>
              <a:off x="289088" y="838200"/>
              <a:ext cx="11558425" cy="233910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1" name="TextBox 10"/>
            <p:cNvSpPr txBox="1"/>
            <p:nvPr/>
          </p:nvSpPr>
          <p:spPr>
            <a:xfrm>
              <a:off x="365288" y="838200"/>
              <a:ext cx="11596524" cy="2339102"/>
            </a:xfrm>
            <a:prstGeom prst="rect">
              <a:avLst/>
            </a:prstGeom>
            <a:noFill/>
          </p:spPr>
          <p:txBody>
            <a:bodyPr wrap="square" rtlCol="0">
              <a:spAutoFit/>
            </a:bodyPr>
            <a:lstStyle/>
            <a:p>
              <a:r>
                <a:rPr lang="en-US" sz="2600" b="1" smtClean="0">
                  <a:latin typeface="Arial" pitchFamily="34" charset="0"/>
                  <a:cs typeface="Arial" pitchFamily="34" charset="0"/>
                </a:rPr>
                <a:t>	  </a:t>
              </a:r>
              <a:r>
                <a:rPr lang="vi-VN" b="1">
                  <a:latin typeface="Arial" pitchFamily="34" charset="0"/>
                  <a:cs typeface="Arial" pitchFamily="34" charset="0"/>
                </a:rPr>
                <a:t>Cho hai đường thẳng chéo nhau a và b. Gọi (Q) là mặt phẳng chứa đường thẳng b và song song với a. Hình chiếu a' của a trên (Q) cắt b tại N. </a:t>
              </a:r>
              <a:endParaRPr lang="en-US" b="1" smtClean="0">
                <a:latin typeface="Arial" pitchFamily="34" charset="0"/>
                <a:cs typeface="Arial" pitchFamily="34" charset="0"/>
              </a:endParaRPr>
            </a:p>
            <a:p>
              <a:r>
                <a:rPr lang="vi-VN" b="1" smtClean="0">
                  <a:latin typeface="Arial" pitchFamily="34" charset="0"/>
                  <a:cs typeface="Arial" pitchFamily="34" charset="0"/>
                </a:rPr>
                <a:t>Gọi </a:t>
              </a:r>
              <a:r>
                <a:rPr lang="vi-VN" b="1">
                  <a:latin typeface="Arial" pitchFamily="34" charset="0"/>
                  <a:cs typeface="Arial" pitchFamily="34" charset="0"/>
                </a:rPr>
                <a:t>M là hình chiếu của N trên a (H.7.83</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Mặt </a:t>
              </a:r>
              <a:r>
                <a:rPr lang="vi-VN" b="1">
                  <a:latin typeface="Arial" pitchFamily="34" charset="0"/>
                  <a:cs typeface="Arial" pitchFamily="34" charset="0"/>
                </a:rPr>
                <a:t>phẳng chứa a và a' có vuông góc với (Q) hay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Đường thẳng MN có vuông góc với cả hai đường thẳng a và b hay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Nêu mối quan hệ của khoảng cách giữa a, (Q) và độ dài đoạn thẳng MN</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846931"/>
              <a:ext cx="1614324"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570913" y="3200400"/>
            <a:ext cx="3276600" cy="2719804"/>
            <a:chOff x="8570913" y="3200400"/>
            <a:chExt cx="3276600" cy="2719804"/>
          </a:xfrm>
        </p:grpSpPr>
        <p:sp>
          <p:nvSpPr>
            <p:cNvPr id="28" name="TextBox 27"/>
            <p:cNvSpPr txBox="1"/>
            <p:nvPr/>
          </p:nvSpPr>
          <p:spPr>
            <a:xfrm>
              <a:off x="9561513" y="558165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7.83</a:t>
              </a:r>
              <a:endParaRPr lang="en-US" sz="1600" b="1">
                <a:solidFill>
                  <a:schemeClr val="accent6">
                    <a:lumMod val="75000"/>
                  </a:schemeClr>
                </a:solidFill>
                <a:latin typeface="Arial" pitchFamily="34" charset="0"/>
                <a:cs typeface="Arial" pitchFamily="34" charset="0"/>
              </a:endParaRPr>
            </a:p>
          </p:txBody>
        </p:sp>
        <p:pic>
          <p:nvPicPr>
            <p:cNvPr id="952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0913" y="3200400"/>
              <a:ext cx="32766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4212" y="3276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23413" y="3657600"/>
            <a:ext cx="7323599" cy="461665"/>
          </a:xfrm>
          <a:prstGeom prst="rect">
            <a:avLst/>
          </a:prstGeom>
          <a:noFill/>
        </p:spPr>
        <p:txBody>
          <a:bodyPr wrap="square" rtlCol="0">
            <a:spAutoFit/>
          </a:bodyPr>
          <a:lstStyle/>
          <a:p>
            <a:pPr algn="just"/>
            <a:r>
              <a:rPr lang="vi-VN" b="1">
                <a:latin typeface="Arial" pitchFamily="34" charset="0"/>
                <a:cs typeface="Arial" pitchFamily="34" charset="0"/>
              </a:rPr>
              <a:t>a) Mặt phẳng chứa a và a' có vuông góc với (Q</a:t>
            </a:r>
            <a:r>
              <a:rPr lang="vi-VN" b="1" smtClean="0">
                <a:latin typeface="Arial" pitchFamily="34" charset="0"/>
                <a:cs typeface="Arial" pitchFamily="34" charset="0"/>
              </a:rPr>
              <a:t>)</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523413" y="4160192"/>
                <a:ext cx="7323599" cy="461665"/>
              </a:xfrm>
              <a:prstGeom prst="rect">
                <a:avLst/>
              </a:prstGeom>
              <a:noFill/>
            </p:spPr>
            <p:txBody>
              <a:bodyPr wrap="square" rtlCol="0">
                <a:spAutoFit/>
              </a:bodyPr>
              <a:lstStyle/>
              <a:p>
                <a:pPr algn="just"/>
                <a:r>
                  <a:rPr lang="en-US" b="1" smtClean="0">
                    <a:latin typeface="Arial" pitchFamily="34" charset="0"/>
                    <a:cs typeface="Arial" pitchFamily="34" charset="0"/>
                  </a:rPr>
                  <a:t>b</a:t>
                </a:r>
                <a:r>
                  <a:rPr lang="vi-VN" b="1" smtClean="0">
                    <a:latin typeface="Arial" pitchFamily="34" charset="0"/>
                    <a:cs typeface="Arial" pitchFamily="34" charset="0"/>
                  </a:rPr>
                  <a:t>) </a:t>
                </a:r>
                <a:r>
                  <a:rPr lang="en-US" b="1" smtClean="0">
                    <a:latin typeface="Arial" pitchFamily="34" charset="0"/>
                    <a:cs typeface="Arial" pitchFamily="34" charset="0"/>
                  </a:rPr>
                  <a:t>Ta có : MN</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(Q) , </a:t>
                </a:r>
                <a14:m>
                  <m:oMath xmlns:m="http://schemas.openxmlformats.org/officeDocument/2006/math">
                    <m:r>
                      <a:rPr lang="en-US" b="1" i="1" smtClean="0">
                        <a:latin typeface="Cambria Math"/>
                        <a:cs typeface="Arial" pitchFamily="34" charset="0"/>
                      </a:rPr>
                      <m:t>𝒃</m:t>
                    </m:r>
                    <m:r>
                      <a:rPr lang="en-US" b="1" i="1">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𝑸</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𝑴𝑵</m:t>
                    </m:r>
                    <m:r>
                      <a:rPr lang="en-US" b="1" i="1" smtClean="0">
                        <a:latin typeface="Cambria Math"/>
                        <a:ea typeface="Cambria Math"/>
                        <a:cs typeface="Arial" pitchFamily="34" charset="0"/>
                      </a:rPr>
                      <m:t>⊥</m:t>
                    </m:r>
                    <m:r>
                      <a:rPr lang="en-US" b="1" i="0" smtClean="0">
                        <a:latin typeface="Cambria Math"/>
                        <a:ea typeface="Cambria Math"/>
                        <a:cs typeface="Arial" pitchFamily="34" charset="0"/>
                      </a:rPr>
                      <m:t>𝐛</m:t>
                    </m:r>
                  </m:oMath>
                </a14:m>
                <a:endParaRPr lang="vi-VN"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23413" y="4160192"/>
                <a:ext cx="7323599" cy="461665"/>
              </a:xfrm>
              <a:prstGeom prst="rect">
                <a:avLst/>
              </a:prstGeom>
              <a:blipFill rotWithShape="1">
                <a:blip r:embed="rId6"/>
                <a:stretch>
                  <a:fillRect l="-1332"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23413" y="4621857"/>
                <a:ext cx="7323599" cy="830997"/>
              </a:xfrm>
              <a:prstGeom prst="rect">
                <a:avLst/>
              </a:prstGeom>
              <a:noFill/>
            </p:spPr>
            <p:txBody>
              <a:bodyPr wrap="square" rtlCol="0">
                <a:spAutoFit/>
              </a:bodyPr>
              <a:lstStyle/>
              <a:p>
                <a:pPr algn="just"/>
                <a:r>
                  <a:rPr lang="en-US" b="1" smtClean="0">
                    <a:latin typeface="Arial" pitchFamily="34" charset="0"/>
                    <a:cs typeface="Arial" pitchFamily="34" charset="0"/>
                  </a:rPr>
                  <a:t>Mặt khác : MN</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a  , vậy MN vuông góc với cả 2 </a:t>
                </a:r>
                <a:r>
                  <a:rPr lang="vi-VN" b="1" smtClean="0">
                    <a:latin typeface="Arial" pitchFamily="34" charset="0"/>
                    <a:cs typeface="Arial" pitchFamily="34" charset="0"/>
                  </a:rPr>
                  <a:t>đường thẳng</a:t>
                </a:r>
                <a:r>
                  <a:rPr lang="en-US" b="1" smtClean="0">
                    <a:latin typeface="Arial" pitchFamily="34" charset="0"/>
                    <a:cs typeface="Arial" pitchFamily="34" charset="0"/>
                  </a:rPr>
                  <a:t> a và b</a:t>
                </a:r>
                <a:endParaRPr lang="vi-VN"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23413" y="4621857"/>
                <a:ext cx="7323599" cy="830997"/>
              </a:xfrm>
              <a:prstGeom prst="rect">
                <a:avLst/>
              </a:prstGeom>
              <a:blipFill rotWithShape="1">
                <a:blip r:embed="rId7"/>
                <a:stretch>
                  <a:fillRect l="-1332" t="-6618" r="-1249" b="-16912"/>
                </a:stretch>
              </a:blipFill>
            </p:spPr>
            <p:txBody>
              <a:bodyPr/>
              <a:lstStyle/>
              <a:p>
                <a:r>
                  <a:rPr lang="en-US">
                    <a:noFill/>
                  </a:rPr>
                  <a:t> </a:t>
                </a:r>
              </a:p>
            </p:txBody>
          </p:sp>
        </mc:Fallback>
      </mc:AlternateContent>
      <p:sp>
        <p:nvSpPr>
          <p:cNvPr id="21" name="TextBox 20"/>
          <p:cNvSpPr txBox="1"/>
          <p:nvPr/>
        </p:nvSpPr>
        <p:spPr>
          <a:xfrm>
            <a:off x="523413" y="5504705"/>
            <a:ext cx="7323599" cy="461665"/>
          </a:xfrm>
          <a:prstGeom prst="rect">
            <a:avLst/>
          </a:prstGeom>
          <a:noFill/>
        </p:spPr>
        <p:txBody>
          <a:bodyPr wrap="square" rtlCol="0">
            <a:spAutoFit/>
          </a:bodyPr>
          <a:lstStyle/>
          <a:p>
            <a:pPr algn="just"/>
            <a:r>
              <a:rPr lang="en-US" b="1" smtClean="0">
                <a:latin typeface="Arial" pitchFamily="34" charset="0"/>
                <a:cs typeface="Arial" pitchFamily="34" charset="0"/>
              </a:rPr>
              <a:t>c) Vì a // (Q) nên d(a,(Q)) = d(M, (Q)) = MN</a:t>
            </a:r>
            <a:endParaRPr lang="vi-VN" b="1">
              <a:latin typeface="Arial" pitchFamily="34" charset="0"/>
              <a:cs typeface="Arial" pitchFamily="34" charset="0"/>
            </a:endParaRPr>
          </a:p>
        </p:txBody>
      </p:sp>
    </p:spTree>
    <p:extLst>
      <p:ext uri="{BB962C8B-B14F-4D97-AF65-F5344CB8AC3E}">
        <p14:creationId xmlns:p14="http://schemas.microsoft.com/office/powerpoint/2010/main" val="33502918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46212" y="5215018"/>
            <a:ext cx="3102789" cy="1524001"/>
            <a:chOff x="1446212" y="5340927"/>
            <a:chExt cx="3102789" cy="1524001"/>
          </a:xfrm>
        </p:grpSpPr>
        <p:pic>
          <p:nvPicPr>
            <p:cNvPr id="96261" name="Picture 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05456" y="5340927"/>
              <a:ext cx="2043545"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446212" y="6102927"/>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7.85</a:t>
              </a:r>
              <a:endParaRPr lang="en-US" sz="1600" b="1">
                <a:solidFill>
                  <a:schemeClr val="accent6">
                    <a:lumMod val="75000"/>
                  </a:schemeClr>
                </a:solidFill>
                <a:latin typeface="Arial" pitchFamily="34" charset="0"/>
                <a:cs typeface="Arial" pitchFamily="34" charset="0"/>
              </a:endParaRPr>
            </a:p>
          </p:txBody>
        </p:sp>
      </p:grpSp>
      <p:grpSp>
        <p:nvGrpSpPr>
          <p:cNvPr id="5" name="Group 4"/>
          <p:cNvGrpSpPr/>
          <p:nvPr/>
        </p:nvGrpSpPr>
        <p:grpSpPr>
          <a:xfrm>
            <a:off x="379411" y="714375"/>
            <a:ext cx="8713167" cy="2510351"/>
            <a:chOff x="379411" y="836861"/>
            <a:chExt cx="8713167" cy="2510351"/>
          </a:xfrm>
        </p:grpSpPr>
        <p:sp>
          <p:nvSpPr>
            <p:cNvPr id="21" name="Rounded Rectangle 20"/>
            <p:cNvSpPr/>
            <p:nvPr/>
          </p:nvSpPr>
          <p:spPr>
            <a:xfrm>
              <a:off x="379411" y="836861"/>
              <a:ext cx="8458201" cy="235594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22" name="TextBox 21"/>
                <p:cNvSpPr txBox="1"/>
                <p:nvPr/>
              </p:nvSpPr>
              <p:spPr>
                <a:xfrm>
                  <a:off x="531812" y="884486"/>
                  <a:ext cx="7848600" cy="2308324"/>
                </a:xfrm>
                <a:prstGeom prst="rect">
                  <a:avLst/>
                </a:prstGeom>
                <a:noFill/>
              </p:spPr>
              <p:txBody>
                <a:bodyPr wrap="square" rtlCol="0">
                  <a:spAutoFit/>
                </a:bodyPr>
                <a:lstStyle/>
                <a:p>
                  <a:r>
                    <a:rPr lang="vi-VN" b="1" smtClean="0">
                      <a:latin typeface="Arial" pitchFamily="34" charset="0"/>
                      <a:cs typeface="Arial" pitchFamily="34" charset="0"/>
                    </a:rPr>
                    <a:t>Đường thẳng</a:t>
                  </a:r>
                  <a:r>
                    <a:rPr lang="en-US" b="1" smtClean="0">
                      <a:latin typeface="Arial" pitchFamily="34" charset="0"/>
                      <a:cs typeface="Arial" pitchFamily="34" charset="0"/>
                    </a:rPr>
                    <a:t>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cắt 2 </a:t>
                  </a:r>
                  <a:r>
                    <a:rPr lang="vi-VN" b="1" smtClean="0">
                      <a:latin typeface="Arial" pitchFamily="34" charset="0"/>
                      <a:cs typeface="Arial" pitchFamily="34" charset="0"/>
                    </a:rPr>
                    <a:t>đường thẳng</a:t>
                  </a:r>
                  <a:r>
                    <a:rPr lang="en-US" b="1" smtClean="0">
                      <a:latin typeface="Arial" pitchFamily="34" charset="0"/>
                      <a:cs typeface="Arial" pitchFamily="34" charset="0"/>
                    </a:rPr>
                    <a:t> chéo nhau a, b và vuông góc với cả 2 </a:t>
                  </a:r>
                  <a:r>
                    <a:rPr lang="vi-VN" b="1" smtClean="0">
                      <a:latin typeface="Arial" pitchFamily="34" charset="0"/>
                      <a:cs typeface="Arial" pitchFamily="34" charset="0"/>
                    </a:rPr>
                    <a:t>đường thẳng</a:t>
                  </a:r>
                  <a:r>
                    <a:rPr lang="en-US" b="1" smtClean="0">
                      <a:latin typeface="Arial" pitchFamily="34" charset="0"/>
                      <a:cs typeface="Arial" pitchFamily="34" charset="0"/>
                    </a:rPr>
                    <a:t> đó được gọi là </a:t>
                  </a:r>
                  <a:r>
                    <a:rPr lang="en-US" b="1" smtClean="0">
                      <a:solidFill>
                        <a:srgbClr val="C00000"/>
                      </a:solidFill>
                      <a:latin typeface="Arial" pitchFamily="34" charset="0"/>
                      <a:cs typeface="Arial" pitchFamily="34" charset="0"/>
                    </a:rPr>
                    <a:t>đường vuông góc chung </a:t>
                  </a:r>
                  <a:r>
                    <a:rPr lang="en-US" b="1" smtClean="0">
                      <a:latin typeface="Arial" pitchFamily="34" charset="0"/>
                      <a:cs typeface="Arial" pitchFamily="34" charset="0"/>
                    </a:rPr>
                    <a:t>của a và b</a:t>
                  </a:r>
                  <a:br>
                    <a:rPr lang="en-US" b="1" smtClean="0">
                      <a:latin typeface="Arial" pitchFamily="34" charset="0"/>
                      <a:cs typeface="Arial" pitchFamily="34" charset="0"/>
                    </a:rPr>
                  </a:br>
                  <a:r>
                    <a:rPr lang="en-US" b="1" smtClean="0">
                      <a:latin typeface="Arial" pitchFamily="34" charset="0"/>
                      <a:cs typeface="Arial" pitchFamily="34" charset="0"/>
                    </a:rPr>
                    <a:t>Nếu </a:t>
                  </a:r>
                  <a:r>
                    <a:rPr lang="vi-VN" b="1">
                      <a:latin typeface="Arial" pitchFamily="34" charset="0"/>
                      <a:cs typeface="Arial" pitchFamily="34" charset="0"/>
                    </a:rPr>
                    <a:t>đường vuông góc chung</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cắt a, b tương ứng tại M, N thì độ dài </a:t>
                  </a:r>
                  <a:r>
                    <a:rPr lang="vi-VN" b="1" smtClean="0">
                      <a:latin typeface="Arial" pitchFamily="34" charset="0"/>
                      <a:cs typeface="Arial" pitchFamily="34" charset="0"/>
                    </a:rPr>
                    <a:t>đường thẳng</a:t>
                  </a:r>
                  <a:r>
                    <a:rPr lang="en-US" b="1" smtClean="0">
                      <a:latin typeface="Arial" pitchFamily="34" charset="0"/>
                      <a:cs typeface="Arial" pitchFamily="34" charset="0"/>
                    </a:rPr>
                    <a:t> MN gọi là </a:t>
                  </a:r>
                  <a:r>
                    <a:rPr lang="en-US" b="1" smtClean="0">
                      <a:solidFill>
                        <a:srgbClr val="C00000"/>
                      </a:solidFill>
                      <a:latin typeface="Arial" pitchFamily="34" charset="0"/>
                      <a:cs typeface="Arial" pitchFamily="34" charset="0"/>
                    </a:rPr>
                    <a:t>khoảng cách giữa 2 </a:t>
                  </a:r>
                  <a:r>
                    <a:rPr lang="vi-VN" b="1" smtClean="0">
                      <a:solidFill>
                        <a:srgbClr val="C00000"/>
                      </a:solidFill>
                      <a:latin typeface="Arial" pitchFamily="34" charset="0"/>
                      <a:cs typeface="Arial" pitchFamily="34" charset="0"/>
                    </a:rPr>
                    <a:t>đường thẳng</a:t>
                  </a:r>
                  <a:r>
                    <a:rPr lang="en-US" b="1" smtClean="0">
                      <a:solidFill>
                        <a:srgbClr val="C00000"/>
                      </a:solidFill>
                      <a:latin typeface="Arial" pitchFamily="34" charset="0"/>
                      <a:cs typeface="Arial" pitchFamily="34" charset="0"/>
                    </a:rPr>
                    <a:t> chéo nhau </a:t>
                  </a:r>
                  <a:r>
                    <a:rPr lang="en-US" b="1" smtClean="0">
                      <a:latin typeface="Arial" pitchFamily="34" charset="0"/>
                      <a:cs typeface="Arial" pitchFamily="34" charset="0"/>
                    </a:rPr>
                    <a:t>a, b</a:t>
                  </a:r>
                  <a:r>
                    <a:rPr lang="vi-VN" b="1" smtClean="0">
                      <a:latin typeface="Arial" pitchFamily="34" charset="0"/>
                      <a:cs typeface="Arial" pitchFamily="34" charset="0"/>
                    </a:rPr>
                    <a:t> </a:t>
                  </a:r>
                  <a:endParaRPr lang="vi-VN" b="1">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531812" y="884486"/>
                  <a:ext cx="7848600" cy="2308324"/>
                </a:xfrm>
                <a:prstGeom prst="rect">
                  <a:avLst/>
                </a:prstGeom>
                <a:blipFill rotWithShape="1">
                  <a:blip r:embed="rId5"/>
                  <a:stretch>
                    <a:fillRect l="-1165" t="-1847" r="-2174" b="-5277"/>
                  </a:stretch>
                </a:blipFill>
              </p:spPr>
              <p:txBody>
                <a:bodyPr/>
                <a:lstStyle/>
                <a:p>
                  <a:r>
                    <a:rPr lang="en-US">
                      <a:noFill/>
                    </a:rPr>
                    <a:t> </a:t>
                  </a:r>
                </a:p>
              </p:txBody>
            </p:sp>
          </mc:Fallback>
        </mc:AlternateContent>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978896" y="2151311"/>
              <a:ext cx="1113682" cy="1195901"/>
            </a:xfrm>
            <a:prstGeom prst="rect">
              <a:avLst/>
            </a:prstGeom>
          </p:spPr>
        </p:pic>
      </p:grpSp>
      <p:sp>
        <p:nvSpPr>
          <p:cNvPr id="17" name="TextBox 16"/>
          <p:cNvSpPr txBox="1"/>
          <p:nvPr/>
        </p:nvSpPr>
        <p:spPr>
          <a:xfrm>
            <a:off x="261936" y="3219450"/>
            <a:ext cx="2098676" cy="430887"/>
          </a:xfrm>
          <a:prstGeom prst="rect">
            <a:avLst/>
          </a:prstGeom>
          <a:solidFill>
            <a:schemeClr val="bg1"/>
          </a:solidFill>
        </p:spPr>
        <p:txBody>
          <a:bodyPr wrap="square" rtlCol="0">
            <a:spAutoFit/>
          </a:bodyPr>
          <a:lstStyle/>
          <a:p>
            <a:pPr marL="457200" indent="-457200" algn="just">
              <a:buFont typeface="Wingdings" pitchFamily="2" charset="2"/>
              <a:buChar char="q"/>
            </a:pPr>
            <a:r>
              <a:rPr lang="en-US" sz="2200" b="1" i="1" smtClean="0">
                <a:solidFill>
                  <a:schemeClr val="accent6">
                    <a:lumMod val="75000"/>
                  </a:schemeClr>
                </a:solidFill>
                <a:latin typeface="Arial" pitchFamily="34" charset="0"/>
                <a:cs typeface="Arial" pitchFamily="34" charset="0"/>
              </a:rPr>
              <a:t>Nhận </a:t>
            </a:r>
            <a:r>
              <a:rPr lang="en-US" sz="2200" b="1" i="1" smtClean="0">
                <a:solidFill>
                  <a:schemeClr val="accent6">
                    <a:lumMod val="75000"/>
                  </a:schemeClr>
                </a:solidFill>
                <a:latin typeface="Arial" pitchFamily="34" charset="0"/>
                <a:cs typeface="Arial" pitchFamily="34" charset="0"/>
              </a:rPr>
              <a:t>xét </a:t>
            </a:r>
            <a:r>
              <a:rPr lang="en-US" sz="2200" b="1" smtClean="0">
                <a:solidFill>
                  <a:schemeClr val="accent6">
                    <a:lumMod val="75000"/>
                  </a:schemeClr>
                </a:solidFill>
                <a:latin typeface="Arial" pitchFamily="34" charset="0"/>
                <a:cs typeface="Arial" pitchFamily="34" charset="0"/>
              </a:rPr>
              <a:t>:</a:t>
            </a:r>
            <a:endParaRPr lang="vi-VN" sz="2200" b="1">
              <a:solidFill>
                <a:schemeClr val="accent6">
                  <a:lumMod val="75000"/>
                </a:schemeClr>
              </a:solidFill>
              <a:latin typeface="Arial" pitchFamily="34" charset="0"/>
              <a:cs typeface="Arial" pitchFamily="34" charset="0"/>
            </a:endParaRPr>
          </a:p>
        </p:txBody>
      </p:sp>
      <p:sp>
        <p:nvSpPr>
          <p:cNvPr id="12"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9371012" y="457200"/>
            <a:ext cx="2219325" cy="2884943"/>
            <a:chOff x="9371012" y="809625"/>
            <a:chExt cx="2219325" cy="2884943"/>
          </a:xfrm>
        </p:grpSpPr>
        <p:pic>
          <p:nvPicPr>
            <p:cNvPr id="9625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71012" y="809625"/>
              <a:ext cx="22193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904412" y="3356014"/>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7.84</a:t>
              </a:r>
              <a:endParaRPr lang="en-US" sz="1600" b="1">
                <a:solidFill>
                  <a:schemeClr val="accent6">
                    <a:lumMod val="75000"/>
                  </a:schemeClr>
                </a:solidFill>
                <a:latin typeface="Arial" pitchFamily="34" charset="0"/>
                <a:cs typeface="Arial" pitchFamily="34" charset="0"/>
              </a:endParaRPr>
            </a:p>
          </p:txBody>
        </p:sp>
      </p:grpSp>
      <p:sp>
        <p:nvSpPr>
          <p:cNvPr id="19" name="TextBox 18"/>
          <p:cNvSpPr txBox="1"/>
          <p:nvPr/>
        </p:nvSpPr>
        <p:spPr>
          <a:xfrm>
            <a:off x="227012" y="3565505"/>
            <a:ext cx="10972800" cy="1107996"/>
          </a:xfrm>
          <a:prstGeom prst="rect">
            <a:avLst/>
          </a:prstGeom>
          <a:solidFill>
            <a:schemeClr val="bg1"/>
          </a:solidFill>
        </p:spPr>
        <p:txBody>
          <a:bodyPr wrap="square" rtlCol="0">
            <a:spAutoFit/>
          </a:bodyPr>
          <a:lstStyle/>
          <a:p>
            <a:pPr marL="457200" indent="-457200" algn="just">
              <a:buFont typeface="Arial" pitchFamily="34" charset="0"/>
              <a:buChar char="•"/>
            </a:pPr>
            <a:r>
              <a:rPr lang="en-US" sz="2200" b="1" smtClean="0">
                <a:latin typeface="Arial" pitchFamily="34" charset="0"/>
                <a:cs typeface="Arial" pitchFamily="34" charset="0"/>
              </a:rPr>
              <a:t>Khoảng cách giữa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chéo nhau bằng khoảng cách giữa một trong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đó đến mặt phẳng song song với nó và chứa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còn lại (H 7.85)</a:t>
            </a:r>
            <a:endParaRPr lang="vi-VN" sz="2200" b="1">
              <a:latin typeface="Arial" pitchFamily="34" charset="0"/>
              <a:cs typeface="Arial" pitchFamily="34" charset="0"/>
            </a:endParaRPr>
          </a:p>
        </p:txBody>
      </p:sp>
      <p:sp>
        <p:nvSpPr>
          <p:cNvPr id="20" name="TextBox 19"/>
          <p:cNvSpPr txBox="1"/>
          <p:nvPr/>
        </p:nvSpPr>
        <p:spPr>
          <a:xfrm>
            <a:off x="227012" y="4591050"/>
            <a:ext cx="10972800" cy="769441"/>
          </a:xfrm>
          <a:prstGeom prst="rect">
            <a:avLst/>
          </a:prstGeom>
          <a:solidFill>
            <a:schemeClr val="bg1"/>
          </a:solidFill>
        </p:spPr>
        <p:txBody>
          <a:bodyPr wrap="square" rtlCol="0">
            <a:spAutoFit/>
          </a:bodyPr>
          <a:lstStyle/>
          <a:p>
            <a:pPr marL="457200" indent="-457200" algn="just">
              <a:buFont typeface="Arial" pitchFamily="34" charset="0"/>
              <a:buChar char="•"/>
            </a:pPr>
            <a:r>
              <a:rPr lang="en-US" sz="2200" b="1" smtClean="0">
                <a:latin typeface="Arial" pitchFamily="34" charset="0"/>
                <a:cs typeface="Arial" pitchFamily="34" charset="0"/>
              </a:rPr>
              <a:t>Khoảng cách giữa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chéo nhau bằng khoảng cách giữa 2 mặt phẳng song song , tương ứng chứa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đó. (H 7.86)</a:t>
            </a:r>
            <a:endParaRPr lang="vi-VN" sz="2200" b="1">
              <a:latin typeface="Arial" pitchFamily="34" charset="0"/>
              <a:cs typeface="Arial" pitchFamily="34" charset="0"/>
            </a:endParaRPr>
          </a:p>
        </p:txBody>
      </p:sp>
      <p:grpSp>
        <p:nvGrpSpPr>
          <p:cNvPr id="3" name="Group 2"/>
          <p:cNvGrpSpPr/>
          <p:nvPr/>
        </p:nvGrpSpPr>
        <p:grpSpPr>
          <a:xfrm>
            <a:off x="6315126" y="5372730"/>
            <a:ext cx="3311473" cy="1409070"/>
            <a:chOff x="6315126" y="5498639"/>
            <a:chExt cx="3311473" cy="1409070"/>
          </a:xfrm>
        </p:grpSpPr>
        <p:pic>
          <p:nvPicPr>
            <p:cNvPr id="9626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5126" y="5498639"/>
              <a:ext cx="1849896" cy="140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8331199" y="608605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7.86</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26531889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012" y="2286000"/>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1999"/>
            <a:ext cx="11658599" cy="1329381"/>
            <a:chOff x="227012" y="761999"/>
            <a:chExt cx="11658599" cy="1329381"/>
          </a:xfrm>
        </p:grpSpPr>
        <p:sp>
          <p:nvSpPr>
            <p:cNvPr id="16" name="Rounded Rectangle 15"/>
            <p:cNvSpPr/>
            <p:nvPr/>
          </p:nvSpPr>
          <p:spPr>
            <a:xfrm>
              <a:off x="1714586" y="761999"/>
              <a:ext cx="10171025" cy="132938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27212" y="762000"/>
                  <a:ext cx="9982200" cy="1290139"/>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hình chóp S.ABCD có SA</a:t>
                  </a:r>
                  <a14:m>
                    <m:oMath xmlns:m="http://schemas.openxmlformats.org/officeDocument/2006/math">
                      <m:r>
                        <a:rPr lang="en-US" sz="2500" b="1" i="1" smtClean="0">
                          <a:latin typeface="Cambria Math"/>
                          <a:ea typeface="Cambria Math"/>
                          <a:cs typeface="Arial" pitchFamily="34" charset="0"/>
                        </a:rPr>
                        <m:t>⊥</m:t>
                      </m:r>
                    </m:oMath>
                  </a14:m>
                  <a:r>
                    <a:rPr lang="en-US" sz="2500" b="1" smtClean="0">
                      <a:latin typeface="Arial" pitchFamily="34" charset="0"/>
                      <a:cs typeface="Arial" pitchFamily="34" charset="0"/>
                    </a:rPr>
                    <a:t>(ABC) , AB = a , </a:t>
                  </a:r>
                  <a14:m>
                    <m:oMath xmlns:m="http://schemas.openxmlformats.org/officeDocument/2006/math">
                      <m:acc>
                        <m:accPr>
                          <m:chr m:val="̂"/>
                          <m:ctrlPr>
                            <a:rPr lang="en-US" sz="2500" b="1" i="1" smtClean="0">
                              <a:latin typeface="Cambria Math"/>
                              <a:cs typeface="Arial" pitchFamily="34" charset="0"/>
                            </a:rPr>
                          </m:ctrlPr>
                        </m:accPr>
                        <m:e>
                          <m:r>
                            <a:rPr lang="en-US" sz="2500" b="1" i="1" smtClean="0">
                              <a:latin typeface="Cambria Math"/>
                              <a:cs typeface="Arial" pitchFamily="34" charset="0"/>
                            </a:rPr>
                            <m:t>𝑨𝑩𝑪</m:t>
                          </m:r>
                        </m:e>
                      </m:acc>
                      <m:r>
                        <a:rPr lang="en-US" sz="2500" b="1" i="1" smtClean="0">
                          <a:latin typeface="Cambria Math"/>
                          <a:cs typeface="Arial" pitchFamily="34" charset="0"/>
                        </a:rPr>
                        <m:t>=</m:t>
                      </m:r>
                      <m:sSup>
                        <m:sSupPr>
                          <m:ctrlPr>
                            <a:rPr lang="en-US" sz="2500" b="1" i="1" smtClean="0">
                              <a:latin typeface="Cambria Math"/>
                              <a:cs typeface="Arial" pitchFamily="34" charset="0"/>
                            </a:rPr>
                          </m:ctrlPr>
                        </m:sSupPr>
                        <m:e>
                          <m:r>
                            <a:rPr lang="en-US" sz="2500" b="1" i="1" smtClean="0">
                              <a:latin typeface="Cambria Math"/>
                              <a:cs typeface="Arial" pitchFamily="34" charset="0"/>
                            </a:rPr>
                            <m:t>𝟔𝟎</m:t>
                          </m:r>
                        </m:e>
                        <m:sup>
                          <m:r>
                            <a:rPr lang="en-US" sz="2500" b="1" i="1" smtClean="0">
                              <a:latin typeface="Cambria Math"/>
                              <a:cs typeface="Arial" pitchFamily="34" charset="0"/>
                            </a:rPr>
                            <m:t>𝟎</m:t>
                          </m:r>
                        </m:sup>
                      </m:sSup>
                    </m:oMath>
                  </a14:m>
                  <a:endParaRPr lang="en-US" sz="2500" b="1" smtClean="0">
                    <a:latin typeface="Arial" pitchFamily="34" charset="0"/>
                    <a:cs typeface="Arial" pitchFamily="34" charset="0"/>
                  </a:endParaRPr>
                </a:p>
                <a:p>
                  <a:pPr algn="just"/>
                  <a:r>
                    <a:rPr lang="en-US" sz="2500" b="1" smtClean="0">
                      <a:latin typeface="Arial" pitchFamily="34" charset="0"/>
                      <a:cs typeface="Arial" pitchFamily="34" charset="0"/>
                    </a:rPr>
                    <a:t>Xác định đường vuông góc chung và tính khoảng cách giữa hai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SA và BC.</a:t>
                  </a:r>
                  <a:endParaRPr lang="vi-VN" sz="25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27212" y="762000"/>
                  <a:ext cx="9982200" cy="1290139"/>
                </a:xfrm>
                <a:prstGeom prst="rect">
                  <a:avLst/>
                </a:prstGeom>
                <a:blipFill rotWithShape="1">
                  <a:blip r:embed="rId6"/>
                  <a:stretch>
                    <a:fillRect l="-733" t="-1415" r="-672" b="-896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533400" y="2667000"/>
                <a:ext cx="7573658" cy="952505"/>
              </a:xfrm>
              <a:prstGeom prst="rect">
                <a:avLst/>
              </a:prstGeom>
              <a:noFill/>
            </p:spPr>
            <p:txBody>
              <a:bodyPr wrap="square" rtlCol="0">
                <a:spAutoFit/>
              </a:bodyPr>
              <a:lstStyle/>
              <a:p>
                <a:pPr algn="just"/>
                <a:r>
                  <a:rPr lang="en-US" b="1" smtClean="0">
                    <a:latin typeface="Arial" pitchFamily="34" charset="0"/>
                    <a:cs typeface="Arial" pitchFamily="34" charset="0"/>
                  </a:rPr>
                  <a:t>Gọi H là hình chiếu của A trên BC. Tam giác ABH vuông tại H và có AB = a,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𝑨𝑩𝑯</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𝟔𝟎</m:t>
                        </m:r>
                      </m:e>
                      <m:sup>
                        <m:r>
                          <a:rPr lang="en-US" b="1" i="1" smtClean="0">
                            <a:latin typeface="Cambria Math"/>
                            <a:cs typeface="Arial" pitchFamily="34" charset="0"/>
                          </a:rPr>
                          <m:t>𝟎</m:t>
                        </m:r>
                      </m:sup>
                    </m:sSup>
                  </m:oMath>
                </a14:m>
                <a:r>
                  <a:rPr lang="en-US" b="1" smtClean="0">
                    <a:latin typeface="Arial" pitchFamily="34" charset="0"/>
                    <a:cs typeface="Arial" pitchFamily="34" charset="0"/>
                  </a:rPr>
                  <a:t> nên </a:t>
                </a:r>
                <a14:m>
                  <m:oMath xmlns:m="http://schemas.openxmlformats.org/officeDocument/2006/math">
                    <m:r>
                      <a:rPr lang="en-US" b="1" i="1" smtClean="0">
                        <a:latin typeface="Cambria Math"/>
                        <a:cs typeface="Arial" pitchFamily="34" charset="0"/>
                      </a:rPr>
                      <m:t>𝑩𝑯</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𝒂</m:t>
                        </m:r>
                      </m:num>
                      <m:den>
                        <m:r>
                          <a:rPr lang="en-US" b="1" i="1" smtClean="0">
                            <a:latin typeface="Cambria Math"/>
                            <a:cs typeface="Arial" pitchFamily="34" charset="0"/>
                          </a:rPr>
                          <m:t>𝟐</m:t>
                        </m:r>
                      </m:den>
                    </m:f>
                  </m:oMath>
                </a14:m>
                <a:endParaRPr lang="en-US"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33400" y="2667000"/>
                <a:ext cx="7573658" cy="952505"/>
              </a:xfrm>
              <a:prstGeom prst="rect">
                <a:avLst/>
              </a:prstGeom>
              <a:blipFill rotWithShape="1">
                <a:blip r:embed="rId8"/>
                <a:stretch>
                  <a:fillRect l="-1288" t="-4487" r="-1208" b="-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31812" y="3614261"/>
                <a:ext cx="7377572" cy="1200329"/>
              </a:xfrm>
              <a:prstGeom prst="rect">
                <a:avLst/>
              </a:prstGeom>
              <a:noFill/>
            </p:spPr>
            <p:txBody>
              <a:bodyPr wrap="square" rtlCol="0">
                <a:spAutoFit/>
              </a:bodyPr>
              <a:lstStyle/>
              <a:p>
                <a:pPr algn="just"/>
                <a:r>
                  <a:rPr lang="en-US" b="1" smtClean="0">
                    <a:latin typeface="Arial" pitchFamily="34" charset="0"/>
                    <a:cs typeface="Arial" pitchFamily="34" charset="0"/>
                  </a:rPr>
                  <a:t>Do SA</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(ABC) nên AH là đường vuông góc chung của SA và BC. Khi đó khoảng cách giữa 2 </a:t>
                </a:r>
                <a:r>
                  <a:rPr lang="vi-VN" b="1" smtClean="0">
                    <a:latin typeface="Arial" pitchFamily="34" charset="0"/>
                    <a:cs typeface="Arial" pitchFamily="34" charset="0"/>
                  </a:rPr>
                  <a:t>đường thẳng</a:t>
                </a:r>
                <a:r>
                  <a:rPr lang="en-US" b="1" smtClean="0">
                    <a:latin typeface="Arial" pitchFamily="34" charset="0"/>
                    <a:cs typeface="Arial" pitchFamily="34" charset="0"/>
                  </a:rPr>
                  <a:t> SA và BC là : </a:t>
                </a:r>
                <a:endParaRPr lang="en-US"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31812" y="3614261"/>
                <a:ext cx="7377572" cy="1200329"/>
              </a:xfrm>
              <a:prstGeom prst="rect">
                <a:avLst/>
              </a:prstGeom>
              <a:blipFill rotWithShape="1">
                <a:blip r:embed="rId9"/>
                <a:stretch>
                  <a:fillRect l="-1240" t="-3553" r="-1322" b="-11168"/>
                </a:stretch>
              </a:blipFill>
            </p:spPr>
            <p:txBody>
              <a:bodyPr/>
              <a:lstStyle/>
              <a:p>
                <a:r>
                  <a:rPr lang="en-US">
                    <a:noFill/>
                  </a:rPr>
                  <a:t> </a:t>
                </a:r>
              </a:p>
            </p:txBody>
          </p:sp>
        </mc:Fallback>
      </mc:AlternateContent>
      <p:sp>
        <p:nvSpPr>
          <p:cNvPr id="18"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20991618"/>
              </p:ext>
            </p:extLst>
          </p:nvPr>
        </p:nvGraphicFramePr>
        <p:xfrm>
          <a:off x="2473022" y="4708587"/>
          <a:ext cx="3176588" cy="954087"/>
        </p:xfrm>
        <a:graphic>
          <a:graphicData uri="http://schemas.openxmlformats.org/presentationml/2006/ole">
            <mc:AlternateContent xmlns:mc="http://schemas.openxmlformats.org/markup-compatibility/2006">
              <mc:Choice xmlns:v="urn:schemas-microsoft-com:vml" Requires="v">
                <p:oleObj spid="_x0000_s97319" name="Equation" r:id="rId10" imgW="1485720" imgH="444240" progId="Equation.DSMT4">
                  <p:embed/>
                </p:oleObj>
              </mc:Choice>
              <mc:Fallback>
                <p:oleObj name="Equation" r:id="rId10" imgW="1485720" imgH="444240" progId="Equation.DSMT4">
                  <p:embed/>
                  <p:pic>
                    <p:nvPicPr>
                      <p:cNvPr id="0" name="Object 1"/>
                      <p:cNvPicPr>
                        <a:picLocks noChangeAspect="1" noChangeArrowheads="1"/>
                      </p:cNvPicPr>
                      <p:nvPr/>
                    </p:nvPicPr>
                    <p:blipFill>
                      <a:blip r:embed="rId11"/>
                      <a:srcRect/>
                      <a:stretch>
                        <a:fillRect/>
                      </a:stretch>
                    </p:blipFill>
                    <p:spPr bwMode="auto">
                      <a:xfrm>
                        <a:off x="2473022" y="4708587"/>
                        <a:ext cx="31765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oup 4"/>
          <p:cNvGrpSpPr/>
          <p:nvPr/>
        </p:nvGrpSpPr>
        <p:grpSpPr>
          <a:xfrm>
            <a:off x="8636721" y="2286000"/>
            <a:ext cx="3325091" cy="2957504"/>
            <a:chOff x="8560521" y="2286000"/>
            <a:chExt cx="3325091" cy="2957504"/>
          </a:xfrm>
        </p:grpSpPr>
        <p:pic>
          <p:nvPicPr>
            <p:cNvPr id="9728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60521" y="2286000"/>
              <a:ext cx="3325091" cy="2788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9634536" y="490495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7.87</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1519497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412" y="233362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TextBox 12"/>
              <p:cNvSpPr txBox="1"/>
              <p:nvPr/>
            </p:nvSpPr>
            <p:spPr>
              <a:xfrm>
                <a:off x="2042219" y="2778978"/>
                <a:ext cx="6172200" cy="461665"/>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r>
                      <a:rPr lang="en-US" b="1" i="1" smtClean="0">
                        <a:latin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𝑷</m:t>
                    </m:r>
                    <m:r>
                      <a:rPr lang="en-US" b="1" i="1" smtClean="0">
                        <a:latin typeface="Cambria Math"/>
                        <a:ea typeface="Cambria Math"/>
                        <a:cs typeface="Arial" pitchFamily="34" charset="0"/>
                      </a:rPr>
                      <m:t>)</m:t>
                    </m:r>
                  </m:oMath>
                </a14:m>
                <a:r>
                  <a:rPr lang="en-US" b="1" smtClean="0">
                    <a:latin typeface="Arial" pitchFamily="34" charset="0"/>
                    <a:cs typeface="Arial" pitchFamily="34" charset="0"/>
                  </a:rPr>
                  <a:t> tại O , </a:t>
                </a:r>
                <a14:m>
                  <m:oMath xmlns:m="http://schemas.openxmlformats.org/officeDocument/2006/math">
                    <m:r>
                      <a:rPr lang="en-US" b="1" i="1" smtClean="0">
                        <a:latin typeface="Cambria Math"/>
                        <a:cs typeface="Arial" pitchFamily="34" charset="0"/>
                      </a:rPr>
                      <m:t>𝑶𝑯</m:t>
                    </m:r>
                    <m:r>
                      <a:rPr lang="en-US" b="1" i="1" smtClean="0">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𝑷</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𝑶𝑯</m:t>
                    </m:r>
                  </m:oMath>
                </a14:m>
                <a:r>
                  <a:rPr lang="en-US" b="1" smtClean="0">
                    <a:latin typeface="Arial" pitchFamily="34" charset="0"/>
                    <a:cs typeface="Arial" pitchFamily="34" charset="0"/>
                  </a:rPr>
                  <a:t> tại O</a:t>
                </a:r>
                <a:endParaRPr lang="vi-VN" b="1">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042219" y="2778978"/>
                <a:ext cx="6172200" cy="461665"/>
              </a:xfrm>
              <a:prstGeom prst="rect">
                <a:avLst/>
              </a:prstGeom>
              <a:blipFill rotWithShape="1">
                <a:blip r:embed="rId4"/>
                <a:stretch>
                  <a:fillRect l="-1481" t="-9211" r="-888" b="-30263"/>
                </a:stretch>
              </a:blipFill>
            </p:spPr>
            <p:txBody>
              <a:bodyPr/>
              <a:lstStyle/>
              <a:p>
                <a:r>
                  <a:rPr lang="en-US">
                    <a:noFill/>
                  </a:rPr>
                  <a:t> </a:t>
                </a:r>
              </a:p>
            </p:txBody>
          </p:sp>
        </mc:Fallback>
      </mc:AlternateContent>
      <p:grpSp>
        <p:nvGrpSpPr>
          <p:cNvPr id="4" name="Group 3"/>
          <p:cNvGrpSpPr/>
          <p:nvPr/>
        </p:nvGrpSpPr>
        <p:grpSpPr>
          <a:xfrm>
            <a:off x="84137" y="609600"/>
            <a:ext cx="11849206" cy="1651527"/>
            <a:chOff x="84137" y="609600"/>
            <a:chExt cx="11849206" cy="1651527"/>
          </a:xfrm>
        </p:grpSpPr>
        <p:sp>
          <p:nvSpPr>
            <p:cNvPr id="15" name="Rectangle 14"/>
            <p:cNvSpPr/>
            <p:nvPr/>
          </p:nvSpPr>
          <p:spPr>
            <a:xfrm>
              <a:off x="150812" y="609600"/>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733426"/>
              <a:ext cx="9953730" cy="1447800"/>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055812" y="809409"/>
              <a:ext cx="9725130"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đường thẳng a vuông góc với mặt phẳng (P) và cắt (P) tại O. Cho đường thẳng b thuộc mặt phẳng (P). Hãy tìm mối quan hệ giữa khoảng cách giữa a, b và khoảng cách từ O đến b (H.7.88</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37" y="692051"/>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94" y="1175904"/>
              <a:ext cx="1731818" cy="852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8360515" y="2221706"/>
            <a:ext cx="3583305" cy="2655094"/>
            <a:chOff x="8360515" y="1640681"/>
            <a:chExt cx="3583305" cy="2655094"/>
          </a:xfrm>
        </p:grpSpPr>
        <p:pic>
          <p:nvPicPr>
            <p:cNvPr id="983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60515" y="1640681"/>
              <a:ext cx="3583305"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294812" y="3957221"/>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7.88</a:t>
              </a:r>
              <a:endParaRPr lang="en-US" sz="1600" b="1">
                <a:solidFill>
                  <a:schemeClr val="accent6">
                    <a:lumMod val="75000"/>
                  </a:schemeClr>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4" name="TextBox 23"/>
              <p:cNvSpPr txBox="1"/>
              <p:nvPr/>
            </p:nvSpPr>
            <p:spPr>
              <a:xfrm>
                <a:off x="2042219" y="3324225"/>
                <a:ext cx="6172200" cy="461665"/>
              </a:xfrm>
              <a:prstGeom prst="rect">
                <a:avLst/>
              </a:prstGeom>
              <a:noFill/>
            </p:spPr>
            <p:txBody>
              <a:bodyPr wrap="square" rtlCol="0">
                <a:spAutoFit/>
              </a:bodyPr>
              <a:lstStyle/>
              <a:p>
                <a:pPr algn="just"/>
                <a:r>
                  <a:rPr lang="en-US" b="1" smtClean="0">
                    <a:latin typeface="Arial" pitchFamily="34" charset="0"/>
                    <a:cs typeface="Arial" pitchFamily="34" charset="0"/>
                  </a:rPr>
                  <a:t>O</a:t>
                </a:r>
                <a14:m>
                  <m:oMath xmlns:m="http://schemas.openxmlformats.org/officeDocument/2006/math">
                    <m:r>
                      <a:rPr lang="en-US" b="1" i="0" smtClean="0">
                        <a:latin typeface="Cambria Math"/>
                        <a:ea typeface="Cambria Math"/>
                        <a:cs typeface="Arial" pitchFamily="34" charset="0"/>
                      </a:rPr>
                      <m:t>𝐇</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𝒃</m:t>
                    </m:r>
                  </m:oMath>
                </a14:m>
                <a:r>
                  <a:rPr lang="en-US" b="1" smtClean="0">
                    <a:latin typeface="Arial" pitchFamily="34" charset="0"/>
                    <a:cs typeface="Arial" pitchFamily="34" charset="0"/>
                  </a:rPr>
                  <a:t> tại H </a:t>
                </a:r>
                <a14:m>
                  <m:oMath xmlns:m="http://schemas.openxmlformats.org/officeDocument/2006/math">
                    <m:r>
                      <a:rPr lang="en-US" b="1" i="1">
                        <a:latin typeface="Cambria Math"/>
                        <a:ea typeface="Cambria Math"/>
                        <a:cs typeface="Arial" pitchFamily="34" charset="0"/>
                      </a:rPr>
                      <m:t>⇒</m:t>
                    </m:r>
                    <m:r>
                      <a:rPr lang="en-US" b="1" i="1" smtClean="0">
                        <a:latin typeface="Cambria Math"/>
                        <a:ea typeface="Cambria Math"/>
                        <a:cs typeface="Arial" pitchFamily="34" charset="0"/>
                      </a:rPr>
                      <m:t>𝒅</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𝒃</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𝑶𝑯</m:t>
                    </m:r>
                  </m:oMath>
                </a14:m>
                <a:endParaRPr lang="vi-VN"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042219" y="3324225"/>
                <a:ext cx="6172200" cy="461665"/>
              </a:xfrm>
              <a:prstGeom prst="rect">
                <a:avLst/>
              </a:prstGeom>
              <a:blipFill rotWithShape="1">
                <a:blip r:embed="rId8"/>
                <a:stretch>
                  <a:fillRect l="-1481" t="-9211" b="-30263"/>
                </a:stretch>
              </a:blipFill>
            </p:spPr>
            <p:txBody>
              <a:bodyPr/>
              <a:lstStyle/>
              <a:p>
                <a:r>
                  <a:rPr lang="en-US">
                    <a:noFill/>
                  </a:rPr>
                  <a:t> </a:t>
                </a:r>
              </a:p>
            </p:txBody>
          </p:sp>
        </mc:Fallback>
      </mc:AlternateContent>
      <p:sp>
        <p:nvSpPr>
          <p:cNvPr id="25"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39723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012" y="3210583"/>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27012" y="714375"/>
            <a:ext cx="11658600" cy="2375052"/>
            <a:chOff x="227012" y="762000"/>
            <a:chExt cx="11658600" cy="2375052"/>
          </a:xfrm>
        </p:grpSpPr>
        <p:sp>
          <p:nvSpPr>
            <p:cNvPr id="20" name="Rounded Rectangle 19"/>
            <p:cNvSpPr/>
            <p:nvPr/>
          </p:nvSpPr>
          <p:spPr>
            <a:xfrm>
              <a:off x="1979612" y="762000"/>
              <a:ext cx="9906000" cy="2286000"/>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TextBox 9"/>
                <p:cNvSpPr txBox="1"/>
                <p:nvPr/>
              </p:nvSpPr>
              <p:spPr>
                <a:xfrm>
                  <a:off x="2055811" y="762000"/>
                  <a:ext cx="9829801" cy="2375052"/>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hình chóp S.ABCD có đáy là hình vuông cạnh </a:t>
                  </a:r>
                  <a:r>
                    <a:rPr lang="vi-VN" b="1">
                      <a:latin typeface="Arial" pitchFamily="34" charset="0"/>
                      <a:cs typeface="Arial" pitchFamily="34" charset="0"/>
                    </a:rPr>
                    <a:t>a</a:t>
                  </a:r>
                  <a:r>
                    <a:rPr lang="vi-VN" b="1" smtClean="0">
                      <a:latin typeface="Arial" pitchFamily="34" charset="0"/>
                      <a:cs typeface="Arial" pitchFamily="34" charset="0"/>
                    </a:rPr>
                    <a:t>,</a:t>
                  </a:r>
                  <a:r>
                    <a:rPr lang="en-US" b="1" smtClean="0">
                      <a:latin typeface="Arial" pitchFamily="34" charset="0"/>
                      <a:cs typeface="Arial" pitchFamily="34" charset="0"/>
                    </a:rPr>
                    <a:t> </a:t>
                  </a:r>
                  <a:r>
                    <a:rPr lang="en-US" b="1" i="1" smtClean="0">
                      <a:latin typeface="Cambria Math"/>
                      <a:cs typeface="Arial" pitchFamily="34" charset="0"/>
                    </a:rPr>
                    <a:t/>
                  </a:r>
                  <a:br>
                    <a:rPr lang="en-US" b="1" i="1" smtClean="0">
                      <a:latin typeface="Cambria Math"/>
                      <a:cs typeface="Arial" pitchFamily="34" charset="0"/>
                    </a:rPr>
                  </a:br>
                  <a14:m>
                    <m:oMath xmlns:m="http://schemas.openxmlformats.org/officeDocument/2006/math">
                      <m:r>
                        <a:rPr lang="en-US" b="1" i="1" smtClean="0">
                          <a:latin typeface="Cambria Math"/>
                          <a:cs typeface="Arial" pitchFamily="34" charset="0"/>
                        </a:rPr>
                        <m:t>𝑺𝑨</m:t>
                      </m:r>
                      <m:r>
                        <a:rPr lang="en-US" b="1" i="1" smtClean="0">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𝑨𝑩𝑪𝑫</m:t>
                          </m:r>
                        </m:e>
                      </m:d>
                      <m:r>
                        <a:rPr lang="en-US" b="1" i="1" smtClean="0">
                          <a:latin typeface="Cambria Math"/>
                          <a:ea typeface="Cambria Math"/>
                          <a:cs typeface="Arial" pitchFamily="34" charset="0"/>
                        </a:rPr>
                        <m:t>, </m:t>
                      </m:r>
                      <m:r>
                        <a:rPr lang="en-US" b="1" i="1" smtClean="0">
                          <a:latin typeface="Cambria Math"/>
                          <a:ea typeface="Cambria Math"/>
                          <a:cs typeface="Arial" pitchFamily="34" charset="0"/>
                        </a:rPr>
                        <m:t>𝑺𝑨</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𝒂</m:t>
                      </m:r>
                      <m:rad>
                        <m:radPr>
                          <m:degHide m:val="on"/>
                          <m:ctrlPr>
                            <a:rPr lang="en-US" b="1" i="1" smtClean="0">
                              <a:latin typeface="Cambria Math"/>
                              <a:ea typeface="Cambria Math"/>
                              <a:cs typeface="Arial" pitchFamily="34" charset="0"/>
                            </a:rPr>
                          </m:ctrlPr>
                        </m:radPr>
                        <m:deg/>
                        <m:e>
                          <m:r>
                            <a:rPr lang="en-US" b="1" i="1" smtClean="0">
                              <a:latin typeface="Cambria Math"/>
                              <a:ea typeface="Cambria Math"/>
                              <a:cs typeface="Arial" pitchFamily="34" charset="0"/>
                            </a:rPr>
                            <m:t>𝟐</m:t>
                          </m:r>
                        </m:e>
                      </m:rad>
                    </m:oMath>
                  </a14:m>
                  <a:r>
                    <a:rPr lang="en-US" b="1" smtClean="0">
                      <a:latin typeface="Arial" pitchFamily="34" charset="0"/>
                      <a:cs typeface="Arial" pitchFamily="34" charset="0"/>
                    </a:rPr>
                    <a:t> </a:t>
                  </a: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từ A đến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Chứng </a:t>
                  </a:r>
                  <a:r>
                    <a:rPr lang="vi-VN" b="1" smtClean="0">
                      <a:latin typeface="Arial" pitchFamily="34" charset="0"/>
                      <a:cs typeface="Arial" pitchFamily="34" charset="0"/>
                    </a:rPr>
                    <a:t>minh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𝑩𝑫</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𝑺𝑨𝑪</m:t>
                      </m:r>
                      <m:r>
                        <a:rPr lang="en-US" b="1" i="1" smtClean="0">
                          <a:latin typeface="Cambria Math"/>
                          <a:ea typeface="Cambria Math"/>
                          <a:cs typeface="Arial" pitchFamily="34" charset="0"/>
                        </a:rPr>
                        <m:t>)</m:t>
                      </m:r>
                    </m:oMath>
                  </a14:m>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Xác định đường vuông góc chung và tính khoảng cách giữa BD và SC</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2055811" y="762000"/>
                  <a:ext cx="9829801" cy="2375052"/>
                </a:xfrm>
                <a:prstGeom prst="rect">
                  <a:avLst/>
                </a:prstGeom>
                <a:blipFill rotWithShape="1">
                  <a:blip r:embed="rId7"/>
                  <a:stretch>
                    <a:fillRect l="-620" t="-1026" r="-620" b="-435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TextBox 10"/>
              <p:cNvSpPr txBox="1"/>
              <p:nvPr/>
            </p:nvSpPr>
            <p:spPr>
              <a:xfrm>
                <a:off x="1217614" y="3487515"/>
                <a:ext cx="5130106" cy="461665"/>
              </a:xfrm>
              <a:prstGeom prst="rect">
                <a:avLst/>
              </a:prstGeom>
              <a:noFill/>
            </p:spPr>
            <p:txBody>
              <a:bodyPr wrap="square" rtlCol="0">
                <a:spAutoFit/>
              </a:bodyPr>
              <a:lstStyle/>
              <a:p>
                <a:pPr algn="just"/>
                <a:r>
                  <a:rPr lang="vi-VN" sz="2200" b="1" smtClean="0">
                    <a:latin typeface="Arial" pitchFamily="34" charset="0"/>
                    <a:cs typeface="Arial" pitchFamily="34" charset="0"/>
                  </a:rPr>
                  <a:t>a) </a:t>
                </a:r>
                <a:r>
                  <a:rPr lang="en-US" b="1" smtClean="0">
                    <a:latin typeface="Arial" pitchFamily="34" charset="0"/>
                    <a:cs typeface="Arial" pitchFamily="34" charset="0"/>
                  </a:rPr>
                  <a:t>Kẻ </a:t>
                </a:r>
                <a14:m>
                  <m:oMath xmlns:m="http://schemas.openxmlformats.org/officeDocument/2006/math">
                    <m:r>
                      <a:rPr lang="en-US" b="1" i="1" smtClean="0">
                        <a:latin typeface="Cambria Math"/>
                        <a:cs typeface="Arial" pitchFamily="34" charset="0"/>
                      </a:rPr>
                      <m:t>𝑨𝑯</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𝑺𝑪</m:t>
                    </m:r>
                    <m:r>
                      <a:rPr lang="en-US" b="1" i="1" smtClean="0">
                        <a:latin typeface="Cambria Math"/>
                        <a:ea typeface="Cambria Math"/>
                        <a:cs typeface="Arial" pitchFamily="34" charset="0"/>
                      </a:rPr>
                      <m:t> ⇒</m:t>
                    </m:r>
                    <m:r>
                      <a:rPr lang="en-US" b="1" i="1" smtClean="0">
                        <a:latin typeface="Cambria Math"/>
                        <a:ea typeface="Cambria Math"/>
                        <a:cs typeface="Arial" pitchFamily="34" charset="0"/>
                      </a:rPr>
                      <m:t>𝒅</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𝑨</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𝑺𝑪</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𝑨𝑯</m:t>
                    </m:r>
                  </m:oMath>
                </a14:m>
                <a:endParaRPr lang="vi-VN"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17614" y="3487515"/>
                <a:ext cx="5130106" cy="461665"/>
              </a:xfrm>
              <a:prstGeom prst="rect">
                <a:avLst/>
              </a:prstGeom>
              <a:blipFill rotWithShape="1">
                <a:blip r:embed="rId8"/>
                <a:stretch>
                  <a:fillRect l="-1546" t="-9211" b="-30263"/>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2116698797"/>
              </p:ext>
            </p:extLst>
          </p:nvPr>
        </p:nvGraphicFramePr>
        <p:xfrm>
          <a:off x="2628992" y="4395113"/>
          <a:ext cx="4941455" cy="570056"/>
        </p:xfrm>
        <a:graphic>
          <a:graphicData uri="http://schemas.openxmlformats.org/presentationml/2006/ole">
            <mc:AlternateContent xmlns:mc="http://schemas.openxmlformats.org/markup-compatibility/2006">
              <mc:Choice xmlns:v="urn:schemas-microsoft-com:vml" Requires="v">
                <p:oleObj spid="_x0000_s44363" name="Equation" r:id="rId9" imgW="2311200" imgH="266400" progId="Equation.DSMT4">
                  <p:embed/>
                </p:oleObj>
              </mc:Choice>
              <mc:Fallback>
                <p:oleObj name="Equation" r:id="rId9" imgW="2311200" imgH="266400" progId="Equation.DSMT4">
                  <p:embed/>
                  <p:pic>
                    <p:nvPicPr>
                      <p:cNvPr id="0" name="Object 1"/>
                      <p:cNvPicPr>
                        <a:picLocks noChangeAspect="1" noChangeArrowheads="1"/>
                      </p:cNvPicPr>
                      <p:nvPr/>
                    </p:nvPicPr>
                    <p:blipFill>
                      <a:blip r:embed="rId10"/>
                      <a:srcRect/>
                      <a:stretch>
                        <a:fillRect/>
                      </a:stretch>
                    </p:blipFill>
                    <p:spPr bwMode="auto">
                      <a:xfrm>
                        <a:off x="2628992" y="4395113"/>
                        <a:ext cx="4941455" cy="57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635999" y="3137052"/>
            <a:ext cx="3371850" cy="3339948"/>
            <a:chOff x="8637587" y="3157121"/>
            <a:chExt cx="3371850" cy="3339948"/>
          </a:xfrm>
        </p:grpSpPr>
        <p:pic>
          <p:nvPicPr>
            <p:cNvPr id="44241" name="Picture 20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37587" y="3157121"/>
              <a:ext cx="33718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525000" y="6158515"/>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7.89</a:t>
              </a:r>
              <a:endParaRPr lang="en-US" sz="1600" b="1">
                <a:solidFill>
                  <a:schemeClr val="accent6">
                    <a:lumMod val="75000"/>
                  </a:schemeClr>
                </a:solidFill>
                <a:latin typeface="Arial" pitchFamily="34" charset="0"/>
                <a:cs typeface="Arial" pitchFamily="34" charset="0"/>
              </a:endParaRPr>
            </a:p>
          </p:txBody>
        </p:sp>
      </p:grpSp>
      <p:sp>
        <p:nvSpPr>
          <p:cNvPr id="26" name="TextBox 25"/>
          <p:cNvSpPr txBox="1"/>
          <p:nvPr/>
        </p:nvSpPr>
        <p:spPr>
          <a:xfrm>
            <a:off x="1526481" y="3949179"/>
            <a:ext cx="4821238"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ABC vuông tại B có :</a:t>
            </a:r>
            <a:endParaRPr lang="vi-VN" b="1">
              <a:latin typeface="Arial" pitchFamily="34" charset="0"/>
              <a:cs typeface="Arial" pitchFamily="34" charset="0"/>
            </a:endParaRPr>
          </a:p>
        </p:txBody>
      </p:sp>
      <p:sp>
        <p:nvSpPr>
          <p:cNvPr id="27" name="TextBox 26"/>
          <p:cNvSpPr txBox="1"/>
          <p:nvPr/>
        </p:nvSpPr>
        <p:spPr>
          <a:xfrm>
            <a:off x="1526481" y="5004713"/>
            <a:ext cx="4821238" cy="430887"/>
          </a:xfrm>
          <a:prstGeom prst="rect">
            <a:avLst/>
          </a:prstGeom>
          <a:noFill/>
        </p:spPr>
        <p:txBody>
          <a:bodyPr wrap="square" rtlCol="0">
            <a:spAutoFit/>
          </a:bodyPr>
          <a:lstStyle/>
          <a:p>
            <a:pPr algn="just"/>
            <a:r>
              <a:rPr lang="en-US" sz="2200" b="1" smtClean="0">
                <a:latin typeface="Arial" pitchFamily="34" charset="0"/>
                <a:cs typeface="Arial" pitchFamily="34" charset="0"/>
              </a:rPr>
              <a:t>Xét tam giác SAC vuông tại A có :</a:t>
            </a:r>
            <a:endParaRPr lang="vi-VN"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804565656"/>
              </p:ext>
            </p:extLst>
          </p:nvPr>
        </p:nvGraphicFramePr>
        <p:xfrm>
          <a:off x="1792072" y="5371522"/>
          <a:ext cx="2345171" cy="839932"/>
        </p:xfrm>
        <a:graphic>
          <a:graphicData uri="http://schemas.openxmlformats.org/presentationml/2006/ole">
            <mc:AlternateContent xmlns:mc="http://schemas.openxmlformats.org/markup-compatibility/2006">
              <mc:Choice xmlns:v="urn:schemas-microsoft-com:vml" Requires="v">
                <p:oleObj spid="_x0000_s44364" name="Equation" r:id="rId12" imgW="1206360" imgH="431640" progId="Equation.DSMT4">
                  <p:embed/>
                </p:oleObj>
              </mc:Choice>
              <mc:Fallback>
                <p:oleObj name="Equation" r:id="rId12" imgW="1206360" imgH="431640" progId="Equation.DSMT4">
                  <p:embed/>
                  <p:pic>
                    <p:nvPicPr>
                      <p:cNvPr id="0" name=""/>
                      <p:cNvPicPr>
                        <a:picLocks noChangeAspect="1" noChangeArrowheads="1"/>
                      </p:cNvPicPr>
                      <p:nvPr/>
                    </p:nvPicPr>
                    <p:blipFill>
                      <a:blip r:embed="rId13"/>
                      <a:srcRect/>
                      <a:stretch>
                        <a:fillRect/>
                      </a:stretch>
                    </p:blipFill>
                    <p:spPr bwMode="auto">
                      <a:xfrm>
                        <a:off x="1792072" y="5371522"/>
                        <a:ext cx="2345171" cy="83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410688505"/>
              </p:ext>
            </p:extLst>
          </p:nvPr>
        </p:nvGraphicFramePr>
        <p:xfrm>
          <a:off x="4189412" y="5350469"/>
          <a:ext cx="3010477" cy="914977"/>
        </p:xfrm>
        <a:graphic>
          <a:graphicData uri="http://schemas.openxmlformats.org/presentationml/2006/ole">
            <mc:AlternateContent xmlns:mc="http://schemas.openxmlformats.org/markup-compatibility/2006">
              <mc:Choice xmlns:v="urn:schemas-microsoft-com:vml" Requires="v">
                <p:oleObj spid="_x0000_s44365" name="Equation" r:id="rId14" imgW="1549080" imgH="469800" progId="Equation.DSMT4">
                  <p:embed/>
                </p:oleObj>
              </mc:Choice>
              <mc:Fallback>
                <p:oleObj name="Equation" r:id="rId14" imgW="1549080" imgH="469800" progId="Equation.DSMT4">
                  <p:embed/>
                  <p:pic>
                    <p:nvPicPr>
                      <p:cNvPr id="0" name=""/>
                      <p:cNvPicPr>
                        <a:picLocks noChangeAspect="1" noChangeArrowheads="1"/>
                      </p:cNvPicPr>
                      <p:nvPr/>
                    </p:nvPicPr>
                    <p:blipFill>
                      <a:blip r:embed="rId15"/>
                      <a:srcRect/>
                      <a:stretch>
                        <a:fillRect/>
                      </a:stretch>
                    </p:blipFill>
                    <p:spPr bwMode="auto">
                      <a:xfrm>
                        <a:off x="4189412" y="5350469"/>
                        <a:ext cx="3010477" cy="91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977679652"/>
              </p:ext>
            </p:extLst>
          </p:nvPr>
        </p:nvGraphicFramePr>
        <p:xfrm>
          <a:off x="1903412" y="6346825"/>
          <a:ext cx="2930525" cy="434975"/>
        </p:xfrm>
        <a:graphic>
          <a:graphicData uri="http://schemas.openxmlformats.org/presentationml/2006/ole">
            <mc:AlternateContent xmlns:mc="http://schemas.openxmlformats.org/markup-compatibility/2006">
              <mc:Choice xmlns:v="urn:schemas-microsoft-com:vml" Requires="v">
                <p:oleObj spid="_x0000_s44366" name="Equation" r:id="rId16" imgW="1371600" imgH="203040" progId="Equation.DSMT4">
                  <p:embed/>
                </p:oleObj>
              </mc:Choice>
              <mc:Fallback>
                <p:oleObj name="Equation" r:id="rId16" imgW="1371600" imgH="203040" progId="Equation.DSMT4">
                  <p:embed/>
                  <p:pic>
                    <p:nvPicPr>
                      <p:cNvPr id="0" name=""/>
                      <p:cNvPicPr>
                        <a:picLocks noChangeAspect="1" noChangeArrowheads="1"/>
                      </p:cNvPicPr>
                      <p:nvPr/>
                    </p:nvPicPr>
                    <p:blipFill>
                      <a:blip r:embed="rId17"/>
                      <a:srcRect/>
                      <a:stretch>
                        <a:fillRect/>
                      </a:stretch>
                    </p:blipFill>
                    <p:spPr bwMode="auto">
                      <a:xfrm>
                        <a:off x="1903412" y="6346825"/>
                        <a:ext cx="29305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299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351212" y="5783311"/>
            <a:ext cx="7696200" cy="923330"/>
          </a:xfrm>
          <a:prstGeom prst="rect">
            <a:avLst/>
          </a:prstGeom>
          <a:noFill/>
        </p:spPr>
        <p:txBody>
          <a:bodyPr wrap="square" rtlCol="0">
            <a:spAutoFit/>
          </a:bodyPr>
          <a:lstStyle/>
          <a:p>
            <a:pPr algn="ctr"/>
            <a:r>
              <a:rPr lang="en-US" sz="1800" b="1" i="1" smtClean="0">
                <a:solidFill>
                  <a:srgbClr val="C00000"/>
                </a:solidFill>
                <a:latin typeface="Arial" pitchFamily="34" charset="0"/>
                <a:cs typeface="Arial" pitchFamily="34" charset="0"/>
              </a:rPr>
              <a:t>Hình 7.73 </a:t>
            </a:r>
            <a:r>
              <a:rPr lang="en-US" sz="1800" b="1" i="1" smtClean="0">
                <a:latin typeface="Arial" pitchFamily="34" charset="0"/>
                <a:cs typeface="Arial" pitchFamily="34" charset="0"/>
              </a:rPr>
              <a:t>–</a:t>
            </a:r>
            <a:r>
              <a:rPr lang="en-US" sz="1800" b="1" i="1" smtClean="0">
                <a:solidFill>
                  <a:schemeClr val="accent2">
                    <a:lumMod val="75000"/>
                  </a:schemeClr>
                </a:solidFill>
                <a:latin typeface="Arial" pitchFamily="34" charset="0"/>
                <a:cs typeface="Arial" pitchFamily="34" charset="0"/>
              </a:rPr>
              <a:t> </a:t>
            </a:r>
            <a:r>
              <a:rPr lang="en-US" sz="1800" b="1" smtClean="0">
                <a:latin typeface="Arial" pitchFamily="34" charset="0"/>
                <a:cs typeface="Arial" pitchFamily="34" charset="0"/>
              </a:rPr>
              <a:t>Các đầu phun nước chữa cháy sprinkler cần được lắp đặt theo tiêu chuẩn kĩ thuật, trong đó có tiêu chuẩn về khoảng cách tới từng loại trần, tường, nhà.</a:t>
            </a:r>
            <a:endParaRPr lang="vi-VN" sz="1800" b="1">
              <a:latin typeface="Arial" pitchFamily="34" charset="0"/>
              <a:cs typeface="Arial" pitchFamily="34" charset="0"/>
            </a:endParaRPr>
          </a:p>
        </p:txBody>
      </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95521" y="800457"/>
            <a:ext cx="8694491" cy="2346630"/>
            <a:chOff x="102061" y="800457"/>
            <a:chExt cx="8694491" cy="2346630"/>
          </a:xfrm>
        </p:grpSpPr>
        <p:sp>
          <p:nvSpPr>
            <p:cNvPr id="3" name="Rounded Rectangle 2"/>
            <p:cNvSpPr/>
            <p:nvPr/>
          </p:nvSpPr>
          <p:spPr>
            <a:xfrm>
              <a:off x="584413" y="800457"/>
              <a:ext cx="8212139" cy="2018943"/>
            </a:xfrm>
            <a:prstGeom prst="roundRect">
              <a:avLst>
                <a:gd name="adj" fmla="val 4061"/>
              </a:avLst>
            </a:prstGeom>
            <a:solidFill>
              <a:schemeClr val="accent5">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624012" y="974229"/>
              <a:ext cx="6832600" cy="1692771"/>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600" b="1" i="1" smtClean="0">
                  <a:solidFill>
                    <a:srgbClr val="C00000"/>
                  </a:solidFill>
                  <a:latin typeface="Arial" pitchFamily="34" charset="0"/>
                  <a:cs typeface="Arial" pitchFamily="34" charset="0"/>
                </a:rPr>
                <a:t>Khoảng cách </a:t>
              </a:r>
              <a:r>
                <a:rPr lang="en-US" sz="2600" b="1" smtClean="0">
                  <a:latin typeface="Arial" pitchFamily="34" charset="0"/>
                  <a:cs typeface="Arial" pitchFamily="34" charset="0"/>
                </a:rPr>
                <a:t>là khái niệm được dùng trong nhiều lĩnh vực của đời sống</a:t>
              </a:r>
              <a:br>
                <a:rPr lang="en-US" sz="2600" b="1" smtClean="0">
                  <a:latin typeface="Arial" pitchFamily="34" charset="0"/>
                  <a:cs typeface="Arial" pitchFamily="34" charset="0"/>
                </a:rPr>
              </a:br>
              <a:r>
                <a:rPr lang="en-US" sz="2600" b="1" smtClean="0">
                  <a:latin typeface="Arial" pitchFamily="34" charset="0"/>
                  <a:cs typeface="Arial" pitchFamily="34" charset="0"/>
                </a:rPr>
                <a:t>Trong bài học này ta tìm hiểu về khoảng cách giữa điểm,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 mặt phẳng </a:t>
              </a:r>
              <a:endParaRPr lang="vi-VN" sz="2600" b="1">
                <a:latin typeface="Arial" pitchFamily="34" charset="0"/>
                <a:cs typeface="Arial"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61" y="1126962"/>
              <a:ext cx="1819357" cy="2020125"/>
            </a:xfrm>
            <a:prstGeom prst="rect">
              <a:avLst/>
            </a:prstGeom>
          </p:spPr>
        </p:pic>
      </p:grpSp>
      <p:pic>
        <p:nvPicPr>
          <p:cNvPr id="839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949" y="3124200"/>
            <a:ext cx="452340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971"/>
                                        </p:tgtEl>
                                        <p:attrNameLst>
                                          <p:attrName>style.visibility</p:attrName>
                                        </p:attrNameLst>
                                      </p:cBhvr>
                                      <p:to>
                                        <p:strVal val="visible"/>
                                      </p:to>
                                    </p:set>
                                    <p:animEffect transition="in" filter="wipe(left)">
                                      <p:cBhvr>
                                        <p:cTn id="11" dur="500"/>
                                        <p:tgtEl>
                                          <p:spTgt spid="8397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4213" y="3318327"/>
            <a:ext cx="1524000" cy="461665"/>
          </a:xfrm>
          <a:prstGeom prst="rect">
            <a:avLst/>
          </a:prstGeom>
          <a:noFill/>
        </p:spPr>
        <p:txBody>
          <a:bodyPr wrap="square" rtlCol="0">
            <a:spAutoFit/>
          </a:bodyPr>
          <a:lstStyle/>
          <a:p>
            <a:pPr algn="just"/>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4337737"/>
              </p:ext>
            </p:extLst>
          </p:nvPr>
        </p:nvGraphicFramePr>
        <p:xfrm>
          <a:off x="2132012" y="3235325"/>
          <a:ext cx="3638261" cy="1031875"/>
        </p:xfrm>
        <a:graphic>
          <a:graphicData uri="http://schemas.openxmlformats.org/presentationml/2006/ole">
            <mc:AlternateContent xmlns:mc="http://schemas.openxmlformats.org/markup-compatibility/2006">
              <mc:Choice xmlns:v="urn:schemas-microsoft-com:vml" Requires="v">
                <p:oleObj spid="_x0000_s99451" name="Equation" r:id="rId4" imgW="1701720" imgH="482400" progId="Equation.DSMT4">
                  <p:embed/>
                </p:oleObj>
              </mc:Choice>
              <mc:Fallback>
                <p:oleObj name="Equation" r:id="rId4" imgW="1701720" imgH="482400" progId="Equation.DSMT4">
                  <p:embed/>
                  <p:pic>
                    <p:nvPicPr>
                      <p:cNvPr id="0" name=""/>
                      <p:cNvPicPr>
                        <a:picLocks noChangeAspect="1" noChangeArrowheads="1"/>
                      </p:cNvPicPr>
                      <p:nvPr/>
                    </p:nvPicPr>
                    <p:blipFill>
                      <a:blip r:embed="rId5"/>
                      <a:srcRect/>
                      <a:stretch>
                        <a:fillRect/>
                      </a:stretch>
                    </p:blipFill>
                    <p:spPr bwMode="auto">
                      <a:xfrm>
                        <a:off x="2132012" y="3235325"/>
                        <a:ext cx="3638261"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AutoShape 4"/>
          <p:cNvSpPr>
            <a:spLocks noChangeArrowheads="1"/>
          </p:cNvSpPr>
          <p:nvPr/>
        </p:nvSpPr>
        <p:spPr bwMode="gray">
          <a:xfrm>
            <a:off x="447213" y="95249"/>
            <a:ext cx="71711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KHOẢNG CÁCH GIỮA 2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CHÉO NHAU.</a:t>
            </a:r>
            <a:endParaRPr lang="vi-VN" sz="1900" b="1">
              <a:solidFill>
                <a:schemeClr val="bg1"/>
              </a:solidFill>
              <a:latin typeface="Arial" pitchFamily="34" charset="0"/>
              <a:cs typeface="Arial" pitchFamily="34" charset="0"/>
            </a:endParaRPr>
          </a:p>
        </p:txBody>
      </p:sp>
      <p:sp>
        <p:nvSpPr>
          <p:cNvPr id="23" name="TextBox 22"/>
          <p:cNvSpPr txBox="1"/>
          <p:nvPr/>
        </p:nvSpPr>
        <p:spPr>
          <a:xfrm>
            <a:off x="9752012" y="60960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7.89</a:t>
            </a:r>
            <a:endParaRPr lang="en-US" sz="1600" b="1">
              <a:solidFill>
                <a:schemeClr val="accent6">
                  <a:lumMod val="75000"/>
                </a:schemeClr>
              </a:solidFill>
              <a:latin typeface="Arial" pitchFamily="34" charset="0"/>
              <a:cs typeface="Arial" pitchFamily="34" charset="0"/>
            </a:endParaRPr>
          </a:p>
        </p:txBody>
      </p:sp>
      <p:pic>
        <p:nvPicPr>
          <p:cNvPr id="9933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6975" y="3157121"/>
            <a:ext cx="33718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8" name="TextBox 17"/>
              <p:cNvSpPr txBox="1"/>
              <p:nvPr/>
            </p:nvSpPr>
            <p:spPr>
              <a:xfrm>
                <a:off x="669440" y="4224218"/>
                <a:ext cx="5272572" cy="461665"/>
              </a:xfrm>
              <a:prstGeom prst="rect">
                <a:avLst/>
              </a:prstGeom>
              <a:noFill/>
            </p:spPr>
            <p:txBody>
              <a:bodyPr wrap="square" rtlCol="0">
                <a:spAutoFit/>
              </a:bodyPr>
              <a:lstStyle/>
              <a:p>
                <a:pPr algn="just"/>
                <a:r>
                  <a:rPr lang="en-US" sz="2200" b="1" smtClean="0">
                    <a:latin typeface="Arial" pitchFamily="34" charset="0"/>
                    <a:cs typeface="Arial" pitchFamily="34" charset="0"/>
                  </a:rPr>
                  <a:t>c</a:t>
                </a:r>
                <a:r>
                  <a:rPr lang="vi-VN" sz="2200" b="1" smtClean="0">
                    <a:latin typeface="Arial" pitchFamily="34" charset="0"/>
                    <a:cs typeface="Arial" pitchFamily="34" charset="0"/>
                  </a:rPr>
                  <a:t>) </a:t>
                </a:r>
                <a:r>
                  <a:rPr lang="en-US" b="1" smtClean="0">
                    <a:latin typeface="Arial" pitchFamily="34" charset="0"/>
                    <a:cs typeface="Arial" pitchFamily="34" charset="0"/>
                  </a:rPr>
                  <a:t>Kẻ </a:t>
                </a:r>
                <a14:m>
                  <m:oMath xmlns:m="http://schemas.openxmlformats.org/officeDocument/2006/math">
                    <m:r>
                      <a:rPr lang="en-US" b="1" i="1" smtClean="0">
                        <a:latin typeface="Cambria Math"/>
                        <a:cs typeface="Arial" pitchFamily="34" charset="0"/>
                      </a:rPr>
                      <m:t>𝑶𝑲</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𝑺𝑪</m:t>
                    </m:r>
                  </m:oMath>
                </a14:m>
                <a:r>
                  <a:rPr lang="en-US" b="1" smtClean="0">
                    <a:latin typeface="Arial" pitchFamily="34" charset="0"/>
                    <a:cs typeface="Arial" pitchFamily="34" charset="0"/>
                  </a:rPr>
                  <a:t>, ta lại có OK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BD </a:t>
                </a:r>
                <a:endParaRPr lang="vi-VN"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69440" y="4224218"/>
                <a:ext cx="5272572" cy="461665"/>
              </a:xfrm>
              <a:prstGeom prst="rect">
                <a:avLst/>
              </a:prstGeom>
              <a:blipFill rotWithShape="1">
                <a:blip r:embed="rId10"/>
                <a:stretch>
                  <a:fillRect l="-1503" t="-9211" b="-30263"/>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3045414857"/>
              </p:ext>
            </p:extLst>
          </p:nvPr>
        </p:nvGraphicFramePr>
        <p:xfrm>
          <a:off x="5640386" y="4279483"/>
          <a:ext cx="2660650" cy="434975"/>
        </p:xfrm>
        <a:graphic>
          <a:graphicData uri="http://schemas.openxmlformats.org/presentationml/2006/ole">
            <mc:AlternateContent xmlns:mc="http://schemas.openxmlformats.org/markup-compatibility/2006">
              <mc:Choice xmlns:v="urn:schemas-microsoft-com:vml" Requires="v">
                <p:oleObj spid="_x0000_s99452" name="Equation" r:id="rId11" imgW="1244520" imgH="203040" progId="Equation.DSMT4">
                  <p:embed/>
                </p:oleObj>
              </mc:Choice>
              <mc:Fallback>
                <p:oleObj name="Equation" r:id="rId11" imgW="1244520" imgH="203040" progId="Equation.DSMT4">
                  <p:embed/>
                  <p:pic>
                    <p:nvPicPr>
                      <p:cNvPr id="0" name=""/>
                      <p:cNvPicPr>
                        <a:picLocks noChangeAspect="1" noChangeArrowheads="1"/>
                      </p:cNvPicPr>
                      <p:nvPr/>
                    </p:nvPicPr>
                    <p:blipFill>
                      <a:blip r:embed="rId12"/>
                      <a:srcRect/>
                      <a:stretch>
                        <a:fillRect/>
                      </a:stretch>
                    </p:blipFill>
                    <p:spPr bwMode="auto">
                      <a:xfrm>
                        <a:off x="5640386" y="4279483"/>
                        <a:ext cx="26606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974240" y="4724400"/>
            <a:ext cx="6186972" cy="769441"/>
          </a:xfrm>
          <a:prstGeom prst="rect">
            <a:avLst/>
          </a:prstGeom>
          <a:noFill/>
        </p:spPr>
        <p:txBody>
          <a:bodyPr wrap="square" rtlCol="0">
            <a:spAutoFit/>
          </a:bodyPr>
          <a:lstStyle/>
          <a:p>
            <a:pPr algn="just"/>
            <a:r>
              <a:rPr lang="en-US" sz="2200" b="1">
                <a:latin typeface="Arial" pitchFamily="34" charset="0"/>
                <a:cs typeface="Arial" pitchFamily="34" charset="0"/>
              </a:rPr>
              <a:t>Xét tam giác AHC vuông tại H </a:t>
            </a:r>
            <a:r>
              <a:rPr lang="en-US" sz="2200" b="1" smtClean="0">
                <a:latin typeface="Arial" pitchFamily="34" charset="0"/>
                <a:cs typeface="Arial" pitchFamily="34" charset="0"/>
              </a:rPr>
              <a:t>có : O là trung điểm AC, OK // AH ( cùng vuông góc với SC)</a:t>
            </a:r>
            <a:endParaRPr lang="en-US" sz="2200" b="1">
              <a:latin typeface="Arial" pitchFamily="34" charset="0"/>
              <a:cs typeface="Arial" pitchFamily="34" charset="0"/>
            </a:endParaRPr>
          </a:p>
        </p:txBody>
      </p:sp>
      <p:sp>
        <p:nvSpPr>
          <p:cNvPr id="21" name="TextBox 20"/>
          <p:cNvSpPr txBox="1"/>
          <p:nvPr/>
        </p:nvSpPr>
        <p:spPr>
          <a:xfrm>
            <a:off x="944077" y="5510807"/>
            <a:ext cx="3931135" cy="430887"/>
          </a:xfrm>
          <a:prstGeom prst="rect">
            <a:avLst/>
          </a:prstGeom>
          <a:noFill/>
        </p:spPr>
        <p:txBody>
          <a:bodyPr wrap="square" rtlCol="0">
            <a:spAutoFit/>
          </a:bodyPr>
          <a:lstStyle/>
          <a:p>
            <a:pPr algn="just"/>
            <a:r>
              <a:rPr lang="vi-VN" sz="2200" b="1" smtClean="0">
                <a:latin typeface="Arial" pitchFamily="34" charset="0"/>
                <a:cs typeface="Arial" pitchFamily="34" charset="0"/>
              </a:rPr>
              <a:t>⇒</a:t>
            </a:r>
            <a:r>
              <a:rPr lang="en-US" sz="2200" b="1" smtClean="0">
                <a:latin typeface="Arial" pitchFamily="34" charset="0"/>
                <a:cs typeface="Arial" pitchFamily="34" charset="0"/>
              </a:rPr>
              <a:t> </a:t>
            </a:r>
            <a:r>
              <a:rPr lang="vi-VN" sz="2200" b="1" smtClean="0">
                <a:latin typeface="Arial" pitchFamily="34" charset="0"/>
                <a:cs typeface="Arial" pitchFamily="34" charset="0"/>
              </a:rPr>
              <a:t>OK </a:t>
            </a:r>
            <a:r>
              <a:rPr lang="vi-VN" sz="2200" b="1">
                <a:latin typeface="Arial" pitchFamily="34" charset="0"/>
                <a:cs typeface="Arial" pitchFamily="34" charset="0"/>
              </a:rPr>
              <a:t>là đường trung bình </a:t>
            </a:r>
          </a:p>
        </p:txBody>
      </p:sp>
      <p:graphicFrame>
        <p:nvGraphicFramePr>
          <p:cNvPr id="22" name="Object 21"/>
          <p:cNvGraphicFramePr>
            <a:graphicFrameLocks noChangeAspect="1"/>
          </p:cNvGraphicFramePr>
          <p:nvPr>
            <p:extLst>
              <p:ext uri="{D42A27DB-BD31-4B8C-83A1-F6EECF244321}">
                <p14:modId xmlns:p14="http://schemas.microsoft.com/office/powerpoint/2010/main" val="2019907228"/>
              </p:ext>
            </p:extLst>
          </p:nvPr>
        </p:nvGraphicFramePr>
        <p:xfrm>
          <a:off x="1013927" y="5879365"/>
          <a:ext cx="2552700" cy="896937"/>
        </p:xfrm>
        <a:graphic>
          <a:graphicData uri="http://schemas.openxmlformats.org/presentationml/2006/ole">
            <mc:AlternateContent xmlns:mc="http://schemas.openxmlformats.org/markup-compatibility/2006">
              <mc:Choice xmlns:v="urn:schemas-microsoft-com:vml" Requires="v">
                <p:oleObj spid="_x0000_s99453" name="Equation" r:id="rId13" imgW="1193760" imgH="419040" progId="Equation.DSMT4">
                  <p:embed/>
                </p:oleObj>
              </mc:Choice>
              <mc:Fallback>
                <p:oleObj name="Equation" r:id="rId13" imgW="1193760" imgH="419040" progId="Equation.DSMT4">
                  <p:embed/>
                  <p:pic>
                    <p:nvPicPr>
                      <p:cNvPr id="0" name=""/>
                      <p:cNvPicPr>
                        <a:picLocks noChangeAspect="1" noChangeArrowheads="1"/>
                      </p:cNvPicPr>
                      <p:nvPr/>
                    </p:nvPicPr>
                    <p:blipFill>
                      <a:blip r:embed="rId14"/>
                      <a:srcRect/>
                      <a:stretch>
                        <a:fillRect/>
                      </a:stretch>
                    </p:blipFill>
                    <p:spPr bwMode="auto">
                      <a:xfrm>
                        <a:off x="1013927" y="5879365"/>
                        <a:ext cx="25527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143617685"/>
              </p:ext>
            </p:extLst>
          </p:nvPr>
        </p:nvGraphicFramePr>
        <p:xfrm>
          <a:off x="3881436" y="5867400"/>
          <a:ext cx="2416175" cy="896938"/>
        </p:xfrm>
        <a:graphic>
          <a:graphicData uri="http://schemas.openxmlformats.org/presentationml/2006/ole">
            <mc:AlternateContent xmlns:mc="http://schemas.openxmlformats.org/markup-compatibility/2006">
              <mc:Choice xmlns:v="urn:schemas-microsoft-com:vml" Requires="v">
                <p:oleObj spid="_x0000_s99454" name="Equation" r:id="rId15" imgW="1130040" imgH="419040" progId="Equation.DSMT4">
                  <p:embed/>
                </p:oleObj>
              </mc:Choice>
              <mc:Fallback>
                <p:oleObj name="Equation" r:id="rId15" imgW="1130040" imgH="419040" progId="Equation.DSMT4">
                  <p:embed/>
                  <p:pic>
                    <p:nvPicPr>
                      <p:cNvPr id="0" name=""/>
                      <p:cNvPicPr>
                        <a:picLocks noChangeAspect="1" noChangeArrowheads="1"/>
                      </p:cNvPicPr>
                      <p:nvPr/>
                    </p:nvPicPr>
                    <p:blipFill>
                      <a:blip r:embed="rId16"/>
                      <a:srcRect/>
                      <a:stretch>
                        <a:fillRect/>
                      </a:stretch>
                    </p:blipFill>
                    <p:spPr bwMode="auto">
                      <a:xfrm>
                        <a:off x="3881436" y="5867400"/>
                        <a:ext cx="24161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Group 23"/>
          <p:cNvGrpSpPr/>
          <p:nvPr/>
        </p:nvGrpSpPr>
        <p:grpSpPr>
          <a:xfrm>
            <a:off x="227012" y="714375"/>
            <a:ext cx="11658600" cy="2375052"/>
            <a:chOff x="227012" y="762000"/>
            <a:chExt cx="11658600" cy="2375052"/>
          </a:xfrm>
        </p:grpSpPr>
        <p:sp>
          <p:nvSpPr>
            <p:cNvPr id="26" name="Rounded Rectangle 25"/>
            <p:cNvSpPr/>
            <p:nvPr/>
          </p:nvSpPr>
          <p:spPr>
            <a:xfrm>
              <a:off x="1979612" y="762000"/>
              <a:ext cx="9906000" cy="2286000"/>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7"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9" name="Picture 4"/>
            <p:cNvPicPr>
              <a:picLocks noChangeAspect="1" noChangeArrowheads="1"/>
            </p:cNvPicPr>
            <p:nvPr/>
          </p:nvPicPr>
          <p:blipFill rotWithShape="1">
            <a:blip r:embed="rId18">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0" name="TextBox 29"/>
                <p:cNvSpPr txBox="1"/>
                <p:nvPr/>
              </p:nvSpPr>
              <p:spPr>
                <a:xfrm>
                  <a:off x="2055811" y="762000"/>
                  <a:ext cx="9829801" cy="2375052"/>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hình chóp S.ABCD có đáy là hình vuông cạnh </a:t>
                  </a:r>
                  <a:r>
                    <a:rPr lang="vi-VN" b="1">
                      <a:latin typeface="Arial" pitchFamily="34" charset="0"/>
                      <a:cs typeface="Arial" pitchFamily="34" charset="0"/>
                    </a:rPr>
                    <a:t>a</a:t>
                  </a:r>
                  <a:r>
                    <a:rPr lang="vi-VN" b="1" smtClean="0">
                      <a:latin typeface="Arial" pitchFamily="34" charset="0"/>
                      <a:cs typeface="Arial" pitchFamily="34" charset="0"/>
                    </a:rPr>
                    <a:t>,</a:t>
                  </a:r>
                  <a:r>
                    <a:rPr lang="en-US" b="1" smtClean="0">
                      <a:latin typeface="Arial" pitchFamily="34" charset="0"/>
                      <a:cs typeface="Arial" pitchFamily="34" charset="0"/>
                    </a:rPr>
                    <a:t> </a:t>
                  </a:r>
                  <a:r>
                    <a:rPr lang="en-US" b="1" i="1" smtClean="0">
                      <a:latin typeface="Cambria Math"/>
                      <a:cs typeface="Arial" pitchFamily="34" charset="0"/>
                    </a:rPr>
                    <a:t/>
                  </a:r>
                  <a:br>
                    <a:rPr lang="en-US" b="1" i="1" smtClean="0">
                      <a:latin typeface="Cambria Math"/>
                      <a:cs typeface="Arial" pitchFamily="34" charset="0"/>
                    </a:rPr>
                  </a:br>
                  <a14:m>
                    <m:oMath xmlns:m="http://schemas.openxmlformats.org/officeDocument/2006/math">
                      <m:r>
                        <a:rPr lang="en-US" b="1" i="1" smtClean="0">
                          <a:latin typeface="Cambria Math"/>
                          <a:cs typeface="Arial" pitchFamily="34" charset="0"/>
                        </a:rPr>
                        <m:t>𝑺𝑨</m:t>
                      </m:r>
                      <m:r>
                        <a:rPr lang="en-US" b="1" i="1" smtClean="0">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𝑨𝑩𝑪𝑫</m:t>
                          </m:r>
                        </m:e>
                      </m:d>
                      <m:r>
                        <a:rPr lang="en-US" b="1" i="1" smtClean="0">
                          <a:latin typeface="Cambria Math"/>
                          <a:ea typeface="Cambria Math"/>
                          <a:cs typeface="Arial" pitchFamily="34" charset="0"/>
                        </a:rPr>
                        <m:t>, </m:t>
                      </m:r>
                      <m:r>
                        <a:rPr lang="en-US" b="1" i="1" smtClean="0">
                          <a:latin typeface="Cambria Math"/>
                          <a:ea typeface="Cambria Math"/>
                          <a:cs typeface="Arial" pitchFamily="34" charset="0"/>
                        </a:rPr>
                        <m:t>𝑺𝑨</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𝒂</m:t>
                      </m:r>
                      <m:rad>
                        <m:radPr>
                          <m:degHide m:val="on"/>
                          <m:ctrlPr>
                            <a:rPr lang="en-US" b="1" i="1" smtClean="0">
                              <a:latin typeface="Cambria Math"/>
                              <a:ea typeface="Cambria Math"/>
                              <a:cs typeface="Arial" pitchFamily="34" charset="0"/>
                            </a:rPr>
                          </m:ctrlPr>
                        </m:radPr>
                        <m:deg/>
                        <m:e>
                          <m:r>
                            <a:rPr lang="en-US" b="1" i="1" smtClean="0">
                              <a:latin typeface="Cambria Math"/>
                              <a:ea typeface="Cambria Math"/>
                              <a:cs typeface="Arial" pitchFamily="34" charset="0"/>
                            </a:rPr>
                            <m:t>𝟐</m:t>
                          </m:r>
                        </m:e>
                      </m:rad>
                    </m:oMath>
                  </a14:m>
                  <a:r>
                    <a:rPr lang="en-US" b="1" smtClean="0">
                      <a:latin typeface="Arial" pitchFamily="34" charset="0"/>
                      <a:cs typeface="Arial" pitchFamily="34" charset="0"/>
                    </a:rPr>
                    <a:t> </a:t>
                  </a: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từ A đến SC</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Chứng </a:t>
                  </a:r>
                  <a:r>
                    <a:rPr lang="vi-VN" b="1" smtClean="0">
                      <a:latin typeface="Arial" pitchFamily="34" charset="0"/>
                      <a:cs typeface="Arial" pitchFamily="34" charset="0"/>
                    </a:rPr>
                    <a:t>minh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𝑩𝑫</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𝑺𝑨𝑪</m:t>
                      </m:r>
                      <m:r>
                        <a:rPr lang="en-US" b="1" i="1" smtClean="0">
                          <a:latin typeface="Cambria Math"/>
                          <a:ea typeface="Cambria Math"/>
                          <a:cs typeface="Arial" pitchFamily="34" charset="0"/>
                        </a:rPr>
                        <m:t>)</m:t>
                      </m:r>
                    </m:oMath>
                  </a14:m>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Xác định đường vuông góc chung và tính khoảng cách giữa BD và SC</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2055811" y="762000"/>
                  <a:ext cx="9829801" cy="2375052"/>
                </a:xfrm>
                <a:prstGeom prst="rect">
                  <a:avLst/>
                </a:prstGeom>
                <a:blipFill rotWithShape="1">
                  <a:blip r:embed="rId19"/>
                  <a:stretch>
                    <a:fillRect l="-620" t="-1026" r="-620" b="-4359"/>
                  </a:stretch>
                </a:blipFill>
              </p:spPr>
              <p:txBody>
                <a:bodyPr/>
                <a:lstStyle/>
                <a:p>
                  <a:r>
                    <a:rPr lang="en-US">
                      <a:noFill/>
                    </a:rPr>
                    <a:t> </a:t>
                  </a:r>
                </a:p>
              </p:txBody>
            </p:sp>
          </mc:Fallback>
        </mc:AlternateContent>
      </p:grpSp>
    </p:spTree>
    <p:extLst>
      <p:ext uri="{BB962C8B-B14F-4D97-AF65-F5344CB8AC3E}">
        <p14:creationId xmlns:p14="http://schemas.microsoft.com/office/powerpoint/2010/main" val="23945481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5412" y="1219200"/>
            <a:ext cx="7162800" cy="3581400"/>
          </a:xfrm>
          <a:prstGeom prst="roundRect">
            <a:avLst>
              <a:gd name="adj" fmla="val 55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802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822" name="Picture 1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6374" y="2513055"/>
            <a:ext cx="35718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046287" y="123824"/>
            <a:ext cx="9906000" cy="2329151"/>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73975"/>
            <a:ext cx="9752171"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là một hình vuông cạnh a, mặt bên SAD là một tam giác đều và (SAD</a:t>
            </a:r>
            <a:r>
              <a:rPr lang="vi-VN" b="1" smtClean="0">
                <a:latin typeface="Arial" pitchFamily="34" charset="0"/>
                <a:cs typeface="Arial" pitchFamily="34" charset="0"/>
              </a:rPr>
              <a:t>)⊥(</a:t>
            </a:r>
            <a:r>
              <a:rPr lang="vi-VN" b="1">
                <a:latin typeface="Arial" pitchFamily="34" charset="0"/>
                <a:cs typeface="Arial" pitchFamily="34" charset="0"/>
              </a:rPr>
              <a:t>ABCD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chiều cao của hình chóp</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Tính khoảng cách giữa BC và (SAD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AB và SD</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012" y="25396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84212" y="2943178"/>
            <a:ext cx="7391400" cy="461665"/>
          </a:xfrm>
          <a:prstGeom prst="rect">
            <a:avLst/>
          </a:prstGeom>
          <a:noFill/>
        </p:spPr>
        <p:txBody>
          <a:bodyPr wrap="square" rtlCol="0">
            <a:spAutoFit/>
          </a:bodyPr>
          <a:lstStyle/>
          <a:p>
            <a:pPr algn="just"/>
            <a:r>
              <a:rPr lang="en-US" b="1">
                <a:latin typeface="Arial" pitchFamily="34" charset="0"/>
                <a:cs typeface="Arial" pitchFamily="34" charset="0"/>
              </a:rPr>
              <a:t>a) </a:t>
            </a:r>
            <a:r>
              <a:rPr lang="en-US" b="1" smtClean="0">
                <a:latin typeface="Arial" pitchFamily="34" charset="0"/>
                <a:cs typeface="Arial" pitchFamily="34" charset="0"/>
              </a:rPr>
              <a:t>Gọi E là trung điểm của AD</a:t>
            </a:r>
            <a:endParaRPr lang="en-US" b="1">
              <a:latin typeface="Arial" pitchFamily="34" charset="0"/>
              <a:cs typeface="Arial" pitchFamily="34" charset="0"/>
            </a:endParaRPr>
          </a:p>
        </p:txBody>
      </p:sp>
      <p:grpSp>
        <p:nvGrpSpPr>
          <p:cNvPr id="3" name="Group 2"/>
          <p:cNvGrpSpPr/>
          <p:nvPr/>
        </p:nvGrpSpPr>
        <p:grpSpPr>
          <a:xfrm>
            <a:off x="1346199" y="3429000"/>
            <a:ext cx="5942012" cy="1577975"/>
            <a:chOff x="1346199" y="3429000"/>
            <a:chExt cx="5942012" cy="1577975"/>
          </a:xfrm>
        </p:grpSpPr>
        <p:graphicFrame>
          <p:nvGraphicFramePr>
            <p:cNvPr id="2" name="Object 1"/>
            <p:cNvGraphicFramePr>
              <a:graphicFrameLocks noChangeAspect="1"/>
            </p:cNvGraphicFramePr>
            <p:nvPr>
              <p:extLst>
                <p:ext uri="{D42A27DB-BD31-4B8C-83A1-F6EECF244321}">
                  <p14:modId xmlns:p14="http://schemas.microsoft.com/office/powerpoint/2010/main" val="4265706183"/>
                </p:ext>
              </p:extLst>
            </p:nvPr>
          </p:nvGraphicFramePr>
          <p:xfrm>
            <a:off x="1346199" y="3429000"/>
            <a:ext cx="5942012" cy="1577975"/>
          </p:xfrm>
          <a:graphic>
            <a:graphicData uri="http://schemas.openxmlformats.org/presentationml/2006/ole">
              <mc:AlternateContent xmlns:mc="http://schemas.openxmlformats.org/markup-compatibility/2006">
                <mc:Choice xmlns:v="urn:schemas-microsoft-com:vml" Requires="v">
                  <p:oleObj spid="_x0000_s70845" name="Equation" r:id="rId7" imgW="2781000" imgH="736560" progId="Equation.DSMT4">
                    <p:embed/>
                  </p:oleObj>
                </mc:Choice>
                <mc:Fallback>
                  <p:oleObj name="Equation" r:id="rId7" imgW="2781000" imgH="736560" progId="Equation.DSMT4">
                    <p:embed/>
                    <p:pic>
                      <p:nvPicPr>
                        <p:cNvPr id="0" name="Object 4"/>
                        <p:cNvPicPr>
                          <a:picLocks noChangeAspect="1" noChangeArrowheads="1"/>
                        </p:cNvPicPr>
                        <p:nvPr/>
                      </p:nvPicPr>
                      <p:blipFill>
                        <a:blip r:embed="rId8"/>
                        <a:srcRect/>
                        <a:stretch>
                          <a:fillRect/>
                        </a:stretch>
                      </p:blipFill>
                      <p:spPr bwMode="auto">
                        <a:xfrm>
                          <a:off x="1346199" y="3429000"/>
                          <a:ext cx="5942012"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1492249" y="4419600"/>
              <a:ext cx="3276600" cy="461665"/>
            </a:xfrm>
            <a:prstGeom prst="rect">
              <a:avLst/>
            </a:prstGeom>
            <a:noFill/>
          </p:spPr>
          <p:txBody>
            <a:bodyPr wrap="square" rtlCol="0">
              <a:spAutoFit/>
            </a:bodyPr>
            <a:lstStyle/>
            <a:p>
              <a:pPr algn="just"/>
              <a:r>
                <a:rPr lang="en-US" b="1" smtClean="0">
                  <a:latin typeface="Arial" pitchFamily="34" charset="0"/>
                  <a:cs typeface="Arial" pitchFamily="34" charset="0"/>
                </a:rPr>
                <a:t>SAD là tam giác đều</a:t>
              </a:r>
              <a:endParaRPr lang="en-US" b="1">
                <a:latin typeface="Arial" pitchFamily="34" charset="0"/>
                <a:cs typeface="Arial" pitchFamily="34" charset="0"/>
              </a:endParaRPr>
            </a:p>
          </p:txBody>
        </p:sp>
      </p:grpSp>
      <p:sp>
        <p:nvSpPr>
          <p:cNvPr id="16" name="TextBox 15"/>
          <p:cNvSpPr txBox="1"/>
          <p:nvPr/>
        </p:nvSpPr>
        <p:spPr>
          <a:xfrm>
            <a:off x="623749" y="5029200"/>
            <a:ext cx="5394463"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SDE vuông tại E có :</a:t>
            </a:r>
            <a:endParaRPr lang="en-US"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80248019"/>
              </p:ext>
            </p:extLst>
          </p:nvPr>
        </p:nvGraphicFramePr>
        <p:xfrm>
          <a:off x="1528761" y="5486400"/>
          <a:ext cx="5154612" cy="979488"/>
        </p:xfrm>
        <a:graphic>
          <a:graphicData uri="http://schemas.openxmlformats.org/presentationml/2006/ole">
            <mc:AlternateContent xmlns:mc="http://schemas.openxmlformats.org/markup-compatibility/2006">
              <mc:Choice xmlns:v="urn:schemas-microsoft-com:vml" Requires="v">
                <p:oleObj spid="_x0000_s70846" name="Equation" r:id="rId9" imgW="2412720" imgH="457200" progId="Equation.DSMT4">
                  <p:embed/>
                </p:oleObj>
              </mc:Choice>
              <mc:Fallback>
                <p:oleObj name="Equation" r:id="rId9" imgW="2412720" imgH="457200" progId="Equation.DSMT4">
                  <p:embed/>
                  <p:pic>
                    <p:nvPicPr>
                      <p:cNvPr id="0" name=""/>
                      <p:cNvPicPr>
                        <a:picLocks noChangeAspect="1" noChangeArrowheads="1"/>
                      </p:cNvPicPr>
                      <p:nvPr/>
                    </p:nvPicPr>
                    <p:blipFill>
                      <a:blip r:embed="rId10"/>
                      <a:srcRect/>
                      <a:stretch>
                        <a:fillRect/>
                      </a:stretch>
                    </p:blipFill>
                    <p:spPr bwMode="auto">
                      <a:xfrm>
                        <a:off x="1528761" y="5486400"/>
                        <a:ext cx="515461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0834" name="Picture 17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26374" y="2513055"/>
            <a:ext cx="35718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996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0834"/>
                                        </p:tgtEl>
                                        <p:attrNameLst>
                                          <p:attrName>style.visibility</p:attrName>
                                        </p:attrNameLst>
                                      </p:cBhvr>
                                      <p:to>
                                        <p:strVal val="visible"/>
                                      </p:to>
                                    </p:set>
                                    <p:animEffect transition="in" filter="wipe(up)">
                                      <p:cBhvr>
                                        <p:cTn id="15" dur="500"/>
                                        <p:tgtEl>
                                          <p:spTgt spid="708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23824"/>
            <a:ext cx="9906000" cy="2329151"/>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132011" y="173975"/>
            <a:ext cx="9752171"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là một hình vuông cạnh a, mặt bên SAD là một tam giác đều và (SAD</a:t>
            </a:r>
            <a:r>
              <a:rPr lang="vi-VN" b="1" smtClean="0">
                <a:latin typeface="Arial" pitchFamily="34" charset="0"/>
                <a:cs typeface="Arial" pitchFamily="34" charset="0"/>
              </a:rPr>
              <a:t>)⊥(</a:t>
            </a:r>
            <a:r>
              <a:rPr lang="vi-VN" b="1">
                <a:latin typeface="Arial" pitchFamily="34" charset="0"/>
                <a:cs typeface="Arial" pitchFamily="34" charset="0"/>
              </a:rPr>
              <a:t>ABCD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chiều cao của hình chóp</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Tính khoảng cách giữa BC và (SAD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AB và SD</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9012" y="25396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84212" y="2813842"/>
            <a:ext cx="1676400"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43547690"/>
              </p:ext>
            </p:extLst>
          </p:nvPr>
        </p:nvGraphicFramePr>
        <p:xfrm>
          <a:off x="2208212" y="2743200"/>
          <a:ext cx="3798887" cy="1033462"/>
        </p:xfrm>
        <a:graphic>
          <a:graphicData uri="http://schemas.openxmlformats.org/presentationml/2006/ole">
            <mc:AlternateContent xmlns:mc="http://schemas.openxmlformats.org/markup-compatibility/2006">
              <mc:Choice xmlns:v="urn:schemas-microsoft-com:vml" Requires="v">
                <p:oleObj spid="_x0000_s100509" name="Equation" r:id="rId6" imgW="1777680" imgH="482400" progId="Equation.DSMT4">
                  <p:embed/>
                </p:oleObj>
              </mc:Choice>
              <mc:Fallback>
                <p:oleObj name="Equation" r:id="rId6" imgW="1777680" imgH="482400" progId="Equation.DSMT4">
                  <p:embed/>
                  <p:pic>
                    <p:nvPicPr>
                      <p:cNvPr id="0" name=""/>
                      <p:cNvPicPr>
                        <a:picLocks noChangeAspect="1" noChangeArrowheads="1"/>
                      </p:cNvPicPr>
                      <p:nvPr/>
                    </p:nvPicPr>
                    <p:blipFill>
                      <a:blip r:embed="rId7"/>
                      <a:srcRect/>
                      <a:stretch>
                        <a:fillRect/>
                      </a:stretch>
                    </p:blipFill>
                    <p:spPr bwMode="auto">
                      <a:xfrm>
                        <a:off x="2208212" y="2743200"/>
                        <a:ext cx="3798887"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989012" y="3756864"/>
                <a:ext cx="6096000" cy="461665"/>
              </a:xfrm>
              <a:prstGeom prst="rect">
                <a:avLst/>
              </a:prstGeom>
              <a:noFill/>
            </p:spPr>
            <p:txBody>
              <a:bodyPr wrap="square" rtlCol="0">
                <a:spAutoFit/>
              </a:bodyPr>
              <a:lstStyle/>
              <a:p>
                <a:pPr algn="just"/>
                <a:r>
                  <a:rPr lang="en-US" b="1" smtClean="0">
                    <a:latin typeface="Arial" pitchFamily="34" charset="0"/>
                    <a:cs typeface="Arial" pitchFamily="34" charset="0"/>
                  </a:rPr>
                  <a:t>Vì BC//AD , </a:t>
                </a:r>
                <a14:m>
                  <m:oMath xmlns:m="http://schemas.openxmlformats.org/officeDocument/2006/math">
                    <m:r>
                      <a:rPr lang="en-US" b="1" i="1" smtClean="0">
                        <a:latin typeface="Cambria Math"/>
                        <a:cs typeface="Arial" pitchFamily="34" charset="0"/>
                      </a:rPr>
                      <m:t>𝑨𝑫</m:t>
                    </m:r>
                    <m:r>
                      <a:rPr lang="en-US" b="1" i="1" smtClean="0">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𝑺𝑨𝑫</m:t>
                        </m:r>
                      </m:e>
                    </m:d>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𝑨𝑩</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𝑺𝑨𝑫</m:t>
                    </m:r>
                    <m:r>
                      <a:rPr lang="en-US" b="1" i="1" smtClean="0">
                        <a:latin typeface="Cambria Math"/>
                        <a:ea typeface="Cambria Math"/>
                        <a:cs typeface="Arial" pitchFamily="34" charset="0"/>
                      </a:rPr>
                      <m:t>)</m:t>
                    </m:r>
                  </m:oMath>
                </a14:m>
                <a:endParaRPr lang="en-US"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89012" y="3756864"/>
                <a:ext cx="6096000" cy="461665"/>
              </a:xfrm>
              <a:prstGeom prst="rect">
                <a:avLst/>
              </a:prstGeom>
              <a:blipFill rotWithShape="1">
                <a:blip r:embed="rId9"/>
                <a:stretch>
                  <a:fillRect l="-1500" t="-9211" b="-30263"/>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4166456308"/>
              </p:ext>
            </p:extLst>
          </p:nvPr>
        </p:nvGraphicFramePr>
        <p:xfrm>
          <a:off x="1865889" y="4294729"/>
          <a:ext cx="5399087" cy="434975"/>
        </p:xfrm>
        <a:graphic>
          <a:graphicData uri="http://schemas.openxmlformats.org/presentationml/2006/ole">
            <mc:AlternateContent xmlns:mc="http://schemas.openxmlformats.org/markup-compatibility/2006">
              <mc:Choice xmlns:v="urn:schemas-microsoft-com:vml" Requires="v">
                <p:oleObj spid="_x0000_s100510" name="Equation" r:id="rId10" imgW="2527200" imgH="203040" progId="Equation.DSMT4">
                  <p:embed/>
                </p:oleObj>
              </mc:Choice>
              <mc:Fallback>
                <p:oleObj name="Equation" r:id="rId10" imgW="2527200" imgH="203040" progId="Equation.DSMT4">
                  <p:embed/>
                  <p:pic>
                    <p:nvPicPr>
                      <p:cNvPr id="0" name=""/>
                      <p:cNvPicPr>
                        <a:picLocks noChangeAspect="1" noChangeArrowheads="1"/>
                      </p:cNvPicPr>
                      <p:nvPr/>
                    </p:nvPicPr>
                    <p:blipFill>
                      <a:blip r:embed="rId11"/>
                      <a:srcRect/>
                      <a:stretch>
                        <a:fillRect/>
                      </a:stretch>
                    </p:blipFill>
                    <p:spPr bwMode="auto">
                      <a:xfrm>
                        <a:off x="1865889" y="4294729"/>
                        <a:ext cx="53990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608012" y="4724400"/>
            <a:ext cx="4888737" cy="461665"/>
          </a:xfrm>
          <a:prstGeom prst="rect">
            <a:avLst/>
          </a:prstGeom>
          <a:noFill/>
        </p:spPr>
        <p:txBody>
          <a:bodyPr wrap="square" rtlCol="0">
            <a:spAutoFit/>
          </a:bodyPr>
          <a:lstStyle/>
          <a:p>
            <a:pPr algn="just"/>
            <a:r>
              <a:rPr lang="en-US" b="1" smtClean="0">
                <a:latin typeface="Arial" pitchFamily="34" charset="0"/>
                <a:cs typeface="Arial" pitchFamily="34" charset="0"/>
              </a:rPr>
              <a:t>c) Kẻ AF vuông góc SD, ta có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521320464"/>
              </p:ext>
            </p:extLst>
          </p:nvPr>
        </p:nvGraphicFramePr>
        <p:xfrm>
          <a:off x="987424" y="5176793"/>
          <a:ext cx="3798887" cy="1033462"/>
        </p:xfrm>
        <a:graphic>
          <a:graphicData uri="http://schemas.openxmlformats.org/presentationml/2006/ole">
            <mc:AlternateContent xmlns:mc="http://schemas.openxmlformats.org/markup-compatibility/2006">
              <mc:Choice xmlns:v="urn:schemas-microsoft-com:vml" Requires="v">
                <p:oleObj spid="_x0000_s100511" name="Equation" r:id="rId12" imgW="1777680" imgH="482400" progId="Equation.DSMT4">
                  <p:embed/>
                </p:oleObj>
              </mc:Choice>
              <mc:Fallback>
                <p:oleObj name="Equation" r:id="rId12" imgW="1777680" imgH="482400" progId="Equation.DSMT4">
                  <p:embed/>
                  <p:pic>
                    <p:nvPicPr>
                      <p:cNvPr id="0" name=""/>
                      <p:cNvPicPr>
                        <a:picLocks noChangeAspect="1" noChangeArrowheads="1"/>
                      </p:cNvPicPr>
                      <p:nvPr/>
                    </p:nvPicPr>
                    <p:blipFill>
                      <a:blip r:embed="rId13"/>
                      <a:srcRect/>
                      <a:stretch>
                        <a:fillRect/>
                      </a:stretch>
                    </p:blipFill>
                    <p:spPr bwMode="auto">
                      <a:xfrm>
                        <a:off x="987424" y="5176793"/>
                        <a:ext cx="3798887"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680679456"/>
              </p:ext>
            </p:extLst>
          </p:nvPr>
        </p:nvGraphicFramePr>
        <p:xfrm>
          <a:off x="5103812" y="5476036"/>
          <a:ext cx="2605087" cy="434975"/>
        </p:xfrm>
        <a:graphic>
          <a:graphicData uri="http://schemas.openxmlformats.org/presentationml/2006/ole">
            <mc:AlternateContent xmlns:mc="http://schemas.openxmlformats.org/markup-compatibility/2006">
              <mc:Choice xmlns:v="urn:schemas-microsoft-com:vml" Requires="v">
                <p:oleObj spid="_x0000_s100512" name="Equation" r:id="rId14" imgW="1218960" imgH="203040" progId="Equation.DSMT4">
                  <p:embed/>
                </p:oleObj>
              </mc:Choice>
              <mc:Fallback>
                <p:oleObj name="Equation" r:id="rId14" imgW="1218960" imgH="203040" progId="Equation.DSMT4">
                  <p:embed/>
                  <p:pic>
                    <p:nvPicPr>
                      <p:cNvPr id="0" name=""/>
                      <p:cNvPicPr>
                        <a:picLocks noChangeAspect="1" noChangeArrowheads="1"/>
                      </p:cNvPicPr>
                      <p:nvPr/>
                    </p:nvPicPr>
                    <p:blipFill>
                      <a:blip r:embed="rId15"/>
                      <a:srcRect/>
                      <a:stretch>
                        <a:fillRect/>
                      </a:stretch>
                    </p:blipFill>
                    <p:spPr bwMode="auto">
                      <a:xfrm>
                        <a:off x="5103812" y="5476036"/>
                        <a:ext cx="26050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608011" y="5907087"/>
            <a:ext cx="5905501" cy="950913"/>
            <a:chOff x="608011" y="5907087"/>
            <a:chExt cx="5905501" cy="950913"/>
          </a:xfrm>
        </p:grpSpPr>
        <p:sp>
          <p:nvSpPr>
            <p:cNvPr id="25" name="TextBox 24"/>
            <p:cNvSpPr txBox="1"/>
            <p:nvPr/>
          </p:nvSpPr>
          <p:spPr>
            <a:xfrm>
              <a:off x="608011" y="6211887"/>
              <a:ext cx="4191001" cy="461665"/>
            </a:xfrm>
            <a:prstGeom prst="rect">
              <a:avLst/>
            </a:prstGeom>
            <a:noFill/>
          </p:spPr>
          <p:txBody>
            <a:bodyPr wrap="square" rtlCol="0">
              <a:spAutoFit/>
            </a:bodyPr>
            <a:lstStyle/>
            <a:p>
              <a:pPr algn="just"/>
              <a:r>
                <a:rPr lang="en-US" b="1" smtClean="0">
                  <a:latin typeface="Arial" pitchFamily="34" charset="0"/>
                  <a:cs typeface="Arial" pitchFamily="34" charset="0"/>
                </a:rPr>
                <a:t>Vì tam giác SAD đều nên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091130189"/>
                </p:ext>
              </p:extLst>
            </p:nvPr>
          </p:nvGraphicFramePr>
          <p:xfrm>
            <a:off x="4341812" y="5907087"/>
            <a:ext cx="2171700" cy="950913"/>
          </p:xfrm>
          <a:graphic>
            <a:graphicData uri="http://schemas.openxmlformats.org/presentationml/2006/ole">
              <mc:AlternateContent xmlns:mc="http://schemas.openxmlformats.org/markup-compatibility/2006">
                <mc:Choice xmlns:v="urn:schemas-microsoft-com:vml" Requires="v">
                  <p:oleObj spid="_x0000_s100513" name="Equation" r:id="rId16" imgW="1015920" imgH="444240" progId="Equation.DSMT4">
                    <p:embed/>
                  </p:oleObj>
                </mc:Choice>
                <mc:Fallback>
                  <p:oleObj name="Equation" r:id="rId16" imgW="1015920" imgH="444240" progId="Equation.DSMT4">
                    <p:embed/>
                    <p:pic>
                      <p:nvPicPr>
                        <p:cNvPr id="0" name=""/>
                        <p:cNvPicPr>
                          <a:picLocks noChangeAspect="1" noChangeArrowheads="1"/>
                        </p:cNvPicPr>
                        <p:nvPr/>
                      </p:nvPicPr>
                      <p:blipFill>
                        <a:blip r:embed="rId17"/>
                        <a:srcRect/>
                        <a:stretch>
                          <a:fillRect/>
                        </a:stretch>
                      </p:blipFill>
                      <p:spPr bwMode="auto">
                        <a:xfrm>
                          <a:off x="4341812" y="5907087"/>
                          <a:ext cx="21717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 name="Group 3"/>
          <p:cNvGrpSpPr/>
          <p:nvPr/>
        </p:nvGrpSpPr>
        <p:grpSpPr>
          <a:xfrm>
            <a:off x="7313613" y="5891212"/>
            <a:ext cx="3340100" cy="950913"/>
            <a:chOff x="7313613" y="5891212"/>
            <a:chExt cx="3340100" cy="950913"/>
          </a:xfrm>
        </p:grpSpPr>
        <p:sp>
          <p:nvSpPr>
            <p:cNvPr id="27" name="TextBox 26"/>
            <p:cNvSpPr txBox="1"/>
            <p:nvPr/>
          </p:nvSpPr>
          <p:spPr>
            <a:xfrm>
              <a:off x="7313613" y="6135687"/>
              <a:ext cx="990600" cy="461665"/>
            </a:xfrm>
            <a:prstGeom prst="rect">
              <a:avLst/>
            </a:prstGeom>
            <a:noFill/>
          </p:spPr>
          <p:txBody>
            <a:bodyPr wrap="square" rtlCol="0">
              <a:spAutoFit/>
            </a:bodyPr>
            <a:lstStyle/>
            <a:p>
              <a:pPr algn="just"/>
              <a:r>
                <a:rPr lang="en-US" b="1" smtClean="0">
                  <a:latin typeface="Arial" pitchFamily="34" charset="0"/>
                  <a:cs typeface="Arial" pitchFamily="34" charset="0"/>
                </a:rPr>
                <a:t>Vậy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454088912"/>
                </p:ext>
              </p:extLst>
            </p:nvPr>
          </p:nvGraphicFramePr>
          <p:xfrm>
            <a:off x="8266113" y="5891212"/>
            <a:ext cx="2387600" cy="950913"/>
          </p:xfrm>
          <a:graphic>
            <a:graphicData uri="http://schemas.openxmlformats.org/presentationml/2006/ole">
              <mc:AlternateContent xmlns:mc="http://schemas.openxmlformats.org/markup-compatibility/2006">
                <mc:Choice xmlns:v="urn:schemas-microsoft-com:vml" Requires="v">
                  <p:oleObj spid="_x0000_s100514" name="Equation" r:id="rId18" imgW="1117440" imgH="444240" progId="Equation.DSMT4">
                    <p:embed/>
                  </p:oleObj>
                </mc:Choice>
                <mc:Fallback>
                  <p:oleObj name="Equation" r:id="rId18" imgW="1117440" imgH="444240" progId="Equation.DSMT4">
                    <p:embed/>
                    <p:pic>
                      <p:nvPicPr>
                        <p:cNvPr id="0" name=""/>
                        <p:cNvPicPr>
                          <a:picLocks noChangeAspect="1" noChangeArrowheads="1"/>
                        </p:cNvPicPr>
                        <p:nvPr/>
                      </p:nvPicPr>
                      <p:blipFill>
                        <a:blip r:embed="rId19"/>
                        <a:srcRect/>
                        <a:stretch>
                          <a:fillRect/>
                        </a:stretch>
                      </p:blipFill>
                      <p:spPr bwMode="auto">
                        <a:xfrm>
                          <a:off x="8266113" y="5891212"/>
                          <a:ext cx="2387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100453" name="Picture 10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28012" y="2503530"/>
            <a:ext cx="35718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478" name="Picture 12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228011" y="2503530"/>
            <a:ext cx="35718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813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100478"/>
                                        </p:tgtEl>
                                        <p:attrNameLst>
                                          <p:attrName>style.visibility</p:attrName>
                                        </p:attrNameLst>
                                      </p:cBhvr>
                                      <p:to>
                                        <p:strVal val="visible"/>
                                      </p:to>
                                    </p:set>
                                    <p:animEffect transition="in" filter="wipe(right)">
                                      <p:cBhvr>
                                        <p:cTn id="30" dur="500"/>
                                        <p:tgtEl>
                                          <p:spTgt spid="10047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4"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33351"/>
            <a:ext cx="9906000"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1" y="173975"/>
                <a:ext cx="9752171"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chữ nhật ABCD.A'B'C'D' có </a:t>
                </a:r>
                <a14:m>
                  <m:oMath xmlns:m="http://schemas.openxmlformats.org/officeDocument/2006/math">
                    <m:r>
                      <a:rPr lang="vi-VN" b="1" i="1" smtClean="0">
                        <a:latin typeface="Cambria Math"/>
                        <a:cs typeface="Arial" pitchFamily="34" charset="0"/>
                      </a:rPr>
                      <m:t>𝑨𝑨</m:t>
                    </m:r>
                    <m:r>
                      <a:rPr lang="vi-VN" b="1" i="1" smtClean="0">
                        <a:latin typeface="Cambria Math"/>
                        <a:cs typeface="Arial" pitchFamily="34" charset="0"/>
                      </a:rPr>
                      <m:t>′=</m:t>
                    </m:r>
                    <m:r>
                      <a:rPr lang="vi-VN" b="1" i="1" smtClean="0">
                        <a:latin typeface="Cambria Math"/>
                        <a:cs typeface="Arial" pitchFamily="34" charset="0"/>
                      </a:rPr>
                      <m:t>𝒂</m:t>
                    </m:r>
                    <m:r>
                      <a:rPr lang="vi-VN" b="1" i="1">
                        <a:latin typeface="Cambria Math"/>
                        <a:cs typeface="Arial" pitchFamily="34" charset="0"/>
                      </a:rPr>
                      <m:t>, </m:t>
                    </m:r>
                    <m:r>
                      <a:rPr lang="vi-VN" b="1" i="1" smtClean="0">
                        <a:latin typeface="Cambria Math"/>
                        <a:cs typeface="Arial" pitchFamily="34" charset="0"/>
                      </a:rPr>
                      <m:t>𝑨𝑩</m:t>
                    </m:r>
                    <m:r>
                      <a:rPr lang="vi-VN" b="1" i="1" smtClean="0">
                        <a:latin typeface="Cambria Math"/>
                        <a:cs typeface="Arial" pitchFamily="34" charset="0"/>
                      </a:rPr>
                      <m:t>=</m:t>
                    </m:r>
                    <m:r>
                      <a:rPr lang="vi-VN" b="1" i="1" smtClean="0">
                        <a:latin typeface="Cambria Math"/>
                        <a:cs typeface="Arial" pitchFamily="34" charset="0"/>
                      </a:rPr>
                      <m:t>𝒃</m:t>
                    </m:r>
                    <m:r>
                      <a:rPr lang="vi-VN" b="1" i="1">
                        <a:latin typeface="Cambria Math"/>
                        <a:cs typeface="Arial" pitchFamily="34" charset="0"/>
                      </a:rPr>
                      <m:t>, </m:t>
                    </m:r>
                    <m:r>
                      <a:rPr lang="vi-VN" b="1" i="1" smtClean="0">
                        <a:latin typeface="Cambria Math"/>
                        <a:cs typeface="Arial" pitchFamily="34" charset="0"/>
                      </a:rPr>
                      <m:t>𝑩𝑪</m:t>
                    </m:r>
                    <m:r>
                      <a:rPr lang="vi-VN" b="1" i="1" smtClean="0">
                        <a:latin typeface="Cambria Math"/>
                        <a:cs typeface="Arial" pitchFamily="34" charset="0"/>
                      </a:rPr>
                      <m:t>=</m:t>
                    </m:r>
                    <m:r>
                      <a:rPr lang="vi-VN" b="1" i="1" smtClean="0">
                        <a:latin typeface="Cambria Math"/>
                        <a:cs typeface="Arial" pitchFamily="34" charset="0"/>
                      </a:rPr>
                      <m:t>𝒄</m:t>
                    </m:r>
                    <m:r>
                      <a:rPr lang="vi-VN" b="1" i="1" smtClean="0">
                        <a:latin typeface="Cambria Math"/>
                        <a:cs typeface="Arial" pitchFamily="34" charset="0"/>
                      </a:rPr>
                      <m:t>.</m:t>
                    </m:r>
                  </m:oMath>
                </a14:m>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giữa CC' và (BB'D'D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AC và B'D</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2011" y="173975"/>
                <a:ext cx="9752171" cy="1600416"/>
              </a:xfrm>
              <a:prstGeom prst="rect">
                <a:avLst/>
              </a:prstGeom>
              <a:blipFill rotWithShape="1">
                <a:blip r:embed="rId4"/>
                <a:stretch>
                  <a:fillRect l="-688" t="-1908" b="-725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701674" y="2286000"/>
                <a:ext cx="7391400" cy="461665"/>
              </a:xfrm>
              <a:prstGeom prst="rect">
                <a:avLst/>
              </a:prstGeom>
              <a:noFill/>
            </p:spPr>
            <p:txBody>
              <a:bodyPr wrap="square" rtlCol="0">
                <a:spAutoFit/>
              </a:bodyPr>
              <a:lstStyle/>
              <a:p>
                <a:pPr algn="just"/>
                <a:r>
                  <a:rPr lang="en-US" b="1" smtClean="0">
                    <a:latin typeface="Arial" pitchFamily="34" charset="0"/>
                    <a:cs typeface="Arial" pitchFamily="34" charset="0"/>
                  </a:rPr>
                  <a:t>a) Trong (ABCD) kẻ </a:t>
                </a:r>
                <a14:m>
                  <m:oMath xmlns:m="http://schemas.openxmlformats.org/officeDocument/2006/math">
                    <m:r>
                      <a:rPr lang="en-US" b="1" i="1" smtClean="0">
                        <a:latin typeface="Cambria Math"/>
                        <a:cs typeface="Arial" pitchFamily="34" charset="0"/>
                      </a:rPr>
                      <m:t>𝑪𝑬</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𝑩𝑫</m:t>
                    </m:r>
                  </m:oMath>
                </a14:m>
                <a:endParaRPr lang="en-US"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01674" y="2286000"/>
                <a:ext cx="7391400" cy="461665"/>
              </a:xfrm>
              <a:prstGeom prst="rect">
                <a:avLst/>
              </a:prstGeom>
              <a:blipFill rotWithShape="1">
                <a:blip r:embed="rId7"/>
                <a:stretch>
                  <a:fillRect l="-1237" t="-9211" b="-30263"/>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1760533500"/>
              </p:ext>
            </p:extLst>
          </p:nvPr>
        </p:nvGraphicFramePr>
        <p:xfrm>
          <a:off x="2284412" y="2788345"/>
          <a:ext cx="4095750" cy="434975"/>
        </p:xfrm>
        <a:graphic>
          <a:graphicData uri="http://schemas.openxmlformats.org/presentationml/2006/ole">
            <mc:AlternateContent xmlns:mc="http://schemas.openxmlformats.org/markup-compatibility/2006">
              <mc:Choice xmlns:v="urn:schemas-microsoft-com:vml" Requires="v">
                <p:oleObj spid="_x0000_s101528" name="Equation" r:id="rId8" imgW="1917360" imgH="203040" progId="Equation.DSMT4">
                  <p:embed/>
                </p:oleObj>
              </mc:Choice>
              <mc:Fallback>
                <p:oleObj name="Equation" r:id="rId8" imgW="1917360" imgH="203040" progId="Equation.DSMT4">
                  <p:embed/>
                  <p:pic>
                    <p:nvPicPr>
                      <p:cNvPr id="0" name=""/>
                      <p:cNvPicPr>
                        <a:picLocks noChangeAspect="1" noChangeArrowheads="1"/>
                      </p:cNvPicPr>
                      <p:nvPr/>
                    </p:nvPicPr>
                    <p:blipFill>
                      <a:blip r:embed="rId9"/>
                      <a:srcRect/>
                      <a:stretch>
                        <a:fillRect/>
                      </a:stretch>
                    </p:blipFill>
                    <p:spPr bwMode="auto">
                      <a:xfrm>
                        <a:off x="2284412" y="2788345"/>
                        <a:ext cx="4095750" cy="434975"/>
                      </a:xfrm>
                      <a:prstGeom prst="rect">
                        <a:avLst/>
                      </a:prstGeom>
                      <a:noFill/>
                      <a:ln>
                        <a:noFill/>
                      </a:ln>
                      <a:extLst/>
                    </p:spPr>
                  </p:pic>
                </p:oleObj>
              </mc:Fallback>
            </mc:AlternateContent>
          </a:graphicData>
        </a:graphic>
      </p:graphicFrame>
      <p:sp>
        <p:nvSpPr>
          <p:cNvPr id="15" name="TextBox 14"/>
          <p:cNvSpPr txBox="1"/>
          <p:nvPr/>
        </p:nvSpPr>
        <p:spPr>
          <a:xfrm>
            <a:off x="701674" y="4267200"/>
            <a:ext cx="7145338"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BCD vuông tại C có :</a:t>
            </a:r>
            <a:endParaRPr lang="en-US" b="1">
              <a:latin typeface="Arial" pitchFamily="34" charset="0"/>
              <a:cs typeface="Arial" pitchFamily="34" charset="0"/>
            </a:endParaRPr>
          </a:p>
        </p:txBody>
      </p:sp>
      <p:sp>
        <p:nvSpPr>
          <p:cNvPr id="19" name="TextBox 18"/>
          <p:cNvSpPr txBox="1"/>
          <p:nvPr/>
        </p:nvSpPr>
        <p:spPr>
          <a:xfrm>
            <a:off x="997236" y="2761655"/>
            <a:ext cx="1363375"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67792890"/>
              </p:ext>
            </p:extLst>
          </p:nvPr>
        </p:nvGraphicFramePr>
        <p:xfrm>
          <a:off x="2246373" y="3276600"/>
          <a:ext cx="4041775" cy="434975"/>
        </p:xfrm>
        <a:graphic>
          <a:graphicData uri="http://schemas.openxmlformats.org/presentationml/2006/ole">
            <mc:AlternateContent xmlns:mc="http://schemas.openxmlformats.org/markup-compatibility/2006">
              <mc:Choice xmlns:v="urn:schemas-microsoft-com:vml" Requires="v">
                <p:oleObj spid="_x0000_s101529" name="Equation" r:id="rId10" imgW="1892160" imgH="203040" progId="Equation.DSMT4">
                  <p:embed/>
                </p:oleObj>
              </mc:Choice>
              <mc:Fallback>
                <p:oleObj name="Equation" r:id="rId10" imgW="1892160" imgH="203040" progId="Equation.DSMT4">
                  <p:embed/>
                  <p:pic>
                    <p:nvPicPr>
                      <p:cNvPr id="0" name=""/>
                      <p:cNvPicPr>
                        <a:picLocks noChangeAspect="1" noChangeArrowheads="1"/>
                      </p:cNvPicPr>
                      <p:nvPr/>
                    </p:nvPicPr>
                    <p:blipFill>
                      <a:blip r:embed="rId11"/>
                      <a:srcRect/>
                      <a:stretch>
                        <a:fillRect/>
                      </a:stretch>
                    </p:blipFill>
                    <p:spPr bwMode="auto">
                      <a:xfrm>
                        <a:off x="2246373" y="3276600"/>
                        <a:ext cx="4041775" cy="434975"/>
                      </a:xfrm>
                      <a:prstGeom prst="rect">
                        <a:avLst/>
                      </a:prstGeom>
                      <a:noFill/>
                      <a:ln>
                        <a:noFill/>
                      </a:ln>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701954622"/>
              </p:ext>
            </p:extLst>
          </p:nvPr>
        </p:nvGraphicFramePr>
        <p:xfrm>
          <a:off x="1866899" y="3810000"/>
          <a:ext cx="5803900" cy="434975"/>
        </p:xfrm>
        <a:graphic>
          <a:graphicData uri="http://schemas.openxmlformats.org/presentationml/2006/ole">
            <mc:AlternateContent xmlns:mc="http://schemas.openxmlformats.org/markup-compatibility/2006">
              <mc:Choice xmlns:v="urn:schemas-microsoft-com:vml" Requires="v">
                <p:oleObj spid="_x0000_s101530" name="Equation" r:id="rId12" imgW="2717640" imgH="203040" progId="Equation.DSMT4">
                  <p:embed/>
                </p:oleObj>
              </mc:Choice>
              <mc:Fallback>
                <p:oleObj name="Equation" r:id="rId12" imgW="2717640" imgH="203040" progId="Equation.DSMT4">
                  <p:embed/>
                  <p:pic>
                    <p:nvPicPr>
                      <p:cNvPr id="0" name=""/>
                      <p:cNvPicPr>
                        <a:picLocks noChangeAspect="1" noChangeArrowheads="1"/>
                      </p:cNvPicPr>
                      <p:nvPr/>
                    </p:nvPicPr>
                    <p:blipFill>
                      <a:blip r:embed="rId13"/>
                      <a:srcRect/>
                      <a:stretch>
                        <a:fillRect/>
                      </a:stretch>
                    </p:blipFill>
                    <p:spPr bwMode="auto">
                      <a:xfrm>
                        <a:off x="1866899" y="3810000"/>
                        <a:ext cx="5803900" cy="434975"/>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049047656"/>
              </p:ext>
            </p:extLst>
          </p:nvPr>
        </p:nvGraphicFramePr>
        <p:xfrm>
          <a:off x="1446212" y="4728865"/>
          <a:ext cx="2605087" cy="923925"/>
        </p:xfrm>
        <a:graphic>
          <a:graphicData uri="http://schemas.openxmlformats.org/presentationml/2006/ole">
            <mc:AlternateContent xmlns:mc="http://schemas.openxmlformats.org/markup-compatibility/2006">
              <mc:Choice xmlns:v="urn:schemas-microsoft-com:vml" Requires="v">
                <p:oleObj spid="_x0000_s101531" name="Equation" r:id="rId14" imgW="1218960" imgH="431640" progId="Equation.DSMT4">
                  <p:embed/>
                </p:oleObj>
              </mc:Choice>
              <mc:Fallback>
                <p:oleObj name="Equation" r:id="rId14" imgW="1218960" imgH="431640" progId="Equation.DSMT4">
                  <p:embed/>
                  <p:pic>
                    <p:nvPicPr>
                      <p:cNvPr id="0" name=""/>
                      <p:cNvPicPr>
                        <a:picLocks noChangeAspect="1" noChangeArrowheads="1"/>
                      </p:cNvPicPr>
                      <p:nvPr/>
                    </p:nvPicPr>
                    <p:blipFill>
                      <a:blip r:embed="rId15"/>
                      <a:srcRect/>
                      <a:stretch>
                        <a:fillRect/>
                      </a:stretch>
                    </p:blipFill>
                    <p:spPr bwMode="auto">
                      <a:xfrm>
                        <a:off x="1446212" y="4728865"/>
                        <a:ext cx="2605087" cy="923925"/>
                      </a:xfrm>
                      <a:prstGeom prst="rect">
                        <a:avLst/>
                      </a:prstGeom>
                      <a:noFill/>
                      <a:ln>
                        <a:noFill/>
                      </a:ln>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716823820"/>
              </p:ext>
            </p:extLst>
          </p:nvPr>
        </p:nvGraphicFramePr>
        <p:xfrm>
          <a:off x="4037012" y="4728865"/>
          <a:ext cx="2605087" cy="923925"/>
        </p:xfrm>
        <a:graphic>
          <a:graphicData uri="http://schemas.openxmlformats.org/presentationml/2006/ole">
            <mc:AlternateContent xmlns:mc="http://schemas.openxmlformats.org/markup-compatibility/2006">
              <mc:Choice xmlns:v="urn:schemas-microsoft-com:vml" Requires="v">
                <p:oleObj spid="_x0000_s101532" name="Equation" r:id="rId16" imgW="1218960" imgH="431640" progId="Equation.DSMT4">
                  <p:embed/>
                </p:oleObj>
              </mc:Choice>
              <mc:Fallback>
                <p:oleObj name="Equation" r:id="rId16" imgW="1218960" imgH="431640" progId="Equation.DSMT4">
                  <p:embed/>
                  <p:pic>
                    <p:nvPicPr>
                      <p:cNvPr id="0" name=""/>
                      <p:cNvPicPr>
                        <a:picLocks noChangeAspect="1" noChangeArrowheads="1"/>
                      </p:cNvPicPr>
                      <p:nvPr/>
                    </p:nvPicPr>
                    <p:blipFill>
                      <a:blip r:embed="rId17"/>
                      <a:srcRect/>
                      <a:stretch>
                        <a:fillRect/>
                      </a:stretch>
                    </p:blipFill>
                    <p:spPr bwMode="auto">
                      <a:xfrm>
                        <a:off x="4037012" y="4728865"/>
                        <a:ext cx="2605087" cy="923925"/>
                      </a:xfrm>
                      <a:prstGeom prst="rect">
                        <a:avLst/>
                      </a:prstGeom>
                      <a:noFill/>
                      <a:ln>
                        <a:noFill/>
                      </a:ln>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31488612"/>
              </p:ext>
            </p:extLst>
          </p:nvPr>
        </p:nvGraphicFramePr>
        <p:xfrm>
          <a:off x="1293812" y="5715000"/>
          <a:ext cx="2416175" cy="1004888"/>
        </p:xfrm>
        <a:graphic>
          <a:graphicData uri="http://schemas.openxmlformats.org/presentationml/2006/ole">
            <mc:AlternateContent xmlns:mc="http://schemas.openxmlformats.org/markup-compatibility/2006">
              <mc:Choice xmlns:v="urn:schemas-microsoft-com:vml" Requires="v">
                <p:oleObj spid="_x0000_s101533" name="Equation" r:id="rId18" imgW="1130040" imgH="469800" progId="Equation.DSMT4">
                  <p:embed/>
                </p:oleObj>
              </mc:Choice>
              <mc:Fallback>
                <p:oleObj name="Equation" r:id="rId18" imgW="1130040" imgH="469800" progId="Equation.DSMT4">
                  <p:embed/>
                  <p:pic>
                    <p:nvPicPr>
                      <p:cNvPr id="0" name=""/>
                      <p:cNvPicPr>
                        <a:picLocks noChangeAspect="1" noChangeArrowheads="1"/>
                      </p:cNvPicPr>
                      <p:nvPr/>
                    </p:nvPicPr>
                    <p:blipFill>
                      <a:blip r:embed="rId19"/>
                      <a:srcRect/>
                      <a:stretch>
                        <a:fillRect/>
                      </a:stretch>
                    </p:blipFill>
                    <p:spPr bwMode="auto">
                      <a:xfrm>
                        <a:off x="1293812" y="5715000"/>
                        <a:ext cx="2416175" cy="1004888"/>
                      </a:xfrm>
                      <a:prstGeom prst="rect">
                        <a:avLst/>
                      </a:prstGeom>
                      <a:noFill/>
                      <a:ln>
                        <a:noFill/>
                      </a:ln>
                      <a:extLst/>
                    </p:spPr>
                  </p:pic>
                </p:oleObj>
              </mc:Fallback>
            </mc:AlternateContent>
          </a:graphicData>
        </a:graphic>
      </p:graphicFrame>
      <p:pic>
        <p:nvPicPr>
          <p:cNvPr id="101472" name="Picture 96"/>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964486" y="1905000"/>
            <a:ext cx="34575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473" name="Picture 9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964486" y="1905000"/>
            <a:ext cx="34575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1859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1473"/>
                                        </p:tgtEl>
                                        <p:attrNameLst>
                                          <p:attrName>style.visibility</p:attrName>
                                        </p:attrNameLst>
                                      </p:cBhvr>
                                      <p:to>
                                        <p:strVal val="visible"/>
                                      </p:to>
                                    </p:set>
                                    <p:animEffect transition="in" filter="wipe(down)">
                                      <p:cBhvr>
                                        <p:cTn id="15" dur="1000"/>
                                        <p:tgtEl>
                                          <p:spTgt spid="1014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46287" y="133351"/>
            <a:ext cx="9906000"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1" y="173975"/>
                <a:ext cx="9752171"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hộp chữ nhật ABCD.A'B'C'D' có </a:t>
                </a:r>
                <a14:m>
                  <m:oMath xmlns:m="http://schemas.openxmlformats.org/officeDocument/2006/math">
                    <m:r>
                      <a:rPr lang="vi-VN" b="1" i="1" smtClean="0">
                        <a:latin typeface="Cambria Math"/>
                        <a:cs typeface="Arial" pitchFamily="34" charset="0"/>
                      </a:rPr>
                      <m:t>𝑨𝑨</m:t>
                    </m:r>
                    <m:r>
                      <a:rPr lang="vi-VN" b="1" i="1" smtClean="0">
                        <a:latin typeface="Cambria Math"/>
                        <a:cs typeface="Arial" pitchFamily="34" charset="0"/>
                      </a:rPr>
                      <m:t>′=</m:t>
                    </m:r>
                    <m:r>
                      <a:rPr lang="vi-VN" b="1" i="1" smtClean="0">
                        <a:latin typeface="Cambria Math"/>
                        <a:cs typeface="Arial" pitchFamily="34" charset="0"/>
                      </a:rPr>
                      <m:t>𝒂</m:t>
                    </m:r>
                    <m:r>
                      <a:rPr lang="vi-VN" b="1" i="1">
                        <a:latin typeface="Cambria Math"/>
                        <a:cs typeface="Arial" pitchFamily="34" charset="0"/>
                      </a:rPr>
                      <m:t>, </m:t>
                    </m:r>
                    <m:r>
                      <a:rPr lang="vi-VN" b="1" i="1" smtClean="0">
                        <a:latin typeface="Cambria Math"/>
                        <a:cs typeface="Arial" pitchFamily="34" charset="0"/>
                      </a:rPr>
                      <m:t>𝑨𝑩</m:t>
                    </m:r>
                    <m:r>
                      <a:rPr lang="vi-VN" b="1" i="1" smtClean="0">
                        <a:latin typeface="Cambria Math"/>
                        <a:cs typeface="Arial" pitchFamily="34" charset="0"/>
                      </a:rPr>
                      <m:t>=</m:t>
                    </m:r>
                    <m:r>
                      <a:rPr lang="vi-VN" b="1" i="1" smtClean="0">
                        <a:latin typeface="Cambria Math"/>
                        <a:cs typeface="Arial" pitchFamily="34" charset="0"/>
                      </a:rPr>
                      <m:t>𝒃</m:t>
                    </m:r>
                    <m:r>
                      <a:rPr lang="vi-VN" b="1" i="1">
                        <a:latin typeface="Cambria Math"/>
                        <a:cs typeface="Arial" pitchFamily="34" charset="0"/>
                      </a:rPr>
                      <m:t>, </m:t>
                    </m:r>
                    <m:r>
                      <a:rPr lang="vi-VN" b="1" i="1" smtClean="0">
                        <a:latin typeface="Cambria Math"/>
                        <a:cs typeface="Arial" pitchFamily="34" charset="0"/>
                      </a:rPr>
                      <m:t>𝑩𝑪</m:t>
                    </m:r>
                    <m:r>
                      <a:rPr lang="vi-VN" b="1" i="1" smtClean="0">
                        <a:latin typeface="Cambria Math"/>
                        <a:cs typeface="Arial" pitchFamily="34" charset="0"/>
                      </a:rPr>
                      <m:t>=</m:t>
                    </m:r>
                    <m:r>
                      <a:rPr lang="vi-VN" b="1" i="1" smtClean="0">
                        <a:latin typeface="Cambria Math"/>
                        <a:cs typeface="Arial" pitchFamily="34" charset="0"/>
                      </a:rPr>
                      <m:t>𝒄</m:t>
                    </m:r>
                    <m:r>
                      <a:rPr lang="vi-VN" b="1" i="1" smtClean="0">
                        <a:latin typeface="Cambria Math"/>
                        <a:cs typeface="Arial" pitchFamily="34" charset="0"/>
                      </a:rPr>
                      <m:t>.</m:t>
                    </m:r>
                  </m:oMath>
                </a14:m>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giữa CC' và (BB'D'D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đường vuông góc chung và tính khoảng cách giữa AC và B'D</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2011" y="173975"/>
                <a:ext cx="9752171" cy="1600416"/>
              </a:xfrm>
              <a:prstGeom prst="rect">
                <a:avLst/>
              </a:prstGeom>
              <a:blipFill rotWithShape="1">
                <a:blip r:embed="rId4"/>
                <a:stretch>
                  <a:fillRect l="-688" t="-1908" b="-725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528765501"/>
              </p:ext>
            </p:extLst>
          </p:nvPr>
        </p:nvGraphicFramePr>
        <p:xfrm>
          <a:off x="2752785" y="2362200"/>
          <a:ext cx="3525838" cy="1577975"/>
        </p:xfrm>
        <a:graphic>
          <a:graphicData uri="http://schemas.openxmlformats.org/presentationml/2006/ole">
            <mc:AlternateContent xmlns:mc="http://schemas.openxmlformats.org/markup-compatibility/2006">
              <mc:Choice xmlns:v="urn:schemas-microsoft-com:vml" Requires="v">
                <p:oleObj spid="_x0000_s102453" name="Equation" r:id="rId7" imgW="1650960" imgH="736560" progId="Equation.DSMT4">
                  <p:embed/>
                </p:oleObj>
              </mc:Choice>
              <mc:Fallback>
                <p:oleObj name="Equation" r:id="rId7" imgW="1650960" imgH="736560" progId="Equation.DSMT4">
                  <p:embed/>
                  <p:pic>
                    <p:nvPicPr>
                      <p:cNvPr id="0" name=""/>
                      <p:cNvPicPr>
                        <a:picLocks noChangeAspect="1" noChangeArrowheads="1"/>
                      </p:cNvPicPr>
                      <p:nvPr/>
                    </p:nvPicPr>
                    <p:blipFill>
                      <a:blip r:embed="rId8"/>
                      <a:srcRect/>
                      <a:stretch>
                        <a:fillRect/>
                      </a:stretch>
                    </p:blipFill>
                    <p:spPr bwMode="auto">
                      <a:xfrm>
                        <a:off x="2752785" y="2362200"/>
                        <a:ext cx="3525838" cy="1577975"/>
                      </a:xfrm>
                      <a:prstGeom prst="rect">
                        <a:avLst/>
                      </a:prstGeom>
                      <a:noFill/>
                      <a:ln>
                        <a:noFill/>
                      </a:ln>
                      <a:extLst/>
                    </p:spPr>
                  </p:pic>
                </p:oleObj>
              </mc:Fallback>
            </mc:AlternateContent>
          </a:graphicData>
        </a:graphic>
      </p:graphicFrame>
      <p:sp>
        <p:nvSpPr>
          <p:cNvPr id="19" name="TextBox 18"/>
          <p:cNvSpPr txBox="1"/>
          <p:nvPr/>
        </p:nvSpPr>
        <p:spPr>
          <a:xfrm>
            <a:off x="1302542" y="2362200"/>
            <a:ext cx="1658937" cy="461665"/>
          </a:xfrm>
          <a:prstGeom prst="rect">
            <a:avLst/>
          </a:prstGeom>
          <a:noFill/>
        </p:spPr>
        <p:txBody>
          <a:bodyPr wrap="square" rtlCol="0">
            <a:spAutoFit/>
          </a:bodyPr>
          <a:lstStyle/>
          <a:p>
            <a:pPr algn="just"/>
            <a:r>
              <a:rPr lang="en-US" b="1" smtClean="0">
                <a:latin typeface="Arial" pitchFamily="34" charset="0"/>
                <a:cs typeface="Arial" pitchFamily="34" charset="0"/>
              </a:rPr>
              <a:t>b)Ta có : </a:t>
            </a:r>
            <a:endParaRPr lang="en-US" b="1">
              <a:latin typeface="Arial" pitchFamily="34" charset="0"/>
              <a:cs typeface="Arial" pitchFamily="34"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162939983"/>
              </p:ext>
            </p:extLst>
          </p:nvPr>
        </p:nvGraphicFramePr>
        <p:xfrm>
          <a:off x="684212" y="3962400"/>
          <a:ext cx="6970712" cy="434975"/>
        </p:xfrm>
        <a:graphic>
          <a:graphicData uri="http://schemas.openxmlformats.org/presentationml/2006/ole">
            <mc:AlternateContent xmlns:mc="http://schemas.openxmlformats.org/markup-compatibility/2006">
              <mc:Choice xmlns:v="urn:schemas-microsoft-com:vml" Requires="v">
                <p:oleObj spid="_x0000_s102454" name="Equation" r:id="rId9" imgW="3263760" imgH="203040" progId="Equation.DSMT4">
                  <p:embed/>
                </p:oleObj>
              </mc:Choice>
              <mc:Fallback>
                <p:oleObj name="Equation" r:id="rId9" imgW="3263760" imgH="203040" progId="Equation.DSMT4">
                  <p:embed/>
                  <p:pic>
                    <p:nvPicPr>
                      <p:cNvPr id="0" name=""/>
                      <p:cNvPicPr>
                        <a:picLocks noChangeAspect="1" noChangeArrowheads="1"/>
                      </p:cNvPicPr>
                      <p:nvPr/>
                    </p:nvPicPr>
                    <p:blipFill>
                      <a:blip r:embed="rId10"/>
                      <a:srcRect/>
                      <a:stretch>
                        <a:fillRect/>
                      </a:stretch>
                    </p:blipFill>
                    <p:spPr bwMode="auto">
                      <a:xfrm>
                        <a:off x="684212" y="3962400"/>
                        <a:ext cx="6970712" cy="434975"/>
                      </a:xfrm>
                      <a:prstGeom prst="rect">
                        <a:avLst/>
                      </a:prstGeom>
                      <a:noFill/>
                      <a:ln>
                        <a:noFill/>
                      </a:ln>
                      <a:extLst/>
                    </p:spPr>
                  </p:pic>
                </p:oleObj>
              </mc:Fallback>
            </mc:AlternateContent>
          </a:graphicData>
        </a:graphic>
      </p:graphicFrame>
      <p:pic>
        <p:nvPicPr>
          <p:cNvPr id="102444" name="Picture 4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99412" y="1924050"/>
            <a:ext cx="34575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017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63"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8012" y="1967757"/>
            <a:ext cx="33242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017711" y="133351"/>
            <a:ext cx="9991725"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585027"/>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tứ diện ABCD có các cạnh đều bằng a. Gọi M, N tương ứng là trung điểm của các cạnh AB, CD. Chứng minh rằng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MN </a:t>
            </a:r>
            <a:r>
              <a:rPr lang="vi-VN" b="1">
                <a:latin typeface="Arial" pitchFamily="34" charset="0"/>
                <a:cs typeface="Arial" pitchFamily="34" charset="0"/>
              </a:rPr>
              <a:t>là đường vuông góc chung của AB và 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sz="2300" b="1">
                <a:latin typeface="Arial" pitchFamily="34" charset="0"/>
                <a:cs typeface="Arial" pitchFamily="34" charset="0"/>
              </a:rPr>
              <a:t>Các cặp cạnh đối diện trong tứ diện ABCD đều vuông góc với </a:t>
            </a:r>
            <a:r>
              <a:rPr lang="vi-VN" sz="2300" b="1" smtClean="0">
                <a:latin typeface="Arial" pitchFamily="34" charset="0"/>
                <a:cs typeface="Arial" pitchFamily="34" charset="0"/>
              </a:rPr>
              <a:t>nhau</a:t>
            </a:r>
            <a:endParaRPr lang="vi-VN" sz="2300"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843" y="182597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12813" y="2767330"/>
            <a:ext cx="1295400"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0959515"/>
              </p:ext>
            </p:extLst>
          </p:nvPr>
        </p:nvGraphicFramePr>
        <p:xfrm>
          <a:off x="2208212" y="2805430"/>
          <a:ext cx="3714750" cy="1033462"/>
        </p:xfrm>
        <a:graphic>
          <a:graphicData uri="http://schemas.openxmlformats.org/presentationml/2006/ole">
            <mc:AlternateContent xmlns:mc="http://schemas.openxmlformats.org/markup-compatibility/2006">
              <mc:Choice xmlns:v="urn:schemas-microsoft-com:vml" Requires="v">
                <p:oleObj spid="_x0000_s103482" name="Equation" r:id="rId7" imgW="1739880" imgH="482400" progId="Equation.DSMT4">
                  <p:embed/>
                </p:oleObj>
              </mc:Choice>
              <mc:Fallback>
                <p:oleObj name="Equation" r:id="rId7" imgW="1739880" imgH="482400" progId="Equation.DSMT4">
                  <p:embed/>
                  <p:pic>
                    <p:nvPicPr>
                      <p:cNvPr id="0" name=""/>
                      <p:cNvPicPr>
                        <a:picLocks noChangeAspect="1" noChangeArrowheads="1"/>
                      </p:cNvPicPr>
                      <p:nvPr/>
                    </p:nvPicPr>
                    <p:blipFill>
                      <a:blip r:embed="rId8"/>
                      <a:srcRect/>
                      <a:stretch>
                        <a:fillRect/>
                      </a:stretch>
                    </p:blipFill>
                    <p:spPr bwMode="auto">
                      <a:xfrm>
                        <a:off x="2208212" y="2805430"/>
                        <a:ext cx="3714750" cy="1033462"/>
                      </a:xfrm>
                      <a:prstGeom prst="rect">
                        <a:avLst/>
                      </a:prstGeom>
                      <a:noFill/>
                      <a:ln>
                        <a:noFill/>
                      </a:ln>
                      <a:extLst/>
                    </p:spPr>
                  </p:pic>
                </p:oleObj>
              </mc:Fallback>
            </mc:AlternateContent>
          </a:graphicData>
        </a:graphic>
      </p:graphicFrame>
      <p:sp>
        <p:nvSpPr>
          <p:cNvPr id="19" name="TextBox 18"/>
          <p:cNvSpPr txBox="1"/>
          <p:nvPr/>
        </p:nvSpPr>
        <p:spPr>
          <a:xfrm>
            <a:off x="1006762" y="4380294"/>
            <a:ext cx="6290999" cy="830997"/>
          </a:xfrm>
          <a:prstGeom prst="rect">
            <a:avLst/>
          </a:prstGeom>
          <a:noFill/>
        </p:spPr>
        <p:txBody>
          <a:bodyPr wrap="square" rtlCol="0">
            <a:spAutoFit/>
          </a:bodyPr>
          <a:lstStyle/>
          <a:p>
            <a:pPr algn="just"/>
            <a:r>
              <a:rPr lang="en-US" b="1" smtClean="0">
                <a:latin typeface="Arial" pitchFamily="34" charset="0"/>
                <a:cs typeface="Arial" pitchFamily="34" charset="0"/>
              </a:rPr>
              <a:t>Vì BN, AN lần lượt là 2 trung tuyến của 2 tam giác đều cạnh a nên BN = AN</a:t>
            </a:r>
            <a:endParaRPr lang="en-US"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432724315"/>
              </p:ext>
            </p:extLst>
          </p:nvPr>
        </p:nvGraphicFramePr>
        <p:xfrm>
          <a:off x="2208212" y="3886200"/>
          <a:ext cx="3822700" cy="436563"/>
        </p:xfrm>
        <a:graphic>
          <a:graphicData uri="http://schemas.openxmlformats.org/presentationml/2006/ole">
            <mc:AlternateContent xmlns:mc="http://schemas.openxmlformats.org/markup-compatibility/2006">
              <mc:Choice xmlns:v="urn:schemas-microsoft-com:vml" Requires="v">
                <p:oleObj spid="_x0000_s103483" name="Equation" r:id="rId9" imgW="1790640" imgH="203040" progId="Equation.DSMT4">
                  <p:embed/>
                </p:oleObj>
              </mc:Choice>
              <mc:Fallback>
                <p:oleObj name="Equation" r:id="rId9" imgW="1790640" imgH="203040" progId="Equation.DSMT4">
                  <p:embed/>
                  <p:pic>
                    <p:nvPicPr>
                      <p:cNvPr id="0" name=""/>
                      <p:cNvPicPr>
                        <a:picLocks noChangeAspect="1" noChangeArrowheads="1"/>
                      </p:cNvPicPr>
                      <p:nvPr/>
                    </p:nvPicPr>
                    <p:blipFill>
                      <a:blip r:embed="rId10"/>
                      <a:srcRect/>
                      <a:stretch>
                        <a:fillRect/>
                      </a:stretch>
                    </p:blipFill>
                    <p:spPr bwMode="auto">
                      <a:xfrm>
                        <a:off x="2208212" y="3886200"/>
                        <a:ext cx="3822700" cy="436563"/>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26" name="TextBox 25"/>
              <p:cNvSpPr txBox="1"/>
              <p:nvPr/>
            </p:nvSpPr>
            <p:spPr>
              <a:xfrm>
                <a:off x="1006762" y="5265003"/>
                <a:ext cx="6290999" cy="830997"/>
              </a:xfrm>
              <a:prstGeom prst="rect">
                <a:avLst/>
              </a:prstGeom>
              <a:noFill/>
            </p:spPr>
            <p:txBody>
              <a:bodyPr wrap="square" rtlCol="0">
                <a:spAutoFit/>
              </a:bodyPr>
              <a:lstStyle/>
              <a:p>
                <a:pPr algn="just"/>
                <a:r>
                  <a:rPr lang="en-US" b="1" smtClean="0">
                    <a:latin typeface="Arial" pitchFamily="34" charset="0"/>
                    <a:cs typeface="Arial" pitchFamily="34" charset="0"/>
                  </a:rPr>
                  <a:t>Do đó tam giác ABN cân tại N mà M là trung điểm AB </a:t>
                </a:r>
                <a14:m>
                  <m:oMath xmlns:m="http://schemas.openxmlformats.org/officeDocument/2006/math">
                    <m:r>
                      <a:rPr lang="en-US" b="1" i="1" smtClean="0">
                        <a:latin typeface="Cambria Math"/>
                        <a:cs typeface="Arial" pitchFamily="34" charset="0"/>
                      </a:rPr>
                      <m:t>⇒</m:t>
                    </m:r>
                    <m:r>
                      <a:rPr lang="en-US" b="1" i="1" smtClean="0">
                        <a:latin typeface="Cambria Math"/>
                        <a:cs typeface="Arial" pitchFamily="34" charset="0"/>
                      </a:rPr>
                      <m:t>𝑨𝑩</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𝑴𝑵</m:t>
                    </m:r>
                  </m:oMath>
                </a14:m>
                <a:endParaRPr lang="en-US"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006762" y="5265003"/>
                <a:ext cx="6290999" cy="830997"/>
              </a:xfrm>
              <a:prstGeom prst="rect">
                <a:avLst/>
              </a:prstGeom>
              <a:blipFill rotWithShape="1">
                <a:blip r:embed="rId11"/>
                <a:stretch>
                  <a:fillRect l="-1453" t="-5147" r="-1550" b="-16912"/>
                </a:stretch>
              </a:blipFill>
            </p:spPr>
            <p:txBody>
              <a:bodyPr/>
              <a:lstStyle/>
              <a:p>
                <a:r>
                  <a:rPr lang="en-US">
                    <a:noFill/>
                  </a:rPr>
                  <a:t> </a:t>
                </a:r>
              </a:p>
            </p:txBody>
          </p:sp>
        </mc:Fallback>
      </mc:AlternateContent>
      <p:sp>
        <p:nvSpPr>
          <p:cNvPr id="27" name="TextBox 26"/>
          <p:cNvSpPr txBox="1"/>
          <p:nvPr/>
        </p:nvSpPr>
        <p:spPr>
          <a:xfrm>
            <a:off x="1006762" y="6185758"/>
            <a:ext cx="9050050" cy="461665"/>
          </a:xfrm>
          <a:prstGeom prst="rect">
            <a:avLst/>
          </a:prstGeom>
          <a:noFill/>
        </p:spPr>
        <p:txBody>
          <a:bodyPr wrap="square" rtlCol="0">
            <a:spAutoFit/>
          </a:bodyPr>
          <a:lstStyle/>
          <a:p>
            <a:pPr algn="just"/>
            <a:r>
              <a:rPr lang="vi-VN" b="1">
                <a:latin typeface="Arial" pitchFamily="34" charset="0"/>
                <a:cs typeface="Arial" pitchFamily="34" charset="0"/>
              </a:rPr>
              <a:t>Vậy </a:t>
            </a:r>
            <a:r>
              <a:rPr lang="vi-VN" b="1">
                <a:solidFill>
                  <a:srgbClr val="C00000"/>
                </a:solidFill>
                <a:latin typeface="Arial" pitchFamily="34" charset="0"/>
                <a:cs typeface="Arial" pitchFamily="34" charset="0"/>
              </a:rPr>
              <a:t>MN</a:t>
            </a:r>
            <a:r>
              <a:rPr lang="vi-VN" b="1">
                <a:latin typeface="Arial" pitchFamily="34" charset="0"/>
                <a:cs typeface="Arial" pitchFamily="34" charset="0"/>
              </a:rPr>
              <a:t> là đường vuông góc chung của AB và CD</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6" name="TextBox 15"/>
          <p:cNvSpPr txBox="1"/>
          <p:nvPr/>
        </p:nvSpPr>
        <p:spPr>
          <a:xfrm>
            <a:off x="608012" y="2247488"/>
            <a:ext cx="6934200" cy="461665"/>
          </a:xfrm>
          <a:prstGeom prst="rect">
            <a:avLst/>
          </a:prstGeom>
          <a:noFill/>
        </p:spPr>
        <p:txBody>
          <a:bodyPr wrap="square" rtlCol="0">
            <a:spAutoFit/>
          </a:bodyPr>
          <a:lstStyle/>
          <a:p>
            <a:pPr algn="just"/>
            <a:r>
              <a:rPr lang="en-US" b="1" smtClean="0">
                <a:latin typeface="Arial" pitchFamily="34" charset="0"/>
                <a:cs typeface="Arial" pitchFamily="34" charset="0"/>
              </a:rPr>
              <a:t>a) Gọi G là trọng tâm tam giác BCD</a:t>
            </a:r>
            <a:endParaRPr lang="en-US" b="1">
              <a:latin typeface="Arial" pitchFamily="34" charset="0"/>
              <a:cs typeface="Arial" pitchFamily="34" charset="0"/>
            </a:endParaRPr>
          </a:p>
        </p:txBody>
      </p:sp>
      <p:pic>
        <p:nvPicPr>
          <p:cNvPr id="103462" name="Picture 3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8012" y="1967757"/>
            <a:ext cx="33242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30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3462"/>
                                        </p:tgtEl>
                                        <p:attrNameLst>
                                          <p:attrName>style.visibility</p:attrName>
                                        </p:attrNameLst>
                                      </p:cBhvr>
                                      <p:to>
                                        <p:strVal val="visible"/>
                                      </p:to>
                                    </p:set>
                                    <p:animEffect transition="in" filter="wipe(up)">
                                      <p:cBhvr>
                                        <p:cTn id="15" dur="500"/>
                                        <p:tgtEl>
                                          <p:spTgt spid="1034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6" grpId="0"/>
      <p:bldP spid="27"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164840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585027"/>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tứ diện ABCD có các cạnh đều bằng a. Gọi M, N tương ứng là trung điểm của các cạnh AB, CD. Chứng minh rằng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MN </a:t>
            </a:r>
            <a:r>
              <a:rPr lang="vi-VN" b="1">
                <a:latin typeface="Arial" pitchFamily="34" charset="0"/>
                <a:cs typeface="Arial" pitchFamily="34" charset="0"/>
              </a:rPr>
              <a:t>là đường vuông góc chung của AB và CD</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sz="2300" b="1">
                <a:latin typeface="Arial" pitchFamily="34" charset="0"/>
                <a:cs typeface="Arial" pitchFamily="34" charset="0"/>
              </a:rPr>
              <a:t>Các cặp cạnh đối diện trong tứ diện ABCD đều vuông góc với </a:t>
            </a:r>
            <a:r>
              <a:rPr lang="vi-VN" sz="2300" b="1" smtClean="0">
                <a:latin typeface="Arial" pitchFamily="34" charset="0"/>
                <a:cs typeface="Arial" pitchFamily="34" charset="0"/>
              </a:rPr>
              <a:t>nhau</a:t>
            </a:r>
            <a:endParaRPr lang="vi-VN" sz="23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257299" y="2324100"/>
            <a:ext cx="1658937"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06390459"/>
              </p:ext>
            </p:extLst>
          </p:nvPr>
        </p:nvGraphicFramePr>
        <p:xfrm>
          <a:off x="2776538" y="2286000"/>
          <a:ext cx="3687762" cy="1033463"/>
        </p:xfrm>
        <a:graphic>
          <a:graphicData uri="http://schemas.openxmlformats.org/presentationml/2006/ole">
            <mc:AlternateContent xmlns:mc="http://schemas.openxmlformats.org/markup-compatibility/2006">
              <mc:Choice xmlns:v="urn:schemas-microsoft-com:vml" Requires="v">
                <p:oleObj spid="_x0000_s104497" name="Equation" r:id="rId6" imgW="1726920" imgH="482400" progId="Equation.DSMT4">
                  <p:embed/>
                </p:oleObj>
              </mc:Choice>
              <mc:Fallback>
                <p:oleObj name="Equation" r:id="rId6" imgW="1726920" imgH="482400" progId="Equation.DSMT4">
                  <p:embed/>
                  <p:pic>
                    <p:nvPicPr>
                      <p:cNvPr id="0" name=""/>
                      <p:cNvPicPr>
                        <a:picLocks noChangeAspect="1" noChangeArrowheads="1"/>
                      </p:cNvPicPr>
                      <p:nvPr/>
                    </p:nvPicPr>
                    <p:blipFill>
                      <a:blip r:embed="rId7"/>
                      <a:srcRect/>
                      <a:stretch>
                        <a:fillRect/>
                      </a:stretch>
                    </p:blipFill>
                    <p:spPr bwMode="auto">
                      <a:xfrm>
                        <a:off x="2776538" y="2286000"/>
                        <a:ext cx="3687762" cy="1033463"/>
                      </a:xfrm>
                      <a:prstGeom prst="rect">
                        <a:avLst/>
                      </a:prstGeom>
                      <a:noFill/>
                      <a:ln>
                        <a:noFill/>
                      </a:ln>
                      <a:extLst/>
                    </p:spPr>
                  </p:pic>
                </p:oleObj>
              </mc:Fallback>
            </mc:AlternateContent>
          </a:graphicData>
        </a:graphic>
      </p:graphicFrame>
      <p:sp>
        <p:nvSpPr>
          <p:cNvPr id="19" name="TextBox 18"/>
          <p:cNvSpPr txBox="1"/>
          <p:nvPr/>
        </p:nvSpPr>
        <p:spPr>
          <a:xfrm>
            <a:off x="1413930" y="3524399"/>
            <a:ext cx="5007507" cy="461665"/>
          </a:xfrm>
          <a:prstGeom prst="rect">
            <a:avLst/>
          </a:prstGeom>
          <a:noFill/>
        </p:spPr>
        <p:txBody>
          <a:bodyPr wrap="square" rtlCol="0">
            <a:spAutoFit/>
          </a:bodyPr>
          <a:lstStyle/>
          <a:p>
            <a:pPr algn="just"/>
            <a:r>
              <a:rPr lang="en-US" b="1" smtClean="0">
                <a:latin typeface="Arial" pitchFamily="34" charset="0"/>
                <a:cs typeface="Arial" pitchFamily="34" charset="0"/>
              </a:rPr>
              <a:t>Chứng minh tương tự ta được :</a:t>
            </a:r>
            <a:endParaRPr lang="en-US" b="1">
              <a:latin typeface="Arial" pitchFamily="34" charset="0"/>
              <a:cs typeface="Arial" pitchFamily="34" charset="0"/>
            </a:endParaRPr>
          </a:p>
        </p:txBody>
      </p:sp>
      <p:sp>
        <p:nvSpPr>
          <p:cNvPr id="15" name="TextBox 14"/>
          <p:cNvSpPr txBox="1"/>
          <p:nvPr/>
        </p:nvSpPr>
        <p:spPr>
          <a:xfrm>
            <a:off x="1393292" y="4348162"/>
            <a:ext cx="6290999" cy="830997"/>
          </a:xfrm>
          <a:prstGeom prst="rect">
            <a:avLst/>
          </a:prstGeom>
          <a:noFill/>
        </p:spPr>
        <p:txBody>
          <a:bodyPr wrap="square" rtlCol="0">
            <a:spAutoFit/>
          </a:bodyPr>
          <a:lstStyle/>
          <a:p>
            <a:pPr algn="just"/>
            <a:r>
              <a:rPr lang="vi-VN" b="1">
                <a:latin typeface="Arial" pitchFamily="34" charset="0"/>
                <a:cs typeface="Arial" pitchFamily="34" charset="0"/>
              </a:rPr>
              <a:t>Vậy các cặp cạnh đối diện trong tứ diện ABCD đều vuông góc với </a:t>
            </a:r>
            <a:r>
              <a:rPr lang="vi-VN" b="1" smtClean="0">
                <a:latin typeface="Arial" pitchFamily="34" charset="0"/>
                <a:cs typeface="Arial" pitchFamily="34" charset="0"/>
              </a:rPr>
              <a:t>nhau</a:t>
            </a:r>
            <a:endParaRPr lang="vi-VN" b="1">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234750380"/>
              </p:ext>
            </p:extLst>
          </p:nvPr>
        </p:nvGraphicFramePr>
        <p:xfrm>
          <a:off x="6192837" y="3238500"/>
          <a:ext cx="1654175" cy="1033462"/>
        </p:xfrm>
        <a:graphic>
          <a:graphicData uri="http://schemas.openxmlformats.org/presentationml/2006/ole">
            <mc:AlternateContent xmlns:mc="http://schemas.openxmlformats.org/markup-compatibility/2006">
              <mc:Choice xmlns:v="urn:schemas-microsoft-com:vml" Requires="v">
                <p:oleObj spid="_x0000_s104498" name="Equation" r:id="rId8" imgW="774360" imgH="482400" progId="Equation.DSMT4">
                  <p:embed/>
                </p:oleObj>
              </mc:Choice>
              <mc:Fallback>
                <p:oleObj name="Equation" r:id="rId8" imgW="774360" imgH="482400" progId="Equation.DSMT4">
                  <p:embed/>
                  <p:pic>
                    <p:nvPicPr>
                      <p:cNvPr id="0" name=""/>
                      <p:cNvPicPr>
                        <a:picLocks noChangeAspect="1" noChangeArrowheads="1"/>
                      </p:cNvPicPr>
                      <p:nvPr/>
                    </p:nvPicPr>
                    <p:blipFill>
                      <a:blip r:embed="rId9"/>
                      <a:srcRect/>
                      <a:stretch>
                        <a:fillRect/>
                      </a:stretch>
                    </p:blipFill>
                    <p:spPr bwMode="auto">
                      <a:xfrm>
                        <a:off x="6192837" y="3238500"/>
                        <a:ext cx="1654175" cy="1033462"/>
                      </a:xfrm>
                      <a:prstGeom prst="rect">
                        <a:avLst/>
                      </a:prstGeom>
                      <a:noFill/>
                      <a:ln>
                        <a:noFill/>
                      </a:ln>
                      <a:extLst/>
                    </p:spPr>
                  </p:pic>
                </p:oleObj>
              </mc:Fallback>
            </mc:AlternateContent>
          </a:graphicData>
        </a:graphic>
      </p:graphicFrame>
      <p:pic>
        <p:nvPicPr>
          <p:cNvPr id="104482" name="Picture 3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04212" y="1876425"/>
            <a:ext cx="33242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589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201037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lập phương ABCD.A'B'C'D' có cạnh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hai mặt phẳng (D'AC) và (BC'A') song song với nhau và DB' vuông góc với hai mặt phẳng đó</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các giao điểm E, F của DB' với (D'AC),(BC'A').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d((D'AC), (BC'A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08012" y="2538912"/>
            <a:ext cx="1658937" cy="461665"/>
          </a:xfrm>
          <a:prstGeom prst="rect">
            <a:avLst/>
          </a:prstGeom>
          <a:noFill/>
        </p:spPr>
        <p:txBody>
          <a:bodyPr wrap="square" rtlCol="0">
            <a:spAutoFit/>
          </a:bodyPr>
          <a:lstStyle/>
          <a:p>
            <a:pPr algn="just"/>
            <a:r>
              <a:rPr lang="en-US" b="1" smtClean="0">
                <a:latin typeface="Arial" pitchFamily="34" charset="0"/>
                <a:cs typeface="Arial" pitchFamily="34" charset="0"/>
              </a:rPr>
              <a:t>a) 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10792850"/>
              </p:ext>
            </p:extLst>
          </p:nvPr>
        </p:nvGraphicFramePr>
        <p:xfrm>
          <a:off x="1989135" y="2490787"/>
          <a:ext cx="4291013" cy="938213"/>
        </p:xfrm>
        <a:graphic>
          <a:graphicData uri="http://schemas.openxmlformats.org/presentationml/2006/ole">
            <mc:AlternateContent xmlns:mc="http://schemas.openxmlformats.org/markup-compatibility/2006">
              <mc:Choice xmlns:v="urn:schemas-microsoft-com:vml" Requires="v">
                <p:oleObj spid="_x0000_s105586" name="Equation" r:id="rId6" imgW="2209680" imgH="482400" progId="Equation.DSMT4">
                  <p:embed/>
                </p:oleObj>
              </mc:Choice>
              <mc:Fallback>
                <p:oleObj name="Equation" r:id="rId6" imgW="2209680" imgH="482400" progId="Equation.DSMT4">
                  <p:embed/>
                  <p:pic>
                    <p:nvPicPr>
                      <p:cNvPr id="0" name=""/>
                      <p:cNvPicPr>
                        <a:picLocks noChangeAspect="1" noChangeArrowheads="1"/>
                      </p:cNvPicPr>
                      <p:nvPr/>
                    </p:nvPicPr>
                    <p:blipFill>
                      <a:blip r:embed="rId7"/>
                      <a:srcRect/>
                      <a:stretch>
                        <a:fillRect/>
                      </a:stretch>
                    </p:blipFill>
                    <p:spPr bwMode="auto">
                      <a:xfrm>
                        <a:off x="1989135" y="2490787"/>
                        <a:ext cx="4291013" cy="938213"/>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19" name="TextBox 18"/>
              <p:cNvSpPr txBox="1"/>
              <p:nvPr/>
            </p:nvSpPr>
            <p:spPr>
              <a:xfrm>
                <a:off x="887675" y="4682013"/>
                <a:ext cx="4292337" cy="461665"/>
              </a:xfrm>
              <a:prstGeom prst="rect">
                <a:avLst/>
              </a:prstGeom>
              <a:noFill/>
            </p:spPr>
            <p:txBody>
              <a:bodyPr wrap="square" rtlCol="0">
                <a:spAutoFit/>
              </a:bodyPr>
              <a:lstStyle/>
              <a:p>
                <a:pPr algn="just"/>
                <a:r>
                  <a:rPr lang="en-US" b="1" smtClean="0">
                    <a:latin typeface="Arial" pitchFamily="34" charset="0"/>
                    <a:cs typeface="Arial" pitchFamily="34" charset="0"/>
                  </a:rPr>
                  <a:t>Mà AC//A”C’  </a:t>
                </a:r>
                <a14:m>
                  <m:oMath xmlns:m="http://schemas.openxmlformats.org/officeDocument/2006/math">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𝑩</m:t>
                        </m:r>
                      </m:e>
                      <m:sup>
                        <m:r>
                          <a:rPr lang="en-US" b="1" i="1" smtClean="0">
                            <a:latin typeface="Cambria Math"/>
                            <a:cs typeface="Arial" pitchFamily="34" charset="0"/>
                          </a:rPr>
                          <m:t>′</m:t>
                        </m:r>
                      </m:sup>
                    </m:sSup>
                    <m:r>
                      <a:rPr lang="en-US" b="1" i="1" smtClean="0">
                        <a:latin typeface="Cambria Math"/>
                        <a:cs typeface="Arial" pitchFamily="34" charset="0"/>
                      </a:rPr>
                      <m:t>𝑫</m:t>
                    </m:r>
                    <m:r>
                      <a:rPr lang="en-US" b="1" i="1" smtClean="0">
                        <a:latin typeface="Cambria Math"/>
                        <a:ea typeface="Cambria Math"/>
                        <a:cs typeface="Arial" pitchFamily="34" charset="0"/>
                      </a:rPr>
                      <m:t>⊥</m:t>
                    </m:r>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𝑨</m:t>
                        </m:r>
                      </m:e>
                      <m:sup>
                        <m:r>
                          <a:rPr lang="en-US" b="1" i="1" smtClean="0">
                            <a:latin typeface="Cambria Math"/>
                            <a:ea typeface="Cambria Math"/>
                            <a:cs typeface="Arial" pitchFamily="34" charset="0"/>
                          </a:rPr>
                          <m:t>′</m:t>
                        </m:r>
                      </m:sup>
                    </m:sSup>
                    <m:r>
                      <a:rPr lang="en-US" b="1" i="1" smtClean="0">
                        <a:latin typeface="Cambria Math"/>
                        <a:ea typeface="Cambria Math"/>
                        <a:cs typeface="Arial" pitchFamily="34" charset="0"/>
                      </a:rPr>
                      <m:t>𝑪</m:t>
                    </m:r>
                    <m:r>
                      <a:rPr lang="en-US" b="1" i="1" smtClean="0">
                        <a:latin typeface="Cambria Math"/>
                        <a:ea typeface="Cambria Math"/>
                        <a:cs typeface="Arial" pitchFamily="34" charset="0"/>
                      </a:rPr>
                      <m:t>′</m:t>
                    </m:r>
                  </m:oMath>
                </a14:m>
                <a:endParaRPr lang="en-US"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87675" y="4682013"/>
                <a:ext cx="4292337" cy="461665"/>
              </a:xfrm>
              <a:prstGeom prst="rect">
                <a:avLst/>
              </a:prstGeom>
              <a:blipFill rotWithShape="1">
                <a:blip r:embed="rId8"/>
                <a:stretch>
                  <a:fillRect l="-2273" t="-9211" b="-30263"/>
                </a:stretch>
              </a:blipFill>
            </p:spPr>
            <p:txBody>
              <a:bodyPr/>
              <a:lstStyle/>
              <a:p>
                <a:r>
                  <a:rPr lang="en-US">
                    <a:noFill/>
                  </a:rPr>
                  <a:t> </a:t>
                </a:r>
              </a:p>
            </p:txBody>
          </p:sp>
        </mc:Fallback>
      </mc:AlternateContent>
      <p:graphicFrame>
        <p:nvGraphicFramePr>
          <p:cNvPr id="16" name="Object 15"/>
          <p:cNvGraphicFramePr>
            <a:graphicFrameLocks noChangeAspect="1"/>
          </p:cNvGraphicFramePr>
          <p:nvPr>
            <p:extLst>
              <p:ext uri="{D42A27DB-BD31-4B8C-83A1-F6EECF244321}">
                <p14:modId xmlns:p14="http://schemas.microsoft.com/office/powerpoint/2010/main" val="3288465812"/>
              </p:ext>
            </p:extLst>
          </p:nvPr>
        </p:nvGraphicFramePr>
        <p:xfrm>
          <a:off x="1993900" y="3352800"/>
          <a:ext cx="3871912" cy="938213"/>
        </p:xfrm>
        <a:graphic>
          <a:graphicData uri="http://schemas.openxmlformats.org/presentationml/2006/ole">
            <mc:AlternateContent xmlns:mc="http://schemas.openxmlformats.org/markup-compatibility/2006">
              <mc:Choice xmlns:v="urn:schemas-microsoft-com:vml" Requires="v">
                <p:oleObj spid="_x0000_s105587" name="Equation" r:id="rId9" imgW="1993680" imgH="482400" progId="Equation.DSMT4">
                  <p:embed/>
                </p:oleObj>
              </mc:Choice>
              <mc:Fallback>
                <p:oleObj name="Equation" r:id="rId9" imgW="1993680" imgH="482400" progId="Equation.DSMT4">
                  <p:embed/>
                  <p:pic>
                    <p:nvPicPr>
                      <p:cNvPr id="0" name=""/>
                      <p:cNvPicPr>
                        <a:picLocks noChangeAspect="1" noChangeArrowheads="1"/>
                      </p:cNvPicPr>
                      <p:nvPr/>
                    </p:nvPicPr>
                    <p:blipFill>
                      <a:blip r:embed="rId10"/>
                      <a:srcRect/>
                      <a:stretch>
                        <a:fillRect/>
                      </a:stretch>
                    </p:blipFill>
                    <p:spPr bwMode="auto">
                      <a:xfrm>
                        <a:off x="1993900" y="3352800"/>
                        <a:ext cx="3871912" cy="938213"/>
                      </a:xfrm>
                      <a:prstGeom prst="rect">
                        <a:avLst/>
                      </a:prstGeom>
                      <a:noFill/>
                      <a:ln>
                        <a:noFill/>
                      </a:ln>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341932523"/>
              </p:ext>
            </p:extLst>
          </p:nvPr>
        </p:nvGraphicFramePr>
        <p:xfrm>
          <a:off x="3500435" y="4267200"/>
          <a:ext cx="3502025" cy="395287"/>
        </p:xfrm>
        <a:graphic>
          <a:graphicData uri="http://schemas.openxmlformats.org/presentationml/2006/ole">
            <mc:AlternateContent xmlns:mc="http://schemas.openxmlformats.org/markup-compatibility/2006">
              <mc:Choice xmlns:v="urn:schemas-microsoft-com:vml" Requires="v">
                <p:oleObj spid="_x0000_s105588" name="Equation" r:id="rId11" imgW="1803240" imgH="203040" progId="Equation.DSMT4">
                  <p:embed/>
                </p:oleObj>
              </mc:Choice>
              <mc:Fallback>
                <p:oleObj name="Equation" r:id="rId11" imgW="1803240" imgH="203040" progId="Equation.DSMT4">
                  <p:embed/>
                  <p:pic>
                    <p:nvPicPr>
                      <p:cNvPr id="0" name=""/>
                      <p:cNvPicPr>
                        <a:picLocks noChangeAspect="1" noChangeArrowheads="1"/>
                      </p:cNvPicPr>
                      <p:nvPr/>
                    </p:nvPicPr>
                    <p:blipFill>
                      <a:blip r:embed="rId12"/>
                      <a:srcRect/>
                      <a:stretch>
                        <a:fillRect/>
                      </a:stretch>
                    </p:blipFill>
                    <p:spPr bwMode="auto">
                      <a:xfrm>
                        <a:off x="3500435" y="4267200"/>
                        <a:ext cx="3502025" cy="395287"/>
                      </a:xfrm>
                      <a:prstGeom prst="rect">
                        <a:avLst/>
                      </a:prstGeom>
                      <a:noFill/>
                      <a:ln>
                        <a:noFill/>
                      </a:ln>
                      <a:extLst/>
                    </p:spPr>
                  </p:pic>
                </p:oleObj>
              </mc:Fallback>
            </mc:AlternateContent>
          </a:graphicData>
        </a:graphic>
      </p:graphicFrame>
      <p:sp>
        <p:nvSpPr>
          <p:cNvPr id="20" name="TextBox 19"/>
          <p:cNvSpPr txBox="1"/>
          <p:nvPr/>
        </p:nvSpPr>
        <p:spPr>
          <a:xfrm>
            <a:off x="887675" y="5143678"/>
            <a:ext cx="1436426"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308212636"/>
              </p:ext>
            </p:extLst>
          </p:nvPr>
        </p:nvGraphicFramePr>
        <p:xfrm>
          <a:off x="2017711" y="5105400"/>
          <a:ext cx="3871913" cy="938212"/>
        </p:xfrm>
        <a:graphic>
          <a:graphicData uri="http://schemas.openxmlformats.org/presentationml/2006/ole">
            <mc:AlternateContent xmlns:mc="http://schemas.openxmlformats.org/markup-compatibility/2006">
              <mc:Choice xmlns:v="urn:schemas-microsoft-com:vml" Requires="v">
                <p:oleObj spid="_x0000_s105589" name="Equation" r:id="rId13" imgW="1993680" imgH="482400" progId="Equation.DSMT4">
                  <p:embed/>
                </p:oleObj>
              </mc:Choice>
              <mc:Fallback>
                <p:oleObj name="Equation" r:id="rId13" imgW="1993680" imgH="482400" progId="Equation.DSMT4">
                  <p:embed/>
                  <p:pic>
                    <p:nvPicPr>
                      <p:cNvPr id="0" name=""/>
                      <p:cNvPicPr>
                        <a:picLocks noChangeAspect="1" noChangeArrowheads="1"/>
                      </p:cNvPicPr>
                      <p:nvPr/>
                    </p:nvPicPr>
                    <p:blipFill>
                      <a:blip r:embed="rId14"/>
                      <a:srcRect/>
                      <a:stretch>
                        <a:fillRect/>
                      </a:stretch>
                    </p:blipFill>
                    <p:spPr bwMode="auto">
                      <a:xfrm>
                        <a:off x="2017711" y="5105400"/>
                        <a:ext cx="3871913" cy="938212"/>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042907384"/>
              </p:ext>
            </p:extLst>
          </p:nvPr>
        </p:nvGraphicFramePr>
        <p:xfrm>
          <a:off x="2017711" y="5919787"/>
          <a:ext cx="3994150" cy="938213"/>
        </p:xfrm>
        <a:graphic>
          <a:graphicData uri="http://schemas.openxmlformats.org/presentationml/2006/ole">
            <mc:AlternateContent xmlns:mc="http://schemas.openxmlformats.org/markup-compatibility/2006">
              <mc:Choice xmlns:v="urn:schemas-microsoft-com:vml" Requires="v">
                <p:oleObj spid="_x0000_s105590" name="Equation" r:id="rId15" imgW="2057400" imgH="482400" progId="Equation.DSMT4">
                  <p:embed/>
                </p:oleObj>
              </mc:Choice>
              <mc:Fallback>
                <p:oleObj name="Equation" r:id="rId15" imgW="2057400" imgH="482400" progId="Equation.DSMT4">
                  <p:embed/>
                  <p:pic>
                    <p:nvPicPr>
                      <p:cNvPr id="0" name=""/>
                      <p:cNvPicPr>
                        <a:picLocks noChangeAspect="1" noChangeArrowheads="1"/>
                      </p:cNvPicPr>
                      <p:nvPr/>
                    </p:nvPicPr>
                    <p:blipFill>
                      <a:blip r:embed="rId16"/>
                      <a:srcRect/>
                      <a:stretch>
                        <a:fillRect/>
                      </a:stretch>
                    </p:blipFill>
                    <p:spPr bwMode="auto">
                      <a:xfrm>
                        <a:off x="2017711" y="5919787"/>
                        <a:ext cx="3994150" cy="938213"/>
                      </a:xfrm>
                      <a:prstGeom prst="rect">
                        <a:avLst/>
                      </a:prstGeom>
                      <a:noFill/>
                      <a:ln>
                        <a:noFill/>
                      </a:ln>
                      <a:extLst/>
                    </p:spPr>
                  </p:pic>
                </p:oleObj>
              </mc:Fallback>
            </mc:AlternateContent>
          </a:graphicData>
        </a:graphic>
      </p:graphicFrame>
      <p:pic>
        <p:nvPicPr>
          <p:cNvPr id="105550" name="Picture 7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94612" y="2357187"/>
            <a:ext cx="408622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379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77" name="Picture 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974" y="2214312"/>
            <a:ext cx="4090987"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017711" y="133351"/>
            <a:ext cx="9991725" cy="201037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lập phương ABCD.A'B'C'D' có cạnh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hai mặt phẳng (D'AC) và (BC'A') song song với nhau và DB' vuông góc với hai mặt phẳng đó</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các giao điểm E, F của DB' với (D'AC),(BC'A').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d((D'AC), (BC'A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2" y="221431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08012" y="2538912"/>
            <a:ext cx="6523830" cy="1200329"/>
          </a:xfrm>
          <a:prstGeom prst="rect">
            <a:avLst/>
          </a:prstGeom>
          <a:noFill/>
        </p:spPr>
        <p:txBody>
          <a:bodyPr wrap="square" rtlCol="0">
            <a:spAutoFit/>
          </a:bodyPr>
          <a:lstStyle/>
          <a:p>
            <a:pPr algn="just"/>
            <a:r>
              <a:rPr lang="en-US" b="1" smtClean="0">
                <a:latin typeface="Arial" pitchFamily="34" charset="0"/>
                <a:cs typeface="Arial" pitchFamily="34" charset="0"/>
              </a:rPr>
              <a:t>b) Gọi O là giao điểm AC và BD và O’ là giao điểm của A’C’ và B’D’. E là giao điểm D’O và B’D, F là giao điểm của BO’ và B’D.</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60181832"/>
              </p:ext>
            </p:extLst>
          </p:nvPr>
        </p:nvGraphicFramePr>
        <p:xfrm>
          <a:off x="1836599" y="4326291"/>
          <a:ext cx="5178425" cy="395287"/>
        </p:xfrm>
        <a:graphic>
          <a:graphicData uri="http://schemas.openxmlformats.org/presentationml/2006/ole">
            <mc:AlternateContent xmlns:mc="http://schemas.openxmlformats.org/markup-compatibility/2006">
              <mc:Choice xmlns:v="urn:schemas-microsoft-com:vml" Requires="v">
                <p:oleObj spid="_x0000_s106614" name="Equation" r:id="rId7" imgW="2666880" imgH="203040" progId="Equation.DSMT4">
                  <p:embed/>
                </p:oleObj>
              </mc:Choice>
              <mc:Fallback>
                <p:oleObj name="Equation" r:id="rId7" imgW="2666880" imgH="203040" progId="Equation.DSMT4">
                  <p:embed/>
                  <p:pic>
                    <p:nvPicPr>
                      <p:cNvPr id="0" name=""/>
                      <p:cNvPicPr>
                        <a:picLocks noChangeAspect="1" noChangeArrowheads="1"/>
                      </p:cNvPicPr>
                      <p:nvPr/>
                    </p:nvPicPr>
                    <p:blipFill>
                      <a:blip r:embed="rId8"/>
                      <a:srcRect/>
                      <a:stretch>
                        <a:fillRect/>
                      </a:stretch>
                    </p:blipFill>
                    <p:spPr bwMode="auto">
                      <a:xfrm>
                        <a:off x="1836599" y="4326291"/>
                        <a:ext cx="5178425" cy="395287"/>
                      </a:xfrm>
                      <a:prstGeom prst="rect">
                        <a:avLst/>
                      </a:prstGeom>
                      <a:noFill/>
                      <a:ln>
                        <a:noFill/>
                      </a:ln>
                      <a:extLst/>
                    </p:spPr>
                  </p:pic>
                </p:oleObj>
              </mc:Fallback>
            </mc:AlternateContent>
          </a:graphicData>
        </a:graphic>
      </p:graphicFrame>
      <p:sp>
        <p:nvSpPr>
          <p:cNvPr id="23" name="TextBox 22"/>
          <p:cNvSpPr txBox="1"/>
          <p:nvPr/>
        </p:nvSpPr>
        <p:spPr>
          <a:xfrm>
            <a:off x="606424" y="3810000"/>
            <a:ext cx="6523830" cy="461665"/>
          </a:xfrm>
          <a:prstGeom prst="rect">
            <a:avLst/>
          </a:prstGeom>
          <a:noFill/>
        </p:spPr>
        <p:txBody>
          <a:bodyPr wrap="square" rtlCol="0">
            <a:spAutoFit/>
          </a:bodyPr>
          <a:lstStyle/>
          <a:p>
            <a:pPr algn="just"/>
            <a:r>
              <a:rPr lang="en-US" b="1" smtClean="0">
                <a:latin typeface="Arial" pitchFamily="34" charset="0"/>
                <a:cs typeface="Arial" pitchFamily="34" charset="0"/>
              </a:rPr>
              <a:t>Vì (D’AC)//(BC’A’) nên :</a:t>
            </a:r>
            <a:endParaRPr lang="en-US" b="1">
              <a:latin typeface="Arial" pitchFamily="34" charset="0"/>
              <a:cs typeface="Arial" pitchFamily="34" charset="0"/>
            </a:endParaRPr>
          </a:p>
        </p:txBody>
      </p:sp>
      <p:sp>
        <p:nvSpPr>
          <p:cNvPr id="24" name="TextBox 23"/>
          <p:cNvSpPr txBox="1"/>
          <p:nvPr/>
        </p:nvSpPr>
        <p:spPr>
          <a:xfrm>
            <a:off x="693736" y="4791981"/>
            <a:ext cx="1220788"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995985149"/>
              </p:ext>
            </p:extLst>
          </p:nvPr>
        </p:nvGraphicFramePr>
        <p:xfrm>
          <a:off x="1914524" y="4715781"/>
          <a:ext cx="3328987" cy="938213"/>
        </p:xfrm>
        <a:graphic>
          <a:graphicData uri="http://schemas.openxmlformats.org/presentationml/2006/ole">
            <mc:AlternateContent xmlns:mc="http://schemas.openxmlformats.org/markup-compatibility/2006">
              <mc:Choice xmlns:v="urn:schemas-microsoft-com:vml" Requires="v">
                <p:oleObj spid="_x0000_s106615" name="Equation" r:id="rId9" imgW="1714320" imgH="482400" progId="Equation.DSMT4">
                  <p:embed/>
                </p:oleObj>
              </mc:Choice>
              <mc:Fallback>
                <p:oleObj name="Equation" r:id="rId9" imgW="1714320" imgH="482400" progId="Equation.DSMT4">
                  <p:embed/>
                  <p:pic>
                    <p:nvPicPr>
                      <p:cNvPr id="0" name=""/>
                      <p:cNvPicPr>
                        <a:picLocks noChangeAspect="1" noChangeArrowheads="1"/>
                      </p:cNvPicPr>
                      <p:nvPr/>
                    </p:nvPicPr>
                    <p:blipFill>
                      <a:blip r:embed="rId10"/>
                      <a:srcRect/>
                      <a:stretch>
                        <a:fillRect/>
                      </a:stretch>
                    </p:blipFill>
                    <p:spPr bwMode="auto">
                      <a:xfrm>
                        <a:off x="1914524" y="4715781"/>
                        <a:ext cx="3328987" cy="938213"/>
                      </a:xfrm>
                      <a:prstGeom prst="rect">
                        <a:avLst/>
                      </a:prstGeom>
                      <a:noFill/>
                      <a:ln>
                        <a:noFill/>
                      </a:ln>
                      <a:extLst/>
                    </p:spPr>
                  </p:pic>
                </p:oleObj>
              </mc:Fallback>
            </mc:AlternateContent>
          </a:graphicData>
        </a:graphic>
      </p:graphicFrame>
      <p:sp>
        <p:nvSpPr>
          <p:cNvPr id="26" name="TextBox 25"/>
          <p:cNvSpPr txBox="1"/>
          <p:nvPr/>
        </p:nvSpPr>
        <p:spPr>
          <a:xfrm>
            <a:off x="454024" y="5863294"/>
            <a:ext cx="2668588" cy="461665"/>
          </a:xfrm>
          <a:prstGeom prst="rect">
            <a:avLst/>
          </a:prstGeom>
          <a:noFill/>
        </p:spPr>
        <p:txBody>
          <a:bodyPr wrap="square" rtlCol="0">
            <a:spAutoFit/>
          </a:bodyPr>
          <a:lstStyle/>
          <a:p>
            <a:pPr algn="just"/>
            <a:r>
              <a:rPr lang="en-US" b="1" smtClean="0">
                <a:latin typeface="Arial" pitchFamily="34" charset="0"/>
                <a:cs typeface="Arial" pitchFamily="34" charset="0"/>
              </a:rPr>
              <a:t>Định lí Talet :</a:t>
            </a:r>
            <a:endParaRPr lang="en-US"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25836739"/>
              </p:ext>
            </p:extLst>
          </p:nvPr>
        </p:nvGraphicFramePr>
        <p:xfrm>
          <a:off x="2589212" y="5754007"/>
          <a:ext cx="1727200" cy="814387"/>
        </p:xfrm>
        <a:graphic>
          <a:graphicData uri="http://schemas.openxmlformats.org/presentationml/2006/ole">
            <mc:AlternateContent xmlns:mc="http://schemas.openxmlformats.org/markup-compatibility/2006">
              <mc:Choice xmlns:v="urn:schemas-microsoft-com:vml" Requires="v">
                <p:oleObj spid="_x0000_s106616" name="Equation" r:id="rId11" imgW="888840" imgH="419040" progId="Equation.DSMT4">
                  <p:embed/>
                </p:oleObj>
              </mc:Choice>
              <mc:Fallback>
                <p:oleObj name="Equation" r:id="rId11" imgW="888840" imgH="419040" progId="Equation.DSMT4">
                  <p:embed/>
                  <p:pic>
                    <p:nvPicPr>
                      <p:cNvPr id="0" name=""/>
                      <p:cNvPicPr>
                        <a:picLocks noChangeAspect="1" noChangeArrowheads="1"/>
                      </p:cNvPicPr>
                      <p:nvPr/>
                    </p:nvPicPr>
                    <p:blipFill>
                      <a:blip r:embed="rId12"/>
                      <a:srcRect/>
                      <a:stretch>
                        <a:fillRect/>
                      </a:stretch>
                    </p:blipFill>
                    <p:spPr bwMode="auto">
                      <a:xfrm>
                        <a:off x="2589212" y="5754007"/>
                        <a:ext cx="1727200" cy="814387"/>
                      </a:xfrm>
                      <a:prstGeom prst="rect">
                        <a:avLst/>
                      </a:prstGeom>
                      <a:noFill/>
                      <a:ln>
                        <a:noFill/>
                      </a:ln>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403535"/>
              </p:ext>
            </p:extLst>
          </p:nvPr>
        </p:nvGraphicFramePr>
        <p:xfrm>
          <a:off x="4454524" y="5744481"/>
          <a:ext cx="3602037" cy="814388"/>
        </p:xfrm>
        <a:graphic>
          <a:graphicData uri="http://schemas.openxmlformats.org/presentationml/2006/ole">
            <mc:AlternateContent xmlns:mc="http://schemas.openxmlformats.org/markup-compatibility/2006">
              <mc:Choice xmlns:v="urn:schemas-microsoft-com:vml" Requires="v">
                <p:oleObj spid="_x0000_s106617" name="Equation" r:id="rId13" imgW="1854000" imgH="419040" progId="Equation.DSMT4">
                  <p:embed/>
                </p:oleObj>
              </mc:Choice>
              <mc:Fallback>
                <p:oleObj name="Equation" r:id="rId13" imgW="1854000" imgH="419040" progId="Equation.DSMT4">
                  <p:embed/>
                  <p:pic>
                    <p:nvPicPr>
                      <p:cNvPr id="0" name=""/>
                      <p:cNvPicPr>
                        <a:picLocks noChangeAspect="1" noChangeArrowheads="1"/>
                      </p:cNvPicPr>
                      <p:nvPr/>
                    </p:nvPicPr>
                    <p:blipFill>
                      <a:blip r:embed="rId14"/>
                      <a:srcRect/>
                      <a:stretch>
                        <a:fillRect/>
                      </a:stretch>
                    </p:blipFill>
                    <p:spPr bwMode="auto">
                      <a:xfrm>
                        <a:off x="4454524" y="5744481"/>
                        <a:ext cx="3602037" cy="814388"/>
                      </a:xfrm>
                      <a:prstGeom prst="rect">
                        <a:avLst/>
                      </a:prstGeom>
                      <a:noFill/>
                      <a:ln>
                        <a:noFill/>
                      </a:ln>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243677285"/>
              </p:ext>
            </p:extLst>
          </p:nvPr>
        </p:nvGraphicFramePr>
        <p:xfrm>
          <a:off x="8336023" y="5973081"/>
          <a:ext cx="1628775" cy="344487"/>
        </p:xfrm>
        <a:graphic>
          <a:graphicData uri="http://schemas.openxmlformats.org/presentationml/2006/ole">
            <mc:AlternateContent xmlns:mc="http://schemas.openxmlformats.org/markup-compatibility/2006">
              <mc:Choice xmlns:v="urn:schemas-microsoft-com:vml" Requires="v">
                <p:oleObj spid="_x0000_s106618" name="Equation" r:id="rId15" imgW="838080" imgH="177480" progId="Equation.DSMT4">
                  <p:embed/>
                </p:oleObj>
              </mc:Choice>
              <mc:Fallback>
                <p:oleObj name="Equation" r:id="rId15" imgW="838080" imgH="177480" progId="Equation.DSMT4">
                  <p:embed/>
                  <p:pic>
                    <p:nvPicPr>
                      <p:cNvPr id="0" name=""/>
                      <p:cNvPicPr>
                        <a:picLocks noChangeAspect="1" noChangeArrowheads="1"/>
                      </p:cNvPicPr>
                      <p:nvPr/>
                    </p:nvPicPr>
                    <p:blipFill>
                      <a:blip r:embed="rId16"/>
                      <a:srcRect/>
                      <a:stretch>
                        <a:fillRect/>
                      </a:stretch>
                    </p:blipFill>
                    <p:spPr bwMode="auto">
                      <a:xfrm>
                        <a:off x="8336023" y="5973081"/>
                        <a:ext cx="1628775" cy="344487"/>
                      </a:xfrm>
                      <a:prstGeom prst="rect">
                        <a:avLst/>
                      </a:prstGeom>
                      <a:noFill/>
                      <a:ln>
                        <a:noFill/>
                      </a:ln>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962681834"/>
              </p:ext>
            </p:extLst>
          </p:nvPr>
        </p:nvGraphicFramePr>
        <p:xfrm>
          <a:off x="10209212" y="5739719"/>
          <a:ext cx="1701800" cy="811212"/>
        </p:xfrm>
        <a:graphic>
          <a:graphicData uri="http://schemas.openxmlformats.org/presentationml/2006/ole">
            <mc:AlternateContent xmlns:mc="http://schemas.openxmlformats.org/markup-compatibility/2006">
              <mc:Choice xmlns:v="urn:schemas-microsoft-com:vml" Requires="v">
                <p:oleObj spid="_x0000_s106619" name="Equation" r:id="rId17" imgW="876240" imgH="419040" progId="Equation.DSMT4">
                  <p:embed/>
                </p:oleObj>
              </mc:Choice>
              <mc:Fallback>
                <p:oleObj name="Equation" r:id="rId17" imgW="876240" imgH="419040" progId="Equation.DSMT4">
                  <p:embed/>
                  <p:pic>
                    <p:nvPicPr>
                      <p:cNvPr id="0" name=""/>
                      <p:cNvPicPr>
                        <a:picLocks noChangeAspect="1" noChangeArrowheads="1"/>
                      </p:cNvPicPr>
                      <p:nvPr/>
                    </p:nvPicPr>
                    <p:blipFill>
                      <a:blip r:embed="rId18"/>
                      <a:srcRect/>
                      <a:stretch>
                        <a:fillRect/>
                      </a:stretch>
                    </p:blipFill>
                    <p:spPr bwMode="auto">
                      <a:xfrm>
                        <a:off x="10209212" y="5739719"/>
                        <a:ext cx="1701800" cy="811212"/>
                      </a:xfrm>
                      <a:prstGeom prst="rect">
                        <a:avLst/>
                      </a:prstGeom>
                      <a:noFill/>
                      <a:ln>
                        <a:noFill/>
                      </a:ln>
                      <a:extLst/>
                    </p:spPr>
                  </p:pic>
                </p:oleObj>
              </mc:Fallback>
            </mc:AlternateContent>
          </a:graphicData>
        </a:graphic>
      </p:graphicFrame>
      <p:pic>
        <p:nvPicPr>
          <p:cNvPr id="106570" name="Picture 7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73974" y="2214312"/>
            <a:ext cx="408622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690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6570"/>
                                        </p:tgtEl>
                                        <p:attrNameLst>
                                          <p:attrName>style.visibility</p:attrName>
                                        </p:attrNameLst>
                                      </p:cBhvr>
                                      <p:to>
                                        <p:strVal val="visible"/>
                                      </p:to>
                                    </p:set>
                                    <p:animEffect transition="in" filter="wipe(down)">
                                      <p:cBhvr>
                                        <p:cTn id="11" dur="500"/>
                                        <p:tgtEl>
                                          <p:spTgt spid="1065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1612491"/>
            <a:chOff x="447216" y="1086761"/>
            <a:chExt cx="11400298" cy="1612491"/>
          </a:xfrm>
        </p:grpSpPr>
        <p:sp>
          <p:nvSpPr>
            <p:cNvPr id="17" name="Rounded Rectangle 16"/>
            <p:cNvSpPr/>
            <p:nvPr/>
          </p:nvSpPr>
          <p:spPr>
            <a:xfrm>
              <a:off x="447216" y="1086761"/>
              <a:ext cx="11400298" cy="161249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1600438"/>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a</a:t>
              </a:r>
              <a:r>
                <a:rPr lang="vi-VN" b="1">
                  <a:latin typeface="Arial" pitchFamily="34" charset="0"/>
                  <a:cs typeface="Arial" pitchFamily="34" charset="0"/>
                </a:rPr>
                <a:t>) Cho điểm M và đường thẳng a. Gọi H là hình chiếu của M trên a. Với mỗi điểm K thuộc a, vì sao MK ≥ MH  (H.7.74</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en-US" b="1" smtClean="0">
                  <a:latin typeface="Arial" pitchFamily="34" charset="0"/>
                  <a:cs typeface="Arial" pitchFamily="34" charset="0"/>
                </a:rPr>
                <a:t>b) </a:t>
              </a:r>
              <a:r>
                <a:rPr lang="vi-VN" b="1" smtClean="0">
                  <a:latin typeface="Arial" pitchFamily="34" charset="0"/>
                  <a:cs typeface="Arial" pitchFamily="34" charset="0"/>
                </a:rPr>
                <a:t>Cho </a:t>
              </a:r>
              <a:r>
                <a:rPr lang="vi-VN" b="1">
                  <a:latin typeface="Arial" pitchFamily="34" charset="0"/>
                  <a:cs typeface="Arial" pitchFamily="34" charset="0"/>
                </a:rPr>
                <a:t>điểm M và mặt phẳng (P). Gọi H là hình chiếu của M trên (P). Với mỗi điểm K thuộc (P), giải thích vì sao MK ≥ MH (H.7.75</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53181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891" y="24524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sp>
        <p:nvSpPr>
          <p:cNvPr id="11" name="TextBox 10"/>
          <p:cNvSpPr txBox="1"/>
          <p:nvPr/>
        </p:nvSpPr>
        <p:spPr>
          <a:xfrm>
            <a:off x="701673" y="2907505"/>
            <a:ext cx="7435852" cy="1200329"/>
          </a:xfrm>
          <a:prstGeom prst="rect">
            <a:avLst/>
          </a:prstGeom>
          <a:noFill/>
        </p:spPr>
        <p:txBody>
          <a:bodyPr wrap="square" rtlCol="0">
            <a:spAutoFit/>
          </a:bodyPr>
          <a:lstStyle/>
          <a:p>
            <a:pPr algn="just"/>
            <a:r>
              <a:rPr lang="vi-VN" b="1">
                <a:latin typeface="Arial" pitchFamily="34" charset="0"/>
                <a:cs typeface="Arial" pitchFamily="34" charset="0"/>
              </a:rPr>
              <a:t>a) Vì H là hình chiếu của M trên đường thẳng a, nên MH là khoảng cách từ M đến a và MH là đoạn thẳng ngắn nhất từ M đến a, suy ra MK ≥ MH</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5" name="TextBox 14"/>
          <p:cNvSpPr txBox="1"/>
          <p:nvPr/>
        </p:nvSpPr>
        <p:spPr>
          <a:xfrm>
            <a:off x="701673" y="4118520"/>
            <a:ext cx="7435852" cy="830997"/>
          </a:xfrm>
          <a:prstGeom prst="rect">
            <a:avLst/>
          </a:prstGeom>
          <a:noFill/>
        </p:spPr>
        <p:txBody>
          <a:bodyPr wrap="square" rtlCol="0">
            <a:spAutoFit/>
          </a:bodyPr>
          <a:lstStyle/>
          <a:p>
            <a:pPr algn="just"/>
            <a:r>
              <a:rPr lang="vi-VN" b="1">
                <a:latin typeface="Arial" pitchFamily="34" charset="0"/>
                <a:cs typeface="Arial" pitchFamily="34" charset="0"/>
              </a:rPr>
              <a:t>b) Vì H là hình chiếu của M trên (P) nên MH vuông góc với (P) do đó MH vuông góc với HK</a:t>
            </a:r>
            <a:r>
              <a:rPr lang="vi-VN" b="1" smtClean="0">
                <a:latin typeface="Arial" pitchFamily="34" charset="0"/>
                <a:cs typeface="Arial" pitchFamily="34" charset="0"/>
              </a:rPr>
              <a:t>.</a:t>
            </a:r>
            <a:endParaRPr lang="vi-VN" b="1">
              <a:latin typeface="Arial" pitchFamily="34" charset="0"/>
              <a:cs typeface="Arial" pitchFamily="34" charset="0"/>
            </a:endParaRPr>
          </a:p>
        </p:txBody>
      </p:sp>
      <p:grpSp>
        <p:nvGrpSpPr>
          <p:cNvPr id="2" name="Group 1"/>
          <p:cNvGrpSpPr/>
          <p:nvPr/>
        </p:nvGrpSpPr>
        <p:grpSpPr>
          <a:xfrm>
            <a:off x="8609012" y="2330988"/>
            <a:ext cx="2771775" cy="2088612"/>
            <a:chOff x="8609012" y="2152650"/>
            <a:chExt cx="2771775" cy="2088612"/>
          </a:xfrm>
        </p:grpSpPr>
        <p:sp>
          <p:nvSpPr>
            <p:cNvPr id="14" name="TextBox 13"/>
            <p:cNvSpPr txBox="1"/>
            <p:nvPr/>
          </p:nvSpPr>
          <p:spPr>
            <a:xfrm>
              <a:off x="9675812" y="3902708"/>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7.74</a:t>
              </a:r>
              <a:endParaRPr lang="en-US" sz="1600" b="1">
                <a:solidFill>
                  <a:schemeClr val="accent6">
                    <a:lumMod val="75000"/>
                  </a:schemeClr>
                </a:solidFill>
                <a:latin typeface="Arial" pitchFamily="34" charset="0"/>
                <a:cs typeface="Arial" pitchFamily="34" charset="0"/>
              </a:endParaRPr>
            </a:p>
          </p:txBody>
        </p:sp>
        <p:pic>
          <p:nvPicPr>
            <p:cNvPr id="849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9012" y="2152650"/>
              <a:ext cx="27717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8513762" y="4411784"/>
            <a:ext cx="3333750" cy="2370016"/>
            <a:chOff x="8513762" y="4343400"/>
            <a:chExt cx="3333750" cy="2370016"/>
          </a:xfrm>
        </p:grpSpPr>
        <p:pic>
          <p:nvPicPr>
            <p:cNvPr id="849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3762" y="4343400"/>
              <a:ext cx="33337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675812" y="6374862"/>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7.75</a:t>
              </a:r>
              <a:endParaRPr lang="en-US" sz="1600" b="1">
                <a:solidFill>
                  <a:schemeClr val="accent6">
                    <a:lumMod val="75000"/>
                  </a:schemeClr>
                </a:solidFill>
                <a:latin typeface="Arial" pitchFamily="34" charset="0"/>
                <a:cs typeface="Arial" pitchFamily="34" charset="0"/>
              </a:endParaRPr>
            </a:p>
          </p:txBody>
        </p:sp>
      </p:grpSp>
      <p:sp>
        <p:nvSpPr>
          <p:cNvPr id="21" name="TextBox 20"/>
          <p:cNvSpPr txBox="1"/>
          <p:nvPr/>
        </p:nvSpPr>
        <p:spPr>
          <a:xfrm>
            <a:off x="701673" y="4960203"/>
            <a:ext cx="7435852" cy="830997"/>
          </a:xfrm>
          <a:prstGeom prst="rect">
            <a:avLst/>
          </a:prstGeom>
          <a:noFill/>
        </p:spPr>
        <p:txBody>
          <a:bodyPr wrap="square" rtlCol="0">
            <a:spAutoFit/>
          </a:bodyPr>
          <a:lstStyle/>
          <a:p>
            <a:pPr algn="just"/>
            <a:r>
              <a:rPr lang="vi-VN" b="1">
                <a:latin typeface="Arial" pitchFamily="34" charset="0"/>
                <a:cs typeface="Arial" pitchFamily="34" charset="0"/>
              </a:rPr>
              <a:t>Dựa vào mối quan hệ đường xiên và đường vuông góc ta có </a:t>
            </a:r>
            <a:r>
              <a:rPr lang="vi-VN" b="1">
                <a:solidFill>
                  <a:srgbClr val="C00000"/>
                </a:solidFill>
                <a:latin typeface="Arial" pitchFamily="34" charset="0"/>
                <a:cs typeface="Arial" pitchFamily="34" charset="0"/>
              </a:rPr>
              <a:t>MK ≥ MH</a:t>
            </a:r>
            <a:r>
              <a:rPr lang="vi-VN" b="1" smtClean="0">
                <a:solidFill>
                  <a:srgbClr val="C00000"/>
                </a:solidFill>
                <a:latin typeface="Arial" pitchFamily="34" charset="0"/>
                <a:cs typeface="Arial" pitchFamily="34" charset="0"/>
              </a:rPr>
              <a:t>.</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201037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0" y="173975"/>
            <a:ext cx="10113965"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lập phương ABCD.A'B'C'D' có cạnh a</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Chứng </a:t>
            </a:r>
            <a:r>
              <a:rPr lang="vi-VN" b="1">
                <a:latin typeface="Arial" pitchFamily="34" charset="0"/>
                <a:cs typeface="Arial" pitchFamily="34" charset="0"/>
              </a:rPr>
              <a:t>minh rằng hai mặt phẳng (D'AC) và (BC'A') song song với nhau và DB' vuông góc với hai mặt phẳng đó</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a:latin typeface="Arial" pitchFamily="34" charset="0"/>
                <a:cs typeface="Arial" pitchFamily="34" charset="0"/>
              </a:rPr>
              <a:t>Xác định các giao điểm E, F của DB' với (D'AC),(BC'A').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Tính </a:t>
            </a:r>
            <a:r>
              <a:rPr lang="vi-VN" b="1">
                <a:latin typeface="Arial" pitchFamily="34" charset="0"/>
                <a:cs typeface="Arial" pitchFamily="34" charset="0"/>
              </a:rPr>
              <a:t>d((D'AC), (BC'A</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221431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08012" y="2586335"/>
            <a:ext cx="6523830"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ABD vuông tại A có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5948342"/>
              </p:ext>
            </p:extLst>
          </p:nvPr>
        </p:nvGraphicFramePr>
        <p:xfrm>
          <a:off x="1855788" y="3062288"/>
          <a:ext cx="4511675" cy="519112"/>
        </p:xfrm>
        <a:graphic>
          <a:graphicData uri="http://schemas.openxmlformats.org/presentationml/2006/ole">
            <mc:AlternateContent xmlns:mc="http://schemas.openxmlformats.org/markup-compatibility/2006">
              <mc:Choice xmlns:v="urn:schemas-microsoft-com:vml" Requires="v">
                <p:oleObj spid="_x0000_s107590" name="Equation" r:id="rId6" imgW="2323800" imgH="266400" progId="Equation.DSMT4">
                  <p:embed/>
                </p:oleObj>
              </mc:Choice>
              <mc:Fallback>
                <p:oleObj name="Equation" r:id="rId6" imgW="2323800" imgH="266400" progId="Equation.DSMT4">
                  <p:embed/>
                  <p:pic>
                    <p:nvPicPr>
                      <p:cNvPr id="0" name=""/>
                      <p:cNvPicPr>
                        <a:picLocks noChangeAspect="1" noChangeArrowheads="1"/>
                      </p:cNvPicPr>
                      <p:nvPr/>
                    </p:nvPicPr>
                    <p:blipFill>
                      <a:blip r:embed="rId7"/>
                      <a:srcRect/>
                      <a:stretch>
                        <a:fillRect/>
                      </a:stretch>
                    </p:blipFill>
                    <p:spPr bwMode="auto">
                      <a:xfrm>
                        <a:off x="1855788" y="3062288"/>
                        <a:ext cx="4511675" cy="519112"/>
                      </a:xfrm>
                      <a:prstGeom prst="rect">
                        <a:avLst/>
                      </a:prstGeom>
                      <a:noFill/>
                      <a:ln>
                        <a:noFill/>
                      </a:ln>
                      <a:extLst/>
                    </p:spPr>
                  </p:pic>
                </p:oleObj>
              </mc:Fallback>
            </mc:AlternateContent>
          </a:graphicData>
        </a:graphic>
      </p:graphicFrame>
      <p:sp>
        <p:nvSpPr>
          <p:cNvPr id="23" name="TextBox 22"/>
          <p:cNvSpPr txBox="1"/>
          <p:nvPr/>
        </p:nvSpPr>
        <p:spPr>
          <a:xfrm>
            <a:off x="797775" y="5791200"/>
            <a:ext cx="1144314" cy="461665"/>
          </a:xfrm>
          <a:prstGeom prst="rect">
            <a:avLst/>
          </a:prstGeom>
          <a:noFill/>
        </p:spPr>
        <p:txBody>
          <a:bodyPr wrap="square" rtlCol="0">
            <a:spAutoFit/>
          </a:bodyPr>
          <a:lstStyle/>
          <a:p>
            <a:pPr algn="just"/>
            <a:r>
              <a:rPr lang="en-US" b="1" smtClean="0">
                <a:latin typeface="Arial" pitchFamily="34" charset="0"/>
                <a:cs typeface="Arial" pitchFamily="34" charset="0"/>
              </a:rPr>
              <a:t>Vậy :</a:t>
            </a:r>
            <a:endParaRPr lang="en-US" b="1">
              <a:latin typeface="Arial" pitchFamily="34" charset="0"/>
              <a:cs typeface="Arial" pitchFamily="34" charset="0"/>
            </a:endParaRPr>
          </a:p>
        </p:txBody>
      </p:sp>
      <p:sp>
        <p:nvSpPr>
          <p:cNvPr id="19" name="TextBox 18"/>
          <p:cNvSpPr txBox="1"/>
          <p:nvPr/>
        </p:nvSpPr>
        <p:spPr>
          <a:xfrm>
            <a:off x="634999" y="3723077"/>
            <a:ext cx="6523830"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BB’D vuông tại B có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428522619"/>
              </p:ext>
            </p:extLst>
          </p:nvPr>
        </p:nvGraphicFramePr>
        <p:xfrm>
          <a:off x="1423988" y="4176713"/>
          <a:ext cx="5202237" cy="593725"/>
        </p:xfrm>
        <a:graphic>
          <a:graphicData uri="http://schemas.openxmlformats.org/presentationml/2006/ole">
            <mc:AlternateContent xmlns:mc="http://schemas.openxmlformats.org/markup-compatibility/2006">
              <mc:Choice xmlns:v="urn:schemas-microsoft-com:vml" Requires="v">
                <p:oleObj spid="_x0000_s107591" name="Equation" r:id="rId8" imgW="2679480" imgH="304560" progId="Equation.DSMT4">
                  <p:embed/>
                </p:oleObj>
              </mc:Choice>
              <mc:Fallback>
                <p:oleObj name="Equation" r:id="rId8" imgW="2679480" imgH="304560" progId="Equation.DSMT4">
                  <p:embed/>
                  <p:pic>
                    <p:nvPicPr>
                      <p:cNvPr id="0" name=""/>
                      <p:cNvPicPr>
                        <a:picLocks noChangeAspect="1" noChangeArrowheads="1"/>
                      </p:cNvPicPr>
                      <p:nvPr/>
                    </p:nvPicPr>
                    <p:blipFill>
                      <a:blip r:embed="rId9"/>
                      <a:srcRect/>
                      <a:stretch>
                        <a:fillRect/>
                      </a:stretch>
                    </p:blipFill>
                    <p:spPr bwMode="auto">
                      <a:xfrm>
                        <a:off x="1423988" y="4176713"/>
                        <a:ext cx="5202237" cy="593725"/>
                      </a:xfrm>
                      <a:prstGeom prst="rect">
                        <a:avLst/>
                      </a:prstGeom>
                      <a:noFill/>
                      <a:ln>
                        <a:noFill/>
                      </a:ln>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58256555"/>
              </p:ext>
            </p:extLst>
          </p:nvPr>
        </p:nvGraphicFramePr>
        <p:xfrm>
          <a:off x="3058714" y="4892425"/>
          <a:ext cx="1676400" cy="865187"/>
        </p:xfrm>
        <a:graphic>
          <a:graphicData uri="http://schemas.openxmlformats.org/presentationml/2006/ole">
            <mc:AlternateContent xmlns:mc="http://schemas.openxmlformats.org/markup-compatibility/2006">
              <mc:Choice xmlns:v="urn:schemas-microsoft-com:vml" Requires="v">
                <p:oleObj spid="_x0000_s107592" name="Equation" r:id="rId10" imgW="863280" imgH="444240" progId="Equation.DSMT4">
                  <p:embed/>
                </p:oleObj>
              </mc:Choice>
              <mc:Fallback>
                <p:oleObj name="Equation" r:id="rId10" imgW="863280" imgH="444240" progId="Equation.DSMT4">
                  <p:embed/>
                  <p:pic>
                    <p:nvPicPr>
                      <p:cNvPr id="0" name=""/>
                      <p:cNvPicPr>
                        <a:picLocks noChangeAspect="1" noChangeArrowheads="1"/>
                      </p:cNvPicPr>
                      <p:nvPr/>
                    </p:nvPicPr>
                    <p:blipFill>
                      <a:blip r:embed="rId11"/>
                      <a:srcRect/>
                      <a:stretch>
                        <a:fillRect/>
                      </a:stretch>
                    </p:blipFill>
                    <p:spPr bwMode="auto">
                      <a:xfrm>
                        <a:off x="3058714" y="4892425"/>
                        <a:ext cx="1676400" cy="865187"/>
                      </a:xfrm>
                      <a:prstGeom prst="rect">
                        <a:avLst/>
                      </a:prstGeom>
                      <a:noFill/>
                      <a:ln>
                        <a:noFill/>
                      </a:ln>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994844682"/>
              </p:ext>
            </p:extLst>
          </p:nvPr>
        </p:nvGraphicFramePr>
        <p:xfrm>
          <a:off x="1719124" y="5562600"/>
          <a:ext cx="3376613" cy="865187"/>
        </p:xfrm>
        <a:graphic>
          <a:graphicData uri="http://schemas.openxmlformats.org/presentationml/2006/ole">
            <mc:AlternateContent xmlns:mc="http://schemas.openxmlformats.org/markup-compatibility/2006">
              <mc:Choice xmlns:v="urn:schemas-microsoft-com:vml" Requires="v">
                <p:oleObj spid="_x0000_s107593" name="Equation" r:id="rId12" imgW="1739880" imgH="444240" progId="Equation.DSMT4">
                  <p:embed/>
                </p:oleObj>
              </mc:Choice>
              <mc:Fallback>
                <p:oleObj name="Equation" r:id="rId12" imgW="1739880" imgH="444240" progId="Equation.DSMT4">
                  <p:embed/>
                  <p:pic>
                    <p:nvPicPr>
                      <p:cNvPr id="0" name=""/>
                      <p:cNvPicPr>
                        <a:picLocks noChangeAspect="1" noChangeArrowheads="1"/>
                      </p:cNvPicPr>
                      <p:nvPr/>
                    </p:nvPicPr>
                    <p:blipFill>
                      <a:blip r:embed="rId13"/>
                      <a:srcRect/>
                      <a:stretch>
                        <a:fillRect/>
                      </a:stretch>
                    </p:blipFill>
                    <p:spPr bwMode="auto">
                      <a:xfrm>
                        <a:off x="1719124" y="5562600"/>
                        <a:ext cx="3376613" cy="865187"/>
                      </a:xfrm>
                      <a:prstGeom prst="rect">
                        <a:avLst/>
                      </a:prstGeom>
                      <a:noFill/>
                      <a:ln>
                        <a:noFill/>
                      </a:ln>
                      <a:extLst/>
                    </p:spPr>
                  </p:pic>
                </p:oleObj>
              </mc:Fallback>
            </mc:AlternateContent>
          </a:graphicData>
        </a:graphic>
      </p:graphicFrame>
      <p:pic>
        <p:nvPicPr>
          <p:cNvPr id="15" name="Picture 7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73974" y="2214312"/>
            <a:ext cx="408622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810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33351"/>
            <a:ext cx="9991725" cy="1543049"/>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1" y="200583"/>
            <a:ext cx="9734552"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Giá đỡ ba chân ở Hình 7.90 đang được mở sao cho ba gốc chân cách đều nhau một khoảng cách bằng 110 cm. Tính chiều cao của giá đỡ, biết các chân của giá đỡ dài 129 cm</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49" y="1762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95939" y="2126518"/>
            <a:ext cx="7551073" cy="1938992"/>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Giá đỡ ba chân ở Hình 7.90 đang được mở sao cho ba gốc chân cách đều nhau một khoảng cách bằng 110 cm nên hình chiếu của đỉnh là tâm của đáy mà đáy là tam giác đều do đó tâm là trọng tâm</a:t>
            </a:r>
            <a:r>
              <a:rPr lang="vi-VN" b="1" smtClean="0">
                <a:latin typeface="Arial" pitchFamily="34" charset="0"/>
                <a:cs typeface="Arial" pitchFamily="34" charset="0"/>
              </a:rPr>
              <a:t>.</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8940857"/>
              </p:ext>
            </p:extLst>
          </p:nvPr>
        </p:nvGraphicFramePr>
        <p:xfrm>
          <a:off x="3463924" y="4440755"/>
          <a:ext cx="2514600" cy="865188"/>
        </p:xfrm>
        <a:graphic>
          <a:graphicData uri="http://schemas.openxmlformats.org/presentationml/2006/ole">
            <mc:AlternateContent xmlns:mc="http://schemas.openxmlformats.org/markup-compatibility/2006">
              <mc:Choice xmlns:v="urn:schemas-microsoft-com:vml" Requires="v">
                <p:oleObj spid="_x0000_s108594" name="Equation" r:id="rId6" imgW="1295280" imgH="444240" progId="Equation.DSMT4">
                  <p:embed/>
                </p:oleObj>
              </mc:Choice>
              <mc:Fallback>
                <p:oleObj name="Equation" r:id="rId6" imgW="1295280" imgH="444240" progId="Equation.DSMT4">
                  <p:embed/>
                  <p:pic>
                    <p:nvPicPr>
                      <p:cNvPr id="0" name=""/>
                      <p:cNvPicPr>
                        <a:picLocks noChangeAspect="1" noChangeArrowheads="1"/>
                      </p:cNvPicPr>
                      <p:nvPr/>
                    </p:nvPicPr>
                    <p:blipFill>
                      <a:blip r:embed="rId7"/>
                      <a:srcRect/>
                      <a:stretch>
                        <a:fillRect/>
                      </a:stretch>
                    </p:blipFill>
                    <p:spPr bwMode="auto">
                      <a:xfrm>
                        <a:off x="3463924" y="4440755"/>
                        <a:ext cx="2514600" cy="865188"/>
                      </a:xfrm>
                      <a:prstGeom prst="rect">
                        <a:avLst/>
                      </a:prstGeom>
                      <a:noFill/>
                      <a:ln>
                        <a:noFill/>
                      </a:ln>
                      <a:extLst/>
                    </p:spPr>
                  </p:pic>
                </p:oleObj>
              </mc:Fallback>
            </mc:AlternateContent>
          </a:graphicData>
        </a:graphic>
      </p:graphicFrame>
      <p:sp>
        <p:nvSpPr>
          <p:cNvPr id="23" name="TextBox 22"/>
          <p:cNvSpPr txBox="1"/>
          <p:nvPr/>
        </p:nvSpPr>
        <p:spPr>
          <a:xfrm>
            <a:off x="684212" y="4042352"/>
            <a:ext cx="7239000" cy="830997"/>
          </a:xfrm>
          <a:prstGeom prst="rect">
            <a:avLst/>
          </a:prstGeom>
          <a:noFill/>
        </p:spPr>
        <p:txBody>
          <a:bodyPr wrap="square" rtlCol="0">
            <a:spAutoFit/>
          </a:bodyPr>
          <a:lstStyle/>
          <a:p>
            <a:pPr algn="just"/>
            <a:r>
              <a:rPr lang="vi-VN" b="1">
                <a:latin typeface="Arial" pitchFamily="34" charset="0"/>
                <a:cs typeface="Arial" pitchFamily="34" charset="0"/>
              </a:rPr>
              <a:t>Vì đáy là tam giác đều cạnh 110 cm nên chiều cao của đáy bằng </a:t>
            </a:r>
          </a:p>
        </p:txBody>
      </p:sp>
      <p:grpSp>
        <p:nvGrpSpPr>
          <p:cNvPr id="5" name="Group 4"/>
          <p:cNvGrpSpPr/>
          <p:nvPr/>
        </p:nvGrpSpPr>
        <p:grpSpPr>
          <a:xfrm>
            <a:off x="8532812" y="1781752"/>
            <a:ext cx="3276600" cy="3830154"/>
            <a:chOff x="8532812" y="1781752"/>
            <a:chExt cx="3276600" cy="3830154"/>
          </a:xfrm>
        </p:grpSpPr>
        <p:grpSp>
          <p:nvGrpSpPr>
            <p:cNvPr id="4" name="Group 3"/>
            <p:cNvGrpSpPr/>
            <p:nvPr/>
          </p:nvGrpSpPr>
          <p:grpSpPr>
            <a:xfrm>
              <a:off x="8532812" y="1781752"/>
              <a:ext cx="3276600" cy="3491600"/>
              <a:chOff x="8532812" y="1781752"/>
              <a:chExt cx="3276600" cy="3491600"/>
            </a:xfrm>
          </p:grpSpPr>
          <p:pic>
            <p:nvPicPr>
              <p:cNvPr id="108546" name="Picture 2"/>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615880" y="1828800"/>
                <a:ext cx="3193532" cy="344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532812" y="1781752"/>
                <a:ext cx="228600" cy="656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9675812" y="5273352"/>
              <a:ext cx="1295400" cy="338554"/>
            </a:xfrm>
            <a:prstGeom prst="rect">
              <a:avLst/>
            </a:prstGeom>
            <a:noFill/>
          </p:spPr>
          <p:txBody>
            <a:bodyPr wrap="square" rtlCol="0">
              <a:spAutoFit/>
            </a:bodyPr>
            <a:lstStyle/>
            <a:p>
              <a:pPr algn="just"/>
              <a:r>
                <a:rPr lang="en-US" sz="1600" b="1" smtClean="0">
                  <a:solidFill>
                    <a:srgbClr val="FF0000"/>
                  </a:solidFill>
                  <a:latin typeface="Arial" pitchFamily="34" charset="0"/>
                  <a:cs typeface="Arial" pitchFamily="34" charset="0"/>
                </a:rPr>
                <a:t>Hình 7.90</a:t>
              </a:r>
              <a:endParaRPr lang="en-US" sz="1600" b="1">
                <a:solidFill>
                  <a:srgbClr val="FF0000"/>
                </a:solidFill>
                <a:latin typeface="Arial" pitchFamily="34" charset="0"/>
                <a:cs typeface="Arial" pitchFamily="34" charset="0"/>
              </a:endParaRPr>
            </a:p>
          </p:txBody>
        </p:sp>
      </p:grpSp>
      <p:sp>
        <p:nvSpPr>
          <p:cNvPr id="32" name="TextBox 31"/>
          <p:cNvSpPr txBox="1"/>
          <p:nvPr/>
        </p:nvSpPr>
        <p:spPr>
          <a:xfrm>
            <a:off x="692149" y="5265303"/>
            <a:ext cx="6523830" cy="461665"/>
          </a:xfrm>
          <a:prstGeom prst="rect">
            <a:avLst/>
          </a:prstGeom>
          <a:noFill/>
        </p:spPr>
        <p:txBody>
          <a:bodyPr wrap="square" rtlCol="0">
            <a:spAutoFit/>
          </a:bodyPr>
          <a:lstStyle/>
          <a:p>
            <a:pPr algn="just"/>
            <a:r>
              <a:rPr lang="vi-VN" b="1" smtClean="0">
                <a:latin typeface="Arial" pitchFamily="34" charset="0"/>
                <a:cs typeface="Arial" pitchFamily="34" charset="0"/>
              </a:rPr>
              <a:t>Khoảng cách từ gốc chân đến tâm là</a:t>
            </a:r>
          </a:p>
        </p:txBody>
      </p:sp>
      <p:graphicFrame>
        <p:nvGraphicFramePr>
          <p:cNvPr id="33" name="Object 32"/>
          <p:cNvGraphicFramePr>
            <a:graphicFrameLocks noChangeAspect="1"/>
          </p:cNvGraphicFramePr>
          <p:nvPr>
            <p:extLst>
              <p:ext uri="{D42A27DB-BD31-4B8C-83A1-F6EECF244321}">
                <p14:modId xmlns:p14="http://schemas.microsoft.com/office/powerpoint/2010/main" val="2442336671"/>
              </p:ext>
            </p:extLst>
          </p:nvPr>
        </p:nvGraphicFramePr>
        <p:xfrm>
          <a:off x="6278623" y="5037670"/>
          <a:ext cx="2760663" cy="865188"/>
        </p:xfrm>
        <a:graphic>
          <a:graphicData uri="http://schemas.openxmlformats.org/presentationml/2006/ole">
            <mc:AlternateContent xmlns:mc="http://schemas.openxmlformats.org/markup-compatibility/2006">
              <mc:Choice xmlns:v="urn:schemas-microsoft-com:vml" Requires="v">
                <p:oleObj spid="_x0000_s108595" name="Equation" r:id="rId10" imgW="1422360" imgH="444240" progId="Equation.DSMT4">
                  <p:embed/>
                </p:oleObj>
              </mc:Choice>
              <mc:Fallback>
                <p:oleObj name="Equation" r:id="rId10" imgW="1422360" imgH="444240" progId="Equation.DSMT4">
                  <p:embed/>
                  <p:pic>
                    <p:nvPicPr>
                      <p:cNvPr id="0" name=""/>
                      <p:cNvPicPr>
                        <a:picLocks noChangeAspect="1" noChangeArrowheads="1"/>
                      </p:cNvPicPr>
                      <p:nvPr/>
                    </p:nvPicPr>
                    <p:blipFill>
                      <a:blip r:embed="rId11"/>
                      <a:srcRect/>
                      <a:stretch>
                        <a:fillRect/>
                      </a:stretch>
                    </p:blipFill>
                    <p:spPr bwMode="auto">
                      <a:xfrm>
                        <a:off x="6278623" y="5037670"/>
                        <a:ext cx="2760663" cy="865188"/>
                      </a:xfrm>
                      <a:prstGeom prst="rect">
                        <a:avLst/>
                      </a:prstGeom>
                      <a:noFill/>
                      <a:ln>
                        <a:noFill/>
                      </a:ln>
                      <a:extLst/>
                    </p:spPr>
                  </p:pic>
                </p:oleObj>
              </mc:Fallback>
            </mc:AlternateContent>
          </a:graphicData>
        </a:graphic>
      </p:graphicFrame>
      <p:sp>
        <p:nvSpPr>
          <p:cNvPr id="34" name="TextBox 33"/>
          <p:cNvSpPr txBox="1"/>
          <p:nvPr/>
        </p:nvSpPr>
        <p:spPr>
          <a:xfrm>
            <a:off x="692149" y="6012718"/>
            <a:ext cx="3261915" cy="461665"/>
          </a:xfrm>
          <a:prstGeom prst="rect">
            <a:avLst/>
          </a:prstGeom>
          <a:noFill/>
        </p:spPr>
        <p:txBody>
          <a:bodyPr wrap="square" rtlCol="0">
            <a:spAutoFit/>
          </a:bodyPr>
          <a:lstStyle/>
          <a:p>
            <a:pPr algn="just"/>
            <a:r>
              <a:rPr lang="vi-VN" b="1">
                <a:latin typeface="Arial" pitchFamily="34" charset="0"/>
                <a:cs typeface="Arial" pitchFamily="34" charset="0"/>
              </a:rPr>
              <a:t>Chiều cao giá đỡ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2211873136"/>
              </p:ext>
            </p:extLst>
          </p:nvPr>
        </p:nvGraphicFramePr>
        <p:xfrm>
          <a:off x="3768665" y="5692976"/>
          <a:ext cx="4883727" cy="1101148"/>
        </p:xfrm>
        <a:graphic>
          <a:graphicData uri="http://schemas.openxmlformats.org/presentationml/2006/ole">
            <mc:AlternateContent xmlns:mc="http://schemas.openxmlformats.org/markup-compatibility/2006">
              <mc:Choice xmlns:v="urn:schemas-microsoft-com:vml" Requires="v">
                <p:oleObj spid="_x0000_s108596" name="Equation" r:id="rId12" imgW="2768400" imgH="622080" progId="Equation.DSMT4">
                  <p:embed/>
                </p:oleObj>
              </mc:Choice>
              <mc:Fallback>
                <p:oleObj name="Equation" r:id="rId12" imgW="2768400" imgH="622080" progId="Equation.DSMT4">
                  <p:embed/>
                  <p:pic>
                    <p:nvPicPr>
                      <p:cNvPr id="0" name=""/>
                      <p:cNvPicPr>
                        <a:picLocks noChangeAspect="1" noChangeArrowheads="1"/>
                      </p:cNvPicPr>
                      <p:nvPr/>
                    </p:nvPicPr>
                    <p:blipFill>
                      <a:blip r:embed="rId13"/>
                      <a:srcRect/>
                      <a:stretch>
                        <a:fillRect/>
                      </a:stretch>
                    </p:blipFill>
                    <p:spPr bwMode="auto">
                      <a:xfrm>
                        <a:off x="3768665" y="5692976"/>
                        <a:ext cx="4883727" cy="110114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70940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P spid="32"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17711" y="152401"/>
            <a:ext cx="9991725" cy="166764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74861" y="200583"/>
            <a:ext cx="9734552"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bể nước có đáy thuộc mặt phẳng nằm ngang. Trong trường hợp này, độ sâu của bể là khoảng cách giữa mặt nước và đáy bể. Giải thích vì sao để đo độ sâu của bể, ta có thể thả quả dọi chạm đáy bể và đo chiều dài của đoạn dây dọi năm trong bề nước</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149" y="194258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446212" y="2286000"/>
            <a:ext cx="10210800" cy="1107996"/>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Khi bể nước có đáy thuộc mặt phẳng nằm ngang, thì mặt nước nằm trong mặt phẳng song song với đáy. Vì vậy, để đo độ sâu của bể, ta có thể đo khoảng cách từ mặt nước đến đáy bể</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9" name="TextBox 18"/>
          <p:cNvSpPr txBox="1"/>
          <p:nvPr/>
        </p:nvSpPr>
        <p:spPr>
          <a:xfrm>
            <a:off x="1751012" y="3393996"/>
            <a:ext cx="9906000" cy="2123658"/>
          </a:xfrm>
          <a:prstGeom prst="rect">
            <a:avLst/>
          </a:prstGeom>
          <a:noFill/>
        </p:spPr>
        <p:txBody>
          <a:bodyPr wrap="square" rtlCol="0">
            <a:spAutoFit/>
          </a:bodyPr>
          <a:lstStyle/>
          <a:p>
            <a:pPr algn="just"/>
            <a:r>
              <a:rPr lang="vi-VN" sz="2200" b="1">
                <a:latin typeface="Arial" pitchFamily="34" charset="0"/>
                <a:cs typeface="Arial" pitchFamily="34" charset="0"/>
              </a:rPr>
              <a:t>Khi thả quả dọi vào bể nước, nó sẽ chìm dưới mặt nước và chạm đến đáy bể. Khi kéo quả dọi lên, ta sẽ thấy một đoạn dây dọi nằm trong bể nước và một đoạn dây dọi ở ngoài bể nước. Đoạn dây dọi nằm trong bể nước có độ dài bằng khoảng cách từ mặt nước đến chỗ quả dọi chạm đáy bể. Do đó, để đo độ sâu của bể, ta chỉ cần đo độ dài của đoạn dây dọi nằm trong bể nước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20" name="TextBox 19"/>
          <p:cNvSpPr txBox="1"/>
          <p:nvPr/>
        </p:nvSpPr>
        <p:spPr>
          <a:xfrm>
            <a:off x="1749287" y="5512713"/>
            <a:ext cx="9906000" cy="769441"/>
          </a:xfrm>
          <a:prstGeom prst="rect">
            <a:avLst/>
          </a:prstGeom>
          <a:noFill/>
        </p:spPr>
        <p:txBody>
          <a:bodyPr wrap="square" rtlCol="0">
            <a:spAutoFit/>
          </a:bodyPr>
          <a:lstStyle/>
          <a:p>
            <a:pPr algn="just"/>
            <a:r>
              <a:rPr lang="en-US" sz="2200" b="1" smtClean="0">
                <a:latin typeface="Arial" pitchFamily="34" charset="0"/>
                <a:cs typeface="Arial" pitchFamily="34" charset="0"/>
              </a:rPr>
              <a:t>C</a:t>
            </a:r>
            <a:r>
              <a:rPr lang="vi-VN" sz="2200" b="1" smtClean="0">
                <a:latin typeface="Arial" pitchFamily="34" charset="0"/>
                <a:cs typeface="Arial" pitchFamily="34" charset="0"/>
              </a:rPr>
              <a:t>ông </a:t>
            </a:r>
            <a:r>
              <a:rPr lang="vi-VN" sz="2200" b="1">
                <a:latin typeface="Arial" pitchFamily="34" charset="0"/>
                <a:cs typeface="Arial" pitchFamily="34" charset="0"/>
              </a:rPr>
              <a:t>thức để tính độ sâu của bể nước sẽ là</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algn="just"/>
            <a:r>
              <a:rPr lang="en-US" sz="2200" b="1" smtClean="0">
                <a:latin typeface="Arial" pitchFamily="34" charset="0"/>
                <a:cs typeface="Arial" pitchFamily="34" charset="0"/>
              </a:rPr>
              <a:t>         </a:t>
            </a:r>
            <a:r>
              <a:rPr lang="vi-VN" sz="2200" b="1" i="1" smtClean="0">
                <a:solidFill>
                  <a:schemeClr val="accent2">
                    <a:lumMod val="75000"/>
                  </a:schemeClr>
                </a:solidFill>
                <a:latin typeface="Arial" pitchFamily="34" charset="0"/>
                <a:cs typeface="Arial" pitchFamily="34" charset="0"/>
              </a:rPr>
              <a:t>Độ </a:t>
            </a:r>
            <a:r>
              <a:rPr lang="vi-VN" sz="2200" b="1" i="1">
                <a:solidFill>
                  <a:schemeClr val="accent2">
                    <a:lumMod val="75000"/>
                  </a:schemeClr>
                </a:solidFill>
                <a:latin typeface="Arial" pitchFamily="34" charset="0"/>
                <a:cs typeface="Arial" pitchFamily="34" charset="0"/>
              </a:rPr>
              <a:t>sâu bể </a:t>
            </a:r>
            <a:r>
              <a:rPr lang="vi-VN" sz="2200" b="1">
                <a:latin typeface="Arial" pitchFamily="34" charset="0"/>
                <a:cs typeface="Arial" pitchFamily="34" charset="0"/>
              </a:rPr>
              <a:t>= chiều dài của đoạn dây dọi nằm trong bể </a:t>
            </a:r>
            <a:r>
              <a:rPr lang="vi-VN" sz="2200" b="1" smtClean="0">
                <a:latin typeface="Arial" pitchFamily="34" charset="0"/>
                <a:cs typeface="Arial" pitchFamily="34" charset="0"/>
              </a:rPr>
              <a:t>nước</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191642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5"/>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836612" y="68580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785407" y="103588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660110" y="83478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8686801" cy="2877737"/>
            <a:chOff x="379411" y="836861"/>
            <a:chExt cx="8686801" cy="2877737"/>
          </a:xfrm>
        </p:grpSpPr>
        <p:sp>
          <p:nvSpPr>
            <p:cNvPr id="21" name="Rounded Rectangle 20"/>
            <p:cNvSpPr/>
            <p:nvPr/>
          </p:nvSpPr>
          <p:spPr>
            <a:xfrm>
              <a:off x="379411" y="836861"/>
              <a:ext cx="8556239" cy="2667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455612" y="913061"/>
              <a:ext cx="8167589" cy="1292662"/>
            </a:xfrm>
            <a:prstGeom prst="rect">
              <a:avLst/>
            </a:prstGeom>
            <a:noFill/>
          </p:spPr>
          <p:txBody>
            <a:bodyPr wrap="square" rtlCol="0">
              <a:spAutoFit/>
            </a:bodyPr>
            <a:lstStyle/>
            <a:p>
              <a:pPr marL="457200" indent="-457200" algn="just">
                <a:buFont typeface="Arial" pitchFamily="34" charset="0"/>
                <a:buChar char="•"/>
              </a:pPr>
              <a:r>
                <a:rPr lang="en-US" sz="2600" b="1" i="1" smtClean="0">
                  <a:solidFill>
                    <a:srgbClr val="C00000"/>
                  </a:solidFill>
                  <a:latin typeface="Arial" pitchFamily="34" charset="0"/>
                  <a:cs typeface="Arial" pitchFamily="34" charset="0"/>
                </a:rPr>
                <a:t>Khoảng cách </a:t>
              </a:r>
              <a:r>
                <a:rPr lang="en-US" sz="2600" b="1" smtClean="0">
                  <a:latin typeface="Arial" pitchFamily="34" charset="0"/>
                  <a:cs typeface="Arial" pitchFamily="34" charset="0"/>
                </a:rPr>
                <a:t>từ một điểm M đến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kí hiệu </a:t>
              </a:r>
              <a:r>
                <a:rPr lang="en-US" sz="2600" b="1" i="1" smtClean="0">
                  <a:solidFill>
                    <a:srgbClr val="C00000"/>
                  </a:solidFill>
                  <a:latin typeface="Arial" pitchFamily="34" charset="0"/>
                  <a:cs typeface="Arial" pitchFamily="34" charset="0"/>
                </a:rPr>
                <a:t>d(M, a) </a:t>
              </a:r>
              <a:r>
                <a:rPr lang="en-US" sz="2600" b="1" smtClean="0">
                  <a:latin typeface="Arial" pitchFamily="34" charset="0"/>
                  <a:cs typeface="Arial" pitchFamily="34" charset="0"/>
                </a:rPr>
                <a:t>là khoảng cách giữa M và hình chiếu H của M trên a.</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53774" y="2627415"/>
              <a:ext cx="1012438" cy="1087183"/>
            </a:xfrm>
            <a:prstGeom prst="rect">
              <a:avLst/>
            </a:prstGeom>
          </p:spPr>
        </p:pic>
      </p:grpSp>
      <mc:AlternateContent xmlns:mc="http://schemas.openxmlformats.org/markup-compatibility/2006">
        <mc:Choice xmlns:a14="http://schemas.microsoft.com/office/drawing/2010/main" Requires="a14">
          <p:sp>
            <p:nvSpPr>
              <p:cNvPr id="19" name="TextBox 18"/>
              <p:cNvSpPr txBox="1"/>
              <p:nvPr/>
            </p:nvSpPr>
            <p:spPr>
              <a:xfrm>
                <a:off x="379412" y="3910422"/>
                <a:ext cx="11369046" cy="509178"/>
              </a:xfrm>
              <a:prstGeom prst="rect">
                <a:avLst/>
              </a:prstGeom>
              <a:noFill/>
            </p:spPr>
            <p:txBody>
              <a:bodyPr wrap="square" rtlCol="0">
                <a:spAutoFit/>
              </a:bodyPr>
              <a:lstStyle/>
              <a:p>
                <a:pPr marL="342900" indent="-342900">
                  <a:buFont typeface="Wingdings" pitchFamily="2" charset="2"/>
                  <a:buChar char="q"/>
                </a:pPr>
                <a:r>
                  <a:rPr lang="en-US" b="1">
                    <a:solidFill>
                      <a:schemeClr val="accent6">
                        <a:lumMod val="75000"/>
                      </a:schemeClr>
                    </a:solidFill>
                    <a:latin typeface="Arial" pitchFamily="34" charset="0"/>
                    <a:cs typeface="Arial" pitchFamily="34" charset="0"/>
                  </a:rPr>
                  <a:t>Chú ý : </a:t>
                </a:r>
                <a:r>
                  <a:rPr lang="en-US" b="1" smtClean="0">
                    <a:solidFill>
                      <a:schemeClr val="tx1"/>
                    </a:solidFill>
                    <a:latin typeface="Arial" pitchFamily="34" charset="0"/>
                    <a:cs typeface="Arial" pitchFamily="34" charset="0"/>
                  </a:rPr>
                  <a:t>d(M, a) = 0 khi và chỉ khi </a:t>
                </a:r>
                <a14:m>
                  <m:oMath xmlns:m="http://schemas.openxmlformats.org/officeDocument/2006/math">
                    <m:r>
                      <a:rPr lang="en-US" b="1" i="1" smtClean="0">
                        <a:solidFill>
                          <a:schemeClr val="tx1"/>
                        </a:solidFill>
                        <a:latin typeface="Cambria Math"/>
                        <a:cs typeface="Arial" pitchFamily="34" charset="0"/>
                      </a:rPr>
                      <m:t>𝑴</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𝒂</m:t>
                    </m:r>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𝒅</m:t>
                    </m:r>
                    <m:d>
                      <m:dPr>
                        <m:ctrlPr>
                          <a:rPr lang="en-US" b="1" i="1" smtClean="0">
                            <a:solidFill>
                              <a:schemeClr val="tx1"/>
                            </a:solidFill>
                            <a:latin typeface="Cambria Math"/>
                            <a:ea typeface="Cambria Math"/>
                            <a:cs typeface="Arial" pitchFamily="34" charset="0"/>
                          </a:rPr>
                        </m:ctrlPr>
                      </m:dPr>
                      <m:e>
                        <m:r>
                          <a:rPr lang="en-US" b="1" i="1" smtClean="0">
                            <a:solidFill>
                              <a:schemeClr val="tx1"/>
                            </a:solidFill>
                            <a:latin typeface="Cambria Math"/>
                            <a:ea typeface="Cambria Math"/>
                            <a:cs typeface="Arial" pitchFamily="34" charset="0"/>
                          </a:rPr>
                          <m:t>𝑴</m:t>
                        </m:r>
                        <m:r>
                          <a:rPr lang="en-US" b="1" i="1" smtClean="0">
                            <a:solidFill>
                              <a:schemeClr val="tx1"/>
                            </a:solidFill>
                            <a:latin typeface="Cambria Math"/>
                            <a:ea typeface="Cambria Math"/>
                            <a:cs typeface="Arial" pitchFamily="34" charset="0"/>
                          </a:rPr>
                          <m:t>,</m:t>
                        </m:r>
                        <m:d>
                          <m:dPr>
                            <m:ctrlPr>
                              <a:rPr lang="en-US" b="1" i="1" smtClean="0">
                                <a:solidFill>
                                  <a:schemeClr val="tx1"/>
                                </a:solidFill>
                                <a:latin typeface="Cambria Math"/>
                                <a:ea typeface="Cambria Math"/>
                                <a:cs typeface="Arial" pitchFamily="34" charset="0"/>
                              </a:rPr>
                            </m:ctrlPr>
                          </m:dPr>
                          <m:e>
                            <m:r>
                              <a:rPr lang="en-US" b="1" i="1" smtClean="0">
                                <a:solidFill>
                                  <a:schemeClr val="tx1"/>
                                </a:solidFill>
                                <a:latin typeface="Cambria Math"/>
                                <a:ea typeface="Cambria Math"/>
                                <a:cs typeface="Arial" pitchFamily="34" charset="0"/>
                              </a:rPr>
                              <m:t>𝑷</m:t>
                            </m:r>
                          </m:e>
                        </m:d>
                      </m:e>
                    </m:d>
                    <m:r>
                      <a:rPr lang="en-US" b="1" i="1" smtClean="0">
                        <a:solidFill>
                          <a:schemeClr val="tx1"/>
                        </a:solidFill>
                        <a:latin typeface="Cambria Math"/>
                        <a:ea typeface="Cambria Math"/>
                        <a:cs typeface="Arial" pitchFamily="34" charset="0"/>
                      </a:rPr>
                      <m:t>=</m:t>
                    </m:r>
                    <m:r>
                      <a:rPr lang="en-US" b="1" i="1" smtClean="0">
                        <a:solidFill>
                          <a:schemeClr val="tx1"/>
                        </a:solidFill>
                        <a:latin typeface="Cambria Math"/>
                        <a:ea typeface="Cambria Math"/>
                        <a:cs typeface="Arial" pitchFamily="34" charset="0"/>
                      </a:rPr>
                      <m:t>𝟎</m:t>
                    </m:r>
                  </m:oMath>
                </a14:m>
                <a:r>
                  <a:rPr lang="en-US" b="1" smtClean="0">
                    <a:latin typeface="Arial" pitchFamily="34" charset="0"/>
                    <a:cs typeface="Arial" pitchFamily="34" charset="0"/>
                  </a:rPr>
                  <a:t> khi và chỉ khi </a:t>
                </a:r>
                <a14:m>
                  <m:oMath xmlns:m="http://schemas.openxmlformats.org/officeDocument/2006/math">
                    <m:r>
                      <a:rPr lang="en-US" b="1" i="1">
                        <a:latin typeface="Cambria Math"/>
                        <a:cs typeface="Arial" pitchFamily="34" charset="0"/>
                      </a:rPr>
                      <m:t>𝑴</m:t>
                    </m:r>
                    <m:r>
                      <a:rPr lang="en-US" b="1" i="1">
                        <a:latin typeface="Cambria Math"/>
                        <a:ea typeface="Cambria Math"/>
                        <a:cs typeface="Arial" pitchFamily="34" charset="0"/>
                      </a:rPr>
                      <m:t>∈</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𝑷</m:t>
                    </m:r>
                    <m:r>
                      <a:rPr lang="en-US" b="1" i="1" smtClean="0">
                        <a:latin typeface="Cambria Math"/>
                        <a:ea typeface="Cambria Math"/>
                        <a:cs typeface="Arial" pitchFamily="34" charset="0"/>
                      </a:rPr>
                      <m:t>)</m:t>
                    </m:r>
                  </m:oMath>
                </a14:m>
                <a:endParaRPr lang="en-US" b="1">
                  <a:latin typeface="Arial" pitchFamily="34" charset="0"/>
                  <a:cs typeface="Arial"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379412" y="3910422"/>
                <a:ext cx="11369046" cy="509178"/>
              </a:xfrm>
              <a:prstGeom prst="rect">
                <a:avLst/>
              </a:prstGeom>
              <a:blipFill rotWithShape="1">
                <a:blip r:embed="rId5"/>
                <a:stretch>
                  <a:fillRect l="-697" t="-4762" b="-21429"/>
                </a:stretch>
              </a:blipFill>
            </p:spPr>
            <p:txBody>
              <a:bodyPr/>
              <a:lstStyle/>
              <a:p>
                <a:r>
                  <a:rPr lang="en-US">
                    <a:noFill/>
                  </a:rPr>
                  <a:t> </a:t>
                </a:r>
              </a:p>
            </p:txBody>
          </p:sp>
        </mc:Fallback>
      </mc:AlternateContent>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8612" y="381000"/>
            <a:ext cx="2290723" cy="155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3549" y="1961693"/>
            <a:ext cx="2504695" cy="153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08013" y="5036403"/>
            <a:ext cx="11119806" cy="830997"/>
          </a:xfrm>
          <a:prstGeom prst="rect">
            <a:avLst/>
          </a:prstGeom>
          <a:noFill/>
        </p:spPr>
        <p:txBody>
          <a:bodyPr wrap="square" rtlCol="0">
            <a:spAutoFit/>
          </a:bodyPr>
          <a:lstStyle/>
          <a:p>
            <a:r>
              <a:rPr lang="en-US" b="1" smtClean="0">
                <a:solidFill>
                  <a:schemeClr val="tx1"/>
                </a:solidFill>
                <a:latin typeface="Arial" pitchFamily="34" charset="0"/>
                <a:cs typeface="Arial" pitchFamily="34" charset="0"/>
              </a:rPr>
              <a:t>Khoảng cách từ M đến </a:t>
            </a:r>
            <a:r>
              <a:rPr lang="vi-VN" b="1" smtClean="0">
                <a:solidFill>
                  <a:schemeClr val="tx1"/>
                </a:solidFill>
                <a:latin typeface="Arial" pitchFamily="34" charset="0"/>
                <a:cs typeface="Arial" pitchFamily="34" charset="0"/>
              </a:rPr>
              <a:t>đường thẳng</a:t>
            </a:r>
            <a:r>
              <a:rPr lang="en-US" b="1" smtClean="0">
                <a:solidFill>
                  <a:schemeClr val="tx1"/>
                </a:solidFill>
                <a:latin typeface="Arial" pitchFamily="34" charset="0"/>
                <a:cs typeface="Arial" pitchFamily="34" charset="0"/>
              </a:rPr>
              <a:t> a (mặt phẳng (P)) là khoảng cách nhỏ nhất giữa M và một điểm thuộc a (thuộc (P))</a:t>
            </a:r>
            <a:endParaRPr lang="en-US" b="1">
              <a:latin typeface="Arial" pitchFamily="34" charset="0"/>
              <a:cs typeface="Arial" pitchFamily="34" charset="0"/>
            </a:endParaRPr>
          </a:p>
        </p:txBody>
      </p:sp>
      <p:sp>
        <p:nvSpPr>
          <p:cNvPr id="16" name="TextBox 15"/>
          <p:cNvSpPr txBox="1"/>
          <p:nvPr/>
        </p:nvSpPr>
        <p:spPr>
          <a:xfrm>
            <a:off x="328610" y="5874603"/>
            <a:ext cx="10035363" cy="830997"/>
          </a:xfrm>
          <a:prstGeom prst="rect">
            <a:avLst/>
          </a:prstGeom>
          <a:noFill/>
        </p:spPr>
        <p:txBody>
          <a:bodyPr wrap="square" rtlCol="0">
            <a:spAutoFit/>
          </a:bodyPr>
          <a:lstStyle/>
          <a:p>
            <a:pPr marL="342900" indent="-342900">
              <a:buFont typeface="Wingdings" pitchFamily="2" charset="2"/>
              <a:buChar char="q"/>
            </a:pPr>
            <a:r>
              <a:rPr lang="en-US" b="1">
                <a:solidFill>
                  <a:schemeClr val="accent6">
                    <a:lumMod val="75000"/>
                  </a:schemeClr>
                </a:solidFill>
                <a:latin typeface="Arial" pitchFamily="34" charset="0"/>
                <a:cs typeface="Arial" pitchFamily="34" charset="0"/>
              </a:rPr>
              <a:t>Chú ý 2 : </a:t>
            </a:r>
            <a:r>
              <a:rPr lang="en-US" b="1" smtClean="0">
                <a:solidFill>
                  <a:schemeClr val="tx1"/>
                </a:solidFill>
                <a:latin typeface="Arial" pitchFamily="34" charset="0"/>
                <a:cs typeface="Arial" pitchFamily="34" charset="0"/>
              </a:rPr>
              <a:t>Khoảng cách từ đỉnh đến mặt phẳng chứa mặt đáy của một hình chóp được gọi là chiều cao của hình chóp đó.</a:t>
            </a:r>
            <a:endParaRPr lang="en-US" b="1">
              <a:latin typeface="Arial" pitchFamily="34" charset="0"/>
              <a:cs typeface="Arial" pitchFamily="34" charset="0"/>
            </a:endParaRPr>
          </a:p>
        </p:txBody>
      </p:sp>
      <p:sp>
        <p:nvSpPr>
          <p:cNvPr id="26" name="TextBox 25"/>
          <p:cNvSpPr txBox="1"/>
          <p:nvPr/>
        </p:nvSpPr>
        <p:spPr>
          <a:xfrm>
            <a:off x="455612" y="2130862"/>
            <a:ext cx="8382000" cy="1292662"/>
          </a:xfrm>
          <a:prstGeom prst="rect">
            <a:avLst/>
          </a:prstGeom>
          <a:noFill/>
        </p:spPr>
        <p:txBody>
          <a:bodyPr wrap="square" rtlCol="0">
            <a:spAutoFit/>
          </a:bodyPr>
          <a:lstStyle/>
          <a:p>
            <a:pPr marL="457200" indent="-457200">
              <a:buFont typeface="Arial" pitchFamily="34" charset="0"/>
              <a:buChar char="•"/>
            </a:pPr>
            <a:r>
              <a:rPr lang="en-US" sz="2600" b="1">
                <a:latin typeface="Arial" pitchFamily="34" charset="0"/>
                <a:cs typeface="Arial" pitchFamily="34" charset="0"/>
              </a:rPr>
              <a:t>Khoảng cách từ một điểm </a:t>
            </a:r>
            <a:r>
              <a:rPr lang="en-US" sz="2600" b="1" smtClean="0">
                <a:latin typeface="Arial" pitchFamily="34" charset="0"/>
                <a:cs typeface="Arial" pitchFamily="34" charset="0"/>
              </a:rPr>
              <a:t>M đến một mặt phẳng (P) , kí hiệu </a:t>
            </a:r>
            <a:r>
              <a:rPr lang="en-US" sz="2600" b="1" i="1">
                <a:solidFill>
                  <a:srgbClr val="C00000"/>
                </a:solidFill>
                <a:latin typeface="Arial" pitchFamily="34" charset="0"/>
                <a:cs typeface="Arial" pitchFamily="34" charset="0"/>
              </a:rPr>
              <a:t>d(M,(P)) </a:t>
            </a:r>
            <a:r>
              <a:rPr lang="en-US" sz="2600" b="1" smtClean="0">
                <a:latin typeface="Arial" pitchFamily="34" charset="0"/>
                <a:cs typeface="Arial" pitchFamily="34" charset="0"/>
              </a:rPr>
              <a:t>là khoảng cách </a:t>
            </a:r>
            <a:br>
              <a:rPr lang="en-US" sz="2600" b="1" smtClean="0">
                <a:latin typeface="Arial" pitchFamily="34" charset="0"/>
                <a:cs typeface="Arial" pitchFamily="34" charset="0"/>
              </a:rPr>
            </a:br>
            <a:r>
              <a:rPr lang="en-US" sz="2600" b="1" smtClean="0">
                <a:latin typeface="Arial" pitchFamily="34" charset="0"/>
                <a:cs typeface="Arial" pitchFamily="34" charset="0"/>
              </a:rPr>
              <a:t>giữa M và hình chiếu H của M trên (P)</a:t>
            </a:r>
            <a:endParaRPr lang="vi-VN" sz="2600" b="1">
              <a:latin typeface="Arial" pitchFamily="34" charset="0"/>
              <a:cs typeface="Arial" pitchFamily="34" charset="0"/>
            </a:endParaRPr>
          </a:p>
        </p:txBody>
      </p:sp>
      <p:sp>
        <p:nvSpPr>
          <p:cNvPr id="27"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sp>
        <p:nvSpPr>
          <p:cNvPr id="14" name="Rectangle 13"/>
          <p:cNvSpPr/>
          <p:nvPr/>
        </p:nvSpPr>
        <p:spPr>
          <a:xfrm>
            <a:off x="684212" y="4648200"/>
            <a:ext cx="1524000" cy="381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Nhận xét</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6" grpId="0"/>
      <p:bldP spid="26"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993"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62000"/>
            <a:ext cx="11658599" cy="1370582"/>
            <a:chOff x="227012" y="762000"/>
            <a:chExt cx="11658599" cy="1370582"/>
          </a:xfrm>
        </p:grpSpPr>
        <p:sp>
          <p:nvSpPr>
            <p:cNvPr id="19" name="Rounded Rectangle 18"/>
            <p:cNvSpPr/>
            <p:nvPr/>
          </p:nvSpPr>
          <p:spPr>
            <a:xfrm>
              <a:off x="1714586" y="762000"/>
              <a:ext cx="10171025" cy="1370582"/>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65313" y="771525"/>
                  <a:ext cx="9915524" cy="1361056"/>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hình chóp đều S.ABC . Biết độ dài cạnh đáy, cạnh bên tương ứng bằng a, b </a:t>
                  </a:r>
                  <a14:m>
                    <m:oMath xmlns:m="http://schemas.openxmlformats.org/officeDocument/2006/math">
                      <m:r>
                        <a:rPr lang="en-US" sz="2600" b="1" i="1" smtClean="0">
                          <a:latin typeface="Cambria Math"/>
                          <a:cs typeface="Arial" pitchFamily="34" charset="0"/>
                        </a:rPr>
                        <m:t>(</m:t>
                      </m:r>
                      <m:r>
                        <a:rPr lang="en-US" sz="2600" b="1" i="1" smtClean="0">
                          <a:latin typeface="Cambria Math"/>
                          <a:cs typeface="Arial" pitchFamily="34" charset="0"/>
                        </a:rPr>
                        <m:t>𝒂</m:t>
                      </m:r>
                      <m:r>
                        <a:rPr lang="en-US" sz="2600" b="1" i="1" smtClean="0">
                          <a:latin typeface="Cambria Math"/>
                          <a:cs typeface="Arial" pitchFamily="34" charset="0"/>
                        </a:rPr>
                        <m:t>&lt;</m:t>
                      </m:r>
                      <m:r>
                        <a:rPr lang="en-US" sz="2600" b="1" i="1" smtClean="0">
                          <a:latin typeface="Cambria Math"/>
                          <a:cs typeface="Arial" pitchFamily="34" charset="0"/>
                        </a:rPr>
                        <m:t>𝒃</m:t>
                      </m:r>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𝟑</m:t>
                          </m:r>
                        </m:e>
                      </m:rad>
                      <m:r>
                        <a:rPr lang="en-US" sz="2600" b="1" i="1" smtClean="0">
                          <a:latin typeface="Cambria Math"/>
                          <a:cs typeface="Arial" pitchFamily="34" charset="0"/>
                        </a:rPr>
                        <m:t>)</m:t>
                      </m:r>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Tính chiều cao của hình chóp.</a:t>
                  </a:r>
                  <a:endParaRPr lang="en-US" sz="26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65313" y="771525"/>
                  <a:ext cx="9915524" cy="1361056"/>
                </a:xfrm>
                <a:prstGeom prst="rect">
                  <a:avLst/>
                </a:prstGeom>
                <a:blipFill rotWithShape="1">
                  <a:blip r:embed="rId6"/>
                  <a:stretch>
                    <a:fillRect l="-799" t="-3139" b="-8969"/>
                  </a:stretch>
                </a:blipFill>
              </p:spPr>
              <p:txBody>
                <a:bodyPr/>
                <a:lstStyle/>
                <a:p>
                  <a:r>
                    <a:rPr lang="en-US">
                      <a:noFill/>
                    </a:rPr>
                    <a:t> </a:t>
                  </a:r>
                </a:p>
              </p:txBody>
            </p:sp>
          </mc:Fallback>
        </mc:AlternateContent>
      </p:grpSp>
      <p:sp>
        <p:nvSpPr>
          <p:cNvPr id="23" name="TextBox 22"/>
          <p:cNvSpPr txBox="1"/>
          <p:nvPr/>
        </p:nvSpPr>
        <p:spPr>
          <a:xfrm>
            <a:off x="379412" y="2743200"/>
            <a:ext cx="7391400"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Hình chiếu của S trên mặt phẳng (ABC) là tâm O của tam giác đều ABC</a:t>
            </a:r>
            <a:endParaRPr lang="en-US" b="1">
              <a:latin typeface="Arial" pitchFamily="34" charset="0"/>
              <a:cs typeface="Arial" pitchFamily="34" charset="0"/>
            </a:endParaRPr>
          </a:p>
        </p:txBody>
      </p:sp>
      <p:grpSp>
        <p:nvGrpSpPr>
          <p:cNvPr id="2" name="Group 1"/>
          <p:cNvGrpSpPr/>
          <p:nvPr/>
        </p:nvGrpSpPr>
        <p:grpSpPr>
          <a:xfrm>
            <a:off x="8314054" y="2115502"/>
            <a:ext cx="3834765" cy="3447098"/>
            <a:chOff x="8314054" y="2115502"/>
            <a:chExt cx="3834765" cy="3447098"/>
          </a:xfrm>
        </p:grpSpPr>
        <p:pic>
          <p:nvPicPr>
            <p:cNvPr id="870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4054" y="2115502"/>
              <a:ext cx="3834765"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0103311" y="5056197"/>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7.76</a:t>
              </a:r>
              <a:endParaRPr lang="en-US" sz="1600" b="1">
                <a:solidFill>
                  <a:schemeClr val="accent6">
                    <a:lumMod val="75000"/>
                  </a:schemeClr>
                </a:solidFill>
                <a:latin typeface="Arial" pitchFamily="34" charset="0"/>
                <a:cs typeface="Arial" pitchFamily="34" charset="0"/>
              </a:endParaRPr>
            </a:p>
          </p:txBody>
        </p:sp>
      </p:grpSp>
      <p:sp>
        <p:nvSpPr>
          <p:cNvPr id="18"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sp>
        <p:nvSpPr>
          <p:cNvPr id="22" name="TextBox 21"/>
          <p:cNvSpPr txBox="1"/>
          <p:nvPr/>
        </p:nvSpPr>
        <p:spPr>
          <a:xfrm>
            <a:off x="663574" y="3729335"/>
            <a:ext cx="1316038"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603534707"/>
              </p:ext>
            </p:extLst>
          </p:nvPr>
        </p:nvGraphicFramePr>
        <p:xfrm>
          <a:off x="1865313" y="3516312"/>
          <a:ext cx="1276350" cy="979488"/>
        </p:xfrm>
        <a:graphic>
          <a:graphicData uri="http://schemas.openxmlformats.org/presentationml/2006/ole">
            <mc:AlternateContent xmlns:mc="http://schemas.openxmlformats.org/markup-compatibility/2006">
              <mc:Choice xmlns:v="urn:schemas-microsoft-com:vml" Requires="v">
                <p:oleObj spid="_x0000_s87193" name="Equation" r:id="rId8" imgW="596880" imgH="457200" progId="Equation.DSMT4">
                  <p:embed/>
                </p:oleObj>
              </mc:Choice>
              <mc:Fallback>
                <p:oleObj name="Equation" r:id="rId8" imgW="596880" imgH="457200" progId="Equation.DSMT4">
                  <p:embed/>
                  <p:pic>
                    <p:nvPicPr>
                      <p:cNvPr id="0" name="Object 18"/>
                      <p:cNvPicPr>
                        <a:picLocks noChangeAspect="1" noChangeArrowheads="1"/>
                      </p:cNvPicPr>
                      <p:nvPr/>
                    </p:nvPicPr>
                    <p:blipFill>
                      <a:blip r:embed="rId9"/>
                      <a:srcRect/>
                      <a:stretch>
                        <a:fillRect/>
                      </a:stretch>
                    </p:blipFill>
                    <p:spPr bwMode="auto">
                      <a:xfrm>
                        <a:off x="1865313" y="3516312"/>
                        <a:ext cx="12763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663574" y="4524375"/>
            <a:ext cx="5462893"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SOA vuông tại O có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337085419"/>
              </p:ext>
            </p:extLst>
          </p:nvPr>
        </p:nvGraphicFramePr>
        <p:xfrm>
          <a:off x="1835150" y="4953000"/>
          <a:ext cx="3938588" cy="1006475"/>
        </p:xfrm>
        <a:graphic>
          <a:graphicData uri="http://schemas.openxmlformats.org/presentationml/2006/ole">
            <mc:AlternateContent xmlns:mc="http://schemas.openxmlformats.org/markup-compatibility/2006">
              <mc:Choice xmlns:v="urn:schemas-microsoft-com:vml" Requires="v">
                <p:oleObj spid="_x0000_s87194" name="Equation" r:id="rId10" imgW="1841400" imgH="469800" progId="Equation.DSMT4">
                  <p:embed/>
                </p:oleObj>
              </mc:Choice>
              <mc:Fallback>
                <p:oleObj name="Equation" r:id="rId10" imgW="1841400" imgH="469800" progId="Equation.DSMT4">
                  <p:embed/>
                  <p:pic>
                    <p:nvPicPr>
                      <p:cNvPr id="0" name=""/>
                      <p:cNvPicPr>
                        <a:picLocks noChangeAspect="1" noChangeArrowheads="1"/>
                      </p:cNvPicPr>
                      <p:nvPr/>
                    </p:nvPicPr>
                    <p:blipFill>
                      <a:blip r:embed="rId11"/>
                      <a:srcRect/>
                      <a:stretch>
                        <a:fillRect/>
                      </a:stretch>
                    </p:blipFill>
                    <p:spPr bwMode="auto">
                      <a:xfrm>
                        <a:off x="1835150" y="4953000"/>
                        <a:ext cx="39385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642936" y="6034961"/>
            <a:ext cx="5072064" cy="461665"/>
          </a:xfrm>
          <a:prstGeom prst="rect">
            <a:avLst/>
          </a:prstGeom>
          <a:noFill/>
        </p:spPr>
        <p:txBody>
          <a:bodyPr wrap="square" rtlCol="0">
            <a:spAutoFit/>
          </a:bodyPr>
          <a:lstStyle/>
          <a:p>
            <a:pPr algn="just"/>
            <a:r>
              <a:rPr lang="en-US" b="1" smtClean="0">
                <a:latin typeface="Arial" pitchFamily="34" charset="0"/>
                <a:cs typeface="Arial" pitchFamily="34" charset="0"/>
              </a:rPr>
              <a:t>Vậy chiều cao của hình chóp là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194052357"/>
              </p:ext>
            </p:extLst>
          </p:nvPr>
        </p:nvGraphicFramePr>
        <p:xfrm>
          <a:off x="5408612" y="5733980"/>
          <a:ext cx="2036763" cy="1006475"/>
        </p:xfrm>
        <a:graphic>
          <a:graphicData uri="http://schemas.openxmlformats.org/presentationml/2006/ole">
            <mc:AlternateContent xmlns:mc="http://schemas.openxmlformats.org/markup-compatibility/2006">
              <mc:Choice xmlns:v="urn:schemas-microsoft-com:vml" Requires="v">
                <p:oleObj spid="_x0000_s87195" name="Equation" r:id="rId12" imgW="952200" imgH="469800" progId="Equation.DSMT4">
                  <p:embed/>
                </p:oleObj>
              </mc:Choice>
              <mc:Fallback>
                <p:oleObj name="Equation" r:id="rId12" imgW="952200" imgH="469800" progId="Equation.DSMT4">
                  <p:embed/>
                  <p:pic>
                    <p:nvPicPr>
                      <p:cNvPr id="0" name=""/>
                      <p:cNvPicPr>
                        <a:picLocks noChangeAspect="1" noChangeArrowheads="1"/>
                      </p:cNvPicPr>
                      <p:nvPr/>
                    </p:nvPicPr>
                    <p:blipFill>
                      <a:blip r:embed="rId13"/>
                      <a:srcRect/>
                      <a:stretch>
                        <a:fillRect/>
                      </a:stretch>
                    </p:blipFill>
                    <p:spPr bwMode="auto">
                      <a:xfrm>
                        <a:off x="5408612" y="5733980"/>
                        <a:ext cx="20367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012" y="24535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812" y="714375"/>
            <a:ext cx="11658600" cy="1600416"/>
            <a:chOff x="227012" y="733425"/>
            <a:chExt cx="11658600" cy="1600416"/>
          </a:xfrm>
        </p:grpSpPr>
        <p:sp>
          <p:nvSpPr>
            <p:cNvPr id="21" name="Rounded Rectangle 20"/>
            <p:cNvSpPr/>
            <p:nvPr/>
          </p:nvSpPr>
          <p:spPr>
            <a:xfrm>
              <a:off x="1979612" y="762000"/>
              <a:ext cx="9906000" cy="157184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733425"/>
              <a:ext cx="9753600"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Cho hình lăng trụ đứng ABC.A'B'C' có ABC là tam giác vuông cân tại A, AB = a, AA' = h (H.7.77</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Tính </a:t>
              </a:r>
              <a:r>
                <a:rPr lang="vi-VN" b="1">
                  <a:latin typeface="Arial" pitchFamily="34" charset="0"/>
                  <a:cs typeface="Arial" pitchFamily="34" charset="0"/>
                </a:rPr>
                <a:t>khoảng cách từ A đến mặt phẳng (BCC'B</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Tam giác ABC' là tam giác gì? Tính khoảng cách từ A đến BC</a:t>
              </a:r>
              <a:r>
                <a:rPr lang="vi-VN" b="1" smtClean="0">
                  <a:latin typeface="Arial" pitchFamily="34" charset="0"/>
                  <a:cs typeface="Arial" pitchFamily="34" charset="0"/>
                </a:rPr>
                <a:t>'.</a:t>
              </a:r>
              <a:endParaRPr lang="vi-VN" b="1">
                <a:latin typeface="Arial" pitchFamily="34" charset="0"/>
                <a:cs typeface="Arial" pitchFamily="34" charset="0"/>
              </a:endParaRPr>
            </a:p>
          </p:txBody>
        </p:sp>
      </p:grpSp>
      <p:sp>
        <p:nvSpPr>
          <p:cNvPr id="11" name="TextBox 10"/>
          <p:cNvSpPr txBox="1"/>
          <p:nvPr/>
        </p:nvSpPr>
        <p:spPr>
          <a:xfrm>
            <a:off x="718526" y="2920210"/>
            <a:ext cx="1505413"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98719185"/>
              </p:ext>
            </p:extLst>
          </p:nvPr>
        </p:nvGraphicFramePr>
        <p:xfrm>
          <a:off x="2231876" y="2743200"/>
          <a:ext cx="3779693" cy="940955"/>
        </p:xfrm>
        <a:graphic>
          <a:graphicData uri="http://schemas.openxmlformats.org/presentationml/2006/ole">
            <mc:AlternateContent xmlns:mc="http://schemas.openxmlformats.org/markup-compatibility/2006">
              <mc:Choice xmlns:v="urn:schemas-microsoft-com:vml" Requires="v">
                <p:oleObj spid="_x0000_s8190" name="Equation" r:id="rId7" imgW="1942920" imgH="482400" progId="Equation.DSMT4">
                  <p:embed/>
                </p:oleObj>
              </mc:Choice>
              <mc:Fallback>
                <p:oleObj name="Equation" r:id="rId7" imgW="1942920" imgH="482400" progId="Equation.DSMT4">
                  <p:embed/>
                  <p:pic>
                    <p:nvPicPr>
                      <p:cNvPr id="0" name="Object 1"/>
                      <p:cNvPicPr>
                        <a:picLocks noChangeAspect="1" noChangeArrowheads="1"/>
                      </p:cNvPicPr>
                      <p:nvPr/>
                    </p:nvPicPr>
                    <p:blipFill>
                      <a:blip r:embed="rId8"/>
                      <a:srcRect/>
                      <a:stretch>
                        <a:fillRect/>
                      </a:stretch>
                    </p:blipFill>
                    <p:spPr bwMode="auto">
                      <a:xfrm>
                        <a:off x="2231876" y="2743200"/>
                        <a:ext cx="3779693" cy="94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AutoShape 4"/>
          <p:cNvSpPr>
            <a:spLocks noChangeArrowheads="1"/>
          </p:cNvSpPr>
          <p:nvPr/>
        </p:nvSpPr>
        <p:spPr bwMode="gray">
          <a:xfrm>
            <a:off x="303212" y="95249"/>
            <a:ext cx="10447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KHOẢNG CÁCH TỪ MỘT ĐIỂM ĐẾN MỘT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 ĐẾN MỘT MẶT PHẲNG </a:t>
            </a:r>
            <a:endParaRPr lang="vi-VN" sz="1900" b="1">
              <a:solidFill>
                <a:schemeClr val="bg1"/>
              </a:solidFill>
              <a:latin typeface="Arial" pitchFamily="34" charset="0"/>
              <a:cs typeface="Arial" pitchFamily="34" charset="0"/>
            </a:endParaRPr>
          </a:p>
        </p:txBody>
      </p:sp>
      <p:pic>
        <p:nvPicPr>
          <p:cNvPr id="7922" name="Picture 75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8873" y="2247900"/>
            <a:ext cx="31432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 name="Object 33"/>
          <p:cNvGraphicFramePr>
            <a:graphicFrameLocks noChangeAspect="1"/>
          </p:cNvGraphicFramePr>
          <p:nvPr>
            <p:extLst>
              <p:ext uri="{D42A27DB-BD31-4B8C-83A1-F6EECF244321}">
                <p14:modId xmlns:p14="http://schemas.microsoft.com/office/powerpoint/2010/main" val="1680059019"/>
              </p:ext>
            </p:extLst>
          </p:nvPr>
        </p:nvGraphicFramePr>
        <p:xfrm>
          <a:off x="2360612" y="3744271"/>
          <a:ext cx="3805237" cy="395288"/>
        </p:xfrm>
        <a:graphic>
          <a:graphicData uri="http://schemas.openxmlformats.org/presentationml/2006/ole">
            <mc:AlternateContent xmlns:mc="http://schemas.openxmlformats.org/markup-compatibility/2006">
              <mc:Choice xmlns:v="urn:schemas-microsoft-com:vml" Requires="v">
                <p:oleObj spid="_x0000_s8191" name="Equation" r:id="rId10" imgW="1955520" imgH="203040" progId="Equation.DSMT4">
                  <p:embed/>
                </p:oleObj>
              </mc:Choice>
              <mc:Fallback>
                <p:oleObj name="Equation" r:id="rId10" imgW="1955520" imgH="203040" progId="Equation.DSMT4">
                  <p:embed/>
                  <p:pic>
                    <p:nvPicPr>
                      <p:cNvPr id="0" name=""/>
                      <p:cNvPicPr>
                        <a:picLocks noChangeAspect="1" noChangeArrowheads="1"/>
                      </p:cNvPicPr>
                      <p:nvPr/>
                    </p:nvPicPr>
                    <p:blipFill>
                      <a:blip r:embed="rId11"/>
                      <a:srcRect/>
                      <a:stretch>
                        <a:fillRect/>
                      </a:stretch>
                    </p:blipFill>
                    <p:spPr bwMode="auto">
                      <a:xfrm>
                        <a:off x="2360612" y="3744271"/>
                        <a:ext cx="38052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5" name="TextBox 34"/>
              <p:cNvSpPr txBox="1"/>
              <p:nvPr/>
            </p:nvSpPr>
            <p:spPr>
              <a:xfrm>
                <a:off x="836612" y="4191000"/>
                <a:ext cx="7357087" cy="461665"/>
              </a:xfrm>
              <a:prstGeom prst="rect">
                <a:avLst/>
              </a:prstGeom>
              <a:noFill/>
            </p:spPr>
            <p:txBody>
              <a:bodyPr wrap="square" rtlCol="0">
                <a:spAutoFit/>
              </a:bodyPr>
              <a:lstStyle/>
              <a:p>
                <a:pPr algn="just"/>
                <a:r>
                  <a:rPr lang="en-US" b="1" smtClean="0">
                    <a:latin typeface="Arial" pitchFamily="34" charset="0"/>
                    <a:cs typeface="Arial" pitchFamily="34" charset="0"/>
                  </a:rPr>
                  <a:t>Trên (ABC’) kẻ AK</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BC’ </a:t>
                </a:r>
                <a14:m>
                  <m:oMath xmlns:m="http://schemas.openxmlformats.org/officeDocument/2006/math">
                    <m:r>
                      <a:rPr lang="en-US" b="1" i="1" smtClean="0">
                        <a:latin typeface="Cambria Math"/>
                        <a:cs typeface="Arial" pitchFamily="34" charset="0"/>
                      </a:rPr>
                      <m:t>⇒</m:t>
                    </m:r>
                  </m:oMath>
                </a14:m>
                <a:r>
                  <a:rPr lang="en-US" b="1" smtClean="0">
                    <a:latin typeface="Arial" pitchFamily="34" charset="0"/>
                    <a:cs typeface="Arial" pitchFamily="34" charset="0"/>
                  </a:rPr>
                  <a:t> d(A,BC’) = AK</a:t>
                </a:r>
                <a:endParaRPr lang="en-US" b="1">
                  <a:latin typeface="Arial" pitchFamily="34" charset="0"/>
                  <a:cs typeface="Arial"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836612" y="4191000"/>
                <a:ext cx="7357087" cy="461665"/>
              </a:xfrm>
              <a:prstGeom prst="rect">
                <a:avLst/>
              </a:prstGeom>
              <a:blipFill rotWithShape="1">
                <a:blip r:embed="rId12"/>
                <a:stretch>
                  <a:fillRect l="-1243" t="-9333" b="-30667"/>
                </a:stretch>
              </a:blipFill>
            </p:spPr>
            <p:txBody>
              <a:bodyPr/>
              <a:lstStyle/>
              <a:p>
                <a:r>
                  <a:rPr lang="en-US">
                    <a:noFill/>
                  </a:rPr>
                  <a:t> </a:t>
                </a:r>
              </a:p>
            </p:txBody>
          </p:sp>
        </mc:Fallback>
      </mc:AlternateContent>
      <p:sp>
        <p:nvSpPr>
          <p:cNvPr id="36" name="TextBox 35"/>
          <p:cNvSpPr txBox="1"/>
          <p:nvPr/>
        </p:nvSpPr>
        <p:spPr>
          <a:xfrm>
            <a:off x="836612" y="4652665"/>
            <a:ext cx="7357087"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ACC’ vuông tại C có :</a:t>
            </a:r>
            <a:endParaRPr lang="en-US" b="1">
              <a:latin typeface="Arial" pitchFamily="34" charset="0"/>
              <a:cs typeface="Arial" pitchFamily="34" charset="0"/>
            </a:endParaRPr>
          </a:p>
        </p:txBody>
      </p:sp>
      <p:graphicFrame>
        <p:nvGraphicFramePr>
          <p:cNvPr id="37" name="Object 36"/>
          <p:cNvGraphicFramePr>
            <a:graphicFrameLocks noChangeAspect="1"/>
          </p:cNvGraphicFramePr>
          <p:nvPr>
            <p:extLst>
              <p:ext uri="{D42A27DB-BD31-4B8C-83A1-F6EECF244321}">
                <p14:modId xmlns:p14="http://schemas.microsoft.com/office/powerpoint/2010/main" val="1747711219"/>
              </p:ext>
            </p:extLst>
          </p:nvPr>
        </p:nvGraphicFramePr>
        <p:xfrm>
          <a:off x="2360612" y="5114330"/>
          <a:ext cx="3508375" cy="419100"/>
        </p:xfrm>
        <a:graphic>
          <a:graphicData uri="http://schemas.openxmlformats.org/presentationml/2006/ole">
            <mc:AlternateContent xmlns:mc="http://schemas.openxmlformats.org/markup-compatibility/2006">
              <mc:Choice xmlns:v="urn:schemas-microsoft-com:vml" Requires="v">
                <p:oleObj spid="_x0000_s109568" name="Equation" r:id="rId13" imgW="1803240" imgH="215640" progId="Equation.DSMT4">
                  <p:embed/>
                </p:oleObj>
              </mc:Choice>
              <mc:Fallback>
                <p:oleObj name="Equation" r:id="rId13" imgW="1803240" imgH="215640" progId="Equation.DSMT4">
                  <p:embed/>
                  <p:pic>
                    <p:nvPicPr>
                      <p:cNvPr id="0" name=""/>
                      <p:cNvPicPr>
                        <a:picLocks noChangeAspect="1" noChangeArrowheads="1"/>
                      </p:cNvPicPr>
                      <p:nvPr/>
                    </p:nvPicPr>
                    <p:blipFill>
                      <a:blip r:embed="rId14"/>
                      <a:srcRect/>
                      <a:stretch>
                        <a:fillRect/>
                      </a:stretch>
                    </p:blipFill>
                    <p:spPr bwMode="auto">
                      <a:xfrm>
                        <a:off x="2360612" y="5114330"/>
                        <a:ext cx="35083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37"/>
          <p:cNvSpPr txBox="1"/>
          <p:nvPr/>
        </p:nvSpPr>
        <p:spPr>
          <a:xfrm>
            <a:off x="836611" y="5567065"/>
            <a:ext cx="7357087"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ABC’ vuông tại A có :</a:t>
            </a:r>
            <a:endParaRPr lang="en-US" b="1">
              <a:latin typeface="Arial" pitchFamily="34" charset="0"/>
              <a:cs typeface="Arial" pitchFamily="34" charset="0"/>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546322513"/>
              </p:ext>
            </p:extLst>
          </p:nvPr>
        </p:nvGraphicFramePr>
        <p:xfrm>
          <a:off x="1441069" y="5981700"/>
          <a:ext cx="2397125" cy="838200"/>
        </p:xfrm>
        <a:graphic>
          <a:graphicData uri="http://schemas.openxmlformats.org/presentationml/2006/ole">
            <mc:AlternateContent xmlns:mc="http://schemas.openxmlformats.org/markup-compatibility/2006">
              <mc:Choice xmlns:v="urn:schemas-microsoft-com:vml" Requires="v">
                <p:oleObj spid="_x0000_s109569" name="Equation" r:id="rId15" imgW="1231560" imgH="431640" progId="Equation.DSMT4">
                  <p:embed/>
                </p:oleObj>
              </mc:Choice>
              <mc:Fallback>
                <p:oleObj name="Equation" r:id="rId15" imgW="1231560" imgH="431640" progId="Equation.DSMT4">
                  <p:embed/>
                  <p:pic>
                    <p:nvPicPr>
                      <p:cNvPr id="0" name=""/>
                      <p:cNvPicPr>
                        <a:picLocks noChangeAspect="1" noChangeArrowheads="1"/>
                      </p:cNvPicPr>
                      <p:nvPr/>
                    </p:nvPicPr>
                    <p:blipFill>
                      <a:blip r:embed="rId16"/>
                      <a:srcRect/>
                      <a:stretch>
                        <a:fillRect/>
                      </a:stretch>
                    </p:blipFill>
                    <p:spPr bwMode="auto">
                      <a:xfrm>
                        <a:off x="1441069" y="5981700"/>
                        <a:ext cx="2397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271595861"/>
              </p:ext>
            </p:extLst>
          </p:nvPr>
        </p:nvGraphicFramePr>
        <p:xfrm>
          <a:off x="3898900" y="5948363"/>
          <a:ext cx="3435350" cy="887412"/>
        </p:xfrm>
        <a:graphic>
          <a:graphicData uri="http://schemas.openxmlformats.org/presentationml/2006/ole">
            <mc:AlternateContent xmlns:mc="http://schemas.openxmlformats.org/markup-compatibility/2006">
              <mc:Choice xmlns:v="urn:schemas-microsoft-com:vml" Requires="v">
                <p:oleObj spid="_x0000_s109570" name="Equation" r:id="rId17" imgW="1765080" imgH="457200" progId="Equation.DSMT4">
                  <p:embed/>
                </p:oleObj>
              </mc:Choice>
              <mc:Fallback>
                <p:oleObj name="Equation" r:id="rId17" imgW="1765080" imgH="457200" progId="Equation.DSMT4">
                  <p:embed/>
                  <p:pic>
                    <p:nvPicPr>
                      <p:cNvPr id="0" name=""/>
                      <p:cNvPicPr>
                        <a:picLocks noChangeAspect="1" noChangeArrowheads="1"/>
                      </p:cNvPicPr>
                      <p:nvPr/>
                    </p:nvPicPr>
                    <p:blipFill>
                      <a:blip r:embed="rId18"/>
                      <a:srcRect/>
                      <a:stretch>
                        <a:fillRect/>
                      </a:stretch>
                    </p:blipFill>
                    <p:spPr bwMode="auto">
                      <a:xfrm>
                        <a:off x="3898900" y="5948363"/>
                        <a:ext cx="343535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3243834254"/>
              </p:ext>
            </p:extLst>
          </p:nvPr>
        </p:nvGraphicFramePr>
        <p:xfrm>
          <a:off x="7618412" y="5902325"/>
          <a:ext cx="2570162" cy="936625"/>
        </p:xfrm>
        <a:graphic>
          <a:graphicData uri="http://schemas.openxmlformats.org/presentationml/2006/ole">
            <mc:AlternateContent xmlns:mc="http://schemas.openxmlformats.org/markup-compatibility/2006">
              <mc:Choice xmlns:v="urn:schemas-microsoft-com:vml" Requires="v">
                <p:oleObj spid="_x0000_s109571" name="Equation" r:id="rId19" imgW="1320480" imgH="482400" progId="Equation.DSMT4">
                  <p:embed/>
                </p:oleObj>
              </mc:Choice>
              <mc:Fallback>
                <p:oleObj name="Equation" r:id="rId19" imgW="1320480" imgH="482400" progId="Equation.DSMT4">
                  <p:embed/>
                  <p:pic>
                    <p:nvPicPr>
                      <p:cNvPr id="0" name=""/>
                      <p:cNvPicPr>
                        <a:picLocks noChangeAspect="1" noChangeArrowheads="1"/>
                      </p:cNvPicPr>
                      <p:nvPr/>
                    </p:nvPicPr>
                    <p:blipFill>
                      <a:blip r:embed="rId20"/>
                      <a:srcRect/>
                      <a:stretch>
                        <a:fillRect/>
                      </a:stretch>
                    </p:blipFill>
                    <p:spPr bwMode="auto">
                      <a:xfrm>
                        <a:off x="7618412" y="5902325"/>
                        <a:ext cx="25701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 grpId="0"/>
      <p:bldP spid="36"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8012" y="26984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9088" y="761999"/>
            <a:ext cx="11558425" cy="1828801"/>
            <a:chOff x="289088" y="761999"/>
            <a:chExt cx="11558425" cy="1828801"/>
          </a:xfrm>
        </p:grpSpPr>
        <p:sp>
          <p:nvSpPr>
            <p:cNvPr id="17" name="Rounded Rectangle 16"/>
            <p:cNvSpPr/>
            <p:nvPr/>
          </p:nvSpPr>
          <p:spPr>
            <a:xfrm>
              <a:off x="289088" y="761999"/>
              <a:ext cx="11558425" cy="18288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00100"/>
              <a:ext cx="11239500" cy="1692771"/>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a:latin typeface="Arial" pitchFamily="34" charset="0"/>
                  <a:cs typeface="Arial" pitchFamily="34" charset="0"/>
                </a:rPr>
                <a:t>Cho đường thẳng a song song với mặt phẳng (P). Lấy hai điểm M, N bất kì thuộc a và gọi A, B tương ứng là các hình chiếu của chúng trên (P) (H.7.78). Giải thích vì sao ABNM là một hình chữ nhật và M, N có cùng khoảng cách đến (P</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758" b="30807"/>
            <a:stretch/>
          </p:blipFill>
          <p:spPr bwMode="auto">
            <a:xfrm>
              <a:off x="385710" y="767997"/>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722312" y="3031356"/>
            <a:ext cx="2074926"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baseline="30000">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665616961"/>
              </p:ext>
            </p:extLst>
          </p:nvPr>
        </p:nvGraphicFramePr>
        <p:xfrm>
          <a:off x="1931246" y="2988652"/>
          <a:ext cx="3312102" cy="1033318"/>
        </p:xfrm>
        <a:graphic>
          <a:graphicData uri="http://schemas.openxmlformats.org/presentationml/2006/ole">
            <mc:AlternateContent xmlns:mc="http://schemas.openxmlformats.org/markup-compatibility/2006">
              <mc:Choice xmlns:v="urn:schemas-microsoft-com:vml" Requires="v">
                <p:oleObj spid="_x0000_s30241" name="Equation" r:id="rId6" imgW="1549080" imgH="482400" progId="Equation.DSMT4">
                  <p:embed/>
                </p:oleObj>
              </mc:Choice>
              <mc:Fallback>
                <p:oleObj name="Equation" r:id="rId6" imgW="1549080" imgH="482400" progId="Equation.DSMT4">
                  <p:embed/>
                  <p:pic>
                    <p:nvPicPr>
                      <p:cNvPr id="0" name=""/>
                      <p:cNvPicPr>
                        <a:picLocks noChangeAspect="1" noChangeArrowheads="1"/>
                      </p:cNvPicPr>
                      <p:nvPr/>
                    </p:nvPicPr>
                    <p:blipFill>
                      <a:blip r:embed="rId7"/>
                      <a:srcRect/>
                      <a:stretch>
                        <a:fillRect/>
                      </a:stretch>
                    </p:blipFill>
                    <p:spPr bwMode="auto">
                      <a:xfrm>
                        <a:off x="1931246" y="2988652"/>
                        <a:ext cx="3312102" cy="103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4" name="Group 3"/>
          <p:cNvGrpSpPr/>
          <p:nvPr/>
        </p:nvGrpSpPr>
        <p:grpSpPr>
          <a:xfrm>
            <a:off x="8456612" y="2729388"/>
            <a:ext cx="3038475" cy="2528412"/>
            <a:chOff x="8685212" y="2729388"/>
            <a:chExt cx="3038475" cy="2528412"/>
          </a:xfrm>
        </p:grpSpPr>
        <p:sp>
          <p:nvSpPr>
            <p:cNvPr id="12" name="TextBox 11"/>
            <p:cNvSpPr txBox="1"/>
            <p:nvPr/>
          </p:nvSpPr>
          <p:spPr>
            <a:xfrm>
              <a:off x="9599612" y="4919246"/>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7.78</a:t>
              </a:r>
              <a:endParaRPr lang="en-US" sz="1600" b="1">
                <a:solidFill>
                  <a:schemeClr val="accent6">
                    <a:lumMod val="75000"/>
                  </a:schemeClr>
                </a:solidFill>
                <a:latin typeface="Arial" pitchFamily="34" charset="0"/>
                <a:cs typeface="Arial" pitchFamily="34" charset="0"/>
              </a:endParaRPr>
            </a:p>
          </p:txBody>
        </p:sp>
        <p:pic>
          <p:nvPicPr>
            <p:cNvPr id="30146" name="Picture 45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5212" y="2729388"/>
              <a:ext cx="30384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722312" y="4114800"/>
            <a:ext cx="5943600" cy="461665"/>
          </a:xfrm>
          <a:prstGeom prst="rect">
            <a:avLst/>
          </a:prstGeom>
          <a:noFill/>
        </p:spPr>
        <p:txBody>
          <a:bodyPr wrap="square" rtlCol="0">
            <a:spAutoFit/>
          </a:bodyPr>
          <a:lstStyle/>
          <a:p>
            <a:pPr algn="just"/>
            <a:r>
              <a:rPr lang="en-US" b="1" smtClean="0">
                <a:latin typeface="Arial" pitchFamily="34" charset="0"/>
                <a:cs typeface="Arial" pitchFamily="34" charset="0"/>
              </a:rPr>
              <a:t>Suy ra 4 điểm M, A, B, N đồng phẳng</a:t>
            </a:r>
            <a:endParaRPr lang="vi-VN" b="1" baseline="30000">
              <a:latin typeface="Arial" pitchFamily="34" charset="0"/>
              <a:cs typeface="Arial" pitchFamily="34" charset="0"/>
            </a:endParaRPr>
          </a:p>
        </p:txBody>
      </p:sp>
      <p:sp>
        <p:nvSpPr>
          <p:cNvPr id="21" name="TextBox 20"/>
          <p:cNvSpPr txBox="1"/>
          <p:nvPr/>
        </p:nvSpPr>
        <p:spPr>
          <a:xfrm>
            <a:off x="722312" y="4683125"/>
            <a:ext cx="2074926"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baseline="30000">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408809520"/>
              </p:ext>
            </p:extLst>
          </p:nvPr>
        </p:nvGraphicFramePr>
        <p:xfrm>
          <a:off x="2011415" y="4640421"/>
          <a:ext cx="4343977" cy="1033318"/>
        </p:xfrm>
        <a:graphic>
          <a:graphicData uri="http://schemas.openxmlformats.org/presentationml/2006/ole">
            <mc:AlternateContent xmlns:mc="http://schemas.openxmlformats.org/markup-compatibility/2006">
              <mc:Choice xmlns:v="urn:schemas-microsoft-com:vml" Requires="v">
                <p:oleObj spid="_x0000_s30242" name="Equation" r:id="rId9" imgW="2031840" imgH="482400" progId="Equation.DSMT4">
                  <p:embed/>
                </p:oleObj>
              </mc:Choice>
              <mc:Fallback>
                <p:oleObj name="Equation" r:id="rId9" imgW="2031840" imgH="482400" progId="Equation.DSMT4">
                  <p:embed/>
                  <p:pic>
                    <p:nvPicPr>
                      <p:cNvPr id="0" name=""/>
                      <p:cNvPicPr>
                        <a:picLocks noChangeAspect="1" noChangeArrowheads="1"/>
                      </p:cNvPicPr>
                      <p:nvPr/>
                    </p:nvPicPr>
                    <p:blipFill>
                      <a:blip r:embed="rId10"/>
                      <a:srcRect/>
                      <a:stretch>
                        <a:fillRect/>
                      </a:stretch>
                    </p:blipFill>
                    <p:spPr bwMode="auto">
                      <a:xfrm>
                        <a:off x="2011415" y="4640421"/>
                        <a:ext cx="4343977" cy="103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4" name="TextBox 23"/>
              <p:cNvSpPr txBox="1"/>
              <p:nvPr/>
            </p:nvSpPr>
            <p:spPr>
              <a:xfrm>
                <a:off x="758823" y="5638800"/>
                <a:ext cx="11202989" cy="461665"/>
              </a:xfrm>
              <a:prstGeom prst="rect">
                <a:avLst/>
              </a:prstGeom>
              <a:noFill/>
            </p:spPr>
            <p:txBody>
              <a:bodyPr wrap="square" rtlCol="0">
                <a:spAutoFit/>
              </a:bodyPr>
              <a:lstStyle/>
              <a:p>
                <a:pPr algn="just"/>
                <a:r>
                  <a:rPr lang="en-US" b="1" smtClean="0">
                    <a:latin typeface="Arial" pitchFamily="34" charset="0"/>
                    <a:cs typeface="Arial" pitchFamily="34" charset="0"/>
                  </a:rPr>
                  <a:t>Tứ giác AMNB là hình bình hành . Mà MA</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AB nên AMNB là hình chữ nhật   </a:t>
                </a:r>
                <a:endParaRPr lang="vi-VN"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58823" y="5638800"/>
                <a:ext cx="11202989" cy="461665"/>
              </a:xfrm>
              <a:prstGeom prst="rect">
                <a:avLst/>
              </a:prstGeom>
              <a:blipFill rotWithShape="1">
                <a:blip r:embed="rId11"/>
                <a:stretch>
                  <a:fillRect l="-816" t="-9211" b="-30263"/>
                </a:stretch>
              </a:blipFill>
            </p:spPr>
            <p:txBody>
              <a:bodyPr/>
              <a:lstStyle/>
              <a:p>
                <a:r>
                  <a:rPr lang="en-US">
                    <a:noFill/>
                  </a:rPr>
                  <a:t> </a:t>
                </a:r>
              </a:p>
            </p:txBody>
          </p:sp>
        </mc:Fallback>
      </mc:AlternateContent>
      <p:sp>
        <p:nvSpPr>
          <p:cNvPr id="26" name="TextBox 25"/>
          <p:cNvSpPr txBox="1"/>
          <p:nvPr/>
        </p:nvSpPr>
        <p:spPr>
          <a:xfrm>
            <a:off x="758823" y="6133505"/>
            <a:ext cx="11202989" cy="461665"/>
          </a:xfrm>
          <a:prstGeom prst="rect">
            <a:avLst/>
          </a:prstGeom>
          <a:noFill/>
        </p:spPr>
        <p:txBody>
          <a:bodyPr wrap="square" rtlCol="0">
            <a:spAutoFit/>
          </a:bodyPr>
          <a:lstStyle/>
          <a:p>
            <a:pPr algn="just"/>
            <a:r>
              <a:rPr lang="en-US" b="1" smtClean="0">
                <a:latin typeface="Arial" pitchFamily="34" charset="0"/>
                <a:cs typeface="Arial" pitchFamily="34" charset="0"/>
              </a:rPr>
              <a:t>Do đó MA = MB , hay M,N có cùng khoảng cách đến (P)</a:t>
            </a:r>
            <a:endParaRPr lang="vi-VN" b="1">
              <a:latin typeface="Arial" pitchFamily="34" charset="0"/>
              <a:cs typeface="Arial" pitchFamily="34" charset="0"/>
            </a:endParaRPr>
          </a:p>
        </p:txBody>
      </p:sp>
    </p:spTree>
    <p:extLst>
      <p:ext uri="{BB962C8B-B14F-4D97-AF65-F5344CB8AC3E}">
        <p14:creationId xmlns:p14="http://schemas.microsoft.com/office/powerpoint/2010/main" val="2200795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4"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25" name="Group 24"/>
          <p:cNvGrpSpPr/>
          <p:nvPr/>
        </p:nvGrpSpPr>
        <p:grpSpPr>
          <a:xfrm>
            <a:off x="379411" y="762000"/>
            <a:ext cx="11207251" cy="1752600"/>
            <a:chOff x="379411" y="836861"/>
            <a:chExt cx="11207251" cy="1752600"/>
          </a:xfrm>
        </p:grpSpPr>
        <p:sp>
          <p:nvSpPr>
            <p:cNvPr id="27" name="Rounded Rectangle 26"/>
            <p:cNvSpPr/>
            <p:nvPr/>
          </p:nvSpPr>
          <p:spPr>
            <a:xfrm>
              <a:off x="379411" y="836861"/>
              <a:ext cx="11125201" cy="1600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8" name="TextBox 27"/>
            <p:cNvSpPr txBox="1"/>
            <p:nvPr/>
          </p:nvSpPr>
          <p:spPr>
            <a:xfrm>
              <a:off x="593823" y="1011109"/>
              <a:ext cx="9337577" cy="129266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Khoảng cách giữa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mặt phẳng (P) song song với a , kí hiệu </a:t>
              </a:r>
              <a:r>
                <a:rPr lang="en-US" sz="2600" b="1" smtClean="0">
                  <a:solidFill>
                    <a:srgbClr val="C00000"/>
                  </a:solidFill>
                  <a:latin typeface="Arial" pitchFamily="34" charset="0"/>
                  <a:cs typeface="Arial" pitchFamily="34" charset="0"/>
                </a:rPr>
                <a:t>d(a, (P)) </a:t>
              </a:r>
              <a:r>
                <a:rPr lang="en-US" sz="2600" b="1" smtClean="0">
                  <a:latin typeface="Arial" pitchFamily="34" charset="0"/>
                  <a:cs typeface="Arial" pitchFamily="34" charset="0"/>
                </a:rPr>
                <a:t>là khoảng cách từ một điểm bất kì trên a đến (P)</a:t>
              </a:r>
              <a:endParaRPr lang="vi-VN" sz="2600" b="1">
                <a:latin typeface="Arial" pitchFamily="34" charset="0"/>
                <a:cs typeface="Arial" pitchFamily="34"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61612" y="1273970"/>
              <a:ext cx="1225050" cy="1315491"/>
            </a:xfrm>
            <a:prstGeom prst="rect">
              <a:avLst/>
            </a:prstGeom>
          </p:spPr>
        </p:pic>
      </p:grpSp>
      <p:pic>
        <p:nvPicPr>
          <p:cNvPr id="880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4612" y="2590800"/>
            <a:ext cx="35623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838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8067"/>
                                        </p:tgtEl>
                                        <p:attrNameLst>
                                          <p:attrName>style.visibility</p:attrName>
                                        </p:attrNameLst>
                                      </p:cBhvr>
                                      <p:to>
                                        <p:strVal val="visible"/>
                                      </p:to>
                                    </p:set>
                                    <p:animEffect transition="in" filter="wipe(left)">
                                      <p:cBhvr>
                                        <p:cTn id="11"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012" y="255872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9412" y="3031356"/>
            <a:ext cx="6934200" cy="1200329"/>
          </a:xfrm>
          <a:prstGeom prst="rect">
            <a:avLst/>
          </a:prstGeom>
          <a:noFill/>
        </p:spPr>
        <p:txBody>
          <a:bodyPr wrap="square" rtlCol="0">
            <a:spAutoFit/>
          </a:bodyPr>
          <a:lstStyle/>
          <a:p>
            <a:pPr algn="just"/>
            <a:r>
              <a:rPr lang="vi-VN" b="1">
                <a:latin typeface="Arial" pitchFamily="34" charset="0"/>
                <a:cs typeface="Arial" pitchFamily="34" charset="0"/>
              </a:rPr>
              <a:t>a) Khi một điểm M thay đổi trên đường thẳng m, khoảng cách từ M đến đường thẳng n không thay đổi vì m // n</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6" name="AutoShape 4"/>
          <p:cNvSpPr>
            <a:spLocks noChangeArrowheads="1"/>
          </p:cNvSpPr>
          <p:nvPr/>
        </p:nvSpPr>
        <p:spPr bwMode="gray">
          <a:xfrm>
            <a:off x="303212" y="95249"/>
            <a:ext cx="115145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a:t>
            </a:r>
            <a:r>
              <a:rPr lang="en-US" sz="1600" b="1" smtClean="0">
                <a:solidFill>
                  <a:schemeClr val="bg1"/>
                </a:solidFill>
                <a:latin typeface="Arial" pitchFamily="34" charset="0"/>
                <a:cs typeface="Arial" pitchFamily="34" charset="0"/>
              </a:rPr>
              <a:t>2 . KHOẢNG CÁCH GIỮA CÁC </a:t>
            </a:r>
            <a:r>
              <a:rPr lang="vi-VN" sz="1600" b="1" smtClean="0">
                <a:solidFill>
                  <a:schemeClr val="bg1"/>
                </a:solidFill>
                <a:latin typeface="Arial" pitchFamily="34" charset="0"/>
                <a:cs typeface="Arial" pitchFamily="34" charset="0"/>
              </a:rPr>
              <a:t>ĐƯỜNG THẲNG</a:t>
            </a:r>
            <a:r>
              <a:rPr lang="en-US" sz="1600" b="1" smtClean="0">
                <a:solidFill>
                  <a:schemeClr val="bg1"/>
                </a:solidFill>
                <a:latin typeface="Arial" pitchFamily="34" charset="0"/>
                <a:cs typeface="Arial" pitchFamily="34" charset="0"/>
              </a:rPr>
              <a:t> VÀ MẶT PHẲNG SONG SONG , GIỮA 2 MẶT PHẲNG SONG SONG </a:t>
            </a:r>
            <a:endParaRPr lang="vi-VN" sz="1600" b="1">
              <a:solidFill>
                <a:schemeClr val="bg1"/>
              </a:solidFill>
              <a:latin typeface="Arial" pitchFamily="34" charset="0"/>
              <a:cs typeface="Arial" pitchFamily="34" charset="0"/>
            </a:endParaRPr>
          </a:p>
        </p:txBody>
      </p:sp>
      <p:grpSp>
        <p:nvGrpSpPr>
          <p:cNvPr id="5" name="Group 4"/>
          <p:cNvGrpSpPr/>
          <p:nvPr/>
        </p:nvGrpSpPr>
        <p:grpSpPr>
          <a:xfrm>
            <a:off x="289088" y="761999"/>
            <a:ext cx="11748924" cy="1676401"/>
            <a:chOff x="289088" y="761999"/>
            <a:chExt cx="11748924" cy="1676401"/>
          </a:xfrm>
        </p:grpSpPr>
        <p:sp>
          <p:nvSpPr>
            <p:cNvPr id="17" name="Rounded Rectangle 16"/>
            <p:cNvSpPr/>
            <p:nvPr/>
          </p:nvSpPr>
          <p:spPr>
            <a:xfrm>
              <a:off x="289088" y="761999"/>
              <a:ext cx="11672724" cy="16764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00100"/>
              <a:ext cx="11506200" cy="1585049"/>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300" b="1">
                  <a:latin typeface="Arial" pitchFamily="34" charset="0"/>
                  <a:cs typeface="Arial" pitchFamily="34" charset="0"/>
                </a:rPr>
                <a:t>a) Cho hai đường thẳng m và n song song với nhau. Khi một điểm M thay đổi trên m thì khoảng cách từ nó đến đường thẳng n có thay đổi hay không</a:t>
              </a:r>
              <a:r>
                <a:rPr lang="vi-VN" sz="2300" b="1" smtClean="0">
                  <a:latin typeface="Arial" pitchFamily="34" charset="0"/>
                  <a:cs typeface="Arial" pitchFamily="34" charset="0"/>
                </a:rPr>
                <a:t>?</a:t>
              </a:r>
              <a:endParaRPr lang="en-US" sz="2300" b="1" smtClean="0">
                <a:latin typeface="Arial" pitchFamily="34" charset="0"/>
                <a:cs typeface="Arial" pitchFamily="34" charset="0"/>
              </a:endParaRPr>
            </a:p>
            <a:p>
              <a:r>
                <a:rPr lang="en-US" b="1" smtClean="0">
                  <a:latin typeface="Arial" pitchFamily="34" charset="0"/>
                  <a:cs typeface="Arial" pitchFamily="34" charset="0"/>
                </a:rPr>
                <a:t>b) </a:t>
              </a:r>
              <a:r>
                <a:rPr lang="vi-VN" b="1" smtClean="0">
                  <a:latin typeface="Arial" pitchFamily="34" charset="0"/>
                  <a:cs typeface="Arial" pitchFamily="34" charset="0"/>
                </a:rPr>
                <a:t>Cho </a:t>
              </a:r>
              <a:r>
                <a:rPr lang="vi-VN" b="1">
                  <a:latin typeface="Arial" pitchFamily="34" charset="0"/>
                  <a:cs typeface="Arial" pitchFamily="34" charset="0"/>
                </a:rPr>
                <a:t>hai mặt phẳng song song (P) và (Q) và một điểm M thay đổi trên (P) (H.7.79). Hỏi khoảng cách từ M đến (Q) thay đổi thế nào khi M thay đổi</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2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8820" b="27119"/>
            <a:stretch/>
          </p:blipFill>
          <p:spPr bwMode="auto">
            <a:xfrm>
              <a:off x="379412" y="786822"/>
              <a:ext cx="1385455" cy="49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387349" y="4224745"/>
            <a:ext cx="7231062" cy="830997"/>
          </a:xfrm>
          <a:prstGeom prst="rect">
            <a:avLst/>
          </a:prstGeom>
          <a:noFill/>
        </p:spPr>
        <p:txBody>
          <a:bodyPr wrap="square" rtlCol="0">
            <a:spAutoFit/>
          </a:bodyPr>
          <a:lstStyle/>
          <a:p>
            <a:pPr algn="just"/>
            <a:r>
              <a:rPr lang="vi-VN" b="1">
                <a:latin typeface="Arial" pitchFamily="34" charset="0"/>
                <a:cs typeface="Arial" pitchFamily="34" charset="0"/>
              </a:rPr>
              <a:t>b) Vì (P) // (Q) nên các đường thẳng trên mặt (P) đều song song với (Q</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28" name="TextBox 27"/>
          <p:cNvSpPr txBox="1"/>
          <p:nvPr/>
        </p:nvSpPr>
        <p:spPr>
          <a:xfrm>
            <a:off x="387348" y="5055742"/>
            <a:ext cx="7231063" cy="1200329"/>
          </a:xfrm>
          <a:prstGeom prst="rect">
            <a:avLst/>
          </a:prstGeom>
          <a:noFill/>
        </p:spPr>
        <p:txBody>
          <a:bodyPr wrap="square" rtlCol="0">
            <a:spAutoFit/>
          </a:bodyPr>
          <a:lstStyle/>
          <a:p>
            <a:pPr algn="just"/>
            <a:r>
              <a:rPr lang="vi-VN" b="1">
                <a:latin typeface="Arial" pitchFamily="34" charset="0"/>
                <a:cs typeface="Arial" pitchFamily="34" charset="0"/>
              </a:rPr>
              <a:t>Dựa vào kết quả của hoạt động 2 ta có khi một điểm M thay đổi trên mặt phẳng (P), khoảng cách từ M đến mặt phẳng (Q) không thay đổi. </a:t>
            </a:r>
          </a:p>
        </p:txBody>
      </p:sp>
      <p:grpSp>
        <p:nvGrpSpPr>
          <p:cNvPr id="6" name="Group 5"/>
          <p:cNvGrpSpPr/>
          <p:nvPr/>
        </p:nvGrpSpPr>
        <p:grpSpPr>
          <a:xfrm>
            <a:off x="8228012" y="2727570"/>
            <a:ext cx="3307773" cy="2758830"/>
            <a:chOff x="8228012" y="2727570"/>
            <a:chExt cx="3307773" cy="2758830"/>
          </a:xfrm>
        </p:grpSpPr>
        <p:sp>
          <p:nvSpPr>
            <p:cNvPr id="12" name="TextBox 11"/>
            <p:cNvSpPr txBox="1"/>
            <p:nvPr/>
          </p:nvSpPr>
          <p:spPr>
            <a:xfrm>
              <a:off x="9218612" y="5147846"/>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7.79</a:t>
              </a:r>
              <a:endParaRPr lang="en-US" sz="1600" b="1">
                <a:solidFill>
                  <a:schemeClr val="accent6">
                    <a:lumMod val="75000"/>
                  </a:schemeClr>
                </a:solidFill>
                <a:latin typeface="Arial" pitchFamily="34" charset="0"/>
                <a:cs typeface="Arial" pitchFamily="34" charset="0"/>
              </a:endParaRPr>
            </a:p>
          </p:txBody>
        </p:sp>
        <p:pic>
          <p:nvPicPr>
            <p:cNvPr id="8909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2727570"/>
              <a:ext cx="3307773" cy="234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9732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44953</TotalTime>
  <Words>3171</Words>
  <PresentationFormat>Custom</PresentationFormat>
  <Paragraphs>256</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2024-03-13T13:29:27Z</dcterms:modified>
</cp:coreProperties>
</file>