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4"/>
  </p:notesMasterIdLst>
  <p:sldIdLst>
    <p:sldId id="256" r:id="rId3"/>
    <p:sldId id="279" r:id="rId4"/>
    <p:sldId id="332" r:id="rId5"/>
    <p:sldId id="333" r:id="rId6"/>
    <p:sldId id="334" r:id="rId7"/>
    <p:sldId id="356" r:id="rId8"/>
    <p:sldId id="257" r:id="rId9"/>
    <p:sldId id="335" r:id="rId10"/>
    <p:sldId id="359" r:id="rId11"/>
    <p:sldId id="360" r:id="rId12"/>
    <p:sldId id="309" r:id="rId13"/>
    <p:sldId id="361" r:id="rId14"/>
    <p:sldId id="363" r:id="rId15"/>
    <p:sldId id="362" r:id="rId16"/>
    <p:sldId id="336" r:id="rId17"/>
    <p:sldId id="364" r:id="rId18"/>
    <p:sldId id="337" r:id="rId19"/>
    <p:sldId id="365" r:id="rId20"/>
    <p:sldId id="260" r:id="rId21"/>
    <p:sldId id="341" r:id="rId22"/>
    <p:sldId id="346" r:id="rId23"/>
    <p:sldId id="345" r:id="rId24"/>
    <p:sldId id="366" r:id="rId25"/>
    <p:sldId id="342" r:id="rId26"/>
    <p:sldId id="348" r:id="rId27"/>
    <p:sldId id="278" r:id="rId28"/>
    <p:sldId id="367" r:id="rId29"/>
    <p:sldId id="265" r:id="rId30"/>
    <p:sldId id="368" r:id="rId31"/>
    <p:sldId id="350" r:id="rId32"/>
    <p:sldId id="262" r:id="rId33"/>
    <p:sldId id="369" r:id="rId34"/>
    <p:sldId id="275" r:id="rId35"/>
    <p:sldId id="287" r:id="rId36"/>
    <p:sldId id="288" r:id="rId37"/>
    <p:sldId id="370" r:id="rId38"/>
    <p:sldId id="303" r:id="rId39"/>
    <p:sldId id="320" r:id="rId40"/>
    <p:sldId id="371" r:id="rId41"/>
    <p:sldId id="264" r:id="rId42"/>
    <p:sldId id="266" r:id="rId43"/>
  </p:sldIdLst>
  <p:sldSz cx="18288000" cy="10287000"/>
  <p:notesSz cx="6858000" cy="9144000"/>
  <p:embeddedFontLst>
    <p:embeddedFont>
      <p:font typeface="Cambria Math" panose="02040503050406030204" pitchFamily="18" charset="0"/>
      <p:regular r:id="rId45"/>
    </p:embeddedFont>
    <p:embeddedFont>
      <p:font typeface="Gungsuh" panose="02030600000101010101" pitchFamily="18" charset="-127"/>
      <p:regular r:id="rId46"/>
    </p:embeddedFont>
    <p:embeddedFont>
      <p:font typeface="Anton" panose="020B0604020202020204" charset="0"/>
      <p:regular r:id="rId47"/>
    </p:embeddedFont>
    <p:embeddedFont>
      <p:font typeface="Calibri Light" panose="020F0302020204030204" pitchFamily="34" charset="0"/>
      <p:regular r:id="rId48"/>
      <p:italic r:id="rId49"/>
    </p:embeddedFont>
    <p:embeddedFont>
      <p:font typeface="Calibri" panose="020F0502020204030204" pitchFamily="34" charset="0"/>
      <p:regular r:id="rId50"/>
      <p:bold r:id="rId51"/>
      <p:italic r:id="rId52"/>
      <p:boldItalic r:id="rId53"/>
    </p:embeddedFont>
    <p:embeddedFont>
      <p:font typeface="Dotum" panose="020B0600000101010101" pitchFamily="34" charset="-127"/>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3" autoAdjust="0"/>
    <p:restoredTop sz="93883" autoAdjust="0"/>
  </p:normalViewPr>
  <p:slideViewPr>
    <p:cSldViewPr>
      <p:cViewPr varScale="1">
        <p:scale>
          <a:sx n="40" d="100"/>
          <a:sy n="40" d="100"/>
        </p:scale>
        <p:origin x="2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CEFE-1981-41B4-AF42-E5C4BB9CA3C4}"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0FF4A-C438-41FD-81CB-AF4E0F5A1ADF}" type="slidenum">
              <a:rPr lang="en-US" smtClean="0"/>
              <a:t>‹#›</a:t>
            </a:fld>
            <a:endParaRPr lang="en-US"/>
          </a:p>
        </p:txBody>
      </p:sp>
    </p:spTree>
    <p:extLst>
      <p:ext uri="{BB962C8B-B14F-4D97-AF65-F5344CB8AC3E}">
        <p14:creationId xmlns:p14="http://schemas.microsoft.com/office/powerpoint/2010/main" val="145950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83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11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2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36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43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1373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210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332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041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321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936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691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7439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780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1298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8145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732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1686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NULL"/><Relationship Id="rId9"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52.svg"/><Relationship Id="rId10" Type="http://schemas.openxmlformats.org/officeDocument/2006/relationships/image" Target="../media/image18.png"/><Relationship Id="rId9"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52.svg"/><Relationship Id="rId10" Type="http://schemas.openxmlformats.org/officeDocument/2006/relationships/image" Target="../media/image18.png"/><Relationship Id="rId9"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52.svg"/><Relationship Id="rId10" Type="http://schemas.openxmlformats.org/officeDocument/2006/relationships/image" Target="../media/image18.png"/><Relationship Id="rId9" Type="http://schemas.openxmlformats.org/officeDocument/2006/relationships/image" Target="../media/image56.sv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52.svg"/><Relationship Id="rId10" Type="http://schemas.openxmlformats.org/officeDocument/2006/relationships/image" Target="../media/image18.png"/><Relationship Id="rId9" Type="http://schemas.openxmlformats.org/officeDocument/2006/relationships/image" Target="../media/image56.svg"/></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52.svg"/><Relationship Id="rId10" Type="http://schemas.openxmlformats.org/officeDocument/2006/relationships/image" Target="../media/image18.png"/><Relationship Id="rId9" Type="http://schemas.openxmlformats.org/officeDocument/2006/relationships/image" Target="../media/image56.sv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4.png"/><Relationship Id="rId5" Type="http://schemas.openxmlformats.org/officeDocument/2006/relationships/image" Target="../media/image52.svg"/><Relationship Id="rId10" Type="http://schemas.openxmlformats.org/officeDocument/2006/relationships/image" Target="../media/image18.png"/><Relationship Id="rId9" Type="http://schemas.openxmlformats.org/officeDocument/2006/relationships/image" Target="../media/image56.svg"/></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5.png"/><Relationship Id="rId5" Type="http://schemas.openxmlformats.org/officeDocument/2006/relationships/image" Target="../media/image52.svg"/><Relationship Id="rId10" Type="http://schemas.openxmlformats.org/officeDocument/2006/relationships/image" Target="../media/image18.png"/><Relationship Id="rId9" Type="http://schemas.openxmlformats.org/officeDocument/2006/relationships/image" Target="../media/image56.svg"/></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6.png"/><Relationship Id="rId5" Type="http://schemas.openxmlformats.org/officeDocument/2006/relationships/image" Target="../media/image52.svg"/><Relationship Id="rId10" Type="http://schemas.openxmlformats.org/officeDocument/2006/relationships/image" Target="../media/image18.png"/><Relationship Id="rId9" Type="http://schemas.openxmlformats.org/officeDocument/2006/relationships/image" Target="../media/image56.svg"/></Relationships>
</file>

<file path=ppt/slides/_rels/slide19.xml.rels><?xml version="1.0" encoding="UTF-8" standalone="yes"?>
<Relationships xmlns="http://schemas.openxmlformats.org/package/2006/relationships"><Relationship Id="rId13" Type="http://schemas.openxmlformats.org/officeDocument/2006/relationships/image" Target="../media/image48.svg"/><Relationship Id="rId3" Type="http://schemas.openxmlformats.org/officeDocument/2006/relationships/image" Target="../media/image3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0.svg"/><Relationship Id="rId15" Type="http://schemas.openxmlformats.org/officeDocument/2006/relationships/image" Target="../media/image70.svg"/><Relationship Id="rId10"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44.sv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3" Type="http://schemas.openxmlformats.org/officeDocument/2006/relationships/image" Target="../media/image41.png"/><Relationship Id="rId12"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 Id="rId11" Type="http://schemas.openxmlformats.org/officeDocument/2006/relationships/image" Target="../media/image76.svg"/><Relationship Id="rId5" Type="http://schemas.openxmlformats.org/officeDocument/2006/relationships/image" Target="../media/image4.svg"/></Relationships>
</file>

<file path=ppt/slides/_rels/slide27.xml.rels><?xml version="1.0" encoding="UTF-8" standalone="yes"?>
<Relationships xmlns="http://schemas.openxmlformats.org/package/2006/relationships"><Relationship Id="rId13" Type="http://schemas.openxmlformats.org/officeDocument/2006/relationships/image" Target="../media/image42.png"/><Relationship Id="rId12"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 Id="rId11" Type="http://schemas.openxmlformats.org/officeDocument/2006/relationships/image" Target="../media/image76.svg"/><Relationship Id="rId5"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90.svg"/><Relationship Id="rId44" Type="http://schemas.openxmlformats.org/officeDocument/2006/relationships/image" Target="../media/image45.png"/><Relationship Id="rId43" Type="http://schemas.openxmlformats.org/officeDocument/2006/relationships/image" Target="../media/image136.sv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90.svg"/><Relationship Id="rId43" Type="http://schemas.openxmlformats.org/officeDocument/2006/relationships/image" Target="../media/image13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3" Type="http://schemas.openxmlformats.org/officeDocument/2006/relationships/image" Target="../media/image48.svg"/><Relationship Id="rId3" Type="http://schemas.openxmlformats.org/officeDocument/2006/relationships/image" Target="../media/image3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0.svg"/><Relationship Id="rId15" Type="http://schemas.openxmlformats.org/officeDocument/2006/relationships/image" Target="../media/image70.svg"/><Relationship Id="rId10"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44.svg"/><Relationship Id="rId14" Type="http://schemas.openxmlformats.org/officeDocument/2006/relationships/image" Target="../media/image31.png"/></Relationships>
</file>

<file path=ppt/slides/_rels/slide31.xml.rels><?xml version="1.0" encoding="UTF-8" standalone="yes"?>
<Relationships xmlns="http://schemas.openxmlformats.org/package/2006/relationships"><Relationship Id="rId18" Type="http://schemas.openxmlformats.org/officeDocument/2006/relationships/image" Target="../media/image12.svg"/><Relationship Id="rId34" Type="http://schemas.openxmlformats.org/officeDocument/2006/relationships/image" Target="../media/image127.svg"/><Relationship Id="rId12"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11" Type="http://schemas.openxmlformats.org/officeDocument/2006/relationships/image" Target="../media/image66.svg"/><Relationship Id="rId19" Type="http://schemas.openxmlformats.org/officeDocument/2006/relationships/image" Target="../media/image48.png"/></Relationships>
</file>

<file path=ppt/slides/_rels/slide32.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12.svg"/><Relationship Id="rId34" Type="http://schemas.openxmlformats.org/officeDocument/2006/relationships/image" Target="../media/image127.svg"/><Relationship Id="rId12"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7.xml"/><Relationship Id="rId11" Type="http://schemas.openxmlformats.org/officeDocument/2006/relationships/image" Target="../media/image66.svg"/><Relationship Id="rId19" Type="http://schemas.openxmlformats.org/officeDocument/2006/relationships/image" Target="../media/image48.png"/></Relationships>
</file>

<file path=ppt/slides/_rels/slide33.xml.rels><?xml version="1.0" encoding="UTF-8" standalone="yes"?>
<Relationships xmlns="http://schemas.openxmlformats.org/package/2006/relationships"><Relationship Id="rId18" Type="http://schemas.openxmlformats.org/officeDocument/2006/relationships/image" Target="../media/image50.png"/><Relationship Id="rId17" Type="http://schemas.openxmlformats.org/officeDocument/2006/relationships/image" Target="../media/image12.svg"/><Relationship Id="rId2" Type="http://schemas.openxmlformats.org/officeDocument/2006/relationships/image" Target="../media/image47.png"/><Relationship Id="rId1" Type="http://schemas.openxmlformats.org/officeDocument/2006/relationships/slideLayout" Target="../slideLayouts/slideLayout7.xml"/><Relationship Id="rId19"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90.svg"/></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38.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90.svg"/><Relationship Id="rId9" Type="http://schemas.openxmlformats.org/officeDocument/2006/relationships/image" Target="../media/image44.svg"/></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38.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90.svg"/><Relationship Id="rId9" Type="http://schemas.openxmlformats.org/officeDocument/2006/relationships/image" Target="../media/image44.svg"/></Relationships>
</file>

<file path=ppt/slides/_rels/slide37.xml.rels><?xml version="1.0" encoding="UTF-8" standalone="yes"?>
<Relationships xmlns="http://schemas.openxmlformats.org/package/2006/relationships"><Relationship Id="rId26" Type="http://schemas.openxmlformats.org/officeDocument/2006/relationships/image" Target="../media/image57.png"/><Relationship Id="rId25" Type="http://schemas.openxmlformats.org/officeDocument/2006/relationships/image" Target="../media/image276.svg"/><Relationship Id="rId2" Type="http://schemas.openxmlformats.org/officeDocument/2006/relationships/image" Target="../media/image55.png"/><Relationship Id="rId1" Type="http://schemas.openxmlformats.org/officeDocument/2006/relationships/slideLayout" Target="../slideLayouts/slideLayout7.xml"/><Relationship Id="rId10" Type="http://schemas.openxmlformats.org/officeDocument/2006/relationships/image" Target="../media/image56.png"/><Relationship Id="rId9" Type="http://schemas.openxmlformats.org/officeDocument/2006/relationships/image" Target="../media/image560.svg"/><Relationship Id="rId27" Type="http://schemas.microsoft.com/office/2007/relationships/hdphoto" Target="../media/hdphoto2.wdp"/></Relationships>
</file>

<file path=ppt/slides/_rels/slide38.xml.rels><?xml version="1.0" encoding="UTF-8" standalone="yes"?>
<Relationships xmlns="http://schemas.openxmlformats.org/package/2006/relationships"><Relationship Id="rId26" Type="http://schemas.openxmlformats.org/officeDocument/2006/relationships/image" Target="../media/image59.png"/><Relationship Id="rId25" Type="http://schemas.openxmlformats.org/officeDocument/2006/relationships/image" Target="../media/image276.sv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58.png"/><Relationship Id="rId9" Type="http://schemas.openxmlformats.org/officeDocument/2006/relationships/image" Target="../media/image560.svg"/></Relationships>
</file>

<file path=ppt/slides/_rels/slide39.xml.rels><?xml version="1.0" encoding="UTF-8" standalone="yes"?>
<Relationships xmlns="http://schemas.openxmlformats.org/package/2006/relationships"><Relationship Id="rId25" Type="http://schemas.openxmlformats.org/officeDocument/2006/relationships/image" Target="../media/image276.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58.png"/><Relationship Id="rId10" Type="http://schemas.openxmlformats.org/officeDocument/2006/relationships/image" Target="../media/image60.png"/><Relationship Id="rId9" Type="http://schemas.openxmlformats.org/officeDocument/2006/relationships/image" Target="../media/image560.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3" Type="http://schemas.openxmlformats.org/officeDocument/2006/relationships/image" Target="../media/image66.svg"/><Relationship Id="rId2" Type="http://schemas.openxmlformats.org/officeDocument/2006/relationships/image" Target="../media/image61.png"/><Relationship Id="rId1" Type="http://schemas.openxmlformats.org/officeDocument/2006/relationships/slideLayout" Target="../slideLayouts/slideLayout7.xml"/><Relationship Id="rId11" Type="http://schemas.openxmlformats.org/officeDocument/2006/relationships/image" Target="../media/image86.svg"/><Relationship Id="rId10" Type="http://schemas.openxmlformats.org/officeDocument/2006/relationships/image" Target="../media/image46.png"/><Relationship Id="rId9" Type="http://schemas.openxmlformats.org/officeDocument/2006/relationships/image" Target="../media/image84.svg"/><Relationship Id="rId14" Type="http://schemas.openxmlformats.org/officeDocument/2006/relationships/image" Target="../media/image62.png"/></Relationships>
</file>

<file path=ppt/slides/_rels/slide41.xml.rels><?xml version="1.0" encoding="UTF-8" standalone="yes"?>
<Relationships xmlns="http://schemas.openxmlformats.org/package/2006/relationships"><Relationship Id="rId13" Type="http://schemas.openxmlformats.org/officeDocument/2006/relationships/image" Target="../media/image72.svg"/><Relationship Id="rId3" Type="http://schemas.openxmlformats.org/officeDocument/2006/relationships/image" Target="../media/image8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96.svg"/><Relationship Id="rId4" Type="http://schemas.openxmlformats.org/officeDocument/2006/relationships/image" Target="../media/image64.png"/><Relationship Id="rId14" Type="http://schemas.openxmlformats.org/officeDocument/2006/relationships/image" Target="../media/image61.png"/><Relationship Id="rId9" Type="http://schemas.openxmlformats.org/officeDocument/2006/relationships/image" Target="../media/image8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4.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NULL"/><Relationship Id="rId9" Type="http://schemas.openxmlformats.org/officeDocument/2006/relationships/image" Target="NUL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NULL"/><Relationship Id="rId9"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292034"/>
            <a:ext cx="3772950" cy="8469887"/>
          </a:xfrm>
          <a:prstGeom prst="rect">
            <a:avLst/>
          </a:prstGeom>
        </p:spPr>
      </p:pic>
      <p:sp>
        <p:nvSpPr>
          <p:cNvPr id="11" name="Rectangle 10"/>
          <p:cNvSpPr/>
          <p:nvPr/>
        </p:nvSpPr>
        <p:spPr>
          <a:xfrm>
            <a:off x="4357522" y="2448238"/>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49442" y="2552700"/>
            <a:ext cx="17108131" cy="7056132"/>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87481" y="7955270"/>
            <a:ext cx="914400" cy="1687651"/>
          </a:xfrm>
          <a:prstGeom prst="rect">
            <a:avLst/>
          </a:prstGeom>
        </p:spPr>
      </p:pic>
      <p:sp>
        <p:nvSpPr>
          <p:cNvPr id="2" name="Rectangle 1"/>
          <p:cNvSpPr/>
          <p:nvPr/>
        </p:nvSpPr>
        <p:spPr>
          <a:xfrm>
            <a:off x="833725" y="876300"/>
            <a:ext cx="16807806" cy="1005916"/>
          </a:xfrm>
          <a:prstGeom prst="rect">
            <a:avLst/>
          </a:prstGeom>
        </p:spPr>
        <p:txBody>
          <a:bodyPr wrap="none">
            <a:spAutoFit/>
          </a:bodyPr>
          <a:lstStyle/>
          <a:p>
            <a:pPr marL="685800" marR="0" lvl="0" indent="-6858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Thảo luận nhóm </a:t>
            </a:r>
            <a:r>
              <a:rPr kumimoji="0" lang="en-US"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ô</a:t>
            </a:r>
            <a:r>
              <a:rPr kumimoji="0" lang="vi-VN"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n </a:t>
            </a:r>
            <a:r>
              <a:rPr kumimoji="0" lang="vi-VN"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tập kiến thức đã học trong chương II</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500" b="1" i="0" u="none" strike="noStrike" kern="1200" cap="none" spc="0" normalizeH="0" baseline="0" noProof="0" dirty="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63842" y="3390900"/>
            <a:ext cx="15282346" cy="5062411"/>
          </a:xfrm>
          <a:prstGeom prst="rect">
            <a:avLst/>
          </a:prstGeom>
        </p:spPr>
        <p:txBody>
          <a:bodyPr wrap="square">
            <a:spAutoFit/>
          </a:bodyPr>
          <a:lstStyle/>
          <a:p>
            <a:pPr lvl="0" algn="just">
              <a:lnSpc>
                <a:spcPct val="200000"/>
              </a:lnSpc>
            </a:pPr>
            <a:r>
              <a:rPr lang="nl-NL" sz="4200" b="1">
                <a:solidFill>
                  <a:srgbClr val="FFFF00"/>
                </a:solidFill>
                <a:latin typeface="Arial" panose="020B0604020202020204" pitchFamily="34" charset="0"/>
                <a:ea typeface="Calibri" panose="020F0502020204030204" pitchFamily="34" charset="0"/>
                <a:cs typeface="Arial" panose="020B0604020202020204" pitchFamily="34" charset="0"/>
              </a:rPr>
              <a:t>Nhóm 3: </a:t>
            </a:r>
            <a:r>
              <a:rPr lang="nl-NL" sz="4200">
                <a:solidFill>
                  <a:schemeClr val="bg1"/>
                </a:solidFill>
                <a:latin typeface="Arial" panose="020B0604020202020204" pitchFamily="34" charset="0"/>
                <a:ea typeface="Calibri" panose="020F0502020204030204" pitchFamily="34" charset="0"/>
                <a:cs typeface="Arial" panose="020B0604020202020204" pitchFamily="34" charset="0"/>
              </a:rPr>
              <a:t>Nêu định nghĩa của cấp số nhân? Viết công thức của cấp số nhân cho bởi hệ thức truy hồi. Nêu số hạng tổng quát và công thức tính số hạng tổng quát của cấp số nhân? Viết công thức tính tổng n số hạng đầu của một cấp số nhân?</a:t>
            </a:r>
            <a:endParaRPr lang="nl-NL" sz="42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0250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02597" y="2476500"/>
            <a:ext cx="16185801"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84366" y="1409700"/>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smtClean="0">
                <a:solidFill>
                  <a:schemeClr val="tx1"/>
                </a:solidFill>
                <a:latin typeface="Arial" panose="020B0604020202020204" pitchFamily="34" charset="0"/>
                <a:cs typeface="Arial" panose="020B0604020202020204" pitchFamily="34" charset="0"/>
              </a:rPr>
              <a:t>NHÓM 1</a:t>
            </a:r>
            <a:endParaRPr lang="en-US" sz="43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905000" y="3379926"/>
                <a:ext cx="145542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Mỗi </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hàm số u xác định trên tập các số nguyên dương </a:t>
                </a:r>
                <a14:m>
                  <m:oMath xmlns:m="http://schemas.openxmlformats.org/officeDocument/2006/math">
                    <m:sSup>
                      <m:sSup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được gọi là một dãy số vô hạn (gọi tắt là dãy số), kí hiệu là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Mỗi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hàm số u xác định trên tập M = {1; 2; 3;...; m} với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𝑚</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được gọi là một dãy số hữu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hạn</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905000" y="3379926"/>
                <a:ext cx="14554200" cy="4811574"/>
              </a:xfrm>
              <a:prstGeom prst="rect">
                <a:avLst/>
              </a:prstGeom>
              <a:blipFill>
                <a:blip r:embed="rId11"/>
                <a:stretch>
                  <a:fillRect l="-1341" r="-1466" b="-202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6230600" y="7689191"/>
            <a:ext cx="1308541" cy="1951058"/>
          </a:xfrm>
          <a:prstGeom prst="rect">
            <a:avLst/>
          </a:prstGeom>
        </p:spPr>
      </p:pic>
    </p:spTree>
    <p:extLst>
      <p:ext uri="{BB962C8B-B14F-4D97-AF65-F5344CB8AC3E}">
        <p14:creationId xmlns:p14="http://schemas.microsoft.com/office/powerpoint/2010/main" val="116461269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02597" y="2476500"/>
            <a:ext cx="16185801"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84366" y="1409700"/>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NHÓM 1</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2209800" y="3162300"/>
            <a:ext cx="13792200" cy="5518242"/>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buClrTx/>
              <a:buSzTx/>
              <a:buFont typeface="Arial" panose="020B0604020202020204" pitchFamily="34" charset="0"/>
              <a:buChar char="•"/>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Một </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dãy số có thể cho bằng:</a:t>
            </a:r>
          </a:p>
          <a:p>
            <a:pPr marL="571500" marR="0" lvl="0" indent="-571500" algn="just" defTabSz="914400" rtl="0" eaLnBrk="1" fontAlgn="auto" latinLnBrk="0" hangingPunct="1">
              <a:lnSpc>
                <a:spcPct val="150000"/>
              </a:lnSpc>
              <a:spcBef>
                <a:spcPts val="0"/>
              </a:spcBef>
              <a:buClrTx/>
              <a:buSzTx/>
              <a:buFontTx/>
              <a:buChar char="-"/>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Liệt </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kê các số hạng (chỉ dùng cho các dãy hữu hạn và có ít số hạng</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571500" marR="0" lvl="0" indent="-571500" algn="just" defTabSz="914400" rtl="0" eaLnBrk="1" fontAlgn="auto" latinLnBrk="0" hangingPunct="1">
              <a:lnSpc>
                <a:spcPct val="150000"/>
              </a:lnSpc>
              <a:spcBef>
                <a:spcPts val="0"/>
              </a:spcBef>
              <a:buClrTx/>
              <a:buSzTx/>
              <a:buFontTx/>
              <a:buChar char="-"/>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Công </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thức của số hạng tổng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quát.</a:t>
            </a:r>
          </a:p>
          <a:p>
            <a:pPr marL="571500" marR="0" lvl="0" indent="-571500" algn="just" defTabSz="914400" rtl="0" eaLnBrk="1" fontAlgn="auto" latinLnBrk="0" hangingPunct="1">
              <a:lnSpc>
                <a:spcPct val="150000"/>
              </a:lnSpc>
              <a:spcBef>
                <a:spcPts val="0"/>
              </a:spcBef>
              <a:buClrTx/>
              <a:buSzTx/>
              <a:buFontTx/>
              <a:buChar char="-"/>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Phương </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pháp mô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tả.</a:t>
            </a:r>
          </a:p>
          <a:p>
            <a:pPr marL="571500" marR="0" lvl="0" indent="-571500" algn="just" defTabSz="914400" rtl="0" eaLnBrk="1" fontAlgn="auto" latinLnBrk="0" hangingPunct="1">
              <a:lnSpc>
                <a:spcPct val="150000"/>
              </a:lnSpc>
              <a:spcBef>
                <a:spcPts val="0"/>
              </a:spcBef>
              <a:buClrTx/>
              <a:buSzTx/>
              <a:buFontTx/>
              <a:buChar char="-"/>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Phương </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pháp truy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hồi</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11"/>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9142634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02597" y="2476500"/>
            <a:ext cx="16185801"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84366" y="1409700"/>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NHÓM 1</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2057400" y="3077674"/>
                <a:ext cx="14249400" cy="5723426"/>
              </a:xfrm>
              <a:prstGeom prst="rect">
                <a:avLst/>
              </a:prstGeom>
            </p:spPr>
            <p:txBody>
              <a:bodyPr wrap="square">
                <a:spAutoFit/>
              </a:bodyPr>
              <a:lstStyle/>
              <a:p>
                <a:pPr marL="571500" lvl="0" indent="-571500" algn="just">
                  <a:lnSpc>
                    <a:spcPct val="150000"/>
                  </a:lnSpc>
                  <a:buFont typeface="Arial" panose="020B0604020202020204" pitchFamily="34" charset="0"/>
                  <a:buChar char="•"/>
                  <a:defRPr/>
                </a:pPr>
                <a:r>
                  <a:rPr lang="en-US" sz="4000" smtClean="0">
                    <a:solidFill>
                      <a:prstClr val="white"/>
                    </a:solidFill>
                    <a:latin typeface="Arial" panose="020B0604020202020204" pitchFamily="34" charset="0"/>
                    <a:ea typeface="Times New Roman" panose="02020603050405020304" pitchFamily="18" charset="0"/>
                    <a:cs typeface="Arial" panose="020B0604020202020204" pitchFamily="34" charset="0"/>
                  </a:rPr>
                  <a:t>Dãy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số </a:t>
                </a:r>
                <a14:m>
                  <m:oMath xmlns:m="http://schemas.openxmlformats.org/officeDocument/2006/math">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được gọi là dãy số tăng nếu ta có: </a:t>
                </a:r>
                <a14:m>
                  <m:oMath xmlns:m="http://schemas.openxmlformats.org/officeDocument/2006/math">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&gt;</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với mọi </a:t>
                </a:r>
                <a14:m>
                  <m:oMath xmlns:m="http://schemas.openxmlformats.org/officeDocument/2006/math">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p>
              <a:p>
                <a:pPr marL="571500" lvl="0" indent="-571500" algn="just">
                  <a:lnSpc>
                    <a:spcPct val="150000"/>
                  </a:lnSpc>
                  <a:buFont typeface="Arial" panose="020B0604020202020204" pitchFamily="34" charset="0"/>
                  <a:buChar char="•"/>
                  <a:defRPr/>
                </a:pPr>
                <a:r>
                  <a:rPr lang="en-US" sz="4000" smtClean="0">
                    <a:solidFill>
                      <a:prstClr val="white"/>
                    </a:solidFill>
                    <a:latin typeface="Arial" panose="020B0604020202020204" pitchFamily="34" charset="0"/>
                    <a:ea typeface="Times New Roman" panose="02020603050405020304" pitchFamily="18" charset="0"/>
                    <a:cs typeface="Arial" panose="020B0604020202020204" pitchFamily="34" charset="0"/>
                  </a:rPr>
                  <a:t>Dãy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số </a:t>
                </a:r>
                <a14:m>
                  <m:oMath xmlns:m="http://schemas.openxmlformats.org/officeDocument/2006/math">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được gọi là dãy số giảm nếu ta có </a:t>
                </a:r>
                <a14:m>
                  <m:oMath xmlns:m="http://schemas.openxmlformats.org/officeDocument/2006/math">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với mọi </a:t>
                </a:r>
                <a14:m>
                  <m:oMath xmlns:m="http://schemas.openxmlformats.org/officeDocument/2006/math">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p>
              <a:p>
                <a:pPr marL="571500" lvl="0" indent="-571500" algn="just">
                  <a:lnSpc>
                    <a:spcPct val="150000"/>
                  </a:lnSpc>
                  <a:buFont typeface="Arial" panose="020B0604020202020204" pitchFamily="34" charset="0"/>
                  <a:buChar char="•"/>
                  <a:defRPr/>
                </a:pPr>
                <a:r>
                  <a:rPr lang="en-US" sz="4000" smtClean="0">
                    <a:solidFill>
                      <a:prstClr val="white"/>
                    </a:solidFill>
                    <a:latin typeface="Arial" panose="020B0604020202020204" pitchFamily="34" charset="0"/>
                    <a:ea typeface="Times New Roman" panose="02020603050405020304" pitchFamily="18" charset="0"/>
                    <a:cs typeface="Arial" panose="020B0604020202020204" pitchFamily="34" charset="0"/>
                  </a:rPr>
                  <a:t>Dãy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số </a:t>
                </a:r>
                <a14:m>
                  <m:oMath xmlns:m="http://schemas.openxmlformats.org/officeDocument/2006/math">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được gọi là bị chặn trên nếu tồn tại một số M sao cho </a:t>
                </a:r>
                <a14:m>
                  <m:oMath xmlns:m="http://schemas.openxmlformats.org/officeDocument/2006/math">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𝑀</m:t>
                    </m:r>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11" name="Rectangle 10"/>
              <p:cNvSpPr>
                <a:spLocks noRot="1" noChangeAspect="1" noMove="1" noResize="1" noEditPoints="1" noAdjustHandles="1" noChangeArrowheads="1" noChangeShapeType="1" noTextEdit="1"/>
              </p:cNvSpPr>
              <p:nvPr/>
            </p:nvSpPr>
            <p:spPr>
              <a:xfrm>
                <a:off x="2057400" y="3077674"/>
                <a:ext cx="14249400" cy="5723426"/>
              </a:xfrm>
              <a:prstGeom prst="rect">
                <a:avLst/>
              </a:prstGeom>
              <a:blipFill>
                <a:blip r:embed="rId11"/>
                <a:stretch>
                  <a:fillRect l="-1369" r="-1498" b="-106"/>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6384366" y="7987288"/>
            <a:ext cx="1107976" cy="1652012"/>
          </a:xfrm>
          <a:prstGeom prst="rect">
            <a:avLst/>
          </a:prstGeom>
        </p:spPr>
      </p:pic>
    </p:spTree>
    <p:extLst>
      <p:ext uri="{BB962C8B-B14F-4D97-AF65-F5344CB8AC3E}">
        <p14:creationId xmlns:p14="http://schemas.microsoft.com/office/powerpoint/2010/main" val="249645708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02597" y="2476500"/>
            <a:ext cx="16185801"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84366" y="1409700"/>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NHÓM 1</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905000" y="3456126"/>
                <a:ext cx="14366781" cy="4811574"/>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Dãy </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số </a:t>
                </a:r>
                <a14:m>
                  <m:oMath xmlns:m="http://schemas.openxmlformats.org/officeDocument/2006/math">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sub>
                    </m:sSub>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được gọi là bị chặn dưới nếu tồn tại một số m sao cho </a:t>
                </a:r>
                <a14:m>
                  <m:oMath xmlns:m="http://schemas.openxmlformats.org/officeDocument/2006/math">
                    <m:sSub>
                      <m:sSub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sub>
                    </m:sSub>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𝑚</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𝑁</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endPar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mbria Math" panose="02040503050406030204" pitchFamily="18" charset="0"/>
                  <a:cs typeface="Times New Roman" panose="02020603050405020304" pitchFamily="18" charset="0"/>
                </a:endParaRPr>
              </a:p>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Dãy </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số </a:t>
                </a:r>
                <a14:m>
                  <m:oMath xmlns:m="http://schemas.openxmlformats.org/officeDocument/2006/math">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sub>
                    </m:sSub>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a14:m>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được gọi là bị chặn nếu nó vừa bị chặn trên vừa bị chặn dưới, tức là tồn tại các số m. M sao cho </a:t>
                </a:r>
                <a14:m>
                  <m:oMath xmlns:m="http://schemas.openxmlformats.org/officeDocument/2006/math">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𝑚</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sub>
                    </m:sSub>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𝑀</m:t>
                    </m:r>
                  </m:oMath>
                </a14:m>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𝑁</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up>
                    </m:sSup>
                  </m:oMath>
                </a14:m>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11" name="Rectangle 10"/>
              <p:cNvSpPr>
                <a:spLocks noRot="1" noChangeAspect="1" noMove="1" noResize="1" noEditPoints="1" noAdjustHandles="1" noChangeArrowheads="1" noChangeShapeType="1" noTextEdit="1"/>
              </p:cNvSpPr>
              <p:nvPr/>
            </p:nvSpPr>
            <p:spPr>
              <a:xfrm>
                <a:off x="1905000" y="3456126"/>
                <a:ext cx="14366781" cy="4811574"/>
              </a:xfrm>
              <a:prstGeom prst="rect">
                <a:avLst/>
              </a:prstGeom>
              <a:blipFill>
                <a:blip r:embed="rId11"/>
                <a:stretch>
                  <a:fillRect l="-1358" r="-1528" b="-215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6128246" y="7718781"/>
            <a:ext cx="1262506" cy="1882419"/>
          </a:xfrm>
          <a:prstGeom prst="rect">
            <a:avLst/>
          </a:prstGeom>
        </p:spPr>
      </p:pic>
    </p:spTree>
    <p:extLst>
      <p:ext uri="{BB962C8B-B14F-4D97-AF65-F5344CB8AC3E}">
        <p14:creationId xmlns:p14="http://schemas.microsoft.com/office/powerpoint/2010/main" val="137811629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35400" y="1322249"/>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NHÓM 2</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752600" y="3379926"/>
                <a:ext cx="14630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Cấp </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số cộng là một dãy số (hữu hạn hay vô hạn), trong đó kể từ số hạng thứ hai, mỗi số hạng đều bằng số hạng đứng trước nó cộng với một số không đổi d. Số d được gọi là công sai của cấp số cộng.</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800"/>
                  </a:spcAft>
                </a:pP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𝑑</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752600" y="3379926"/>
                <a:ext cx="14630400" cy="4811574"/>
              </a:xfrm>
              <a:prstGeom prst="rect">
                <a:avLst/>
              </a:prstGeom>
              <a:blipFill>
                <a:blip r:embed="rId11"/>
                <a:stretch>
                  <a:fillRect l="-1333" r="-1458" b="-202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925800" y="7348124"/>
            <a:ext cx="1383334" cy="2062576"/>
          </a:xfrm>
          <a:prstGeom prst="rect">
            <a:avLst/>
          </a:prstGeom>
        </p:spPr>
      </p:pic>
    </p:spTree>
    <p:extLst>
      <p:ext uri="{BB962C8B-B14F-4D97-AF65-F5344CB8AC3E}">
        <p14:creationId xmlns:p14="http://schemas.microsoft.com/office/powerpoint/2010/main" val="123417070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35400" y="1322249"/>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NHÓM 2</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752600" y="3095999"/>
                <a:ext cx="14630400" cy="5857501"/>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Nếu </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cấp số cộng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số hạng đầu và công sai d thì số hạng tổng quát </a:t>
                </a: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của nó được xác định theo công thức:</a:t>
                </a:r>
              </a:p>
              <a:p>
                <a:pPr algn="ctr">
                  <a:lnSpc>
                    <a:spcPct val="150000"/>
                  </a:lnSpc>
                  <a:spcAft>
                    <a:spcPts val="800"/>
                  </a:spcAft>
                </a:pP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d>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𝑑</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Aft>
                    <a:spcPts val="800"/>
                  </a:spcAft>
                  <a:buFont typeface="Arial" panose="020B0604020202020204" pitchFamily="34" charset="0"/>
                  <a:buChar char="•"/>
                </a:pPr>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 </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cấp số cộng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với công sai d. Đặt </a:t>
                </a: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𝑆</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Khi đó</a:t>
                </a:r>
              </a:p>
              <a:p>
                <a:pPr algn="ctr">
                  <a:lnSpc>
                    <a:spcPct val="150000"/>
                  </a:lnSpc>
                  <a:spcAft>
                    <a:spcPts val="800"/>
                  </a:spcAft>
                </a:pP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𝑆</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d>
                      <m:dPr>
                        <m:begChr m:val="["/>
                        <m:endChr m:val="]"/>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d>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𝑑</m:t>
                        </m:r>
                      </m:e>
                    </m:d>
                  </m:oMath>
                </a14:m>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752600" y="3095999"/>
                <a:ext cx="14630400" cy="5857501"/>
              </a:xfrm>
              <a:prstGeom prst="rect">
                <a:avLst/>
              </a:prstGeom>
              <a:blipFill>
                <a:blip r:embed="rId11"/>
                <a:stretch>
                  <a:fillRect l="-1250" r="-1333" b="-937"/>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925800" y="7348124"/>
            <a:ext cx="1383334" cy="2062576"/>
          </a:xfrm>
          <a:prstGeom prst="rect">
            <a:avLst/>
          </a:prstGeom>
        </p:spPr>
      </p:pic>
    </p:spTree>
    <p:extLst>
      <p:ext uri="{BB962C8B-B14F-4D97-AF65-F5344CB8AC3E}">
        <p14:creationId xmlns:p14="http://schemas.microsoft.com/office/powerpoint/2010/main" val="68542391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35400" y="1444619"/>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t>NHÓM 3</a:t>
            </a:r>
            <a:endParaRPr kumimoji="0" lang="en-US" sz="43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828800" y="3467100"/>
                <a:ext cx="14467083"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Cấp </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số nhân là một dãy số (hữu hạn hay vô hạn), trong đó kể từ số hạng thứ hai, mỗi số hạng đều là tích của số hạng đứng ngay trước nó với một số không đổi q. Số q được gọi là công bội của cấp số nhân.</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800"/>
                  </a:spcAft>
                </a:pP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828800" y="3467100"/>
                <a:ext cx="14467083" cy="4811574"/>
              </a:xfrm>
              <a:prstGeom prst="rect">
                <a:avLst/>
              </a:prstGeom>
              <a:blipFill>
                <a:blip r:embed="rId11"/>
                <a:stretch>
                  <a:fillRect l="-1349" r="-1475" b="-215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6078200" y="7575354"/>
            <a:ext cx="1230934" cy="1835345"/>
          </a:xfrm>
          <a:prstGeom prst="rect">
            <a:avLst/>
          </a:prstGeom>
        </p:spPr>
      </p:pic>
    </p:spTree>
    <p:extLst>
      <p:ext uri="{BB962C8B-B14F-4D97-AF65-F5344CB8AC3E}">
        <p14:creationId xmlns:p14="http://schemas.microsoft.com/office/powerpoint/2010/main" val="196987792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35400" y="1444619"/>
            <a:ext cx="914400" cy="1687651"/>
          </a:xfrm>
          <a:prstGeom prst="rect">
            <a:avLst/>
          </a:prstGeom>
        </p:spPr>
      </p:pic>
      <p:pic>
        <p:nvPicPr>
          <p:cNvPr id="8"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NHÓM 3</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angle 10"/>
              <p:cNvSpPr/>
              <p:nvPr/>
            </p:nvSpPr>
            <p:spPr>
              <a:xfrm>
                <a:off x="1905000" y="3162300"/>
                <a:ext cx="14467083" cy="578389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Nếu </a:t>
                </a:r>
                <a:r>
                  <a:rPr lang="en-US"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một cấp số nhân có số hạng đầu </a:t>
                </a: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công bội q thì số hạng tổng quát </a:t>
                </a: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của nó được xác định bởi công thức</a:t>
                </a:r>
              </a:p>
              <a:p>
                <a:pPr algn="ctr">
                  <a:lnSpc>
                    <a:spcPct val="150000"/>
                  </a:lnSpc>
                </a:pP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p>
                    </m:sSup>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oMath>
                </a14:m>
                <a:endParaRPr lang="en-US" sz="3800" smtClean="0">
                  <a:solidFill>
                    <a:schemeClr val="bg1"/>
                  </a:solidFill>
                  <a:effectLst/>
                  <a:latin typeface="Arial" panose="020B0604020202020204" pitchFamily="34" charset="0"/>
                  <a:ea typeface="Cambria Math" panose="02040503050406030204" pitchFamily="18"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 </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cấp số nhân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với công bội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Đặt </a:t>
                </a: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𝑆</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Khi đó </a:t>
                </a:r>
              </a:p>
              <a:p>
                <a:pPr algn="ctr">
                  <a:lnSpc>
                    <a:spcPct val="150000"/>
                  </a:lnSpc>
                </a:pP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𝑆</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d>
                          <m:d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p>
                            </m:sSup>
                          </m:e>
                        </m:d>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den>
                    </m:f>
                  </m:oMath>
                </a14:m>
                <a:r>
                  <a:rPr kumimoji="0" lang="en-US" sz="3800" b="0" i="0" u="none" strike="noStrike" kern="120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905000" y="3162300"/>
                <a:ext cx="14467083" cy="5783891"/>
              </a:xfrm>
              <a:prstGeom prst="rect">
                <a:avLst/>
              </a:prstGeom>
              <a:blipFill>
                <a:blip r:embed="rId11"/>
                <a:stretch>
                  <a:fillRect l="-1264" r="-1349"/>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6078200" y="7575354"/>
            <a:ext cx="1230934" cy="1835345"/>
          </a:xfrm>
          <a:prstGeom prst="rect">
            <a:avLst/>
          </a:prstGeom>
        </p:spPr>
      </p:pic>
    </p:spTree>
    <p:extLst>
      <p:ext uri="{BB962C8B-B14F-4D97-AF65-F5344CB8AC3E}">
        <p14:creationId xmlns:p14="http://schemas.microsoft.com/office/powerpoint/2010/main" val="1926906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dirty="0" smtClean="0">
                <a:ln>
                  <a:noFill/>
                </a:ln>
                <a:solidFill>
                  <a:srgbClr val="FF0000"/>
                </a:solidFill>
                <a:effectLst/>
                <a:uLnTx/>
                <a:uFillTx/>
                <a:latin typeface="Arial"/>
                <a:sym typeface="Merriweather"/>
              </a:rPr>
              <a:t>LUYỆN</a:t>
            </a:r>
            <a:r>
              <a:rPr kumimoji="0" lang="en-US" sz="7000" b="1" i="0" u="none" strike="noStrike" kern="0" cap="none" spc="0" normalizeH="0" noProof="0" dirty="0" smtClean="0">
                <a:ln>
                  <a:noFill/>
                </a:ln>
                <a:solidFill>
                  <a:srgbClr val="FF0000"/>
                </a:solidFill>
                <a:effectLst/>
                <a:uLnTx/>
                <a:uFillTx/>
                <a:latin typeface="Arial"/>
                <a:sym typeface="Merriweather"/>
              </a:rPr>
              <a:t> TẬP</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487400" y="6065676"/>
            <a:ext cx="3352800" cy="3421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2514600" y="2455925"/>
            <a:ext cx="15011400" cy="6802375"/>
          </a:xfrm>
          <a:prstGeom prst="rect">
            <a:avLst/>
          </a:prstGeom>
        </p:spPr>
        <p:txBody>
          <a:bodyPr wrap="square">
            <a:spAutoFit/>
          </a:bodyPr>
          <a:lstStyle/>
          <a:p>
            <a:pPr>
              <a:lnSpc>
                <a:spcPct val="200000"/>
              </a:lnSpc>
            </a:pPr>
            <a:r>
              <a:rPr lang="en-US" sz="4500" b="1" u="sng" smtClean="0">
                <a:solidFill>
                  <a:srgbClr val="C00000"/>
                </a:solidFill>
                <a:latin typeface="Arial" panose="020B0604020202020204" pitchFamily="34" charset="0"/>
                <a:cs typeface="Arial" panose="020B0604020202020204" pitchFamily="34" charset="0"/>
              </a:rPr>
              <a:t>Bài </a:t>
            </a:r>
            <a:r>
              <a:rPr lang="en-US" sz="4500" b="1" u="sng" smtClean="0">
                <a:solidFill>
                  <a:srgbClr val="C00000"/>
                </a:solidFill>
                <a:latin typeface="Arial" panose="020B0604020202020204" pitchFamily="34" charset="0"/>
                <a:cs typeface="Arial" panose="020B0604020202020204" pitchFamily="34" charset="0"/>
              </a:rPr>
              <a:t>2.22:</a:t>
            </a:r>
            <a:r>
              <a:rPr lang="en-US" sz="4500" b="1" smtClean="0">
                <a:solidFill>
                  <a:srgbClr val="C00000"/>
                </a:solidFill>
                <a:latin typeface="Arial" panose="020B0604020202020204" pitchFamily="34" charset="0"/>
                <a:cs typeface="Arial" panose="020B0604020202020204" pitchFamily="34" charset="0"/>
              </a:rPr>
              <a:t> </a:t>
            </a:r>
            <a:r>
              <a:rPr lang="vi-VN" sz="4500">
                <a:solidFill>
                  <a:srgbClr val="000000"/>
                </a:solidFill>
                <a:latin typeface="OpenSans"/>
              </a:rPr>
              <a:t>Khẳng định nào sau đây là </a:t>
            </a:r>
            <a:r>
              <a:rPr lang="vi-VN" sz="4500" b="1">
                <a:solidFill>
                  <a:srgbClr val="000000"/>
                </a:solidFill>
                <a:latin typeface="OpenSans"/>
              </a:rPr>
              <a:t>sai</a:t>
            </a:r>
            <a:r>
              <a:rPr lang="vi-VN" sz="4500">
                <a:solidFill>
                  <a:srgbClr val="000000"/>
                </a:solidFill>
                <a:latin typeface="OpenSans"/>
              </a:rPr>
              <a:t>?</a:t>
            </a:r>
          </a:p>
          <a:p>
            <a:pPr>
              <a:lnSpc>
                <a:spcPct val="200000"/>
              </a:lnSpc>
            </a:pPr>
            <a:r>
              <a:rPr lang="vi-VN" sz="4500">
                <a:solidFill>
                  <a:srgbClr val="000000"/>
                </a:solidFill>
                <a:latin typeface="OpenSans"/>
              </a:rPr>
              <a:t>A. Một dãy số tăng thì bị chặn dưới.</a:t>
            </a:r>
          </a:p>
          <a:p>
            <a:pPr>
              <a:lnSpc>
                <a:spcPct val="200000"/>
              </a:lnSpc>
            </a:pPr>
            <a:r>
              <a:rPr lang="vi-VN" sz="4500">
                <a:solidFill>
                  <a:srgbClr val="000000"/>
                </a:solidFill>
                <a:latin typeface="OpenSans"/>
              </a:rPr>
              <a:t>B. Một dãy số giảm thì bị chặn trên.</a:t>
            </a:r>
          </a:p>
          <a:p>
            <a:pPr>
              <a:lnSpc>
                <a:spcPct val="200000"/>
              </a:lnSpc>
            </a:pPr>
            <a:r>
              <a:rPr lang="vi-VN" sz="4500">
                <a:solidFill>
                  <a:srgbClr val="000000"/>
                </a:solidFill>
                <a:latin typeface="OpenSans"/>
              </a:rPr>
              <a:t>C. Một dãy số bị chặn thì phải tăng hoặc giảm.</a:t>
            </a:r>
          </a:p>
          <a:p>
            <a:pPr>
              <a:lnSpc>
                <a:spcPct val="200000"/>
              </a:lnSpc>
            </a:pPr>
            <a:r>
              <a:rPr lang="vi-VN" sz="4500">
                <a:solidFill>
                  <a:srgbClr val="000000"/>
                </a:solidFill>
                <a:latin typeface="OpenSans"/>
              </a:rPr>
              <a:t>D. Một dãy số không đổi thì bị </a:t>
            </a:r>
            <a:r>
              <a:rPr lang="vi-VN" sz="4500">
                <a:solidFill>
                  <a:srgbClr val="000000"/>
                </a:solidFill>
                <a:latin typeface="OpenSans"/>
              </a:rPr>
              <a:t>chặn</a:t>
            </a:r>
            <a:r>
              <a:rPr lang="vi-VN" sz="4500" smtClean="0">
                <a:solidFill>
                  <a:srgbClr val="000000"/>
                </a:solidFill>
                <a:latin typeface="OpenSans"/>
              </a:rPr>
              <a:t>.</a:t>
            </a:r>
            <a:endParaRPr lang="vi-VN" sz="4500">
              <a:solidFill>
                <a:srgbClr val="000000"/>
              </a:solidFill>
              <a:latin typeface="OpenSans"/>
            </a:endParaRPr>
          </a:p>
        </p:txBody>
      </p:sp>
      <p:pic>
        <p:nvPicPr>
          <p:cNvPr id="7" name="Picture 6"/>
          <p:cNvPicPr>
            <a:picLocks noChangeAspect="1"/>
          </p:cNvPicPr>
          <p:nvPr/>
        </p:nvPicPr>
        <p:blipFill>
          <a:blip r:embed="rId3"/>
          <a:stretch>
            <a:fillRect/>
          </a:stretch>
        </p:blipFill>
        <p:spPr>
          <a:xfrm>
            <a:off x="15328709" y="7470468"/>
            <a:ext cx="2280102" cy="2304488"/>
          </a:xfrm>
          <a:prstGeom prst="rect">
            <a:avLst/>
          </a:prstGeom>
        </p:spPr>
      </p:pic>
      <p:pic>
        <p:nvPicPr>
          <p:cNvPr id="14" name="Picture 13"/>
          <p:cNvPicPr>
            <a:picLocks noChangeAspect="1"/>
          </p:cNvPicPr>
          <p:nvPr/>
        </p:nvPicPr>
        <p:blipFill>
          <a:blip r:embed="rId4"/>
          <a:stretch>
            <a:fillRect/>
          </a:stretch>
        </p:blipFill>
        <p:spPr>
          <a:xfrm>
            <a:off x="609600" y="1258851"/>
            <a:ext cx="1441882" cy="1446166"/>
          </a:xfrm>
          <a:prstGeom prst="rect">
            <a:avLst/>
          </a:prstGeom>
        </p:spPr>
      </p:pic>
      <p:sp>
        <p:nvSpPr>
          <p:cNvPr id="17" name="Oval 16"/>
          <p:cNvSpPr/>
          <p:nvPr/>
        </p:nvSpPr>
        <p:spPr>
          <a:xfrm>
            <a:off x="2286000" y="6975737"/>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51000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8488716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smtClean="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mc:Choice xmlns:a14="http://schemas.microsoft.com/office/drawing/2010/main" Requires="a14">
          <p:sp>
            <p:nvSpPr>
              <p:cNvPr id="2" name="Rectangle 1"/>
              <p:cNvSpPr/>
              <p:nvPr/>
            </p:nvSpPr>
            <p:spPr>
              <a:xfrm>
                <a:off x="3886200" y="6277790"/>
                <a:ext cx="3244414" cy="1015663"/>
              </a:xfrm>
              <a:prstGeom prst="rect">
                <a:avLst/>
              </a:prstGeom>
            </p:spPr>
            <p:txBody>
              <a:bodyPr wrap="none">
                <a:spAutoFit/>
              </a:bodyPr>
              <a:lstStyle/>
              <a:p>
                <a:pPr lvl="0" algn="just">
                  <a:lnSpc>
                    <a:spcPct val="150000"/>
                  </a:lnSpc>
                  <a:spcAft>
                    <a:spcPts val="600"/>
                  </a:spcAft>
                  <a:defRPr/>
                </a:pPr>
                <a:r>
                  <a:rPr lang="en-US" sz="4000" smtClean="0">
                    <a:solidFill>
                      <a:schemeClr val="bg1"/>
                    </a:solidFill>
                    <a:latin typeface="Arial" panose="020B0604020202020204" pitchFamily="34" charset="0"/>
                    <a:ea typeface="Dotum" panose="020B0600000101010101" pitchFamily="34" charset="-127"/>
                    <a:cs typeface="Arial" panose="020B0604020202020204" pitchFamily="34" charset="0"/>
                  </a:rPr>
                  <a:t>A. </a:t>
                </a:r>
                <a14:m>
                  <m:oMath xmlns:m="http://schemas.openxmlformats.org/officeDocument/2006/math">
                    <m:sSub>
                      <m:sSubPr>
                        <m:ctrlPr>
                          <a:rPr lang="en-US" sz="4000" i="1">
                            <a:solidFill>
                              <a:schemeClr val="bg1"/>
                            </a:solidFill>
                            <a:effectLst/>
                            <a:latin typeface="Cambria Math" panose="02040503050406030204" pitchFamily="18" charset="0"/>
                            <a:ea typeface="Dotum" panose="020B0600000101010101" pitchFamily="34" charset="-127"/>
                          </a:rPr>
                        </m:ctrlPr>
                      </m:sSubPr>
                      <m:e>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886200" y="6277790"/>
                <a:ext cx="3244414" cy="1015663"/>
              </a:xfrm>
              <a:prstGeom prst="rect">
                <a:avLst/>
              </a:prstGeom>
              <a:blipFill>
                <a:blip r:embed="rId5"/>
                <a:stretch>
                  <a:fillRect l="-6767" b="-144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2268200" y="8392026"/>
                <a:ext cx="2378408" cy="901593"/>
              </a:xfrm>
              <a:prstGeom prst="rect">
                <a:avLst/>
              </a:prstGeom>
            </p:spPr>
            <p:txBody>
              <a:bodyPr wrap="none">
                <a:spAutoFit/>
              </a:bodyPr>
              <a:lstStyle/>
              <a:p>
                <a:pPr lvl="0" algn="just">
                  <a:lnSpc>
                    <a:spcPct val="150000"/>
                  </a:lnSpc>
                  <a:spcAft>
                    <a:spcPts val="600"/>
                  </a:spcAft>
                  <a:defRPr/>
                </a:pPr>
                <a:r>
                  <a:rPr lang="en-US" sz="4000" smtClean="0">
                    <a:solidFill>
                      <a:schemeClr val="bg1"/>
                    </a:solidFill>
                    <a:latin typeface="Arial" panose="020B0604020202020204" pitchFamily="34" charset="0"/>
                    <a:ea typeface="Dotum" panose="020B0600000101010101" pitchFamily="34" charset="-127"/>
                    <a:cs typeface="Arial" panose="020B0604020202020204" pitchFamily="34" charset="0"/>
                  </a:rPr>
                  <a:t>D. </a:t>
                </a:r>
                <a14:m>
                  <m:oMath xmlns:m="http://schemas.openxmlformats.org/officeDocument/2006/math">
                    <m:sSub>
                      <m:sSubPr>
                        <m:ctrlPr>
                          <a:rPr lang="en-US" sz="4000" i="1">
                            <a:solidFill>
                              <a:schemeClr val="bg1"/>
                            </a:solidFill>
                            <a:effectLst/>
                            <a:latin typeface="Cambria Math" panose="02040503050406030204" pitchFamily="18" charset="0"/>
                            <a:ea typeface="Dotum" panose="020B0600000101010101" pitchFamily="34" charset="-127"/>
                          </a:rPr>
                        </m:ctrlPr>
                      </m:sSubPr>
                      <m:e>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2268200" y="8392026"/>
                <a:ext cx="2378408" cy="901593"/>
              </a:xfrm>
              <a:prstGeom prst="rect">
                <a:avLst/>
              </a:prstGeom>
              <a:blipFill>
                <a:blip r:embed="rId6"/>
                <a:stretch>
                  <a:fillRect l="-9231" b="-283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856830" y="8043110"/>
                <a:ext cx="3305970" cy="1363258"/>
              </a:xfrm>
              <a:prstGeom prst="rect">
                <a:avLst/>
              </a:prstGeom>
            </p:spPr>
            <p:txBody>
              <a:bodyPr wrap="none">
                <a:spAutoFit/>
              </a:bodyPr>
              <a:lstStyle/>
              <a:p>
                <a:pPr marL="30480" marR="30480" lvl="0" algn="just">
                  <a:lnSpc>
                    <a:spcPct val="250000"/>
                  </a:lnSpc>
                  <a:spcAft>
                    <a:spcPts val="1200"/>
                  </a:spcAft>
                  <a:defRPr/>
                </a:pPr>
                <a:r>
                  <a:rPr lang="en-US" sz="4000" smtClean="0">
                    <a:solidFill>
                      <a:schemeClr val="bg1"/>
                    </a:solidFill>
                    <a:latin typeface="Arial" panose="020B0604020202020204" pitchFamily="34" charset="0"/>
                    <a:ea typeface="Dotum" panose="020B0600000101010101" pitchFamily="34" charset="-127"/>
                    <a:cs typeface="Arial" panose="020B0604020202020204" pitchFamily="34" charset="0"/>
                  </a:rPr>
                  <a:t>B. </a:t>
                </a:r>
                <a14:m>
                  <m:oMath xmlns:m="http://schemas.openxmlformats.org/officeDocument/2006/math">
                    <m:sSub>
                      <m:sSubPr>
                        <m:ctrlPr>
                          <a:rPr lang="en-US" sz="4000" i="1">
                            <a:solidFill>
                              <a:schemeClr val="bg1"/>
                            </a:solidFill>
                            <a:effectLst/>
                            <a:latin typeface="Cambria Math" panose="02040503050406030204" pitchFamily="18" charset="0"/>
                            <a:ea typeface="Dotum" panose="020B0600000101010101" pitchFamily="34" charset="-127"/>
                          </a:rPr>
                        </m:ctrlPr>
                      </m:sSubPr>
                      <m:e>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oMath>
                </a14:m>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856830" y="8043110"/>
                <a:ext cx="3305970" cy="1363258"/>
              </a:xfrm>
              <a:prstGeom prst="rect">
                <a:avLst/>
              </a:prstGeom>
              <a:blipFill>
                <a:blip r:embed="rId7"/>
                <a:stretch>
                  <a:fillRect l="-5720" b="-183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1243031" y="6165773"/>
                <a:ext cx="4796115" cy="1015663"/>
              </a:xfrm>
              <a:prstGeom prst="rect">
                <a:avLst/>
              </a:prstGeom>
            </p:spPr>
            <p:txBody>
              <a:bodyPr wrap="square">
                <a:spAutoFit/>
              </a:bodyPr>
              <a:lstStyle/>
              <a:p>
                <a:pPr lvl="0" algn="just">
                  <a:lnSpc>
                    <a:spcPct val="150000"/>
                  </a:lnSpc>
                  <a:defRPr/>
                </a:pPr>
                <a:r>
                  <a:rPr lang="en-US" sz="4000" smtClean="0">
                    <a:solidFill>
                      <a:schemeClr val="bg1"/>
                    </a:solidFill>
                    <a:latin typeface="Arial" panose="020B0604020202020204" pitchFamily="34" charset="0"/>
                    <a:ea typeface="Dotum" panose="020B0600000101010101" pitchFamily="34" charset="-127"/>
                    <a:cs typeface="Arial" panose="020B0604020202020204" pitchFamily="34" charset="0"/>
                  </a:rPr>
                  <a:t>C. </a:t>
                </a:r>
                <a14:m>
                  <m:oMath xmlns:m="http://schemas.openxmlformats.org/officeDocument/2006/math">
                    <m:sSub>
                      <m:sSubPr>
                        <m:ctrlPr>
                          <a:rPr lang="en-US" sz="4000" i="1">
                            <a:solidFill>
                              <a:schemeClr val="bg1"/>
                            </a:solidFill>
                            <a:effectLst/>
                            <a:latin typeface="Cambria Math" panose="02040503050406030204" pitchFamily="18" charset="0"/>
                            <a:ea typeface="Dotum" panose="020B0600000101010101" pitchFamily="34" charset="-127"/>
                          </a:rPr>
                        </m:ctrlPr>
                      </m:sSubPr>
                      <m:e>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sSup>
                      <m:sSupPr>
                        <m:ctrlPr>
                          <a:rPr lang="en-US" sz="4000" i="1">
                            <a:solidFill>
                              <a:schemeClr val="bg1"/>
                            </a:solidFill>
                            <a:effectLst/>
                            <a:latin typeface="Cambria Math" panose="02040503050406030204" pitchFamily="18" charset="0"/>
                            <a:ea typeface="Dotum" panose="020B0600000101010101" pitchFamily="34" charset="-127"/>
                          </a:rPr>
                        </m:ctrlPr>
                      </m:sSupPr>
                      <m:e>
                        <m: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e>
                      <m:sup>
                        <m:r>
                          <a:rPr lang="en-US"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nl-NL" sz="40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p>
                    </m:sSup>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1243031" y="6165773"/>
                <a:ext cx="4796115" cy="1015663"/>
              </a:xfrm>
              <a:prstGeom prst="rect">
                <a:avLst/>
              </a:prstGeom>
              <a:blipFill>
                <a:blip r:embed="rId8"/>
                <a:stretch>
                  <a:fillRect l="-4447" b="-13772"/>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mc:Choice xmlns:a14="http://schemas.microsoft.com/office/drawing/2010/main" Requires="a14">
          <p:sp>
            <p:nvSpPr>
              <p:cNvPr id="12" name="Rectangle 11"/>
              <p:cNvSpPr/>
              <p:nvPr/>
            </p:nvSpPr>
            <p:spPr>
              <a:xfrm>
                <a:off x="2714075" y="2019300"/>
                <a:ext cx="13287925" cy="3224344"/>
              </a:xfrm>
              <a:prstGeom prst="rect">
                <a:avLst/>
              </a:prstGeom>
            </p:spPr>
            <p:txBody>
              <a:bodyPr wrap="square">
                <a:spAutoFit/>
              </a:bodyPr>
              <a:lstStyle/>
              <a:p>
                <a:pPr marR="30480" algn="just">
                  <a:lnSpc>
                    <a:spcPct val="150000"/>
                  </a:lnSpc>
                  <a:spcAft>
                    <a:spcPts val="0"/>
                  </a:spcAft>
                </a:pPr>
                <a:r>
                  <a:rPr kumimoji="0" lang="en-US" sz="4200" b="1" i="0" u="none" strike="noStrike" kern="1200" cap="none" spc="0" normalizeH="0" baseline="0" noProof="0" smtClean="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1.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Cho dãy số </a:t>
                </a:r>
                <a14:m>
                  <m:oMath xmlns:m="http://schemas.openxmlformats.org/officeDocument/2006/math">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200" i="1">
                            <a:solidFill>
                              <a:schemeClr val="bg1"/>
                            </a:solidFill>
                            <a:effectLst/>
                            <a:latin typeface="Cambria Math" panose="02040503050406030204" pitchFamily="18" charset="0"/>
                          </a:rPr>
                        </m:ctrlPr>
                      </m:sSubPr>
                      <m:e>
                        <m:r>
                          <a:rPr lang="nl-NL"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nl-NL"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42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200">
                    <a:solidFill>
                      <a:schemeClr val="bg1"/>
                    </a:solidFill>
                    <a:effectLst/>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d>
                      <m:dPr>
                        <m:begChr m:val="{"/>
                        <m:endChr m:val=""/>
                        <m:ctrlPr>
                          <a:rPr lang="en-US" sz="4200" i="1">
                            <a:solidFill>
                              <a:schemeClr val="bg1"/>
                            </a:solidFill>
                            <a:effectLst/>
                            <a:latin typeface="Cambria Math" panose="02040503050406030204" pitchFamily="18" charset="0"/>
                            <a:ea typeface="Dotum" panose="020B0600000101010101" pitchFamily="34" charset="-127"/>
                          </a:rPr>
                        </m:ctrlPr>
                      </m:dPr>
                      <m:e>
                        <m:eqArr>
                          <m:eqArrPr>
                            <m:ctrlPr>
                              <a:rPr lang="en-US" sz="4200" i="1">
                                <a:solidFill>
                                  <a:schemeClr val="bg1"/>
                                </a:solidFill>
                                <a:effectLst/>
                                <a:latin typeface="Cambria Math" panose="02040503050406030204" pitchFamily="18" charset="0"/>
                                <a:ea typeface="Dotum" panose="020B0600000101010101" pitchFamily="34" charset="-127"/>
                              </a:rPr>
                            </m:ctrlPr>
                          </m:eqArrPr>
                          <m:e>
                            <m:sSub>
                              <m:sSubPr>
                                <m:ctrlPr>
                                  <a:rPr lang="en-US" sz="4200" i="1">
                                    <a:solidFill>
                                      <a:schemeClr val="bg1"/>
                                    </a:solidFill>
                                    <a:effectLst/>
                                    <a:latin typeface="Cambria Math" panose="02040503050406030204" pitchFamily="18" charset="0"/>
                                    <a:ea typeface="Dotum" panose="020B0600000101010101" pitchFamily="34" charset="-127"/>
                                  </a:rPr>
                                </m:ctrlPr>
                              </m:sSubPr>
                              <m:e>
                                <m:r>
                                  <a:rPr lang="nl-NL"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en-US"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sub>
                            </m:sSub>
                            <m:r>
                              <a:rPr lang="en-US"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                          </m:t>
                            </m:r>
                          </m:e>
                          <m:e>
                            <m:sSub>
                              <m:sSubPr>
                                <m:ctrlPr>
                                  <a:rPr lang="en-US" sz="4200" i="1">
                                    <a:solidFill>
                                      <a:schemeClr val="bg1"/>
                                    </a:solidFill>
                                    <a:effectLst/>
                                    <a:latin typeface="Cambria Math" panose="02040503050406030204" pitchFamily="18" charset="0"/>
                                    <a:ea typeface="Dotum" panose="020B0600000101010101" pitchFamily="34" charset="-127"/>
                                  </a:rPr>
                                </m:ctrlPr>
                              </m:sSubPr>
                              <m:e>
                                <m:r>
                                  <a:rPr lang="nl-NL"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nl-NL"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r>
                                  <a:rPr lang="en-US"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sub>
                            </m:sSub>
                            <m:r>
                              <a:rPr lang="en-US"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b>
                              <m:sSubPr>
                                <m:ctrlPr>
                                  <a:rPr lang="en-US" sz="4200" i="1">
                                    <a:solidFill>
                                      <a:schemeClr val="bg1"/>
                                    </a:solidFill>
                                    <a:effectLst/>
                                    <a:latin typeface="Cambria Math" panose="02040503050406030204" pitchFamily="18" charset="0"/>
                                    <a:ea typeface="Dotum" panose="020B0600000101010101" pitchFamily="34" charset="-127"/>
                                  </a:rPr>
                                </m:ctrlPr>
                              </m:sSubPr>
                              <m:e>
                                <m:r>
                                  <a:rPr lang="nl-NL"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nl-NL"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en-US"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200" i="1">
                                    <a:solidFill>
                                      <a:schemeClr val="bg1"/>
                                    </a:solidFill>
                                    <a:effectLst/>
                                    <a:latin typeface="Cambria Math" panose="02040503050406030204" pitchFamily="18" charset="0"/>
                                    <a:ea typeface="Dotum" panose="020B0600000101010101" pitchFamily="34" charset="-127"/>
                                  </a:rPr>
                                </m:ctrlPr>
                              </m:sSupPr>
                              <m:e>
                                <m:d>
                                  <m:dPr>
                                    <m:ctrlPr>
                                      <a:rPr lang="en-US" sz="4200" i="1">
                                        <a:solidFill>
                                          <a:schemeClr val="bg1"/>
                                        </a:solidFill>
                                        <a:effectLst/>
                                        <a:latin typeface="Cambria Math" panose="02040503050406030204" pitchFamily="18" charset="0"/>
                                        <a:ea typeface="Dotum" panose="020B0600000101010101" pitchFamily="34" charset="-127"/>
                                      </a:rPr>
                                    </m:ctrlPr>
                                  </m:dPr>
                                  <m:e>
                                    <m:r>
                                      <a:rPr lang="en-US"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e>
                                </m:d>
                              </m:e>
                              <m:sup>
                                <m:r>
                                  <a:rPr lang="en-US"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nl-NL"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p>
                            </m:sSup>
                          </m:e>
                        </m:eqArr>
                      </m:e>
                    </m:d>
                  </m:oMath>
                </a14:m>
                <a:r>
                  <a:rPr lang="en-US" sz="4200">
                    <a:solidFill>
                      <a:schemeClr val="bg1"/>
                    </a:solidFill>
                    <a:effectLst/>
                    <a:latin typeface="Arial" panose="020B0604020202020204" pitchFamily="34" charset="0"/>
                    <a:ea typeface="Dotum" panose="020B0600000101010101" pitchFamily="34" charset="-127"/>
                    <a:cs typeface="Arial" panose="020B0604020202020204" pitchFamily="34" charset="0"/>
                  </a:rPr>
                  <a:t> </a:t>
                </a:r>
                <a:r>
                  <a:rPr lang="en-US" sz="42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 Số </a:t>
                </a:r>
                <a:r>
                  <a:rPr lang="en-US" sz="4200">
                    <a:solidFill>
                      <a:schemeClr val="bg1"/>
                    </a:solidFill>
                    <a:effectLst/>
                    <a:latin typeface="Arial" panose="020B0604020202020204" pitchFamily="34" charset="0"/>
                    <a:ea typeface="Dotum" panose="020B0600000101010101" pitchFamily="34" charset="-127"/>
                    <a:cs typeface="Arial" panose="020B0604020202020204" pitchFamily="34" charset="0"/>
                  </a:rPr>
                  <a:t>hạng tổng quát </a:t>
                </a:r>
                <a14:m>
                  <m:oMath xmlns:m="http://schemas.openxmlformats.org/officeDocument/2006/math">
                    <m:sSub>
                      <m:sSubPr>
                        <m:ctrlPr>
                          <a:rPr lang="en-US" sz="4200" i="1">
                            <a:solidFill>
                              <a:schemeClr val="bg1"/>
                            </a:solidFill>
                            <a:effectLst/>
                            <a:latin typeface="Cambria Math" panose="02040503050406030204" pitchFamily="18" charset="0"/>
                            <a:ea typeface="Dotum" panose="020B0600000101010101" pitchFamily="34" charset="-127"/>
                          </a:rPr>
                        </m:ctrlPr>
                      </m:sSubPr>
                      <m:e>
                        <m:r>
                          <a:rPr lang="nl-NL"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nl-NL" sz="42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oMath>
                </a14:m>
                <a:r>
                  <a:rPr lang="en-US" sz="4200">
                    <a:solidFill>
                      <a:schemeClr val="bg1"/>
                    </a:solidFill>
                    <a:effectLst/>
                    <a:latin typeface="Arial" panose="020B0604020202020204" pitchFamily="34" charset="0"/>
                    <a:ea typeface="Dotum" panose="020B0600000101010101" pitchFamily="34" charset="-127"/>
                    <a:cs typeface="Arial" panose="020B0604020202020204" pitchFamily="34" charset="0"/>
                  </a:rPr>
                  <a:t> của dãy số là số hạng nào sau đây?</a:t>
                </a:r>
                <a:endPar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714075" y="2019300"/>
                <a:ext cx="13287925" cy="3224344"/>
              </a:xfrm>
              <a:prstGeom prst="rect">
                <a:avLst/>
              </a:prstGeom>
              <a:blipFill>
                <a:blip r:embed="rId9"/>
                <a:stretch>
                  <a:fillRect l="-1743" r="-1560" b="-3970"/>
                </a:stretch>
              </a:blipFill>
            </p:spPr>
            <p:txBody>
              <a:bodyPr/>
              <a:lstStyle/>
              <a:p>
                <a:r>
                  <a:rPr lang="en-US">
                    <a:noFill/>
                  </a:rPr>
                  <a:t> </a:t>
                </a:r>
              </a:p>
            </p:txBody>
          </p:sp>
        </mc:Fallback>
      </mc:AlternateContent>
    </p:spTree>
    <p:extLst>
      <p:ext uri="{BB962C8B-B14F-4D97-AF65-F5344CB8AC3E}">
        <p14:creationId xmlns:p14="http://schemas.microsoft.com/office/powerpoint/2010/main" val="21354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191500"/>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819400" y="2019300"/>
            <a:ext cx="12575204" cy="3070071"/>
          </a:xfrm>
          <a:prstGeom prst="rect">
            <a:avLst/>
          </a:prstGeom>
        </p:spPr>
        <p:txBody>
          <a:bodyPr wrap="square">
            <a:spAutoFit/>
          </a:bodyPr>
          <a:lstStyle/>
          <a:p>
            <a:pPr marR="30480" algn="just">
              <a:lnSpc>
                <a:spcPct val="150000"/>
              </a:lnSpc>
              <a:spcAft>
                <a:spcPts val="0"/>
              </a:spcAft>
            </a:pPr>
            <a:r>
              <a:rPr kumimoji="0" lang="en-US" sz="43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3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3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vi-VN" sz="4300">
                <a:solidFill>
                  <a:schemeClr val="bg1"/>
                </a:solidFill>
                <a:ea typeface="Times New Roman" panose="02020603050405020304" pitchFamily="18" charset="0"/>
                <a:cs typeface="Arial" panose="020B0604020202020204" pitchFamily="34" charset="0"/>
              </a:rPr>
              <a:t>Viết ba số xen giữa các số 2 và 22 để được cấp số cộng có 5 số hạng. Tính tổng của ba số viết xen giữa đó ?</a:t>
            </a:r>
            <a:endPar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4249002" y="6355532"/>
            <a:ext cx="1412887" cy="101566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36</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2589174" y="6268086"/>
            <a:ext cx="1410964" cy="1015663"/>
          </a:xfrm>
          <a:prstGeom prst="rect">
            <a:avLst/>
          </a:prstGeom>
        </p:spPr>
        <p:txBody>
          <a:bodyPr wrap="none">
            <a:spAutoFit/>
          </a:bodyPr>
          <a:lstStyle/>
          <a:p>
            <a:pPr lvl="0" algn="just">
              <a:lnSpc>
                <a:spcPct val="150000"/>
              </a:lnSpc>
              <a:spcAft>
                <a:spcPts val="800"/>
              </a:spcAft>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C. </a:t>
            </a: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39</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235646" y="8255936"/>
            <a:ext cx="1555554" cy="101566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30</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659269" y="8265427"/>
            <a:ext cx="1441741" cy="101566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34</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8320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191500"/>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819400" y="2019300"/>
            <a:ext cx="12575204" cy="3017686"/>
          </a:xfrm>
          <a:prstGeom prst="rect">
            <a:avLst/>
          </a:prstGeom>
        </p:spPr>
        <p:txBody>
          <a:bodyPr wrap="square">
            <a:spAutoFit/>
          </a:bodyPr>
          <a:lstStyle/>
          <a:p>
            <a:pPr algn="just">
              <a:lnSpc>
                <a:spcPct val="150000"/>
              </a:lnSpc>
              <a:spcAft>
                <a:spcPts val="0"/>
              </a:spcAft>
            </a:pPr>
            <a:r>
              <a:rPr kumimoji="0" lang="en-US" sz="43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3.</a:t>
            </a:r>
            <a:r>
              <a:rPr kumimoji="0" lang="en-US" sz="43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300">
                <a:solidFill>
                  <a:schemeClr val="bg1"/>
                </a:solidFill>
                <a:latin typeface="Arial" panose="020B0604020202020204" pitchFamily="34" charset="0"/>
                <a:ea typeface="Times New Roman" panose="02020603050405020304" pitchFamily="18" charset="0"/>
                <a:cs typeface="Arial" panose="020B0604020202020204" pitchFamily="34" charset="0"/>
              </a:rPr>
              <a:t>Cho tứ giác ABCD biết 4 góc của tứ giác lập thành một cấp số cộng và góc A bằng 30°. Tìm công sai d ?</a:t>
            </a:r>
            <a:endPar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4249002" y="6355532"/>
            <a:ext cx="1412887"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40</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2589174" y="6268086"/>
            <a:ext cx="1410964"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35</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235646" y="8255936"/>
            <a:ext cx="1555554"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30</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649200" y="8265427"/>
            <a:ext cx="1441741"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45</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402194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831015" y="605784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2218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132329" y="605784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850742" y="2117858"/>
            <a:ext cx="12584354" cy="2947410"/>
          </a:xfrm>
          <a:prstGeom prst="rect">
            <a:avLst/>
          </a:prstGeom>
        </p:spPr>
        <p:txBody>
          <a:bodyPr wrap="square">
            <a:spAutoFit/>
          </a:bodyPr>
          <a:lstStyle/>
          <a:p>
            <a:pPr algn="just">
              <a:lnSpc>
                <a:spcPct val="150000"/>
              </a:lnSpc>
              <a:spcAft>
                <a:spcPts val="0"/>
              </a:spcAft>
            </a:pPr>
            <a:r>
              <a:rPr kumimoji="0" lang="en-US" sz="43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3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4.</a:t>
            </a:r>
            <a:r>
              <a:rPr kumimoji="0" lang="en-US" sz="43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300">
                <a:solidFill>
                  <a:schemeClr val="bg1"/>
                </a:solidFill>
                <a:latin typeface="Arial" panose="020B0604020202020204" pitchFamily="34" charset="0"/>
                <a:ea typeface="Times New Roman" panose="02020603050405020304" pitchFamily="18" charset="0"/>
                <a:cs typeface="Arial" panose="020B0604020202020204" pitchFamily="34" charset="0"/>
              </a:rPr>
              <a:t>Cho cấp số nhân (u</a:t>
            </a:r>
            <a:r>
              <a:rPr lang="en-US" sz="43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4300">
                <a:solidFill>
                  <a:schemeClr val="bg1"/>
                </a:solidFill>
                <a:latin typeface="Arial" panose="020B0604020202020204" pitchFamily="34" charset="0"/>
                <a:ea typeface="Times New Roman" panose="02020603050405020304" pitchFamily="18" charset="0"/>
                <a:cs typeface="Arial" panose="020B0604020202020204" pitchFamily="34" charset="0"/>
              </a:rPr>
              <a:t>) có u</a:t>
            </a:r>
            <a:r>
              <a:rPr lang="en-US" sz="43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1</a:t>
            </a:r>
            <a:r>
              <a:rPr lang="en-US" sz="4300">
                <a:solidFill>
                  <a:schemeClr val="bg1"/>
                </a:solidFill>
                <a:latin typeface="Arial" panose="020B0604020202020204" pitchFamily="34" charset="0"/>
                <a:ea typeface="Times New Roman" panose="02020603050405020304" pitchFamily="18" charset="0"/>
                <a:cs typeface="Arial" panose="020B0604020202020204" pitchFamily="34" charset="0"/>
              </a:rPr>
              <a:t> = 3 và 15u</a:t>
            </a:r>
            <a:r>
              <a:rPr lang="en-US" sz="43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1</a:t>
            </a:r>
            <a:r>
              <a:rPr lang="en-US" sz="4300">
                <a:solidFill>
                  <a:schemeClr val="bg1"/>
                </a:solidFill>
                <a:latin typeface="Arial" panose="020B0604020202020204" pitchFamily="34" charset="0"/>
                <a:ea typeface="Times New Roman" panose="02020603050405020304" pitchFamily="18" charset="0"/>
                <a:cs typeface="Arial" panose="020B0604020202020204" pitchFamily="34" charset="0"/>
              </a:rPr>
              <a:t> - 4u</a:t>
            </a:r>
            <a:r>
              <a:rPr lang="en-US" sz="43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300">
                <a:solidFill>
                  <a:schemeClr val="bg1"/>
                </a:solidFill>
                <a:latin typeface="Arial" panose="020B0604020202020204" pitchFamily="34" charset="0"/>
                <a:ea typeface="Times New Roman" panose="02020603050405020304" pitchFamily="18" charset="0"/>
                <a:cs typeface="Arial" panose="020B0604020202020204" pitchFamily="34" charset="0"/>
              </a:rPr>
              <a:t> + u</a:t>
            </a:r>
            <a:r>
              <a:rPr lang="en-US" sz="43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n-US" sz="4300">
                <a:solidFill>
                  <a:schemeClr val="bg1"/>
                </a:solidFill>
                <a:latin typeface="Arial" panose="020B0604020202020204" pitchFamily="34" charset="0"/>
                <a:ea typeface="Times New Roman" panose="02020603050405020304" pitchFamily="18" charset="0"/>
                <a:cs typeface="Arial" panose="020B0604020202020204" pitchFamily="34" charset="0"/>
              </a:rPr>
              <a:t> đạt giá trị nhỏ nhất. Tìm số hạng thứ 13 của cấp số nhân đã cho.</a:t>
            </a:r>
            <a:endParaRPr lang="en-US" sz="43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11607531" y="6223915"/>
            <a:ext cx="3518912" cy="901593"/>
          </a:xfrm>
          <a:prstGeom prst="rect">
            <a:avLst/>
          </a:prstGeom>
        </p:spPr>
        <p:txBody>
          <a:bodyPr wrap="none">
            <a:spAutoFit/>
          </a:bodyPr>
          <a:lstStyle/>
          <a:p>
            <a:pPr algn="just">
              <a:lnSpc>
                <a:spcPct val="150000"/>
              </a:lnSpc>
              <a:spcAft>
                <a:spcPts val="0"/>
              </a:spcAft>
            </a:pPr>
            <a:r>
              <a:rPr lang="nl-NL" sz="4000">
                <a:solidFill>
                  <a:schemeClr val="bg1"/>
                </a:solidFill>
                <a:latin typeface="Arial" panose="020B0604020202020204" pitchFamily="34" charset="0"/>
                <a:ea typeface="Times New Roman" panose="02020603050405020304" pitchFamily="18" charset="0"/>
                <a:cs typeface="Arial" panose="020B0604020202020204" pitchFamily="34" charset="0"/>
              </a:rPr>
              <a:t>C. u</a:t>
            </a:r>
            <a:r>
              <a:rPr lang="nl-NL" sz="40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13</a:t>
            </a:r>
            <a:r>
              <a:rPr lang="nl-NL" sz="4000">
                <a:solidFill>
                  <a:schemeClr val="bg1"/>
                </a:solidFill>
                <a:latin typeface="Arial" panose="020B0604020202020204" pitchFamily="34" charset="0"/>
                <a:ea typeface="Times New Roman" panose="02020603050405020304" pitchFamily="18" charset="0"/>
                <a:cs typeface="Arial" panose="020B0604020202020204" pitchFamily="34" charset="0"/>
              </a:rPr>
              <a:t> = 12288</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3256320" y="6175098"/>
            <a:ext cx="3490058" cy="901593"/>
          </a:xfrm>
          <a:prstGeom prst="rect">
            <a:avLst/>
          </a:prstGeom>
        </p:spPr>
        <p:txBody>
          <a:bodyPr wrap="none">
            <a:spAutoFit/>
          </a:bodyPr>
          <a:lstStyle/>
          <a:p>
            <a:pPr algn="just">
              <a:lnSpc>
                <a:spcPct val="150000"/>
              </a:lnSpc>
              <a:spcAft>
                <a:spcPts val="0"/>
              </a:spcAft>
            </a:pPr>
            <a:r>
              <a:rPr lang="nl-NL" sz="4000">
                <a:solidFill>
                  <a:schemeClr val="bg1"/>
                </a:solidFill>
                <a:latin typeface="Arial" panose="020B0604020202020204" pitchFamily="34" charset="0"/>
                <a:ea typeface="Times New Roman" panose="02020603050405020304" pitchFamily="18" charset="0"/>
                <a:cs typeface="Arial" panose="020B0604020202020204" pitchFamily="34" charset="0"/>
              </a:rPr>
              <a:t>A. u</a:t>
            </a:r>
            <a:r>
              <a:rPr lang="nl-NL" sz="40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13</a:t>
            </a:r>
            <a:r>
              <a:rPr lang="nl-NL" sz="4000">
                <a:solidFill>
                  <a:schemeClr val="bg1"/>
                </a:solidFill>
                <a:latin typeface="Arial" panose="020B0604020202020204" pitchFamily="34" charset="0"/>
                <a:ea typeface="Times New Roman" panose="02020603050405020304" pitchFamily="18" charset="0"/>
                <a:cs typeface="Arial" panose="020B0604020202020204" pitchFamily="34" charset="0"/>
              </a:rPr>
              <a:t> = 24567</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3256320" y="8336147"/>
            <a:ext cx="3490058" cy="901593"/>
          </a:xfrm>
          <a:prstGeom prst="rect">
            <a:avLst/>
          </a:prstGeom>
        </p:spPr>
        <p:txBody>
          <a:bodyPr wrap="none">
            <a:spAutoFit/>
          </a:bodyPr>
          <a:lstStyle/>
          <a:p>
            <a:pPr algn="just">
              <a:lnSpc>
                <a:spcPct val="150000"/>
              </a:lnSpc>
              <a:spcAft>
                <a:spcPts val="0"/>
              </a:spcAft>
            </a:pPr>
            <a:r>
              <a:rPr lang="nl-NL" sz="4000">
                <a:solidFill>
                  <a:schemeClr val="bg1"/>
                </a:solidFill>
                <a:latin typeface="Arial" panose="020B0604020202020204" pitchFamily="34" charset="0"/>
                <a:ea typeface="Times New Roman" panose="02020603050405020304" pitchFamily="18" charset="0"/>
                <a:cs typeface="Arial" panose="020B0604020202020204" pitchFamily="34" charset="0"/>
              </a:rPr>
              <a:t>B. u</a:t>
            </a:r>
            <a:r>
              <a:rPr lang="nl-NL" sz="40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13</a:t>
            </a:r>
            <a:r>
              <a:rPr lang="nl-NL" sz="4000">
                <a:solidFill>
                  <a:schemeClr val="bg1"/>
                </a:solidFill>
                <a:latin typeface="Arial" panose="020B0604020202020204" pitchFamily="34" charset="0"/>
                <a:ea typeface="Times New Roman" panose="02020603050405020304" pitchFamily="18" charset="0"/>
                <a:cs typeface="Arial" panose="020B0604020202020204" pitchFamily="34" charset="0"/>
              </a:rPr>
              <a:t> = 49152</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1658600" y="8321103"/>
            <a:ext cx="3233578" cy="901593"/>
          </a:xfrm>
          <a:prstGeom prst="rect">
            <a:avLst/>
          </a:prstGeom>
        </p:spPr>
        <p:txBody>
          <a:bodyPr wrap="none">
            <a:spAutoFit/>
          </a:bodyPr>
          <a:lstStyle/>
          <a:p>
            <a:pPr algn="just">
              <a:lnSpc>
                <a:spcPct val="150000"/>
              </a:lnSpc>
              <a:spcAft>
                <a:spcPts val="0"/>
              </a:spcAft>
            </a:pPr>
            <a:r>
              <a:rPr lang="nl-NL" sz="4000">
                <a:solidFill>
                  <a:schemeClr val="bg1"/>
                </a:solidFill>
                <a:latin typeface="Arial" panose="020B0604020202020204" pitchFamily="34" charset="0"/>
                <a:ea typeface="Times New Roman" panose="02020603050405020304" pitchFamily="18" charset="0"/>
                <a:cs typeface="Arial" panose="020B0604020202020204" pitchFamily="34" charset="0"/>
              </a:rPr>
              <a:t>D. u</a:t>
            </a:r>
            <a:r>
              <a:rPr lang="nl-NL" sz="40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13</a:t>
            </a:r>
            <a:r>
              <a:rPr lang="nl-NL" sz="4000">
                <a:solidFill>
                  <a:schemeClr val="bg1"/>
                </a:solidFill>
                <a:latin typeface="Arial" panose="020B0604020202020204" pitchFamily="34" charset="0"/>
                <a:ea typeface="Times New Roman" panose="02020603050405020304" pitchFamily="18" charset="0"/>
                <a:cs typeface="Arial" panose="020B0604020202020204" pitchFamily="34" charset="0"/>
              </a:rPr>
              <a:t> = 3072</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02210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887634" y="2186443"/>
            <a:ext cx="14731921" cy="326185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0201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374247"/>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2091520" y="6069664"/>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094718" y="831283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509484" y="2295079"/>
            <a:ext cx="13488219" cy="3000821"/>
          </a:xfrm>
          <a:prstGeom prst="rect">
            <a:avLst/>
          </a:prstGeom>
        </p:spPr>
        <p:txBody>
          <a:bodyPr wrap="square">
            <a:spAutoFit/>
          </a:bodyPr>
          <a:lstStyle/>
          <a:p>
            <a:pPr algn="just">
              <a:lnSpc>
                <a:spcPct val="150000"/>
              </a:lnSpc>
              <a:spcAft>
                <a:spcPts val="0"/>
              </a:spcAft>
            </a:pPr>
            <a:r>
              <a:rPr kumimoji="0" lang="en-US" sz="42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2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5.</a:t>
            </a:r>
            <a:r>
              <a:rPr kumimoji="0" lang="en-US" sz="42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nl-NL" sz="4200">
                <a:solidFill>
                  <a:schemeClr val="bg1"/>
                </a:solidFill>
                <a:latin typeface="Arial" panose="020B0604020202020204" pitchFamily="34" charset="0"/>
                <a:ea typeface="Times New Roman" panose="02020603050405020304" pitchFamily="18" charset="0"/>
                <a:cs typeface="Arial" panose="020B0604020202020204" pitchFamily="34" charset="0"/>
              </a:rPr>
              <a:t>Tìm tất cả các giá trị của tham số m để phương trình sau có ba nghiệm phân biệt lập thành một cấp số nhân: x</a:t>
            </a:r>
            <a:r>
              <a:rPr lang="nl-NL"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nl-NL" sz="4200">
                <a:solidFill>
                  <a:schemeClr val="bg1"/>
                </a:solidFill>
                <a:latin typeface="Arial" panose="020B0604020202020204" pitchFamily="34" charset="0"/>
                <a:ea typeface="Times New Roman" panose="02020603050405020304" pitchFamily="18" charset="0"/>
                <a:cs typeface="Arial" panose="020B0604020202020204" pitchFamily="34" charset="0"/>
              </a:rPr>
              <a:t> - 7x</a:t>
            </a:r>
            <a:r>
              <a:rPr lang="nl-NL"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nl-NL" sz="4200">
                <a:solidFill>
                  <a:schemeClr val="bg1"/>
                </a:solidFill>
                <a:latin typeface="Arial" panose="020B0604020202020204" pitchFamily="34" charset="0"/>
                <a:ea typeface="Times New Roman" panose="02020603050405020304" pitchFamily="18" charset="0"/>
                <a:cs typeface="Arial" panose="020B0604020202020204" pitchFamily="34" charset="0"/>
              </a:rPr>
              <a:t> + 2(m</a:t>
            </a:r>
            <a:r>
              <a:rPr lang="nl-NL"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nl-NL" sz="4200">
                <a:solidFill>
                  <a:schemeClr val="bg1"/>
                </a:solidFill>
                <a:latin typeface="Arial" panose="020B0604020202020204" pitchFamily="34" charset="0"/>
                <a:ea typeface="Times New Roman" panose="02020603050405020304" pitchFamily="18" charset="0"/>
                <a:cs typeface="Arial" panose="020B0604020202020204" pitchFamily="34" charset="0"/>
              </a:rPr>
              <a:t> + 6m)x - 8 = 0.</a:t>
            </a:r>
            <a:endPar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713955" y="8458068"/>
            <a:ext cx="5008422" cy="901593"/>
          </a:xfrm>
          <a:prstGeom prst="rect">
            <a:avLst/>
          </a:prstGeom>
        </p:spPr>
        <p:txBody>
          <a:bodyPr wrap="none">
            <a:spAutoFit/>
          </a:bodyPr>
          <a:lstStyle/>
          <a:p>
            <a:pPr marR="30480" lvl="0" algn="just">
              <a:lnSpc>
                <a:spcPct val="150000"/>
              </a:lnSpc>
              <a:defRPr/>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B. m = 1 hoặc m = -7</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0708593" y="6266413"/>
            <a:ext cx="5006499" cy="101566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C. m = -1 </a:t>
            </a: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hoặc </a:t>
            </a:r>
            <a:r>
              <a:rPr lang="en-US" sz="4000" smtClean="0">
                <a:solidFill>
                  <a:prstClr val="white"/>
                </a:solidFill>
                <a:latin typeface="Arial" panose="020B0604020202020204" pitchFamily="34" charset="0"/>
                <a:ea typeface="Arial" panose="020B0604020202020204" pitchFamily="34" charset="0"/>
                <a:cs typeface="Arial" panose="020B0604020202020204" pitchFamily="34" charset="0"/>
              </a:rPr>
              <a:t>m = </a:t>
            </a: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7</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062081" y="6182226"/>
            <a:ext cx="2312171" cy="901593"/>
          </a:xfrm>
          <a:prstGeom prst="rect">
            <a:avLst/>
          </a:prstGeom>
        </p:spPr>
        <p:txBody>
          <a:bodyPr wrap="none">
            <a:spAutoFit/>
          </a:bodyPr>
          <a:lstStyle/>
          <a:p>
            <a:pPr marR="30480" lvl="0" algn="just">
              <a:lnSpc>
                <a:spcPct val="150000"/>
              </a:lnSpc>
              <a:defRPr/>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A. m = -7</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128844" y="8448174"/>
            <a:ext cx="2169505" cy="901593"/>
          </a:xfrm>
          <a:prstGeom prst="rect">
            <a:avLst/>
          </a:prstGeom>
        </p:spPr>
        <p:txBody>
          <a:bodyPr wrap="none">
            <a:spAutoFit/>
          </a:bodyPr>
          <a:lstStyle/>
          <a:p>
            <a:pPr marR="30480" lvl="0" algn="just">
              <a:lnSpc>
                <a:spcPct val="150000"/>
              </a:lnSpc>
              <a:defRPr/>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D. m = 1</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28342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6472826" y="402136"/>
            <a:ext cx="1343531" cy="1483821"/>
          </a:xfrm>
          <a:prstGeom prst="rect">
            <a:avLst/>
          </a:prstGeom>
        </p:spPr>
      </p:pic>
      <p:pic>
        <p:nvPicPr>
          <p:cNvPr id="9"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6916400" y="7678936"/>
            <a:ext cx="1110858" cy="2493764"/>
          </a:xfrm>
          <a:prstGeom prst="rect">
            <a:avLst/>
          </a:prstGeom>
        </p:spPr>
      </p:pic>
      <p:sp>
        <p:nvSpPr>
          <p:cNvPr id="2" name="Rectangle 1"/>
          <p:cNvSpPr/>
          <p:nvPr/>
        </p:nvSpPr>
        <p:spPr>
          <a:xfrm>
            <a:off x="597069" y="876300"/>
            <a:ext cx="6287299" cy="707886"/>
          </a:xfrm>
          <a:prstGeom prst="rect">
            <a:avLst/>
          </a:prstGeom>
        </p:spPr>
        <p:txBody>
          <a:bodyPr wrap="none">
            <a:spAutoFit/>
          </a:bodyPr>
          <a:lstStyle/>
          <a:p>
            <a:pPr lvl="0"/>
            <a:r>
              <a:rPr lang="fr-FR" sz="4000" b="1">
                <a:solidFill>
                  <a:srgbClr val="FFFF00"/>
                </a:solidFill>
                <a:latin typeface="Arial" panose="020B0604020202020204" pitchFamily="34" charset="0"/>
                <a:ea typeface="Calibri" panose="020F0502020204030204" pitchFamily="34" charset="0"/>
              </a:rPr>
              <a:t>Bài </a:t>
            </a:r>
            <a:r>
              <a:rPr lang="fr-FR" sz="4000" b="1" smtClean="0">
                <a:solidFill>
                  <a:srgbClr val="FFFF00"/>
                </a:solidFill>
                <a:latin typeface="Arial" panose="020B0604020202020204" pitchFamily="34" charset="0"/>
                <a:ea typeface="Calibri" panose="020F0502020204030204" pitchFamily="34" charset="0"/>
              </a:rPr>
              <a:t>2.29 </a:t>
            </a:r>
            <a:r>
              <a:rPr lang="fr-FR" sz="4000" b="1">
                <a:solidFill>
                  <a:srgbClr val="FFFF00"/>
                </a:solidFill>
                <a:latin typeface="Arial" panose="020B0604020202020204" pitchFamily="34" charset="0"/>
                <a:ea typeface="Calibri" panose="020F0502020204030204" pitchFamily="34" charset="0"/>
              </a:rPr>
              <a:t>(SGK – trang 57)</a:t>
            </a:r>
            <a:endParaRPr lang="fr-FR" sz="4000" b="1">
              <a:solidFill>
                <a:srgbClr val="FFFF00"/>
              </a:solidFill>
              <a:latin typeface="Arial" panose="020B0604020202020204" pitchFamily="34"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673269" y="2019300"/>
                <a:ext cx="16928931" cy="64001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smtClean="0">
                    <a:ln>
                      <a:noFill/>
                    </a:ln>
                    <a:solidFill>
                      <a:schemeClr val="bg1"/>
                    </a:solidFill>
                    <a:effectLst/>
                    <a:ea typeface="OpenSans"/>
                    <a:cs typeface="Arial" panose="020B0604020202020204" pitchFamily="34" charset="0"/>
                  </a:rPr>
                  <a:t>Chứng </a:t>
                </a:r>
                <a:r>
                  <a:rPr kumimoji="0" lang="en-US" altLang="en-US" sz="3800" b="0" i="0" u="none" strike="noStrike" cap="none" normalizeH="0" baseline="0" smtClean="0">
                    <a:ln>
                      <a:noFill/>
                    </a:ln>
                    <a:solidFill>
                      <a:schemeClr val="bg1"/>
                    </a:solidFill>
                    <a:effectLst/>
                    <a:ea typeface="OpenSans"/>
                    <a:cs typeface="Arial" panose="020B0604020202020204" pitchFamily="34" charset="0"/>
                  </a:rPr>
                  <a:t>minh rằng:</a:t>
                </a:r>
                <a:endParaRPr kumimoji="0" lang="en-US" altLang="en-US" sz="3800" b="0" i="0" u="none" strike="noStrike" cap="none" normalizeH="0" baseline="0" smtClean="0">
                  <a:ln>
                    <a:noFill/>
                  </a:ln>
                  <a:solidFill>
                    <a:schemeClr val="bg1"/>
                  </a:solidFill>
                  <a:effectLst/>
                  <a:cs typeface="Arial" panose="020B0604020202020204" pitchFamily="34" charset="0"/>
                </a:endParaRPr>
              </a:p>
              <a:p>
                <a:pPr lvl="0" algn="just">
                  <a:lnSpc>
                    <a:spcPct val="150000"/>
                  </a:lnSpc>
                </a:pPr>
                <a:r>
                  <a:rPr kumimoji="0" lang="en-US" altLang="en-US" sz="3800" b="0" i="0" u="none" strike="noStrike" cap="none" normalizeH="0" baseline="0" smtClean="0">
                    <a:ln>
                      <a:noFill/>
                    </a:ln>
                    <a:solidFill>
                      <a:schemeClr val="bg1"/>
                    </a:solidFill>
                    <a:effectLst/>
                    <a:ea typeface="OpenSans"/>
                    <a:cs typeface="Arial" panose="020B0604020202020204" pitchFamily="34" charset="0"/>
                  </a:rPr>
                  <a:t>a) Trong một cấp số cộng</a:t>
                </a:r>
                <a:r>
                  <a:rPr kumimoji="0" lang="en-US" altLang="en-US" sz="3800" b="0" i="0" u="none" strike="noStrike" cap="none" normalizeH="0" baseline="0" smtClean="0">
                    <a:ln>
                      <a:noFill/>
                    </a:ln>
                    <a:solidFill>
                      <a:schemeClr val="bg1"/>
                    </a:solidFill>
                    <a:effectLst/>
                    <a:ea typeface="OpenSans"/>
                    <a:cs typeface="Arial" panose="020B0604020202020204" pitchFamily="34" charset="0"/>
                  </a:rPr>
                  <a:t> </a:t>
                </a:r>
                <a:r>
                  <a:rPr lang="en-US" sz="3800">
                    <a:solidFill>
                      <a:schemeClr val="bg1"/>
                    </a:solidFill>
                    <a:ea typeface="Times New Roman" panose="02020603050405020304" pitchFamily="18" charset="0"/>
                    <a:cs typeface="Arial" panose="020B0604020202020204" pitchFamily="34" charset="0"/>
                  </a:rPr>
                  <a:t>(u</a:t>
                </a:r>
                <a:r>
                  <a:rPr lang="en-US" sz="3800" baseline="-25000">
                    <a:solidFill>
                      <a:schemeClr val="bg1"/>
                    </a:solidFill>
                    <a:ea typeface="Times New Roman" panose="02020603050405020304" pitchFamily="18" charset="0"/>
                    <a:cs typeface="Arial" panose="020B0604020202020204" pitchFamily="34" charset="0"/>
                  </a:rPr>
                  <a:t>n</a:t>
                </a:r>
                <a:r>
                  <a:rPr lang="en-US" sz="3800">
                    <a:solidFill>
                      <a:schemeClr val="bg1"/>
                    </a:solidFill>
                    <a:ea typeface="Times New Roman" panose="02020603050405020304" pitchFamily="18" charset="0"/>
                    <a:cs typeface="Arial" panose="020B0604020202020204" pitchFamily="34" charset="0"/>
                  </a:rPr>
                  <a:t>) </a:t>
                </a:r>
                <a:r>
                  <a:rPr kumimoji="0" lang="en-US" altLang="en-US" sz="3800" b="0" i="0" u="none" strike="noStrike" cap="none" normalizeH="0" baseline="0" smtClean="0">
                    <a:ln>
                      <a:noFill/>
                    </a:ln>
                    <a:solidFill>
                      <a:schemeClr val="bg1"/>
                    </a:solidFill>
                    <a:effectLst/>
                    <a:ea typeface="OpenSans"/>
                    <a:cs typeface="Arial" panose="020B0604020202020204" pitchFamily="34" charset="0"/>
                  </a:rPr>
                  <a:t>mỗi </a:t>
                </a:r>
                <a:r>
                  <a:rPr kumimoji="0" lang="en-US" altLang="en-US" sz="3800" b="0" i="0" u="none" strike="noStrike" cap="none" normalizeH="0" baseline="0" smtClean="0">
                    <a:ln>
                      <a:noFill/>
                    </a:ln>
                    <a:solidFill>
                      <a:schemeClr val="bg1"/>
                    </a:solidFill>
                    <a:effectLst/>
                    <a:ea typeface="OpenSans"/>
                    <a:cs typeface="Arial" panose="020B0604020202020204" pitchFamily="34" charset="0"/>
                  </a:rPr>
                  <a:t>số hạng (trừ số hạng đầu và số hạng cuối, nếu có) đều là trung bình cộng của hai số hạng đứng kề với nó, nghĩa là</a:t>
                </a:r>
                <a:endParaRPr kumimoji="0" lang="en-US" altLang="en-US" sz="3800" b="0" i="0" u="none" strike="noStrike" cap="none" normalizeH="0" baseline="0" smtClean="0">
                  <a:ln>
                    <a:noFill/>
                  </a:ln>
                  <a:solidFill>
                    <a:schemeClr val="bg1"/>
                  </a:solidFill>
                  <a:effectLst/>
                  <a:cs typeface="Arial" panose="020B0604020202020204" pitchFamily="34" charset="0"/>
                </a:endParaRPr>
              </a:p>
              <a:p>
                <a:pPr lvl="0" algn="ctr">
                  <a:lnSpc>
                    <a:spcPct val="150000"/>
                  </a:lnSpc>
                </a:pPr>
                <a14:m>
                  <m:oMath xmlns:m="http://schemas.openxmlformats.org/officeDocument/2006/math">
                    <m:sSub>
                      <m:sSubPr>
                        <m:ctrlP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kumimoji="0" lang="en-US" altLang="en-US" sz="3800" b="0" i="0" u="none" strike="noStrike" cap="none" normalizeH="0" baseline="0" smtClean="0">
                    <a:ln>
                      <a:noFill/>
                    </a:ln>
                    <a:solidFill>
                      <a:schemeClr val="bg1"/>
                    </a:solidFill>
                    <a:effectLst/>
                    <a:ea typeface="OpenSans"/>
                    <a:cs typeface="Arial" panose="020B0604020202020204" pitchFamily="34" charset="0"/>
                  </a:rPr>
                  <a:t> với</a:t>
                </a:r>
                <a:r>
                  <a:rPr kumimoji="0" lang="en-US" altLang="en-US" sz="3800" b="0" i="0" u="none" strike="noStrike" cap="none" normalizeH="0" smtClean="0">
                    <a:ln>
                      <a:noFill/>
                    </a:ln>
                    <a:solidFill>
                      <a:schemeClr val="bg1"/>
                    </a:solidFill>
                    <a:effectLst/>
                    <a:ea typeface="OpenSans"/>
                    <a:cs typeface="Arial" panose="020B0604020202020204" pitchFamily="34" charset="0"/>
                  </a:rPr>
                  <a:t> </a:t>
                </a:r>
                <a14:m>
                  <m:oMath xmlns:m="http://schemas.openxmlformats.org/officeDocument/2006/math">
                    <m:r>
                      <a:rPr lang="en-US" altLang="en-US" sz="3800" i="1" smtClean="0">
                        <a:solidFill>
                          <a:schemeClr val="bg1"/>
                        </a:solidFill>
                        <a:latin typeface="Cambria Math" panose="02040503050406030204" pitchFamily="18" charset="0"/>
                        <a:ea typeface="MJXc-TeX-math-I"/>
                      </a:rPr>
                      <m:t>𝑘</m:t>
                    </m:r>
                    <m:r>
                      <a:rPr lang="en-US" altLang="en-US" sz="3800" i="1">
                        <a:solidFill>
                          <a:schemeClr val="bg1"/>
                        </a:solidFill>
                        <a:latin typeface="Cambria Math" panose="02040503050406030204" pitchFamily="18" charset="0"/>
                        <a:ea typeface="MJXc-TeX-main-R"/>
                      </a:rPr>
                      <m:t>≥2</m:t>
                    </m:r>
                  </m:oMath>
                </a14:m>
                <a:endParaRPr kumimoji="0" lang="en-US" altLang="en-US" sz="3800" b="0" i="0" u="none" strike="noStrike" cap="none" normalizeH="0" baseline="0" smtClean="0">
                  <a:ln>
                    <a:noFill/>
                  </a:ln>
                  <a:solidFill>
                    <a:schemeClr val="bg1"/>
                  </a:solidFill>
                  <a:effectLst/>
                  <a:ea typeface="OpenSans"/>
                  <a:cs typeface="Arial" panose="020B0604020202020204" pitchFamily="34" charset="0"/>
                </a:endParaRPr>
              </a:p>
              <a:p>
                <a:pPr lvl="0" algn="just">
                  <a:lnSpc>
                    <a:spcPct val="150000"/>
                  </a:lnSpc>
                </a:pPr>
                <a:r>
                  <a:rPr kumimoji="0" lang="en-US" altLang="en-US" sz="3800" b="0" i="0" u="none" strike="noStrike" cap="none" normalizeH="0" baseline="0" smtClean="0">
                    <a:ln>
                      <a:noFill/>
                    </a:ln>
                    <a:solidFill>
                      <a:schemeClr val="bg1"/>
                    </a:solidFill>
                    <a:effectLst/>
                    <a:ea typeface="OpenSans"/>
                    <a:cs typeface="Arial" panose="020B0604020202020204" pitchFamily="34" charset="0"/>
                  </a:rPr>
                  <a:t>b</a:t>
                </a:r>
                <a:r>
                  <a:rPr kumimoji="0" lang="en-US" altLang="en-US" sz="3800" b="0" i="0" u="none" strike="noStrike" cap="none" normalizeH="0" baseline="0" smtClean="0">
                    <a:ln>
                      <a:noFill/>
                    </a:ln>
                    <a:solidFill>
                      <a:schemeClr val="bg1"/>
                    </a:solidFill>
                    <a:effectLst/>
                    <a:ea typeface="OpenSans"/>
                    <a:cs typeface="Arial" panose="020B0604020202020204" pitchFamily="34" charset="0"/>
                  </a:rPr>
                  <a:t>) Trong một cấp số nhân, bình phương của mỗi số hạng (trừ số hạng đầu và số hạng cuối, nếu có) đều là tích của hai số hạng đứng kề với nó, nghĩa là</a:t>
                </a:r>
                <a:endParaRPr kumimoji="0" lang="en-US" altLang="en-US" sz="3800" b="0" i="0" u="none" strike="noStrike" cap="none" normalizeH="0" baseline="0" smtClean="0">
                  <a:ln>
                    <a:noFill/>
                  </a:ln>
                  <a:solidFill>
                    <a:schemeClr val="bg1"/>
                  </a:solidFill>
                  <a:effectLst/>
                  <a:cs typeface="Arial" panose="020B0604020202020204" pitchFamily="34" charset="0"/>
                </a:endParaRPr>
              </a:p>
              <a:p>
                <a:pPr lvl="0" algn="ctr" eaLnBrk="1" fontAlgn="auto" hangingPunct="1">
                  <a:lnSpc>
                    <a:spcPct val="150000"/>
                  </a:lnSpc>
                  <a:spcBef>
                    <a:spcPts val="0"/>
                  </a:spcBef>
                  <a:spcAft>
                    <a:spcPts val="0"/>
                  </a:spcAft>
                </a:pPr>
                <a14:m>
                  <m:oMath xmlns:m="http://schemas.openxmlformats.org/officeDocument/2006/math">
                    <m:sSubSup>
                      <m:sSubSupPr>
                        <m:ctrlP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𝑘</m:t>
                        </m:r>
                      </m:sub>
                      <m:sup>
                        <m: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sup>
                    </m:sSubSup>
                    <m:r>
                      <a:rPr lang="en-US" sz="38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3800" b="0" i="1" u="none" strike="noStrike" cap="none" normalizeH="0" baseline="0" smtClean="0">
                    <a:ln>
                      <a:noFill/>
                    </a:ln>
                    <a:solidFill>
                      <a:schemeClr val="bg1"/>
                    </a:solidFill>
                    <a:effectLst/>
                    <a:ea typeface="OpenSans"/>
                    <a:cs typeface="Arial" panose="020B0604020202020204" pitchFamily="34" charset="0"/>
                  </a:rPr>
                  <a:t> </a:t>
                </a:r>
                <a:r>
                  <a:rPr kumimoji="0" lang="en-US" altLang="en-US" sz="3800" b="0" i="0" u="none" strike="noStrike" cap="none" normalizeH="0" baseline="0" smtClean="0">
                    <a:ln>
                      <a:noFill/>
                    </a:ln>
                    <a:solidFill>
                      <a:schemeClr val="bg1"/>
                    </a:solidFill>
                    <a:effectLst/>
                    <a:ea typeface="OpenSans"/>
                    <a:cs typeface="Arial" panose="020B0604020202020204" pitchFamily="34" charset="0"/>
                  </a:rPr>
                  <a:t>với </a:t>
                </a:r>
                <a14:m>
                  <m:oMath xmlns:m="http://schemas.openxmlformats.org/officeDocument/2006/math">
                    <m:r>
                      <a:rPr lang="en-US" altLang="en-US" sz="3800" i="1">
                        <a:solidFill>
                          <a:schemeClr val="bg1"/>
                        </a:solidFill>
                        <a:latin typeface="Cambria Math" panose="02040503050406030204" pitchFamily="18" charset="0"/>
                        <a:ea typeface="MJXc-TeX-math-I"/>
                      </a:rPr>
                      <m:t>𝑘</m:t>
                    </m:r>
                    <m:r>
                      <a:rPr lang="en-US" altLang="en-US" sz="3800" i="1">
                        <a:solidFill>
                          <a:schemeClr val="bg1"/>
                        </a:solidFill>
                        <a:latin typeface="Cambria Math" panose="02040503050406030204" pitchFamily="18" charset="0"/>
                        <a:ea typeface="MJXc-TeX-main-R"/>
                      </a:rPr>
                      <m:t>≥2</m:t>
                    </m:r>
                  </m:oMath>
                </a14:m>
                <a:endParaRPr lang="en-US" altLang="en-US" sz="3800">
                  <a:solidFill>
                    <a:schemeClr val="bg1"/>
                  </a:solidFill>
                  <a:ea typeface="OpenSans"/>
                  <a:cs typeface="Arial" panose="020B0604020202020204" pitchFamily="34" charset="0"/>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673269" y="2019300"/>
                <a:ext cx="16928931" cy="6400150"/>
              </a:xfrm>
              <a:prstGeom prst="rect">
                <a:avLst/>
              </a:prstGeom>
              <a:blipFill>
                <a:blip r:embed="rId13"/>
                <a:stretch>
                  <a:fillRect l="-1728" r="-1692" b="-31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6470254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68408">
            <a:off x="16730741" y="640371"/>
            <a:ext cx="1021188" cy="1127819"/>
          </a:xfrm>
          <a:prstGeom prst="rect">
            <a:avLst/>
          </a:prstGeom>
        </p:spPr>
      </p:pic>
      <p:pic>
        <p:nvPicPr>
          <p:cNvPr id="9"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093504" y="8039100"/>
            <a:ext cx="933754" cy="2096183"/>
          </a:xfrm>
          <a:prstGeom prst="rect">
            <a:avLst/>
          </a:prstGeom>
        </p:spPr>
      </p:pic>
      <p:sp>
        <p:nvSpPr>
          <p:cNvPr id="7" name="Oval Callout 6"/>
          <p:cNvSpPr/>
          <p:nvPr/>
        </p:nvSpPr>
        <p:spPr>
          <a:xfrm>
            <a:off x="1009954" y="6477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1009954" y="1929049"/>
                <a:ext cx="16287446" cy="7329251"/>
              </a:xfrm>
              <a:prstGeom prst="rect">
                <a:avLst/>
              </a:prstGeom>
            </p:spPr>
            <p:txBody>
              <a:bodyPr wrap="square">
                <a:spAutoFit/>
              </a:bodyPr>
              <a:lstStyle/>
              <a:p>
                <a:pPr algn="just">
                  <a:lnSpc>
                    <a:spcPct val="150000"/>
                  </a:lnSpc>
                  <a:spcAft>
                    <a:spcPts val="0"/>
                  </a:spcAft>
                </a:pPr>
                <a:r>
                  <a:rPr lang="en-US" sz="3600" smtClean="0">
                    <a:solidFill>
                      <a:schemeClr val="bg1"/>
                    </a:solidFill>
                    <a:latin typeface="Arial" panose="020B0604020202020204" pitchFamily="34" charset="0"/>
                    <a:ea typeface="Times New Roman" panose="02020603050405020304" pitchFamily="18" charset="0"/>
                    <a:cs typeface="Arial" panose="020B0604020202020204" pitchFamily="34" charset="0"/>
                  </a:rPr>
                  <a:t>a) Giả sử (u</a:t>
                </a:r>
                <a:r>
                  <a:rPr lang="en-US" sz="36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cấp số cộng với công sai d. Khi đó với k ≥ 2, ta có:</a:t>
                </a:r>
              </a:p>
              <a:p>
                <a:pPr algn="ctr">
                  <a:lnSpc>
                    <a:spcPct val="150000"/>
                  </a:lnSpc>
                  <a:spcAft>
                    <a:spcPts val="0"/>
                  </a:spcAft>
                </a:pPr>
                <a14:m>
                  <m:oMath xmlns:m="http://schemas.openxmlformats.org/officeDocument/2006/math">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𝑑</m:t>
                    </m:r>
                  </m:oMath>
                </a14:m>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nl-NL"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𝑑</m:t>
                    </m:r>
                  </m:oMath>
                </a14:m>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Suy ra </a:t>
                </a:r>
                <a14:m>
                  <m:oMath xmlns:m="http://schemas.openxmlformats.org/officeDocument/2006/math">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𝑑</m:t>
                        </m:r>
                      </m:e>
                    </m:d>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𝑑</m:t>
                        </m:r>
                      </m:e>
                    </m:d>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oMath>
                </a14:m>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num>
                      <m:den>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(đpcm).</a:t>
                </a: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b) Giả sử cấp số nhân có công bội là q. Khi đó với k ≥ 2, ta có:</a:t>
                </a:r>
              </a:p>
              <a:p>
                <a:pPr algn="ctr">
                  <a:lnSpc>
                    <a:spcPct val="150000"/>
                  </a:lnSpc>
                  <a:spcAft>
                    <a:spcPts val="0"/>
                  </a:spcAft>
                </a:pP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u</a:t>
                </a:r>
                <a:r>
                  <a:rPr lang="nl-NL" sz="36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k – 1</a:t>
                </a: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u</a:t>
                </a:r>
                <a:r>
                  <a:rPr lang="nl-NL" sz="36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q</a:t>
                </a:r>
                <a:r>
                  <a:rPr lang="nl-NL" sz="3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k – 1 – 1 </a:t>
                </a: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u</a:t>
                </a:r>
                <a:r>
                  <a:rPr lang="nl-NL" sz="36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q</a:t>
                </a:r>
                <a:r>
                  <a:rPr lang="nl-NL" sz="3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k – 2</a:t>
                </a: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u</a:t>
                </a:r>
                <a:r>
                  <a:rPr lang="nl-NL" sz="36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k + 1</a:t>
                </a: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u</a:t>
                </a:r>
                <a:r>
                  <a:rPr lang="nl-NL" sz="36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q</a:t>
                </a:r>
                <a:r>
                  <a:rPr lang="nl-NL" sz="3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k + 1 – 1</a:t>
                </a: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u</a:t>
                </a:r>
                <a:r>
                  <a:rPr lang="nl-NL" sz="36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q</a:t>
                </a:r>
                <a:r>
                  <a:rPr lang="nl-NL" sz="36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k</a:t>
                </a:r>
                <a:r>
                  <a:rPr lang="nl-NL"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Suy ra: </a:t>
                </a:r>
              </a:p>
              <a:p>
                <a:pPr algn="just">
                  <a:lnSpc>
                    <a:spcPct val="150000"/>
                  </a:lnSpc>
                  <a:spcAft>
                    <a:spcPts val="0"/>
                  </a:spcAft>
                </a:pPr>
                <a14:m>
                  <m:oMath xmlns:m="http://schemas.openxmlformats.org/officeDocument/2006/math">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e>
                    </m:d>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p>
                        </m:sSup>
                      </m:e>
                    </m:d>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b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p>
                    </m:s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b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𝑞</m:t>
                                </m:r>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sup>
                            </m:sSup>
                          </m:e>
                        </m:d>
                      </m:e>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𝑘</m:t>
                        </m:r>
                      </m:sub>
                      <m:sup>
                        <m:r>
                          <a:rPr lang="en-US" sz="36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p:txBody>
          </p:sp>
        </mc:Choice>
        <mc:Fallback>
          <p:sp>
            <p:nvSpPr>
              <p:cNvPr id="4" name="Rectangle 3"/>
              <p:cNvSpPr>
                <a:spLocks noRot="1" noChangeAspect="1" noMove="1" noResize="1" noEditPoints="1" noAdjustHandles="1" noChangeArrowheads="1" noChangeShapeType="1" noTextEdit="1"/>
              </p:cNvSpPr>
              <p:nvPr/>
            </p:nvSpPr>
            <p:spPr>
              <a:xfrm>
                <a:off x="1009954" y="1929049"/>
                <a:ext cx="16287446" cy="7329251"/>
              </a:xfrm>
              <a:prstGeom prst="rect">
                <a:avLst/>
              </a:prstGeom>
              <a:blipFill>
                <a:blip r:embed="rId13"/>
                <a:stretch>
                  <a:fillRect l="-1160"/>
                </a:stretch>
              </a:blipFill>
            </p:spPr>
            <p:txBody>
              <a:bodyPr/>
              <a:lstStyle/>
              <a:p>
                <a:r>
                  <a:rPr lang="en-US">
                    <a:noFill/>
                  </a:rPr>
                  <a:t> </a:t>
                </a:r>
              </a:p>
            </p:txBody>
          </p:sp>
        </mc:Fallback>
      </mc:AlternateContent>
    </p:spTree>
    <p:extLst>
      <p:ext uri="{BB962C8B-B14F-4D97-AF65-F5344CB8AC3E}">
        <p14:creationId xmlns:p14="http://schemas.microsoft.com/office/powerpoint/2010/main" val="3640623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044041">
            <a:off x="16547257" y="-38416"/>
            <a:ext cx="1524000" cy="1372231"/>
          </a:xfrm>
          <a:prstGeom prst="rect">
            <a:avLst/>
          </a:prstGeom>
        </p:spPr>
      </p:pic>
      <p:sp>
        <p:nvSpPr>
          <p:cNvPr id="17" name="Rectangle 16"/>
          <p:cNvSpPr/>
          <p:nvPr/>
        </p:nvSpPr>
        <p:spPr>
          <a:xfrm>
            <a:off x="620326" y="495300"/>
            <a:ext cx="6287299" cy="707886"/>
          </a:xfrm>
          <a:prstGeom prst="rect">
            <a:avLst/>
          </a:prstGeom>
        </p:spPr>
        <p:txBody>
          <a:bodyPr wrap="none">
            <a:spAutoFit/>
          </a:bodyPr>
          <a:lstStyle/>
          <a:p>
            <a:r>
              <a:rPr lang="fr-FR" sz="4000" b="1" err="1">
                <a:solidFill>
                  <a:srgbClr val="C00000"/>
                </a:solidFill>
                <a:latin typeface="Arial" panose="020B0604020202020204" pitchFamily="34" charset="0"/>
                <a:ea typeface="Calibri" panose="020F0502020204030204" pitchFamily="34" charset="0"/>
              </a:rPr>
              <a:t>Bài</a:t>
            </a:r>
            <a:r>
              <a:rPr lang="fr-FR" sz="4000" b="1">
                <a:solidFill>
                  <a:srgbClr val="C00000"/>
                </a:solidFill>
                <a:latin typeface="Arial" panose="020B0604020202020204" pitchFamily="34" charset="0"/>
                <a:ea typeface="Calibri" panose="020F0502020204030204" pitchFamily="34" charset="0"/>
              </a:rPr>
              <a:t> </a:t>
            </a:r>
            <a:r>
              <a:rPr lang="fr-FR" sz="4000" b="1" smtClean="0">
                <a:solidFill>
                  <a:srgbClr val="C00000"/>
                </a:solidFill>
                <a:latin typeface="Arial" panose="020B0604020202020204" pitchFamily="34" charset="0"/>
                <a:ea typeface="Calibri" panose="020F0502020204030204" pitchFamily="34" charset="0"/>
              </a:rPr>
              <a:t>2.30 </a:t>
            </a:r>
            <a:r>
              <a:rPr lang="fr-FR" sz="4000" b="1" dirty="0">
                <a:solidFill>
                  <a:srgbClr val="C00000"/>
                </a:solidFill>
                <a:latin typeface="Arial" panose="020B0604020202020204" pitchFamily="34" charset="0"/>
                <a:ea typeface="Calibri" panose="020F0502020204030204" pitchFamily="34" charset="0"/>
              </a:rPr>
              <a:t>(SGK – </a:t>
            </a:r>
            <a:r>
              <a:rPr lang="fr-FR" sz="4000" b="1" err="1">
                <a:solidFill>
                  <a:srgbClr val="C00000"/>
                </a:solidFill>
                <a:latin typeface="Arial" panose="020B0604020202020204" pitchFamily="34" charset="0"/>
                <a:ea typeface="Calibri" panose="020F0502020204030204" pitchFamily="34" charset="0"/>
              </a:rPr>
              <a:t>trang</a:t>
            </a:r>
            <a:r>
              <a:rPr lang="fr-FR" sz="4000" b="1">
                <a:solidFill>
                  <a:srgbClr val="C00000"/>
                </a:solidFill>
                <a:latin typeface="Arial" panose="020B0604020202020204" pitchFamily="34" charset="0"/>
                <a:ea typeface="Calibri" panose="020F0502020204030204" pitchFamily="34" charset="0"/>
              </a:rPr>
              <a:t> </a:t>
            </a:r>
            <a:r>
              <a:rPr lang="fr-FR" sz="4000" b="1" smtClean="0">
                <a:solidFill>
                  <a:srgbClr val="C00000"/>
                </a:solidFill>
                <a:latin typeface="Arial" panose="020B0604020202020204" pitchFamily="34" charset="0"/>
                <a:ea typeface="Calibri" panose="020F0502020204030204" pitchFamily="34" charset="0"/>
              </a:rPr>
              <a:t>57</a:t>
            </a:r>
            <a:r>
              <a:rPr lang="fr-FR" sz="4000" b="1" smtClean="0">
                <a:solidFill>
                  <a:srgbClr val="C00000"/>
                </a:solidFill>
                <a:latin typeface="Arial" panose="020B0604020202020204" pitchFamily="34" charset="0"/>
                <a:ea typeface="Calibri" panose="020F0502020204030204" pitchFamily="34" charset="0"/>
              </a:rPr>
              <a:t>)</a:t>
            </a:r>
            <a:endParaRPr lang="en-US" sz="4000" dirty="0">
              <a:solidFill>
                <a:srgbClr val="C00000"/>
              </a:solidFill>
            </a:endParaRPr>
          </a:p>
        </p:txBody>
      </p:sp>
      <p:sp>
        <p:nvSpPr>
          <p:cNvPr id="2" name="Rectangle 1"/>
          <p:cNvSpPr/>
          <p:nvPr/>
        </p:nvSpPr>
        <p:spPr>
          <a:xfrm>
            <a:off x="620326" y="1279386"/>
            <a:ext cx="17007518" cy="2495876"/>
          </a:xfrm>
          <a:prstGeom prst="rect">
            <a:avLst/>
          </a:prstGeom>
        </p:spPr>
        <p:txBody>
          <a:bodyPr wrap="square">
            <a:spAutoFit/>
          </a:bodyPr>
          <a:lstStyle/>
          <a:p>
            <a:pPr algn="just">
              <a:lnSpc>
                <a:spcPct val="150000"/>
              </a:lnSpc>
            </a:pPr>
            <a:r>
              <a:rPr lang="vi-VN" sz="3600">
                <a:solidFill>
                  <a:srgbClr val="000000"/>
                </a:solidFill>
                <a:cs typeface="Arial" panose="020B0604020202020204" pitchFamily="34" charset="0"/>
              </a:rPr>
              <a:t>Tìm ba số, biết theo thứ tự đó chúng lập thành cấp số cộng và có tổng bằng 21, và nếu lần lượt cộng thêm các số 2;3;9 vào ba số đó thì được ba số lập thành một cấp </a:t>
            </a:r>
            <a:r>
              <a:rPr lang="vi-VN" sz="3600">
                <a:solidFill>
                  <a:srgbClr val="000000"/>
                </a:solidFill>
                <a:cs typeface="Arial" panose="020B0604020202020204" pitchFamily="34" charset="0"/>
              </a:rPr>
              <a:t>số </a:t>
            </a:r>
            <a:r>
              <a:rPr lang="vi-VN" sz="3600" smtClean="0">
                <a:solidFill>
                  <a:srgbClr val="000000"/>
                </a:solidFill>
                <a:cs typeface="Arial" panose="020B0604020202020204" pitchFamily="34" charset="0"/>
              </a:rPr>
              <a:t>nhân</a:t>
            </a:r>
            <a:r>
              <a:rPr lang="en-US" sz="3600">
                <a:solidFill>
                  <a:srgbClr val="000000"/>
                </a:solidFill>
                <a:cs typeface="Arial" panose="020B0604020202020204" pitchFamily="34" charset="0"/>
              </a:rPr>
              <a:t>.</a:t>
            </a:r>
            <a:endParaRPr lang="vi-VN" sz="3600">
              <a:solidFill>
                <a:srgbClr val="000000"/>
              </a:solidFill>
              <a:cs typeface="Arial" panose="020B0604020202020204" pitchFamily="34" charset="0"/>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717455" y="8551396"/>
            <a:ext cx="1354591" cy="1735604"/>
          </a:xfrm>
          <a:prstGeom prst="rect">
            <a:avLst/>
          </a:prstGeom>
        </p:spPr>
      </p:pic>
      <p:sp>
        <p:nvSpPr>
          <p:cNvPr id="14" name="Oval Callout 13"/>
          <p:cNvSpPr/>
          <p:nvPr/>
        </p:nvSpPr>
        <p:spPr>
          <a:xfrm>
            <a:off x="8282563" y="3830034"/>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620326" y="5187271"/>
                <a:ext cx="16067474" cy="4909229"/>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Giả sử 3 số cần tìm là x, y, z với x &lt; y &lt; z.</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Ta có: x + y + z = 21 </a:t>
                </a:r>
                <a:r>
                  <a:rPr lang="en-US" sz="3600">
                    <a:effectLst/>
                    <a:latin typeface="Arial" panose="020B0604020202020204" pitchFamily="34" charset="0"/>
                    <a:ea typeface="Cambria Math" panose="02040503050406030204" pitchFamily="18" charset="0"/>
                    <a:cs typeface="Arial" panose="020B0604020202020204" pitchFamily="34" charset="0"/>
                  </a:rPr>
                  <a:t>⇒</a:t>
                </a:r>
                <a:r>
                  <a:rPr lang="en-US" sz="3600">
                    <a:effectLst/>
                    <a:latin typeface="Arial" panose="020B0604020202020204" pitchFamily="34" charset="0"/>
                    <a:ea typeface="Times New Roman" panose="02020603050405020304" pitchFamily="18" charset="0"/>
                    <a:cs typeface="Arial" panose="020B0604020202020204" pitchFamily="34" charset="0"/>
                  </a:rPr>
                  <a:t> x + z = 21 – y.</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Theo Bài 2.29a, vì x, y, z lập thành một cấp số cộng nên: </a:t>
                </a:r>
                <a14:m>
                  <m:oMath xmlns:m="http://schemas.openxmlformats.org/officeDocument/2006/math">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𝑦</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𝑥</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𝑧</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US" sz="36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𝑦</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21−</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𝑦</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US" sz="3600">
                    <a:effectLst/>
                    <a:latin typeface="Arial" panose="020B0604020202020204" pitchFamily="34" charset="0"/>
                    <a:ea typeface="Times New Roman" panose="02020603050405020304" pitchFamily="18" charset="0"/>
                    <a:cs typeface="Arial" panose="020B0604020202020204" pitchFamily="34" charset="0"/>
                  </a:rPr>
                  <a:t>. Từ đó suy ra </a:t>
                </a:r>
                <a14:m>
                  <m:oMath xmlns:m="http://schemas.openxmlformats.org/officeDocument/2006/math">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𝑦</m:t>
                    </m:r>
                    <m:r>
                      <a:rPr lang="en-US" sz="3600" i="1">
                        <a:effectLst/>
                        <a:latin typeface="Cambria Math" panose="02040503050406030204" pitchFamily="18" charset="0"/>
                        <a:ea typeface="Cambria Math" panose="02040503050406030204" pitchFamily="18" charset="0"/>
                        <a:cs typeface="Times New Roman" panose="02020603050405020304" pitchFamily="18" charset="0"/>
                      </a:rPr>
                      <m:t>=7</m:t>
                    </m:r>
                  </m:oMath>
                </a14:m>
                <a:r>
                  <a:rPr lang="en-US" sz="36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Gọi d là công sai của cấp số cộng thì x = y – d = 7 – d và z = y + d = 7 + </a:t>
                </a:r>
                <a:r>
                  <a:rPr lang="en-US" sz="3600">
                    <a:effectLst/>
                    <a:latin typeface="Arial" panose="020B0604020202020204" pitchFamily="34" charset="0"/>
                    <a:ea typeface="Times New Roman" panose="02020603050405020304" pitchFamily="18" charset="0"/>
                    <a:cs typeface="Arial" panose="020B0604020202020204" pitchFamily="34" charset="0"/>
                  </a:rPr>
                  <a:t>d</a:t>
                </a:r>
                <a:r>
                  <a:rPr lang="en-US" sz="3600" smtClean="0">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20326" y="5187271"/>
                <a:ext cx="16067474" cy="4909229"/>
              </a:xfrm>
              <a:prstGeom prst="rect">
                <a:avLst/>
              </a:prstGeom>
              <a:blipFill>
                <a:blip r:embed="rId44"/>
                <a:stretch>
                  <a:fillRect l="-1176" b="-173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par>
                          <p:cTn id="30" fill="hold">
                            <p:stCondLst>
                              <p:cond delay="1500"/>
                            </p:stCondLst>
                            <p:childTnLst>
                              <p:par>
                                <p:cTn id="31" presetID="14" presetClass="entr" presetSubtype="10" fill="hold"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par>
                          <p:cTn id="34" fill="hold">
                            <p:stCondLst>
                              <p:cond delay="2000"/>
                            </p:stCondLst>
                            <p:childTnLst>
                              <p:par>
                                <p:cTn id="35" presetID="2" presetClass="entr" presetSubtype="4"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044041">
            <a:off x="16547257" y="-38416"/>
            <a:ext cx="1524000" cy="1372231"/>
          </a:xfrm>
          <a:prstGeom prst="rect">
            <a:avLst/>
          </a:prstGeom>
        </p:spPr>
      </p:pic>
      <p:sp>
        <p:nvSpPr>
          <p:cNvPr id="14" name="Oval Callout 13"/>
          <p:cNvSpPr/>
          <p:nvPr/>
        </p:nvSpPr>
        <p:spPr>
          <a:xfrm>
            <a:off x="8267540" y="495300"/>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 name="Rectangle 2"/>
          <p:cNvSpPr/>
          <p:nvPr/>
        </p:nvSpPr>
        <p:spPr>
          <a:xfrm>
            <a:off x="533400" y="1790700"/>
            <a:ext cx="17151325" cy="808420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Sau </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khi thêm các số 2; 3; 9 vào ba số x, y, z ta được ba số là x + 2, y + 3, z + 9 hay </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 – d, 10, 16 + d và theo đề bài thì 3 số này lập thành một cấp số nhân.</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Áp dụng Bài 2.29b, ta có: (9 – d)(16 + d) = </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a:t>
            </a:r>
            <a:r>
              <a:rPr kumimoji="0" lang="en-US" sz="3600" b="0" i="0" u="none" strike="noStrike" kern="1200" cap="none" spc="0" normalizeH="0" baseline="3000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rPr>
              <a:t>                                      ⇔</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144 – 7d – d</a:t>
            </a:r>
            <a:r>
              <a:rPr kumimoji="0" lang="en-US" sz="36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100</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rPr>
              <a:t>                                      ⇔</a:t>
            </a: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a:t>
            </a:r>
            <a:r>
              <a:rPr kumimoji="0" lang="en-US" sz="3600" b="0" i="0" u="none" strike="noStrike" kern="1200" cap="none" spc="0" normalizeH="0" baseline="30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+ 7d – 44 = 0</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Giải phương trình bậc hai trên ta được d = – 11 hoặc d = 4.</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Với d = – 11, ta có cấp số cộng gồm 3 số 18, 7, – 4.</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Với d = 4, ta có cấp số cộng gồm 3 số 3, 7, 11.</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 có hai bộ ba số cần tìm là (18, 7, – 4) và (3, 7, 11).</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717455" y="8551396"/>
            <a:ext cx="1354591" cy="1735604"/>
          </a:xfrm>
          <a:prstGeom prst="rect">
            <a:avLst/>
          </a:prstGeom>
        </p:spPr>
      </p:pic>
    </p:spTree>
    <p:extLst>
      <p:ext uri="{BB962C8B-B14F-4D97-AF65-F5344CB8AC3E}">
        <p14:creationId xmlns:p14="http://schemas.microsoft.com/office/powerpoint/2010/main" val="171751917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16" name="Rectangle 15"/>
              <p:cNvSpPr/>
              <p:nvPr/>
            </p:nvSpPr>
            <p:spPr>
              <a:xfrm>
                <a:off x="1427526" y="2303748"/>
                <a:ext cx="15641274" cy="3643626"/>
              </a:xfrm>
              <a:prstGeom prst="rect">
                <a:avLst/>
              </a:prstGeom>
            </p:spPr>
            <p:txBody>
              <a:bodyPr wrap="square">
                <a:spAutoFit/>
              </a:bodyPr>
              <a:lstStyle/>
              <a:p>
                <a:pPr lvl="0" algn="just">
                  <a:lnSpc>
                    <a:spcPct val="150000"/>
                  </a:lnSpc>
                </a:pPr>
                <a:r>
                  <a:rPr kumimoji="0" lang="en-US" sz="45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5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2.23:</a:t>
                </a: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lang="en-US" altLang="en-US" sz="4500">
                    <a:solidFill>
                      <a:srgbClr val="000000"/>
                    </a:solidFill>
                    <a:latin typeface="Arial" panose="020B0604020202020204" pitchFamily="34" charset="0"/>
                    <a:ea typeface="OpenSans"/>
                  </a:rPr>
                  <a:t>Cho dãy số </a:t>
                </a:r>
                <a14:m>
                  <m:oMath xmlns:m="http://schemas.openxmlformats.org/officeDocument/2006/math">
                    <m:r>
                      <a:rPr lang="en-US" altLang="en-US" sz="4500" i="1">
                        <a:solidFill>
                          <a:srgbClr val="000000"/>
                        </a:solidFill>
                        <a:latin typeface="Cambria Math" panose="02040503050406030204" pitchFamily="18" charset="0"/>
                        <a:ea typeface="OpenSans"/>
                      </a:rPr>
                      <m:t>1, </m:t>
                    </m:r>
                    <m:f>
                      <m:fPr>
                        <m:ctrlPr>
                          <a:rPr lang="en-US" altLang="en-US" sz="4500" i="1">
                            <a:solidFill>
                              <a:srgbClr val="000000"/>
                            </a:solidFill>
                            <a:latin typeface="Cambria Math" panose="02040503050406030204" pitchFamily="18" charset="0"/>
                          </a:rPr>
                        </m:ctrlPr>
                      </m:fPr>
                      <m:num>
                        <m:r>
                          <a:rPr lang="en-US" altLang="en-US" sz="4500" i="1">
                            <a:solidFill>
                              <a:srgbClr val="000000"/>
                            </a:solidFill>
                            <a:latin typeface="Cambria Math" panose="02040503050406030204" pitchFamily="18" charset="0"/>
                          </a:rPr>
                          <m:t>1</m:t>
                        </m:r>
                      </m:num>
                      <m:den>
                        <m:r>
                          <a:rPr lang="en-US" altLang="en-US" sz="4500" i="1">
                            <a:solidFill>
                              <a:srgbClr val="000000"/>
                            </a:solidFill>
                            <a:latin typeface="Cambria Math" panose="02040503050406030204" pitchFamily="18" charset="0"/>
                          </a:rPr>
                          <m:t>2</m:t>
                        </m:r>
                      </m:den>
                    </m:f>
                    <m:r>
                      <a:rPr lang="en-US" altLang="en-US" sz="4500" i="1">
                        <a:solidFill>
                          <a:srgbClr val="000000"/>
                        </a:solidFill>
                        <a:latin typeface="Cambria Math" panose="02040503050406030204" pitchFamily="18" charset="0"/>
                      </a:rPr>
                      <m:t>,</m:t>
                    </m:r>
                    <m:f>
                      <m:fPr>
                        <m:ctrlPr>
                          <a:rPr lang="en-US" altLang="en-US" sz="4500" i="1">
                            <a:solidFill>
                              <a:srgbClr val="000000"/>
                            </a:solidFill>
                            <a:latin typeface="Cambria Math" panose="02040503050406030204" pitchFamily="18" charset="0"/>
                          </a:rPr>
                        </m:ctrlPr>
                      </m:fPr>
                      <m:num>
                        <m:r>
                          <a:rPr lang="en-US" altLang="en-US" sz="4500" i="1">
                            <a:solidFill>
                              <a:srgbClr val="000000"/>
                            </a:solidFill>
                            <a:latin typeface="Cambria Math" panose="02040503050406030204" pitchFamily="18" charset="0"/>
                          </a:rPr>
                          <m:t>1</m:t>
                        </m:r>
                      </m:num>
                      <m:den>
                        <m:r>
                          <a:rPr lang="en-US" altLang="en-US" sz="4500" i="1">
                            <a:solidFill>
                              <a:srgbClr val="000000"/>
                            </a:solidFill>
                            <a:latin typeface="Cambria Math" panose="02040503050406030204" pitchFamily="18" charset="0"/>
                          </a:rPr>
                          <m:t>4</m:t>
                        </m:r>
                      </m:den>
                    </m:f>
                    <m:r>
                      <a:rPr lang="en-US" altLang="en-US" sz="4500" i="1">
                        <a:solidFill>
                          <a:srgbClr val="000000"/>
                        </a:solidFill>
                        <a:latin typeface="Cambria Math" panose="02040503050406030204" pitchFamily="18" charset="0"/>
                      </a:rPr>
                      <m:t>,</m:t>
                    </m:r>
                    <m:f>
                      <m:fPr>
                        <m:ctrlPr>
                          <a:rPr lang="en-US" altLang="en-US" sz="4500" i="1">
                            <a:solidFill>
                              <a:srgbClr val="000000"/>
                            </a:solidFill>
                            <a:latin typeface="Cambria Math" panose="02040503050406030204" pitchFamily="18" charset="0"/>
                          </a:rPr>
                        </m:ctrlPr>
                      </m:fPr>
                      <m:num>
                        <m:r>
                          <a:rPr lang="en-US" altLang="en-US" sz="4500" i="1">
                            <a:solidFill>
                              <a:srgbClr val="000000"/>
                            </a:solidFill>
                            <a:latin typeface="Cambria Math" panose="02040503050406030204" pitchFamily="18" charset="0"/>
                          </a:rPr>
                          <m:t>1</m:t>
                        </m:r>
                      </m:num>
                      <m:den>
                        <m:r>
                          <a:rPr lang="en-US" altLang="en-US" sz="4500" i="1">
                            <a:solidFill>
                              <a:srgbClr val="000000"/>
                            </a:solidFill>
                            <a:latin typeface="Cambria Math" panose="02040503050406030204" pitchFamily="18" charset="0"/>
                          </a:rPr>
                          <m:t>8</m:t>
                        </m:r>
                      </m:den>
                    </m:f>
                    <m:r>
                      <a:rPr lang="en-US" altLang="en-US" sz="4500" i="1">
                        <a:solidFill>
                          <a:srgbClr val="000000"/>
                        </a:solidFill>
                        <a:latin typeface="Cambria Math" panose="02040503050406030204" pitchFamily="18" charset="0"/>
                      </a:rPr>
                      <m:t>,…</m:t>
                    </m:r>
                  </m:oMath>
                </a14:m>
                <a:r>
                  <a:rPr lang="en-US" altLang="en-US" sz="4500">
                    <a:solidFill>
                      <a:srgbClr val="000000"/>
                    </a:solidFill>
                    <a:latin typeface="Arial" panose="020B0604020202020204" pitchFamily="34" charset="0"/>
                    <a:ea typeface="OpenSans"/>
                  </a:rPr>
                  <a:t> (số hạng sau bằng một nửa số hạng liền trước nó)</a:t>
                </a:r>
                <a:r>
                  <a:rPr lang="en-US" altLang="en-US" sz="4500">
                    <a:solidFill>
                      <a:prstClr val="black"/>
                    </a:solidFill>
                  </a:rPr>
                  <a:t>. </a:t>
                </a:r>
                <a:r>
                  <a:rPr lang="en-US" altLang="en-US" sz="4500">
                    <a:solidFill>
                      <a:srgbClr val="000000"/>
                    </a:solidFill>
                    <a:latin typeface="Arial" panose="020B0604020202020204" pitchFamily="34" charset="0"/>
                    <a:ea typeface="OpenSans"/>
                  </a:rPr>
                  <a:t>Công thức tổng quát của dãy số đã cho là:</a:t>
                </a:r>
              </a:p>
            </p:txBody>
          </p:sp>
        </mc:Choice>
        <mc:Fallback>
          <p:sp>
            <p:nvSpPr>
              <p:cNvPr id="16" name="Rectangle 15"/>
              <p:cNvSpPr>
                <a:spLocks noRot="1" noChangeAspect="1" noMove="1" noResize="1" noEditPoints="1" noAdjustHandles="1" noChangeArrowheads="1" noChangeShapeType="1" noTextEdit="1"/>
              </p:cNvSpPr>
              <p:nvPr/>
            </p:nvSpPr>
            <p:spPr>
              <a:xfrm>
                <a:off x="1427526" y="2303748"/>
                <a:ext cx="15641274" cy="3643626"/>
              </a:xfrm>
              <a:prstGeom prst="rect">
                <a:avLst/>
              </a:prstGeom>
              <a:blipFill>
                <a:blip r:embed="rId3"/>
                <a:stretch>
                  <a:fillRect l="-1637" r="-1637" b="-3846"/>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5474495" y="7430920"/>
            <a:ext cx="2280102" cy="2304488"/>
          </a:xfrm>
          <a:prstGeom prst="rect">
            <a:avLst/>
          </a:prstGeom>
        </p:spPr>
      </p:pic>
      <p:pic>
        <p:nvPicPr>
          <p:cNvPr id="14" name="Picture 13"/>
          <p:cNvPicPr>
            <a:picLocks noChangeAspect="1"/>
          </p:cNvPicPr>
          <p:nvPr/>
        </p:nvPicPr>
        <p:blipFill>
          <a:blip r:embed="rId5"/>
          <a:stretch>
            <a:fillRect/>
          </a:stretch>
        </p:blipFill>
        <p:spPr>
          <a:xfrm>
            <a:off x="609600" y="1680193"/>
            <a:ext cx="1021787" cy="1024823"/>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4724400" y="5753100"/>
                <a:ext cx="9399753" cy="3231077"/>
              </a:xfrm>
              <a:prstGeom prst="rect">
                <a:avLst/>
              </a:prstGeom>
            </p:spPr>
            <p:txBody>
              <a:bodyPr wrap="none">
                <a:spAutoFit/>
              </a:bodyPr>
              <a:lstStyle/>
              <a:p>
                <a:pPr>
                  <a:lnSpc>
                    <a:spcPct val="150000"/>
                  </a:lnSpc>
                </a:pPr>
                <a:r>
                  <a:rPr lang="en-US" sz="4200" smtClean="0">
                    <a:latin typeface="Arial" panose="020B0604020202020204" pitchFamily="34" charset="0"/>
                    <a:cs typeface="Arial" panose="020B0604020202020204" pitchFamily="34" charset="0"/>
                  </a:rPr>
                  <a:t>A. </a:t>
                </a:r>
                <a14:m>
                  <m:oMath xmlns:m="http://schemas.openxmlformats.org/officeDocument/2006/math">
                    <m:sSub>
                      <m:sSubPr>
                        <m:ctrlPr>
                          <a:rPr lang="en-US" sz="4200">
                            <a:latin typeface="Cambria Math" panose="02040503050406030204" pitchFamily="18" charset="0"/>
                          </a:rPr>
                        </m:ctrlPr>
                      </m:sSubPr>
                      <m:e>
                        <m:r>
                          <a:rPr lang="en-US" sz="4200" i="1">
                            <a:latin typeface="Cambria Math" panose="02040503050406030204" pitchFamily="18" charset="0"/>
                          </a:rPr>
                          <m:t>𝑢</m:t>
                        </m:r>
                      </m:e>
                      <m:sub>
                        <m:r>
                          <a:rPr lang="en-US" sz="4200" i="1">
                            <a:latin typeface="Cambria Math" panose="02040503050406030204" pitchFamily="18" charset="0"/>
                          </a:rPr>
                          <m:t>𝑛</m:t>
                        </m:r>
                      </m:sub>
                    </m:sSub>
                    <m:r>
                      <a:rPr lang="en-US" sz="4200" i="0">
                        <a:latin typeface="Cambria Math" panose="02040503050406030204" pitchFamily="18" charset="0"/>
                      </a:rPr>
                      <m:t>=</m:t>
                    </m:r>
                    <m:sSup>
                      <m:sSupPr>
                        <m:ctrlPr>
                          <a:rPr lang="en-US" sz="4200" i="1">
                            <a:latin typeface="Cambria Math" panose="02040503050406030204" pitchFamily="18" charset="0"/>
                          </a:rPr>
                        </m:ctrlPr>
                      </m:sSupPr>
                      <m:e>
                        <m:d>
                          <m:dPr>
                            <m:ctrlPr>
                              <a:rPr lang="en-US" sz="4200" i="1">
                                <a:latin typeface="Cambria Math" panose="02040503050406030204" pitchFamily="18" charset="0"/>
                              </a:rPr>
                            </m:ctrlPr>
                          </m:dPr>
                          <m:e>
                            <m:f>
                              <m:fPr>
                                <m:ctrlPr>
                                  <a:rPr lang="en-US" sz="4200" i="1">
                                    <a:latin typeface="Cambria Math" panose="02040503050406030204" pitchFamily="18" charset="0"/>
                                  </a:rPr>
                                </m:ctrlPr>
                              </m:fPr>
                              <m:num>
                                <m:r>
                                  <a:rPr lang="en-US" sz="4200" i="0">
                                    <a:latin typeface="Cambria Math" panose="02040503050406030204" pitchFamily="18" charset="0"/>
                                  </a:rPr>
                                  <m:t>1</m:t>
                                </m:r>
                              </m:num>
                              <m:den>
                                <m:r>
                                  <a:rPr lang="en-US" sz="4200" i="0">
                                    <a:latin typeface="Cambria Math" panose="02040503050406030204" pitchFamily="18" charset="0"/>
                                  </a:rPr>
                                  <m:t>2</m:t>
                                </m:r>
                              </m:den>
                            </m:f>
                          </m:e>
                        </m:d>
                      </m:e>
                      <m:sup>
                        <m:r>
                          <a:rPr lang="en-US" sz="4200" i="1">
                            <a:latin typeface="Cambria Math" panose="02040503050406030204" pitchFamily="18" charset="0"/>
                          </a:rPr>
                          <m:t>𝑛</m:t>
                        </m:r>
                      </m:sup>
                    </m:sSup>
                  </m:oMath>
                </a14:m>
                <a:r>
                  <a:rPr lang="en-US" sz="4200" smtClean="0">
                    <a:latin typeface="Arial" panose="020B0604020202020204" pitchFamily="34" charset="0"/>
                    <a:cs typeface="Arial" panose="020B0604020202020204" pitchFamily="34" charset="0"/>
                  </a:rPr>
                  <a:t>			B. </a:t>
                </a:r>
                <a14:m>
                  <m:oMath xmlns:m="http://schemas.openxmlformats.org/officeDocument/2006/math">
                    <m:sSub>
                      <m:sSub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e>
                            </m:d>
                          </m:e>
                          <m:sup>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p>
                        </m:sSup>
                      </m:num>
                      <m:den>
                        <m:sSup>
                          <m:sSup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2</m:t>
                            </m:r>
                          </m:e>
                          <m:sup>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sup>
                        </m:sSup>
                      </m:den>
                    </m:f>
                  </m:oMath>
                </a14:m>
                <a:endParaRPr lang="en-US" sz="4200" smtClean="0">
                  <a:latin typeface="Arial" panose="020B0604020202020204" pitchFamily="34" charset="0"/>
                  <a:cs typeface="Arial" panose="020B0604020202020204" pitchFamily="34" charset="0"/>
                </a:endParaRPr>
              </a:p>
              <a:p>
                <a:pPr>
                  <a:lnSpc>
                    <a:spcPct val="150000"/>
                  </a:lnSpc>
                </a:pPr>
                <a:r>
                  <a:rPr lang="en-US" sz="4200" smtClean="0">
                    <a:latin typeface="Arial" panose="020B0604020202020204" pitchFamily="34" charset="0"/>
                    <a:cs typeface="Arial" panose="020B0604020202020204" pitchFamily="34" charset="0"/>
                  </a:rPr>
                  <a:t>C. </a:t>
                </a:r>
                <a14:m>
                  <m:oMath xmlns:m="http://schemas.openxmlformats.org/officeDocument/2006/math">
                    <m:sSub>
                      <m:sSub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400" i="1">
                            <a:effectLst/>
                            <a:latin typeface="Cambria Math" panose="02040503050406030204" pitchFamily="18" charset="0"/>
                            <a:ea typeface="Cambria Math" panose="02040503050406030204" pitchFamily="18" charset="0"/>
                            <a:cs typeface="Times New Roman" panose="02020603050405020304" pitchFamily="18" charset="0"/>
                          </a:rPr>
                          <m:t>2</m:t>
                        </m:r>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den>
                    </m:f>
                  </m:oMath>
                </a14:m>
                <a:r>
                  <a:rPr lang="en-US" sz="4400">
                    <a:effectLst/>
                    <a:latin typeface="Times New Roman" panose="02020603050405020304" pitchFamily="18" charset="0"/>
                    <a:ea typeface="Times New Roman" panose="02020603050405020304" pitchFamily="18" charset="0"/>
                  </a:rPr>
                  <a:t> </a:t>
                </a:r>
                <a:r>
                  <a:rPr lang="en-US" sz="4400" smtClean="0">
                    <a:effectLst/>
                    <a:latin typeface="Times New Roman" panose="02020603050405020304" pitchFamily="18" charset="0"/>
                    <a:ea typeface="Times New Roman" panose="02020603050405020304" pitchFamily="18" charset="0"/>
                  </a:rPr>
                  <a:t>				</a:t>
                </a:r>
                <a:r>
                  <a:rPr lang="en-US" sz="4400" smtClean="0">
                    <a:latin typeface="Times New Roman" panose="02020603050405020304" pitchFamily="18" charset="0"/>
                    <a:cs typeface="Arial" panose="020B0604020202020204" pitchFamily="34" charset="0"/>
                  </a:rPr>
                  <a:t>D. </a:t>
                </a:r>
                <a14:m>
                  <m:oMath xmlns:m="http://schemas.openxmlformats.org/officeDocument/2006/math">
                    <m:sSub>
                      <m:sSubPr>
                        <m:ctrlPr>
                          <a:rPr lang="en-US" sz="4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4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sz="44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400" i="1">
                                    <a:effectLst/>
                                    <a:latin typeface="Cambria Math" panose="02040503050406030204" pitchFamily="18" charset="0"/>
                                    <a:ea typeface="Cambria Math" panose="02040503050406030204" pitchFamily="18" charset="0"/>
                                    <a:cs typeface="Times New Roman" panose="02020603050405020304" pitchFamily="18" charset="0"/>
                                  </a:rPr>
                                  <m:t>2</m:t>
                                </m:r>
                              </m:den>
                            </m:f>
                          </m:e>
                        </m:d>
                      </m:e>
                      <m:sup>
                        <m:r>
                          <a:rPr lang="en-US" sz="44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400" i="1">
                            <a:effectLst/>
                            <a:latin typeface="Cambria Math" panose="02040503050406030204" pitchFamily="18" charset="0"/>
                            <a:ea typeface="Cambria Math" panose="02040503050406030204" pitchFamily="18" charset="0"/>
                            <a:cs typeface="Times New Roman" panose="02020603050405020304" pitchFamily="18" charset="0"/>
                          </a:rPr>
                          <m:t>−1</m:t>
                        </m:r>
                      </m:sup>
                    </m:sSup>
                  </m:oMath>
                </a14:m>
                <a:endParaRPr lang="en-US" sz="420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4724400" y="5753100"/>
                <a:ext cx="9399753" cy="3231077"/>
              </a:xfrm>
              <a:prstGeom prst="rect">
                <a:avLst/>
              </a:prstGeom>
              <a:blipFill>
                <a:blip r:embed="rId6"/>
                <a:stretch>
                  <a:fillRect l="-2464" b="-2830"/>
                </a:stretch>
              </a:blipFill>
            </p:spPr>
            <p:txBody>
              <a:bodyPr/>
              <a:lstStyle/>
              <a:p>
                <a:r>
                  <a:rPr lang="en-US">
                    <a:noFill/>
                  </a:rPr>
                  <a:t> </a:t>
                </a:r>
              </a:p>
            </p:txBody>
          </p:sp>
        </mc:Fallback>
      </mc:AlternateContent>
      <p:sp>
        <p:nvSpPr>
          <p:cNvPr id="23" name="Oval 22"/>
          <p:cNvSpPr/>
          <p:nvPr/>
        </p:nvSpPr>
        <p:spPr>
          <a:xfrm>
            <a:off x="9982200" y="7867797"/>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96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smtClean="0">
                <a:ln>
                  <a:noFill/>
                </a:ln>
                <a:solidFill>
                  <a:srgbClr val="FF0000"/>
                </a:solidFill>
                <a:effectLst/>
                <a:uLnTx/>
                <a:uFillTx/>
                <a:latin typeface="Arial"/>
                <a:sym typeface="Merriweather"/>
              </a:rPr>
              <a:t>VẬN</a:t>
            </a:r>
            <a:r>
              <a:rPr kumimoji="0" lang="en-US" sz="7000" b="1" i="0" u="none" strike="noStrike" kern="0" cap="none" spc="0" normalizeH="0" noProof="0" smtClean="0">
                <a:ln>
                  <a:noFill/>
                </a:ln>
                <a:solidFill>
                  <a:srgbClr val="FF0000"/>
                </a:solidFill>
                <a:effectLst/>
                <a:uLnTx/>
                <a:uFillTx/>
                <a:latin typeface="Arial"/>
                <a:sym typeface="Merriweather"/>
              </a:rPr>
              <a:t> DỤNG</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487400" y="6065676"/>
            <a:ext cx="3352800" cy="3421224"/>
          </a:xfrm>
          <a:prstGeom prst="rect">
            <a:avLst/>
          </a:prstGeom>
        </p:spPr>
      </p:pic>
    </p:spTree>
    <p:extLst>
      <p:ext uri="{BB962C8B-B14F-4D97-AF65-F5344CB8AC3E}">
        <p14:creationId xmlns:p14="http://schemas.microsoft.com/office/powerpoint/2010/main" val="1731990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221200" y="-495300"/>
            <a:ext cx="1600200" cy="1656093"/>
          </a:xfrm>
          <a:prstGeom prst="rect">
            <a:avLst/>
          </a:prstGeom>
        </p:spPr>
      </p:pic>
      <p:pic>
        <p:nvPicPr>
          <p:cNvPr id="25"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2001911">
            <a:off x="-533401" y="9182081"/>
            <a:ext cx="1981200" cy="1141892"/>
          </a:xfrm>
          <a:prstGeom prst="rect">
            <a:avLst/>
          </a:prstGeom>
        </p:spPr>
      </p:pic>
      <p:sp>
        <p:nvSpPr>
          <p:cNvPr id="13" name="Rectangle 12"/>
          <p:cNvSpPr/>
          <p:nvPr/>
        </p:nvSpPr>
        <p:spPr>
          <a:xfrm>
            <a:off x="457200" y="571500"/>
            <a:ext cx="6287299" cy="707886"/>
          </a:xfrm>
          <a:prstGeom prst="rect">
            <a:avLst/>
          </a:prstGeom>
        </p:spPr>
        <p:txBody>
          <a:bodyPr wrap="none">
            <a:spAutoFit/>
          </a:bodyPr>
          <a:lstStyle/>
          <a:p>
            <a:r>
              <a:rPr lang="fr-FR" sz="4000" b="1">
                <a:solidFill>
                  <a:srgbClr val="FFFF00"/>
                </a:solidFill>
                <a:latin typeface="Arial" panose="020B0604020202020204" pitchFamily="34" charset="0"/>
                <a:ea typeface="Calibri" panose="020F0502020204030204" pitchFamily="34" charset="0"/>
              </a:rPr>
              <a:t>Bài </a:t>
            </a:r>
            <a:r>
              <a:rPr lang="fr-FR" sz="4000" b="1" smtClean="0">
                <a:solidFill>
                  <a:srgbClr val="FFFF00"/>
                </a:solidFill>
                <a:latin typeface="Arial" panose="020B0604020202020204" pitchFamily="34" charset="0"/>
                <a:ea typeface="Calibri" panose="020F0502020204030204" pitchFamily="34" charset="0"/>
              </a:rPr>
              <a:t>2.27 </a:t>
            </a:r>
            <a:r>
              <a:rPr lang="fr-FR" sz="4000" b="1">
                <a:solidFill>
                  <a:srgbClr val="FFFF00"/>
                </a:solidFill>
                <a:latin typeface="Arial" panose="020B0604020202020204" pitchFamily="34" charset="0"/>
                <a:ea typeface="Calibri" panose="020F0502020204030204" pitchFamily="34" charset="0"/>
              </a:rPr>
              <a:t>(SGK – trang </a:t>
            </a:r>
            <a:r>
              <a:rPr lang="fr-FR" sz="4000" b="1" smtClean="0">
                <a:solidFill>
                  <a:srgbClr val="FFFF00"/>
                </a:solidFill>
                <a:latin typeface="Arial" panose="020B0604020202020204" pitchFamily="34" charset="0"/>
                <a:ea typeface="Calibri" panose="020F0502020204030204" pitchFamily="34" charset="0"/>
              </a:rPr>
              <a:t>57</a:t>
            </a:r>
            <a:r>
              <a:rPr lang="fr-FR" sz="4000" b="1" smtClean="0">
                <a:solidFill>
                  <a:srgbClr val="FFFF00"/>
                </a:solidFill>
                <a:latin typeface="Arial" panose="020B0604020202020204" pitchFamily="34" charset="0"/>
                <a:ea typeface="Calibri" panose="020F0502020204030204" pitchFamily="34" charset="0"/>
              </a:rPr>
              <a:t>)</a:t>
            </a:r>
            <a:endParaRPr lang="fr-FR" sz="4000" b="1" dirty="0" err="1">
              <a:solidFill>
                <a:srgbClr val="FFFF00"/>
              </a:solidFill>
              <a:latin typeface="Arial" panose="020B0604020202020204" pitchFamily="34" charset="0"/>
              <a:ea typeface="Calibri" panose="020F0502020204030204" pitchFamily="34" charset="0"/>
            </a:endParaRPr>
          </a:p>
        </p:txBody>
      </p:sp>
      <p:pic>
        <p:nvPicPr>
          <p:cNvPr id="12" name="Picture 1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16230599" y="7630693"/>
            <a:ext cx="1605857" cy="2465807"/>
          </a:xfrm>
          <a:prstGeom prst="rect">
            <a:avLst/>
          </a:prstGeom>
        </p:spPr>
      </p:pic>
      <p:sp>
        <p:nvSpPr>
          <p:cNvPr id="5" name="Rectangle 4"/>
          <p:cNvSpPr/>
          <p:nvPr/>
        </p:nvSpPr>
        <p:spPr>
          <a:xfrm>
            <a:off x="511701" y="1325507"/>
            <a:ext cx="17226857" cy="1754326"/>
          </a:xfrm>
          <a:prstGeom prst="rect">
            <a:avLst/>
          </a:prstGeom>
        </p:spPr>
        <p:txBody>
          <a:bodyPr wrap="square">
            <a:spAutoFit/>
          </a:bodyPr>
          <a:lstStyle/>
          <a:p>
            <a:pPr algn="just">
              <a:lnSpc>
                <a:spcPct val="150000"/>
              </a:lnSpc>
            </a:pPr>
            <a:r>
              <a:rPr lang="en-US" sz="3600" smtClean="0">
                <a:solidFill>
                  <a:schemeClr val="bg1"/>
                </a:solidFill>
                <a:latin typeface="Arial" panose="020B0604020202020204" pitchFamily="34" charset="0"/>
                <a:cs typeface="Arial" panose="020B0604020202020204" pitchFamily="34" charset="0"/>
              </a:rPr>
              <a:t>T</a:t>
            </a:r>
            <a:r>
              <a:rPr lang="vi-VN" sz="3600" smtClean="0">
                <a:solidFill>
                  <a:schemeClr val="bg1"/>
                </a:solidFill>
                <a:latin typeface="Arial" panose="020B0604020202020204" pitchFamily="34" charset="0"/>
                <a:cs typeface="Arial" panose="020B0604020202020204" pitchFamily="34" charset="0"/>
              </a:rPr>
              <a:t>ừ </a:t>
            </a:r>
            <a:r>
              <a:rPr lang="vi-VN" sz="3600">
                <a:solidFill>
                  <a:schemeClr val="bg1"/>
                </a:solidFill>
                <a:latin typeface="Arial" panose="020B0604020202020204" pitchFamily="34" charset="0"/>
                <a:cs typeface="Arial" panose="020B0604020202020204" pitchFamily="34" charset="0"/>
              </a:rPr>
              <a:t>0 giờ đến 12 giờ trưa, chuông của một chiếc đồng hồ quả lắc sẽ đánh bao nhiêu tiếng, biết rằng nó chỉ đánh chuông báo giờ và số tiếng chuông bằng số </a:t>
            </a:r>
            <a:r>
              <a:rPr lang="vi-VN" sz="3600">
                <a:solidFill>
                  <a:schemeClr val="bg1"/>
                </a:solidFill>
                <a:latin typeface="Arial" panose="020B0604020202020204" pitchFamily="34" charset="0"/>
                <a:cs typeface="Arial" panose="020B0604020202020204" pitchFamily="34" charset="0"/>
              </a:rPr>
              <a:t>giờ</a:t>
            </a:r>
            <a:r>
              <a:rPr lang="vi-VN" sz="3600" smtClean="0">
                <a:solidFill>
                  <a:schemeClr val="bg1"/>
                </a:solidFill>
                <a:latin typeface="Arial" panose="020B0604020202020204" pitchFamily="34" charset="0"/>
                <a:cs typeface="Arial" panose="020B0604020202020204" pitchFamily="34" charset="0"/>
              </a:rPr>
              <a:t>.</a:t>
            </a:r>
            <a:endParaRPr lang="vi-VN" sz="3600">
              <a:solidFill>
                <a:schemeClr val="bg1"/>
              </a:solidFill>
              <a:latin typeface="Arial" panose="020B0604020202020204" pitchFamily="34" charset="0"/>
              <a:cs typeface="Arial" panose="020B0604020202020204" pitchFamily="34" charset="0"/>
            </a:endParaRPr>
          </a:p>
        </p:txBody>
      </p:sp>
      <p:sp>
        <p:nvSpPr>
          <p:cNvPr id="11" name="Oval Callout 10"/>
          <p:cNvSpPr/>
          <p:nvPr/>
        </p:nvSpPr>
        <p:spPr>
          <a:xfrm>
            <a:off x="8283607" y="3543300"/>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 name="Rectangle 1"/>
          <p:cNvSpPr/>
          <p:nvPr/>
        </p:nvSpPr>
        <p:spPr>
          <a:xfrm>
            <a:off x="637673" y="4782383"/>
            <a:ext cx="17198783" cy="4247317"/>
          </a:xfrm>
          <a:prstGeom prst="rect">
            <a:avLst/>
          </a:prstGeom>
        </p:spPr>
        <p:txBody>
          <a:bodyPr wrap="square">
            <a:spAutoFit/>
          </a:bodyPr>
          <a:lstStyle/>
          <a:p>
            <a:pPr algn="just">
              <a:lnSpc>
                <a:spcPct val="150000"/>
              </a:lnSpc>
              <a:spcAft>
                <a:spcPts val="0"/>
              </a:spcAft>
            </a:pPr>
            <a:r>
              <a:rPr lang="en-US" sz="3600" smtClean="0">
                <a:solidFill>
                  <a:schemeClr val="bg1"/>
                </a:solidFill>
                <a:latin typeface="Arial" panose="020B0604020202020204" pitchFamily="34" charset="0"/>
                <a:ea typeface="Times New Roman" panose="02020603050405020304" pitchFamily="18" charset="0"/>
                <a:cs typeface="Arial" panose="020B0604020202020204" pitchFamily="34" charset="0"/>
              </a:rPr>
              <a:t>Vì đồng hồ đánh chuông báo giờ đúng và số tiếng chuông bằng số giờ nên ta có:</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Lúc 1 giờ đồng hồ đánh 1 tiếng chuông.</a:t>
            </a: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Lúc 2 giờ đồng hồ đánh 2 tiếng chuông.</a:t>
            </a: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Lúc 12 giờ trưa đồng hồ đánh 12 tiếng </a:t>
            </a:r>
            <a:r>
              <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rPr>
              <a:t>chuông</a:t>
            </a:r>
            <a:r>
              <a:rPr lang="en-US" sz="36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221200" y="-495300"/>
            <a:ext cx="1600200" cy="1656093"/>
          </a:xfrm>
          <a:prstGeom prst="rect">
            <a:avLst/>
          </a:prstGeom>
        </p:spPr>
      </p:pic>
      <p:sp>
        <p:nvSpPr>
          <p:cNvPr id="11" name="Oval Callout 10"/>
          <p:cNvSpPr/>
          <p:nvPr/>
        </p:nvSpPr>
        <p:spPr>
          <a:xfrm>
            <a:off x="8351247" y="800100"/>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685800" y="2262477"/>
                <a:ext cx="17013939" cy="571848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Do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đó, từ 0 giờ đến 12 giờ trưa, đồng hồ đánh số tiếng chuông là</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 + 2 + 3 + ... + 11 + 12 (tiếng chuông)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Đây là tổng 12 số hạng của cấp số cộng có số hạng đầu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 công sai d = 1.</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Vậy tổng số tiếng chuông đồng hồ trong khoảng thời gian từ 0 đến 12 giờ trưa là</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b>
                      <m:sSub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𝑆</m:t>
                        </m:r>
                      </m:e>
                      <m: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12</m:t>
                        </m:r>
                      </m:sub>
                    </m:s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12</m:t>
                        </m:r>
                      </m:num>
                      <m:den>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den>
                    </m:f>
                    <m:d>
                      <m:d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Sub>
                          <m:sSub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d>
                          <m:d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12−1</m:t>
                            </m:r>
                          </m:e>
                        </m:d>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𝑑</m:t>
                        </m:r>
                      </m:e>
                    </m:d>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=6.</m:t>
                    </m:r>
                    <m:d>
                      <m:d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2.1+11.1</m:t>
                        </m:r>
                      </m:e>
                    </m:d>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Cambria Math" panose="02040503050406030204" pitchFamily="18" charset="0"/>
                        <a:cs typeface="Times New Roman" panose="02020603050405020304" pitchFamily="18" charset="0"/>
                      </a:rPr>
                      <m:t>=78</m:t>
                    </m:r>
                  </m:oMath>
                </a14:m>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(tiếng chuông).</a:t>
                </a:r>
              </a:p>
            </p:txBody>
          </p:sp>
        </mc:Choice>
        <mc:Fallback>
          <p:sp>
            <p:nvSpPr>
              <p:cNvPr id="2" name="Rectangle 1"/>
              <p:cNvSpPr>
                <a:spLocks noRot="1" noChangeAspect="1" noMove="1" noResize="1" noEditPoints="1" noAdjustHandles="1" noChangeArrowheads="1" noChangeShapeType="1" noTextEdit="1"/>
              </p:cNvSpPr>
              <p:nvPr/>
            </p:nvSpPr>
            <p:spPr>
              <a:xfrm>
                <a:off x="685800" y="2262477"/>
                <a:ext cx="17013939" cy="5718489"/>
              </a:xfrm>
              <a:prstGeom prst="rect">
                <a:avLst/>
              </a:prstGeom>
              <a:blipFill>
                <a:blip r:embed="rId12"/>
                <a:stretch>
                  <a:fillRect l="-1182" r="-1147"/>
                </a:stretch>
              </a:blipFill>
            </p:spPr>
            <p:txBody>
              <a:bodyPr/>
              <a:lstStyle/>
              <a:p>
                <a:r>
                  <a:rPr lang="en-US">
                    <a:noFill/>
                  </a:rPr>
                  <a:t> </a:t>
                </a:r>
              </a:p>
            </p:txBody>
          </p:sp>
        </mc:Fallback>
      </mc:AlternateContent>
      <p:pic>
        <p:nvPicPr>
          <p:cNvPr id="9"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2001911">
            <a:off x="-533401" y="9182081"/>
            <a:ext cx="1981200" cy="1141892"/>
          </a:xfrm>
          <a:prstGeom prst="rect">
            <a:avLst/>
          </a:prstGeom>
        </p:spPr>
      </p:pic>
      <p:pic>
        <p:nvPicPr>
          <p:cNvPr id="10" name="Picture 1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16230599" y="7630693"/>
            <a:ext cx="1605857" cy="2465807"/>
          </a:xfrm>
          <a:prstGeom prst="rect">
            <a:avLst/>
          </a:prstGeom>
        </p:spPr>
      </p:pic>
    </p:spTree>
    <p:extLst>
      <p:ext uri="{BB962C8B-B14F-4D97-AF65-F5344CB8AC3E}">
        <p14:creationId xmlns:p14="http://schemas.microsoft.com/office/powerpoint/2010/main" val="2664245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anim calcmode="lin" valueType="num">
                                      <p:cBhvr>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anim calcmode="lin" valueType="num">
                                      <p:cBhvr>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anim calcmode="lin" valueType="num">
                                      <p:cBhvr>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157898">
            <a:off x="16720319" y="346267"/>
            <a:ext cx="2138346" cy="608899"/>
          </a:xfrm>
          <a:prstGeom prst="rect">
            <a:avLst/>
          </a:prstGeom>
        </p:spPr>
      </p:pic>
      <p:sp>
        <p:nvSpPr>
          <p:cNvPr id="3" name="Rectangle 2"/>
          <p:cNvSpPr/>
          <p:nvPr/>
        </p:nvSpPr>
        <p:spPr>
          <a:xfrm>
            <a:off x="465221" y="1282029"/>
            <a:ext cx="17365579" cy="1651671"/>
          </a:xfrm>
          <a:prstGeom prst="rect">
            <a:avLst/>
          </a:prstGeom>
        </p:spPr>
        <p:txBody>
          <a:bodyPr wrap="square">
            <a:spAutoFit/>
          </a:bodyPr>
          <a:lstStyle/>
          <a:p>
            <a:pPr algn="just">
              <a:lnSpc>
                <a:spcPct val="150000"/>
              </a:lnSpc>
            </a:pPr>
            <a:r>
              <a:rPr lang="vi-VN" sz="3600">
                <a:ea typeface="Calibri" panose="020F0502020204030204" pitchFamily="34" charset="0"/>
                <a:cs typeface="Times New Roman" panose="02020603050405020304" pitchFamily="18" charset="0"/>
              </a:rPr>
              <a:t>Tế bào E. Coli trong điều kiện nuôi cấy thích hợp cứ 20 phút lại phân đôi một lần. Hỏi sau 24 giờ, tế bào ban đầu sẽ phân chia thành bao nhiêu tế </a:t>
            </a:r>
            <a:r>
              <a:rPr lang="vi-VN" sz="3600">
                <a:ea typeface="Calibri" panose="020F0502020204030204" pitchFamily="34" charset="0"/>
                <a:cs typeface="Times New Roman" panose="02020603050405020304" pitchFamily="18" charset="0"/>
              </a:rPr>
              <a:t>bào</a:t>
            </a:r>
            <a:r>
              <a:rPr lang="vi-VN" sz="3600" smtClean="0">
                <a:ea typeface="Calibri" panose="020F0502020204030204" pitchFamily="34" charset="0"/>
                <a:cs typeface="Times New Roman" panose="02020603050405020304" pitchFamily="18" charset="0"/>
              </a:rPr>
              <a:t>?</a:t>
            </a:r>
            <a:endParaRPr lang="vi-VN" sz="3600">
              <a:ea typeface="Calibri" panose="020F0502020204030204" pitchFamily="34" charset="0"/>
              <a:cs typeface="Times New Roman" panose="02020603050405020304" pitchFamily="18" charset="0"/>
            </a:endParaRPr>
          </a:p>
        </p:txBody>
      </p:sp>
      <p:sp>
        <p:nvSpPr>
          <p:cNvPr id="5" name="Rectangle 4"/>
          <p:cNvSpPr/>
          <p:nvPr/>
        </p:nvSpPr>
        <p:spPr>
          <a:xfrm>
            <a:off x="465221" y="466387"/>
            <a:ext cx="6287299" cy="707886"/>
          </a:xfrm>
          <a:prstGeom prst="rect">
            <a:avLst/>
          </a:prstGeom>
        </p:spPr>
        <p:txBody>
          <a:bodyPr wrap="none">
            <a:spAutoFit/>
          </a:bodyPr>
          <a:lstStyle/>
          <a:p>
            <a:pPr lvl="0"/>
            <a:r>
              <a:rPr lang="fr-FR" sz="4000" b="1">
                <a:solidFill>
                  <a:srgbClr val="C00000"/>
                </a:solidFill>
                <a:latin typeface="Arial" panose="020B0604020202020204" pitchFamily="34" charset="0"/>
                <a:ea typeface="Calibri" panose="020F0502020204030204" pitchFamily="34" charset="0"/>
              </a:rPr>
              <a:t>Bài </a:t>
            </a:r>
            <a:r>
              <a:rPr lang="fr-FR" sz="4000" b="1" smtClean="0">
                <a:solidFill>
                  <a:srgbClr val="C00000"/>
                </a:solidFill>
                <a:latin typeface="Arial" panose="020B0604020202020204" pitchFamily="34" charset="0"/>
                <a:ea typeface="Calibri" panose="020F0502020204030204" pitchFamily="34" charset="0"/>
              </a:rPr>
              <a:t>2.28 </a:t>
            </a:r>
            <a:r>
              <a:rPr lang="fr-FR" sz="4000" b="1">
                <a:solidFill>
                  <a:srgbClr val="C00000"/>
                </a:solidFill>
                <a:latin typeface="Arial" panose="020B0604020202020204" pitchFamily="34" charset="0"/>
                <a:ea typeface="Calibri" panose="020F0502020204030204" pitchFamily="34" charset="0"/>
              </a:rPr>
              <a:t>(SGK – trang </a:t>
            </a:r>
            <a:r>
              <a:rPr lang="fr-FR" sz="4000" b="1" smtClean="0">
                <a:solidFill>
                  <a:srgbClr val="C00000"/>
                </a:solidFill>
                <a:latin typeface="Arial" panose="020B0604020202020204" pitchFamily="34" charset="0"/>
                <a:ea typeface="Calibri" panose="020F0502020204030204" pitchFamily="34" charset="0"/>
              </a:rPr>
              <a:t>57)</a:t>
            </a:r>
            <a:endParaRPr lang="en-US" sz="4000" dirty="0">
              <a:solidFill>
                <a:srgbClr val="C00000"/>
              </a:solidFill>
            </a:endParaRPr>
          </a:p>
        </p:txBody>
      </p:sp>
      <p:pic>
        <p:nvPicPr>
          <p:cNvPr id="8" name="Picture 7"/>
          <p:cNvPicPr>
            <a:picLocks noChangeAspect="1"/>
          </p:cNvPicPr>
          <p:nvPr/>
        </p:nvPicPr>
        <p:blipFill>
          <a:blip r:embed="rId18"/>
          <a:stretch>
            <a:fillRect/>
          </a:stretch>
        </p:blipFill>
        <p:spPr>
          <a:xfrm>
            <a:off x="16908378" y="8220590"/>
            <a:ext cx="1151022" cy="1952110"/>
          </a:xfrm>
          <a:prstGeom prst="rect">
            <a:avLst/>
          </a:prstGeom>
        </p:spPr>
      </p:pic>
      <p:sp>
        <p:nvSpPr>
          <p:cNvPr id="15" name="Oval Callout 14"/>
          <p:cNvSpPr/>
          <p:nvPr/>
        </p:nvSpPr>
        <p:spPr>
          <a:xfrm>
            <a:off x="8306488" y="3238500"/>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533400" y="4440260"/>
                <a:ext cx="17145000" cy="5427640"/>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Vì ban đầu có một tế bào và mỗi lần một tế bào phân chia thành hai tế bào nên ta có cấp số nhân với u</a:t>
                </a:r>
                <a:r>
                  <a:rPr lang="en-US" sz="3600" baseline="-25000">
                    <a:effectLst/>
                    <a:latin typeface="Arial" panose="020B0604020202020204" pitchFamily="34" charset="0"/>
                    <a:ea typeface="Times New Roman" panose="02020603050405020304" pitchFamily="18" charset="0"/>
                    <a:cs typeface="Arial" panose="020B0604020202020204" pitchFamily="34" charset="0"/>
                  </a:rPr>
                  <a:t>1</a:t>
                </a:r>
                <a:r>
                  <a:rPr lang="en-US" sz="3600">
                    <a:effectLst/>
                    <a:latin typeface="Arial" panose="020B0604020202020204" pitchFamily="34" charset="0"/>
                    <a:ea typeface="Times New Roman" panose="02020603050405020304" pitchFamily="18" charset="0"/>
                    <a:cs typeface="Arial" panose="020B0604020202020204" pitchFamily="34" charset="0"/>
                  </a:rPr>
                  <a:t> = 1, q = 2.</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Vì cứ 20 phút lại phân đôi một lần nên sau 24 giờ sẽ có </a:t>
                </a:r>
                <a14:m>
                  <m:oMath xmlns:m="http://schemas.openxmlformats.org/officeDocument/2006/math">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24.60 </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20</m:t>
                        </m:r>
                      </m:den>
                    </m:f>
                  </m:oMath>
                </a14:m>
                <a:r>
                  <a:rPr lang="en-US" sz="3600">
                    <a:effectLst/>
                    <a:latin typeface="Arial" panose="020B0604020202020204" pitchFamily="34" charset="0"/>
                    <a:ea typeface="Times New Roman" panose="02020603050405020304" pitchFamily="18" charset="0"/>
                    <a:cs typeface="Arial" panose="020B0604020202020204" pitchFamily="34" charset="0"/>
                  </a:rPr>
                  <a:t> = 72 lần phân chia tế bào và u</a:t>
                </a:r>
                <a:r>
                  <a:rPr lang="en-US" sz="3600" baseline="-25000">
                    <a:effectLst/>
                    <a:latin typeface="Arial" panose="020B0604020202020204" pitchFamily="34" charset="0"/>
                    <a:ea typeface="Times New Roman" panose="02020603050405020304" pitchFamily="18" charset="0"/>
                    <a:cs typeface="Arial" panose="020B0604020202020204" pitchFamily="34" charset="0"/>
                  </a:rPr>
                  <a:t>73</a:t>
                </a:r>
                <a:r>
                  <a:rPr lang="en-US" sz="3600">
                    <a:effectLst/>
                    <a:latin typeface="Arial" panose="020B0604020202020204" pitchFamily="34" charset="0"/>
                    <a:ea typeface="Times New Roman" panose="02020603050405020304" pitchFamily="18" charset="0"/>
                    <a:cs typeface="Arial" panose="020B0604020202020204" pitchFamily="34" charset="0"/>
                  </a:rPr>
                  <a:t> là số tế bào nhận được sau 24 giờ.</a:t>
                </a:r>
              </a:p>
              <a:p>
                <a:pPr algn="just">
                  <a:lnSpc>
                    <a:spcPct val="150000"/>
                  </a:lnSpc>
                  <a:spcAft>
                    <a:spcPts val="0"/>
                  </a:spcAft>
                </a:pPr>
                <a:r>
                  <a:rPr lang="en-US" sz="3600">
                    <a:effectLst/>
                    <a:latin typeface="Arial" panose="020B0604020202020204" pitchFamily="34" charset="0"/>
                    <a:ea typeface="Times New Roman" panose="02020603050405020304" pitchFamily="18" charset="0"/>
                    <a:cs typeface="Arial" panose="020B0604020202020204" pitchFamily="34" charset="0"/>
                  </a:rPr>
                  <a:t>Vậy số tế bào nhận được sau 24 giờ phân chia là</a:t>
                </a:r>
              </a:p>
              <a:p>
                <a:pPr algn="ctr">
                  <a:lnSpc>
                    <a:spcPct val="150000"/>
                  </a:lnSpc>
                  <a:spcAft>
                    <a:spcPts val="0"/>
                  </a:spcAft>
                </a:pPr>
                <a:r>
                  <a:rPr lang="nl-NL" sz="3600">
                    <a:effectLst/>
                    <a:latin typeface="Arial" panose="020B0604020202020204" pitchFamily="34" charset="0"/>
                    <a:ea typeface="Times New Roman" panose="02020603050405020304" pitchFamily="18" charset="0"/>
                    <a:cs typeface="Arial" panose="020B0604020202020204" pitchFamily="34" charset="0"/>
                  </a:rPr>
                  <a:t>u</a:t>
                </a:r>
                <a:r>
                  <a:rPr lang="nl-NL" sz="3600" baseline="-25000">
                    <a:effectLst/>
                    <a:latin typeface="Arial" panose="020B0604020202020204" pitchFamily="34" charset="0"/>
                    <a:ea typeface="Times New Roman" panose="02020603050405020304" pitchFamily="18" charset="0"/>
                    <a:cs typeface="Arial" panose="020B0604020202020204" pitchFamily="34" charset="0"/>
                  </a:rPr>
                  <a:t>73</a:t>
                </a:r>
                <a:r>
                  <a:rPr lang="nl-NL" sz="3600">
                    <a:effectLst/>
                    <a:latin typeface="Arial" panose="020B0604020202020204" pitchFamily="34" charset="0"/>
                    <a:ea typeface="Times New Roman" panose="02020603050405020304" pitchFamily="18" charset="0"/>
                    <a:cs typeface="Arial" panose="020B0604020202020204" pitchFamily="34" charset="0"/>
                  </a:rPr>
                  <a:t> = u</a:t>
                </a:r>
                <a:r>
                  <a:rPr lang="nl-NL" sz="3600" baseline="-25000">
                    <a:effectLst/>
                    <a:latin typeface="Arial" panose="020B0604020202020204" pitchFamily="34" charset="0"/>
                    <a:ea typeface="Times New Roman" panose="02020603050405020304" pitchFamily="18" charset="0"/>
                    <a:cs typeface="Arial" panose="020B0604020202020204" pitchFamily="34" charset="0"/>
                  </a:rPr>
                  <a:t>1</a:t>
                </a:r>
                <a:r>
                  <a:rPr lang="nl-NL" sz="3600">
                    <a:effectLst/>
                    <a:latin typeface="Arial" panose="020B0604020202020204" pitchFamily="34" charset="0"/>
                    <a:ea typeface="Times New Roman" panose="02020603050405020304" pitchFamily="18" charset="0"/>
                    <a:cs typeface="Arial" panose="020B0604020202020204" pitchFamily="34" charset="0"/>
                  </a:rPr>
                  <a:t> . q</a:t>
                </a:r>
                <a:r>
                  <a:rPr lang="nl-NL" sz="3600" baseline="30000">
                    <a:effectLst/>
                    <a:latin typeface="Arial" panose="020B0604020202020204" pitchFamily="34" charset="0"/>
                    <a:ea typeface="Times New Roman" panose="02020603050405020304" pitchFamily="18" charset="0"/>
                    <a:cs typeface="Arial" panose="020B0604020202020204" pitchFamily="34" charset="0"/>
                  </a:rPr>
                  <a:t>73 – 1</a:t>
                </a:r>
                <a:r>
                  <a:rPr lang="nl-NL" sz="3600">
                    <a:effectLst/>
                    <a:latin typeface="Arial" panose="020B0604020202020204" pitchFamily="34" charset="0"/>
                    <a:ea typeface="Times New Roman" panose="02020603050405020304" pitchFamily="18" charset="0"/>
                    <a:cs typeface="Arial" panose="020B0604020202020204" pitchFamily="34" charset="0"/>
                  </a:rPr>
                  <a:t> = 1 . 2</a:t>
                </a:r>
                <a:r>
                  <a:rPr lang="nl-NL" sz="3600" baseline="30000">
                    <a:effectLst/>
                    <a:latin typeface="Arial" panose="020B0604020202020204" pitchFamily="34" charset="0"/>
                    <a:ea typeface="Times New Roman" panose="02020603050405020304" pitchFamily="18" charset="0"/>
                    <a:cs typeface="Arial" panose="020B0604020202020204" pitchFamily="34" charset="0"/>
                  </a:rPr>
                  <a:t>73 – 1 </a:t>
                </a:r>
                <a:r>
                  <a:rPr lang="nl-NL" sz="3600">
                    <a:effectLst/>
                    <a:latin typeface="Arial" panose="020B0604020202020204" pitchFamily="34" charset="0"/>
                    <a:ea typeface="Times New Roman" panose="02020603050405020304" pitchFamily="18" charset="0"/>
                    <a:cs typeface="Arial" panose="020B0604020202020204" pitchFamily="34" charset="0"/>
                  </a:rPr>
                  <a:t>= 2</a:t>
                </a:r>
                <a:r>
                  <a:rPr lang="nl-NL" sz="3600" baseline="30000">
                    <a:effectLst/>
                    <a:latin typeface="Arial" panose="020B0604020202020204" pitchFamily="34" charset="0"/>
                    <a:ea typeface="Times New Roman" panose="02020603050405020304" pitchFamily="18" charset="0"/>
                    <a:cs typeface="Arial" panose="020B0604020202020204" pitchFamily="34" charset="0"/>
                  </a:rPr>
                  <a:t>72</a:t>
                </a:r>
                <a:r>
                  <a:rPr lang="nl-NL" sz="3600">
                    <a:effectLst/>
                    <a:latin typeface="Arial" panose="020B0604020202020204" pitchFamily="34" charset="0"/>
                    <a:ea typeface="Times New Roman" panose="02020603050405020304" pitchFamily="18" charset="0"/>
                    <a:cs typeface="Arial" panose="020B0604020202020204" pitchFamily="34" charset="0"/>
                  </a:rPr>
                  <a:t> (tế bào).</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533400" y="4440260"/>
                <a:ext cx="17145000" cy="5427640"/>
              </a:xfrm>
              <a:prstGeom prst="rect">
                <a:avLst/>
              </a:prstGeom>
              <a:blipFill>
                <a:blip r:embed="rId19"/>
                <a:stretch>
                  <a:fillRect l="-1102" r="-1067" b="-1347"/>
                </a:stretch>
              </a:blipFill>
            </p:spPr>
            <p:txBody>
              <a:bodyPr/>
              <a:lstStyle/>
              <a:p>
                <a:r>
                  <a:rPr lang="en-US">
                    <a:noFill/>
                  </a:rPr>
                  <a:t> </a:t>
                </a:r>
              </a:p>
            </p:txBody>
          </p:sp>
        </mc:Fallback>
      </mc:AlternateContent>
    </p:spTree>
    <p:extLst>
      <p:ext uri="{BB962C8B-B14F-4D97-AF65-F5344CB8AC3E}">
        <p14:creationId xmlns:p14="http://schemas.microsoft.com/office/powerpoint/2010/main" val="26767782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6" dur="500"/>
                                        <p:tgtEl>
                                          <p:spTgt spid="2">
                                            <p:txEl>
                                              <p:pRg st="1" end="1"/>
                                            </p:txEl>
                                          </p:spTgt>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additive="base">
                                        <p:cTn id="3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75050">
            <a:off x="16183442" y="-198561"/>
            <a:ext cx="1613241" cy="1613241"/>
          </a:xfrm>
          <a:prstGeom prst="rect">
            <a:avLst/>
          </a:prstGeom>
        </p:spPr>
      </p:pic>
      <p:pic>
        <p:nvPicPr>
          <p:cNvPr id="9" name="Picture 8"/>
          <p:cNvPicPr>
            <a:picLocks noChangeAspect="1"/>
          </p:cNvPicPr>
          <p:nvPr/>
        </p:nvPicPr>
        <p:blipFill>
          <a:blip r:embed="rId6"/>
          <a:stretch>
            <a:fillRect/>
          </a:stretch>
        </p:blipFill>
        <p:spPr>
          <a:xfrm>
            <a:off x="16796415" y="4485062"/>
            <a:ext cx="1146147" cy="2231329"/>
          </a:xfrm>
          <a:prstGeom prst="rect">
            <a:avLst/>
          </a:prstGeom>
        </p:spPr>
      </p:pic>
      <p:sp>
        <p:nvSpPr>
          <p:cNvPr id="3" name="Rectangle 2"/>
          <p:cNvSpPr/>
          <p:nvPr/>
        </p:nvSpPr>
        <p:spPr>
          <a:xfrm>
            <a:off x="381000" y="549414"/>
            <a:ext cx="6287299" cy="707886"/>
          </a:xfrm>
          <a:prstGeom prst="rect">
            <a:avLst/>
          </a:prstGeom>
        </p:spPr>
        <p:txBody>
          <a:bodyPr wrap="none">
            <a:spAutoFit/>
          </a:bodyPr>
          <a:lstStyle/>
          <a:p>
            <a:pPr lvl="0"/>
            <a:r>
              <a:rPr lang="fr-FR" sz="4000" b="1">
                <a:solidFill>
                  <a:srgbClr val="C00000"/>
                </a:solidFill>
                <a:latin typeface="Arial" panose="020B0604020202020204" pitchFamily="34" charset="0"/>
                <a:ea typeface="Calibri" panose="020F0502020204030204" pitchFamily="34" charset="0"/>
              </a:rPr>
              <a:t>Bài </a:t>
            </a:r>
            <a:r>
              <a:rPr lang="fr-FR" sz="4000" b="1" smtClean="0">
                <a:solidFill>
                  <a:srgbClr val="C00000"/>
                </a:solidFill>
                <a:latin typeface="Arial" panose="020B0604020202020204" pitchFamily="34" charset="0"/>
                <a:ea typeface="Calibri" panose="020F0502020204030204" pitchFamily="34" charset="0"/>
              </a:rPr>
              <a:t>2.31 </a:t>
            </a:r>
            <a:r>
              <a:rPr lang="fr-FR" sz="4000" b="1">
                <a:solidFill>
                  <a:srgbClr val="C00000"/>
                </a:solidFill>
                <a:latin typeface="Arial" panose="020B0604020202020204" pitchFamily="34" charset="0"/>
                <a:ea typeface="Calibri" panose="020F0502020204030204" pitchFamily="34" charset="0"/>
              </a:rPr>
              <a:t>(SGK – trang 57)</a:t>
            </a:r>
            <a:endParaRPr lang="en-US" sz="4000" dirty="0">
              <a:solidFill>
                <a:srgbClr val="C00000"/>
              </a:solidFill>
            </a:endParaRPr>
          </a:p>
        </p:txBody>
      </p:sp>
      <p:sp>
        <p:nvSpPr>
          <p:cNvPr id="5" name="Rectangle 1"/>
          <p:cNvSpPr>
            <a:spLocks noChangeArrowheads="1"/>
          </p:cNvSpPr>
          <p:nvPr/>
        </p:nvSpPr>
        <p:spPr bwMode="auto">
          <a:xfrm>
            <a:off x="457200" y="1438513"/>
            <a:ext cx="172974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600" b="0" u="none" strike="noStrike" cap="none" normalizeH="0" baseline="0" smtClean="0">
                <a:ln>
                  <a:noFill/>
                </a:ln>
                <a:solidFill>
                  <a:srgbClr val="000000"/>
                </a:solidFill>
                <a:effectLst/>
                <a:latin typeface="Arial" panose="020B0604020202020204" pitchFamily="34" charset="0"/>
                <a:ea typeface="OpenSans"/>
              </a:rPr>
              <a:t>Mặt sàn tầng một (tầng trệt) của một ngôi nhà cao hơn mặt sân 0,5m. Cầu thang đi từ tầng một lên tầng hai gồm 25 bậc, mỗi bậc cao 16 cm.</a:t>
            </a:r>
            <a:endParaRPr kumimoji="0" lang="en-US" altLang="en-US" sz="3600" b="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600" b="0" u="none" strike="noStrike" cap="none" normalizeH="0" baseline="0" smtClean="0">
                <a:ln>
                  <a:noFill/>
                </a:ln>
                <a:solidFill>
                  <a:srgbClr val="000000"/>
                </a:solidFill>
                <a:effectLst/>
                <a:latin typeface="Arial" panose="020B0604020202020204" pitchFamily="34" charset="0"/>
                <a:ea typeface="OpenSans"/>
              </a:rPr>
              <a:t>a) Viết công thức để tìm độ cao của bậc thang thứ</a:t>
            </a:r>
            <a:r>
              <a:rPr kumimoji="0" lang="en-US" altLang="en-US" sz="3600" b="0" u="none" strike="noStrike" cap="none" normalizeH="0" baseline="0" smtClean="0">
                <a:ln>
                  <a:noFill/>
                </a:ln>
                <a:solidFill>
                  <a:srgbClr val="000000"/>
                </a:solidFill>
                <a:effectLst/>
                <a:latin typeface="Arial" panose="020B0604020202020204" pitchFamily="34" charset="0"/>
                <a:ea typeface="OpenSans"/>
              </a:rPr>
              <a:t> </a:t>
            </a:r>
            <a:r>
              <a:rPr kumimoji="0" lang="en-US" altLang="en-US" sz="3600" b="0" u="none" strike="noStrike" cap="none" normalizeH="0" baseline="0" smtClean="0">
                <a:ln>
                  <a:noFill/>
                </a:ln>
                <a:solidFill>
                  <a:srgbClr val="000000"/>
                </a:solidFill>
                <a:effectLst/>
                <a:latin typeface="Arial" panose="020B0604020202020204" pitchFamily="34" charset="0"/>
                <a:ea typeface="OpenSans"/>
              </a:rPr>
              <a:t>n</a:t>
            </a:r>
            <a:r>
              <a:rPr kumimoji="0" lang="en-US" altLang="en-US" sz="3600" b="0" u="none" strike="noStrike" cap="none" normalizeH="0" baseline="0" smtClean="0">
                <a:ln>
                  <a:noFill/>
                </a:ln>
                <a:solidFill>
                  <a:srgbClr val="000000"/>
                </a:solidFill>
                <a:effectLst/>
                <a:latin typeface="Arial" panose="020B0604020202020204" pitchFamily="34" charset="0"/>
                <a:ea typeface="OpenSans"/>
              </a:rPr>
              <a:t> so với mặt sân.</a:t>
            </a:r>
            <a:endParaRPr kumimoji="0" lang="en-US" altLang="en-US" sz="3600" b="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600" b="0" u="none" strike="noStrike" cap="none" normalizeH="0" baseline="0" smtClean="0">
                <a:ln>
                  <a:noFill/>
                </a:ln>
                <a:solidFill>
                  <a:srgbClr val="000000"/>
                </a:solidFill>
                <a:effectLst/>
                <a:latin typeface="Arial" panose="020B0604020202020204" pitchFamily="34" charset="0"/>
                <a:ea typeface="OpenSans"/>
              </a:rPr>
              <a:t>b) Tính độ cao của sàn tầng hai so với mặt </a:t>
            </a:r>
            <a:r>
              <a:rPr kumimoji="0" lang="en-US" altLang="en-US" sz="3600" b="0" u="none" strike="noStrike" cap="none" normalizeH="0" baseline="0" smtClean="0">
                <a:ln>
                  <a:noFill/>
                </a:ln>
                <a:solidFill>
                  <a:srgbClr val="000000"/>
                </a:solidFill>
                <a:effectLst/>
                <a:latin typeface="Arial" panose="020B0604020202020204" pitchFamily="34" charset="0"/>
                <a:ea typeface="OpenSans"/>
              </a:rPr>
              <a:t>sân</a:t>
            </a:r>
            <a:r>
              <a:rPr kumimoji="0" lang="en-US" altLang="en-US" sz="3600" b="0" u="none" strike="noStrike" cap="none" normalizeH="0" baseline="0" smtClean="0">
                <a:ln>
                  <a:noFill/>
                </a:ln>
                <a:solidFill>
                  <a:srgbClr val="000000"/>
                </a:solidFill>
                <a:effectLst/>
                <a:latin typeface="Arial" panose="020B0604020202020204" pitchFamily="34" charset="0"/>
                <a:ea typeface="OpenSans"/>
              </a:rPr>
              <a:t>.</a:t>
            </a:r>
            <a:endParaRPr kumimoji="0" lang="en-US" altLang="en-US" sz="3600" b="0" u="none" strike="noStrike" cap="none" normalizeH="0" baseline="0" smtClean="0">
              <a:ln>
                <a:noFill/>
              </a:ln>
              <a:solidFill>
                <a:srgbClr val="000000"/>
              </a:solidFill>
              <a:effectLst/>
              <a:latin typeface="Arial" panose="020B0604020202020204" pitchFamily="34" charset="0"/>
              <a:ea typeface="OpenSans"/>
            </a:endParaRPr>
          </a:p>
        </p:txBody>
      </p:sp>
      <p:sp>
        <p:nvSpPr>
          <p:cNvPr id="18" name="Oval Callout 17"/>
          <p:cNvSpPr/>
          <p:nvPr/>
        </p:nvSpPr>
        <p:spPr>
          <a:xfrm>
            <a:off x="8264378" y="5125434"/>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0" name="Rectangle 9"/>
          <p:cNvSpPr/>
          <p:nvPr/>
        </p:nvSpPr>
        <p:spPr>
          <a:xfrm>
            <a:off x="457200" y="6299180"/>
            <a:ext cx="16916400" cy="3416320"/>
          </a:xfrm>
          <a:prstGeom prst="rect">
            <a:avLst/>
          </a:prstGeom>
        </p:spPr>
        <p:txBody>
          <a:bodyPr wrap="square">
            <a:spAutoFit/>
          </a:bodyPr>
          <a:lstStyle/>
          <a:p>
            <a:pPr algn="just">
              <a:lnSpc>
                <a:spcPct val="150000"/>
              </a:lnSpc>
              <a:spcAft>
                <a:spcPts val="0"/>
              </a:spcAft>
            </a:pPr>
            <a:r>
              <a:rPr lang="nl-NL" sz="3600">
                <a:latin typeface="Arial" panose="020B0604020202020204" pitchFamily="34" charset="0"/>
                <a:ea typeface="Times New Roman" panose="02020603050405020304" pitchFamily="18" charset="0"/>
                <a:cs typeface="Arial" panose="020B0604020202020204" pitchFamily="34" charset="0"/>
              </a:rPr>
              <a:t>a) Đổi 16 cm = 0,16 m.</a:t>
            </a:r>
            <a:endParaRPr lang="en-US" sz="36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600">
                <a:latin typeface="Arial" panose="020B0604020202020204" pitchFamily="34" charset="0"/>
                <a:ea typeface="Times New Roman" panose="02020603050405020304" pitchFamily="18" charset="0"/>
                <a:cs typeface="Arial" panose="020B0604020202020204" pitchFamily="34" charset="0"/>
              </a:rPr>
              <a:t>Gọi u</a:t>
            </a:r>
            <a:r>
              <a:rPr lang="nl-NL" sz="3600" baseline="-25000">
                <a:latin typeface="Arial" panose="020B0604020202020204" pitchFamily="34" charset="0"/>
                <a:ea typeface="Times New Roman" panose="02020603050405020304" pitchFamily="18" charset="0"/>
                <a:cs typeface="Arial" panose="020B0604020202020204" pitchFamily="34" charset="0"/>
              </a:rPr>
              <a:t>i</a:t>
            </a:r>
            <a:r>
              <a:rPr lang="nl-NL" sz="3600">
                <a:latin typeface="Arial" panose="020B0604020202020204" pitchFamily="34" charset="0"/>
                <a:ea typeface="Times New Roman" panose="02020603050405020304" pitchFamily="18" charset="0"/>
                <a:cs typeface="Arial" panose="020B0604020202020204" pitchFamily="34" charset="0"/>
              </a:rPr>
              <a:t> là độ cao từ bậc thang thứ i (của cầu thang) so với mặt sân.</a:t>
            </a:r>
            <a:endParaRPr lang="en-US" sz="36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600">
                <a:latin typeface="Arial" panose="020B0604020202020204" pitchFamily="34" charset="0"/>
                <a:ea typeface="Times New Roman" panose="02020603050405020304" pitchFamily="18" charset="0"/>
                <a:cs typeface="Arial" panose="020B0604020202020204" pitchFamily="34" charset="0"/>
              </a:rPr>
              <a:t>Vì mỗi bậc thang cao 0,16 m, mặt bằng sàn cao hơn mặt sân 0,5 m nên bậc thang đầu tiên sẽ cao hơn so với mặt sân là 0,16 + 0,5 = 0,66 (m) hay u</a:t>
            </a:r>
            <a:r>
              <a:rPr lang="nl-NL" sz="3600" baseline="-25000">
                <a:latin typeface="Arial" panose="020B0604020202020204" pitchFamily="34" charset="0"/>
                <a:ea typeface="Times New Roman" panose="02020603050405020304" pitchFamily="18" charset="0"/>
                <a:cs typeface="Arial" panose="020B0604020202020204" pitchFamily="34" charset="0"/>
              </a:rPr>
              <a:t>1</a:t>
            </a:r>
            <a:r>
              <a:rPr lang="nl-NL" sz="3600">
                <a:latin typeface="Arial" panose="020B0604020202020204" pitchFamily="34" charset="0"/>
                <a:ea typeface="Times New Roman" panose="02020603050405020304" pitchFamily="18" charset="0"/>
                <a:cs typeface="Arial" panose="020B0604020202020204" pitchFamily="34" charset="0"/>
              </a:rPr>
              <a:t> = </a:t>
            </a:r>
            <a:r>
              <a:rPr lang="nl-NL" sz="3600">
                <a:latin typeface="Arial" panose="020B0604020202020204" pitchFamily="34" charset="0"/>
                <a:ea typeface="Times New Roman" panose="02020603050405020304" pitchFamily="18" charset="0"/>
                <a:cs typeface="Arial" panose="020B0604020202020204" pitchFamily="34" charset="0"/>
              </a:rPr>
              <a:t>0,66</a:t>
            </a:r>
            <a:r>
              <a:rPr lang="nl-NL" sz="3600" smtClean="0">
                <a:latin typeface="Arial" panose="020B0604020202020204" pitchFamily="34" charset="0"/>
                <a:ea typeface="Times New Roman" panose="02020603050405020304" pitchFamily="18" charset="0"/>
                <a:cs typeface="Arial" panose="020B0604020202020204" pitchFamily="34" charset="0"/>
              </a:rPr>
              <a:t>.</a:t>
            </a:r>
            <a:endParaRPr lang="en-US" sz="360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18078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00"/>
                                        <p:tgtEl>
                                          <p:spTgt spid="10">
                                            <p:txEl>
                                              <p:pRg st="1" end="1"/>
                                            </p:txEl>
                                          </p:spTgt>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5337124" y="-232010"/>
            <a:ext cx="2718866" cy="3182886"/>
          </a:xfrm>
          <a:prstGeom prst="rect">
            <a:avLst/>
          </a:prstGeom>
        </p:spPr>
      </p:pic>
      <p:sp>
        <p:nvSpPr>
          <p:cNvPr id="9" name="Oval Callout 8"/>
          <p:cNvSpPr/>
          <p:nvPr/>
        </p:nvSpPr>
        <p:spPr>
          <a:xfrm>
            <a:off x="8405904" y="787257"/>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 name="Rectangle 1"/>
          <p:cNvSpPr/>
          <p:nvPr/>
        </p:nvSpPr>
        <p:spPr>
          <a:xfrm>
            <a:off x="1055926" y="2400300"/>
            <a:ext cx="16383000" cy="6114431"/>
          </a:xfrm>
          <a:prstGeom prst="rect">
            <a:avLst/>
          </a:prstGeom>
        </p:spPr>
        <p:txBody>
          <a:bodyPr wrap="square">
            <a:spAutoFit/>
          </a:bodyPr>
          <a:lstStyle/>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Từ các bậc sau thì: bậc sau cao hơn bậc liền trước nó 0,16 m, nên độ cao so với mặt sân của hai bậc thang liên tiếp cũng hơn kém nhau 0,16 m.</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Hay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 + 1</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3600">
                <a:solidFill>
                  <a:prstClr val="black"/>
                </a:solidFill>
                <a:latin typeface="Arial" panose="020B0604020202020204" pitchFamily="34" charset="0"/>
                <a:ea typeface="Gungsuh" panose="02030600000101010101" pitchFamily="18" charset="-127"/>
                <a:cs typeface="Arial" panose="020B0604020202020204" pitchFamily="34" charset="0"/>
              </a:rPr>
              <a:t> + 0,16; 1 ≤ n ≤ 25.</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Do đó, độ cao từ các bậc thang so với mặt sân, từ bậc 1 đến bậc 25 tạo thành một cấp số cộng với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0,66 và công sai d = 0,16.</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Vậy công thức tính độ cao của bậc cầu thang thứ n so với mặt sân là</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ctr">
              <a:lnSpc>
                <a:spcPct val="150000"/>
              </a:lnSpc>
              <a:spcBef>
                <a:spcPts val="600"/>
              </a:spcBef>
            </a:pP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u</a:t>
            </a:r>
            <a:r>
              <a:rPr lang="nl-NL" sz="36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 + (n – 1)d = 0,66 + (n – 1).0,16 = 0,5 + 0,16n (</a:t>
            </a:r>
            <a:r>
              <a:rPr lang="nl-NL" sz="3600">
                <a:solidFill>
                  <a:prstClr val="black"/>
                </a:solidFill>
                <a:latin typeface="Arial" panose="020B0604020202020204" pitchFamily="34" charset="0"/>
                <a:ea typeface="Times New Roman" panose="02020603050405020304" pitchFamily="18" charset="0"/>
                <a:cs typeface="Arial" panose="020B0604020202020204" pitchFamily="34" charset="0"/>
              </a:rPr>
              <a:t>m</a:t>
            </a:r>
            <a:r>
              <a:rPr lang="nl-NL" sz="36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48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5337124" y="-232010"/>
            <a:ext cx="2718866" cy="3182886"/>
          </a:xfrm>
          <a:prstGeom prst="rect">
            <a:avLst/>
          </a:prstGeom>
        </p:spPr>
      </p:pic>
      <p:sp>
        <p:nvSpPr>
          <p:cNvPr id="2" name="Rectangle 1"/>
          <p:cNvSpPr/>
          <p:nvPr/>
        </p:nvSpPr>
        <p:spPr>
          <a:xfrm>
            <a:off x="1632863" y="2400300"/>
            <a:ext cx="14859000" cy="543732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36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a:t>
            </a: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Vì mặt sàn tầng hai có cùng độ cao với bậc thứ 25 (bậc cao nhất) của cầu thang.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Nên độ cao mặt sàn tầng hai so với mặt sân cũng là độ cao từ bậc thứ 25 so với mặt sân.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 độ cao của sàn tầng hai so với mặt sân ứng với n = 25 là</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a:t>
            </a:r>
            <a:r>
              <a:rPr kumimoji="0" lang="en-US" sz="36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25</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0,5 + 0,16.25 = 4,5 (m).</a:t>
            </a:r>
          </a:p>
        </p:txBody>
      </p:sp>
      <p:sp>
        <p:nvSpPr>
          <p:cNvPr id="8" name="Oval Callout 7"/>
          <p:cNvSpPr/>
          <p:nvPr/>
        </p:nvSpPr>
        <p:spPr>
          <a:xfrm>
            <a:off x="8405904" y="787257"/>
            <a:ext cx="1683043" cy="93246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2935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275203">
            <a:off x="17016904" y="-10007"/>
            <a:ext cx="762000" cy="1406376"/>
          </a:xfrm>
          <a:prstGeom prst="rect">
            <a:avLst/>
          </a:prstGeom>
        </p:spPr>
      </p:pic>
      <p:pic>
        <p:nvPicPr>
          <p:cNvPr id="11"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flipH="1">
            <a:off x="533400" y="7893202"/>
            <a:ext cx="1622774" cy="2050898"/>
          </a:xfrm>
          <a:prstGeom prst="rect">
            <a:avLst/>
          </a:prstGeom>
        </p:spPr>
      </p:pic>
      <p:sp>
        <p:nvSpPr>
          <p:cNvPr id="14" name="Rectangle 13"/>
          <p:cNvSpPr/>
          <p:nvPr/>
        </p:nvSpPr>
        <p:spPr>
          <a:xfrm>
            <a:off x="293975" y="623610"/>
            <a:ext cx="6287299" cy="707886"/>
          </a:xfrm>
          <a:prstGeom prst="rect">
            <a:avLst/>
          </a:prstGeom>
        </p:spPr>
        <p:txBody>
          <a:bodyPr wrap="none">
            <a:spAutoFit/>
          </a:bodyPr>
          <a:lstStyle/>
          <a:p>
            <a:pPr lvl="0"/>
            <a:r>
              <a:rPr lang="fr-FR" sz="4000" b="1">
                <a:solidFill>
                  <a:srgbClr val="C00000"/>
                </a:solidFill>
                <a:latin typeface="Arial" panose="020B0604020202020204" pitchFamily="34" charset="0"/>
                <a:ea typeface="Calibri" panose="020F0502020204030204" pitchFamily="34" charset="0"/>
              </a:rPr>
              <a:t>Bài </a:t>
            </a:r>
            <a:r>
              <a:rPr lang="fr-FR" sz="4000" b="1" smtClean="0">
                <a:solidFill>
                  <a:srgbClr val="C00000"/>
                </a:solidFill>
                <a:latin typeface="Arial" panose="020B0604020202020204" pitchFamily="34" charset="0"/>
                <a:ea typeface="Calibri" panose="020F0502020204030204" pitchFamily="34" charset="0"/>
              </a:rPr>
              <a:t>2.32 </a:t>
            </a:r>
            <a:r>
              <a:rPr lang="fr-FR" sz="4000" b="1">
                <a:solidFill>
                  <a:srgbClr val="C00000"/>
                </a:solidFill>
                <a:latin typeface="Arial" panose="020B0604020202020204" pitchFamily="34" charset="0"/>
                <a:ea typeface="Calibri" panose="020F0502020204030204" pitchFamily="34" charset="0"/>
              </a:rPr>
              <a:t>(SGK – trang 57)</a:t>
            </a:r>
            <a:endParaRPr lang="en-US" sz="4000" dirty="0">
              <a:solidFill>
                <a:srgbClr val="C00000"/>
              </a:solidFill>
            </a:endParaRPr>
          </a:p>
        </p:txBody>
      </p:sp>
      <p:sp>
        <p:nvSpPr>
          <p:cNvPr id="3" name="Rectangle 2"/>
          <p:cNvSpPr/>
          <p:nvPr/>
        </p:nvSpPr>
        <p:spPr>
          <a:xfrm>
            <a:off x="304800" y="1333500"/>
            <a:ext cx="17554074" cy="4247317"/>
          </a:xfrm>
          <a:prstGeom prst="rect">
            <a:avLst/>
          </a:prstGeom>
        </p:spPr>
        <p:txBody>
          <a:bodyPr wrap="square">
            <a:spAutoFit/>
          </a:bodyPr>
          <a:lstStyle/>
          <a:p>
            <a:pPr algn="just">
              <a:lnSpc>
                <a:spcPct val="150000"/>
              </a:lnSpc>
            </a:pPr>
            <a:r>
              <a:rPr lang="vi-VN" sz="3600">
                <a:solidFill>
                  <a:srgbClr val="000000"/>
                </a:solidFill>
              </a:rPr>
              <a:t>Một hình vuông màu vàng có cạnh 1 đơn vị dài được chia thành chín hình vuông nhỏ hơn và hình vuông ở chính giữa được tô màu xanh như Hình 2.1. Mỗi hình vuông màu vàng nhỏ hơn lại được chia thành chín hình vuông con, và mỗi hình vuông con ở chính giữa lại được tô màu xanh. Nếu quá trình này được tiếp tục lặp lại năm lần thì tổng diện tích các hình vuông được tô màu xanh bao </a:t>
            </a:r>
            <a:r>
              <a:rPr lang="vi-VN" sz="3600">
                <a:solidFill>
                  <a:srgbClr val="000000"/>
                </a:solidFill>
              </a:rPr>
              <a:t>nhiêu</a:t>
            </a:r>
            <a:r>
              <a:rPr lang="vi-VN" sz="3600" smtClean="0">
                <a:solidFill>
                  <a:srgbClr val="000000"/>
                </a:solidFill>
              </a:rPr>
              <a:t>?</a:t>
            </a:r>
            <a:endParaRPr lang="en-US" sz="3600"/>
          </a:p>
        </p:txBody>
      </p:sp>
      <p:pic>
        <p:nvPicPr>
          <p:cNvPr id="4" name="Picture 3"/>
          <p:cNvPicPr>
            <a:picLocks noChangeAspect="1"/>
          </p:cNvPicPr>
          <p:nvPr/>
        </p:nvPicPr>
        <p:blipFill>
          <a:blip r:embed="rId26">
            <a:extLst>
              <a:ext uri="{BEBA8EAE-BF5A-486C-A8C5-ECC9F3942E4B}">
                <a14:imgProps xmlns:a14="http://schemas.microsoft.com/office/drawing/2010/main">
                  <a14:imgLayer r:embed="rId27">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785937" y="5905500"/>
            <a:ext cx="10591800" cy="4085076"/>
          </a:xfrm>
          <a:prstGeom prst="rect">
            <a:avLst/>
          </a:prstGeom>
        </p:spPr>
      </p:pic>
    </p:spTree>
    <p:extLst>
      <p:ext uri="{BB962C8B-B14F-4D97-AF65-F5344CB8AC3E}">
        <p14:creationId xmlns:p14="http://schemas.microsoft.com/office/powerpoint/2010/main" val="24623728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9415" y="-106279"/>
            <a:ext cx="914400" cy="1687651"/>
          </a:xfrm>
          <a:prstGeom prst="rect">
            <a:avLst/>
          </a:prstGeom>
        </p:spPr>
      </p:pic>
      <p:pic>
        <p:nvPicPr>
          <p:cNvPr id="11"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783050" y="8631092"/>
            <a:ext cx="1181100" cy="1492701"/>
          </a:xfrm>
          <a:prstGeom prst="rect">
            <a:avLst/>
          </a:prstGeom>
        </p:spPr>
      </p:pic>
      <p:sp>
        <p:nvSpPr>
          <p:cNvPr id="8" name="Oval Callout 7"/>
          <p:cNvSpPr/>
          <p:nvPr/>
        </p:nvSpPr>
        <p:spPr>
          <a:xfrm>
            <a:off x="8229600" y="4191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609600" y="1747757"/>
                <a:ext cx="16915585" cy="7434343"/>
              </a:xfrm>
              <a:prstGeom prst="rect">
                <a:avLst/>
              </a:prstGeom>
            </p:spPr>
            <p:txBody>
              <a:bodyPr wrap="square">
                <a:spAutoFit/>
              </a:bodyPr>
              <a:lstStyle/>
              <a:p>
                <a:pPr marL="571500" indent="-571500" algn="just">
                  <a:lnSpc>
                    <a:spcPct val="150000"/>
                  </a:lnSpc>
                  <a:spcAft>
                    <a:spcPts val="0"/>
                  </a:spcAft>
                  <a:buFont typeface="Arial" panose="020B0604020202020204" pitchFamily="34" charset="0"/>
                  <a:buChar char="•"/>
                </a:pPr>
                <a:r>
                  <a:rPr lang="en-US" sz="3600" smtClean="0">
                    <a:latin typeface="Arial" panose="020B0604020202020204" pitchFamily="34" charset="0"/>
                    <a:ea typeface="Times New Roman" panose="02020603050405020304" pitchFamily="18" charset="0"/>
                    <a:cs typeface="Arial" panose="020B0604020202020204" pitchFamily="34" charset="0"/>
                  </a:rPr>
                  <a:t>Chia </a:t>
                </a:r>
                <a:r>
                  <a:rPr lang="en-US" sz="3600">
                    <a:latin typeface="Arial" panose="020B0604020202020204" pitchFamily="34" charset="0"/>
                    <a:ea typeface="Times New Roman" panose="02020603050405020304" pitchFamily="18" charset="0"/>
                    <a:cs typeface="Arial" panose="020B0604020202020204" pitchFamily="34" charset="0"/>
                  </a:rPr>
                  <a:t>lần 1: Hình vuông màu vàng lớn có cạnh bằng 1 đơn vị thì có diện tích bằng 1 (đvdt). Chia hình vuông này thành 9 hình vuông nhỏ hơn và hình vuông ở chính giữa được tô màu xanh, thì hình vuông màu xanh đầu tiên này có diện tích bằng </a:t>
                </a:r>
                <a14:m>
                  <m:oMath xmlns:m="http://schemas.openxmlformats.org/officeDocument/2006/math">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9</m:t>
                        </m:r>
                      </m:den>
                    </m:f>
                  </m:oMath>
                </a14:m>
                <a:r>
                  <a:rPr lang="en-US" sz="3600">
                    <a:effectLst/>
                    <a:latin typeface="Arial" panose="020B0604020202020204" pitchFamily="34" charset="0"/>
                    <a:ea typeface="Times New Roman" panose="02020603050405020304" pitchFamily="18" charset="0"/>
                    <a:cs typeface="Arial" panose="020B0604020202020204" pitchFamily="34" charset="0"/>
                  </a:rPr>
                  <a:t> (</a:t>
                </a:r>
                <a:r>
                  <a:rPr lang="en-US" sz="3600">
                    <a:effectLst/>
                    <a:latin typeface="Arial" panose="020B0604020202020204" pitchFamily="34" charset="0"/>
                    <a:ea typeface="Times New Roman" panose="02020603050405020304" pitchFamily="18" charset="0"/>
                    <a:cs typeface="Arial" panose="020B0604020202020204" pitchFamily="34" charset="0"/>
                  </a:rPr>
                  <a:t>đvdt</a:t>
                </a:r>
                <a:r>
                  <a:rPr lang="en-US" sz="3600" smtClean="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Aft>
                    <a:spcPts val="0"/>
                  </a:spcAft>
                  <a:buFont typeface="Arial" panose="020B0604020202020204" pitchFamily="34" charset="0"/>
                  <a:buChar char="•"/>
                </a:pPr>
                <a:r>
                  <a:rPr lang="en-US" sz="3600" smtClean="0">
                    <a:effectLst/>
                    <a:latin typeface="Arial" panose="020B0604020202020204" pitchFamily="34" charset="0"/>
                    <a:ea typeface="Times New Roman" panose="02020603050405020304" pitchFamily="18" charset="0"/>
                    <a:cs typeface="Arial" panose="020B0604020202020204" pitchFamily="34" charset="0"/>
                  </a:rPr>
                  <a:t>Chia </a:t>
                </a:r>
                <a:r>
                  <a:rPr lang="en-US" sz="3600">
                    <a:effectLst/>
                    <a:latin typeface="Arial" panose="020B0604020202020204" pitchFamily="34" charset="0"/>
                    <a:ea typeface="Times New Roman" panose="02020603050405020304" pitchFamily="18" charset="0"/>
                    <a:cs typeface="Arial" panose="020B0604020202020204" pitchFamily="34" charset="0"/>
                  </a:rPr>
                  <a:t>lần 2: 8 hình vuông màu vàng còn lại, mỗi hình vuông này lại được chia thành 9 hình vuông con và tiếp tục tô xanh hình vuông chính giữa, khi đó mỗi hình vuông xanh nhỏ hơn có diện tích </a:t>
                </a:r>
                <a14:m>
                  <m:oMath xmlns:m="http://schemas.openxmlformats.org/officeDocument/2006/math">
                    <m:sSub>
                      <m:sSub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effectLst/>
                            <a:latin typeface="Cambria Math" panose="02040503050406030204" pitchFamily="18" charset="0"/>
                            <a:ea typeface="Cambria Math" panose="02040503050406030204" pitchFamily="18" charset="0"/>
                            <a:cs typeface="Times New Roman" panose="02020603050405020304" pitchFamily="18" charset="0"/>
                          </a:rPr>
                          <m:t>𝑆</m:t>
                        </m:r>
                      </m:e>
                      <m:sub>
                        <m:r>
                          <a:rPr lang="en-US" sz="36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9</m:t>
                        </m:r>
                      </m:den>
                    </m:f>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600" i="1">
                            <a:effectLst/>
                            <a:latin typeface="Cambria Math" panose="02040503050406030204" pitchFamily="18" charset="0"/>
                            <a:ea typeface="Cambria Math" panose="02040503050406030204" pitchFamily="18" charset="0"/>
                            <a:cs typeface="Times New Roman" panose="02020603050405020304" pitchFamily="18" charset="0"/>
                          </a:rPr>
                          <m:t>9</m:t>
                        </m:r>
                      </m:den>
                    </m:f>
                    <m:r>
                      <a:rPr lang="en-US" sz="36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effectLst/>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6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effectLst/>
                                <a:latin typeface="Cambria Math" panose="02040503050406030204" pitchFamily="18" charset="0"/>
                                <a:ea typeface="Cambria Math" panose="02040503050406030204" pitchFamily="18" charset="0"/>
                                <a:cs typeface="Times New Roman" panose="02020603050405020304" pitchFamily="18" charset="0"/>
                              </a:rPr>
                              <m:t>9</m:t>
                            </m:r>
                          </m:e>
                          <m:sup>
                            <m:r>
                              <a:rPr lang="en-US" sz="3600" i="1">
                                <a:effectLst/>
                                <a:latin typeface="Cambria Math" panose="02040503050406030204" pitchFamily="18" charset="0"/>
                                <a:ea typeface="Cambria Math" panose="02040503050406030204" pitchFamily="18" charset="0"/>
                                <a:cs typeface="Times New Roman" panose="02020603050405020304" pitchFamily="18" charset="0"/>
                              </a:rPr>
                              <m:t>2</m:t>
                            </m:r>
                          </m:sup>
                        </m:sSup>
                      </m:den>
                    </m:f>
                  </m:oMath>
                </a14:m>
                <a:r>
                  <a:rPr lang="en-US" sz="3600">
                    <a:effectLst/>
                    <a:latin typeface="Arial" panose="020B0604020202020204" pitchFamily="34" charset="0"/>
                    <a:ea typeface="Times New Roman" panose="02020603050405020304" pitchFamily="18" charset="0"/>
                    <a:cs typeface="Arial" panose="020B0604020202020204" pitchFamily="34" charset="0"/>
                  </a:rPr>
                  <a:t>. 8 hình vuông xanh nhỏ hơn có diện tích bằng </a:t>
                </a:r>
                <a:r>
                  <a:rPr lang="en-US" sz="3600">
                    <a:effectLst/>
                    <a:latin typeface="Arial" panose="020B0604020202020204" pitchFamily="34" charset="0"/>
                    <a:ea typeface="Times New Roman" panose="02020603050405020304" pitchFamily="18" charset="0"/>
                    <a:cs typeface="Arial" panose="020B0604020202020204" pitchFamily="34" charset="0"/>
                  </a:rPr>
                  <a:t>8S</a:t>
                </a:r>
                <a:r>
                  <a:rPr lang="en-US" sz="3600" baseline="-25000">
                    <a:effectLst/>
                    <a:latin typeface="Arial" panose="020B0604020202020204" pitchFamily="34" charset="0"/>
                    <a:ea typeface="Times New Roman" panose="02020603050405020304" pitchFamily="18" charset="0"/>
                    <a:cs typeface="Arial" panose="020B0604020202020204" pitchFamily="34" charset="0"/>
                  </a:rPr>
                  <a:t>1</a:t>
                </a:r>
                <a:r>
                  <a:rPr lang="en-US" sz="3600" smtClean="0">
                    <a:effectLst/>
                    <a:latin typeface="Arial" panose="020B0604020202020204" pitchFamily="34" charset="0"/>
                    <a:ea typeface="Times New Roman" panose="02020603050405020304" pitchFamily="18"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609600" y="1747757"/>
                <a:ext cx="16915585" cy="7434343"/>
              </a:xfrm>
              <a:prstGeom prst="rect">
                <a:avLst/>
              </a:prstGeom>
              <a:blipFill>
                <a:blip r:embed="rId26"/>
                <a:stretch>
                  <a:fillRect l="-973" r="-1081" b="-820"/>
                </a:stretch>
              </a:blipFill>
            </p:spPr>
            <p:txBody>
              <a:bodyPr/>
              <a:lstStyle/>
              <a:p>
                <a:r>
                  <a:rPr lang="en-US">
                    <a:noFill/>
                  </a:rPr>
                  <a:t> </a:t>
                </a:r>
              </a:p>
            </p:txBody>
          </p:sp>
        </mc:Fallback>
      </mc:AlternateContent>
    </p:spTree>
    <p:extLst>
      <p:ext uri="{BB962C8B-B14F-4D97-AF65-F5344CB8AC3E}">
        <p14:creationId xmlns:p14="http://schemas.microsoft.com/office/powerpoint/2010/main" val="21509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9415" y="-106279"/>
            <a:ext cx="914400" cy="1687651"/>
          </a:xfrm>
          <a:prstGeom prst="rect">
            <a:avLst/>
          </a:prstGeom>
        </p:spPr>
      </p:pic>
      <p:sp>
        <p:nvSpPr>
          <p:cNvPr id="8" name="Oval Callout 7"/>
          <p:cNvSpPr/>
          <p:nvPr/>
        </p:nvSpPr>
        <p:spPr>
          <a:xfrm>
            <a:off x="8229600" y="4191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838200" y="2171700"/>
                <a:ext cx="16823343" cy="7517956"/>
              </a:xfrm>
              <a:prstGeom prst="rect">
                <a:avLst/>
              </a:prstGeom>
            </p:spPr>
            <p:txBody>
              <a:bodyPr wrap="square">
                <a:spAutoFit/>
              </a:bodyPr>
              <a:lstStyle/>
              <a:p>
                <a:pPr lvl="0" algn="just">
                  <a:lnSpc>
                    <a:spcPct val="150000"/>
                  </a:lnSpc>
                </a:pP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Cứ tiếp tục như vậy, mỗi lần chia ta sẽ tạo thành 8 hình vuông xanh nhỏ hơn tiếp đối với mỗi ô vuông vàng nhỏ.</a:t>
                </a:r>
              </a:p>
              <a:p>
                <a:pPr lvl="0" algn="just">
                  <a:lnSpc>
                    <a:spcPct val="150000"/>
                  </a:lnSpc>
                </a:pP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Do đó, quá trình này được tiếp tục lặp lại năm lần, thì trừ lần đầu tiên, 4 lần sau, mỗi lần chia diện tích ô vuông xanh tạo thành lập thành một cấp số nhân có</a:t>
                </a: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60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ctr">
                  <a:lnSpc>
                    <a:spcPct val="150000"/>
                  </a:lnSpc>
                </a:pPr>
                <a14:m>
                  <m:oMath xmlns:m="http://schemas.openxmlformats.org/officeDocument/2006/math">
                    <m:sSub>
                      <m:sSub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=8.</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e>
                          <m:sup>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oMath>
                </a14:m>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 và công bội </a:t>
                </a:r>
                <a14:m>
                  <m:oMath xmlns:m="http://schemas.openxmlformats.org/officeDocument/2006/math">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𝑞</m:t>
                    </m:r>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=8.</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den>
                    </m:f>
                  </m:oMath>
                </a14:m>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pP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Vậy tổng diện tích các hình vuông được tô màu xanh là:</a:t>
                </a:r>
              </a:p>
              <a:p>
                <a:pPr lvl="0" algn="ctr">
                  <a:lnSpc>
                    <a:spcPct val="150000"/>
                  </a:lnSpc>
                </a:pPr>
                <a14:m>
                  <m:oMath xmlns:m="http://schemas.openxmlformats.org/officeDocument/2006/math">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𝑆</m:t>
                    </m:r>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den>
                    </m:f>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8.</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e>
                              <m:sup>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Sup>
                              <m:sSup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8</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den>
                                    </m:f>
                                  </m:e>
                                </m:d>
                              </m:e>
                              <m:sup>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4</m:t>
                                </m:r>
                              </m:sup>
                            </m:sSup>
                          </m:e>
                        </m:d>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8</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9</m:t>
                            </m:r>
                          </m:den>
                        </m:f>
                      </m:den>
                    </m:f>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26281</m:t>
                        </m:r>
                      </m:num>
                      <m:den>
                        <m:r>
                          <a:rPr lang="en-US" sz="36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59049</m:t>
                        </m:r>
                      </m:den>
                    </m:f>
                  </m:oMath>
                </a14:m>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 (đvdt).</a:t>
                </a:r>
              </a:p>
            </p:txBody>
          </p:sp>
        </mc:Choice>
        <mc:Fallback>
          <p:sp>
            <p:nvSpPr>
              <p:cNvPr id="2" name="Rectangle 1"/>
              <p:cNvSpPr>
                <a:spLocks noRot="1" noChangeAspect="1" noMove="1" noResize="1" noEditPoints="1" noAdjustHandles="1" noChangeArrowheads="1" noChangeShapeType="1" noTextEdit="1"/>
              </p:cNvSpPr>
              <p:nvPr/>
            </p:nvSpPr>
            <p:spPr>
              <a:xfrm>
                <a:off x="838200" y="2171700"/>
                <a:ext cx="16823343" cy="7517956"/>
              </a:xfrm>
              <a:prstGeom prst="rect">
                <a:avLst/>
              </a:prstGeom>
              <a:blipFill>
                <a:blip r:embed="rId10"/>
                <a:stretch>
                  <a:fillRect l="-1124" r="-1124"/>
                </a:stretch>
              </a:blipFill>
            </p:spPr>
            <p:txBody>
              <a:bodyPr/>
              <a:lstStyle/>
              <a:p>
                <a:r>
                  <a:rPr lang="en-US">
                    <a:noFill/>
                  </a:rPr>
                  <a:t> </a:t>
                </a:r>
              </a:p>
            </p:txBody>
          </p:sp>
        </mc:Fallback>
      </mc:AlternateContent>
      <p:pic>
        <p:nvPicPr>
          <p:cNvPr id="9"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783050" y="8631092"/>
            <a:ext cx="1181100" cy="1492701"/>
          </a:xfrm>
          <a:prstGeom prst="rect">
            <a:avLst/>
          </a:prstGeom>
        </p:spPr>
      </p:pic>
    </p:spTree>
    <p:extLst>
      <p:ext uri="{BB962C8B-B14F-4D97-AF65-F5344CB8AC3E}">
        <p14:creationId xmlns:p14="http://schemas.microsoft.com/office/powerpoint/2010/main" val="34328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4" dur="500"/>
                                        <p:tgtEl>
                                          <p:spTgt spid="2">
                                            <p:txEl>
                                              <p:pRg st="2" end="2"/>
                                            </p:txEl>
                                          </p:spTgt>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16" name="Rectangle 15"/>
              <p:cNvSpPr/>
              <p:nvPr/>
            </p:nvSpPr>
            <p:spPr>
              <a:xfrm>
                <a:off x="1831747" y="2476500"/>
                <a:ext cx="14700702" cy="2947410"/>
              </a:xfrm>
              <a:prstGeom prst="rect">
                <a:avLst/>
              </a:prstGeom>
            </p:spPr>
            <p:txBody>
              <a:bodyPr wrap="square">
                <a:spAutoFit/>
              </a:bodyPr>
              <a:lstStyle/>
              <a:p>
                <a:pPr lvl="0">
                  <a:lnSpc>
                    <a:spcPct val="150000"/>
                  </a:lnSpc>
                </a:pPr>
                <a:r>
                  <a:rPr kumimoji="0" lang="en-US" sz="4300" b="1" i="0" u="sng"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Bài 2.24: </a:t>
                </a:r>
                <a:r>
                  <a:rPr lang="en-US" altLang="en-US" sz="4300">
                    <a:solidFill>
                      <a:srgbClr val="000000"/>
                    </a:solidFill>
                    <a:latin typeface="Arial" panose="020B0604020202020204" pitchFamily="34" charset="0"/>
                    <a:ea typeface="OpenSans"/>
                    <a:cs typeface="Arial" panose="020B0604020202020204" pitchFamily="34" charset="0"/>
                  </a:rPr>
                  <a:t>Cho dãy số </a:t>
                </a:r>
                <a14:m>
                  <m:oMath xmlns:m="http://schemas.openxmlformats.org/officeDocument/2006/math">
                    <m:d>
                      <m:dPr>
                        <m:ctrlPr>
                          <a:rPr lang="en-US" sz="4300" i="1" smtClean="0">
                            <a:solidFill>
                              <a:prstClr val="black"/>
                            </a:solidFill>
                            <a:latin typeface="Cambria Math" panose="02040503050406030204" pitchFamily="18" charset="0"/>
                          </a:rPr>
                        </m:ctrlPr>
                      </m:dPr>
                      <m:e>
                        <m:sSub>
                          <m:sSubPr>
                            <m:ctrlPr>
                              <a:rPr lang="en-US" sz="4300" i="1" smtClean="0">
                                <a:solidFill>
                                  <a:prstClr val="black"/>
                                </a:solidFill>
                                <a:latin typeface="Cambria Math" panose="02040503050406030204" pitchFamily="18" charset="0"/>
                              </a:rPr>
                            </m:ctrlPr>
                          </m:sSubPr>
                          <m:e>
                            <m:r>
                              <a:rPr lang="en-US" sz="4300" b="0" i="1" smtClean="0">
                                <a:solidFill>
                                  <a:prstClr val="black"/>
                                </a:solidFill>
                                <a:latin typeface="Cambria Math" panose="02040503050406030204" pitchFamily="18" charset="0"/>
                              </a:rPr>
                              <m:t>𝑢</m:t>
                            </m:r>
                          </m:e>
                          <m:sub>
                            <m:r>
                              <a:rPr lang="en-US" sz="4300" b="0" i="1" smtClean="0">
                                <a:solidFill>
                                  <a:prstClr val="black"/>
                                </a:solidFill>
                                <a:latin typeface="Cambria Math" panose="02040503050406030204" pitchFamily="18" charset="0"/>
                              </a:rPr>
                              <m:t>𝑛</m:t>
                            </m:r>
                          </m:sub>
                        </m:sSub>
                      </m:e>
                    </m:d>
                  </m:oMath>
                </a14:m>
                <a:r>
                  <a:rPr lang="en-US" altLang="en-US" sz="4300">
                    <a:solidFill>
                      <a:srgbClr val="000000"/>
                    </a:solidFill>
                    <a:latin typeface="Arial" panose="020B0604020202020204" pitchFamily="34" charset="0"/>
                    <a:ea typeface="OpenSans"/>
                    <a:cs typeface="Arial" panose="020B0604020202020204" pitchFamily="34" charset="0"/>
                  </a:rPr>
                  <a:t> với </a:t>
                </a:r>
                <a14:m>
                  <m:oMath xmlns:m="http://schemas.openxmlformats.org/officeDocument/2006/math">
                    <m:sSub>
                      <m:sSubPr>
                        <m:ctrlPr>
                          <a:rPr lang="en-US" sz="4300" i="1">
                            <a:solidFill>
                              <a:prstClr val="black"/>
                            </a:solidFill>
                            <a:latin typeface="Cambria Math" panose="02040503050406030204" pitchFamily="18" charset="0"/>
                          </a:rPr>
                        </m:ctrlPr>
                      </m:sSubPr>
                      <m:e>
                        <m:r>
                          <a:rPr lang="en-US" sz="4300" i="1">
                            <a:solidFill>
                              <a:prstClr val="black"/>
                            </a:solidFill>
                            <a:latin typeface="Cambria Math" panose="02040503050406030204" pitchFamily="18" charset="0"/>
                          </a:rPr>
                          <m:t>𝑢</m:t>
                        </m:r>
                      </m:e>
                      <m:sub>
                        <m:r>
                          <a:rPr lang="en-US" sz="4300" i="1">
                            <a:solidFill>
                              <a:prstClr val="black"/>
                            </a:solidFill>
                            <a:latin typeface="Cambria Math" panose="02040503050406030204" pitchFamily="18" charset="0"/>
                          </a:rPr>
                          <m:t>𝑛</m:t>
                        </m:r>
                      </m:sub>
                    </m:sSub>
                    <m:r>
                      <a:rPr lang="en-US" sz="4300" b="0" i="1" smtClean="0">
                        <a:solidFill>
                          <a:prstClr val="black"/>
                        </a:solidFill>
                        <a:latin typeface="Cambria Math" panose="02040503050406030204" pitchFamily="18" charset="0"/>
                      </a:rPr>
                      <m:t>=3</m:t>
                    </m:r>
                    <m:r>
                      <a:rPr lang="en-US" altLang="en-US" sz="4300" i="1">
                        <a:solidFill>
                          <a:srgbClr val="000000"/>
                        </a:solidFill>
                        <a:latin typeface="Cambria Math" panose="02040503050406030204" pitchFamily="18" charset="0"/>
                        <a:ea typeface="MJXc-TeX-math-I"/>
                      </a:rPr>
                      <m:t>𝑛</m:t>
                    </m:r>
                    <m:r>
                      <a:rPr lang="en-US" altLang="en-US" sz="4300" i="1">
                        <a:solidFill>
                          <a:srgbClr val="000000"/>
                        </a:solidFill>
                        <a:latin typeface="Cambria Math" panose="02040503050406030204" pitchFamily="18" charset="0"/>
                        <a:ea typeface="MJXc-TeX-main-R"/>
                      </a:rPr>
                      <m:t>+6</m:t>
                    </m:r>
                  </m:oMath>
                </a14:m>
                <a:r>
                  <a:rPr lang="en-US" altLang="en-US" sz="4300">
                    <a:solidFill>
                      <a:srgbClr val="000000"/>
                    </a:solidFill>
                    <a:latin typeface="Arial" panose="020B0604020202020204" pitchFamily="34" charset="0"/>
                    <a:ea typeface="OpenSans"/>
                    <a:cs typeface="Arial" panose="020B0604020202020204" pitchFamily="34" charset="0"/>
                  </a:rPr>
                  <a:t>. Khẳng định nào sau đây là đúng?</a:t>
                </a:r>
                <a:endParaRPr lang="en-US" altLang="en-US" sz="4300">
                  <a:solidFill>
                    <a:prstClr val="black"/>
                  </a:solidFill>
                  <a:latin typeface="Arial" panose="020B0604020202020204" pitchFamily="34" charset="0"/>
                  <a:cs typeface="Arial" panose="020B0604020202020204" pitchFamily="34" charset="0"/>
                </a:endParaRPr>
              </a:p>
              <a:p>
                <a:pPr lvl="0">
                  <a:lnSpc>
                    <a:spcPct val="150000"/>
                  </a:lnSpc>
                </a:pPr>
                <a:endParaRPr kumimoji="0" lang="vi-VN" sz="43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831747" y="2476500"/>
                <a:ext cx="14700702" cy="2947410"/>
              </a:xfrm>
              <a:prstGeom prst="rect">
                <a:avLst/>
              </a:prstGeom>
              <a:blipFill>
                <a:blip r:embed="rId3"/>
                <a:stretch>
                  <a:fillRect l="-1617" r="-2156"/>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5269477" y="7373813"/>
            <a:ext cx="2356302" cy="2381503"/>
          </a:xfrm>
          <a:prstGeom prst="rect">
            <a:avLst/>
          </a:prstGeom>
        </p:spPr>
      </p:pic>
      <p:pic>
        <p:nvPicPr>
          <p:cNvPr id="14" name="Picture 13"/>
          <p:cNvPicPr>
            <a:picLocks noChangeAspect="1"/>
          </p:cNvPicPr>
          <p:nvPr/>
        </p:nvPicPr>
        <p:blipFill>
          <a:blip r:embed="rId5"/>
          <a:stretch>
            <a:fillRect/>
          </a:stretch>
        </p:blipFill>
        <p:spPr>
          <a:xfrm>
            <a:off x="558854" y="1648326"/>
            <a:ext cx="1021787" cy="1024823"/>
          </a:xfrm>
          <a:prstGeom prst="rect">
            <a:avLst/>
          </a:prstGeom>
        </p:spPr>
      </p:pic>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2064300" y="4381500"/>
                <a:ext cx="11118300" cy="507472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200000"/>
                  </a:lnSpc>
                </a:pPr>
                <a:r>
                  <a:rPr kumimoji="0" lang="en-US" altLang="en-US" sz="4000" b="0" i="0" u="none" strike="noStrike" cap="none" normalizeH="0" baseline="0" smtClean="0">
                    <a:ln>
                      <a:noFill/>
                    </a:ln>
                    <a:solidFill>
                      <a:srgbClr val="000000"/>
                    </a:solidFill>
                    <a:effectLst/>
                    <a:ea typeface="OpenSans"/>
                    <a:cs typeface="Arial" panose="020B0604020202020204" pitchFamily="34" charset="0"/>
                  </a:rPr>
                  <a:t>A</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 Dãy số</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smtClean="0">
                        <a:latin typeface="Cambria Math" panose="02040503050406030204" pitchFamily="18" charset="0"/>
                        <a:ea typeface="Times New Roman" panose="02020603050405020304" pitchFamily="18" charset="0"/>
                      </a:rPr>
                      <m:t>𝑢𝑛</m:t>
                    </m:r>
                    <m:r>
                      <a:rPr lang="en-US" sz="4000" i="1" smtClean="0">
                        <a:latin typeface="Cambria Math" panose="02040503050406030204" pitchFamily="18" charset="0"/>
                        <a:ea typeface="Times New Roman" panose="02020603050405020304" pitchFamily="18" charset="0"/>
                      </a:rPr>
                      <m:t>)</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 </m:t>
                    </m:r>
                  </m:oMath>
                </a14:m>
                <a:r>
                  <a:rPr kumimoji="0" lang="en-US" altLang="en-US" sz="4000" b="0" i="0" u="none" strike="noStrike" cap="none" normalizeH="0" baseline="0" smtClean="0">
                    <a:ln>
                      <a:noFill/>
                    </a:ln>
                    <a:solidFill>
                      <a:srgbClr val="000000"/>
                    </a:solidFill>
                    <a:effectLst/>
                    <a:ea typeface="OpenSans"/>
                    <a:cs typeface="Arial" panose="020B0604020202020204" pitchFamily="34" charset="0"/>
                  </a:rPr>
                  <a:t>là </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cấp số cộng với công sai</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𝑑</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=3</m:t>
                    </m:r>
                  </m:oMath>
                </a14:m>
                <a:endParaRPr kumimoji="0" lang="en-US" altLang="en-US" sz="4000" b="0" i="0" u="none" strike="noStrike" cap="none" normalizeH="0" baseline="0" smtClean="0">
                  <a:ln>
                    <a:noFill/>
                  </a:ln>
                  <a:solidFill>
                    <a:schemeClr val="tx1"/>
                  </a:solidFill>
                  <a:effectLst/>
                  <a:cs typeface="Arial" panose="020B0604020202020204" pitchFamily="34" charset="0"/>
                </a:endParaRPr>
              </a:p>
              <a:p>
                <a:pPr lvl="0">
                  <a:lnSpc>
                    <a:spcPct val="200000"/>
                  </a:lnSpc>
                </a:pPr>
                <a:r>
                  <a:rPr kumimoji="0" lang="en-US" altLang="en-US" sz="4000" b="0" i="0" u="none" strike="noStrike" cap="none" normalizeH="0" baseline="0" smtClean="0">
                    <a:ln>
                      <a:noFill/>
                    </a:ln>
                    <a:solidFill>
                      <a:srgbClr val="000000"/>
                    </a:solidFill>
                    <a:effectLst/>
                    <a:ea typeface="OpenSans"/>
                    <a:cs typeface="Arial" panose="020B0604020202020204" pitchFamily="34" charset="0"/>
                  </a:rPr>
                  <a:t>B. Dãy số</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smtClean="0">
                        <a:latin typeface="Cambria Math" panose="02040503050406030204" pitchFamily="18" charset="0"/>
                        <a:ea typeface="Times New Roman" panose="02020603050405020304" pitchFamily="18" charset="0"/>
                      </a:rPr>
                      <m:t>𝑢𝑛</m:t>
                    </m:r>
                    <m:r>
                      <a:rPr lang="en-US" sz="4000" i="1">
                        <a:latin typeface="Cambria Math" panose="02040503050406030204" pitchFamily="18" charset="0"/>
                        <a:ea typeface="Times New Roman" panose="02020603050405020304" pitchFamily="18" charset="0"/>
                      </a:rPr>
                      <m:t>)</m:t>
                    </m:r>
                  </m:oMath>
                </a14:m>
                <a:r>
                  <a:rPr kumimoji="0" lang="en-US" altLang="en-US" sz="4000" b="0" i="0" u="none" strike="noStrike" cap="none" normalizeH="0" baseline="0" smtClean="0">
                    <a:ln>
                      <a:noFill/>
                    </a:ln>
                    <a:solidFill>
                      <a:srgbClr val="000000"/>
                    </a:solidFill>
                    <a:effectLst/>
                    <a:ea typeface="OpenSans"/>
                    <a:cs typeface="Arial" panose="020B0604020202020204" pitchFamily="34" charset="0"/>
                  </a:rPr>
                  <a:t> là cấp số cộng với công sai</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𝑑</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=6</m:t>
                    </m:r>
                  </m:oMath>
                </a14:m>
                <a:endParaRPr kumimoji="0" lang="en-US" altLang="en-US" sz="4000" b="0" i="0" u="none" strike="noStrike" cap="none" normalizeH="0" baseline="0" smtClean="0">
                  <a:ln>
                    <a:noFill/>
                  </a:ln>
                  <a:solidFill>
                    <a:schemeClr val="tx1"/>
                  </a:solidFill>
                  <a:effectLst/>
                  <a:cs typeface="Arial" panose="020B0604020202020204" pitchFamily="34" charset="0"/>
                </a:endParaRPr>
              </a:p>
              <a:p>
                <a:pPr lvl="0">
                  <a:lnSpc>
                    <a:spcPct val="200000"/>
                  </a:lnSpc>
                </a:pPr>
                <a:r>
                  <a:rPr kumimoji="0" lang="en-US" altLang="en-US" sz="4000" b="0" i="0" u="none" strike="noStrike" cap="none" normalizeH="0" baseline="0" smtClean="0">
                    <a:ln>
                      <a:noFill/>
                    </a:ln>
                    <a:solidFill>
                      <a:srgbClr val="000000"/>
                    </a:solidFill>
                    <a:effectLst/>
                    <a:ea typeface="OpenSans"/>
                    <a:cs typeface="Arial" panose="020B0604020202020204" pitchFamily="34" charset="0"/>
                  </a:rPr>
                  <a:t>C. Dãy số</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a:latin typeface="Cambria Math" panose="02040503050406030204" pitchFamily="18" charset="0"/>
                        <a:ea typeface="Times New Roman" panose="02020603050405020304" pitchFamily="18" charset="0"/>
                      </a:rPr>
                      <m:t>𝑢</m:t>
                    </m:r>
                    <m:r>
                      <a:rPr lang="en-US" sz="4000" i="1" baseline="-25000">
                        <a:latin typeface="Cambria Math" panose="02040503050406030204" pitchFamily="18" charset="0"/>
                        <a:ea typeface="Times New Roman" panose="02020603050405020304" pitchFamily="18" charset="0"/>
                      </a:rPr>
                      <m:t>𝑛</m:t>
                    </m:r>
                    <m:r>
                      <a:rPr lang="en-US" sz="4000" i="1" smtClean="0">
                        <a:latin typeface="Cambria Math" panose="02040503050406030204" pitchFamily="18" charset="0"/>
                        <a:ea typeface="Times New Roman" panose="02020603050405020304" pitchFamily="18" charset="0"/>
                      </a:rPr>
                      <m:t>) </m:t>
                    </m:r>
                  </m:oMath>
                </a14:m>
                <a:r>
                  <a:rPr kumimoji="0" lang="en-US" altLang="en-US" sz="4000" b="0" i="0" u="none" strike="noStrike" cap="none" normalizeH="0" baseline="0" smtClean="0">
                    <a:ln>
                      <a:noFill/>
                    </a:ln>
                    <a:solidFill>
                      <a:srgbClr val="000000"/>
                    </a:solidFill>
                    <a:effectLst/>
                    <a:ea typeface="OpenSans"/>
                    <a:cs typeface="Arial" panose="020B0604020202020204" pitchFamily="34" charset="0"/>
                  </a:rPr>
                  <a:t>là </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cấp số nhân với công bội</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𝑞</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=3</m:t>
                    </m:r>
                  </m:oMath>
                </a14:m>
                <a:endParaRPr kumimoji="0" lang="en-US" altLang="en-US" sz="4000" b="0" i="0" u="none" strike="noStrike" cap="none" normalizeH="0" baseline="0" smtClean="0">
                  <a:ln>
                    <a:noFill/>
                  </a:ln>
                  <a:solidFill>
                    <a:schemeClr val="tx1"/>
                  </a:solidFill>
                  <a:effectLst/>
                  <a:cs typeface="Arial" panose="020B0604020202020204" pitchFamily="34" charset="0"/>
                </a:endParaRPr>
              </a:p>
              <a:p>
                <a:pPr lvl="0">
                  <a:lnSpc>
                    <a:spcPct val="200000"/>
                  </a:lnSpc>
                </a:pPr>
                <a:r>
                  <a:rPr kumimoji="0" lang="en-US" altLang="en-US" sz="4000" b="0" i="0" u="none" strike="noStrike" cap="none" normalizeH="0" baseline="0" smtClean="0">
                    <a:ln>
                      <a:noFill/>
                    </a:ln>
                    <a:solidFill>
                      <a:srgbClr val="000000"/>
                    </a:solidFill>
                    <a:effectLst/>
                    <a:ea typeface="OpenSans"/>
                    <a:cs typeface="Arial" panose="020B0604020202020204" pitchFamily="34" charset="0"/>
                  </a:rPr>
                  <a:t>D. Dãy số</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 </a:t>
                </a:r>
                <a14:m>
                  <m:oMath xmlns:m="http://schemas.openxmlformats.org/officeDocument/2006/math">
                    <m:r>
                      <a:rPr lang="en-US" sz="4000" i="1" smtClean="0">
                        <a:latin typeface="Cambria Math" panose="02040503050406030204" pitchFamily="18" charset="0"/>
                        <a:ea typeface="Times New Roman" panose="02020603050405020304" pitchFamily="18" charset="0"/>
                      </a:rPr>
                      <m:t>(</m:t>
                    </m:r>
                    <m:r>
                      <a:rPr lang="en-US" sz="4000" i="1" smtClean="0">
                        <a:latin typeface="Cambria Math" panose="02040503050406030204" pitchFamily="18" charset="0"/>
                        <a:ea typeface="Times New Roman" panose="02020603050405020304" pitchFamily="18" charset="0"/>
                      </a:rPr>
                      <m:t>𝑢𝑛</m:t>
                    </m:r>
                    <m:r>
                      <a:rPr lang="en-US" sz="4000" i="1">
                        <a:latin typeface="Cambria Math" panose="02040503050406030204" pitchFamily="18" charset="0"/>
                        <a:ea typeface="Times New Roman" panose="02020603050405020304" pitchFamily="18" charset="0"/>
                      </a:rPr>
                      <m:t>)</m:t>
                    </m:r>
                  </m:oMath>
                </a14:m>
                <a:r>
                  <a:rPr kumimoji="0" lang="en-US" altLang="en-US" sz="4000" b="0" i="0" u="none" strike="noStrike" cap="none" normalizeH="0" baseline="0" smtClean="0">
                    <a:ln>
                      <a:noFill/>
                    </a:ln>
                    <a:solidFill>
                      <a:srgbClr val="000000"/>
                    </a:solidFill>
                    <a:effectLst/>
                    <a:ea typeface="OpenSans"/>
                    <a:cs typeface="Arial" panose="020B0604020202020204" pitchFamily="34" charset="0"/>
                  </a:rPr>
                  <a:t> là cấp số nhân với công bội</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th-I"/>
                      </a:rPr>
                      <m:t>𝑞</m:t>
                    </m:r>
                    <m:r>
                      <a:rPr kumimoji="0" lang="en-US" altLang="en-US" sz="4000" b="0" i="1" u="none" strike="noStrike" cap="none" normalizeH="0" baseline="0" smtClean="0">
                        <a:ln>
                          <a:noFill/>
                        </a:ln>
                        <a:solidFill>
                          <a:srgbClr val="000000"/>
                        </a:solidFill>
                        <a:effectLst/>
                        <a:latin typeface="Cambria Math" panose="02040503050406030204" pitchFamily="18" charset="0"/>
                        <a:ea typeface="MJXc-TeX-main-R"/>
                      </a:rPr>
                      <m:t>=6</m:t>
                    </m:r>
                  </m:oMath>
                </a14:m>
                <a:endParaRPr kumimoji="0" lang="en-US" altLang="en-US" sz="4000" b="0" i="0" u="none" strike="noStrike" cap="none" normalizeH="0" baseline="0" smtClean="0">
                  <a:ln>
                    <a:noFill/>
                  </a:ln>
                  <a:solidFill>
                    <a:srgbClr val="000000"/>
                  </a:solidFill>
                  <a:effectLst/>
                  <a:ea typeface="OpenSans"/>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2064300" y="4381500"/>
                <a:ext cx="11118300" cy="5074723"/>
              </a:xfrm>
              <a:prstGeom prst="rect">
                <a:avLst/>
              </a:prstGeom>
              <a:blipFill>
                <a:blip r:embed="rId6"/>
                <a:stretch>
                  <a:fillRect l="-2796" b="-18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1" name="Oval 20"/>
          <p:cNvSpPr/>
          <p:nvPr/>
        </p:nvSpPr>
        <p:spPr>
          <a:xfrm>
            <a:off x="1707902" y="4775633"/>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9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689642" y="774377"/>
            <a:ext cx="1672557" cy="200638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421807" y="-788314"/>
            <a:ext cx="3426782" cy="3546476"/>
          </a:xfrm>
          <a:prstGeom prst="rect">
            <a:avLst/>
          </a:prstGeom>
        </p:spPr>
      </p:pic>
      <p:sp>
        <p:nvSpPr>
          <p:cNvPr id="14" name="Google Shape;7771;p33"/>
          <p:cNvSpPr txBox="1">
            <a:spLocks/>
          </p:cNvSpPr>
          <p:nvPr/>
        </p:nvSpPr>
        <p:spPr>
          <a:xfrm>
            <a:off x="3805545" y="161096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500" b="1" kern="0" dirty="0" smtClean="0">
                <a:solidFill>
                  <a:schemeClr val="bg1"/>
                </a:solidFill>
                <a:latin typeface="Arial" panose="020B0604020202020204" pitchFamily="34" charset="0"/>
              </a:rPr>
              <a:t>HƯỚNG DẪN VỀ NHÀ</a:t>
            </a:r>
            <a:endParaRPr lang="vi-VN" sz="6500" b="1" kern="0" dirty="0">
              <a:solidFill>
                <a:schemeClr val="bg1"/>
              </a:solidFill>
              <a:latin typeface="Arial" panose="020B0604020202020204" pitchFamily="34" charset="0"/>
            </a:endParaRPr>
          </a:p>
        </p:txBody>
      </p:sp>
      <p:grpSp>
        <p:nvGrpSpPr>
          <p:cNvPr id="15" name="Group 14"/>
          <p:cNvGrpSpPr/>
          <p:nvPr/>
        </p:nvGrpSpPr>
        <p:grpSpPr>
          <a:xfrm>
            <a:off x="656062" y="3655732"/>
            <a:ext cx="5130550" cy="3699159"/>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20" name="Group 19"/>
          <p:cNvGrpSpPr/>
          <p:nvPr/>
        </p:nvGrpSpPr>
        <p:grpSpPr>
          <a:xfrm>
            <a:off x="6376272" y="3638829"/>
            <a:ext cx="5130550" cy="3699159"/>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879189" y="461397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5" name="Group 24"/>
          <p:cNvGrpSpPr/>
          <p:nvPr/>
        </p:nvGrpSpPr>
        <p:grpSpPr>
          <a:xfrm>
            <a:off x="12039600" y="3658158"/>
            <a:ext cx="5266390" cy="3699159"/>
            <a:chOff x="8050166" y="4880651"/>
            <a:chExt cx="5266390" cy="3699159"/>
          </a:xfrm>
        </p:grpSpPr>
        <p:grpSp>
          <p:nvGrpSpPr>
            <p:cNvPr id="26" name="Group 4"/>
            <p:cNvGrpSpPr/>
            <p:nvPr/>
          </p:nvGrpSpPr>
          <p:grpSpPr>
            <a:xfrm>
              <a:off x="8107047" y="4880651"/>
              <a:ext cx="5130550" cy="3699159"/>
              <a:chOff x="0" y="0"/>
              <a:chExt cx="6038063" cy="6076340"/>
            </a:xfrm>
          </p:grpSpPr>
          <p:sp>
            <p:nvSpPr>
              <p:cNvPr id="2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7" name="Rectangle 26"/>
            <p:cNvSpPr/>
            <p:nvPr/>
          </p:nvSpPr>
          <p:spPr>
            <a:xfrm>
              <a:off x="8050166" y="5375393"/>
              <a:ext cx="5266390" cy="2862322"/>
            </a:xfrm>
            <a:prstGeom prst="rect">
              <a:avLst/>
            </a:prstGeom>
          </p:spPr>
          <p:txBody>
            <a:bodyPr wrap="square">
              <a:spAutoFit/>
            </a:bodyPr>
            <a:lstStyle/>
            <a:p>
              <a:pPr lvl="0" algn="ctr">
                <a:lnSpc>
                  <a:spcPct val="150000"/>
                </a:lnSpc>
                <a:buClr>
                  <a:srgbClr val="000000"/>
                </a:buClr>
              </a:pPr>
              <a:r>
                <a:rPr lang="en-US" sz="4000" kern="0" smtClean="0">
                  <a:solidFill>
                    <a:prstClr val="black"/>
                  </a:solidFill>
                  <a:ea typeface="Calibri" panose="020F0502020204030204" pitchFamily="34" charset="0"/>
                  <a:cs typeface="Arial" panose="020B0604020202020204" pitchFamily="34" charset="0"/>
                  <a:sym typeface="Arial"/>
                </a:rPr>
                <a:t> </a:t>
              </a:r>
              <a:r>
                <a:rPr lang="vi-VN" sz="4000" kern="0" dirty="0" smtClean="0">
                  <a:solidFill>
                    <a:prstClr val="black"/>
                  </a:solidFill>
                  <a:ea typeface="Calibri" panose="020F0502020204030204" pitchFamily="34" charset="0"/>
                  <a:cs typeface="Arial" panose="020B0604020202020204" pitchFamily="34" charset="0"/>
                  <a:sym typeface="Arial"/>
                </a:rPr>
                <a:t>Chuẩn </a:t>
              </a:r>
              <a:r>
                <a:rPr lang="vi-VN" sz="4000" kern="0" dirty="0">
                  <a:solidFill>
                    <a:prstClr val="black"/>
                  </a:solidFill>
                  <a:ea typeface="Calibri" panose="020F0502020204030204" pitchFamily="34" charset="0"/>
                  <a:cs typeface="Arial" panose="020B0604020202020204" pitchFamily="34" charset="0"/>
                  <a:sym typeface="Arial"/>
                </a:rPr>
                <a:t>bị bài </a:t>
              </a:r>
              <a:r>
                <a:rPr lang="vi-VN" sz="4000" kern="0">
                  <a:solidFill>
                    <a:prstClr val="black"/>
                  </a:solidFill>
                  <a:ea typeface="Calibri" panose="020F0502020204030204" pitchFamily="34" charset="0"/>
                  <a:cs typeface="Arial" panose="020B0604020202020204" pitchFamily="34" charset="0"/>
                  <a:sym typeface="Arial"/>
                </a:rPr>
                <a:t>mới </a:t>
              </a:r>
              <a:endParaRPr lang="en-US" sz="4000" kern="0" smtClean="0">
                <a:solidFill>
                  <a:prstClr val="black"/>
                </a:solidFill>
                <a:ea typeface="Calibri" panose="020F0502020204030204" pitchFamily="34" charset="0"/>
                <a:cs typeface="Arial" panose="020B0604020202020204" pitchFamily="34" charset="0"/>
                <a:sym typeface="Arial"/>
              </a:endParaRPr>
            </a:p>
            <a:p>
              <a:pPr lvl="0" algn="ctr">
                <a:lnSpc>
                  <a:spcPct val="150000"/>
                </a:lnSpc>
                <a:buClr>
                  <a:srgbClr val="000000"/>
                </a:buClr>
              </a:pPr>
              <a:r>
                <a:rPr lang="vi-VN" sz="4000" b="1" kern="0" smtClean="0">
                  <a:solidFill>
                    <a:prstClr val="black"/>
                  </a:solidFill>
                  <a:ea typeface="Calibri" panose="020F0502020204030204" pitchFamily="34" charset="0"/>
                  <a:cs typeface="Arial" panose="020B0604020202020204" pitchFamily="34" charset="0"/>
                  <a:sym typeface="Arial"/>
                </a:rPr>
                <a:t>Bài </a:t>
              </a:r>
              <a:r>
                <a:rPr lang="en-US" sz="4000" b="1"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8</a:t>
              </a:r>
              <a:r>
                <a:rPr lang="vi-VN" sz="4000" b="1" kern="0" smtClean="0">
                  <a:solidFill>
                    <a:prstClr val="black"/>
                  </a:solidFill>
                  <a:ea typeface="Calibri" panose="020F0502020204030204" pitchFamily="34" charset="0"/>
                  <a:cs typeface="Arial" panose="020B0604020202020204" pitchFamily="34" charset="0"/>
                  <a:sym typeface="Arial"/>
                </a:rPr>
                <a:t>. </a:t>
              </a:r>
              <a:r>
                <a:rPr lang="vi-VN" sz="4000" b="1" kern="0">
                  <a:solidFill>
                    <a:prstClr val="black"/>
                  </a:solidFill>
                  <a:ea typeface="Calibri" panose="020F0502020204030204" pitchFamily="34" charset="0"/>
                  <a:cs typeface="Arial" panose="020B0604020202020204" pitchFamily="34" charset="0"/>
                  <a:sym typeface="Arial"/>
                </a:rPr>
                <a:t>Mẫu số liệu ghép nhóm</a:t>
              </a:r>
              <a:r>
                <a:rPr lang="en-US" sz="4000" b="1" kern="0" smtClean="0">
                  <a:solidFill>
                    <a:prstClr val="black"/>
                  </a:solidFill>
                  <a:ea typeface="Calibri" panose="020F0502020204030204" pitchFamily="34" charset="0"/>
                  <a:cs typeface="Arial" panose="020B0604020202020204" pitchFamily="34" charset="0"/>
                  <a:sym typeface="Arial"/>
                </a:rPr>
                <a:t>.</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52934" y="6743700"/>
            <a:ext cx="1632613" cy="3350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38130" y="1028700"/>
            <a:ext cx="14811740"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343451" y="2314234"/>
            <a:ext cx="3601097" cy="7791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54507" flipV="1">
            <a:off x="1038759" y="1506220"/>
            <a:ext cx="3274388" cy="2220630"/>
          </a:xfrm>
          <a:prstGeom prst="rect">
            <a:avLst/>
          </a:prstGeom>
        </p:spPr>
      </p:pic>
      <p:pic>
        <p:nvPicPr>
          <p:cNvPr id="10"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4478000" y="6515100"/>
            <a:ext cx="2725649" cy="3269668"/>
          </a:xfrm>
          <a:prstGeom prst="rect">
            <a:avLst/>
          </a:prstGeom>
        </p:spPr>
      </p:pic>
      <p:sp>
        <p:nvSpPr>
          <p:cNvPr id="11" name="Rectangle 10"/>
          <p:cNvSpPr/>
          <p:nvPr/>
        </p:nvSpPr>
        <p:spPr>
          <a:xfrm>
            <a:off x="3924299" y="3848100"/>
            <a:ext cx="10439400" cy="3368486"/>
          </a:xfrm>
          <a:prstGeom prst="rect">
            <a:avLst/>
          </a:prstGeom>
        </p:spPr>
        <p:txBody>
          <a:bodyPr wrap="square">
            <a:spAutoFit/>
          </a:bodyPr>
          <a:lstStyle/>
          <a:p>
            <a:pPr algn="ctr">
              <a:lnSpc>
                <a:spcPct val="150000"/>
              </a:lnSpc>
            </a:pP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470410" y="2628900"/>
            <a:ext cx="15369790" cy="2041456"/>
          </a:xfrm>
          <a:prstGeom prst="rect">
            <a:avLst/>
          </a:prstGeom>
        </p:spPr>
        <p:txBody>
          <a:bodyPr wrap="square">
            <a:spAutoFit/>
          </a:bodyPr>
          <a:lstStyle/>
          <a:p>
            <a:pPr algn="just">
              <a:lnSpc>
                <a:spcPct val="150000"/>
              </a:lnSpc>
              <a:spcAft>
                <a:spcPts val="0"/>
              </a:spcAft>
            </a:pPr>
            <a:r>
              <a:rPr kumimoji="0" lang="en-US" sz="45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5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2.25:</a:t>
            </a: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latin typeface="OpenSans"/>
              </a:rPr>
              <a:t>Trong các dãy số cho bởi công thức truy hồi sau, dãy số nào là cấp số </a:t>
            </a:r>
            <a:r>
              <a:rPr lang="vi-VN" sz="4500">
                <a:solidFill>
                  <a:srgbClr val="000000"/>
                </a:solidFill>
                <a:latin typeface="OpenSans"/>
              </a:rPr>
              <a:t>nhân</a:t>
            </a:r>
            <a:r>
              <a:rPr lang="vi-VN" sz="4500" smtClean="0">
                <a:solidFill>
                  <a:srgbClr val="000000"/>
                </a:solidFill>
                <a:latin typeface="OpenSans"/>
              </a:rPr>
              <a:t>?</a:t>
            </a:r>
            <a:endParaRPr lang="vi-VN" sz="4500">
              <a:solidFill>
                <a:srgbClr val="000000"/>
              </a:solidFill>
              <a:latin typeface="OpenSans"/>
            </a:endParaRPr>
          </a:p>
        </p:txBody>
      </p:sp>
      <p:pic>
        <p:nvPicPr>
          <p:cNvPr id="7" name="Picture 6"/>
          <p:cNvPicPr>
            <a:picLocks noChangeAspect="1"/>
          </p:cNvPicPr>
          <p:nvPr/>
        </p:nvPicPr>
        <p:blipFill>
          <a:blip r:embed="rId3"/>
          <a:stretch>
            <a:fillRect/>
          </a:stretch>
        </p:blipFill>
        <p:spPr>
          <a:xfrm>
            <a:off x="511005" y="8092713"/>
            <a:ext cx="1645009" cy="1662603"/>
          </a:xfrm>
          <a:prstGeom prst="rect">
            <a:avLst/>
          </a:prstGeom>
        </p:spPr>
      </p:pic>
      <p:pic>
        <p:nvPicPr>
          <p:cNvPr id="14" name="Picture 13"/>
          <p:cNvPicPr>
            <a:picLocks noChangeAspect="1"/>
          </p:cNvPicPr>
          <p:nvPr/>
        </p:nvPicPr>
        <p:blipFill>
          <a:blip r:embed="rId4"/>
          <a:stretch>
            <a:fillRect/>
          </a:stretch>
        </p:blipFill>
        <p:spPr>
          <a:xfrm>
            <a:off x="16704049" y="1680194"/>
            <a:ext cx="1021787" cy="1024823"/>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2438400" y="4575856"/>
                <a:ext cx="13894958" cy="3691844"/>
              </a:xfrm>
              <a:prstGeom prst="rect">
                <a:avLst/>
              </a:prstGeom>
            </p:spPr>
            <p:txBody>
              <a:bodyPr wrap="none">
                <a:spAutoFit/>
              </a:bodyPr>
              <a:lstStyle/>
              <a:p>
                <a:pPr>
                  <a:lnSpc>
                    <a:spcPct val="300000"/>
                  </a:lnSpc>
                </a:pPr>
                <a:r>
                  <a:rPr lang="en-US" sz="4300" smtClean="0">
                    <a:latin typeface="Arial" panose="020B0604020202020204" pitchFamily="34" charset="0"/>
                    <a:cs typeface="Arial" panose="020B0604020202020204" pitchFamily="34" charset="0"/>
                  </a:rPr>
                  <a:t>A.</a:t>
                </a:r>
                <a:r>
                  <a:rPr lang="en-US" sz="4300"/>
                  <a:t>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a:latin typeface="Cambria Math" panose="02040503050406030204" pitchFamily="18" charset="0"/>
                          </a:rPr>
                          <m:t>1</m:t>
                        </m:r>
                      </m:sub>
                    </m:sSub>
                    <m:r>
                      <a:rPr lang="en-US" sz="430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a:latin typeface="Cambria Math" panose="02040503050406030204" pitchFamily="18" charset="0"/>
                          </a:rPr>
                          <m:t>+1</m:t>
                        </m:r>
                      </m:sub>
                    </m:sSub>
                    <m:r>
                      <a:rPr lang="en-US" sz="4300">
                        <a:latin typeface="Cambria Math" panose="02040503050406030204" pitchFamily="18" charset="0"/>
                      </a:rPr>
                      <m:t>=</m:t>
                    </m:r>
                    <m:sSubSup>
                      <m:sSubSupPr>
                        <m:ctrlPr>
                          <a:rPr lang="en-US" sz="4300" i="1" smtClean="0">
                            <a:latin typeface="Cambria Math" panose="02040503050406030204" pitchFamily="18" charset="0"/>
                          </a:rPr>
                        </m:ctrlPr>
                      </m:sSubSupPr>
                      <m:e>
                        <m:r>
                          <a:rPr lang="en-US" sz="4300" b="0" i="1" smtClean="0">
                            <a:latin typeface="Cambria Math" panose="02040503050406030204" pitchFamily="18" charset="0"/>
                          </a:rPr>
                          <m:t>𝑢</m:t>
                        </m:r>
                      </m:e>
                      <m:sub>
                        <m:r>
                          <a:rPr lang="en-US" sz="4300" b="0" i="1" smtClean="0">
                            <a:latin typeface="Cambria Math" panose="02040503050406030204" pitchFamily="18" charset="0"/>
                          </a:rPr>
                          <m:t>𝑛</m:t>
                        </m:r>
                      </m:sub>
                      <m:sup>
                        <m:r>
                          <a:rPr lang="en-US" sz="4300" b="0" i="1" smtClean="0">
                            <a:latin typeface="Cambria Math" panose="02040503050406030204" pitchFamily="18" charset="0"/>
                          </a:rPr>
                          <m:t>2</m:t>
                        </m:r>
                      </m:sup>
                    </m:sSubSup>
                  </m:oMath>
                </a14:m>
                <a:r>
                  <a:rPr lang="en-US" sz="4300" smtClean="0">
                    <a:latin typeface="Arial" panose="020B0604020202020204" pitchFamily="34" charset="0"/>
                    <a:cs typeface="Arial" panose="020B0604020202020204" pitchFamily="34" charset="0"/>
                  </a:rPr>
                  <a:t>			B. </a:t>
                </a:r>
                <a14:m>
                  <m:oMath xmlns:m="http://schemas.openxmlformats.org/officeDocument/2006/math">
                    <m:sSub>
                      <m:sSubPr>
                        <m:ctrlPr>
                          <a:rPr lang="en-US" sz="4300">
                            <a:latin typeface="Cambria Math" panose="02040503050406030204" pitchFamily="18" charset="0"/>
                          </a:rPr>
                        </m:ctrlPr>
                      </m:sSubPr>
                      <m:e>
                        <m:r>
                          <a:rPr lang="en-US" sz="4300" i="1">
                            <a:latin typeface="Cambria Math" panose="02040503050406030204" pitchFamily="18" charset="0"/>
                          </a:rPr>
                          <m:t>𝑢</m:t>
                        </m:r>
                      </m:e>
                      <m:sub>
                        <m:r>
                          <a:rPr lang="en-US" sz="4300" i="0">
                            <a:latin typeface="Cambria Math" panose="02040503050406030204" pitchFamily="18" charset="0"/>
                          </a:rPr>
                          <m:t>1</m:t>
                        </m:r>
                      </m:sub>
                    </m:sSub>
                    <m:r>
                      <a:rPr lang="en-US" sz="4300" i="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i="0">
                            <a:latin typeface="Cambria Math" panose="02040503050406030204" pitchFamily="18" charset="0"/>
                          </a:rPr>
                          <m:t>+1</m:t>
                        </m:r>
                      </m:sub>
                    </m:sSub>
                    <m:r>
                      <a:rPr lang="en-US" sz="4300" i="0">
                        <a:latin typeface="Cambria Math" panose="02040503050406030204" pitchFamily="18" charset="0"/>
                      </a:rPr>
                      <m:t>=2</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sub>
                    </m:sSub>
                  </m:oMath>
                </a14:m>
                <a:endParaRPr lang="en-US" sz="4300" smtClean="0">
                  <a:latin typeface="Arial" panose="020B0604020202020204" pitchFamily="34" charset="0"/>
                  <a:cs typeface="Arial" panose="020B0604020202020204" pitchFamily="34" charset="0"/>
                </a:endParaRPr>
              </a:p>
              <a:p>
                <a:pPr>
                  <a:lnSpc>
                    <a:spcPct val="300000"/>
                  </a:lnSpc>
                </a:pPr>
                <a:r>
                  <a:rPr lang="en-US" sz="4300" smtClean="0">
                    <a:latin typeface="Arial" panose="020B0604020202020204" pitchFamily="34" charset="0"/>
                    <a:cs typeface="Arial" panose="020B0604020202020204" pitchFamily="34" charset="0"/>
                  </a:rPr>
                  <a:t>C.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a:latin typeface="Cambria Math" panose="02040503050406030204" pitchFamily="18" charset="0"/>
                          </a:rPr>
                          <m:t>1</m:t>
                        </m:r>
                      </m:sub>
                    </m:sSub>
                    <m:r>
                      <a:rPr lang="en-US" sz="430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a:latin typeface="Cambria Math" panose="02040503050406030204" pitchFamily="18" charset="0"/>
                          </a:rPr>
                          <m:t>+1</m:t>
                        </m:r>
                      </m:sub>
                    </m:sSub>
                    <m:r>
                      <a:rPr lang="en-US" sz="4300">
                        <a:latin typeface="Cambria Math" panose="02040503050406030204" pitchFamily="18" charset="0"/>
                      </a:rPr>
                      <m:t>=</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sub>
                    </m:sSub>
                    <m:r>
                      <a:rPr lang="en-US" sz="4300" b="0" i="1" smtClean="0">
                        <a:latin typeface="Cambria Math" panose="02040503050406030204" pitchFamily="18" charset="0"/>
                      </a:rPr>
                      <m:t>+2</m:t>
                    </m:r>
                  </m:oMath>
                </a14:m>
                <a:r>
                  <a:rPr lang="en-US" sz="4300" smtClean="0">
                    <a:latin typeface="Arial" panose="020B0604020202020204" pitchFamily="34" charset="0"/>
                    <a:cs typeface="Arial" panose="020B0604020202020204" pitchFamily="34" charset="0"/>
                  </a:rPr>
                  <a:t>		D. </a:t>
                </a:r>
                <a14:m>
                  <m:oMath xmlns:m="http://schemas.openxmlformats.org/officeDocument/2006/math">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a:latin typeface="Cambria Math" panose="02040503050406030204" pitchFamily="18" charset="0"/>
                          </a:rPr>
                          <m:t>1</m:t>
                        </m:r>
                      </m:sub>
                    </m:sSub>
                    <m:r>
                      <a:rPr lang="en-US" sz="4300">
                        <a:latin typeface="Cambria Math" panose="02040503050406030204" pitchFamily="18" charset="0"/>
                      </a:rPr>
                      <m:t>=−1, </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r>
                          <a:rPr lang="en-US" sz="4300">
                            <a:latin typeface="Cambria Math" panose="02040503050406030204" pitchFamily="18" charset="0"/>
                          </a:rPr>
                          <m:t>+1</m:t>
                        </m:r>
                      </m:sub>
                    </m:sSub>
                    <m:r>
                      <a:rPr lang="en-US" sz="4300">
                        <a:latin typeface="Cambria Math" panose="02040503050406030204" pitchFamily="18" charset="0"/>
                      </a:rPr>
                      <m:t>=</m:t>
                    </m:r>
                    <m:sSub>
                      <m:sSubPr>
                        <m:ctrlPr>
                          <a:rPr lang="en-US" sz="4300" i="1">
                            <a:latin typeface="Cambria Math" panose="02040503050406030204" pitchFamily="18" charset="0"/>
                          </a:rPr>
                        </m:ctrlPr>
                      </m:sSubPr>
                      <m:e>
                        <m:r>
                          <a:rPr lang="en-US" sz="4300" i="1">
                            <a:latin typeface="Cambria Math" panose="02040503050406030204" pitchFamily="18" charset="0"/>
                          </a:rPr>
                          <m:t>𝑢</m:t>
                        </m:r>
                      </m:e>
                      <m:sub>
                        <m:r>
                          <a:rPr lang="en-US" sz="4300" i="1">
                            <a:latin typeface="Cambria Math" panose="02040503050406030204" pitchFamily="18" charset="0"/>
                          </a:rPr>
                          <m:t>𝑛</m:t>
                        </m:r>
                      </m:sub>
                    </m:sSub>
                    <m:r>
                      <a:rPr lang="en-US" sz="4300" b="0" i="1" smtClean="0">
                        <a:latin typeface="Cambria Math" panose="02040503050406030204" pitchFamily="18" charset="0"/>
                      </a:rPr>
                      <m:t>−2</m:t>
                    </m:r>
                  </m:oMath>
                </a14:m>
                <a:endParaRPr lang="en-US" sz="430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2438400" y="4575856"/>
                <a:ext cx="13894958" cy="3691844"/>
              </a:xfrm>
              <a:prstGeom prst="rect">
                <a:avLst/>
              </a:prstGeom>
              <a:blipFill>
                <a:blip r:embed="rId5"/>
                <a:stretch>
                  <a:fillRect l="-1711" b="-6942"/>
                </a:stretch>
              </a:blipFill>
            </p:spPr>
            <p:txBody>
              <a:bodyPr/>
              <a:lstStyle/>
              <a:p>
                <a:r>
                  <a:rPr lang="en-US">
                    <a:noFill/>
                  </a:rPr>
                  <a:t> </a:t>
                </a:r>
              </a:p>
            </p:txBody>
          </p:sp>
        </mc:Fallback>
      </mc:AlternateContent>
      <p:sp>
        <p:nvSpPr>
          <p:cNvPr id="20" name="Oval 19"/>
          <p:cNvSpPr/>
          <p:nvPr/>
        </p:nvSpPr>
        <p:spPr>
          <a:xfrm>
            <a:off x="9385879" y="5432317"/>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9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16" name="Rectangle 15"/>
              <p:cNvSpPr/>
              <p:nvPr/>
            </p:nvSpPr>
            <p:spPr>
              <a:xfrm>
                <a:off x="2362200" y="2745075"/>
                <a:ext cx="14955474" cy="2169825"/>
              </a:xfrm>
              <a:prstGeom prst="rect">
                <a:avLst/>
              </a:prstGeom>
            </p:spPr>
            <p:txBody>
              <a:bodyPr wrap="square">
                <a:spAutoFit/>
              </a:bodyPr>
              <a:lstStyle/>
              <a:p>
                <a:pPr algn="just">
                  <a:lnSpc>
                    <a:spcPct val="150000"/>
                  </a:lnSpc>
                </a:pPr>
                <a:r>
                  <a:rPr kumimoji="0" lang="en-US" sz="4500" b="1" i="0" u="sng"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Bài 2.26:</a:t>
                </a:r>
                <a:r>
                  <a:rPr kumimoji="0" lang="en-US" sz="4500" b="1" i="0"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 </a:t>
                </a:r>
                <a:r>
                  <a:rPr lang="en-US" altLang="en-US" sz="4500">
                    <a:solidFill>
                      <a:srgbClr val="000000"/>
                    </a:solidFill>
                    <a:latin typeface="Arial" panose="020B0604020202020204" pitchFamily="34" charset="0"/>
                    <a:ea typeface="OpenSans"/>
                  </a:rPr>
                  <a:t>Tổng 100 số hạng đầu của dãy số </a:t>
                </a:r>
                <a14:m>
                  <m:oMath xmlns:m="http://schemas.openxmlformats.org/officeDocument/2006/math">
                    <m:r>
                      <a:rPr lang="en-US" sz="4500" i="1">
                        <a:latin typeface="Cambria Math" panose="02040503050406030204" pitchFamily="18" charset="0"/>
                        <a:ea typeface="Times New Roman" panose="02020603050405020304" pitchFamily="18" charset="0"/>
                      </a:rPr>
                      <m:t>(</m:t>
                    </m:r>
                    <m:r>
                      <a:rPr lang="en-US" sz="4500" i="1">
                        <a:latin typeface="Cambria Math" panose="02040503050406030204" pitchFamily="18" charset="0"/>
                        <a:ea typeface="Times New Roman" panose="02020603050405020304" pitchFamily="18" charset="0"/>
                      </a:rPr>
                      <m:t>𝑢𝑛</m:t>
                    </m:r>
                    <m:r>
                      <a:rPr lang="en-US" sz="4500" i="1">
                        <a:latin typeface="Cambria Math" panose="02040503050406030204" pitchFamily="18" charset="0"/>
                        <a:ea typeface="Times New Roman" panose="02020603050405020304" pitchFamily="18" charset="0"/>
                      </a:rPr>
                      <m:t>) </m:t>
                    </m:r>
                  </m:oMath>
                </a14:m>
                <a:r>
                  <a:rPr lang="en-US" altLang="en-US" sz="4500">
                    <a:solidFill>
                      <a:srgbClr val="000000"/>
                    </a:solidFill>
                    <a:latin typeface="Arial" panose="020B0604020202020204" pitchFamily="34" charset="0"/>
                    <a:ea typeface="OpenSans"/>
                  </a:rPr>
                  <a:t>với</a:t>
                </a:r>
                <a:r>
                  <a:rPr lang="en-US" altLang="en-US" sz="4500">
                    <a:solidFill>
                      <a:srgbClr val="000000"/>
                    </a:solidFill>
                    <a:latin typeface="Arial" panose="020B0604020202020204" pitchFamily="34" charset="0"/>
                    <a:ea typeface="OpenSans"/>
                  </a:rPr>
                  <a:t> </a:t>
                </a:r>
                <a:endParaRPr lang="en-US" altLang="en-US" sz="4500" smtClean="0">
                  <a:solidFill>
                    <a:srgbClr val="000000"/>
                  </a:solidFill>
                  <a:latin typeface="Arial" panose="020B0604020202020204" pitchFamily="34" charset="0"/>
                  <a:ea typeface="OpenSans"/>
                </a:endParaRPr>
              </a:p>
              <a:p>
                <a:pPr algn="just">
                  <a:lnSpc>
                    <a:spcPct val="150000"/>
                  </a:lnSpc>
                </a:pPr>
                <a14:m>
                  <m:oMath xmlns:m="http://schemas.openxmlformats.org/officeDocument/2006/math">
                    <m:sSub>
                      <m:sSubPr>
                        <m:ctrlPr>
                          <a:rPr lang="en-US" altLang="en-US" sz="4500" i="1">
                            <a:solidFill>
                              <a:srgbClr val="000000"/>
                            </a:solidFill>
                            <a:latin typeface="Cambria Math" panose="02040503050406030204" pitchFamily="18" charset="0"/>
                          </a:rPr>
                        </m:ctrlPr>
                      </m:sSubPr>
                      <m:e>
                        <m:r>
                          <a:rPr lang="en-US" altLang="en-US" sz="4500" i="1">
                            <a:solidFill>
                              <a:srgbClr val="000000"/>
                            </a:solidFill>
                            <a:latin typeface="Cambria Math" panose="02040503050406030204" pitchFamily="18" charset="0"/>
                          </a:rPr>
                          <m:t>𝑢</m:t>
                        </m:r>
                      </m:e>
                      <m:sub>
                        <m:r>
                          <a:rPr lang="en-US" altLang="en-US" sz="4500" i="1">
                            <a:solidFill>
                              <a:srgbClr val="000000"/>
                            </a:solidFill>
                            <a:latin typeface="Cambria Math" panose="02040503050406030204" pitchFamily="18" charset="0"/>
                          </a:rPr>
                          <m:t>𝑛</m:t>
                        </m:r>
                      </m:sub>
                    </m:sSub>
                    <m:r>
                      <a:rPr lang="en-US" altLang="en-US" sz="4500" i="1">
                        <a:solidFill>
                          <a:srgbClr val="000000"/>
                        </a:solidFill>
                        <a:latin typeface="Cambria Math" panose="02040503050406030204" pitchFamily="18" charset="0"/>
                        <a:ea typeface="MJXc-TeX-main-R"/>
                      </a:rPr>
                      <m:t>=2</m:t>
                    </m:r>
                    <m:r>
                      <a:rPr lang="en-US" altLang="en-US" sz="4500" i="1">
                        <a:solidFill>
                          <a:srgbClr val="000000"/>
                        </a:solidFill>
                        <a:latin typeface="Cambria Math" panose="02040503050406030204" pitchFamily="18" charset="0"/>
                        <a:ea typeface="MJXc-TeX-math-I"/>
                      </a:rPr>
                      <m:t>𝑛</m:t>
                    </m:r>
                    <m:r>
                      <a:rPr lang="en-US" altLang="en-US" sz="4500" i="1">
                        <a:solidFill>
                          <a:srgbClr val="000000"/>
                        </a:solidFill>
                        <a:latin typeface="Cambria Math" panose="02040503050406030204" pitchFamily="18" charset="0"/>
                        <a:ea typeface="MJXc-TeX-main-R"/>
                      </a:rPr>
                      <m:t>−1</m:t>
                    </m:r>
                  </m:oMath>
                </a14:m>
                <a:r>
                  <a:rPr lang="en-US" altLang="en-US" sz="4500">
                    <a:solidFill>
                      <a:srgbClr val="000000"/>
                    </a:solidFill>
                    <a:latin typeface="Arial" panose="020B0604020202020204" pitchFamily="34" charset="0"/>
                    <a:ea typeface="MJXc-TeX-main-R"/>
                  </a:rPr>
                  <a:t> </a:t>
                </a:r>
                <a:r>
                  <a:rPr lang="en-US" altLang="en-US" sz="4500" smtClean="0">
                    <a:solidFill>
                      <a:srgbClr val="000000"/>
                    </a:solidFill>
                    <a:latin typeface="Arial" panose="020B0604020202020204" pitchFamily="34" charset="0"/>
                    <a:ea typeface="OpenSans"/>
                  </a:rPr>
                  <a:t>là</a:t>
                </a:r>
                <a:endParaRPr lang="en-US" altLang="en-US" sz="4500">
                  <a:latin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362200" y="2745075"/>
                <a:ext cx="14955474" cy="2169825"/>
              </a:xfrm>
              <a:prstGeom prst="rect">
                <a:avLst/>
              </a:prstGeom>
              <a:blipFill>
                <a:blip r:embed="rId3"/>
                <a:stretch>
                  <a:fillRect l="-1712" b="-7303"/>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5474495" y="7430920"/>
            <a:ext cx="2280102" cy="2304488"/>
          </a:xfrm>
          <a:prstGeom prst="rect">
            <a:avLst/>
          </a:prstGeom>
        </p:spPr>
      </p:pic>
      <p:pic>
        <p:nvPicPr>
          <p:cNvPr id="14" name="Picture 13"/>
          <p:cNvPicPr>
            <a:picLocks noChangeAspect="1"/>
          </p:cNvPicPr>
          <p:nvPr/>
        </p:nvPicPr>
        <p:blipFill>
          <a:blip r:embed="rId5"/>
          <a:stretch>
            <a:fillRect/>
          </a:stretch>
        </p:blipFill>
        <p:spPr>
          <a:xfrm>
            <a:off x="609600" y="1680193"/>
            <a:ext cx="1021787" cy="1024823"/>
          </a:xfrm>
          <a:prstGeom prst="rect">
            <a:avLst/>
          </a:prstGeom>
        </p:spPr>
      </p:pic>
      <p:sp>
        <p:nvSpPr>
          <p:cNvPr id="23" name="Oval 22"/>
          <p:cNvSpPr/>
          <p:nvPr/>
        </p:nvSpPr>
        <p:spPr>
          <a:xfrm>
            <a:off x="5029200" y="7354439"/>
            <a:ext cx="1066800" cy="9894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5295902" y="4909524"/>
                <a:ext cx="10477498" cy="35105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250000"/>
                  </a:lnSpc>
                  <a:spcBef>
                    <a:spcPct val="0"/>
                  </a:spcBef>
                  <a:spcAft>
                    <a:spcPct val="0"/>
                  </a:spcAft>
                  <a:buClrTx/>
                  <a:buSzTx/>
                  <a:buFontTx/>
                  <a:buNone/>
                  <a:tabLst/>
                </a:pPr>
                <a:r>
                  <a:rPr kumimoji="0" lang="en-US" altLang="en-US" sz="4300" b="0" i="0" u="none" strike="noStrike" cap="none" normalizeH="0" baseline="0" smtClean="0">
                    <a:ln>
                      <a:noFill/>
                    </a:ln>
                    <a:solidFill>
                      <a:srgbClr val="000000"/>
                    </a:solidFill>
                    <a:effectLst/>
                    <a:ea typeface="OpenSans"/>
                  </a:rPr>
                  <a:t>A</a:t>
                </a:r>
                <a:r>
                  <a:rPr kumimoji="0" lang="en-US" altLang="en-US" sz="4300" b="0" i="0" u="none" strike="noStrike" cap="none" normalizeH="0" baseline="0" smtClean="0">
                    <a:ln>
                      <a:noFill/>
                    </a:ln>
                    <a:solidFill>
                      <a:srgbClr val="000000"/>
                    </a:solidFill>
                    <a:effectLst/>
                    <a:ea typeface="OpenSans"/>
                  </a:rPr>
                  <a:t>. </a:t>
                </a:r>
                <a14:m>
                  <m:oMath xmlns:m="http://schemas.openxmlformats.org/officeDocument/2006/math">
                    <m:r>
                      <a:rPr kumimoji="0" lang="en-US" altLang="en-US" sz="4300" b="0" i="1" u="none" strike="noStrike" cap="none" normalizeH="0" baseline="0" smtClean="0">
                        <a:ln>
                          <a:noFill/>
                        </a:ln>
                        <a:solidFill>
                          <a:srgbClr val="000000"/>
                        </a:solidFill>
                        <a:effectLst/>
                        <a:latin typeface="Cambria Math" panose="02040503050406030204" pitchFamily="18" charset="0"/>
                        <a:ea typeface="OpenSans"/>
                      </a:rPr>
                      <m:t>199 </m:t>
                    </m:r>
                  </m:oMath>
                </a14:m>
                <a:r>
                  <a:rPr kumimoji="0" lang="en-US" altLang="en-US" sz="4300" b="0" i="0" u="none" strike="noStrike" cap="none" normalizeH="0" baseline="0" smtClean="0">
                    <a:ln>
                      <a:noFill/>
                    </a:ln>
                    <a:solidFill>
                      <a:srgbClr val="000000"/>
                    </a:solidFill>
                    <a:effectLst/>
                    <a:ea typeface="OpenSans"/>
                  </a:rPr>
                  <a:t>                      </a:t>
                </a:r>
                <a:r>
                  <a:rPr kumimoji="0" lang="en-US" altLang="en-US" sz="4300" b="0" i="0" u="none" strike="noStrike" cap="none" normalizeH="0" baseline="0" smtClean="0">
                    <a:ln>
                      <a:noFill/>
                    </a:ln>
                    <a:solidFill>
                      <a:srgbClr val="000000"/>
                    </a:solidFill>
                    <a:effectLst/>
                    <a:ea typeface="OpenSans"/>
                  </a:rPr>
                  <a:t> </a:t>
                </a:r>
                <a:r>
                  <a:rPr kumimoji="0" lang="en-US" altLang="en-US" sz="4300" b="0" i="0" u="none" strike="noStrike" cap="none" normalizeH="0" baseline="0" smtClean="0">
                    <a:ln>
                      <a:noFill/>
                    </a:ln>
                    <a:solidFill>
                      <a:srgbClr val="000000"/>
                    </a:solidFill>
                    <a:effectLst/>
                    <a:ea typeface="OpenSans"/>
                  </a:rPr>
                  <a:t>B</a:t>
                </a:r>
                <a:r>
                  <a:rPr kumimoji="0" lang="en-US" altLang="en-US" sz="4300" b="1" i="0" u="none" strike="noStrike" cap="none" normalizeH="0" baseline="0" smtClean="0">
                    <a:ln>
                      <a:noFill/>
                    </a:ln>
                    <a:solidFill>
                      <a:srgbClr val="000000"/>
                    </a:solidFill>
                    <a:effectLst/>
                    <a:ea typeface="OpenSans"/>
                  </a:rPr>
                  <a:t>.</a:t>
                </a:r>
                <a:r>
                  <a:rPr kumimoji="0" lang="en-US" altLang="en-US" sz="4300" b="1" i="0" u="none" strike="noStrike" cap="none" normalizeH="0" baseline="0" smtClean="0">
                    <a:ln>
                      <a:noFill/>
                    </a:ln>
                    <a:solidFill>
                      <a:srgbClr val="000000"/>
                    </a:solidFill>
                    <a:effectLst/>
                    <a:ea typeface="OpenSans"/>
                  </a:rPr>
                  <a:t> </a:t>
                </a:r>
                <a14:m>
                  <m:oMath xmlns:m="http://schemas.openxmlformats.org/officeDocument/2006/math">
                    <m:sSup>
                      <m:sSupPr>
                        <m:ctrlPr>
                          <a:rPr kumimoji="0" lang="en-US" altLang="en-US" sz="4300" i="1" u="none" strike="noStrike" cap="none" normalizeH="0" baseline="0" smtClean="0">
                            <a:ln>
                              <a:noFill/>
                            </a:ln>
                            <a:solidFill>
                              <a:srgbClr val="000000"/>
                            </a:solidFill>
                            <a:effectLst/>
                            <a:latin typeface="Cambria Math" panose="02040503050406030204" pitchFamily="18" charset="0"/>
                          </a:rPr>
                        </m:ctrlPr>
                      </m:sSupPr>
                      <m:e>
                        <m:r>
                          <a:rPr kumimoji="0" lang="en-US" altLang="en-US" sz="4300" b="0" i="1" u="none" strike="noStrike" cap="none" normalizeH="0" baseline="0" smtClean="0">
                            <a:ln>
                              <a:noFill/>
                            </a:ln>
                            <a:solidFill>
                              <a:srgbClr val="000000"/>
                            </a:solidFill>
                            <a:effectLst/>
                            <a:latin typeface="Cambria Math" panose="02040503050406030204" pitchFamily="18" charset="0"/>
                          </a:rPr>
                          <m:t>2</m:t>
                        </m:r>
                      </m:e>
                      <m:sup>
                        <m:r>
                          <a:rPr kumimoji="0" lang="en-US" altLang="en-US" sz="4300" b="0" i="1" u="none" strike="noStrike" cap="none" normalizeH="0" baseline="0" smtClean="0">
                            <a:ln>
                              <a:noFill/>
                            </a:ln>
                            <a:solidFill>
                              <a:srgbClr val="000000"/>
                            </a:solidFill>
                            <a:effectLst/>
                            <a:latin typeface="Cambria Math" panose="02040503050406030204" pitchFamily="18" charset="0"/>
                          </a:rPr>
                          <m:t>100</m:t>
                        </m:r>
                      </m:sup>
                    </m:sSup>
                    <m:r>
                      <a:rPr kumimoji="0" lang="en-US" altLang="en-US" sz="4300" b="0" i="1" u="none" strike="noStrike" cap="none" normalizeH="0" baseline="0" smtClean="0">
                        <a:ln>
                          <a:noFill/>
                        </a:ln>
                        <a:solidFill>
                          <a:srgbClr val="000000"/>
                        </a:solidFill>
                        <a:effectLst/>
                        <a:latin typeface="Cambria Math" panose="02040503050406030204" pitchFamily="18" charset="0"/>
                      </a:rPr>
                      <m:t>−1</m:t>
                    </m:r>
                  </m:oMath>
                </a14:m>
                <a:r>
                  <a:rPr kumimoji="0" lang="en-US" altLang="en-US" sz="4300" i="0" u="none" strike="noStrike" cap="none" normalizeH="0" baseline="0" smtClean="0">
                    <a:ln>
                      <a:noFill/>
                    </a:ln>
                    <a:solidFill>
                      <a:srgbClr val="000000"/>
                    </a:solidFill>
                    <a:effectLst/>
                    <a:ea typeface="OpenSans"/>
                  </a:rPr>
                  <a:t>     </a:t>
                </a:r>
                <a:r>
                  <a:rPr kumimoji="0" lang="en-US" altLang="en-US" sz="4300" b="0" i="0" u="none" strike="noStrike" cap="none" normalizeH="0" baseline="0" smtClean="0">
                    <a:ln>
                      <a:noFill/>
                    </a:ln>
                    <a:solidFill>
                      <a:srgbClr val="000000"/>
                    </a:solidFill>
                    <a:effectLst/>
                    <a:ea typeface="OpenSans"/>
                  </a:rPr>
                  <a:t>          </a:t>
                </a:r>
                <a:endParaRPr kumimoji="0" lang="en-US" altLang="en-US" sz="4300" b="0" i="0" u="none" strike="noStrike" cap="none" normalizeH="0" baseline="0" smtClean="0">
                  <a:ln>
                    <a:noFill/>
                  </a:ln>
                  <a:solidFill>
                    <a:schemeClr val="tx1"/>
                  </a:solidFill>
                  <a:effectLst/>
                </a:endParaRPr>
              </a:p>
              <a:p>
                <a:pPr marL="0" marR="0" lvl="0" indent="0" algn="l" defTabSz="914400" rtl="0" eaLnBrk="0" fontAlgn="base" latinLnBrk="0" hangingPunct="0">
                  <a:lnSpc>
                    <a:spcPct val="250000"/>
                  </a:lnSpc>
                  <a:spcBef>
                    <a:spcPct val="0"/>
                  </a:spcBef>
                  <a:spcAft>
                    <a:spcPct val="0"/>
                  </a:spcAft>
                  <a:buClrTx/>
                  <a:buSzTx/>
                  <a:buFontTx/>
                  <a:buNone/>
                  <a:tabLst/>
                </a:pPr>
                <a:r>
                  <a:rPr kumimoji="0" lang="en-US" altLang="en-US" sz="4300" b="0" i="0" u="none" strike="noStrike" cap="none" normalizeH="0" baseline="0" smtClean="0">
                    <a:ln>
                      <a:noFill/>
                    </a:ln>
                    <a:solidFill>
                      <a:srgbClr val="000000"/>
                    </a:solidFill>
                    <a:effectLst/>
                    <a:ea typeface="OpenSans"/>
                  </a:rPr>
                  <a:t>C. </a:t>
                </a:r>
                <a14:m>
                  <m:oMath xmlns:m="http://schemas.openxmlformats.org/officeDocument/2006/math">
                    <m:r>
                      <a:rPr kumimoji="0" lang="en-US" altLang="en-US" sz="4300" b="0" i="1" u="none" strike="noStrike" cap="none" normalizeH="0" baseline="0" smtClean="0">
                        <a:ln>
                          <a:noFill/>
                        </a:ln>
                        <a:solidFill>
                          <a:srgbClr val="000000"/>
                        </a:solidFill>
                        <a:effectLst/>
                        <a:latin typeface="Cambria Math" panose="02040503050406030204" pitchFamily="18" charset="0"/>
                        <a:ea typeface="OpenSans"/>
                      </a:rPr>
                      <m:t>10 000</m:t>
                    </m:r>
                  </m:oMath>
                </a14:m>
                <a:r>
                  <a:rPr kumimoji="0" lang="en-US" altLang="en-US" sz="4300" b="0" i="0" u="none" strike="noStrike" cap="none" normalizeH="0" baseline="0" smtClean="0">
                    <a:ln>
                      <a:noFill/>
                    </a:ln>
                    <a:solidFill>
                      <a:srgbClr val="000000"/>
                    </a:solidFill>
                    <a:effectLst/>
                    <a:ea typeface="OpenSans"/>
                  </a:rPr>
                  <a:t>                  </a:t>
                </a:r>
                <a:r>
                  <a:rPr kumimoji="0" lang="en-US" altLang="en-US" sz="4300" b="0" i="0" u="none" strike="noStrike" cap="none" normalizeH="0" baseline="0" smtClean="0">
                    <a:ln>
                      <a:noFill/>
                    </a:ln>
                    <a:solidFill>
                      <a:srgbClr val="000000"/>
                    </a:solidFill>
                    <a:effectLst/>
                    <a:ea typeface="OpenSans"/>
                  </a:rPr>
                  <a:t> </a:t>
                </a:r>
                <a:r>
                  <a:rPr kumimoji="0" lang="en-US" altLang="en-US" sz="4300" b="0" i="0" u="none" strike="noStrike" cap="none" normalizeH="0" baseline="0" smtClean="0">
                    <a:ln>
                      <a:noFill/>
                    </a:ln>
                    <a:solidFill>
                      <a:srgbClr val="000000"/>
                    </a:solidFill>
                    <a:effectLst/>
                    <a:ea typeface="OpenSans"/>
                  </a:rPr>
                  <a:t>D</a:t>
                </a:r>
                <a:r>
                  <a:rPr kumimoji="0" lang="en-US" altLang="en-US" sz="4300" b="0" i="0" u="none" strike="noStrike" cap="none" normalizeH="0" baseline="0" smtClean="0">
                    <a:ln>
                      <a:noFill/>
                    </a:ln>
                    <a:solidFill>
                      <a:srgbClr val="000000"/>
                    </a:solidFill>
                    <a:effectLst/>
                    <a:ea typeface="OpenSans"/>
                  </a:rPr>
                  <a:t>. </a:t>
                </a:r>
                <a14:m>
                  <m:oMath xmlns:m="http://schemas.openxmlformats.org/officeDocument/2006/math">
                    <m:r>
                      <a:rPr kumimoji="0" lang="en-US" altLang="en-US" sz="4300" b="0" i="1" u="none" strike="noStrike" cap="none" normalizeH="0" baseline="0" smtClean="0">
                        <a:ln>
                          <a:noFill/>
                        </a:ln>
                        <a:solidFill>
                          <a:srgbClr val="000000"/>
                        </a:solidFill>
                        <a:effectLst/>
                        <a:latin typeface="Cambria Math" panose="02040503050406030204" pitchFamily="18" charset="0"/>
                        <a:ea typeface="OpenSans"/>
                      </a:rPr>
                      <m:t>9 999</m:t>
                    </m:r>
                  </m:oMath>
                </a14:m>
                <a:endParaRPr kumimoji="0" lang="en-US" altLang="en-US" sz="4300" b="0" i="0" u="none" strike="noStrike" cap="none" normalizeH="0" baseline="0" smtClean="0">
                  <a:ln>
                    <a:noFill/>
                  </a:ln>
                  <a:solidFill>
                    <a:srgbClr val="000000"/>
                  </a:solidFill>
                  <a:effectLst/>
                  <a:ea typeface="OpenSans"/>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5295902" y="4909524"/>
                <a:ext cx="10477498" cy="3510576"/>
              </a:xfrm>
              <a:prstGeom prst="rect">
                <a:avLst/>
              </a:prstGeom>
              <a:blipFill>
                <a:blip r:embed="rId6"/>
                <a:stretch>
                  <a:fillRect l="-3200" b="-10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1344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64045" y="7969620"/>
            <a:ext cx="2519474" cy="1378839"/>
          </a:xfrm>
          <a:prstGeom prst="rect">
            <a:avLst/>
          </a:prstGeom>
        </p:spPr>
      </p:pic>
      <p:sp>
        <p:nvSpPr>
          <p:cNvPr id="10" name="Rectangle 9"/>
          <p:cNvSpPr/>
          <p:nvPr/>
        </p:nvSpPr>
        <p:spPr>
          <a:xfrm>
            <a:off x="685800" y="1889630"/>
            <a:ext cx="16459200" cy="3323987"/>
          </a:xfrm>
          <a:prstGeom prst="rect">
            <a:avLst/>
          </a:prstGeom>
        </p:spPr>
        <p:txBody>
          <a:bodyPr wrap="square">
            <a:spAutoFit/>
          </a:bodyPr>
          <a:lstStyle/>
          <a:p>
            <a:pPr algn="ctr">
              <a:lnSpc>
                <a:spcPct val="150000"/>
              </a:lnSpc>
              <a:defRPr/>
            </a:pPr>
            <a:r>
              <a:rPr lang="vi-VN" sz="7000" b="1" kern="0">
                <a:solidFill>
                  <a:srgbClr val="F2C2AB">
                    <a:lumMod val="50000"/>
                  </a:srgbClr>
                </a:solidFill>
                <a:cs typeface="Arial"/>
                <a:sym typeface="Arial"/>
              </a:rPr>
              <a:t>CHƯƠNG II. DÃY SỐ. CẤP SỐ CỘNG VÀ CẤP SỐ NHÂN</a:t>
            </a:r>
            <a:endParaRPr lang="vi-VN" sz="7000" b="1" kern="0" dirty="0">
              <a:solidFill>
                <a:srgbClr val="F2C2AB">
                  <a:lumMod val="50000"/>
                </a:srgbClr>
              </a:solidFill>
              <a:cs typeface="Arial"/>
              <a:sym typeface="Arial"/>
            </a:endParaRPr>
          </a:p>
        </p:txBody>
      </p:sp>
      <p:sp>
        <p:nvSpPr>
          <p:cNvPr id="11" name="Rectangle 10"/>
          <p:cNvSpPr/>
          <p:nvPr/>
        </p:nvSpPr>
        <p:spPr>
          <a:xfrm>
            <a:off x="2971800" y="5524500"/>
            <a:ext cx="11963400" cy="1592744"/>
          </a:xfrm>
          <a:prstGeom prst="rect">
            <a:avLst/>
          </a:prstGeom>
        </p:spPr>
        <p:txBody>
          <a:bodyPr wrap="square">
            <a:spAutoFit/>
          </a:bodyPr>
          <a:lstStyle/>
          <a:p>
            <a:pPr algn="ctr">
              <a:lnSpc>
                <a:spcPct val="150000"/>
              </a:lnSpc>
              <a:defRPr/>
            </a:pPr>
            <a:r>
              <a:rPr lang="nl-NL" sz="6500" b="1" kern="0" dirty="0" smtClean="0">
                <a:solidFill>
                  <a:srgbClr val="00B0F0"/>
                </a:solidFill>
                <a:latin typeface="Arial" panose="020B0604020202020204" pitchFamily="34" charset="0"/>
                <a:cs typeface="Arial" panose="020B0604020202020204" pitchFamily="34" charset="0"/>
                <a:sym typeface="Arial"/>
              </a:rPr>
              <a:t>BÀI TẬP CUỐI </a:t>
            </a:r>
            <a:r>
              <a:rPr lang="nl-NL" sz="6500" b="1" kern="0" smtClean="0">
                <a:solidFill>
                  <a:srgbClr val="00B0F0"/>
                </a:solidFill>
                <a:latin typeface="Arial" panose="020B0604020202020204" pitchFamily="34" charset="0"/>
                <a:cs typeface="Arial" panose="020B0604020202020204" pitchFamily="34" charset="0"/>
                <a:sym typeface="Arial"/>
              </a:rPr>
              <a:t>CHƯƠNG </a:t>
            </a:r>
            <a:r>
              <a:rPr lang="nl-NL" sz="6500" b="1" kern="0">
                <a:solidFill>
                  <a:srgbClr val="00B0F0"/>
                </a:solidFill>
                <a:latin typeface="Arial" panose="020B0604020202020204" pitchFamily="34" charset="0"/>
                <a:cs typeface="Arial" panose="020B0604020202020204" pitchFamily="34" charset="0"/>
                <a:sym typeface="Arial"/>
              </a:rPr>
              <a:t>I</a:t>
            </a:r>
            <a:r>
              <a:rPr lang="nl-NL" sz="6500" b="1" kern="0" smtClean="0">
                <a:solidFill>
                  <a:srgbClr val="00B0F0"/>
                </a:solidFill>
                <a:latin typeface="Arial" panose="020B0604020202020204" pitchFamily="34" charset="0"/>
                <a:cs typeface="Arial" panose="020B0604020202020204" pitchFamily="34" charset="0"/>
                <a:sym typeface="Arial"/>
              </a:rPr>
              <a:t>I</a:t>
            </a:r>
            <a:endParaRPr lang="en-US" sz="65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49442" y="3040369"/>
            <a:ext cx="17108131" cy="57150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75242" y="7418249"/>
            <a:ext cx="914400" cy="1687651"/>
          </a:xfrm>
          <a:prstGeom prst="rect">
            <a:avLst/>
          </a:prstGeom>
        </p:spPr>
      </p:pic>
      <p:sp>
        <p:nvSpPr>
          <p:cNvPr id="2" name="Rectangle 1"/>
          <p:cNvSpPr/>
          <p:nvPr/>
        </p:nvSpPr>
        <p:spPr>
          <a:xfrm>
            <a:off x="833725" y="1013384"/>
            <a:ext cx="16807806" cy="1005916"/>
          </a:xfrm>
          <a:prstGeom prst="rect">
            <a:avLst/>
          </a:prstGeom>
        </p:spPr>
        <p:txBody>
          <a:bodyPr wrap="none">
            <a:spAutoFit/>
          </a:bodyPr>
          <a:lstStyle/>
          <a:p>
            <a:pPr marL="685800" lvl="0" indent="-685800" algn="just">
              <a:lnSpc>
                <a:spcPct val="150000"/>
              </a:lnSpc>
              <a:spcBef>
                <a:spcPts val="600"/>
              </a:spcBef>
              <a:spcAft>
                <a:spcPts val="600"/>
              </a:spcAft>
              <a:buFont typeface="Arial" panose="020B0604020202020204" pitchFamily="34" charset="0"/>
              <a:buChar char="•"/>
            </a:pPr>
            <a:r>
              <a:rPr lang="nl-NL" sz="4500" b="1" smtClean="0">
                <a:solidFill>
                  <a:srgbClr val="1F497D"/>
                </a:solidFill>
                <a:latin typeface="Arial" panose="020B0604020202020204" pitchFamily="34" charset="0"/>
                <a:ea typeface="Calibri" panose="020F0502020204030204" pitchFamily="34" charset="0"/>
                <a:cs typeface="Times New Roman" panose="02020603050405020304" pitchFamily="18" charset="0"/>
              </a:rPr>
              <a:t>Thảo luận nhóm </a:t>
            </a:r>
            <a:r>
              <a:rPr lang="en-US" sz="4500" b="1" smtClean="0">
                <a:solidFill>
                  <a:srgbClr val="1F497D"/>
                </a:solidFill>
                <a:latin typeface="Arial" panose="020B0604020202020204" pitchFamily="34" charset="0"/>
                <a:ea typeface="Calibri" panose="020F0502020204030204" pitchFamily="34" charset="0"/>
                <a:cs typeface="Arial" panose="020B0604020202020204" pitchFamily="34" charset="0"/>
              </a:rPr>
              <a:t>ô</a:t>
            </a:r>
            <a:r>
              <a:rPr lang="vi-VN" sz="4500" b="1" smtClean="0">
                <a:solidFill>
                  <a:srgbClr val="1F497D"/>
                </a:solidFill>
                <a:ea typeface="Calibri" panose="020F0502020204030204" pitchFamily="34" charset="0"/>
                <a:cs typeface="Times New Roman" panose="02020603050405020304" pitchFamily="18" charset="0"/>
              </a:rPr>
              <a:t>n </a:t>
            </a:r>
            <a:r>
              <a:rPr lang="vi-VN" sz="4500" b="1">
                <a:solidFill>
                  <a:srgbClr val="1F497D"/>
                </a:solidFill>
                <a:ea typeface="Calibri" panose="020F0502020204030204" pitchFamily="34" charset="0"/>
                <a:cs typeface="Times New Roman" panose="02020603050405020304" pitchFamily="18" charset="0"/>
              </a:rPr>
              <a:t>tập kiến thức đã học trong chương II</a:t>
            </a:r>
            <a:r>
              <a:rPr lang="nl-NL" sz="4500" b="1" smtClean="0">
                <a:solidFill>
                  <a:srgbClr val="1F497D"/>
                </a:solidFill>
                <a:latin typeface="Arial" panose="020B0604020202020204" pitchFamily="34" charset="0"/>
                <a:ea typeface="Calibri" panose="020F0502020204030204" pitchFamily="34" charset="0"/>
                <a:cs typeface="Times New Roman" panose="02020603050405020304" pitchFamily="18" charset="0"/>
              </a:rPr>
              <a:t>  </a:t>
            </a:r>
            <a:endParaRPr kumimoji="0" lang="en-US" sz="4500" b="1" i="0" u="none" strike="noStrike" kern="1200" cap="none" spc="0" normalizeH="0" baseline="0" noProof="0" dirty="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63842" y="3771900"/>
            <a:ext cx="15282346" cy="3970318"/>
          </a:xfrm>
          <a:prstGeom prst="rect">
            <a:avLst/>
          </a:prstGeom>
        </p:spPr>
        <p:txBody>
          <a:bodyPr wrap="square">
            <a:spAutoFit/>
          </a:bodyPr>
          <a:lstStyle/>
          <a:p>
            <a:pPr lvl="0" algn="just">
              <a:lnSpc>
                <a:spcPct val="200000"/>
              </a:lnSpc>
            </a:pPr>
            <a:r>
              <a:rPr kumimoji="0" lang="nl-NL" sz="42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1: </a:t>
            </a:r>
            <a:r>
              <a:rPr lang="vi-VN" sz="4200">
                <a:solidFill>
                  <a:prstClr val="white"/>
                </a:solidFill>
                <a:latin typeface="Arial" panose="020B0604020202020204" pitchFamily="34" charset="0"/>
                <a:ea typeface="Calibri" panose="020F0502020204030204" pitchFamily="34" charset="0"/>
                <a:cs typeface="Arial" panose="020B0604020202020204" pitchFamily="34" charset="0"/>
              </a:rPr>
              <a:t>Trình bày định nghĩa dãy số: Hữu hạn và vô </a:t>
            </a:r>
            <a:r>
              <a:rPr lang="vi-VN" sz="4200">
                <a:solidFill>
                  <a:prstClr val="white"/>
                </a:solidFill>
                <a:latin typeface="Arial" panose="020B0604020202020204" pitchFamily="34" charset="0"/>
                <a:ea typeface="Calibri" panose="020F0502020204030204" pitchFamily="34" charset="0"/>
                <a:cs typeface="Arial" panose="020B0604020202020204" pitchFamily="34" charset="0"/>
              </a:rPr>
              <a:t>hạn</a:t>
            </a:r>
            <a:r>
              <a:rPr lang="vi-VN" sz="4200">
                <a:solidFill>
                  <a:prstClr val="white"/>
                </a:solidFill>
                <a:latin typeface="Arial" panose="020B0604020202020204" pitchFamily="34" charset="0"/>
                <a:ea typeface="Calibri" panose="020F0502020204030204" pitchFamily="34" charset="0"/>
                <a:cs typeface="Arial" panose="020B0604020202020204" pitchFamily="34" charset="0"/>
              </a:rPr>
              <a:t>? Cách để cho một dãy số bao gồm </a:t>
            </a:r>
            <a:r>
              <a:rPr lang="vi-VN" sz="4200">
                <a:solidFill>
                  <a:prstClr val="white"/>
                </a:solidFill>
                <a:latin typeface="Arial" panose="020B0604020202020204" pitchFamily="34" charset="0"/>
                <a:ea typeface="Calibri" panose="020F0502020204030204" pitchFamily="34" charset="0"/>
                <a:cs typeface="Arial" panose="020B0604020202020204" pitchFamily="34" charset="0"/>
              </a:rPr>
              <a:t>cách </a:t>
            </a:r>
            <a:r>
              <a:rPr lang="vi-VN" sz="4200" smtClean="0">
                <a:solidFill>
                  <a:prstClr val="white"/>
                </a:solidFill>
                <a:latin typeface="Arial" panose="020B0604020202020204" pitchFamily="34" charset="0"/>
                <a:ea typeface="Calibri" panose="020F0502020204030204" pitchFamily="34" charset="0"/>
                <a:cs typeface="Arial" panose="020B0604020202020204" pitchFamily="34" charset="0"/>
              </a:rPr>
              <a:t>nào?</a:t>
            </a:r>
            <a:r>
              <a:rPr lang="en-US" sz="4200" smtClean="0">
                <a:solidFill>
                  <a:prstClr val="white"/>
                </a:solidFill>
                <a:latin typeface="Arial" panose="020B0604020202020204" pitchFamily="34" charset="0"/>
                <a:ea typeface="Calibri" panose="020F0502020204030204" pitchFamily="34" charset="0"/>
                <a:cs typeface="Arial" panose="020B0604020202020204" pitchFamily="34" charset="0"/>
              </a:rPr>
              <a:t> Dãy </a:t>
            </a:r>
            <a:r>
              <a:rPr lang="en-US" sz="4200">
                <a:solidFill>
                  <a:prstClr val="white"/>
                </a:solidFill>
                <a:latin typeface="Arial" panose="020B0604020202020204" pitchFamily="34" charset="0"/>
                <a:ea typeface="Calibri" panose="020F0502020204030204" pitchFamily="34" charset="0"/>
                <a:cs typeface="Arial" panose="020B0604020202020204" pitchFamily="34" charset="0"/>
              </a:rPr>
              <a:t>số tăng là gì? Dãy số giảm là gì? Dãy số bị chặn là </a:t>
            </a:r>
            <a:r>
              <a:rPr lang="en-US" sz="4200">
                <a:solidFill>
                  <a:prstClr val="white"/>
                </a:solidFill>
                <a:latin typeface="Arial" panose="020B0604020202020204" pitchFamily="34" charset="0"/>
                <a:ea typeface="Calibri" panose="020F0502020204030204" pitchFamily="34" charset="0"/>
                <a:cs typeface="Arial" panose="020B0604020202020204" pitchFamily="34" charset="0"/>
              </a:rPr>
              <a:t>gì</a:t>
            </a:r>
            <a:r>
              <a:rPr lang="en-US" sz="4200" smtClean="0">
                <a:solidFill>
                  <a:prstClr val="white"/>
                </a:solidFill>
                <a:latin typeface="Arial" panose="020B0604020202020204" pitchFamily="34" charset="0"/>
                <a:ea typeface="Calibri" panose="020F0502020204030204" pitchFamily="34" charset="0"/>
                <a:cs typeface="Arial" panose="020B0604020202020204" pitchFamily="34" charset="0"/>
              </a:rPr>
              <a:t>?</a:t>
            </a:r>
            <a:endParaRPr kumimoji="0" lang="en-US" sz="42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98145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49442" y="2552700"/>
            <a:ext cx="17108131" cy="7056132"/>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87481" y="7955270"/>
            <a:ext cx="914400" cy="1687651"/>
          </a:xfrm>
          <a:prstGeom prst="rect">
            <a:avLst/>
          </a:prstGeom>
        </p:spPr>
      </p:pic>
      <p:sp>
        <p:nvSpPr>
          <p:cNvPr id="2" name="Rectangle 1"/>
          <p:cNvSpPr/>
          <p:nvPr/>
        </p:nvSpPr>
        <p:spPr>
          <a:xfrm>
            <a:off x="833725" y="876300"/>
            <a:ext cx="16807806" cy="1005916"/>
          </a:xfrm>
          <a:prstGeom prst="rect">
            <a:avLst/>
          </a:prstGeom>
        </p:spPr>
        <p:txBody>
          <a:bodyPr wrap="none">
            <a:spAutoFit/>
          </a:bodyPr>
          <a:lstStyle/>
          <a:p>
            <a:pPr marL="685800" marR="0" lvl="0" indent="-6858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Thảo luận nhóm </a:t>
            </a:r>
            <a:r>
              <a:rPr kumimoji="0" lang="en-US"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ô</a:t>
            </a:r>
            <a:r>
              <a:rPr kumimoji="0" lang="vi-VN"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n </a:t>
            </a:r>
            <a:r>
              <a:rPr kumimoji="0" lang="vi-VN"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tập kiến thức đã học trong chương II</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500" b="1" i="0" u="none" strike="noStrike" kern="1200" cap="none" spc="0" normalizeH="0" baseline="0" noProof="0" dirty="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63842" y="3390900"/>
            <a:ext cx="15282346" cy="5062411"/>
          </a:xfrm>
          <a:prstGeom prst="rect">
            <a:avLst/>
          </a:prstGeom>
        </p:spPr>
        <p:txBody>
          <a:bodyPr wrap="square">
            <a:spAutoFit/>
          </a:bodyPr>
          <a:lstStyle/>
          <a:p>
            <a:pPr lvl="0" algn="just">
              <a:lnSpc>
                <a:spcPct val="200000"/>
              </a:lnSpc>
            </a:pPr>
            <a:r>
              <a:rPr kumimoji="0" lang="nl-NL" sz="42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a:t>
            </a:r>
            <a:r>
              <a:rPr kumimoji="0" lang="nl-NL" sz="42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2: </a:t>
            </a:r>
            <a:r>
              <a:rPr lang="vi-VN" sz="4200">
                <a:solidFill>
                  <a:prstClr val="white"/>
                </a:solidFill>
                <a:ea typeface="Calibri" panose="020F0502020204030204" pitchFamily="34" charset="0"/>
                <a:cs typeface="Arial" panose="020B0604020202020204" pitchFamily="34" charset="0"/>
              </a:rPr>
              <a:t>Nêu định nghĩa của cấp số cộng? Viết công thức của cấp số cộng cho bởi hệ thức truy hồi. Nêu số hạng tổng quát và công thức tính số hạng tổng quát của cấp số cộng? Viết công thức tính tổng n số hạng đầu của một cấp số cộng?</a:t>
            </a:r>
            <a:endParaRPr lang="vi-VN" sz="4200">
              <a:solidFill>
                <a:prstClr val="white"/>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1702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1651</Words>
  <PresentationFormat>Custom</PresentationFormat>
  <Paragraphs>208</Paragraphs>
  <Slides>41</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41</vt:i4>
      </vt:variant>
    </vt:vector>
  </HeadingPairs>
  <TitlesOfParts>
    <vt:vector size="56" baseType="lpstr">
      <vt:lpstr>Merriweather</vt:lpstr>
      <vt:lpstr>Arial</vt:lpstr>
      <vt:lpstr>Cambria Math</vt:lpstr>
      <vt:lpstr>Times New Roman</vt:lpstr>
      <vt:lpstr>MJXc-TeX-math-I</vt:lpstr>
      <vt:lpstr>OpenSans</vt:lpstr>
      <vt:lpstr>MJXc-TeX-main-R</vt:lpstr>
      <vt:lpstr>Gungsuh</vt:lpstr>
      <vt:lpstr>Kavoon</vt:lpstr>
      <vt:lpstr>Anton</vt:lpstr>
      <vt:lpstr>Calibri Light</vt:lpstr>
      <vt:lpstr>Calibri</vt:lpstr>
      <vt:lpstr>Dotum</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2023-07-26T04:35:10Z</dcterms:modified>
  <dc:identifier>DAFR4ThywlQ</dc:identifier>
</cp:coreProperties>
</file>