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69" r:id="rId2"/>
    <p:sldId id="312" r:id="rId3"/>
    <p:sldId id="310" r:id="rId4"/>
    <p:sldId id="313" r:id="rId5"/>
    <p:sldId id="317" r:id="rId6"/>
    <p:sldId id="318" r:id="rId7"/>
    <p:sldId id="319" r:id="rId8"/>
    <p:sldId id="323" r:id="rId9"/>
    <p:sldId id="322" r:id="rId10"/>
    <p:sldId id="276" r:id="rId11"/>
    <p:sldId id="282" r:id="rId12"/>
    <p:sldId id="279" r:id="rId13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FF00FF"/>
    <a:srgbClr val="ECB2CB"/>
    <a:srgbClr val="FFCCFF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>
        <p:scale>
          <a:sx n="80" d="100"/>
          <a:sy n="80" d="100"/>
        </p:scale>
        <p:origin x="-1068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2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!          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088317"/>
            <a:ext cx="8153400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GV: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Đinh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Thị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Ái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Vân</a:t>
            </a:r>
            <a:endParaRPr lang="en-US" sz="4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3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11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2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0" y="1993585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90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4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"/>
            <a:ext cx="815340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HOẠT ĐỘNG 1: </a:t>
            </a:r>
            <a:r>
              <a:rPr lang="en-US" sz="4000" b="1" dirty="0" err="1" smtClean="0">
                <a:latin typeface="H-222"/>
              </a:rPr>
              <a:t>Khởi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động</a:t>
            </a:r>
            <a:endParaRPr lang="en-US" sz="4000" dirty="0">
              <a:latin typeface="H-2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591338"/>
            <a:ext cx="7467600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 smtClean="0">
                <a:latin typeface="HP-222" panose="020B0803050302020204" pitchFamily="34" charset="0"/>
              </a:rPr>
              <a:t>Gọi</a:t>
            </a:r>
            <a:r>
              <a:rPr lang="en-US" altLang="zh-CN" sz="2800" dirty="0" smtClean="0">
                <a:latin typeface="HP-222" panose="020B0803050302020204" pitchFamily="34" charset="0"/>
              </a:rPr>
              <a:t> HS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đọc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các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chữ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đã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học</a:t>
            </a:r>
            <a:r>
              <a:rPr lang="en-US" altLang="zh-CN" sz="2800" dirty="0" smtClean="0">
                <a:latin typeface="HP-222" panose="020B0803050302020204" pitchFamily="34" charset="0"/>
              </a:rPr>
              <a:t> ở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bài</a:t>
            </a:r>
            <a:r>
              <a:rPr lang="en-US" altLang="zh-CN" sz="2800" dirty="0" smtClean="0">
                <a:latin typeface="HP-222" panose="020B0803050302020204" pitchFamily="34" charset="0"/>
              </a:rPr>
              <a:t> 78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và</a:t>
            </a:r>
            <a:r>
              <a:rPr lang="en-US" altLang="zh-CN" sz="2800" dirty="0" smtClean="0">
                <a:latin typeface="HP-222" panose="020B0803050302020204" pitchFamily="34" charset="0"/>
              </a:rPr>
              <a:t> 79 </a:t>
            </a:r>
            <a:endParaRPr lang="zh-CN" altLang="en-US" sz="2800" dirty="0">
              <a:latin typeface="HP-222" panose="020B08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541451"/>
            <a:ext cx="8153400" cy="95409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2800" dirty="0">
                <a:solidFill>
                  <a:srgbClr val="002060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bài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 78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và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 79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đã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học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: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ăng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ăc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âng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âc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măng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tắc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kè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nhà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tầng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quả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gấc</a:t>
            </a:r>
            <a:endParaRPr lang="zh-CN" altLang="en-US" sz="2800" dirty="0">
              <a:latin typeface="HP-222" panose="020B08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25" y="797072"/>
            <a:ext cx="299085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H-222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Kiểm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tra</a:t>
            </a:r>
            <a:endParaRPr lang="en-US" sz="4000" dirty="0">
              <a:latin typeface="H-2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473472"/>
            <a:ext cx="451485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-222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. </a:t>
            </a:r>
            <a:r>
              <a:rPr lang="en-US" sz="4000" b="1" dirty="0" err="1" smtClean="0">
                <a:latin typeface="H-222"/>
              </a:rPr>
              <a:t>Giới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thiệu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bài</a:t>
            </a:r>
            <a:endParaRPr lang="en-US" sz="4000" dirty="0">
              <a:latin typeface="H-2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257550"/>
            <a:ext cx="8153400" cy="138498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2800" dirty="0">
                <a:solidFill>
                  <a:srgbClr val="002060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viết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: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Viết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đúng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ăng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ăc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âng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âc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măng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tắc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kè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nhà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tầng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quả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gấc</a:t>
            </a:r>
            <a:r>
              <a:rPr lang="en-US" altLang="zh-CN" sz="2800" dirty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- 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chữ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thường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cỡ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vừa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đúng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kiểu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đều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nét</a:t>
            </a:r>
            <a:r>
              <a:rPr lang="en-US" altLang="zh-CN" sz="2800" dirty="0" smtClean="0">
                <a:latin typeface="HP-222" panose="020B0803050302020204" pitchFamily="34" charset="0"/>
              </a:rPr>
              <a:t>. </a:t>
            </a:r>
            <a:endParaRPr lang="zh-CN" altLang="en-US" sz="2800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41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33350"/>
            <a:ext cx="876300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HOẠT ĐỘNG </a:t>
            </a:r>
            <a:r>
              <a:rPr lang="en-US" sz="3600" b="1" dirty="0" smtClean="0">
                <a:solidFill>
                  <a:srgbClr val="FF0000"/>
                </a:solidFill>
                <a:latin typeface="H-222"/>
              </a:rPr>
              <a:t>2: </a:t>
            </a:r>
            <a:r>
              <a:rPr lang="en-US" sz="3600" dirty="0" err="1" smtClean="0">
                <a:latin typeface="H-222"/>
              </a:rPr>
              <a:t>Khám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phá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và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luyện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tập</a:t>
            </a:r>
            <a:r>
              <a:rPr lang="en-US" sz="3600" dirty="0" smtClean="0">
                <a:latin typeface="H-222"/>
              </a:rPr>
              <a:t>  </a:t>
            </a:r>
            <a:endParaRPr lang="en-US" sz="3600" dirty="0">
              <a:latin typeface="H-2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475" y="971550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nl-NL" dirty="0" smtClean="0">
                <a:latin typeface="H-222"/>
              </a:rPr>
              <a:t>Các vần, tiếng, từ cần viết.</a:t>
            </a:r>
          </a:p>
          <a:p>
            <a:r>
              <a:rPr lang="nl-NL" dirty="0" smtClean="0">
                <a:latin typeface="H-222"/>
              </a:rPr>
              <a:t>     Yêu </a:t>
            </a:r>
            <a:r>
              <a:rPr lang="nl-NL" dirty="0">
                <a:latin typeface="H-222"/>
              </a:rPr>
              <a:t>cầu học sinh đọc</a:t>
            </a:r>
            <a:endParaRPr lang="en-US" dirty="0">
              <a:latin typeface="H-2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81349"/>
            <a:ext cx="7543800" cy="15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14400" y="1047750"/>
            <a:ext cx="7620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r>
              <a:rPr lang="en-US" dirty="0" smtClean="0">
                <a:latin typeface="H-222"/>
              </a:rPr>
              <a:t> </a:t>
            </a: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18082"/>
            <a:ext cx="7429500" cy="136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434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7150"/>
            <a:ext cx="3895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H-222"/>
              </a:rPr>
              <a:t>2. Tập viết: </a:t>
            </a:r>
            <a:r>
              <a:rPr lang="en-US" altLang="zh-CN" dirty="0" err="1">
                <a:solidFill>
                  <a:srgbClr val="C00000"/>
                </a:solidFill>
                <a:latin typeface="HP-222" panose="020B0803050302020204" pitchFamily="34" charset="0"/>
              </a:rPr>
              <a:t>ăng</a:t>
            </a:r>
            <a:r>
              <a:rPr lang="en-US" altLang="zh-CN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dirty="0" err="1">
                <a:solidFill>
                  <a:srgbClr val="C00000"/>
                </a:solidFill>
                <a:latin typeface="HP-222" panose="020B0803050302020204" pitchFamily="34" charset="0"/>
              </a:rPr>
              <a:t>ăc</a:t>
            </a:r>
            <a:r>
              <a:rPr lang="en-US" altLang="zh-CN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măng</a:t>
            </a:r>
            <a:r>
              <a:rPr lang="en-US" altLang="zh-CN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dirty="0" err="1">
                <a:solidFill>
                  <a:srgbClr val="C00000"/>
                </a:solidFill>
                <a:latin typeface="HP-222" panose="020B0803050302020204" pitchFamily="34" charset="0"/>
              </a:rPr>
              <a:t>tắc</a:t>
            </a:r>
            <a:r>
              <a:rPr lang="en-US" altLang="zh-CN" dirty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latin typeface="HP-222" panose="020B0803050302020204" pitchFamily="34" charset="0"/>
              </a:rPr>
              <a:t>kè</a:t>
            </a:r>
            <a:r>
              <a:rPr lang="en-US" altLang="zh-CN" dirty="0">
                <a:solidFill>
                  <a:srgbClr val="C00000"/>
                </a:solidFill>
                <a:latin typeface="HP-222" panose="020B0803050302020204" pitchFamily="34" charset="0"/>
              </a:rPr>
              <a:t>,</a:t>
            </a:r>
            <a:r>
              <a:rPr lang="nl-NL" dirty="0" smtClean="0">
                <a:latin typeface="H-222"/>
              </a:rPr>
              <a:t> </a:t>
            </a:r>
            <a:endParaRPr lang="en-US" dirty="0">
              <a:latin typeface="H-2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1846779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P-222" pitchFamily="34" charset="0"/>
              </a:rPr>
              <a:t>   </a:t>
            </a:r>
            <a:r>
              <a:rPr lang="en-US" sz="2800" dirty="0" err="1" smtClean="0">
                <a:latin typeface="HP-222" pitchFamily="34" charset="0"/>
              </a:rPr>
              <a:t>Em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hãy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nêu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viết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và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độ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cao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các</a:t>
            </a:r>
            <a:r>
              <a:rPr lang="en-US" sz="2800" dirty="0" smtClean="0">
                <a:latin typeface="HP-222" panose="020B0803050302020204" pitchFamily="34" charset="0"/>
              </a:rPr>
              <a:t> con </a:t>
            </a:r>
            <a:r>
              <a:rPr lang="en-US" sz="2800" dirty="0" err="1" smtClean="0">
                <a:latin typeface="HP-222" panose="020B0803050302020204" pitchFamily="34" charset="0"/>
              </a:rPr>
              <a:t>chữ</a:t>
            </a:r>
            <a:r>
              <a:rPr lang="en-US" sz="2800" dirty="0" smtClean="0">
                <a:latin typeface="HP-222" panose="020B0803050302020204" pitchFamily="34" charset="0"/>
              </a:rPr>
              <a:t> ?</a:t>
            </a:r>
            <a:endParaRPr lang="en-US" sz="2800" dirty="0">
              <a:latin typeface="HP-222" panose="020B08030503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26482"/>
            <a:ext cx="7429500" cy="142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1475" y="2350949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   </a:t>
            </a:r>
            <a:r>
              <a:rPr lang="en-US" sz="2800" dirty="0" err="1" smtClean="0">
                <a:latin typeface="HP-222" pitchFamily="34" charset="0"/>
              </a:rPr>
              <a:t>Gv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viết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mẫu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Chú</a:t>
            </a:r>
            <a:r>
              <a:rPr lang="en-US" sz="2800" dirty="0" smtClean="0">
                <a:latin typeface="HP-222" pitchFamily="34" charset="0"/>
              </a:rPr>
              <a:t> ý </a:t>
            </a:r>
            <a:r>
              <a:rPr lang="en-US" sz="2800" dirty="0" err="1" smtClean="0">
                <a:latin typeface="HP-222" pitchFamily="34" charset="0"/>
              </a:rPr>
              <a:t>độ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cao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</a:t>
            </a:r>
            <a:r>
              <a:rPr lang="en-US" sz="2800" dirty="0" smtClean="0">
                <a:latin typeface="HP-222" pitchFamily="34" charset="0"/>
              </a:rPr>
              <a:t> con </a:t>
            </a:r>
            <a:r>
              <a:rPr lang="en-US" sz="2800" dirty="0" err="1" smtClean="0">
                <a:latin typeface="HP-222" pitchFamily="34" charset="0"/>
              </a:rPr>
              <a:t>chữ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nối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nét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khoảng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vị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trí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đặt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dấu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thanh</a:t>
            </a:r>
            <a:r>
              <a:rPr lang="en-US" sz="2800" dirty="0" smtClean="0">
                <a:latin typeface="HP-222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2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7150"/>
            <a:ext cx="57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-222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viết</a:t>
            </a:r>
            <a:endParaRPr lang="en-US" sz="2800" dirty="0">
              <a:solidFill>
                <a:srgbClr val="FF0000"/>
              </a:solidFill>
              <a:latin typeface="H-222"/>
            </a:endParaRPr>
          </a:p>
        </p:txBody>
      </p:sp>
      <p:pic>
        <p:nvPicPr>
          <p:cNvPr id="5" name="5f90b060-86aa-4002-8e9e-34127d7d983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07635"/>
            <a:ext cx="6781800" cy="3716715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111188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89350"/>
            <a:ext cx="7543800" cy="358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529" y="134530"/>
            <a:ext cx="5080071" cy="830997"/>
          </a:xfrm>
          <a:prstGeom prst="rect">
            <a:avLst/>
          </a:prstGeom>
          <a:ln>
            <a:solidFill>
              <a:srgbClr val="DF31B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Thư</a:t>
            </a:r>
            <a:r>
              <a:rPr lang="en-US" sz="4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giãn</a:t>
            </a:r>
            <a:endParaRPr lang="en-US" sz="4800" dirty="0">
              <a:solidFill>
                <a:srgbClr val="FF0000"/>
              </a:solidFill>
              <a:latin typeface="H-222"/>
            </a:endParaRPr>
          </a:p>
        </p:txBody>
      </p:sp>
    </p:spTree>
    <p:extLst>
      <p:ext uri="{BB962C8B-B14F-4D97-AF65-F5344CB8AC3E}">
        <p14:creationId xmlns:p14="http://schemas.microsoft.com/office/powerpoint/2010/main" val="32055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981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715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H-222"/>
              </a:rPr>
              <a:t>2. Tập viết: </a:t>
            </a:r>
            <a:r>
              <a:rPr lang="en-US" dirty="0" err="1">
                <a:solidFill>
                  <a:srgbClr val="C00000"/>
                </a:solidFill>
                <a:latin typeface="HP-222" panose="020B0803050302020204" pitchFamily="34" charset="0"/>
              </a:rPr>
              <a:t>â</a:t>
            </a:r>
            <a:r>
              <a:rPr lang="en-US" altLang="zh-CN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ng</a:t>
            </a:r>
            <a:r>
              <a:rPr lang="en-US" altLang="zh-CN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dirty="0" err="1">
                <a:solidFill>
                  <a:srgbClr val="C00000"/>
                </a:solidFill>
                <a:latin typeface="HP-222" panose="020B0803050302020204" pitchFamily="34" charset="0"/>
              </a:rPr>
              <a:t>â</a:t>
            </a:r>
            <a:r>
              <a:rPr lang="en-US" altLang="zh-CN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c</a:t>
            </a:r>
            <a:r>
              <a:rPr lang="en-US" altLang="zh-CN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nhà</a:t>
            </a:r>
            <a:r>
              <a:rPr lang="en-US" altLang="zh-CN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tầng</a:t>
            </a:r>
            <a:r>
              <a:rPr lang="en-US" altLang="zh-CN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quả</a:t>
            </a:r>
            <a:r>
              <a:rPr lang="en-US" altLang="zh-CN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gấc</a:t>
            </a:r>
            <a:r>
              <a:rPr lang="nl-NL" dirty="0" smtClean="0">
                <a:latin typeface="H-222"/>
              </a:rPr>
              <a:t> </a:t>
            </a:r>
            <a:endParaRPr lang="en-US" dirty="0">
              <a:latin typeface="H-222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4350"/>
            <a:ext cx="7924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808" y="2587339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HP-222" pitchFamily="34" charset="0"/>
              </a:rPr>
              <a:t>   </a:t>
            </a:r>
            <a:r>
              <a:rPr lang="en-US" sz="2800" dirty="0" err="1" smtClean="0">
                <a:latin typeface="HP-222" pitchFamily="34" charset="0"/>
              </a:rPr>
              <a:t>Em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hãy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nêu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viết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và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độ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cao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các</a:t>
            </a:r>
            <a:r>
              <a:rPr lang="en-US" sz="2800" dirty="0" smtClean="0">
                <a:latin typeface="HP-222" panose="020B0803050302020204" pitchFamily="34" charset="0"/>
              </a:rPr>
              <a:t> con </a:t>
            </a:r>
            <a:r>
              <a:rPr lang="en-US" sz="2800" dirty="0" err="1" smtClean="0">
                <a:latin typeface="HP-222" panose="020B0803050302020204" pitchFamily="34" charset="0"/>
              </a:rPr>
              <a:t>chữ</a:t>
            </a:r>
            <a:r>
              <a:rPr lang="en-US" sz="2800" dirty="0" smtClean="0">
                <a:latin typeface="HP-222" panose="020B0803050302020204" pitchFamily="34" charset="0"/>
              </a:rPr>
              <a:t> ?</a:t>
            </a:r>
            <a:endParaRPr lang="en-US" sz="2800" dirty="0">
              <a:latin typeface="HP-222" panose="020B08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475" y="2608243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   </a:t>
            </a:r>
            <a:r>
              <a:rPr lang="en-US" sz="2800" dirty="0" err="1" smtClean="0">
                <a:latin typeface="HP-222" pitchFamily="34" charset="0"/>
              </a:rPr>
              <a:t>Gv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viết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mẫu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Chú</a:t>
            </a:r>
            <a:r>
              <a:rPr lang="en-US" sz="2800" dirty="0" smtClean="0">
                <a:latin typeface="HP-222" pitchFamily="34" charset="0"/>
              </a:rPr>
              <a:t> ý </a:t>
            </a:r>
            <a:r>
              <a:rPr lang="en-US" sz="2800" dirty="0" err="1" smtClean="0">
                <a:latin typeface="HP-222" pitchFamily="34" charset="0"/>
              </a:rPr>
              <a:t>độ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cao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</a:t>
            </a:r>
            <a:r>
              <a:rPr lang="en-US" sz="2800" dirty="0" smtClean="0">
                <a:latin typeface="HP-222" pitchFamily="34" charset="0"/>
              </a:rPr>
              <a:t> con </a:t>
            </a:r>
            <a:r>
              <a:rPr lang="en-US" sz="2800" dirty="0" err="1" smtClean="0">
                <a:latin typeface="HP-222" pitchFamily="34" charset="0"/>
              </a:rPr>
              <a:t>chữ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nối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nét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khoảng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vị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trí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đặt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dấu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thanh</a:t>
            </a:r>
            <a:r>
              <a:rPr lang="en-US" sz="2800" dirty="0" smtClean="0">
                <a:latin typeface="HP-222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6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7150"/>
            <a:ext cx="52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-222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viết</a:t>
            </a:r>
            <a:endParaRPr lang="en-US" sz="2800" dirty="0">
              <a:solidFill>
                <a:srgbClr val="FF0000"/>
              </a:solidFill>
              <a:latin typeface="H-222"/>
            </a:endParaRPr>
          </a:p>
        </p:txBody>
      </p:sp>
      <p:pic>
        <p:nvPicPr>
          <p:cNvPr id="5" name="a4504e0b-b32a-4c36-bb5f-c6c541aec8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783525"/>
            <a:ext cx="7620000" cy="342900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2086303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3962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2070298" y="133350"/>
            <a:ext cx="608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vào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vở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 </a:t>
            </a:r>
            <a:endParaRPr lang="zh-CN" altLang="en-US" sz="3200" dirty="0">
              <a:solidFill>
                <a:srgbClr val="0070C0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9328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H-222"/>
              </a:rPr>
              <a:t>3</a:t>
            </a:r>
            <a:r>
              <a:rPr lang="nl-NL" sz="2800" dirty="0" smtClean="0">
                <a:latin typeface="H-222"/>
              </a:rPr>
              <a:t>. Tập viết:</a:t>
            </a:r>
            <a:endParaRPr lang="en-US" sz="2800" dirty="0">
              <a:latin typeface="H-2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1550"/>
            <a:ext cx="7429500" cy="136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71750"/>
            <a:ext cx="7543800" cy="15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1572</TotalTime>
  <Words>271</Words>
  <Application>Microsoft Office PowerPoint</Application>
  <PresentationFormat>On-screen Show (16:9)</PresentationFormat>
  <Paragraphs>40</Paragraphs>
  <Slides>12</Slides>
  <Notes>3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204</cp:revision>
  <dcterms:created xsi:type="dcterms:W3CDTF">2020-05-18T12:48:51Z</dcterms:created>
  <dcterms:modified xsi:type="dcterms:W3CDTF">2020-08-16T06:27:24Z</dcterms:modified>
</cp:coreProperties>
</file>