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1" r:id="rId2"/>
    <p:sldId id="257" r:id="rId3"/>
    <p:sldId id="256" r:id="rId4"/>
    <p:sldId id="258" r:id="rId5"/>
    <p:sldId id="267" r:id="rId6"/>
    <p:sldId id="260" r:id="rId7"/>
    <p:sldId id="275" r:id="rId8"/>
    <p:sldId id="276" r:id="rId9"/>
    <p:sldId id="273" r:id="rId10"/>
    <p:sldId id="264" r:id="rId11"/>
    <p:sldId id="278" r:id="rId12"/>
    <p:sldId id="279" r:id="rId13"/>
    <p:sldId id="280" r:id="rId14"/>
    <p:sldId id="282" r:id="rId15"/>
    <p:sldId id="281" r:id="rId16"/>
    <p:sldId id="283" r:id="rId17"/>
    <p:sldId id="284" r:id="rId18"/>
    <p:sldId id="285" r:id="rId19"/>
    <p:sldId id="286" r:id="rId20"/>
    <p:sldId id="287" r:id="rId21"/>
    <p:sldId id="288" r:id="rId22"/>
    <p:sldId id="289" r:id="rId23"/>
    <p:sldId id="290" r:id="rId24"/>
    <p:sldId id="293" r:id="rId25"/>
    <p:sldId id="291" r:id="rId26"/>
    <p:sldId id="292" r:id="rId27"/>
    <p:sldId id="294" r:id="rId28"/>
    <p:sldId id="274" r:id="rId29"/>
    <p:sldId id="261" r:id="rId30"/>
    <p:sldId id="295" r:id="rId31"/>
    <p:sldId id="259" r:id="rId32"/>
    <p:sldId id="296" r:id="rId33"/>
    <p:sldId id="277" r:id="rId34"/>
    <p:sldId id="272" r:id="rId35"/>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1.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1.svg"/><Relationship Id="rId5" Type="http://schemas.openxmlformats.org/officeDocument/2006/relationships/image" Target="../media/image63.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9.svg"/></Relationships>
</file>

<file path=ppt/slides/_rels/slide10.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3" Type="http://schemas.openxmlformats.org/officeDocument/2006/relationships/image" Target="../media/image10.png"/><Relationship Id="rId3" Type="http://schemas.openxmlformats.org/officeDocument/2006/relationships/slideLayout" Target="../slideLayouts/slideLayout7.xml"/><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4.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8.sv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svg"/><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8.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4.svg"/><Relationship Id="rId7"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86.sv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35.sv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 Id="rId11" Type="http://schemas.openxmlformats.org/officeDocument/2006/relationships/image" Target="../media/image49.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 Id="rId11" Type="http://schemas.openxmlformats.org/officeDocument/2006/relationships/image" Target="../media/image49.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svg"/></Relationships>
</file>

<file path=ppt/slides/_rels/slide31.xml.rels><?xml version="1.0" encoding="UTF-8" standalone="yes"?>
<Relationships xmlns="http://schemas.openxmlformats.org/package/2006/relationships"><Relationship Id="rId13" Type="http://schemas.openxmlformats.org/officeDocument/2006/relationships/image" Target="../media/image37.svg"/><Relationship Id="rId3" Type="http://schemas.openxmlformats.org/officeDocument/2006/relationships/image" Target="../media/image27.svg"/><Relationship Id="rId12"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33.svg"/></Relationships>
</file>

<file path=ppt/slides/_rels/slide32.xml.rels><?xml version="1.0" encoding="UTF-8" standalone="yes"?>
<Relationships xmlns="http://schemas.openxmlformats.org/package/2006/relationships"><Relationship Id="rId13" Type="http://schemas.openxmlformats.org/officeDocument/2006/relationships/image" Target="../media/image37.svg"/><Relationship Id="rId3" Type="http://schemas.openxmlformats.org/officeDocument/2006/relationships/image" Target="../media/image27.svg"/><Relationship Id="rId12"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33.sv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1.sv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24.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0.svg"/><Relationship Id="rId5" Type="http://schemas.openxmlformats.org/officeDocument/2006/relationships/image" Target="../media/image8.svg"/><Relationship Id="rId15" Type="http://schemas.openxmlformats.org/officeDocument/2006/relationships/image" Target="../media/image2.png"/><Relationship Id="rId4" Type="http://schemas.openxmlformats.org/officeDocument/2006/relationships/image" Target="../media/image13.png"/><Relationship Id="rId1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1.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1.svg"/><Relationship Id="rId5" Type="http://schemas.openxmlformats.org/officeDocument/2006/relationships/image" Target="../media/image63.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20.svg"/><Relationship Id="rId15" Type="http://schemas.openxmlformats.org/officeDocument/2006/relationships/image" Target="../media/image25.svg"/><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4.svg"/><Relationship Id="rId7"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86.sv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8.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4.svg"/><Relationship Id="rId7"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86.sv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8327">
            <a:off x="12821483" y="-392118"/>
            <a:ext cx="5344146" cy="1710127"/>
          </a:xfrm>
          <a:prstGeom prst="rect">
            <a:avLst/>
          </a:prstGeom>
        </p:spPr>
      </p:pic>
      <p:grpSp>
        <p:nvGrpSpPr>
          <p:cNvPr id="3" name="Group 3"/>
          <p:cNvGrpSpPr/>
          <p:nvPr/>
        </p:nvGrpSpPr>
        <p:grpSpPr>
          <a:xfrm>
            <a:off x="1981200" y="3137273"/>
            <a:ext cx="14478000" cy="3582835"/>
            <a:chOff x="0" y="0"/>
            <a:chExt cx="10533046" cy="2480143"/>
          </a:xfrm>
        </p:grpSpPr>
        <p:sp>
          <p:nvSpPr>
            <p:cNvPr id="4" name="Freeform 4"/>
            <p:cNvSpPr/>
            <p:nvPr/>
          </p:nvSpPr>
          <p:spPr>
            <a:xfrm>
              <a:off x="0" y="-4262"/>
              <a:ext cx="10540791" cy="2486629"/>
            </a:xfrm>
            <a:custGeom>
              <a:avLst/>
              <a:gdLst/>
              <a:ahLst/>
              <a:cxnLst/>
              <a:rect l="l" t="t" r="r" b="b"/>
              <a:pathLst>
                <a:path w="10540791" h="2486629">
                  <a:moveTo>
                    <a:pt x="9601892" y="2475441"/>
                  </a:moveTo>
                  <a:cubicBezTo>
                    <a:pt x="9601892" y="2475441"/>
                    <a:pt x="9182140" y="2486629"/>
                    <a:pt x="8719555" y="2484008"/>
                  </a:cubicBezTo>
                  <a:cubicBezTo>
                    <a:pt x="3496483" y="2481845"/>
                    <a:pt x="1057073" y="2474020"/>
                    <a:pt x="1057073" y="2474020"/>
                  </a:cubicBezTo>
                  <a:cubicBezTo>
                    <a:pt x="812931" y="2465186"/>
                    <a:pt x="565145" y="2448205"/>
                    <a:pt x="398404" y="2390027"/>
                  </a:cubicBezTo>
                  <a:cubicBezTo>
                    <a:pt x="120505" y="2293066"/>
                    <a:pt x="0" y="2115537"/>
                    <a:pt x="0" y="960117"/>
                  </a:cubicBezTo>
                  <a:lnTo>
                    <a:pt x="0" y="960105"/>
                  </a:lnTo>
                  <a:cubicBezTo>
                    <a:pt x="8536" y="440430"/>
                    <a:pt x="34263" y="311302"/>
                    <a:pt x="140291" y="225758"/>
                  </a:cubicBezTo>
                  <a:cubicBezTo>
                    <a:pt x="342602" y="62530"/>
                    <a:pt x="736658" y="7673"/>
                    <a:pt x="1155311" y="7673"/>
                  </a:cubicBezTo>
                  <a:cubicBezTo>
                    <a:pt x="1155311" y="7673"/>
                    <a:pt x="1551711" y="15681"/>
                    <a:pt x="7122096" y="7673"/>
                  </a:cubicBezTo>
                  <a:cubicBezTo>
                    <a:pt x="8963213" y="0"/>
                    <a:pt x="9427140" y="7673"/>
                    <a:pt x="9427140" y="7673"/>
                  </a:cubicBezTo>
                  <a:cubicBezTo>
                    <a:pt x="9795448" y="15152"/>
                    <a:pt x="10158761" y="84484"/>
                    <a:pt x="10356500" y="207066"/>
                  </a:cubicBezTo>
                  <a:cubicBezTo>
                    <a:pt x="10507518" y="300683"/>
                    <a:pt x="10540791" y="425358"/>
                    <a:pt x="10531652" y="960117"/>
                  </a:cubicBezTo>
                  <a:lnTo>
                    <a:pt x="10531652" y="960130"/>
                  </a:lnTo>
                  <a:cubicBezTo>
                    <a:pt x="10531652" y="2233503"/>
                    <a:pt x="10248655" y="2447600"/>
                    <a:pt x="9601892" y="2475441"/>
                  </a:cubicBezTo>
                  <a:close/>
                </a:path>
              </a:pathLst>
            </a:custGeom>
            <a:solidFill>
              <a:srgbClr val="F4CBBD"/>
            </a:solidFill>
          </p:spPr>
        </p:sp>
      </p:grpSp>
      <p:sp>
        <p:nvSpPr>
          <p:cNvPr id="5" name="TextBox 5"/>
          <p:cNvSpPr txBox="1"/>
          <p:nvPr/>
        </p:nvSpPr>
        <p:spPr>
          <a:xfrm>
            <a:off x="2443723" y="3273416"/>
            <a:ext cx="13563600" cy="3145028"/>
          </a:xfrm>
          <a:prstGeom prst="rect">
            <a:avLst/>
          </a:prstGeom>
        </p:spPr>
        <p:txBody>
          <a:bodyPr wrap="square" lIns="0" tIns="0" rIns="0" bIns="0" rtlCol="0" anchor="t">
            <a:spAutoFit/>
          </a:bodyPr>
          <a:lstStyle/>
          <a:p>
            <a:pPr marL="0" lvl="0" indent="0" algn="ctr">
              <a:lnSpc>
                <a:spcPct val="150000"/>
              </a:lnSpc>
            </a:pPr>
            <a:r>
              <a:rPr lang="vi-VN" sz="7200" b="1" dirty="0" smtClean="0">
                <a:solidFill>
                  <a:srgbClr val="000000"/>
                </a:solidFill>
              </a:rPr>
              <a:t>CHÀO MỪNG CÁC EM ĐẾN VỚI BÀI HỌC NGÀY HÔM NAY!</a:t>
            </a:r>
            <a:endParaRPr lang="en-US" sz="7200" b="1" dirty="0">
              <a:solidFill>
                <a:srgbClr val="000000"/>
              </a:solidFill>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793808" flipH="1">
            <a:off x="-911242" y="7948472"/>
            <a:ext cx="9023462" cy="47086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10580">
            <a:off x="11978008" y="8754337"/>
            <a:ext cx="1985838" cy="42966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815720">
            <a:off x="1849241" y="1846740"/>
            <a:ext cx="1188966" cy="1642786"/>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68906">
            <a:off x="15944145" y="1923368"/>
            <a:ext cx="612254" cy="10377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1109289"/>
            <a:ext cx="16687800" cy="861774"/>
          </a:xfrm>
          <a:prstGeom prst="rect">
            <a:avLst/>
          </a:prstGeom>
        </p:spPr>
        <p:txBody>
          <a:bodyPr wrap="square" lIns="0" tIns="0" rIns="0" bIns="0" rtlCol="0" anchor="t">
            <a:spAutoFit/>
          </a:bodyPr>
          <a:lstStyle/>
          <a:p>
            <a:pPr marL="0" lvl="0" indent="0" algn="l">
              <a:spcBef>
                <a:spcPct val="0"/>
              </a:spcBef>
            </a:pPr>
            <a:r>
              <a:rPr lang="vi-VN" sz="5600" b="1" dirty="0" smtClean="0">
                <a:solidFill>
                  <a:srgbClr val="A5347E"/>
                </a:solidFill>
              </a:rPr>
              <a:t>1. Khổ thơ 1: </a:t>
            </a:r>
            <a:r>
              <a:rPr lang="vi-VN" sz="5600" b="1" i="1" dirty="0" smtClean="0">
                <a:solidFill>
                  <a:srgbClr val="A5347E"/>
                </a:solidFill>
              </a:rPr>
              <a:t>Cảm xúc ban đầu khi ở ngoài lăng</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430238" y="-1050571"/>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2508153" y="26859"/>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01431" y="8125510"/>
            <a:ext cx="9541174" cy="9350350"/>
          </a:xfrm>
          <a:prstGeom prst="rect">
            <a:avLst/>
          </a:prstGeom>
        </p:spPr>
      </p:pic>
      <p:sp>
        <p:nvSpPr>
          <p:cNvPr id="22" name="TextBox 21"/>
          <p:cNvSpPr txBox="1"/>
          <p:nvPr/>
        </p:nvSpPr>
        <p:spPr>
          <a:xfrm>
            <a:off x="918529" y="2743139"/>
            <a:ext cx="8568371" cy="4602991"/>
          </a:xfrm>
          <a:prstGeom prst="rect">
            <a:avLst/>
          </a:prstGeom>
          <a:noFill/>
        </p:spPr>
        <p:txBody>
          <a:bodyPr wrap="none" rtlCol="0">
            <a:spAutoFit/>
          </a:bodyPr>
          <a:lstStyle/>
          <a:p>
            <a:pPr>
              <a:lnSpc>
                <a:spcPct val="200000"/>
              </a:lnSpc>
            </a:pPr>
            <a:r>
              <a:rPr lang="vi-VN" sz="3800" i="1" dirty="0" smtClean="0"/>
              <a:t>“Con ở miền Nam ra thăm lăng Bác</a:t>
            </a:r>
          </a:p>
          <a:p>
            <a:pPr>
              <a:lnSpc>
                <a:spcPct val="200000"/>
              </a:lnSpc>
            </a:pPr>
            <a:r>
              <a:rPr lang="vi-VN" sz="3800" i="1" dirty="0" smtClean="0"/>
              <a:t>Đã thấy trong sương hàng tre bát ngát</a:t>
            </a:r>
          </a:p>
          <a:p>
            <a:pPr>
              <a:lnSpc>
                <a:spcPct val="200000"/>
              </a:lnSpc>
            </a:pPr>
            <a:r>
              <a:rPr lang="vi-VN" sz="3800" i="1" dirty="0" smtClean="0"/>
              <a:t>Ôi! Hàng tre xanh xanh Việt Nam</a:t>
            </a:r>
          </a:p>
          <a:p>
            <a:pPr>
              <a:lnSpc>
                <a:spcPct val="200000"/>
              </a:lnSpc>
            </a:pPr>
            <a:r>
              <a:rPr lang="vi-VN" sz="3800" i="1" dirty="0" smtClean="0"/>
              <a:t>Bão táp mưa xa đứng thẳng tắp hàng.”</a:t>
            </a:r>
            <a:endParaRPr lang="en-US" sz="3800" i="1" dirty="0"/>
          </a:p>
        </p:txBody>
      </p:sp>
      <p:cxnSp>
        <p:nvCxnSpPr>
          <p:cNvPr id="24" name="Straight Connector 23"/>
          <p:cNvCxnSpPr/>
          <p:nvPr/>
        </p:nvCxnSpPr>
        <p:spPr>
          <a:xfrm>
            <a:off x="9521081" y="2279901"/>
            <a:ext cx="26887" cy="7010400"/>
          </a:xfrm>
          <a:prstGeom prst="line">
            <a:avLst/>
          </a:prstGeom>
        </p:spPr>
        <p:style>
          <a:lnRef idx="3">
            <a:schemeClr val="dk1"/>
          </a:lnRef>
          <a:fillRef idx="0">
            <a:schemeClr val="dk1"/>
          </a:fillRef>
          <a:effectRef idx="2">
            <a:schemeClr val="dk1"/>
          </a:effectRef>
          <a:fontRef idx="minor">
            <a:schemeClr val="tx1"/>
          </a:fontRef>
        </p:style>
      </p:cxnSp>
      <p:sp>
        <p:nvSpPr>
          <p:cNvPr id="28" name="Rectangle 27"/>
          <p:cNvSpPr/>
          <p:nvPr/>
        </p:nvSpPr>
        <p:spPr>
          <a:xfrm>
            <a:off x="9702694" y="2153337"/>
            <a:ext cx="8128106" cy="7263527"/>
          </a:xfrm>
          <a:prstGeom prst="rect">
            <a:avLst/>
          </a:prstGeom>
        </p:spPr>
        <p:txBody>
          <a:bodyPr wrap="square">
            <a:spAutoFit/>
          </a:bodyPr>
          <a:lstStyle/>
          <a:p>
            <a:pPr marL="514350" indent="-514350" algn="just">
              <a:lnSpc>
                <a:spcPct val="150000"/>
              </a:lnSpc>
              <a:spcBef>
                <a:spcPts val="600"/>
              </a:spcBef>
              <a:spcAft>
                <a:spcPts val="600"/>
              </a:spcAft>
              <a:buAutoNum type="arabicPeriod"/>
            </a:pPr>
            <a:r>
              <a:rPr lang="en-US" sz="3800" dirty="0" err="1" smtClean="0">
                <a:latin typeface="Arial" panose="020B0604020202020204" pitchFamily="34" charset="0"/>
                <a:ea typeface="Times New Roman" panose="02020603050405020304" pitchFamily="18" charset="0"/>
                <a:cs typeface="Arial" panose="020B0604020202020204" pitchFamily="34" charset="0"/>
              </a:rPr>
              <a:t>Tìm</a:t>
            </a:r>
            <a:r>
              <a:rPr lang="en-US" sz="3800" dirty="0" smtClean="0">
                <a:latin typeface="Arial" panose="020B0604020202020204" pitchFamily="34" charset="0"/>
                <a:ea typeface="Times New Roman" panose="02020603050405020304" pitchFamily="18" charset="0"/>
                <a:cs typeface="Arial" panose="020B0604020202020204" pitchFamily="34" charset="0"/>
              </a:rPr>
              <a:t> </a:t>
            </a:r>
            <a:r>
              <a:rPr lang="en-US" sz="3800" dirty="0">
                <a:latin typeface="Arial" panose="020B0604020202020204" pitchFamily="34" charset="0"/>
                <a:ea typeface="Times New Roman" panose="02020603050405020304" pitchFamily="18" charset="0"/>
                <a:cs typeface="Arial" panose="020B0604020202020204" pitchFamily="34" charset="0"/>
              </a:rPr>
              <a:t>từ </a:t>
            </a:r>
            <a:r>
              <a:rPr lang="en-US" sz="3800" dirty="0" err="1">
                <a:latin typeface="Arial" panose="020B0604020202020204" pitchFamily="34" charset="0"/>
                <a:ea typeface="Times New Roman" panose="02020603050405020304" pitchFamily="18" charset="0"/>
                <a:cs typeface="Arial" panose="020B0604020202020204" pitchFamily="34" charset="0"/>
              </a:rPr>
              <a:t>ngữ</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xưng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hô</a:t>
            </a:r>
            <a:r>
              <a:rPr lang="en-US" sz="3800" dirty="0">
                <a:latin typeface="Arial" panose="020B0604020202020204" pitchFamily="34" charset="0"/>
                <a:ea typeface="Times New Roman" panose="02020603050405020304" pitchFamily="18" charset="0"/>
                <a:cs typeface="Arial" panose="020B0604020202020204" pitchFamily="34" charset="0"/>
              </a:rPr>
              <a:t> trong </a:t>
            </a:r>
            <a:r>
              <a:rPr lang="en-US" sz="3800" dirty="0" err="1">
                <a:latin typeface="Arial" panose="020B0604020202020204" pitchFamily="34" charset="0"/>
                <a:ea typeface="Times New Roman" panose="02020603050405020304" pitchFamily="18" charset="0"/>
                <a:cs typeface="Arial" panose="020B0604020202020204" pitchFamily="34" charset="0"/>
              </a:rPr>
              <a:t>đoạn</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thơ</a:t>
            </a:r>
            <a:r>
              <a:rPr lang="en-US" sz="3800" dirty="0">
                <a:latin typeface="Arial" panose="020B0604020202020204" pitchFamily="34" charset="0"/>
                <a:ea typeface="Times New Roman" panose="02020603050405020304" pitchFamily="18" charset="0"/>
                <a:cs typeface="Arial" panose="020B0604020202020204" pitchFamily="34" charset="0"/>
              </a:rPr>
              <a:t> trên? Cách </a:t>
            </a:r>
            <a:r>
              <a:rPr lang="en-US" sz="3800" dirty="0" err="1">
                <a:latin typeface="Arial" panose="020B0604020202020204" pitchFamily="34" charset="0"/>
                <a:ea typeface="Times New Roman" panose="02020603050405020304" pitchFamily="18" charset="0"/>
                <a:cs typeface="Arial" panose="020B0604020202020204" pitchFamily="34" charset="0"/>
              </a:rPr>
              <a:t>xưng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hô</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ấy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đem</a:t>
            </a:r>
            <a:r>
              <a:rPr lang="en-US" sz="3800" dirty="0">
                <a:latin typeface="Arial" panose="020B0604020202020204" pitchFamily="34" charset="0"/>
                <a:ea typeface="Times New Roman" panose="02020603050405020304" pitchFamily="18" charset="0"/>
                <a:cs typeface="Arial" panose="020B0604020202020204" pitchFamily="34" charset="0"/>
              </a:rPr>
              <a:t> lại </a:t>
            </a:r>
            <a:r>
              <a:rPr lang="en-US" sz="3800" dirty="0" err="1">
                <a:latin typeface="Arial" panose="020B0604020202020204" pitchFamily="34" charset="0"/>
                <a:ea typeface="Times New Roman" panose="02020603050405020304" pitchFamily="18" charset="0"/>
                <a:cs typeface="Arial" panose="020B0604020202020204" pitchFamily="34" charset="0"/>
              </a:rPr>
              <a:t>hiệu</a:t>
            </a:r>
            <a:r>
              <a:rPr lang="en-US" sz="3800" dirty="0">
                <a:latin typeface="Arial" panose="020B0604020202020204" pitchFamily="34" charset="0"/>
                <a:ea typeface="Times New Roman" panose="02020603050405020304" pitchFamily="18" charset="0"/>
                <a:cs typeface="Arial" panose="020B0604020202020204" pitchFamily="34" charset="0"/>
              </a:rPr>
              <a:t> quả gì</a:t>
            </a:r>
            <a:r>
              <a:rPr lang="en-US" sz="3800" dirty="0" smtClean="0">
                <a:latin typeface="Arial" panose="020B0604020202020204" pitchFamily="34" charset="0"/>
                <a:ea typeface="Times New Roman" panose="02020603050405020304" pitchFamily="18" charset="0"/>
                <a:cs typeface="Arial" panose="020B0604020202020204" pitchFamily="34" charset="0"/>
              </a:rPr>
              <a:t>?</a:t>
            </a:r>
            <a:endParaRPr lang="vi-VN" sz="3800" dirty="0" smtClean="0">
              <a:latin typeface="Arial" panose="020B0604020202020204" pitchFamily="34" charset="0"/>
              <a:ea typeface="Times New Roman" panose="02020603050405020304" pitchFamily="18" charset="0"/>
              <a:cs typeface="Arial" panose="020B0604020202020204" pitchFamily="34" charset="0"/>
            </a:endParaRPr>
          </a:p>
          <a:p>
            <a:pPr marL="514350" indent="-514350" algn="just">
              <a:lnSpc>
                <a:spcPct val="150000"/>
              </a:lnSpc>
              <a:spcBef>
                <a:spcPts val="600"/>
              </a:spcBef>
              <a:spcAft>
                <a:spcPts val="600"/>
              </a:spcAft>
              <a:buAutoNum type="arabicPeriod"/>
            </a:pPr>
            <a:r>
              <a:rPr lang="vi-VN" sz="3800" dirty="0">
                <a:ea typeface="Times New Roman" panose="02020603050405020304" pitchFamily="18" charset="0"/>
                <a:cs typeface="Arial" panose="020B0604020202020204" pitchFamily="34" charset="0"/>
              </a:rPr>
              <a:t>Ra thăm lăng Bác vào thời điểm nào, hình ảnh nào gây ấn tượng nhất với nhà thơ? Xác định biện pháp nghệ thuật độc đáo </a:t>
            </a:r>
            <a:r>
              <a:rPr lang="vi-VN" sz="3800" dirty="0" smtClean="0">
                <a:ea typeface="Times New Roman" panose="02020603050405020304" pitchFamily="18" charset="0"/>
                <a:cs typeface="Arial" panose="020B0604020202020204" pitchFamily="34" charset="0"/>
              </a:rPr>
              <a:t>trong từng câu thơ.</a:t>
            </a:r>
            <a:endParaRPr lang="en-US" sz="38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1109289"/>
            <a:ext cx="16687800" cy="861774"/>
          </a:xfrm>
          <a:prstGeom prst="rect">
            <a:avLst/>
          </a:prstGeom>
        </p:spPr>
        <p:txBody>
          <a:bodyPr wrap="square" lIns="0" tIns="0" rIns="0" bIns="0" rtlCol="0" anchor="t">
            <a:spAutoFit/>
          </a:bodyPr>
          <a:lstStyle/>
          <a:p>
            <a:pPr marL="0" lvl="0" indent="0" algn="l">
              <a:spcBef>
                <a:spcPct val="0"/>
              </a:spcBef>
            </a:pPr>
            <a:r>
              <a:rPr lang="vi-VN" sz="5600" b="1" dirty="0" smtClean="0">
                <a:solidFill>
                  <a:srgbClr val="A5347E"/>
                </a:solidFill>
              </a:rPr>
              <a:t>1. Khổ thơ 1: </a:t>
            </a:r>
            <a:r>
              <a:rPr lang="vi-VN" sz="5600" b="1" i="1" dirty="0" smtClean="0">
                <a:solidFill>
                  <a:srgbClr val="A5347E"/>
                </a:solidFill>
              </a:rPr>
              <a:t>Cảm xúc ban đầu khi ở ngoài lăng</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430238" y="-1050571"/>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2508153" y="26859"/>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01431" y="8125510"/>
            <a:ext cx="9541174" cy="9350350"/>
          </a:xfrm>
          <a:prstGeom prst="rect">
            <a:avLst/>
          </a:prstGeom>
        </p:spPr>
      </p:pic>
      <p:sp>
        <p:nvSpPr>
          <p:cNvPr id="3" name="Rectangle 2"/>
          <p:cNvSpPr/>
          <p:nvPr/>
        </p:nvSpPr>
        <p:spPr>
          <a:xfrm>
            <a:off x="1447800" y="2039014"/>
            <a:ext cx="16078200" cy="4124206"/>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en-US" sz="4200" dirty="0" err="1" smtClean="0">
                <a:latin typeface="Arial" panose="020B0604020202020204" pitchFamily="34" charset="0"/>
                <a:ea typeface="Times New Roman" panose="02020603050405020304" pitchFamily="18" charset="0"/>
                <a:cs typeface="Arial" panose="020B0604020202020204" pitchFamily="34" charset="0"/>
              </a:rPr>
              <a:t>Xưng</a:t>
            </a:r>
            <a:r>
              <a:rPr lang="en-US" sz="4200" dirty="0" smtClean="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hô</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b="1" i="1" dirty="0" smtClean="0">
                <a:latin typeface="Arial" panose="020B0604020202020204" pitchFamily="34" charset="0"/>
                <a:ea typeface="Times New Roman" panose="02020603050405020304" pitchFamily="18" charset="0"/>
                <a:cs typeface="Arial" panose="020B0604020202020204" pitchFamily="34" charset="0"/>
              </a:rPr>
              <a:t>con</a:t>
            </a:r>
            <a:r>
              <a:rPr lang="en-US" sz="4200" b="1" dirty="0" smtClean="0">
                <a:latin typeface="Arial" panose="020B0604020202020204" pitchFamily="34" charset="0"/>
                <a:ea typeface="Times New Roman" panose="02020603050405020304" pitchFamily="18" charset="0"/>
                <a:cs typeface="Arial" panose="020B0604020202020204" pitchFamily="34" charset="0"/>
              </a:rPr>
              <a:t>-</a:t>
            </a:r>
            <a:r>
              <a:rPr lang="en-US" sz="4200" b="1" i="1" dirty="0" err="1" smtClean="0">
                <a:latin typeface="Arial" panose="020B0604020202020204" pitchFamily="34" charset="0"/>
                <a:ea typeface="Times New Roman" panose="02020603050405020304" pitchFamily="18" charset="0"/>
                <a:cs typeface="Arial" panose="020B0604020202020204" pitchFamily="34" charset="0"/>
              </a:rPr>
              <a:t>Bác</a:t>
            </a:r>
            <a:r>
              <a:rPr lang="vi-VN" sz="4200" i="1" dirty="0">
                <a:latin typeface="Arial" panose="020B0604020202020204" pitchFamily="34" charset="0"/>
                <a:ea typeface="Times New Roman" panose="02020603050405020304" pitchFamily="18" charset="0"/>
                <a:cs typeface="Arial" panose="020B0604020202020204" pitchFamily="34" charset="0"/>
              </a:rPr>
              <a:t> </a:t>
            </a:r>
            <a:r>
              <a:rPr lang="vi-VN" sz="4200" i="1" dirty="0" smtClean="0">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a:t>
            </a:r>
            <a:r>
              <a:rPr lang="en-US" sz="4200" i="1" dirty="0" smtClean="0">
                <a:latin typeface="Arial" panose="020B0604020202020204" pitchFamily="34" charset="0"/>
                <a:ea typeface="Times New Roman" panose="02020603050405020304" pitchFamily="18" charset="0"/>
                <a:cs typeface="Arial" panose="020B0604020202020204" pitchFamily="34" charset="0"/>
              </a:rPr>
              <a:t> </a:t>
            </a:r>
            <a:r>
              <a:rPr lang="en-US" sz="4200" dirty="0">
                <a:latin typeface="Arial" panose="020B0604020202020204" pitchFamily="34" charset="0"/>
                <a:ea typeface="Times New Roman" panose="02020603050405020304" pitchFamily="18" charset="0"/>
                <a:cs typeface="Arial" panose="020B0604020202020204" pitchFamily="34" charset="0"/>
              </a:rPr>
              <a:t>gần </a:t>
            </a:r>
            <a:r>
              <a:rPr lang="en-US" sz="4200" dirty="0" err="1">
                <a:latin typeface="Arial" panose="020B0604020202020204" pitchFamily="34" charset="0"/>
                <a:ea typeface="Times New Roman" panose="02020603050405020304" pitchFamily="18" charset="0"/>
                <a:cs typeface="Arial" panose="020B0604020202020204" pitchFamily="34" charset="0"/>
              </a:rPr>
              <a:t>gũi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thân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thương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kính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trọng</a:t>
            </a:r>
            <a:r>
              <a:rPr lang="en-US" sz="4200" dirty="0">
                <a:latin typeface="Arial" panose="020B0604020202020204" pitchFamily="34" charset="0"/>
                <a:ea typeface="Times New Roman" panose="02020603050405020304" pitchFamily="18" charset="0"/>
                <a:cs typeface="Arial" panose="020B0604020202020204" pitchFamily="34" charset="0"/>
              </a:rPr>
              <a:t> như </a:t>
            </a:r>
            <a:r>
              <a:rPr lang="en-US" sz="4200" dirty="0" err="1">
                <a:latin typeface="Arial" panose="020B0604020202020204" pitchFamily="34" charset="0"/>
                <a:ea typeface="Times New Roman" panose="02020603050405020304" pitchFamily="18" charset="0"/>
                <a:cs typeface="Arial" panose="020B0604020202020204" pitchFamily="34" charset="0"/>
              </a:rPr>
              <a:t>tình</a:t>
            </a:r>
            <a:r>
              <a:rPr lang="en-US" sz="4200" dirty="0">
                <a:latin typeface="Arial" panose="020B0604020202020204" pitchFamily="34" charset="0"/>
                <a:ea typeface="Times New Roman" panose="02020603050405020304" pitchFamily="18" charset="0"/>
                <a:cs typeface="Arial" panose="020B0604020202020204" pitchFamily="34" charset="0"/>
              </a:rPr>
              <a:t> cảm của người con </a:t>
            </a:r>
            <a:r>
              <a:rPr lang="en-US" sz="4200" dirty="0" err="1">
                <a:latin typeface="Arial" panose="020B0604020202020204" pitchFamily="34" charset="0"/>
                <a:ea typeface="Times New Roman" panose="02020603050405020304" pitchFamily="18" charset="0"/>
                <a:cs typeface="Arial" panose="020B0604020202020204" pitchFamily="34" charset="0"/>
              </a:rPr>
              <a:t>đối</a:t>
            </a:r>
            <a:r>
              <a:rPr lang="en-US" sz="4200" dirty="0">
                <a:latin typeface="Arial" panose="020B0604020202020204" pitchFamily="34" charset="0"/>
                <a:ea typeface="Times New Roman" panose="02020603050405020304" pitchFamily="18" charset="0"/>
                <a:cs typeface="Arial" panose="020B0604020202020204" pitchFamily="34" charset="0"/>
              </a:rPr>
              <a:t> với người Cha</a:t>
            </a:r>
            <a:r>
              <a:rPr lang="en-US" sz="4200" i="1" dirty="0" smtClean="0">
                <a:latin typeface="Arial" panose="020B0604020202020204" pitchFamily="34" charset="0"/>
                <a:ea typeface="Times New Roman" panose="02020603050405020304" pitchFamily="18" charset="0"/>
                <a:cs typeface="Arial" panose="020B0604020202020204" pitchFamily="34" charset="0"/>
              </a:rPr>
              <a:t>.</a:t>
            </a:r>
            <a:endParaRPr lang="vi-VN" sz="4200" i="1"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600"/>
              </a:spcBef>
              <a:spcAft>
                <a:spcPts val="600"/>
              </a:spcAft>
              <a:buFont typeface="Symbol" panose="05050102010706020507" pitchFamily="18" charset="2"/>
              <a:buChar char="Þ"/>
            </a:pPr>
            <a:r>
              <a:rPr lang="vi-VN" sz="4200" b="1" i="1" dirty="0" smtClean="0">
                <a:ea typeface="Times New Roman" panose="02020603050405020304" pitchFamily="18" charset="0"/>
                <a:cs typeface="Arial" panose="020B0604020202020204" pitchFamily="34" charset="0"/>
              </a:rPr>
              <a:t>Câu </a:t>
            </a:r>
            <a:r>
              <a:rPr lang="vi-VN" sz="4200" b="1" i="1" dirty="0">
                <a:ea typeface="Times New Roman" panose="02020603050405020304" pitchFamily="18" charset="0"/>
                <a:cs typeface="Arial" panose="020B0604020202020204" pitchFamily="34" charset="0"/>
              </a:rPr>
              <a:t>thơ vừa là lời thông </a:t>
            </a:r>
            <a:r>
              <a:rPr lang="vi-VN" sz="4200" b="1" i="1" dirty="0" smtClean="0">
                <a:ea typeface="Times New Roman" panose="02020603050405020304" pitchFamily="18" charset="0"/>
                <a:cs typeface="Arial" panose="020B0604020202020204" pitchFamily="34" charset="0"/>
              </a:rPr>
              <a:t>báo ngắn gọn, vừa </a:t>
            </a:r>
            <a:r>
              <a:rPr lang="vi-VN" sz="4200" b="1" i="1" dirty="0">
                <a:ea typeface="Times New Roman" panose="02020603050405020304" pitchFamily="18" charset="0"/>
                <a:cs typeface="Arial" panose="020B0604020202020204" pitchFamily="34" charset="0"/>
              </a:rPr>
              <a:t>như một lời </a:t>
            </a:r>
            <a:r>
              <a:rPr lang="vi-VN" sz="4200" b="1" i="1" dirty="0" smtClean="0">
                <a:ea typeface="Times New Roman" panose="02020603050405020304" pitchFamily="18" charset="0"/>
                <a:cs typeface="Arial" panose="020B0604020202020204" pitchFamily="34" charset="0"/>
              </a:rPr>
              <a:t>chào nhưng ẩn chứa bên trong đó là niềm xúc động bồi hồi.</a:t>
            </a:r>
          </a:p>
        </p:txBody>
      </p:sp>
      <p:sp>
        <p:nvSpPr>
          <p:cNvPr id="11" name="Rectangle 10"/>
          <p:cNvSpPr/>
          <p:nvPr/>
        </p:nvSpPr>
        <p:spPr>
          <a:xfrm>
            <a:off x="1447800" y="6079316"/>
            <a:ext cx="16078200" cy="3000821"/>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4200" dirty="0" smtClean="0">
                <a:latin typeface="Arial" panose="020B0604020202020204" pitchFamily="34" charset="0"/>
                <a:ea typeface="Times New Roman" panose="02020603050405020304" pitchFamily="18" charset="0"/>
                <a:cs typeface="Arial" panose="020B0604020202020204" pitchFamily="34" charset="0"/>
              </a:rPr>
              <a:t>Biện pháp tu từ nói giảm nói tránh: sử dụng từ </a:t>
            </a:r>
            <a:r>
              <a:rPr lang="vi-VN" sz="4200" b="1" i="1" dirty="0" smtClean="0">
                <a:latin typeface="Arial" panose="020B0604020202020204" pitchFamily="34" charset="0"/>
                <a:ea typeface="Times New Roman" panose="02020603050405020304" pitchFamily="18" charset="0"/>
                <a:cs typeface="Arial" panose="020B0604020202020204" pitchFamily="34" charset="0"/>
              </a:rPr>
              <a:t>“thăm” </a:t>
            </a:r>
            <a:r>
              <a:rPr lang="vi-VN" sz="4200" dirty="0" smtClean="0">
                <a:latin typeface="Arial" panose="020B0604020202020204" pitchFamily="34" charset="0"/>
                <a:ea typeface="Times New Roman" panose="02020603050405020304" pitchFamily="18" charset="0"/>
                <a:cs typeface="Arial" panose="020B0604020202020204" pitchFamily="34" charset="0"/>
              </a:rPr>
              <a:t>thay cho từ </a:t>
            </a:r>
            <a:r>
              <a:rPr lang="vi-VN" sz="4200" b="1" i="1" dirty="0" smtClean="0">
                <a:latin typeface="Arial" panose="020B0604020202020204" pitchFamily="34" charset="0"/>
                <a:ea typeface="Times New Roman" panose="02020603050405020304" pitchFamily="18" charset="0"/>
                <a:cs typeface="Arial" panose="020B0604020202020204" pitchFamily="34" charset="0"/>
              </a:rPr>
              <a:t>“viếng” </a:t>
            </a:r>
            <a:r>
              <a:rPr lang="vi-VN" sz="4200" dirty="0" smtClean="0">
                <a:latin typeface="Arial" panose="020B0604020202020204" pitchFamily="34" charset="0"/>
                <a:ea typeface="Times New Roman" panose="02020603050405020304" pitchFamily="18" charset="0"/>
                <a:cs typeface="Arial" panose="020B0604020202020204" pitchFamily="34" charset="0"/>
              </a:rPr>
              <a:t>để giảm bớt nỗi đau thương, mất mát của những đứa con xa về muộn.</a:t>
            </a:r>
            <a:endParaRPr lang="vi-VN" sz="4200" b="1" i="1" dirty="0" smtClean="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049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6687800" cy="861774"/>
          </a:xfrm>
          <a:prstGeom prst="rect">
            <a:avLst/>
          </a:prstGeom>
        </p:spPr>
        <p:txBody>
          <a:bodyPr wrap="square" lIns="0" tIns="0" rIns="0" bIns="0" rtlCol="0" anchor="t">
            <a:spAutoFit/>
          </a:bodyPr>
          <a:lstStyle/>
          <a:p>
            <a:pPr marL="0" lvl="0" indent="0" algn="l">
              <a:spcBef>
                <a:spcPct val="0"/>
              </a:spcBef>
            </a:pPr>
            <a:r>
              <a:rPr lang="vi-VN" sz="5600" b="1" dirty="0" smtClean="0">
                <a:solidFill>
                  <a:srgbClr val="A5347E"/>
                </a:solidFill>
              </a:rPr>
              <a:t>1. Khổ thơ 1: </a:t>
            </a:r>
            <a:r>
              <a:rPr lang="vi-VN" sz="5600" b="1" i="1" dirty="0" smtClean="0">
                <a:solidFill>
                  <a:srgbClr val="A5347E"/>
                </a:solidFill>
              </a:rPr>
              <a:t>Cảm xúc ban đầu khi ở ngoài lăng</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3" name="Rectangle 2"/>
          <p:cNvSpPr/>
          <p:nvPr/>
        </p:nvSpPr>
        <p:spPr>
          <a:xfrm>
            <a:off x="1447800" y="1365514"/>
            <a:ext cx="14630400" cy="8309967"/>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4200" dirty="0" smtClean="0">
                <a:latin typeface="Arial" panose="020B0604020202020204" pitchFamily="34" charset="0"/>
                <a:ea typeface="Times New Roman" panose="02020603050405020304" pitchFamily="18" charset="0"/>
                <a:cs typeface="Arial" panose="020B0604020202020204" pitchFamily="34" charset="0"/>
              </a:rPr>
              <a:t>Hình ảnh </a:t>
            </a:r>
            <a:r>
              <a:rPr lang="vi-VN" sz="4200" b="1" i="1" dirty="0" smtClean="0">
                <a:latin typeface="Arial" panose="020B0604020202020204" pitchFamily="34" charset="0"/>
                <a:ea typeface="Times New Roman" panose="02020603050405020304" pitchFamily="18" charset="0"/>
                <a:cs typeface="Arial" panose="020B0604020202020204" pitchFamily="34" charset="0"/>
              </a:rPr>
              <a:t>“hàng tre bát ngát”</a:t>
            </a:r>
            <a:r>
              <a:rPr lang="vi-VN" sz="4200" b="1" dirty="0" smtClean="0">
                <a:latin typeface="Arial" panose="020B0604020202020204" pitchFamily="34" charset="0"/>
                <a:ea typeface="Times New Roman" panose="02020603050405020304" pitchFamily="18" charset="0"/>
                <a:cs typeface="Arial" panose="020B0604020202020204" pitchFamily="34" charset="0"/>
              </a:rPr>
              <a:t> </a:t>
            </a:r>
            <a:r>
              <a:rPr lang="vi-VN" sz="4200" dirty="0" smtClean="0">
                <a:latin typeface="Arial" panose="020B0604020202020204" pitchFamily="34" charset="0"/>
                <a:ea typeface="Times New Roman" panose="02020603050405020304" pitchFamily="18" charset="0"/>
                <a:cs typeface="Arial" panose="020B0604020202020204" pitchFamily="34" charset="0"/>
              </a:rPr>
              <a:t>: vừa là hình ảnh tả thực, vừa là hình ảnh ẩn dụ mang ý nghĩa tượng trưng.</a:t>
            </a:r>
          </a:p>
          <a:p>
            <a:pPr marL="571500" indent="-571500" algn="just">
              <a:lnSpc>
                <a:spcPct val="150000"/>
              </a:lnSpc>
              <a:spcBef>
                <a:spcPts val="600"/>
              </a:spcBef>
              <a:spcAft>
                <a:spcPts val="600"/>
              </a:spcAft>
              <a:buFontTx/>
              <a:buChar char="-"/>
            </a:pPr>
            <a:r>
              <a:rPr lang="vi-VN" sz="4200" dirty="0" smtClean="0">
                <a:latin typeface="Arial" panose="020B0604020202020204" pitchFamily="34" charset="0"/>
                <a:ea typeface="Times New Roman" panose="02020603050405020304" pitchFamily="18" charset="0"/>
                <a:cs typeface="Arial" panose="020B0604020202020204" pitchFamily="34" charset="0"/>
              </a:rPr>
              <a:t>Từ cảm thán </a:t>
            </a:r>
            <a:r>
              <a:rPr lang="vi-VN" sz="4200" b="1" i="1" dirty="0" smtClean="0">
                <a:latin typeface="Arial" panose="020B0604020202020204" pitchFamily="34" charset="0"/>
                <a:ea typeface="Times New Roman" panose="02020603050405020304" pitchFamily="18" charset="0"/>
                <a:cs typeface="Arial" panose="020B0604020202020204" pitchFamily="34" charset="0"/>
              </a:rPr>
              <a:t>“Ôi” </a:t>
            </a:r>
            <a:r>
              <a:rPr lang="vi-VN" sz="4200" dirty="0" smtClean="0">
                <a:latin typeface="Arial" panose="020B0604020202020204" pitchFamily="34" charset="0"/>
                <a:ea typeface="Times New Roman" panose="02020603050405020304" pitchFamily="18" charset="0"/>
                <a:cs typeface="Arial" panose="020B0604020202020204" pitchFamily="34" charset="0"/>
              </a:rPr>
              <a:t>: biểu thị niềm xúc động tự hào.</a:t>
            </a:r>
          </a:p>
          <a:p>
            <a:pPr marL="571500" indent="-571500" algn="just">
              <a:lnSpc>
                <a:spcPct val="150000"/>
              </a:lnSpc>
              <a:spcBef>
                <a:spcPts val="600"/>
              </a:spcBef>
              <a:spcAft>
                <a:spcPts val="600"/>
              </a:spcAft>
              <a:buFontTx/>
              <a:buChar char="-"/>
            </a:pPr>
            <a:r>
              <a:rPr lang="vi-VN" sz="4200" dirty="0" smtClean="0">
                <a:latin typeface="Arial" panose="020B0604020202020204" pitchFamily="34" charset="0"/>
                <a:ea typeface="Times New Roman" panose="02020603050405020304" pitchFamily="18" charset="0"/>
                <a:cs typeface="Arial" panose="020B0604020202020204" pitchFamily="34" charset="0"/>
              </a:rPr>
              <a:t>Thành ngữ </a:t>
            </a:r>
            <a:r>
              <a:rPr lang="vi-VN" sz="4200" b="1" i="1" dirty="0" smtClean="0">
                <a:latin typeface="Arial" panose="020B0604020202020204" pitchFamily="34" charset="0"/>
                <a:ea typeface="Times New Roman" panose="02020603050405020304" pitchFamily="18" charset="0"/>
                <a:cs typeface="Arial" panose="020B0604020202020204" pitchFamily="34" charset="0"/>
              </a:rPr>
              <a:t>“Bão táp mưa xa” </a:t>
            </a:r>
            <a:r>
              <a:rPr lang="vi-VN" sz="4200" dirty="0" smtClean="0">
                <a:latin typeface="Arial" panose="020B0604020202020204" pitchFamily="34" charset="0"/>
                <a:ea typeface="Times New Roman" panose="02020603050405020304" pitchFamily="18" charset="0"/>
                <a:cs typeface="Arial" panose="020B0604020202020204" pitchFamily="34" charset="0"/>
              </a:rPr>
              <a:t>: gợi về những khó khăn gian nan mà nhân dân ta trải qua.</a:t>
            </a:r>
          </a:p>
          <a:p>
            <a:pPr marL="571500" indent="-571500" algn="just">
              <a:lnSpc>
                <a:spcPct val="150000"/>
              </a:lnSpc>
              <a:spcBef>
                <a:spcPts val="600"/>
              </a:spcBef>
              <a:spcAft>
                <a:spcPts val="600"/>
              </a:spcAft>
              <a:buFontTx/>
              <a:buChar char="-"/>
            </a:pPr>
            <a:r>
              <a:rPr lang="vi-VN" sz="4200" dirty="0" smtClean="0">
                <a:latin typeface="Arial" panose="020B0604020202020204" pitchFamily="34" charset="0"/>
                <a:ea typeface="Times New Roman" panose="02020603050405020304" pitchFamily="18" charset="0"/>
                <a:cs typeface="Arial" panose="020B0604020202020204" pitchFamily="34" charset="0"/>
              </a:rPr>
              <a:t>Lối miêu tả </a:t>
            </a:r>
            <a:r>
              <a:rPr lang="vi-VN" sz="4200" b="1" i="1" dirty="0" smtClean="0">
                <a:latin typeface="Arial" panose="020B0604020202020204" pitchFamily="34" charset="0"/>
                <a:ea typeface="Times New Roman" panose="02020603050405020304" pitchFamily="18" charset="0"/>
                <a:cs typeface="Arial" panose="020B0604020202020204" pitchFamily="34" charset="0"/>
              </a:rPr>
              <a:t>“đứng thẳng hàng” </a:t>
            </a:r>
            <a:r>
              <a:rPr lang="vi-VN" sz="4200" dirty="0" smtClean="0">
                <a:latin typeface="Arial" panose="020B0604020202020204" pitchFamily="34" charset="0"/>
                <a:ea typeface="Times New Roman" panose="02020603050405020304" pitchFamily="18" charset="0"/>
                <a:cs typeface="Arial" panose="020B0604020202020204" pitchFamily="34" charset="0"/>
              </a:rPr>
              <a:t>: gợi dáng dấp cứng cỏi, kiên cường, hiên ngang, bất khuất như tính cách của người dân Việt Nam.</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21257" y="2782324"/>
            <a:ext cx="3847486" cy="7504676"/>
          </a:xfrm>
          <a:prstGeom prst="rect">
            <a:avLst/>
          </a:prstGeom>
        </p:spPr>
      </p:pic>
    </p:spTree>
    <p:extLst>
      <p:ext uri="{BB962C8B-B14F-4D97-AF65-F5344CB8AC3E}">
        <p14:creationId xmlns:p14="http://schemas.microsoft.com/office/powerpoint/2010/main" val="67267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2154436"/>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2</a:t>
            </a:r>
            <a:r>
              <a:rPr lang="vi-VN" sz="5600" b="1" dirty="0" smtClean="0">
                <a:solidFill>
                  <a:srgbClr val="A5347E"/>
                </a:solidFill>
              </a:rPr>
              <a:t>. Khổ thơ 2: </a:t>
            </a:r>
            <a:r>
              <a:rPr lang="vi-VN" sz="5600" b="1" i="1" dirty="0" smtClean="0">
                <a:solidFill>
                  <a:srgbClr val="A5347E"/>
                </a:solidFill>
              </a:rPr>
              <a:t>Cảm xúc trước hình ảnh dòng người vào lăng viếng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7" name="TextBox 6"/>
          <p:cNvSpPr txBox="1"/>
          <p:nvPr/>
        </p:nvSpPr>
        <p:spPr>
          <a:xfrm>
            <a:off x="4267200" y="2977843"/>
            <a:ext cx="10649069" cy="3970318"/>
          </a:xfrm>
          <a:prstGeom prst="rect">
            <a:avLst/>
          </a:prstGeom>
          <a:noFill/>
        </p:spPr>
        <p:txBody>
          <a:bodyPr wrap="none" rtlCol="0">
            <a:spAutoFit/>
          </a:bodyPr>
          <a:lstStyle/>
          <a:p>
            <a:pPr>
              <a:lnSpc>
                <a:spcPct val="150000"/>
              </a:lnSpc>
            </a:pPr>
            <a:r>
              <a:rPr lang="vi-VN" sz="4200" i="1" dirty="0" smtClean="0"/>
              <a:t>“Ngày ngày mặt trời đi qua trên lăng</a:t>
            </a:r>
          </a:p>
          <a:p>
            <a:pPr>
              <a:lnSpc>
                <a:spcPct val="150000"/>
              </a:lnSpc>
            </a:pPr>
            <a:r>
              <a:rPr lang="vi-VN" sz="4200" i="1" dirty="0" smtClean="0"/>
              <a:t>Thấy một mặt trời trong lăng rất đỏ.</a:t>
            </a:r>
          </a:p>
          <a:p>
            <a:pPr>
              <a:lnSpc>
                <a:spcPct val="150000"/>
              </a:lnSpc>
            </a:pPr>
            <a:r>
              <a:rPr lang="vi-VN" sz="4200" i="1" dirty="0" smtClean="0"/>
              <a:t>Ngày ngày dòng người đi trong thương nhớ</a:t>
            </a:r>
          </a:p>
          <a:p>
            <a:pPr>
              <a:lnSpc>
                <a:spcPct val="150000"/>
              </a:lnSpc>
            </a:pPr>
            <a:r>
              <a:rPr lang="vi-VN" sz="4200" i="1" dirty="0" smtClean="0"/>
              <a:t>Kết tràng hoa dâng bảy chín mùa xuân...”</a:t>
            </a: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830299" y="6341865"/>
            <a:ext cx="3847724" cy="3945135"/>
          </a:xfrm>
          <a:prstGeom prst="rect">
            <a:avLst/>
          </a:prstGeom>
        </p:spPr>
      </p:pic>
    </p:spTree>
    <p:extLst>
      <p:ext uri="{BB962C8B-B14F-4D97-AF65-F5344CB8AC3E}">
        <p14:creationId xmlns:p14="http://schemas.microsoft.com/office/powerpoint/2010/main" val="40900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2154436"/>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2</a:t>
            </a:r>
            <a:r>
              <a:rPr lang="vi-VN" sz="5600" b="1" dirty="0" smtClean="0">
                <a:solidFill>
                  <a:srgbClr val="A5347E"/>
                </a:solidFill>
              </a:rPr>
              <a:t>. Khổ thơ 2: </a:t>
            </a:r>
            <a:r>
              <a:rPr lang="vi-VN" sz="5600" b="1" i="1" dirty="0" smtClean="0">
                <a:solidFill>
                  <a:srgbClr val="A5347E"/>
                </a:solidFill>
              </a:rPr>
              <a:t>Cảm xúc trước hình ảnh dòng người vào lăng viếng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5" name="TextBox 4"/>
          <p:cNvSpPr txBox="1"/>
          <p:nvPr/>
        </p:nvSpPr>
        <p:spPr>
          <a:xfrm>
            <a:off x="5934987" y="3009900"/>
            <a:ext cx="6265626" cy="784830"/>
          </a:xfrm>
          <a:prstGeom prst="rect">
            <a:avLst/>
          </a:prstGeom>
          <a:noFill/>
        </p:spPr>
        <p:txBody>
          <a:bodyPr wrap="none" rtlCol="0">
            <a:spAutoFit/>
          </a:bodyPr>
          <a:lstStyle/>
          <a:p>
            <a:r>
              <a:rPr lang="vi-VN" sz="4500" b="1" dirty="0" smtClean="0">
                <a:solidFill>
                  <a:srgbClr val="FF0000"/>
                </a:solidFill>
              </a:rPr>
              <a:t>HOẠT ĐỘNG CẶP ĐÔI</a:t>
            </a:r>
            <a:endParaRPr lang="en-US" sz="4500" b="1" dirty="0">
              <a:solidFill>
                <a:srgbClr val="FF0000"/>
              </a:solidFill>
            </a:endParaRPr>
          </a:p>
        </p:txBody>
      </p:sp>
      <p:sp>
        <p:nvSpPr>
          <p:cNvPr id="6" name="Rectangle 5"/>
          <p:cNvSpPr/>
          <p:nvPr/>
        </p:nvSpPr>
        <p:spPr>
          <a:xfrm>
            <a:off x="1752598" y="3794730"/>
            <a:ext cx="15240001" cy="5093702"/>
          </a:xfrm>
          <a:prstGeom prst="rect">
            <a:avLst/>
          </a:prstGeom>
        </p:spPr>
        <p:txBody>
          <a:bodyPr wrap="square">
            <a:spAutoFit/>
          </a:bodyPr>
          <a:lstStyle/>
          <a:p>
            <a:pPr marL="742950" indent="-742950" algn="just">
              <a:lnSpc>
                <a:spcPct val="150000"/>
              </a:lnSpc>
              <a:spcBef>
                <a:spcPts val="600"/>
              </a:spcBef>
              <a:spcAft>
                <a:spcPts val="600"/>
              </a:spcAft>
              <a:buFont typeface="+mj-lt"/>
              <a:buAutoNum type="alphaLcParenR"/>
            </a:pPr>
            <a:r>
              <a:rPr lang="en-US" sz="4200" dirty="0">
                <a:latin typeface="Arial" panose="020B0604020202020204" pitchFamily="34" charset="0"/>
                <a:ea typeface="Times New Roman" panose="02020603050405020304" pitchFamily="18" charset="0"/>
                <a:cs typeface="Arial" panose="020B0604020202020204" pitchFamily="34" charset="0"/>
              </a:rPr>
              <a:t>Chỉ </a:t>
            </a:r>
            <a:r>
              <a:rPr lang="en-US" sz="4200" dirty="0" err="1">
                <a:latin typeface="Arial" panose="020B0604020202020204" pitchFamily="34" charset="0"/>
                <a:ea typeface="Times New Roman" panose="02020603050405020304" pitchFamily="18" charset="0"/>
                <a:cs typeface="Arial" panose="020B0604020202020204" pitchFamily="34" charset="0"/>
              </a:rPr>
              <a:t>ra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nghệ</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thuật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độc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đáo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được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sử</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dụng</a:t>
            </a:r>
            <a:r>
              <a:rPr lang="en-US" sz="4200" dirty="0">
                <a:latin typeface="Arial" panose="020B0604020202020204" pitchFamily="34" charset="0"/>
                <a:ea typeface="Times New Roman" panose="02020603050405020304" pitchFamily="18" charset="0"/>
                <a:cs typeface="Arial" panose="020B0604020202020204" pitchFamily="34" charset="0"/>
              </a:rPr>
              <a:t> trong </a:t>
            </a:r>
            <a:r>
              <a:rPr lang="en-US" sz="4200" dirty="0" err="1">
                <a:latin typeface="Arial" panose="020B0604020202020204" pitchFamily="34" charset="0"/>
                <a:ea typeface="Times New Roman" panose="02020603050405020304" pitchFamily="18" charset="0"/>
                <a:cs typeface="Arial" panose="020B0604020202020204" pitchFamily="34" charset="0"/>
              </a:rPr>
              <a:t>khổ</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thơ</a:t>
            </a:r>
            <a:r>
              <a:rPr lang="en-US" sz="4200" dirty="0">
                <a:latin typeface="Arial" panose="020B0604020202020204" pitchFamily="34" charset="0"/>
                <a:ea typeface="Times New Roman" panose="02020603050405020304" pitchFamily="18" charset="0"/>
                <a:cs typeface="Arial" panose="020B0604020202020204" pitchFamily="34" charset="0"/>
              </a:rPr>
              <a:t> 2?  </a:t>
            </a:r>
            <a:r>
              <a:rPr lang="en-US" sz="4200" dirty="0" err="1">
                <a:latin typeface="Arial" panose="020B0604020202020204" pitchFamily="34" charset="0"/>
                <a:ea typeface="Times New Roman" panose="02020603050405020304" pitchFamily="18" charset="0"/>
                <a:cs typeface="Arial" panose="020B0604020202020204" pitchFamily="34" charset="0"/>
              </a:rPr>
              <a:t>Phân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tích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hiệu</a:t>
            </a:r>
            <a:r>
              <a:rPr lang="en-US" sz="4200" dirty="0">
                <a:latin typeface="Arial" panose="020B0604020202020204" pitchFamily="34" charset="0"/>
                <a:ea typeface="Times New Roman" panose="02020603050405020304" pitchFamily="18" charset="0"/>
                <a:cs typeface="Arial" panose="020B0604020202020204" pitchFamily="34" charset="0"/>
              </a:rPr>
              <a:t> quả của </a:t>
            </a:r>
            <a:r>
              <a:rPr lang="en-US" sz="4200" dirty="0" err="1">
                <a:latin typeface="Arial" panose="020B0604020202020204" pitchFamily="34" charset="0"/>
                <a:ea typeface="Times New Roman" panose="02020603050405020304" pitchFamily="18" charset="0"/>
                <a:cs typeface="Arial" panose="020B0604020202020204" pitchFamily="34" charset="0"/>
              </a:rPr>
              <a:t>những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biện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pháp</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nghệ</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thuật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 trong việc thể </a:t>
            </a:r>
            <a:r>
              <a:rPr lang="en-US" sz="4200" dirty="0" err="1">
                <a:latin typeface="Arial" panose="020B0604020202020204" pitchFamily="34" charset="0"/>
                <a:ea typeface="Times New Roman" panose="02020603050405020304" pitchFamily="18" charset="0"/>
                <a:cs typeface="Arial" panose="020B0604020202020204" pitchFamily="34" charset="0"/>
              </a:rPr>
              <a:t>hiện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nội</a:t>
            </a:r>
            <a:r>
              <a:rPr lang="en-US" sz="4200" dirty="0">
                <a:latin typeface="Arial" panose="020B0604020202020204" pitchFamily="34" charset="0"/>
                <a:ea typeface="Times New Roman" panose="02020603050405020304" pitchFamily="18" charset="0"/>
                <a:cs typeface="Arial" panose="020B0604020202020204" pitchFamily="34" charset="0"/>
              </a:rPr>
              <a:t> dung của </a:t>
            </a:r>
            <a:r>
              <a:rPr lang="en-US" sz="4200" dirty="0" err="1">
                <a:latin typeface="Arial" panose="020B0604020202020204" pitchFamily="34" charset="0"/>
                <a:ea typeface="Times New Roman" panose="02020603050405020304" pitchFamily="18" charset="0"/>
                <a:cs typeface="Arial" panose="020B0604020202020204" pitchFamily="34" charset="0"/>
              </a:rPr>
              <a:t>đoạn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thơ</a:t>
            </a:r>
            <a:r>
              <a:rPr lang="en-US" sz="42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Bef>
                <a:spcPts val="600"/>
              </a:spcBef>
              <a:spcAft>
                <a:spcPts val="600"/>
              </a:spcAft>
              <a:buFont typeface="+mj-lt"/>
              <a:buAutoNum type="alphaLcParenR"/>
            </a:pPr>
            <a:r>
              <a:rPr lang="en-US" sz="4200" dirty="0" smtClean="0">
                <a:latin typeface="Arial" panose="020B0604020202020204" pitchFamily="34" charset="0"/>
                <a:ea typeface="Times New Roman" panose="02020603050405020304" pitchFamily="18" charset="0"/>
                <a:cs typeface="Arial" panose="020B0604020202020204" pitchFamily="34" charset="0"/>
              </a:rPr>
              <a:t>Qua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em</a:t>
            </a:r>
            <a:r>
              <a:rPr lang="en-US" sz="4200" dirty="0">
                <a:latin typeface="Arial" panose="020B0604020202020204" pitchFamily="34" charset="0"/>
                <a:ea typeface="Times New Roman" panose="02020603050405020304" pitchFamily="18" charset="0"/>
                <a:cs typeface="Arial" panose="020B0604020202020204" pitchFamily="34" charset="0"/>
              </a:rPr>
              <a:t> cảm </a:t>
            </a:r>
            <a:r>
              <a:rPr lang="en-US" sz="4200" dirty="0" err="1">
                <a:latin typeface="Arial" panose="020B0604020202020204" pitchFamily="34" charset="0"/>
                <a:ea typeface="Times New Roman" panose="02020603050405020304" pitchFamily="18" charset="0"/>
                <a:cs typeface="Arial" panose="020B0604020202020204" pitchFamily="34" charset="0"/>
              </a:rPr>
              <a:t>cảm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nhận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được</a:t>
            </a:r>
            <a:r>
              <a:rPr lang="en-US" sz="4200" dirty="0">
                <a:latin typeface="Arial" panose="020B0604020202020204" pitchFamily="34" charset="0"/>
                <a:ea typeface="Times New Roman" panose="02020603050405020304" pitchFamily="18" charset="0"/>
                <a:cs typeface="Arial" panose="020B0604020202020204" pitchFamily="34" charset="0"/>
              </a:rPr>
              <a:t> gì về tâm </a:t>
            </a:r>
            <a:r>
              <a:rPr lang="en-US" sz="4200" dirty="0" err="1">
                <a:latin typeface="Arial" panose="020B0604020202020204" pitchFamily="34" charset="0"/>
                <a:ea typeface="Times New Roman" panose="02020603050405020304" pitchFamily="18" charset="0"/>
                <a:cs typeface="Arial" panose="020B0604020202020204" pitchFamily="34" charset="0"/>
              </a:rPr>
              <a:t>trạng</a:t>
            </a:r>
            <a:r>
              <a:rPr lang="en-US" sz="4200" dirty="0">
                <a:latin typeface="Arial" panose="020B0604020202020204" pitchFamily="34" charset="0"/>
                <a:ea typeface="Times New Roman" panose="02020603050405020304" pitchFamily="18" charset="0"/>
                <a:cs typeface="Arial" panose="020B0604020202020204" pitchFamily="34" charset="0"/>
              </a:rPr>
              <a:t> cảm </a:t>
            </a:r>
            <a:r>
              <a:rPr lang="en-US" sz="4200" dirty="0" err="1">
                <a:latin typeface="Arial" panose="020B0604020202020204" pitchFamily="34" charset="0"/>
                <a:ea typeface="Times New Roman" panose="02020603050405020304" pitchFamily="18" charset="0"/>
                <a:cs typeface="Arial" panose="020B0604020202020204" pitchFamily="34" charset="0"/>
              </a:rPr>
              <a:t>xúc</a:t>
            </a:r>
            <a:r>
              <a:rPr lang="en-US" sz="4200" dirty="0">
                <a:latin typeface="Arial" panose="020B0604020202020204" pitchFamily="34" charset="0"/>
                <a:ea typeface="Times New Roman" panose="02020603050405020304" pitchFamily="18" charset="0"/>
                <a:cs typeface="Arial" panose="020B0604020202020204" pitchFamily="34" charset="0"/>
              </a:rPr>
              <a:t> của nhà </a:t>
            </a:r>
            <a:r>
              <a:rPr lang="en-US" sz="4200" dirty="0" err="1">
                <a:latin typeface="Arial" panose="020B0604020202020204" pitchFamily="34" charset="0"/>
                <a:ea typeface="Times New Roman" panose="02020603050405020304" pitchFamily="18" charset="0"/>
                <a:cs typeface="Arial" panose="020B0604020202020204" pitchFamily="34" charset="0"/>
              </a:rPr>
              <a:t>thơ</a:t>
            </a:r>
            <a:r>
              <a:rPr lang="en-US" sz="4200" dirty="0">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9753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2154436"/>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2</a:t>
            </a:r>
            <a:r>
              <a:rPr lang="vi-VN" sz="5600" b="1" dirty="0" smtClean="0">
                <a:solidFill>
                  <a:srgbClr val="A5347E"/>
                </a:solidFill>
              </a:rPr>
              <a:t>. Khổ thơ 2: </a:t>
            </a:r>
            <a:r>
              <a:rPr lang="vi-VN" sz="5600" b="1" i="1" dirty="0" smtClean="0">
                <a:solidFill>
                  <a:srgbClr val="A5347E"/>
                </a:solidFill>
              </a:rPr>
              <a:t>Cảm xúc trước hình ảnh dòng người vào lăng viếng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3" name="Rectangle 2"/>
          <p:cNvSpPr/>
          <p:nvPr/>
        </p:nvSpPr>
        <p:spPr>
          <a:xfrm>
            <a:off x="1143000" y="2781300"/>
            <a:ext cx="16383000" cy="191154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Hình</a:t>
            </a:r>
            <a:r>
              <a:rPr lang="en-US" sz="4200" dirty="0">
                <a:latin typeface="Arial" panose="020B0604020202020204" pitchFamily="34" charset="0"/>
                <a:ea typeface="Times New Roman" panose="02020603050405020304" pitchFamily="18" charset="0"/>
                <a:cs typeface="Arial" panose="020B0604020202020204" pitchFamily="34" charset="0"/>
              </a:rPr>
              <a:t> ảnh </a:t>
            </a:r>
            <a:r>
              <a:rPr lang="en-US" sz="4200" dirty="0" err="1">
                <a:latin typeface="Arial" panose="020B0604020202020204" pitchFamily="34" charset="0"/>
                <a:ea typeface="Times New Roman" panose="02020603050405020304" pitchFamily="18" charset="0"/>
                <a:cs typeface="Arial" panose="020B0604020202020204" pitchFamily="34" charset="0"/>
              </a:rPr>
              <a:t>thực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ẩn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dụ</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sóng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đôi</a:t>
            </a:r>
            <a:r>
              <a:rPr lang="en-US" sz="4200" dirty="0">
                <a:latin typeface="Arial" panose="020B0604020202020204" pitchFamily="34" charset="0"/>
                <a:ea typeface="Times New Roman" panose="02020603050405020304" pitchFamily="18" charset="0"/>
                <a:cs typeface="Arial" panose="020B0604020202020204" pitchFamily="34" charset="0"/>
              </a:rPr>
              <a:t> nhau: </a:t>
            </a:r>
            <a:r>
              <a:rPr lang="en-US" sz="4200" b="1" i="1" dirty="0" err="1">
                <a:latin typeface="Arial" panose="020B0604020202020204" pitchFamily="34" charset="0"/>
                <a:ea typeface="Times New Roman" panose="02020603050405020304" pitchFamily="18" charset="0"/>
                <a:cs typeface="Arial" panose="020B0604020202020204" pitchFamily="34" charset="0"/>
              </a:rPr>
              <a:t>mặt</a:t>
            </a:r>
            <a:r>
              <a:rPr lang="en-US" sz="4200" b="1" i="1" dirty="0">
                <a:latin typeface="Arial" panose="020B0604020202020204" pitchFamily="34" charset="0"/>
                <a:ea typeface="Times New Roman" panose="02020603050405020304" pitchFamily="18" charset="0"/>
                <a:cs typeface="Arial" panose="020B0604020202020204" pitchFamily="34" charset="0"/>
              </a:rPr>
              <a:t> trời trên </a:t>
            </a:r>
            <a:r>
              <a:rPr lang="en-US" sz="4200" b="1" i="1" dirty="0" err="1">
                <a:latin typeface="Arial" panose="020B0604020202020204" pitchFamily="34" charset="0"/>
                <a:ea typeface="Times New Roman" panose="02020603050405020304" pitchFamily="18" charset="0"/>
                <a:cs typeface="Arial" panose="020B0604020202020204" pitchFamily="34" charset="0"/>
              </a:rPr>
              <a:t>lăng</a:t>
            </a:r>
            <a:r>
              <a:rPr lang="en-US" sz="4200" b="1" i="1" dirty="0">
                <a:latin typeface="Arial" panose="020B0604020202020204" pitchFamily="34" charset="0"/>
                <a:ea typeface="Times New Roman" panose="02020603050405020304" pitchFamily="18" charset="0"/>
                <a:cs typeface="Arial" panose="020B0604020202020204" pitchFamily="34" charset="0"/>
              </a:rPr>
              <a:t> – </a:t>
            </a:r>
            <a:r>
              <a:rPr lang="en-US" sz="4200" b="1" i="1" dirty="0" err="1">
                <a:latin typeface="Arial" panose="020B0604020202020204" pitchFamily="34" charset="0"/>
                <a:ea typeface="Times New Roman" panose="02020603050405020304" pitchFamily="18" charset="0"/>
                <a:cs typeface="Arial" panose="020B0604020202020204" pitchFamily="34" charset="0"/>
              </a:rPr>
              <a:t>mặt</a:t>
            </a:r>
            <a:r>
              <a:rPr lang="en-US" sz="4200" b="1" i="1" dirty="0">
                <a:latin typeface="Arial" panose="020B0604020202020204" pitchFamily="34" charset="0"/>
                <a:ea typeface="Times New Roman" panose="02020603050405020304" pitchFamily="18" charset="0"/>
                <a:cs typeface="Arial" panose="020B0604020202020204" pitchFamily="34" charset="0"/>
              </a:rPr>
              <a:t> trời trong </a:t>
            </a:r>
            <a:r>
              <a:rPr lang="en-US" sz="4200" b="1" i="1" dirty="0" err="1">
                <a:latin typeface="Arial" panose="020B0604020202020204" pitchFamily="34" charset="0"/>
                <a:ea typeface="Times New Roman" panose="02020603050405020304" pitchFamily="18" charset="0"/>
                <a:cs typeface="Arial" panose="020B0604020202020204" pitchFamily="34" charset="0"/>
              </a:rPr>
              <a:t>lăng</a:t>
            </a:r>
            <a:r>
              <a:rPr lang="en-US" sz="4200" b="1" i="1" dirty="0">
                <a:latin typeface="Arial" panose="020B0604020202020204" pitchFamily="34" charset="0"/>
                <a:ea typeface="Times New Roman" panose="02020603050405020304" pitchFamily="18" charset="0"/>
                <a:cs typeface="Arial" panose="020B0604020202020204" pitchFamily="34" charset="0"/>
              </a:rPr>
              <a:t>; </a:t>
            </a:r>
            <a:r>
              <a:rPr lang="en-US" sz="4200" b="1" i="1" dirty="0" err="1">
                <a:latin typeface="Arial" panose="020B0604020202020204" pitchFamily="34" charset="0"/>
                <a:ea typeface="Times New Roman" panose="02020603050405020304" pitchFamily="18" charset="0"/>
                <a:cs typeface="Arial" panose="020B0604020202020204" pitchFamily="34" charset="0"/>
              </a:rPr>
              <a:t>dòng</a:t>
            </a:r>
            <a:r>
              <a:rPr lang="en-US" sz="4200" b="1" i="1" dirty="0">
                <a:latin typeface="Arial" panose="020B0604020202020204" pitchFamily="34" charset="0"/>
                <a:ea typeface="Times New Roman" panose="02020603050405020304" pitchFamily="18" charset="0"/>
                <a:cs typeface="Arial" panose="020B0604020202020204" pitchFamily="34" charset="0"/>
              </a:rPr>
              <a:t> người...- </a:t>
            </a:r>
            <a:r>
              <a:rPr lang="en-US" sz="4200" b="1" i="1" dirty="0" err="1">
                <a:latin typeface="Arial" panose="020B0604020202020204" pitchFamily="34" charset="0"/>
                <a:ea typeface="Times New Roman" panose="02020603050405020304" pitchFamily="18" charset="0"/>
                <a:cs typeface="Arial" panose="020B0604020202020204" pitchFamily="34" charset="0"/>
              </a:rPr>
              <a:t>tràng</a:t>
            </a:r>
            <a:r>
              <a:rPr lang="en-US" sz="4200" b="1" i="1" dirty="0">
                <a:latin typeface="Arial" panose="020B0604020202020204" pitchFamily="34" charset="0"/>
                <a:ea typeface="Times New Roman" panose="02020603050405020304" pitchFamily="18" charset="0"/>
                <a:cs typeface="Arial" panose="020B0604020202020204" pitchFamily="34" charset="0"/>
              </a:rPr>
              <a:t> </a:t>
            </a:r>
            <a:r>
              <a:rPr lang="en-US" sz="4200" b="1" i="1" dirty="0" err="1">
                <a:latin typeface="Arial" panose="020B0604020202020204" pitchFamily="34" charset="0"/>
                <a:ea typeface="Times New Roman" panose="02020603050405020304" pitchFamily="18" charset="0"/>
                <a:cs typeface="Arial" panose="020B0604020202020204" pitchFamily="34" charset="0"/>
              </a:rPr>
              <a:t>hoa</a:t>
            </a:r>
            <a:r>
              <a:rPr lang="en-US" sz="4200" b="1" i="1" dirty="0">
                <a:latin typeface="Arial" panose="020B0604020202020204" pitchFamily="34" charset="0"/>
                <a:ea typeface="Times New Roman" panose="02020603050405020304" pitchFamily="18" charset="0"/>
                <a:cs typeface="Arial" panose="020B0604020202020204" pitchFamily="34" charset="0"/>
              </a:rPr>
              <a:t>..</a:t>
            </a:r>
          </a:p>
        </p:txBody>
      </p:sp>
      <p:sp>
        <p:nvSpPr>
          <p:cNvPr id="4" name="Rectangle 3"/>
          <p:cNvSpPr/>
          <p:nvPr/>
        </p:nvSpPr>
        <p:spPr>
          <a:xfrm>
            <a:off x="1143000" y="4806448"/>
            <a:ext cx="16063913" cy="3034933"/>
          </a:xfrm>
          <a:prstGeom prst="rect">
            <a:avLst/>
          </a:prstGeom>
        </p:spPr>
        <p:txBody>
          <a:bodyPr wrap="square">
            <a:spAutoFit/>
          </a:bodyPr>
          <a:lstStyle/>
          <a:p>
            <a:pPr marL="571500" indent="-571500" algn="just">
              <a:lnSpc>
                <a:spcPct val="150000"/>
              </a:lnSpc>
              <a:spcBef>
                <a:spcPts val="600"/>
              </a:spcBef>
              <a:spcAft>
                <a:spcPts val="600"/>
              </a:spcAft>
              <a:buFont typeface="Symbol" panose="05050102010706020507" pitchFamily="18" charset="2"/>
              <a:buChar char="Þ"/>
            </a:pPr>
            <a:r>
              <a:rPr lang="vi-VN" sz="4200" dirty="0" smtClean="0">
                <a:latin typeface="Arial" panose="020B0604020202020204" pitchFamily="34" charset="0"/>
                <a:ea typeface="Times New Roman" panose="02020603050405020304" pitchFamily="18" charset="0"/>
                <a:cs typeface="Arial" panose="020B0604020202020204" pitchFamily="34" charset="0"/>
              </a:rPr>
              <a:t>Sáng tạo mới mẻ, độc đáo.</a:t>
            </a:r>
          </a:p>
          <a:p>
            <a:pPr marL="571500" indent="-571500" algn="just">
              <a:lnSpc>
                <a:spcPct val="150000"/>
              </a:lnSpc>
              <a:spcBef>
                <a:spcPts val="600"/>
              </a:spcBef>
              <a:spcAft>
                <a:spcPts val="600"/>
              </a:spcAft>
              <a:buFont typeface="Symbol" panose="05050102010706020507" pitchFamily="18" charset="2"/>
              <a:buChar char="Þ"/>
            </a:pPr>
            <a:r>
              <a:rPr lang="vi-VN" sz="4200" dirty="0" smtClean="0">
                <a:latin typeface="Arial" panose="020B0604020202020204" pitchFamily="34" charset="0"/>
                <a:ea typeface="Times New Roman" panose="02020603050405020304" pitchFamily="18" charset="0"/>
                <a:cs typeface="Arial" panose="020B0604020202020204" pitchFamily="34" charset="0"/>
              </a:rPr>
              <a:t>Ca ngợi s</a:t>
            </a:r>
            <a:r>
              <a:rPr lang="en-US" sz="4200" dirty="0" smtClean="0">
                <a:latin typeface="Arial" panose="020B0604020202020204" pitchFamily="34" charset="0"/>
                <a:ea typeface="Times New Roman" panose="02020603050405020304" pitchFamily="18" charset="0"/>
                <a:cs typeface="Arial" panose="020B0604020202020204" pitchFamily="34" charset="0"/>
              </a:rPr>
              <a:t>ự </a:t>
            </a:r>
            <a:r>
              <a:rPr lang="en-US" sz="4200" dirty="0">
                <a:latin typeface="Arial" panose="020B0604020202020204" pitchFamily="34" charset="0"/>
                <a:ea typeface="Times New Roman" panose="02020603050405020304" pitchFamily="18" charset="0"/>
                <a:cs typeface="Arial" panose="020B0604020202020204" pitchFamily="34" charset="0"/>
              </a:rPr>
              <a:t>lớn </a:t>
            </a:r>
            <a:r>
              <a:rPr lang="en-US" sz="4200" dirty="0" err="1">
                <a:latin typeface="Arial" panose="020B0604020202020204" pitchFamily="34" charset="0"/>
                <a:ea typeface="Times New Roman" panose="02020603050405020304" pitchFamily="18" charset="0"/>
                <a:cs typeface="Arial" panose="020B0604020202020204" pitchFamily="34" charset="0"/>
              </a:rPr>
              <a:t>lao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vĩ</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đại</a:t>
            </a:r>
            <a:r>
              <a:rPr lang="en-US" sz="4200" dirty="0">
                <a:latin typeface="Arial" panose="020B0604020202020204" pitchFamily="34" charset="0"/>
                <a:ea typeface="Times New Roman" panose="02020603050405020304" pitchFamily="18" charset="0"/>
                <a:cs typeface="Arial" panose="020B0604020202020204" pitchFamily="34" charset="0"/>
              </a:rPr>
              <a:t> của </a:t>
            </a:r>
            <a:r>
              <a:rPr lang="en-US" sz="4200" dirty="0" err="1">
                <a:latin typeface="Arial" panose="020B0604020202020204" pitchFamily="34" charset="0"/>
                <a:ea typeface="Times New Roman" panose="02020603050405020304" pitchFamily="18" charset="0"/>
                <a:cs typeface="Arial" panose="020B0604020202020204" pitchFamily="34" charset="0"/>
              </a:rPr>
              <a:t>Bác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sự</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tôn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kính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lòng</a:t>
            </a:r>
            <a:r>
              <a:rPr lang="en-US" sz="4200" dirty="0">
                <a:latin typeface="Arial" panose="020B0604020202020204" pitchFamily="34" charset="0"/>
                <a:ea typeface="Times New Roman" panose="02020603050405020304" pitchFamily="18" charset="0"/>
                <a:cs typeface="Arial" panose="020B0604020202020204" pitchFamily="34" charset="0"/>
              </a:rPr>
              <a:t> thành </a:t>
            </a:r>
            <a:r>
              <a:rPr lang="en-US" sz="4200" dirty="0" err="1">
                <a:latin typeface="Arial" panose="020B0604020202020204" pitchFamily="34" charset="0"/>
                <a:ea typeface="Times New Roman" panose="02020603050405020304" pitchFamily="18" charset="0"/>
                <a:cs typeface="Arial" panose="020B0604020202020204" pitchFamily="34" charset="0"/>
              </a:rPr>
              <a:t>kính</a:t>
            </a:r>
            <a:r>
              <a:rPr lang="en-US" sz="4200" dirty="0">
                <a:latin typeface="Arial" panose="020B0604020202020204" pitchFamily="34" charset="0"/>
                <a:ea typeface="Times New Roman" panose="02020603050405020304" pitchFamily="18" charset="0"/>
                <a:cs typeface="Arial" panose="020B0604020202020204" pitchFamily="34" charset="0"/>
              </a:rPr>
              <a:t>, biết ơn </a:t>
            </a:r>
            <a:r>
              <a:rPr lang="en-US" sz="4200" dirty="0" err="1">
                <a:latin typeface="Arial" panose="020B0604020202020204" pitchFamily="34" charset="0"/>
                <a:ea typeface="Times New Roman" panose="02020603050405020304" pitchFamily="18" charset="0"/>
                <a:cs typeface="Arial" panose="020B0604020202020204" pitchFamily="34" charset="0"/>
              </a:rPr>
              <a:t>vô</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hạn</a:t>
            </a:r>
            <a:r>
              <a:rPr lang="en-US" sz="4200" dirty="0">
                <a:latin typeface="Arial" panose="020B0604020202020204" pitchFamily="34" charset="0"/>
                <a:ea typeface="Times New Roman" panose="02020603050405020304" pitchFamily="18" charset="0"/>
                <a:cs typeface="Arial" panose="020B0604020202020204" pitchFamily="34" charset="0"/>
              </a:rPr>
              <a:t> của </a:t>
            </a:r>
            <a:r>
              <a:rPr lang="en-US" sz="4200" dirty="0" err="1">
                <a:latin typeface="Arial" panose="020B0604020202020204" pitchFamily="34" charset="0"/>
                <a:ea typeface="Times New Roman" panose="02020603050405020304" pitchFamily="18" charset="0"/>
                <a:cs typeface="Arial" panose="020B0604020202020204" pitchFamily="34" charset="0"/>
              </a:rPr>
              <a:t>nhân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dân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đối</a:t>
            </a:r>
            <a:r>
              <a:rPr lang="en-US" sz="4200" dirty="0">
                <a:latin typeface="Arial" panose="020B0604020202020204" pitchFamily="34" charset="0"/>
                <a:ea typeface="Times New Roman" panose="02020603050405020304" pitchFamily="18" charset="0"/>
                <a:cs typeface="Arial" panose="020B0604020202020204" pitchFamily="34" charset="0"/>
              </a:rPr>
              <a:t> với </a:t>
            </a:r>
            <a:r>
              <a:rPr lang="en-US" sz="4200" dirty="0" err="1" smtClean="0">
                <a:latin typeface="Arial" panose="020B0604020202020204" pitchFamily="34" charset="0"/>
                <a:ea typeface="Times New Roman" panose="02020603050405020304" pitchFamily="18" charset="0"/>
                <a:cs typeface="Arial" panose="020B0604020202020204" pitchFamily="34" charset="0"/>
              </a:rPr>
              <a:t>Bác</a:t>
            </a:r>
            <a:r>
              <a:rPr lang="vi-VN" sz="4200" dirty="0" smtClean="0">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10872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2154436"/>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2</a:t>
            </a:r>
            <a:r>
              <a:rPr lang="vi-VN" sz="5600" b="1" dirty="0" smtClean="0">
                <a:solidFill>
                  <a:srgbClr val="A5347E"/>
                </a:solidFill>
              </a:rPr>
              <a:t>. Khổ thơ 2: </a:t>
            </a:r>
            <a:r>
              <a:rPr lang="vi-VN" sz="5600" b="1" i="1" dirty="0" smtClean="0">
                <a:solidFill>
                  <a:srgbClr val="A5347E"/>
                </a:solidFill>
              </a:rPr>
              <a:t>Cảm xúc trước hình ảnh dòng người vào lăng viếng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3" name="Rectangle 2"/>
          <p:cNvSpPr/>
          <p:nvPr/>
        </p:nvSpPr>
        <p:spPr>
          <a:xfrm>
            <a:off x="1143000" y="2781300"/>
            <a:ext cx="16383000" cy="3154710"/>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4200" dirty="0" smtClean="0">
                <a:ea typeface="Times New Roman" panose="02020603050405020304" pitchFamily="18" charset="0"/>
                <a:cs typeface="Arial" panose="020B0604020202020204" pitchFamily="34" charset="0"/>
              </a:rPr>
              <a:t>Điệp </a:t>
            </a:r>
            <a:r>
              <a:rPr lang="vi-VN" sz="4200" dirty="0">
                <a:ea typeface="Times New Roman" panose="02020603050405020304" pitchFamily="18" charset="0"/>
                <a:cs typeface="Arial" panose="020B0604020202020204" pitchFamily="34" charset="0"/>
              </a:rPr>
              <a:t>ngữ: </a:t>
            </a:r>
            <a:r>
              <a:rPr lang="vi-VN" sz="4200" b="1" dirty="0" smtClean="0">
                <a:ea typeface="Times New Roman" panose="02020603050405020304" pitchFamily="18" charset="0"/>
                <a:cs typeface="Arial" panose="020B0604020202020204" pitchFamily="34" charset="0"/>
              </a:rPr>
              <a:t>“</a:t>
            </a:r>
            <a:r>
              <a:rPr lang="vi-VN" sz="4200" b="1" i="1" dirty="0" smtClean="0">
                <a:ea typeface="Times New Roman" panose="02020603050405020304" pitchFamily="18" charset="0"/>
                <a:cs typeface="Arial" panose="020B0604020202020204" pitchFamily="34" charset="0"/>
              </a:rPr>
              <a:t>ngày ngày” </a:t>
            </a:r>
            <a:r>
              <a:rPr lang="vi-VN" sz="4200" dirty="0" smtClean="0">
                <a:ea typeface="Times New Roman" panose="02020603050405020304" pitchFamily="18" charset="0"/>
                <a:cs typeface="Arial" panose="020B0604020202020204" pitchFamily="34" charset="0"/>
              </a:rPr>
              <a:t>đi liền với hình ảnh </a:t>
            </a:r>
            <a:r>
              <a:rPr lang="vi-VN" sz="4200" b="1" i="1" dirty="0" smtClean="0">
                <a:ea typeface="Times New Roman" panose="02020603050405020304" pitchFamily="18" charset="0"/>
                <a:cs typeface="Arial" panose="020B0604020202020204" pitchFamily="34" charset="0"/>
              </a:rPr>
              <a:t>“dòng người”</a:t>
            </a:r>
          </a:p>
          <a:p>
            <a:pPr marL="571500" indent="-571500" algn="just">
              <a:lnSpc>
                <a:spcPct val="150000"/>
              </a:lnSpc>
              <a:spcBef>
                <a:spcPts val="600"/>
              </a:spcBef>
              <a:spcAft>
                <a:spcPts val="600"/>
              </a:spcAft>
              <a:buFont typeface="Symbol" panose="05050102010706020507" pitchFamily="18" charset="2"/>
              <a:buChar char="Þ"/>
            </a:pPr>
            <a:r>
              <a:rPr lang="vi-VN" sz="4200" dirty="0" smtClean="0">
                <a:ea typeface="Times New Roman" panose="02020603050405020304" pitchFamily="18" charset="0"/>
                <a:cs typeface="Arial" panose="020B0604020202020204" pitchFamily="34" charset="0"/>
              </a:rPr>
              <a:t>Sự </a:t>
            </a:r>
            <a:r>
              <a:rPr lang="vi-VN" sz="4200" dirty="0">
                <a:ea typeface="Times New Roman" panose="02020603050405020304" pitchFamily="18" charset="0"/>
                <a:cs typeface="Arial" panose="020B0604020202020204" pitchFamily="34" charset="0"/>
              </a:rPr>
              <a:t>lặp đi lặp lại của thời gian, của tình người làm nổi bật lòng thành kính, biết ơn của nhân dân ta</a:t>
            </a:r>
            <a:r>
              <a:rPr lang="vi-VN" sz="4200" dirty="0" smtClean="0">
                <a:ea typeface="Times New Roman" panose="02020603050405020304" pitchFamily="18" charset="0"/>
                <a:cs typeface="Arial" panose="020B0604020202020204" pitchFamily="34" charset="0"/>
              </a:rPr>
              <a:t>.</a:t>
            </a:r>
          </a:p>
        </p:txBody>
      </p:sp>
      <p:sp>
        <p:nvSpPr>
          <p:cNvPr id="4" name="Rectangle 3"/>
          <p:cNvSpPr/>
          <p:nvPr/>
        </p:nvSpPr>
        <p:spPr>
          <a:xfrm>
            <a:off x="1143000" y="5829300"/>
            <a:ext cx="16063913" cy="2031325"/>
          </a:xfrm>
          <a:prstGeom prst="rect">
            <a:avLst/>
          </a:prstGeom>
        </p:spPr>
        <p:txBody>
          <a:bodyPr wrap="square">
            <a:spAutoFit/>
          </a:bodyPr>
          <a:lstStyle/>
          <a:p>
            <a:pPr marL="571500" indent="-571500" algn="just">
              <a:lnSpc>
                <a:spcPct val="150000"/>
              </a:lnSpc>
              <a:spcBef>
                <a:spcPts val="600"/>
              </a:spcBef>
              <a:spcAft>
                <a:spcPts val="600"/>
              </a:spcAft>
              <a:buFont typeface="Symbol" panose="05050102010706020507" pitchFamily="18" charset="2"/>
              <a:buChar char="Þ"/>
            </a:pPr>
            <a:r>
              <a:rPr lang="vi-VN" sz="4200" dirty="0">
                <a:ea typeface="Times New Roman" panose="02020603050405020304" pitchFamily="18" charset="0"/>
                <a:cs typeface="Arial" panose="020B0604020202020204" pitchFamily="34" charset="0"/>
              </a:rPr>
              <a:t>Tâm trạng của nhà thơ xúc động trào dâng của nhà thơ và của nhân dân đối với </a:t>
            </a:r>
            <a:r>
              <a:rPr lang="vi-VN" sz="4200" dirty="0" smtClean="0">
                <a:ea typeface="Times New Roman" panose="02020603050405020304" pitchFamily="18" charset="0"/>
                <a:cs typeface="Arial" panose="020B0604020202020204" pitchFamily="34" charset="0"/>
              </a:rPr>
              <a:t>Bác.</a:t>
            </a:r>
            <a:endParaRPr lang="vi-VN" sz="4200" dirty="0" smtClea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6703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2154436"/>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2</a:t>
            </a:r>
            <a:r>
              <a:rPr lang="vi-VN" sz="5600" b="1" dirty="0" smtClean="0">
                <a:solidFill>
                  <a:srgbClr val="A5347E"/>
                </a:solidFill>
              </a:rPr>
              <a:t>. Khổ thơ 2: </a:t>
            </a:r>
            <a:r>
              <a:rPr lang="vi-VN" sz="5600" b="1" i="1" dirty="0" smtClean="0">
                <a:solidFill>
                  <a:srgbClr val="A5347E"/>
                </a:solidFill>
              </a:rPr>
              <a:t>Cảm xúc trước hình ảnh dòng người vào lăng viếng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3" name="Rectangle 2"/>
          <p:cNvSpPr/>
          <p:nvPr/>
        </p:nvSpPr>
        <p:spPr>
          <a:xfrm>
            <a:off x="1143000" y="2781300"/>
            <a:ext cx="16383000" cy="4124206"/>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4200" dirty="0" smtClean="0">
                <a:ea typeface="Times New Roman" panose="02020603050405020304" pitchFamily="18" charset="0"/>
                <a:cs typeface="Arial" panose="020B0604020202020204" pitchFamily="34" charset="0"/>
              </a:rPr>
              <a:t>Hình ảnh ẩn dụ </a:t>
            </a:r>
            <a:r>
              <a:rPr lang="vi-VN" sz="4200" b="1" i="1" dirty="0" smtClean="0">
                <a:ea typeface="Times New Roman" panose="02020603050405020304" pitchFamily="18" charset="0"/>
                <a:cs typeface="Arial" panose="020B0604020202020204" pitchFamily="34" charset="0"/>
              </a:rPr>
              <a:t>“tràng hoa”: </a:t>
            </a:r>
          </a:p>
          <a:p>
            <a:pPr marL="571500" indent="-571500" algn="just">
              <a:lnSpc>
                <a:spcPct val="150000"/>
              </a:lnSpc>
              <a:spcBef>
                <a:spcPts val="600"/>
              </a:spcBef>
              <a:spcAft>
                <a:spcPts val="600"/>
              </a:spcAft>
              <a:buFont typeface="Symbol" panose="05050102010706020507" pitchFamily="18" charset="2"/>
              <a:buChar char="Þ"/>
            </a:pPr>
            <a:r>
              <a:rPr lang="vi-VN" sz="4200" dirty="0" smtClean="0">
                <a:ea typeface="Times New Roman" panose="02020603050405020304" pitchFamily="18" charset="0"/>
                <a:cs typeface="Arial" panose="020B0604020202020204" pitchFamily="34" charset="0"/>
              </a:rPr>
              <a:t>Gợi liên tưởng đến dòng người vào lăng viếng Bác với tấm lòng thành kính, dâng trào như được kết từ hàng vạn trái tim, tấm lòng con người Việt Nam.</a:t>
            </a:r>
          </a:p>
        </p:txBody>
      </p:sp>
    </p:spTree>
    <p:extLst>
      <p:ext uri="{BB962C8B-B14F-4D97-AF65-F5344CB8AC3E}">
        <p14:creationId xmlns:p14="http://schemas.microsoft.com/office/powerpoint/2010/main" val="179911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2154436"/>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2</a:t>
            </a:r>
            <a:r>
              <a:rPr lang="vi-VN" sz="5600" b="1" dirty="0" smtClean="0">
                <a:solidFill>
                  <a:srgbClr val="A5347E"/>
                </a:solidFill>
              </a:rPr>
              <a:t>. Khổ thơ 2: </a:t>
            </a:r>
            <a:r>
              <a:rPr lang="vi-VN" sz="5600" b="1" i="1" dirty="0" smtClean="0">
                <a:solidFill>
                  <a:srgbClr val="A5347E"/>
                </a:solidFill>
              </a:rPr>
              <a:t>Cảm xúc trước hình ảnh dòng người vào lăng viếng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3" name="Rectangle 2"/>
          <p:cNvSpPr/>
          <p:nvPr/>
        </p:nvSpPr>
        <p:spPr>
          <a:xfrm>
            <a:off x="1143000" y="2781300"/>
            <a:ext cx="16383000" cy="5247590"/>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4200" dirty="0" smtClean="0">
                <a:ea typeface="Times New Roman" panose="02020603050405020304" pitchFamily="18" charset="0"/>
                <a:cs typeface="Arial" panose="020B0604020202020204" pitchFamily="34" charset="0"/>
              </a:rPr>
              <a:t>Hình ảnh hoán dụ </a:t>
            </a:r>
            <a:r>
              <a:rPr lang="vi-VN" sz="4200" b="1" i="1" dirty="0" smtClean="0">
                <a:ea typeface="Times New Roman" panose="02020603050405020304" pitchFamily="18" charset="0"/>
                <a:cs typeface="Arial" panose="020B0604020202020204" pitchFamily="34" charset="0"/>
              </a:rPr>
              <a:t>“bảy mươi chín mùa xuân”</a:t>
            </a:r>
            <a:r>
              <a:rPr lang="vi-VN" sz="4200" dirty="0" smtClean="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 typeface="Symbol" panose="05050102010706020507" pitchFamily="18" charset="2"/>
              <a:buChar char="Þ"/>
            </a:pPr>
            <a:r>
              <a:rPr lang="vi-VN" sz="4200" dirty="0" smtClean="0">
                <a:ea typeface="Times New Roman" panose="02020603050405020304" pitchFamily="18" charset="0"/>
                <a:cs typeface="Arial" panose="020B0604020202020204" pitchFamily="34" charset="0"/>
              </a:rPr>
              <a:t>Để chỉ 79 năm cuộc đời Bác đã hi sinh cho đất nước.</a:t>
            </a:r>
          </a:p>
          <a:p>
            <a:pPr marL="571500" indent="-571500" algn="just">
              <a:lnSpc>
                <a:spcPct val="150000"/>
              </a:lnSpc>
              <a:spcBef>
                <a:spcPts val="600"/>
              </a:spcBef>
              <a:spcAft>
                <a:spcPts val="600"/>
              </a:spcAft>
              <a:buFont typeface="Symbol" panose="05050102010706020507" pitchFamily="18" charset="2"/>
              <a:buChar char="Þ"/>
            </a:pPr>
            <a:r>
              <a:rPr lang="vi-VN" sz="4200" b="1" i="1" dirty="0" smtClean="0">
                <a:ea typeface="Times New Roman" panose="02020603050405020304" pitchFamily="18" charset="0"/>
                <a:cs typeface="Arial" panose="020B0604020202020204" pitchFamily="34" charset="0"/>
              </a:rPr>
              <a:t>Đây là những vần thơ vô cùng đẹp để được viết trong nỗi xúc động lớn lao của trái tim tác giả thể hiện được sự tôn kính đối với Bác.</a:t>
            </a:r>
          </a:p>
        </p:txBody>
      </p:sp>
    </p:spTree>
    <p:extLst>
      <p:ext uri="{BB962C8B-B14F-4D97-AF65-F5344CB8AC3E}">
        <p14:creationId xmlns:p14="http://schemas.microsoft.com/office/powerpoint/2010/main" val="8953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smtClean="0">
                <a:solidFill>
                  <a:srgbClr val="A5347E"/>
                </a:solidFill>
              </a:rPr>
              <a:t>3. Khổ thơ </a:t>
            </a:r>
            <a:r>
              <a:rPr lang="vi-VN" sz="5600" b="1" dirty="0">
                <a:solidFill>
                  <a:srgbClr val="A5347E"/>
                </a:solidFill>
              </a:rPr>
              <a:t>3</a:t>
            </a:r>
            <a:r>
              <a:rPr lang="vi-VN" sz="5600" b="1" dirty="0" smtClean="0">
                <a:solidFill>
                  <a:srgbClr val="A5347E"/>
                </a:solidFill>
              </a:rPr>
              <a:t>: </a:t>
            </a:r>
            <a:r>
              <a:rPr lang="vi-VN" sz="5600" b="1" i="1" dirty="0" smtClean="0">
                <a:solidFill>
                  <a:srgbClr val="A5347E"/>
                </a:solidFill>
              </a:rPr>
              <a:t>Cảm xúc khi vào trong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3" name="Rectangle 2"/>
          <p:cNvSpPr/>
          <p:nvPr/>
        </p:nvSpPr>
        <p:spPr>
          <a:xfrm>
            <a:off x="1600200" y="1790700"/>
            <a:ext cx="7620000" cy="4062651"/>
          </a:xfrm>
          <a:prstGeom prst="rect">
            <a:avLst/>
          </a:prstGeom>
        </p:spPr>
        <p:txBody>
          <a:bodyPr wrap="square">
            <a:spAutoFit/>
          </a:bodyPr>
          <a:lstStyle/>
          <a:p>
            <a:pPr algn="just">
              <a:lnSpc>
                <a:spcPct val="150000"/>
              </a:lnSpc>
              <a:spcBef>
                <a:spcPts val="600"/>
              </a:spcBef>
              <a:spcAft>
                <a:spcPts val="600"/>
              </a:spcAft>
            </a:pPr>
            <a:r>
              <a:rPr lang="vi-VN" sz="3800" i="1" dirty="0" smtClean="0">
                <a:ea typeface="Times New Roman" panose="02020603050405020304" pitchFamily="18" charset="0"/>
                <a:cs typeface="Arial" panose="020B0604020202020204" pitchFamily="34" charset="0"/>
              </a:rPr>
              <a:t>“Bác nằm trong giấc ngủ bình yên</a:t>
            </a:r>
          </a:p>
          <a:p>
            <a:pPr algn="just">
              <a:lnSpc>
                <a:spcPct val="150000"/>
              </a:lnSpc>
              <a:spcBef>
                <a:spcPts val="600"/>
              </a:spcBef>
              <a:spcAft>
                <a:spcPts val="600"/>
              </a:spcAft>
            </a:pPr>
            <a:r>
              <a:rPr lang="vi-VN" sz="3800" i="1" dirty="0" smtClean="0">
                <a:ea typeface="Times New Roman" panose="02020603050405020304" pitchFamily="18" charset="0"/>
                <a:cs typeface="Arial" panose="020B0604020202020204" pitchFamily="34" charset="0"/>
              </a:rPr>
              <a:t>Giữa một vầng trăng sáng dịu hiền</a:t>
            </a:r>
          </a:p>
          <a:p>
            <a:pPr algn="just">
              <a:lnSpc>
                <a:spcPct val="150000"/>
              </a:lnSpc>
              <a:spcBef>
                <a:spcPts val="600"/>
              </a:spcBef>
              <a:spcAft>
                <a:spcPts val="600"/>
              </a:spcAft>
            </a:pPr>
            <a:r>
              <a:rPr lang="vi-VN" sz="3800" i="1" dirty="0" smtClean="0">
                <a:ea typeface="Times New Roman" panose="02020603050405020304" pitchFamily="18" charset="0"/>
                <a:cs typeface="Arial" panose="020B0604020202020204" pitchFamily="34" charset="0"/>
              </a:rPr>
              <a:t>Vẫn biết trời xanh là mãi mãi</a:t>
            </a:r>
          </a:p>
          <a:p>
            <a:pPr algn="just">
              <a:lnSpc>
                <a:spcPct val="150000"/>
              </a:lnSpc>
              <a:spcBef>
                <a:spcPts val="600"/>
              </a:spcBef>
              <a:spcAft>
                <a:spcPts val="600"/>
              </a:spcAft>
            </a:pPr>
            <a:r>
              <a:rPr lang="vi-VN" sz="3800" i="1" dirty="0" smtClean="0">
                <a:ea typeface="Times New Roman" panose="02020603050405020304" pitchFamily="18" charset="0"/>
                <a:cs typeface="Arial" panose="020B0604020202020204" pitchFamily="34" charset="0"/>
              </a:rPr>
              <a:t>Mà sao nghe nhói ở trong tim!”</a:t>
            </a:r>
          </a:p>
        </p:txBody>
      </p:sp>
      <p:cxnSp>
        <p:nvCxnSpPr>
          <p:cNvPr id="7" name="Straight Connector 6"/>
          <p:cNvCxnSpPr/>
          <p:nvPr/>
        </p:nvCxnSpPr>
        <p:spPr>
          <a:xfrm>
            <a:off x="9448800" y="2019300"/>
            <a:ext cx="26887" cy="7010400"/>
          </a:xfrm>
          <a:prstGeom prst="line">
            <a:avLst/>
          </a:prstGeom>
        </p:spPr>
        <p:style>
          <a:lnRef idx="3">
            <a:schemeClr val="dk1"/>
          </a:lnRef>
          <a:fillRef idx="0">
            <a:schemeClr val="dk1"/>
          </a:fillRef>
          <a:effectRef idx="2">
            <a:schemeClr val="dk1"/>
          </a:effectRef>
          <a:fontRef idx="minor">
            <a:schemeClr val="tx1"/>
          </a:fontRef>
        </p:style>
      </p:cxnSp>
      <p:sp>
        <p:nvSpPr>
          <p:cNvPr id="4" name="Rectangle 3"/>
          <p:cNvSpPr/>
          <p:nvPr/>
        </p:nvSpPr>
        <p:spPr>
          <a:xfrm>
            <a:off x="9694762" y="2028825"/>
            <a:ext cx="8077200" cy="6386364"/>
          </a:xfrm>
          <a:prstGeom prst="rect">
            <a:avLst/>
          </a:prstGeom>
        </p:spPr>
        <p:txBody>
          <a:bodyPr wrap="square">
            <a:spAutoFit/>
          </a:bodyPr>
          <a:lstStyle/>
          <a:p>
            <a:pPr marL="742950" indent="-742950" algn="just">
              <a:lnSpc>
                <a:spcPct val="150000"/>
              </a:lnSpc>
              <a:spcBef>
                <a:spcPts val="600"/>
              </a:spcBef>
              <a:spcAft>
                <a:spcPts val="600"/>
              </a:spcAft>
              <a:buFont typeface="+mj-lt"/>
              <a:buAutoNum type="arabicPeriod"/>
            </a:pPr>
            <a:r>
              <a:rPr lang="en-US" sz="3800" dirty="0" smtClean="0">
                <a:latin typeface="Arial" panose="020B0604020202020204" pitchFamily="34" charset="0"/>
                <a:ea typeface="Times New Roman" panose="02020603050405020304" pitchFamily="18" charset="0"/>
                <a:cs typeface="Arial" panose="020B0604020202020204" pitchFamily="34" charset="0"/>
              </a:rPr>
              <a:t>Hai </a:t>
            </a:r>
            <a:r>
              <a:rPr lang="en-US" sz="3800" dirty="0">
                <a:latin typeface="Arial" panose="020B0604020202020204" pitchFamily="34" charset="0"/>
                <a:ea typeface="Times New Roman" panose="02020603050405020304" pitchFamily="18" charset="0"/>
                <a:cs typeface="Arial" panose="020B0604020202020204" pitchFamily="34" charset="0"/>
              </a:rPr>
              <a:t>câu </a:t>
            </a:r>
            <a:r>
              <a:rPr lang="en-US" sz="3800" dirty="0" err="1">
                <a:latin typeface="Arial" panose="020B0604020202020204" pitchFamily="34" charset="0"/>
                <a:ea typeface="Times New Roman" panose="02020603050405020304" pitchFamily="18" charset="0"/>
                <a:cs typeface="Arial" panose="020B0604020202020204" pitchFamily="34" charset="0"/>
              </a:rPr>
              <a:t>thơ</a:t>
            </a:r>
            <a:r>
              <a:rPr lang="en-US" sz="3800" dirty="0">
                <a:latin typeface="Arial" panose="020B0604020202020204" pitchFamily="34" charset="0"/>
                <a:ea typeface="Times New Roman" panose="02020603050405020304" pitchFamily="18" charset="0"/>
                <a:cs typeface="Arial" panose="020B0604020202020204" pitchFamily="34" charset="0"/>
              </a:rPr>
              <a:t> đầu </a:t>
            </a:r>
            <a:r>
              <a:rPr lang="vi-VN" sz="3800" dirty="0" smtClean="0">
                <a:latin typeface="Arial" panose="020B0604020202020204" pitchFamily="34" charset="0"/>
                <a:ea typeface="Times New Roman" panose="02020603050405020304" pitchFamily="18" charset="0"/>
                <a:cs typeface="Arial" panose="020B0604020202020204" pitchFamily="34" charset="0"/>
              </a:rPr>
              <a:t>khổ </a:t>
            </a:r>
            <a:r>
              <a:rPr lang="en-US" sz="3800" dirty="0" smtClean="0">
                <a:latin typeface="Arial" panose="020B0604020202020204" pitchFamily="34" charset="0"/>
                <a:ea typeface="Times New Roman" panose="02020603050405020304" pitchFamily="18" charset="0"/>
                <a:cs typeface="Arial" panose="020B0604020202020204" pitchFamily="34" charset="0"/>
              </a:rPr>
              <a:t>3 </a:t>
            </a:r>
            <a:r>
              <a:rPr lang="en-US" sz="3800" dirty="0" err="1">
                <a:latin typeface="Arial" panose="020B0604020202020204" pitchFamily="34" charset="0"/>
                <a:ea typeface="Times New Roman" panose="02020603050405020304" pitchFamily="18" charset="0"/>
                <a:cs typeface="Arial" panose="020B0604020202020204" pitchFamily="34" charset="0"/>
              </a:rPr>
              <a:t>gợi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cho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em</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những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liên</a:t>
            </a:r>
            <a:r>
              <a:rPr lang="en-US" sz="3800" dirty="0">
                <a:latin typeface="Arial" panose="020B0604020202020204" pitchFamily="34" charset="0"/>
                <a:ea typeface="Times New Roman" panose="02020603050405020304" pitchFamily="18" charset="0"/>
                <a:cs typeface="Arial" panose="020B0604020202020204" pitchFamily="34" charset="0"/>
              </a:rPr>
              <a:t> tưởng nào? </a:t>
            </a:r>
            <a:r>
              <a:rPr lang="en-US" sz="3800" dirty="0" err="1">
                <a:latin typeface="Arial" panose="020B0604020202020204" pitchFamily="34" charset="0"/>
                <a:ea typeface="Times New Roman" panose="02020603050405020304" pitchFamily="18" charset="0"/>
                <a:cs typeface="Arial" panose="020B0604020202020204" pitchFamily="34" charset="0"/>
              </a:rPr>
              <a:t>Những</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liên</a:t>
            </a:r>
            <a:r>
              <a:rPr lang="en-US" sz="3800" dirty="0">
                <a:latin typeface="Arial" panose="020B0604020202020204" pitchFamily="34" charset="0"/>
                <a:ea typeface="Times New Roman" panose="02020603050405020304" pitchFamily="18" charset="0"/>
                <a:cs typeface="Arial" panose="020B0604020202020204" pitchFamily="34" charset="0"/>
              </a:rPr>
              <a:t> tưởng </a:t>
            </a:r>
            <a:r>
              <a:rPr lang="en-US" sz="3800" dirty="0" err="1">
                <a:latin typeface="Arial" panose="020B0604020202020204" pitchFamily="34" charset="0"/>
                <a:ea typeface="Times New Roman" panose="02020603050405020304" pitchFamily="18" charset="0"/>
                <a:cs typeface="Arial" panose="020B0604020202020204" pitchFamily="34" charset="0"/>
              </a:rPr>
              <a:t>ấy</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được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khơi</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gợi</a:t>
            </a:r>
            <a:r>
              <a:rPr lang="en-US" sz="3800" dirty="0">
                <a:latin typeface="Arial" panose="020B0604020202020204" pitchFamily="34" charset="0"/>
                <a:ea typeface="Times New Roman" panose="02020603050405020304" pitchFamily="18" charset="0"/>
                <a:cs typeface="Arial" panose="020B0604020202020204" pitchFamily="34" charset="0"/>
              </a:rPr>
              <a:t> từ </a:t>
            </a:r>
            <a:r>
              <a:rPr lang="en-US" sz="3800" dirty="0" err="1">
                <a:latin typeface="Arial" panose="020B0604020202020204" pitchFamily="34" charset="0"/>
                <a:ea typeface="Times New Roman" panose="02020603050405020304" pitchFamily="18" charset="0"/>
                <a:cs typeface="Arial" panose="020B0604020202020204" pitchFamily="34" charset="0"/>
              </a:rPr>
              <a:t>hình</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thức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nghệ</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thuật</a:t>
            </a:r>
            <a:r>
              <a:rPr lang="en-US" sz="3800" dirty="0">
                <a:latin typeface="Arial" panose="020B0604020202020204" pitchFamily="34" charset="0"/>
                <a:ea typeface="Times New Roman" panose="02020603050405020304" pitchFamily="18" charset="0"/>
                <a:cs typeface="Arial" panose="020B0604020202020204" pitchFamily="34" charset="0"/>
              </a:rPr>
              <a:t> nào?</a:t>
            </a:r>
          </a:p>
          <a:p>
            <a:pPr marL="742950" indent="-742950" algn="just">
              <a:lnSpc>
                <a:spcPct val="150000"/>
              </a:lnSpc>
              <a:spcBef>
                <a:spcPts val="600"/>
              </a:spcBef>
              <a:spcAft>
                <a:spcPts val="600"/>
              </a:spcAft>
              <a:buFont typeface="+mj-lt"/>
              <a:buAutoNum type="arabicPeriod"/>
            </a:pPr>
            <a:r>
              <a:rPr lang="en-US" sz="3800" dirty="0" smtClean="0">
                <a:latin typeface="Arial" panose="020B0604020202020204" pitchFamily="34" charset="0"/>
                <a:ea typeface="Times New Roman" panose="02020603050405020304" pitchFamily="18" charset="0"/>
                <a:cs typeface="Arial" panose="020B0604020202020204" pitchFamily="34" charset="0"/>
              </a:rPr>
              <a:t>Chỉ </a:t>
            </a:r>
            <a:r>
              <a:rPr lang="en-US" sz="3800" dirty="0" err="1">
                <a:latin typeface="Arial" panose="020B0604020202020204" pitchFamily="34" charset="0"/>
                <a:ea typeface="Times New Roman" panose="02020603050405020304" pitchFamily="18" charset="0"/>
                <a:cs typeface="Arial" panose="020B0604020202020204" pitchFamily="34" charset="0"/>
              </a:rPr>
              <a:t>ra</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nghệ</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thuật</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độc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đáo</a:t>
            </a:r>
            <a:r>
              <a:rPr lang="en-US" sz="3800" dirty="0">
                <a:latin typeface="Arial" panose="020B0604020202020204" pitchFamily="34" charset="0"/>
                <a:ea typeface="Times New Roman" panose="02020603050405020304" pitchFamily="18" charset="0"/>
                <a:cs typeface="Arial" panose="020B0604020202020204" pitchFamily="34" charset="0"/>
              </a:rPr>
              <a:t> mà nhà </a:t>
            </a:r>
            <a:r>
              <a:rPr lang="en-US" sz="3800" dirty="0" err="1">
                <a:latin typeface="Arial" panose="020B0604020202020204" pitchFamily="34" charset="0"/>
                <a:ea typeface="Times New Roman" panose="02020603050405020304" pitchFamily="18" charset="0"/>
                <a:cs typeface="Arial" panose="020B0604020202020204" pitchFamily="34" charset="0"/>
              </a:rPr>
              <a:t>thơ</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sử</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dụng</a:t>
            </a:r>
            <a:r>
              <a:rPr lang="en-US" sz="3800" dirty="0">
                <a:latin typeface="Arial" panose="020B0604020202020204" pitchFamily="34" charset="0"/>
                <a:ea typeface="Times New Roman" panose="02020603050405020304" pitchFamily="18" charset="0"/>
                <a:cs typeface="Arial" panose="020B0604020202020204" pitchFamily="34" charset="0"/>
              </a:rPr>
              <a:t> trong 2 câu </a:t>
            </a:r>
            <a:r>
              <a:rPr lang="en-US" sz="3800" dirty="0" err="1">
                <a:latin typeface="Arial" panose="020B0604020202020204" pitchFamily="34" charset="0"/>
                <a:ea typeface="Times New Roman" panose="02020603050405020304" pitchFamily="18" charset="0"/>
                <a:cs typeface="Arial" panose="020B0604020202020204" pitchFamily="34" charset="0"/>
              </a:rPr>
              <a:t>thơ</a:t>
            </a:r>
            <a:r>
              <a:rPr lang="en-US" sz="3800" dirty="0">
                <a:latin typeface="Arial" panose="020B0604020202020204" pitchFamily="34" charset="0"/>
                <a:ea typeface="Times New Roman" panose="02020603050405020304" pitchFamily="18" charset="0"/>
                <a:cs typeface="Arial" panose="020B0604020202020204" pitchFamily="34" charset="0"/>
              </a:rPr>
              <a:t> cuối? </a:t>
            </a:r>
            <a:r>
              <a:rPr lang="en-US" sz="3800" dirty="0" err="1">
                <a:latin typeface="Arial" panose="020B0604020202020204" pitchFamily="34" charset="0"/>
                <a:ea typeface="Times New Roman" panose="02020603050405020304" pitchFamily="18" charset="0"/>
                <a:cs typeface="Arial" panose="020B0604020202020204" pitchFamily="34" charset="0"/>
              </a:rPr>
              <a:t>Nêu</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tác</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dirty="0" err="1">
                <a:latin typeface="Arial" panose="020B0604020202020204" pitchFamily="34" charset="0"/>
                <a:ea typeface="Times New Roman" panose="02020603050405020304" pitchFamily="18" charset="0"/>
                <a:cs typeface="Arial" panose="020B0604020202020204" pitchFamily="34" charset="0"/>
              </a:rPr>
              <a:t>dụng</a:t>
            </a:r>
            <a:r>
              <a:rPr lang="en-US" sz="3800" dirty="0">
                <a:latin typeface="Arial" panose="020B0604020202020204" pitchFamily="34" charset="0"/>
                <a:ea typeface="Times New Roman" panose="02020603050405020304" pitchFamily="18" charset="0"/>
                <a:cs typeface="Arial" panose="020B0604020202020204" pitchFamily="34" charset="0"/>
              </a:rPr>
              <a:t>?</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637" y="5676900"/>
            <a:ext cx="5641375" cy="8314090"/>
          </a:xfrm>
          <a:prstGeom prst="rect">
            <a:avLst/>
          </a:prstGeom>
        </p:spPr>
      </p:pic>
    </p:spTree>
    <p:extLst>
      <p:ext uri="{BB962C8B-B14F-4D97-AF65-F5344CB8AC3E}">
        <p14:creationId xmlns:p14="http://schemas.microsoft.com/office/powerpoint/2010/main" val="42081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724166" y="964154"/>
            <a:ext cx="5589415" cy="897682"/>
          </a:xfrm>
          <a:prstGeom prst="rect">
            <a:avLst/>
          </a:prstGeom>
        </p:spPr>
        <p:txBody>
          <a:bodyPr wrap="square" lIns="0" tIns="0" rIns="0" bIns="0" rtlCol="0" anchor="t">
            <a:spAutoFit/>
          </a:bodyPr>
          <a:lstStyle/>
          <a:p>
            <a:pPr marL="0" lvl="0" indent="0" algn="l">
              <a:lnSpc>
                <a:spcPts val="6999"/>
              </a:lnSpc>
            </a:pPr>
            <a:r>
              <a:rPr lang="vi-VN" sz="6400" b="1" spc="489" dirty="0" smtClean="0">
                <a:solidFill>
                  <a:srgbClr val="A5347E"/>
                </a:solidFill>
              </a:rPr>
              <a:t>KHỞI ĐỘNG</a:t>
            </a:r>
            <a:endParaRPr lang="en-US" sz="6400" b="1" spc="489" dirty="0">
              <a:solidFill>
                <a:srgbClr val="A5347E"/>
              </a:solidFill>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90508" flipH="1">
            <a:off x="12053641" y="-1912824"/>
            <a:ext cx="7475970" cy="3901097"/>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323908" y="344360"/>
            <a:ext cx="830949" cy="830949"/>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96733" flipV="1">
            <a:off x="6760561" y="-38817"/>
            <a:ext cx="2341639" cy="766354"/>
          </a:xfrm>
          <a:prstGeom prst="rect">
            <a:avLst/>
          </a:prstGeom>
        </p:spPr>
      </p:pic>
      <p:sp>
        <p:nvSpPr>
          <p:cNvPr id="25" name="Rectangle 24"/>
          <p:cNvSpPr/>
          <p:nvPr/>
        </p:nvSpPr>
        <p:spPr>
          <a:xfrm>
            <a:off x="1724166" y="1860130"/>
            <a:ext cx="16030434" cy="3308598"/>
          </a:xfrm>
          <a:prstGeom prst="rect">
            <a:avLst/>
          </a:prstGeom>
        </p:spPr>
        <p:txBody>
          <a:bodyPr wrap="square">
            <a:spAutoFit/>
          </a:bodyPr>
          <a:lstStyle/>
          <a:p>
            <a:pPr algn="just">
              <a:lnSpc>
                <a:spcPct val="150000"/>
              </a:lnSpc>
              <a:spcBef>
                <a:spcPts val="600"/>
              </a:spcBef>
              <a:spcAft>
                <a:spcPts val="600"/>
              </a:spcAft>
            </a:pPr>
            <a:r>
              <a:rPr lang="vi-VN" sz="4200" b="1" dirty="0" smtClean="0">
                <a:latin typeface="Arial" panose="020B0604020202020204" pitchFamily="34" charset="0"/>
                <a:ea typeface="Times New Roman" panose="02020603050405020304" pitchFamily="18" charset="0"/>
                <a:cs typeface="Arial" panose="020B0604020202020204" pitchFamily="34" charset="0"/>
              </a:rPr>
              <a:t>Cả lớp lắng </a:t>
            </a:r>
            <a:r>
              <a:rPr lang="fr-FR" sz="4200" b="1" dirty="0" err="1" smtClean="0">
                <a:latin typeface="Arial" panose="020B0604020202020204" pitchFamily="34" charset="0"/>
                <a:ea typeface="Times New Roman" panose="02020603050405020304" pitchFamily="18" charset="0"/>
                <a:cs typeface="Arial" panose="020B0604020202020204" pitchFamily="34" charset="0"/>
              </a:rPr>
              <a:t>nghe</a:t>
            </a:r>
            <a:r>
              <a:rPr lang="fr-FR" sz="4200" b="1" dirty="0" smtClean="0">
                <a:latin typeface="Arial" panose="020B0604020202020204" pitchFamily="34" charset="0"/>
                <a:ea typeface="Times New Roman" panose="02020603050405020304" pitchFamily="18" charset="0"/>
                <a:cs typeface="Arial" panose="020B0604020202020204" pitchFamily="34" charset="0"/>
              </a:rPr>
              <a:t> </a:t>
            </a:r>
            <a:r>
              <a:rPr lang="fr-FR" sz="4200" b="1" dirty="0" err="1">
                <a:latin typeface="Arial" panose="020B0604020202020204" pitchFamily="34" charset="0"/>
                <a:ea typeface="Times New Roman" panose="02020603050405020304" pitchFamily="18" charset="0"/>
                <a:cs typeface="Arial" panose="020B0604020202020204" pitchFamily="34" charset="0"/>
              </a:rPr>
              <a:t>bài</a:t>
            </a:r>
            <a:r>
              <a:rPr lang="fr-FR" sz="4200" b="1" dirty="0">
                <a:latin typeface="Arial" panose="020B0604020202020204" pitchFamily="34" charset="0"/>
                <a:ea typeface="Times New Roman" panose="02020603050405020304" pitchFamily="18" charset="0"/>
                <a:cs typeface="Arial" panose="020B0604020202020204" pitchFamily="34" charset="0"/>
              </a:rPr>
              <a:t> </a:t>
            </a:r>
            <a:r>
              <a:rPr lang="fr-FR" sz="4200" b="1" dirty="0" err="1">
                <a:latin typeface="Arial" panose="020B0604020202020204" pitchFamily="34" charset="0"/>
                <a:ea typeface="Times New Roman" panose="02020603050405020304" pitchFamily="18" charset="0"/>
                <a:cs typeface="Arial" panose="020B0604020202020204" pitchFamily="34" charset="0"/>
              </a:rPr>
              <a:t>hát</a:t>
            </a:r>
            <a:r>
              <a:rPr lang="fr-FR" sz="4200" b="1" dirty="0">
                <a:latin typeface="Arial" panose="020B0604020202020204" pitchFamily="34" charset="0"/>
                <a:ea typeface="Times New Roman" panose="02020603050405020304" pitchFamily="18" charset="0"/>
                <a:cs typeface="Arial" panose="020B0604020202020204" pitchFamily="34" charset="0"/>
              </a:rPr>
              <a:t> "</a:t>
            </a:r>
            <a:r>
              <a:rPr lang="fr-FR" sz="4200" b="1" dirty="0" err="1">
                <a:latin typeface="Arial" panose="020B0604020202020204" pitchFamily="34" charset="0"/>
                <a:ea typeface="Times New Roman" panose="02020603050405020304" pitchFamily="18" charset="0"/>
                <a:cs typeface="Arial" panose="020B0604020202020204" pitchFamily="34" charset="0"/>
              </a:rPr>
              <a:t>Viếng</a:t>
            </a:r>
            <a:r>
              <a:rPr lang="fr-FR" sz="4200" b="1" dirty="0">
                <a:latin typeface="Arial" panose="020B0604020202020204" pitchFamily="34" charset="0"/>
                <a:ea typeface="Times New Roman" panose="02020603050405020304" pitchFamily="18" charset="0"/>
                <a:cs typeface="Arial" panose="020B0604020202020204" pitchFamily="34" charset="0"/>
              </a:rPr>
              <a:t> </a:t>
            </a:r>
            <a:r>
              <a:rPr lang="fr-FR" sz="4200" b="1" dirty="0" err="1">
                <a:latin typeface="Arial" panose="020B0604020202020204" pitchFamily="34" charset="0"/>
                <a:ea typeface="Times New Roman" panose="02020603050405020304" pitchFamily="18" charset="0"/>
                <a:cs typeface="Arial" panose="020B0604020202020204" pitchFamily="34" charset="0"/>
              </a:rPr>
              <a:t>lăng</a:t>
            </a:r>
            <a:r>
              <a:rPr lang="fr-FR" sz="4200" b="1" dirty="0">
                <a:latin typeface="Arial" panose="020B0604020202020204" pitchFamily="34" charset="0"/>
                <a:ea typeface="Times New Roman" panose="02020603050405020304" pitchFamily="18" charset="0"/>
                <a:cs typeface="Arial" panose="020B0604020202020204" pitchFamily="34" charset="0"/>
              </a:rPr>
              <a:t> </a:t>
            </a:r>
            <a:r>
              <a:rPr lang="fr-FR" sz="4200" b="1" dirty="0" err="1">
                <a:latin typeface="Arial" panose="020B0604020202020204" pitchFamily="34" charset="0"/>
                <a:ea typeface="Times New Roman" panose="02020603050405020304" pitchFamily="18" charset="0"/>
                <a:cs typeface="Arial" panose="020B0604020202020204" pitchFamily="34" charset="0"/>
              </a:rPr>
              <a:t>Bác</a:t>
            </a:r>
            <a:r>
              <a:rPr lang="fr-FR" sz="4200" b="1" dirty="0">
                <a:latin typeface="Arial" panose="020B0604020202020204" pitchFamily="34" charset="0"/>
                <a:ea typeface="Times New Roman" panose="02020603050405020304" pitchFamily="18" charset="0"/>
                <a:cs typeface="Arial" panose="020B0604020202020204" pitchFamily="34" charset="0"/>
              </a:rPr>
              <a:t>"</a:t>
            </a:r>
            <a:endParaRPr lang="en-US" sz="42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4200" i="1" dirty="0" err="1" smtClean="0">
                <a:latin typeface="Arial" panose="020B0604020202020204" pitchFamily="34" charset="0"/>
                <a:ea typeface="Times New Roman" panose="02020603050405020304" pitchFamily="18" charset="0"/>
                <a:cs typeface="Arial" panose="020B0604020202020204" pitchFamily="34" charset="0"/>
              </a:rPr>
              <a:t>Bài</a:t>
            </a:r>
            <a:r>
              <a:rPr lang="fr-FR" sz="4200" i="1" dirty="0" smtClean="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hát</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này</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của</a:t>
            </a:r>
            <a:r>
              <a:rPr lang="fr-FR" sz="4200" i="1" dirty="0">
                <a:latin typeface="Arial" panose="020B0604020202020204" pitchFamily="34" charset="0"/>
                <a:ea typeface="Times New Roman" panose="02020603050405020304" pitchFamily="18" charset="0"/>
                <a:cs typeface="Arial" panose="020B0604020202020204" pitchFamily="34" charset="0"/>
              </a:rPr>
              <a:t> ai, </a:t>
            </a:r>
            <a:r>
              <a:rPr lang="fr-FR" sz="4200" i="1" dirty="0" err="1">
                <a:latin typeface="Arial" panose="020B0604020202020204" pitchFamily="34" charset="0"/>
                <a:ea typeface="Times New Roman" panose="02020603050405020304" pitchFamily="18" charset="0"/>
                <a:cs typeface="Arial" panose="020B0604020202020204" pitchFamily="34" charset="0"/>
              </a:rPr>
              <a:t>viết</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về</a:t>
            </a:r>
            <a:r>
              <a:rPr lang="fr-FR" sz="4200" i="1" dirty="0">
                <a:latin typeface="Arial" panose="020B0604020202020204" pitchFamily="34" charset="0"/>
                <a:ea typeface="Times New Roman" panose="02020603050405020304" pitchFamily="18" charset="0"/>
                <a:cs typeface="Arial" panose="020B0604020202020204" pitchFamily="34" charset="0"/>
              </a:rPr>
              <a:t> ai? </a:t>
            </a:r>
            <a:r>
              <a:rPr lang="fr-FR" sz="4200" i="1" dirty="0" err="1">
                <a:latin typeface="Arial" panose="020B0604020202020204" pitchFamily="34" charset="0"/>
                <a:ea typeface="Times New Roman" panose="02020603050405020304" pitchFamily="18" charset="0"/>
                <a:cs typeface="Arial" panose="020B0604020202020204" pitchFamily="34" charset="0"/>
              </a:rPr>
              <a:t>Em</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biết</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gì</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về</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bài</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hát</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này</a:t>
            </a:r>
            <a:r>
              <a:rPr lang="fr-FR" sz="4200" i="1"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fr-FR" sz="4200" i="1" dirty="0" smtClean="0">
                <a:latin typeface="Arial" panose="020B0604020202020204" pitchFamily="34" charset="0"/>
                <a:ea typeface="Times New Roman" panose="02020603050405020304" pitchFamily="18" charset="0"/>
                <a:cs typeface="Arial" panose="020B0604020202020204" pitchFamily="34" charset="0"/>
              </a:rPr>
              <a:t>Qua </a:t>
            </a:r>
            <a:r>
              <a:rPr lang="fr-FR" sz="4200" i="1" dirty="0" err="1">
                <a:latin typeface="Arial" panose="020B0604020202020204" pitchFamily="34" charset="0"/>
                <a:ea typeface="Times New Roman" panose="02020603050405020304" pitchFamily="18" charset="0"/>
                <a:cs typeface="Arial" panose="020B0604020202020204" pitchFamily="34" charset="0"/>
              </a:rPr>
              <a:t>bài</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hát</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em</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có</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cảm</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nhận</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được</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gì</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về</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tình</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cảm</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người</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nhà</a:t>
            </a:r>
            <a:r>
              <a:rPr lang="fr-FR" sz="4200" i="1" dirty="0">
                <a:latin typeface="Arial" panose="020B0604020202020204" pitchFamily="34" charset="0"/>
                <a:ea typeface="Times New Roman" panose="02020603050405020304" pitchFamily="18" charset="0"/>
                <a:cs typeface="Arial" panose="020B0604020202020204" pitchFamily="34" charset="0"/>
              </a:rPr>
              <a:t> </a:t>
            </a:r>
            <a:r>
              <a:rPr lang="fr-FR" sz="4200" i="1" dirty="0" err="1">
                <a:latin typeface="Arial" panose="020B0604020202020204" pitchFamily="34" charset="0"/>
                <a:ea typeface="Times New Roman" panose="02020603050405020304" pitchFamily="18" charset="0"/>
                <a:cs typeface="Arial" panose="020B0604020202020204" pitchFamily="34" charset="0"/>
              </a:rPr>
              <a:t>thơ</a:t>
            </a:r>
            <a:r>
              <a:rPr lang="fr-FR" sz="4200" i="1" dirty="0">
                <a:latin typeface="Arial" panose="020B0604020202020204" pitchFamily="34" charset="0"/>
                <a:ea typeface="Times New Roman" panose="02020603050405020304" pitchFamily="18" charset="0"/>
                <a:cs typeface="Arial" panose="020B0604020202020204" pitchFamily="34" charset="0"/>
              </a:rPr>
              <a:t>? </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26" name="ViengLangBac-BaoYen_gp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 y="6537623"/>
            <a:ext cx="1364075" cy="1364075"/>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4748" y="4838700"/>
            <a:ext cx="12993252" cy="5448300"/>
          </a:xfrm>
          <a:prstGeom prst="rect">
            <a:avLst/>
          </a:prstGeom>
        </p:spPr>
      </p:pic>
      <p:pic>
        <p:nvPicPr>
          <p:cNvPr id="29"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106066">
            <a:off x="-455016" y="8925069"/>
            <a:ext cx="6680284" cy="1280209"/>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738"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smtClean="0">
                <a:solidFill>
                  <a:srgbClr val="A5347E"/>
                </a:solidFill>
              </a:rPr>
              <a:t>3. Khổ thơ </a:t>
            </a:r>
            <a:r>
              <a:rPr lang="vi-VN" sz="5600" b="1" dirty="0">
                <a:solidFill>
                  <a:srgbClr val="A5347E"/>
                </a:solidFill>
              </a:rPr>
              <a:t>3</a:t>
            </a:r>
            <a:r>
              <a:rPr lang="vi-VN" sz="5600" b="1" dirty="0" smtClean="0">
                <a:solidFill>
                  <a:srgbClr val="A5347E"/>
                </a:solidFill>
              </a:rPr>
              <a:t>: </a:t>
            </a:r>
            <a:r>
              <a:rPr lang="vi-VN" sz="5600" b="1" i="1" dirty="0" smtClean="0">
                <a:solidFill>
                  <a:srgbClr val="A5347E"/>
                </a:solidFill>
              </a:rPr>
              <a:t>Cảm xúc khi vào trong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6" name="TextBox 5"/>
          <p:cNvSpPr txBox="1"/>
          <p:nvPr/>
        </p:nvSpPr>
        <p:spPr>
          <a:xfrm>
            <a:off x="1828800" y="1683249"/>
            <a:ext cx="15163800" cy="3970318"/>
          </a:xfrm>
          <a:prstGeom prst="rect">
            <a:avLst/>
          </a:prstGeom>
          <a:noFill/>
        </p:spPr>
        <p:txBody>
          <a:bodyPr wrap="square" rtlCol="0">
            <a:spAutoFit/>
          </a:bodyPr>
          <a:lstStyle/>
          <a:p>
            <a:pPr marL="571500" indent="-571500" algn="just">
              <a:lnSpc>
                <a:spcPct val="150000"/>
              </a:lnSpc>
              <a:buFontTx/>
              <a:buChar char="-"/>
            </a:pPr>
            <a:r>
              <a:rPr lang="vi-VN" sz="4200" dirty="0" smtClean="0"/>
              <a:t>Nghệ thuật </a:t>
            </a:r>
            <a:r>
              <a:rPr lang="vi-VN" sz="4200" b="1" i="1" dirty="0" smtClean="0"/>
              <a:t>nói giảm nói tránh</a:t>
            </a:r>
            <a:r>
              <a:rPr lang="vi-VN" sz="4200" i="1" dirty="0" smtClean="0"/>
              <a:t> </a:t>
            </a:r>
            <a:r>
              <a:rPr lang="vi-VN" sz="4200" dirty="0" smtClean="0">
                <a:sym typeface="Wingdings" panose="05000000000000000000" pitchFamily="2" charset="2"/>
              </a:rPr>
              <a:t> </a:t>
            </a:r>
            <a:r>
              <a:rPr lang="vi-VN" sz="4200" dirty="0" smtClean="0"/>
              <a:t>phủ nhận sự đau lòng: Bác đã qua đời.</a:t>
            </a:r>
          </a:p>
          <a:p>
            <a:pPr marL="571500" indent="-571500" algn="just">
              <a:lnSpc>
                <a:spcPct val="150000"/>
              </a:lnSpc>
              <a:buFontTx/>
              <a:buChar char="-"/>
            </a:pPr>
            <a:r>
              <a:rPr lang="vi-VN" sz="4200" dirty="0" smtClean="0"/>
              <a:t>Hình ảnh ẩn dụ </a:t>
            </a:r>
            <a:r>
              <a:rPr lang="vi-VN" sz="4200" b="1" i="1" dirty="0" smtClean="0"/>
              <a:t>“vầng trăng sáng dịu hiền”</a:t>
            </a:r>
            <a:r>
              <a:rPr lang="vi-VN" sz="4200" b="1" dirty="0" smtClean="0"/>
              <a:t>:</a:t>
            </a:r>
          </a:p>
          <a:p>
            <a:pPr marL="571500" indent="-571500" algn="just">
              <a:lnSpc>
                <a:spcPct val="150000"/>
              </a:lnSpc>
              <a:buFont typeface="Symbol" panose="05050102010706020507" pitchFamily="18" charset="2"/>
              <a:buChar char="Þ"/>
            </a:pPr>
            <a:r>
              <a:rPr lang="vi-VN" sz="4200" dirty="0" smtClean="0"/>
              <a:t>Gợi tâm hồn, nhân cách sống cao đẹp, trong sáng của Bác.</a:t>
            </a:r>
          </a:p>
        </p:txBody>
      </p:sp>
      <p:sp>
        <p:nvSpPr>
          <p:cNvPr id="11" name="TextBox 10"/>
          <p:cNvSpPr txBox="1"/>
          <p:nvPr/>
        </p:nvSpPr>
        <p:spPr>
          <a:xfrm>
            <a:off x="1828800" y="5524500"/>
            <a:ext cx="15163800" cy="3970318"/>
          </a:xfrm>
          <a:prstGeom prst="rect">
            <a:avLst/>
          </a:prstGeom>
          <a:noFill/>
        </p:spPr>
        <p:txBody>
          <a:bodyPr wrap="square" rtlCol="0">
            <a:spAutoFit/>
          </a:bodyPr>
          <a:lstStyle/>
          <a:p>
            <a:pPr marL="571500" indent="-571500" algn="just">
              <a:lnSpc>
                <a:spcPct val="150000"/>
              </a:lnSpc>
              <a:buFontTx/>
              <a:buChar char="-"/>
            </a:pPr>
            <a:r>
              <a:rPr lang="vi-VN" sz="4200" dirty="0" smtClean="0"/>
              <a:t>Hình ảnh ẩn dụ </a:t>
            </a:r>
            <a:r>
              <a:rPr lang="vi-VN" sz="4200" b="1" i="1" dirty="0" smtClean="0"/>
              <a:t>“trời xanh là mãi mãi”</a:t>
            </a:r>
            <a:r>
              <a:rPr lang="vi-VN" sz="4200" i="1" dirty="0" smtClean="0"/>
              <a:t>:</a:t>
            </a:r>
          </a:p>
          <a:p>
            <a:pPr marL="571500" indent="-571500" algn="just">
              <a:lnSpc>
                <a:spcPct val="150000"/>
              </a:lnSpc>
              <a:buFont typeface="Symbol" panose="05050102010706020507" pitchFamily="18" charset="2"/>
              <a:buChar char="Þ"/>
            </a:pPr>
            <a:r>
              <a:rPr lang="vi-VN" sz="4200" dirty="0" smtClean="0"/>
              <a:t>Bác đã hóa thân vào thiên nhiên đất trời của dân tộc, sống mãi trong sự nghiệp và tâm trí của nhân dân như bầu trời xanh vĩnh viễn ở trên cao.</a:t>
            </a:r>
          </a:p>
        </p:txBody>
      </p:sp>
    </p:spTree>
    <p:extLst>
      <p:ext uri="{BB962C8B-B14F-4D97-AF65-F5344CB8AC3E}">
        <p14:creationId xmlns:p14="http://schemas.microsoft.com/office/powerpoint/2010/main" val="35335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down)">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p:cTn id="29"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smtClean="0">
                <a:solidFill>
                  <a:srgbClr val="A5347E"/>
                </a:solidFill>
              </a:rPr>
              <a:t>3. Khổ thơ </a:t>
            </a:r>
            <a:r>
              <a:rPr lang="vi-VN" sz="5600" b="1" dirty="0">
                <a:solidFill>
                  <a:srgbClr val="A5347E"/>
                </a:solidFill>
              </a:rPr>
              <a:t>3</a:t>
            </a:r>
            <a:r>
              <a:rPr lang="vi-VN" sz="5600" b="1" dirty="0" smtClean="0">
                <a:solidFill>
                  <a:srgbClr val="A5347E"/>
                </a:solidFill>
              </a:rPr>
              <a:t>: </a:t>
            </a:r>
            <a:r>
              <a:rPr lang="vi-VN" sz="5600" b="1" i="1" dirty="0" smtClean="0">
                <a:solidFill>
                  <a:srgbClr val="A5347E"/>
                </a:solidFill>
              </a:rPr>
              <a:t>Cảm xúc khi vào trong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71512" y="8381340"/>
            <a:ext cx="9541174" cy="9350350"/>
          </a:xfrm>
          <a:prstGeom prst="rect">
            <a:avLst/>
          </a:prstGeom>
        </p:spPr>
      </p:pic>
      <p:sp>
        <p:nvSpPr>
          <p:cNvPr id="6" name="TextBox 5"/>
          <p:cNvSpPr txBox="1"/>
          <p:nvPr/>
        </p:nvSpPr>
        <p:spPr>
          <a:xfrm>
            <a:off x="1828800" y="1683249"/>
            <a:ext cx="15163800" cy="2031325"/>
          </a:xfrm>
          <a:prstGeom prst="rect">
            <a:avLst/>
          </a:prstGeom>
          <a:noFill/>
        </p:spPr>
        <p:txBody>
          <a:bodyPr wrap="square" rtlCol="0">
            <a:spAutoFit/>
          </a:bodyPr>
          <a:lstStyle/>
          <a:p>
            <a:pPr marL="571500" indent="-571500" algn="just">
              <a:lnSpc>
                <a:spcPct val="150000"/>
              </a:lnSpc>
              <a:buFontTx/>
              <a:buChar char="-"/>
            </a:pPr>
            <a:r>
              <a:rPr lang="vi-VN" sz="4200" dirty="0" smtClean="0"/>
              <a:t>Từ ngữ biểu cảm trực tiếp </a:t>
            </a:r>
            <a:r>
              <a:rPr lang="vi-VN" sz="4200" b="1" i="1" dirty="0" smtClean="0"/>
              <a:t>“nhói”: </a:t>
            </a:r>
          </a:p>
          <a:p>
            <a:pPr marL="571500" indent="-571500" algn="just">
              <a:lnSpc>
                <a:spcPct val="150000"/>
              </a:lnSpc>
              <a:buFont typeface="Symbol" panose="05050102010706020507" pitchFamily="18" charset="2"/>
              <a:buChar char="Þ"/>
            </a:pPr>
            <a:r>
              <a:rPr lang="vi-VN" sz="4200" dirty="0" smtClean="0"/>
              <a:t>Khắc họa nỗi đau đột ngột, quặn thắt trong tim.</a:t>
            </a:r>
          </a:p>
        </p:txBody>
      </p:sp>
      <p:sp>
        <p:nvSpPr>
          <p:cNvPr id="11" name="TextBox 10"/>
          <p:cNvSpPr txBox="1"/>
          <p:nvPr/>
        </p:nvSpPr>
        <p:spPr>
          <a:xfrm>
            <a:off x="1815353" y="3714574"/>
            <a:ext cx="15163800" cy="3970318"/>
          </a:xfrm>
          <a:prstGeom prst="rect">
            <a:avLst/>
          </a:prstGeom>
          <a:noFill/>
        </p:spPr>
        <p:txBody>
          <a:bodyPr wrap="square" rtlCol="0">
            <a:spAutoFit/>
          </a:bodyPr>
          <a:lstStyle/>
          <a:p>
            <a:pPr marL="571500" indent="-571500" algn="just">
              <a:lnSpc>
                <a:spcPct val="150000"/>
              </a:lnSpc>
              <a:buFontTx/>
              <a:buChar char="-"/>
            </a:pPr>
            <a:r>
              <a:rPr lang="vi-VN" sz="4200" dirty="0" smtClean="0"/>
              <a:t>Cặp quan hệ từ </a:t>
            </a:r>
            <a:r>
              <a:rPr lang="vi-VN" sz="4200" b="1" i="1" dirty="0" smtClean="0"/>
              <a:t>“vẫn, mà”: </a:t>
            </a:r>
          </a:p>
          <a:p>
            <a:pPr marL="571500" indent="-571500" algn="just">
              <a:lnSpc>
                <a:spcPct val="150000"/>
              </a:lnSpc>
              <a:buFont typeface="Symbol" panose="05050102010706020507" pitchFamily="18" charset="2"/>
              <a:buChar char="Þ"/>
            </a:pPr>
            <a:r>
              <a:rPr lang="vi-VN" sz="4200" dirty="0" smtClean="0"/>
              <a:t>Sự mâu thuẫn giữa tình cảm và lí trí.</a:t>
            </a:r>
          </a:p>
          <a:p>
            <a:pPr marL="571500" indent="-571500" algn="just">
              <a:lnSpc>
                <a:spcPct val="150000"/>
              </a:lnSpc>
              <a:buFont typeface="Symbol" panose="05050102010706020507" pitchFamily="18" charset="2"/>
              <a:buChar char="Þ"/>
            </a:pPr>
            <a:r>
              <a:rPr lang="vi-VN" sz="4200" dirty="0" smtClean="0"/>
              <a:t>Cảm xúc này là đỉnh điểm của nỗi nhớ thương, của niềm đau xót.</a:t>
            </a:r>
          </a:p>
        </p:txBody>
      </p:sp>
    </p:spTree>
    <p:extLst>
      <p:ext uri="{BB962C8B-B14F-4D97-AF65-F5344CB8AC3E}">
        <p14:creationId xmlns:p14="http://schemas.microsoft.com/office/powerpoint/2010/main" val="159863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barn(inVertical)">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barn(inVertical)">
                                      <p:cBhvr>
                                        <p:cTn id="2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4</a:t>
            </a:r>
            <a:r>
              <a:rPr lang="vi-VN" sz="5600" b="1" dirty="0" smtClean="0">
                <a:solidFill>
                  <a:srgbClr val="A5347E"/>
                </a:solidFill>
              </a:rPr>
              <a:t>. Khổ thơ 4: </a:t>
            </a:r>
            <a:r>
              <a:rPr lang="vi-VN" sz="5600" b="1" i="1" dirty="0" smtClean="0">
                <a:solidFill>
                  <a:srgbClr val="A5347E"/>
                </a:solidFill>
              </a:rPr>
              <a:t>Cảm xúc khi rời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sp>
        <p:nvSpPr>
          <p:cNvPr id="10" name="Rectangle 9"/>
          <p:cNvSpPr/>
          <p:nvPr/>
        </p:nvSpPr>
        <p:spPr>
          <a:xfrm>
            <a:off x="4267200" y="2168628"/>
            <a:ext cx="10490993" cy="4431983"/>
          </a:xfrm>
          <a:prstGeom prst="rect">
            <a:avLst/>
          </a:prstGeom>
        </p:spPr>
        <p:txBody>
          <a:bodyPr wrap="square">
            <a:spAutoFit/>
          </a:bodyPr>
          <a:lstStyle/>
          <a:p>
            <a:pPr algn="just">
              <a:lnSpc>
                <a:spcPct val="150000"/>
              </a:lnSpc>
              <a:spcBef>
                <a:spcPts val="600"/>
              </a:spcBef>
              <a:spcAft>
                <a:spcPts val="600"/>
              </a:spcAft>
            </a:pPr>
            <a:r>
              <a:rPr lang="vi-VN" sz="4200" i="1" dirty="0" smtClean="0">
                <a:ea typeface="Times New Roman" panose="02020603050405020304" pitchFamily="18" charset="0"/>
                <a:cs typeface="Arial" panose="020B0604020202020204" pitchFamily="34" charset="0"/>
              </a:rPr>
              <a:t>“Mai về miền Nam thương trào nước mắt</a:t>
            </a:r>
          </a:p>
          <a:p>
            <a:pPr algn="just">
              <a:lnSpc>
                <a:spcPct val="150000"/>
              </a:lnSpc>
              <a:spcBef>
                <a:spcPts val="600"/>
              </a:spcBef>
              <a:spcAft>
                <a:spcPts val="600"/>
              </a:spcAft>
            </a:pPr>
            <a:r>
              <a:rPr lang="vi-VN" sz="4200" i="1" dirty="0" smtClean="0">
                <a:ea typeface="Times New Roman" panose="02020603050405020304" pitchFamily="18" charset="0"/>
                <a:cs typeface="Arial" panose="020B0604020202020204" pitchFamily="34" charset="0"/>
              </a:rPr>
              <a:t>Muốn làm con chim hót quanh lăng Bác</a:t>
            </a:r>
          </a:p>
          <a:p>
            <a:pPr algn="just">
              <a:lnSpc>
                <a:spcPct val="150000"/>
              </a:lnSpc>
              <a:spcBef>
                <a:spcPts val="600"/>
              </a:spcBef>
              <a:spcAft>
                <a:spcPts val="600"/>
              </a:spcAft>
            </a:pPr>
            <a:r>
              <a:rPr lang="vi-VN" sz="4200" i="1" dirty="0" smtClean="0">
                <a:ea typeface="Times New Roman" panose="02020603050405020304" pitchFamily="18" charset="0"/>
                <a:cs typeface="Arial" panose="020B0604020202020204" pitchFamily="34" charset="0"/>
              </a:rPr>
              <a:t>Muốn làm đóa hoa tỏa hương đâu đây</a:t>
            </a:r>
          </a:p>
          <a:p>
            <a:pPr algn="just">
              <a:lnSpc>
                <a:spcPct val="150000"/>
              </a:lnSpc>
              <a:spcBef>
                <a:spcPts val="600"/>
              </a:spcBef>
              <a:spcAft>
                <a:spcPts val="600"/>
              </a:spcAft>
            </a:pPr>
            <a:r>
              <a:rPr lang="vi-VN" sz="4200" i="1" dirty="0" smtClean="0">
                <a:ea typeface="Times New Roman" panose="02020603050405020304" pitchFamily="18" charset="0"/>
                <a:cs typeface="Arial" panose="020B0604020202020204" pitchFamily="34" charset="0"/>
              </a:rPr>
              <a:t>Muốn làm cây tre trung hiếu chốn này.”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77191" y="2353798"/>
            <a:ext cx="4914286" cy="819047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5753100"/>
            <a:ext cx="5000625" cy="5000625"/>
          </a:xfrm>
          <a:prstGeom prst="rect">
            <a:avLst/>
          </a:prstGeom>
        </p:spPr>
      </p:pic>
      <p:pic>
        <p:nvPicPr>
          <p:cNvPr id="13"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9618" flipH="1">
            <a:off x="-2023912" y="8152741"/>
            <a:ext cx="9541174" cy="9350350"/>
          </a:xfrm>
          <a:prstGeom prst="rect">
            <a:avLst/>
          </a:prstGeom>
        </p:spPr>
      </p:pic>
      <p:pic>
        <p:nvPicPr>
          <p:cNvPr id="8" name="Picture 7"/>
          <p:cNvPicPr>
            <a:picLocks noChangeAspect="1"/>
          </p:cNvPicPr>
          <p:nvPr/>
        </p:nvPicPr>
        <p:blipFill rotWithShape="1">
          <a:blip r:embed="rId10" cstate="print">
            <a:extLst>
              <a:ext uri="{28A0092B-C50C-407E-A947-70E740481C1C}">
                <a14:useLocalDpi xmlns:a14="http://schemas.microsoft.com/office/drawing/2010/main" val="0"/>
              </a:ext>
            </a:extLst>
          </a:blip>
          <a:srcRect l="17169" t="23753" r="22797" b="26219"/>
          <a:stretch/>
        </p:blipFill>
        <p:spPr>
          <a:xfrm>
            <a:off x="1649395" y="1961957"/>
            <a:ext cx="2194560" cy="1828801"/>
          </a:xfrm>
          <a:prstGeom prst="rect">
            <a:avLst/>
          </a:prstGeom>
        </p:spPr>
      </p:pic>
    </p:spTree>
    <p:extLst>
      <p:ext uri="{BB962C8B-B14F-4D97-AF65-F5344CB8AC3E}">
        <p14:creationId xmlns:p14="http://schemas.microsoft.com/office/powerpoint/2010/main" val="373388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4</a:t>
            </a:r>
            <a:r>
              <a:rPr lang="vi-VN" sz="5600" b="1" dirty="0" smtClean="0">
                <a:solidFill>
                  <a:srgbClr val="A5347E"/>
                </a:solidFill>
              </a:rPr>
              <a:t>. Khổ thơ 4: </a:t>
            </a:r>
            <a:r>
              <a:rPr lang="vi-VN" sz="5600" b="1" i="1" dirty="0" smtClean="0">
                <a:solidFill>
                  <a:srgbClr val="A5347E"/>
                </a:solidFill>
              </a:rPr>
              <a:t>Cảm xúc khi rời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13"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2023912" y="8152741"/>
            <a:ext cx="9541174" cy="9350350"/>
          </a:xfrm>
          <a:prstGeom prst="rect">
            <a:avLst/>
          </a:prstGeom>
        </p:spPr>
      </p:pic>
      <p:sp>
        <p:nvSpPr>
          <p:cNvPr id="3" name="Cloud Callout 2"/>
          <p:cNvSpPr/>
          <p:nvPr/>
        </p:nvSpPr>
        <p:spPr>
          <a:xfrm>
            <a:off x="1676400" y="1814723"/>
            <a:ext cx="14249400" cy="4222251"/>
          </a:xfrm>
          <a:prstGeom prst="cloudCallout">
            <a:avLst>
              <a:gd name="adj1" fmla="val 37767"/>
              <a:gd name="adj2" fmla="val 45831"/>
            </a:avLst>
          </a:prstGeom>
          <a:solidFill>
            <a:schemeClr val="accent2">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i="1" dirty="0">
                <a:solidFill>
                  <a:schemeClr val="tx1"/>
                </a:solidFill>
                <a:latin typeface="Arial" panose="020B0604020202020204" pitchFamily="34" charset="0"/>
                <a:cs typeface="Arial" panose="020B0604020202020204" pitchFamily="34" charset="0"/>
              </a:rPr>
              <a:t>Chỉ </a:t>
            </a:r>
            <a:r>
              <a:rPr lang="en-US" sz="3500" i="1" dirty="0" err="1">
                <a:solidFill>
                  <a:schemeClr val="tx1"/>
                </a:solidFill>
                <a:latin typeface="Arial" panose="020B0604020202020204" pitchFamily="34" charset="0"/>
                <a:cs typeface="Arial" panose="020B0604020202020204" pitchFamily="34" charset="0"/>
              </a:rPr>
              <a:t>ra</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nghệ</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thuật</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đặc</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sắc</a:t>
            </a:r>
            <a:r>
              <a:rPr lang="en-US" sz="3500" i="1" dirty="0">
                <a:solidFill>
                  <a:schemeClr val="tx1"/>
                </a:solidFill>
                <a:latin typeface="Arial" panose="020B0604020202020204" pitchFamily="34" charset="0"/>
                <a:cs typeface="Arial" panose="020B0604020202020204" pitchFamily="34" charset="0"/>
              </a:rPr>
              <a:t> trong </a:t>
            </a:r>
            <a:r>
              <a:rPr lang="en-US" sz="3500" i="1" dirty="0" err="1">
                <a:solidFill>
                  <a:schemeClr val="tx1"/>
                </a:solidFill>
                <a:latin typeface="Arial" panose="020B0604020202020204" pitchFamily="34" charset="0"/>
                <a:cs typeface="Arial" panose="020B0604020202020204" pitchFamily="34" charset="0"/>
              </a:rPr>
              <a:t>khổ</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thơ</a:t>
            </a:r>
            <a:r>
              <a:rPr lang="en-US" sz="3500" i="1" dirty="0">
                <a:solidFill>
                  <a:schemeClr val="tx1"/>
                </a:solidFill>
                <a:latin typeface="Arial" panose="020B0604020202020204" pitchFamily="34" charset="0"/>
                <a:cs typeface="Arial" panose="020B0604020202020204" pitchFamily="34" charset="0"/>
              </a:rPr>
              <a:t> cuối của bài </a:t>
            </a:r>
            <a:r>
              <a:rPr lang="en-US" sz="3500" i="1" dirty="0" err="1">
                <a:solidFill>
                  <a:schemeClr val="tx1"/>
                </a:solidFill>
                <a:latin typeface="Arial" panose="020B0604020202020204" pitchFamily="34" charset="0"/>
                <a:cs typeface="Arial" panose="020B0604020202020204" pitchFamily="34" charset="0"/>
              </a:rPr>
              <a:t>thơ</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Những</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nghệ</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thuật</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đó</a:t>
            </a:r>
            <a:r>
              <a:rPr lang="en-US" sz="3500" i="1" dirty="0">
                <a:solidFill>
                  <a:schemeClr val="tx1"/>
                </a:solidFill>
                <a:latin typeface="Arial" panose="020B0604020202020204" pitchFamily="34" charset="0"/>
                <a:cs typeface="Arial" panose="020B0604020202020204" pitchFamily="34" charset="0"/>
              </a:rPr>
              <a:t> có </a:t>
            </a:r>
            <a:r>
              <a:rPr lang="en-US" sz="3500" i="1" dirty="0" err="1">
                <a:solidFill>
                  <a:schemeClr val="tx1"/>
                </a:solidFill>
                <a:latin typeface="Arial" panose="020B0604020202020204" pitchFamily="34" charset="0"/>
                <a:cs typeface="Arial" panose="020B0604020202020204" pitchFamily="34" charset="0"/>
              </a:rPr>
              <a:t>tác</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dụng</a:t>
            </a:r>
            <a:r>
              <a:rPr lang="en-US" sz="3500" i="1" dirty="0">
                <a:solidFill>
                  <a:schemeClr val="tx1"/>
                </a:solidFill>
                <a:latin typeface="Arial" panose="020B0604020202020204" pitchFamily="34" charset="0"/>
                <a:cs typeface="Arial" panose="020B0604020202020204" pitchFamily="34" charset="0"/>
              </a:rPr>
              <a:t> trong việc thể </a:t>
            </a:r>
            <a:r>
              <a:rPr lang="en-US" sz="3500" i="1" dirty="0" err="1">
                <a:solidFill>
                  <a:schemeClr val="tx1"/>
                </a:solidFill>
                <a:latin typeface="Arial" panose="020B0604020202020204" pitchFamily="34" charset="0"/>
                <a:cs typeface="Arial" panose="020B0604020202020204" pitchFamily="34" charset="0"/>
              </a:rPr>
              <a:t>hiện</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tình</a:t>
            </a:r>
            <a:r>
              <a:rPr lang="en-US" sz="3500" i="1" dirty="0">
                <a:solidFill>
                  <a:schemeClr val="tx1"/>
                </a:solidFill>
                <a:latin typeface="Arial" panose="020B0604020202020204" pitchFamily="34" charset="0"/>
                <a:cs typeface="Arial" panose="020B0604020202020204" pitchFamily="34" charset="0"/>
              </a:rPr>
              <a:t> cảm của </a:t>
            </a:r>
            <a:r>
              <a:rPr lang="en-US" sz="3500" i="1" dirty="0" err="1">
                <a:solidFill>
                  <a:schemeClr val="tx1"/>
                </a:solidFill>
                <a:latin typeface="Arial" panose="020B0604020202020204" pitchFamily="34" charset="0"/>
                <a:cs typeface="Arial" panose="020B0604020202020204" pitchFamily="34" charset="0"/>
              </a:rPr>
              <a:t>tác</a:t>
            </a:r>
            <a:r>
              <a:rPr lang="en-US" sz="3500" i="1" dirty="0">
                <a:solidFill>
                  <a:schemeClr val="tx1"/>
                </a:solidFill>
                <a:latin typeface="Arial" panose="020B0604020202020204" pitchFamily="34" charset="0"/>
                <a:cs typeface="Arial" panose="020B0604020202020204" pitchFamily="34" charset="0"/>
              </a:rPr>
              <a:t> </a:t>
            </a:r>
            <a:r>
              <a:rPr lang="en-US" sz="3500" i="1" dirty="0" err="1">
                <a:solidFill>
                  <a:schemeClr val="tx1"/>
                </a:solidFill>
                <a:latin typeface="Arial" panose="020B0604020202020204" pitchFamily="34" charset="0"/>
                <a:cs typeface="Arial" panose="020B0604020202020204" pitchFamily="34" charset="0"/>
              </a:rPr>
              <a:t>giả</a:t>
            </a:r>
            <a:r>
              <a:rPr lang="en-US" sz="3500" i="1" dirty="0">
                <a:solidFill>
                  <a:schemeClr val="tx1"/>
                </a:solidFill>
                <a:latin typeface="Arial" panose="020B0604020202020204" pitchFamily="34" charset="0"/>
                <a:cs typeface="Arial" panose="020B0604020202020204" pitchFamily="34" charset="0"/>
              </a:rPr>
              <a:t>?</a:t>
            </a:r>
            <a:endParaRPr lang="en-US" sz="35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2007" t="6522" r="11362" b="6250"/>
          <a:stretch/>
        </p:blipFill>
        <p:spPr>
          <a:xfrm>
            <a:off x="13207207" y="4822487"/>
            <a:ext cx="4800600" cy="5464513"/>
          </a:xfrm>
          <a:prstGeom prst="rect">
            <a:avLst/>
          </a:prstGeom>
        </p:spPr>
      </p:pic>
    </p:spTree>
    <p:extLst>
      <p:ext uri="{BB962C8B-B14F-4D97-AF65-F5344CB8AC3E}">
        <p14:creationId xmlns:p14="http://schemas.microsoft.com/office/powerpoint/2010/main" val="145652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4</a:t>
            </a:r>
            <a:r>
              <a:rPr lang="vi-VN" sz="5600" b="1" dirty="0" smtClean="0">
                <a:solidFill>
                  <a:srgbClr val="A5347E"/>
                </a:solidFill>
              </a:rPr>
              <a:t>. Khổ thơ 4: </a:t>
            </a:r>
            <a:r>
              <a:rPr lang="vi-VN" sz="5600" b="1" i="1" dirty="0" smtClean="0">
                <a:solidFill>
                  <a:srgbClr val="A5347E"/>
                </a:solidFill>
              </a:rPr>
              <a:t>Cảm xúc khi rời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13"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2023912" y="8152741"/>
            <a:ext cx="9541174" cy="9350350"/>
          </a:xfrm>
          <a:prstGeom prst="rect">
            <a:avLst/>
          </a:prstGeom>
        </p:spPr>
      </p:pic>
      <p:sp>
        <p:nvSpPr>
          <p:cNvPr id="5" name="Rectangle 4"/>
          <p:cNvSpPr/>
          <p:nvPr/>
        </p:nvSpPr>
        <p:spPr>
          <a:xfrm>
            <a:off x="1143001" y="1526522"/>
            <a:ext cx="15849599" cy="2031325"/>
          </a:xfrm>
          <a:prstGeom prst="rect">
            <a:avLst/>
          </a:prstGeom>
        </p:spPr>
        <p:txBody>
          <a:bodyPr wrap="square">
            <a:spAutoFit/>
          </a:bodyPr>
          <a:lstStyle/>
          <a:p>
            <a:pPr algn="just">
              <a:lnSpc>
                <a:spcPct val="150000"/>
              </a:lnSpc>
            </a:pPr>
            <a:r>
              <a:rPr lang="en-US" sz="4200" dirty="0">
                <a:latin typeface="Arial" panose="020B0604020202020204" pitchFamily="34" charset="0"/>
                <a:ea typeface="Times New Roman" panose="02020603050405020304" pitchFamily="18" charset="0"/>
                <a:cs typeface="Arial" panose="020B0604020202020204" pitchFamily="34" charset="0"/>
              </a:rPr>
              <a:t> - </a:t>
            </a:r>
            <a:r>
              <a:rPr lang="vi-VN" sz="4200" dirty="0" smtClean="0">
                <a:latin typeface="Arial" panose="020B0604020202020204" pitchFamily="34" charset="0"/>
                <a:ea typeface="Times New Roman" panose="02020603050405020304" pitchFamily="18" charset="0"/>
                <a:cs typeface="Arial" panose="020B0604020202020204" pitchFamily="34" charset="0"/>
              </a:rPr>
              <a:t>Từ chỉ thời gian </a:t>
            </a:r>
            <a:r>
              <a:rPr lang="vi-VN" sz="4200" b="1" i="1" dirty="0" smtClean="0">
                <a:latin typeface="Arial" panose="020B0604020202020204" pitchFamily="34" charset="0"/>
                <a:ea typeface="Times New Roman" panose="02020603050405020304" pitchFamily="18" charset="0"/>
                <a:cs typeface="Arial" panose="020B0604020202020204" pitchFamily="34" charset="0"/>
              </a:rPr>
              <a:t>“mai” </a:t>
            </a:r>
            <a:r>
              <a:rPr lang="vi-VN" sz="4200" dirty="0" smtClean="0">
                <a:latin typeface="Arial" panose="020B0604020202020204" pitchFamily="34" charset="0"/>
                <a:ea typeface="Times New Roman" panose="02020603050405020304" pitchFamily="18" charset="0"/>
                <a:cs typeface="Arial" panose="020B0604020202020204" pitchFamily="34" charset="0"/>
              </a:rPr>
              <a:t>đi liền với địa danh </a:t>
            </a:r>
            <a:r>
              <a:rPr lang="vi-VN" sz="4200" b="1" i="1" dirty="0" smtClean="0">
                <a:latin typeface="Arial" panose="020B0604020202020204" pitchFamily="34" charset="0"/>
                <a:ea typeface="Times New Roman" panose="02020603050405020304" pitchFamily="18" charset="0"/>
                <a:cs typeface="Arial" panose="020B0604020202020204" pitchFamily="34" charset="0"/>
              </a:rPr>
              <a:t>“miền Nam”</a:t>
            </a:r>
            <a:r>
              <a:rPr lang="vi-VN" sz="42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Symbol" panose="05050102010706020507" pitchFamily="18" charset="2"/>
              <a:buChar char="Þ"/>
            </a:pPr>
            <a:r>
              <a:rPr lang="vi-VN" sz="4200" dirty="0" smtClean="0">
                <a:latin typeface="Arial" panose="020B0604020202020204" pitchFamily="34" charset="0"/>
                <a:ea typeface="Times New Roman" panose="02020603050405020304" pitchFamily="18" charset="0"/>
                <a:cs typeface="Arial" panose="020B0604020202020204" pitchFamily="34" charset="0"/>
              </a:rPr>
              <a:t>Chí xa, tấm lòng, tình cảm của những người con miền Nam.</a:t>
            </a:r>
          </a:p>
        </p:txBody>
      </p:sp>
      <p:sp>
        <p:nvSpPr>
          <p:cNvPr id="7" name="Rectangle 6"/>
          <p:cNvSpPr/>
          <p:nvPr/>
        </p:nvSpPr>
        <p:spPr>
          <a:xfrm>
            <a:off x="1123950" y="3553084"/>
            <a:ext cx="15849599" cy="3000821"/>
          </a:xfrm>
          <a:prstGeom prst="rect">
            <a:avLst/>
          </a:prstGeom>
        </p:spPr>
        <p:txBody>
          <a:bodyPr wrap="square">
            <a:spAutoFit/>
          </a:bodyPr>
          <a:lstStyle/>
          <a:p>
            <a:pPr algn="just">
              <a:lnSpc>
                <a:spcPct val="150000"/>
              </a:lnSpc>
            </a:pPr>
            <a:r>
              <a:rPr lang="en-US" sz="4200" dirty="0">
                <a:latin typeface="Arial" panose="020B0604020202020204" pitchFamily="34" charset="0"/>
                <a:ea typeface="Times New Roman" panose="02020603050405020304" pitchFamily="18" charset="0"/>
                <a:cs typeface="Arial" panose="020B0604020202020204" pitchFamily="34" charset="0"/>
              </a:rPr>
              <a:t> - </a:t>
            </a:r>
            <a:r>
              <a:rPr lang="vi-VN" sz="4200" dirty="0" smtClean="0">
                <a:latin typeface="Arial" panose="020B0604020202020204" pitchFamily="34" charset="0"/>
                <a:ea typeface="Times New Roman" panose="02020603050405020304" pitchFamily="18" charset="0"/>
                <a:cs typeface="Arial" panose="020B0604020202020204" pitchFamily="34" charset="0"/>
              </a:rPr>
              <a:t>Động từ </a:t>
            </a:r>
            <a:r>
              <a:rPr lang="vi-VN" sz="4200" b="1" i="1" dirty="0" smtClean="0">
                <a:latin typeface="Arial" panose="020B0604020202020204" pitchFamily="34" charset="0"/>
                <a:ea typeface="Times New Roman" panose="02020603050405020304" pitchFamily="18" charset="0"/>
                <a:cs typeface="Arial" panose="020B0604020202020204" pitchFamily="34" charset="0"/>
              </a:rPr>
              <a:t>“trào”:</a:t>
            </a:r>
          </a:p>
          <a:p>
            <a:pPr marL="571500" indent="-571500" algn="just">
              <a:lnSpc>
                <a:spcPct val="150000"/>
              </a:lnSpc>
              <a:buFont typeface="Symbol" panose="05050102010706020507" pitchFamily="18" charset="2"/>
              <a:buChar char="Þ"/>
            </a:pPr>
            <a:r>
              <a:rPr lang="vi-VN" sz="4200" dirty="0" smtClean="0">
                <a:latin typeface="Arial" panose="020B0604020202020204" pitchFamily="34" charset="0"/>
                <a:ea typeface="Times New Roman" panose="02020603050405020304" pitchFamily="18" charset="0"/>
                <a:cs typeface="Arial" panose="020B0604020202020204" pitchFamily="34" charset="0"/>
              </a:rPr>
              <a:t>Diễn ra cảm xúc mãnh liệt, luyến tiếc, bịn rịn không muốn xa nơi Bác nghỉ. </a:t>
            </a:r>
          </a:p>
        </p:txBody>
      </p:sp>
    </p:spTree>
    <p:extLst>
      <p:ext uri="{BB962C8B-B14F-4D97-AF65-F5344CB8AC3E}">
        <p14:creationId xmlns:p14="http://schemas.microsoft.com/office/powerpoint/2010/main" val="283864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4</a:t>
            </a:r>
            <a:r>
              <a:rPr lang="vi-VN" sz="5600" b="1" dirty="0" smtClean="0">
                <a:solidFill>
                  <a:srgbClr val="A5347E"/>
                </a:solidFill>
              </a:rPr>
              <a:t>. Khổ thơ 4: </a:t>
            </a:r>
            <a:r>
              <a:rPr lang="vi-VN" sz="5600" b="1" i="1" dirty="0" smtClean="0">
                <a:solidFill>
                  <a:srgbClr val="A5347E"/>
                </a:solidFill>
              </a:rPr>
              <a:t>Cảm xúc khi rời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13"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2023912" y="8152741"/>
            <a:ext cx="9541174" cy="9350350"/>
          </a:xfrm>
          <a:prstGeom prst="rect">
            <a:avLst/>
          </a:prstGeom>
        </p:spPr>
      </p:pic>
      <p:sp>
        <p:nvSpPr>
          <p:cNvPr id="5" name="Rectangle 4"/>
          <p:cNvSpPr/>
          <p:nvPr/>
        </p:nvSpPr>
        <p:spPr>
          <a:xfrm>
            <a:off x="1143001" y="1526522"/>
            <a:ext cx="15849599" cy="5909310"/>
          </a:xfrm>
          <a:prstGeom prst="rect">
            <a:avLst/>
          </a:prstGeom>
        </p:spPr>
        <p:txBody>
          <a:bodyPr wrap="square">
            <a:spAutoFit/>
          </a:bodyPr>
          <a:lstStyle/>
          <a:p>
            <a:pPr algn="just">
              <a:lnSpc>
                <a:spcPct val="150000"/>
              </a:lnSpc>
            </a:pPr>
            <a:r>
              <a:rPr lang="en-US" sz="4200" dirty="0">
                <a:latin typeface="Arial" panose="020B0604020202020204" pitchFamily="34" charset="0"/>
                <a:ea typeface="Times New Roman" panose="02020603050405020304" pitchFamily="18" charset="0"/>
                <a:cs typeface="Arial" panose="020B0604020202020204" pitchFamily="34" charset="0"/>
              </a:rPr>
              <a:t> - </a:t>
            </a:r>
            <a:r>
              <a:rPr lang="en-US" sz="4200" dirty="0" err="1">
                <a:latin typeface="Arial" panose="020B0604020202020204" pitchFamily="34" charset="0"/>
                <a:ea typeface="Times New Roman" panose="02020603050405020304" pitchFamily="18" charset="0"/>
                <a:cs typeface="Arial" panose="020B0604020202020204" pitchFamily="34" charset="0"/>
              </a:rPr>
              <a:t>Điệp</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ngữ</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vi-VN" sz="4200" dirty="0" smtClean="0">
                <a:latin typeface="Arial" panose="020B0604020202020204" pitchFamily="34" charset="0"/>
                <a:ea typeface="Times New Roman" panose="02020603050405020304" pitchFamily="18" charset="0"/>
                <a:cs typeface="Arial" panose="020B0604020202020204" pitchFamily="34" charset="0"/>
              </a:rPr>
              <a:t>“</a:t>
            </a:r>
            <a:r>
              <a:rPr lang="en-US" sz="4200" i="1" dirty="0" smtClean="0">
                <a:latin typeface="Arial" panose="020B0604020202020204" pitchFamily="34" charset="0"/>
                <a:ea typeface="Times New Roman" panose="02020603050405020304" pitchFamily="18" charset="0"/>
                <a:cs typeface="Arial" panose="020B0604020202020204" pitchFamily="34" charset="0"/>
              </a:rPr>
              <a:t>Muốn làm</a:t>
            </a:r>
            <a:r>
              <a:rPr lang="vi-VN" sz="4200" i="1" dirty="0" smtClean="0">
                <a:latin typeface="Arial" panose="020B0604020202020204" pitchFamily="34" charset="0"/>
                <a:ea typeface="Times New Roman" panose="02020603050405020304" pitchFamily="18" charset="0"/>
                <a:cs typeface="Arial" panose="020B0604020202020204" pitchFamily="34" charset="0"/>
              </a:rPr>
              <a:t>” </a:t>
            </a:r>
            <a:r>
              <a:rPr lang="vi-VN" sz="4200" dirty="0" smtClean="0">
                <a:latin typeface="Arial" panose="020B0604020202020204" pitchFamily="34" charset="0"/>
                <a:ea typeface="Times New Roman" panose="02020603050405020304" pitchFamily="18" charset="0"/>
                <a:cs typeface="Arial" panose="020B0604020202020204" pitchFamily="34" charset="0"/>
              </a:rPr>
              <a:t>lặp lại 3 lần ở đầu mỗi lời thơ tạo nhịp điệu dồn dập.</a:t>
            </a:r>
            <a:r>
              <a:rPr lang="en-US" sz="4200" dirty="0" smtClean="0">
                <a:latin typeface="Arial" panose="020B0604020202020204" pitchFamily="34" charset="0"/>
                <a:ea typeface="Times New Roman" panose="02020603050405020304" pitchFamily="18" charset="0"/>
                <a:cs typeface="Arial" panose="020B0604020202020204" pitchFamily="34" charset="0"/>
              </a:rPr>
              <a:t> </a:t>
            </a:r>
            <a:endParaRPr lang="vi-VN" sz="4200" dirty="0" smtClean="0">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buFont typeface="Symbol" panose="05050102010706020507" pitchFamily="18" charset="2"/>
              <a:buChar char="Þ"/>
            </a:pPr>
            <a:r>
              <a:rPr lang="vi-VN" sz="4200" b="1" dirty="0" smtClean="0">
                <a:cs typeface="Arial" panose="020B0604020202020204" pitchFamily="34" charset="0"/>
              </a:rPr>
              <a:t>Ước </a:t>
            </a:r>
            <a:r>
              <a:rPr lang="vi-VN" sz="4200" b="1" dirty="0">
                <a:cs typeface="Arial" panose="020B0604020202020204" pitchFamily="34" charset="0"/>
              </a:rPr>
              <a:t>nguyện tha thiết chân thành của nhà thơ: </a:t>
            </a:r>
            <a:r>
              <a:rPr lang="vi-VN" sz="4200" dirty="0">
                <a:cs typeface="Arial" panose="020B0604020202020204" pitchFamily="34" charset="0"/>
              </a:rPr>
              <a:t>muốn hoá thân vào những vật xung quanh lăng Bác để được ở gần Bác, tô điểm cho hương sắc vườn Bác để dâng lên cuộc đười đẹp như những mùa xuân của Người. </a:t>
            </a:r>
            <a:endParaRPr lang="vi-VN" sz="4200" dirty="0" smtClean="0">
              <a:cs typeface="Arial" panose="020B0604020202020204" pitchFamily="34" charset="0"/>
            </a:endParaRPr>
          </a:p>
        </p:txBody>
      </p:sp>
    </p:spTree>
    <p:extLst>
      <p:ext uri="{BB962C8B-B14F-4D97-AF65-F5344CB8AC3E}">
        <p14:creationId xmlns:p14="http://schemas.microsoft.com/office/powerpoint/2010/main" val="7470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4</a:t>
            </a:r>
            <a:r>
              <a:rPr lang="vi-VN" sz="5600" b="1" dirty="0" smtClean="0">
                <a:solidFill>
                  <a:srgbClr val="A5347E"/>
                </a:solidFill>
              </a:rPr>
              <a:t>. Khổ thơ 4: </a:t>
            </a:r>
            <a:r>
              <a:rPr lang="vi-VN" sz="5600" b="1" i="1" dirty="0" smtClean="0">
                <a:solidFill>
                  <a:srgbClr val="A5347E"/>
                </a:solidFill>
              </a:rPr>
              <a:t>Cảm xúc khi rời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13"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2023912" y="8152741"/>
            <a:ext cx="9541174" cy="9350350"/>
          </a:xfrm>
          <a:prstGeom prst="rect">
            <a:avLst/>
          </a:prstGeom>
        </p:spPr>
      </p:pic>
      <p:sp>
        <p:nvSpPr>
          <p:cNvPr id="5" name="Rectangle 4"/>
          <p:cNvSpPr/>
          <p:nvPr/>
        </p:nvSpPr>
        <p:spPr>
          <a:xfrm>
            <a:off x="1143001" y="1526522"/>
            <a:ext cx="15849599" cy="4939814"/>
          </a:xfrm>
          <a:prstGeom prst="rect">
            <a:avLst/>
          </a:prstGeom>
        </p:spPr>
        <p:txBody>
          <a:bodyPr wrap="square">
            <a:spAutoFit/>
          </a:bodyPr>
          <a:lstStyle/>
          <a:p>
            <a:pPr algn="just">
              <a:lnSpc>
                <a:spcPct val="150000"/>
              </a:lnSpc>
            </a:pPr>
            <a:r>
              <a:rPr lang="en-US" sz="4200" dirty="0">
                <a:latin typeface="Arial" panose="020B0604020202020204" pitchFamily="34" charset="0"/>
                <a:ea typeface="Times New Roman" panose="02020603050405020304" pitchFamily="18" charset="0"/>
                <a:cs typeface="Arial" panose="020B0604020202020204" pitchFamily="34" charset="0"/>
              </a:rPr>
              <a:t> - </a:t>
            </a:r>
            <a:r>
              <a:rPr lang="en-US" sz="4200" dirty="0" err="1" smtClean="0">
                <a:latin typeface="Arial" panose="020B0604020202020204" pitchFamily="34" charset="0"/>
                <a:ea typeface="Times New Roman" panose="02020603050405020304" pitchFamily="18" charset="0"/>
                <a:cs typeface="Arial" panose="020B0604020202020204" pitchFamily="34" charset="0"/>
              </a:rPr>
              <a:t>Ẩn</a:t>
            </a:r>
            <a:r>
              <a:rPr lang="en-US" sz="4200" dirty="0" smtClean="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dụ</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i="1" dirty="0" err="1">
                <a:latin typeface="Arial" panose="020B0604020202020204" pitchFamily="34" charset="0"/>
                <a:ea typeface="Times New Roman" panose="02020603050405020304" pitchFamily="18" charset="0"/>
                <a:cs typeface="Arial" panose="020B0604020202020204" pitchFamily="34" charset="0"/>
              </a:rPr>
              <a:t>cây</a:t>
            </a:r>
            <a:r>
              <a:rPr lang="en-US" sz="4200" i="1" dirty="0">
                <a:latin typeface="Arial" panose="020B0604020202020204" pitchFamily="34" charset="0"/>
                <a:ea typeface="Times New Roman" panose="02020603050405020304" pitchFamily="18" charset="0"/>
                <a:cs typeface="Arial" panose="020B0604020202020204" pitchFamily="34" charset="0"/>
              </a:rPr>
              <a:t> </a:t>
            </a:r>
            <a:r>
              <a:rPr lang="en-US" sz="4200" i="1" dirty="0" err="1">
                <a:latin typeface="Arial" panose="020B0604020202020204" pitchFamily="34" charset="0"/>
                <a:ea typeface="Times New Roman" panose="02020603050405020304" pitchFamily="18" charset="0"/>
                <a:cs typeface="Arial" panose="020B0604020202020204" pitchFamily="34" charset="0"/>
              </a:rPr>
              <a:t>tre</a:t>
            </a:r>
            <a:r>
              <a:rPr lang="en-US" sz="4200" i="1" dirty="0">
                <a:latin typeface="Arial" panose="020B0604020202020204" pitchFamily="34" charset="0"/>
                <a:ea typeface="Times New Roman" panose="02020603050405020304" pitchFamily="18" charset="0"/>
                <a:cs typeface="Arial" panose="020B0604020202020204" pitchFamily="34" charset="0"/>
              </a:rPr>
              <a:t> </a:t>
            </a:r>
            <a:r>
              <a:rPr lang="en-US" sz="4200" i="1" dirty="0" err="1">
                <a:latin typeface="Arial" panose="020B0604020202020204" pitchFamily="34" charset="0"/>
                <a:ea typeface="Times New Roman" panose="02020603050405020304" pitchFamily="18" charset="0"/>
                <a:cs typeface="Arial" panose="020B0604020202020204" pitchFamily="34" charset="0"/>
              </a:rPr>
              <a:t>trung</a:t>
            </a:r>
            <a:r>
              <a:rPr lang="en-US" sz="4200" i="1" dirty="0">
                <a:latin typeface="Arial" panose="020B0604020202020204" pitchFamily="34" charset="0"/>
                <a:ea typeface="Times New Roman" panose="02020603050405020304" pitchFamily="18" charset="0"/>
                <a:cs typeface="Arial" panose="020B0604020202020204" pitchFamily="34" charset="0"/>
              </a:rPr>
              <a:t> </a:t>
            </a:r>
            <a:r>
              <a:rPr lang="en-US" sz="4200" i="1" dirty="0" err="1" smtClean="0">
                <a:latin typeface="Arial" panose="020B0604020202020204" pitchFamily="34" charset="0"/>
                <a:ea typeface="Times New Roman" panose="02020603050405020304" pitchFamily="18" charset="0"/>
                <a:cs typeface="Arial" panose="020B0604020202020204" pitchFamily="34" charset="0"/>
              </a:rPr>
              <a:t>hiếu</a:t>
            </a:r>
            <a:r>
              <a:rPr lang="vi-VN" sz="4200" i="1" dirty="0">
                <a:latin typeface="Arial" panose="020B0604020202020204" pitchFamily="34" charset="0"/>
                <a:ea typeface="Times New Roman" panose="02020603050405020304" pitchFamily="18" charset="0"/>
                <a:cs typeface="Arial" panose="020B0604020202020204" pitchFamily="34" charset="0"/>
              </a:rPr>
              <a:t> </a:t>
            </a:r>
            <a:r>
              <a:rPr lang="vi-VN" sz="42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Symbol" panose="05050102010706020507" pitchFamily="18" charset="2"/>
              <a:buChar char="Þ"/>
            </a:pPr>
            <a:r>
              <a:rPr lang="vi-VN" sz="4200" dirty="0" smtClean="0">
                <a:ea typeface="Times New Roman" panose="02020603050405020304" pitchFamily="18" charset="0"/>
                <a:cs typeface="Arial" panose="020B0604020202020204" pitchFamily="34" charset="0"/>
              </a:rPr>
              <a:t>Tấm </a:t>
            </a:r>
            <a:r>
              <a:rPr lang="vi-VN" sz="4200" dirty="0">
                <a:ea typeface="Times New Roman" panose="02020603050405020304" pitchFamily="18" charset="0"/>
                <a:cs typeface="Arial" panose="020B0604020202020204" pitchFamily="34" charset="0"/>
              </a:rPr>
              <a:t>lòng thủy chung son sắt của nhà thơ với Bác với con đường, với mục tiêu lí tưởng mà Bác </a:t>
            </a:r>
            <a:r>
              <a:rPr lang="vi-VN" sz="4200" dirty="0" smtClean="0">
                <a:ea typeface="Times New Roman" panose="02020603050405020304" pitchFamily="18" charset="0"/>
                <a:cs typeface="Arial" panose="020B0604020202020204" pitchFamily="34" charset="0"/>
              </a:rPr>
              <a:t>đã chọn</a:t>
            </a:r>
            <a:r>
              <a:rPr lang="vi-VN" sz="4200" dirty="0" smtClean="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Symbol" panose="05050102010706020507" pitchFamily="18" charset="2"/>
              <a:buChar char="Þ"/>
            </a:pPr>
            <a:r>
              <a:rPr lang="vi-VN" sz="4200" dirty="0" smtClean="0">
                <a:ea typeface="Times New Roman" panose="02020603050405020304" pitchFamily="18" charset="0"/>
                <a:cs typeface="Arial" panose="020B0604020202020204" pitchFamily="34" charset="0"/>
              </a:rPr>
              <a:t>Đó </a:t>
            </a:r>
            <a:r>
              <a:rPr lang="vi-VN" sz="4200" dirty="0">
                <a:ea typeface="Times New Roman" panose="02020603050405020304" pitchFamily="18" charset="0"/>
                <a:cs typeface="Arial" panose="020B0604020202020204" pitchFamily="34" charset="0"/>
              </a:rPr>
              <a:t>là tình cảm, tấm lòng của nhân dân Việt Nam đối với vị lãnh tụ kính yêu</a:t>
            </a:r>
            <a:r>
              <a:rPr lang="vi-VN" sz="4200" dirty="0" smtClean="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5396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barn(inVertical)">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1143000" y="513265"/>
            <a:ext cx="15849600" cy="1077218"/>
          </a:xfrm>
          <a:prstGeom prst="rect">
            <a:avLst/>
          </a:prstGeom>
        </p:spPr>
        <p:txBody>
          <a:bodyPr wrap="square" lIns="0" tIns="0" rIns="0" bIns="0" rtlCol="0" anchor="t">
            <a:spAutoFit/>
          </a:bodyPr>
          <a:lstStyle/>
          <a:p>
            <a:pPr marL="0" lvl="0" indent="0" algn="just">
              <a:lnSpc>
                <a:spcPct val="125000"/>
              </a:lnSpc>
              <a:spcBef>
                <a:spcPct val="0"/>
              </a:spcBef>
            </a:pPr>
            <a:r>
              <a:rPr lang="vi-VN" sz="5600" b="1" dirty="0">
                <a:solidFill>
                  <a:srgbClr val="A5347E"/>
                </a:solidFill>
              </a:rPr>
              <a:t>4</a:t>
            </a:r>
            <a:r>
              <a:rPr lang="vi-VN" sz="5600" b="1" dirty="0" smtClean="0">
                <a:solidFill>
                  <a:srgbClr val="A5347E"/>
                </a:solidFill>
              </a:rPr>
              <a:t>. Khổ thơ 4: </a:t>
            </a:r>
            <a:r>
              <a:rPr lang="vi-VN" sz="5600" b="1" i="1" dirty="0" smtClean="0">
                <a:solidFill>
                  <a:srgbClr val="A5347E"/>
                </a:solidFill>
              </a:rPr>
              <a:t>Cảm xúc khi rời lăng Bác</a:t>
            </a:r>
            <a:endParaRPr lang="en-US" sz="5600" b="1" i="1" dirty="0">
              <a:solidFill>
                <a:srgbClr val="A5347E"/>
              </a:solidFill>
            </a:endParaRPr>
          </a:p>
        </p:txBody>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3963638" y="-1616320"/>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3294761" y="-371365"/>
            <a:ext cx="994876" cy="994876"/>
          </a:xfrm>
          <a:prstGeom prst="rect">
            <a:avLst/>
          </a:prstGeom>
        </p:spPr>
      </p:pic>
      <p:pic>
        <p:nvPicPr>
          <p:cNvPr id="13"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2023912" y="8152741"/>
            <a:ext cx="9541174" cy="9350350"/>
          </a:xfrm>
          <a:prstGeom prst="rect">
            <a:avLst/>
          </a:prstGeom>
        </p:spPr>
      </p:pic>
      <p:sp>
        <p:nvSpPr>
          <p:cNvPr id="3" name="Rectangle 2"/>
          <p:cNvSpPr/>
          <p:nvPr/>
        </p:nvSpPr>
        <p:spPr>
          <a:xfrm>
            <a:off x="1905000" y="1557145"/>
            <a:ext cx="15163800" cy="3208571"/>
          </a:xfrm>
          <a:prstGeom prst="rect">
            <a:avLst/>
          </a:prstGeom>
        </p:spPr>
        <p:txBody>
          <a:bodyPr wrap="square">
            <a:spAutoFit/>
          </a:bodyPr>
          <a:lstStyle/>
          <a:p>
            <a:pPr algn="just">
              <a:lnSpc>
                <a:spcPct val="150000"/>
              </a:lnSpc>
              <a:spcBef>
                <a:spcPts val="600"/>
              </a:spcBef>
              <a:spcAft>
                <a:spcPts val="600"/>
              </a:spcAft>
            </a:pPr>
            <a:r>
              <a:rPr lang="vi-VN" sz="4500" b="1" dirty="0" smtClean="0">
                <a:latin typeface="Arial" panose="020B0604020202020204" pitchFamily="34" charset="0"/>
                <a:ea typeface="Times New Roman" panose="02020603050405020304" pitchFamily="18" charset="0"/>
                <a:cs typeface="Arial" panose="020B0604020202020204" pitchFamily="34" charset="0"/>
              </a:rPr>
              <a:t>	Theo em, </a:t>
            </a:r>
            <a:r>
              <a:rPr lang="vi-VN" sz="4500" b="1" dirty="0">
                <a:latin typeface="Arial" panose="020B0604020202020204" pitchFamily="34" charset="0"/>
                <a:ea typeface="Times New Roman" panose="02020603050405020304" pitchFamily="18" charset="0"/>
                <a:cs typeface="Arial" panose="020B0604020202020204" pitchFamily="34" charset="0"/>
              </a:rPr>
              <a:t>m</a:t>
            </a:r>
            <a:r>
              <a:rPr lang="en-US" sz="4500" b="1" dirty="0" smtClean="0">
                <a:latin typeface="Arial" panose="020B0604020202020204" pitchFamily="34" charset="0"/>
                <a:ea typeface="Times New Roman" panose="02020603050405020304" pitchFamily="18" charset="0"/>
                <a:cs typeface="Arial" panose="020B0604020202020204" pitchFamily="34" charset="0"/>
              </a:rPr>
              <a:t>ở </a:t>
            </a:r>
            <a:r>
              <a:rPr lang="en-US" sz="4500" b="1" dirty="0">
                <a:latin typeface="Arial" panose="020B0604020202020204" pitchFamily="34" charset="0"/>
                <a:ea typeface="Times New Roman" panose="02020603050405020304" pitchFamily="18" charset="0"/>
                <a:cs typeface="Arial" panose="020B0604020202020204" pitchFamily="34" charset="0"/>
              </a:rPr>
              <a:t>đầu bài </a:t>
            </a:r>
            <a:r>
              <a:rPr lang="en-US" sz="4500" b="1" dirty="0" err="1">
                <a:latin typeface="Arial" panose="020B0604020202020204" pitchFamily="34" charset="0"/>
                <a:ea typeface="Times New Roman" panose="02020603050405020304" pitchFamily="18" charset="0"/>
                <a:cs typeface="Arial" panose="020B0604020202020204" pitchFamily="34" charset="0"/>
              </a:rPr>
              <a:t>thơ</a:t>
            </a:r>
            <a:r>
              <a:rPr lang="en-US" sz="4500" b="1" dirty="0">
                <a:latin typeface="Arial" panose="020B0604020202020204" pitchFamily="34" charset="0"/>
                <a:ea typeface="Times New Roman" panose="02020603050405020304" pitchFamily="18" charset="0"/>
                <a:cs typeface="Arial" panose="020B0604020202020204" pitchFamily="34" charset="0"/>
              </a:rPr>
              <a:t> là </a:t>
            </a:r>
            <a:r>
              <a:rPr lang="en-US" sz="4500" b="1" dirty="0" err="1">
                <a:latin typeface="Arial" panose="020B0604020202020204" pitchFamily="34" charset="0"/>
                <a:ea typeface="Times New Roman" panose="02020603050405020304" pitchFamily="18" charset="0"/>
                <a:cs typeface="Arial" panose="020B0604020202020204" pitchFamily="34" charset="0"/>
              </a:rPr>
              <a:t>hình</a:t>
            </a:r>
            <a:r>
              <a:rPr lang="en-US" sz="4500" b="1" dirty="0">
                <a:latin typeface="Arial" panose="020B0604020202020204" pitchFamily="34" charset="0"/>
                <a:ea typeface="Times New Roman" panose="02020603050405020304" pitchFamily="18" charset="0"/>
                <a:cs typeface="Arial" panose="020B0604020202020204" pitchFamily="34" charset="0"/>
              </a:rPr>
              <a:t> ảnh hàng </a:t>
            </a:r>
            <a:r>
              <a:rPr lang="en-US" sz="4500" b="1" dirty="0" err="1" smtClean="0">
                <a:latin typeface="Arial" panose="020B0604020202020204" pitchFamily="34" charset="0"/>
                <a:ea typeface="Times New Roman" panose="02020603050405020304" pitchFamily="18" charset="0"/>
                <a:cs typeface="Arial" panose="020B0604020202020204" pitchFamily="34" charset="0"/>
              </a:rPr>
              <a:t>tre</a:t>
            </a:r>
            <a:r>
              <a:rPr lang="vi-VN" sz="4500" b="1" dirty="0" smtClean="0">
                <a:latin typeface="Arial" panose="020B0604020202020204" pitchFamily="34" charset="0"/>
                <a:ea typeface="Times New Roman" panose="02020603050405020304" pitchFamily="18" charset="0"/>
                <a:cs typeface="Arial" panose="020B0604020202020204" pitchFamily="34" charset="0"/>
              </a:rPr>
              <a:t> và</a:t>
            </a:r>
            <a:r>
              <a:rPr lang="en-US" sz="4500" b="1" dirty="0" smtClean="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kết</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thúc</a:t>
            </a:r>
            <a:r>
              <a:rPr lang="en-US" sz="4500" b="1" dirty="0">
                <a:latin typeface="Arial" panose="020B0604020202020204" pitchFamily="34" charset="0"/>
                <a:ea typeface="Times New Roman" panose="02020603050405020304" pitchFamily="18" charset="0"/>
                <a:cs typeface="Arial" panose="020B0604020202020204" pitchFamily="34" charset="0"/>
              </a:rPr>
              <a:t> bài </a:t>
            </a:r>
            <a:r>
              <a:rPr lang="en-US" sz="4500" b="1" dirty="0" err="1">
                <a:latin typeface="Arial" panose="020B0604020202020204" pitchFamily="34" charset="0"/>
                <a:ea typeface="Times New Roman" panose="02020603050405020304" pitchFamily="18" charset="0"/>
                <a:cs typeface="Arial" panose="020B0604020202020204" pitchFamily="34" charset="0"/>
              </a:rPr>
              <a:t>thơ</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vi-VN" sz="4500" b="1" dirty="0" smtClean="0">
                <a:latin typeface="Arial" panose="020B0604020202020204" pitchFamily="34" charset="0"/>
                <a:ea typeface="Times New Roman" panose="02020603050405020304" pitchFamily="18" charset="0"/>
                <a:cs typeface="Arial" panose="020B0604020202020204" pitchFamily="34" charset="0"/>
              </a:rPr>
              <a:t>cũng </a:t>
            </a:r>
            <a:r>
              <a:rPr lang="en-US" sz="4500" b="1" dirty="0" smtClean="0">
                <a:latin typeface="Arial" panose="020B0604020202020204" pitchFamily="34" charset="0"/>
                <a:ea typeface="Times New Roman" panose="02020603050405020304" pitchFamily="18" charset="0"/>
                <a:cs typeface="Arial" panose="020B0604020202020204" pitchFamily="34" charset="0"/>
              </a:rPr>
              <a:t>là </a:t>
            </a:r>
            <a:r>
              <a:rPr lang="en-US" sz="4500" b="1" dirty="0" err="1">
                <a:latin typeface="Arial" panose="020B0604020202020204" pitchFamily="34" charset="0"/>
                <a:ea typeface="Times New Roman" panose="02020603050405020304" pitchFamily="18" charset="0"/>
                <a:cs typeface="Arial" panose="020B0604020202020204" pitchFamily="34" charset="0"/>
              </a:rPr>
              <a:t>cây</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tre</a:t>
            </a:r>
            <a:r>
              <a:rPr lang="en-US" sz="4500" b="1" dirty="0">
                <a:latin typeface="Arial" panose="020B0604020202020204" pitchFamily="34" charset="0"/>
                <a:ea typeface="Times New Roman" panose="02020603050405020304" pitchFamily="18" charset="0"/>
                <a:cs typeface="Arial" panose="020B0604020202020204" pitchFamily="34" charset="0"/>
              </a:rPr>
              <a:t>, việc </a:t>
            </a:r>
            <a:r>
              <a:rPr lang="en-US" sz="4500" b="1" dirty="0" err="1">
                <a:latin typeface="Arial" panose="020B0604020202020204" pitchFamily="34" charset="0"/>
                <a:ea typeface="Times New Roman" panose="02020603050405020304" pitchFamily="18" charset="0"/>
                <a:cs typeface="Arial" panose="020B0604020202020204" pitchFamily="34" charset="0"/>
              </a:rPr>
              <a:t>lặp</a:t>
            </a:r>
            <a:r>
              <a:rPr lang="en-US" sz="4500" b="1" dirty="0">
                <a:latin typeface="Arial" panose="020B0604020202020204" pitchFamily="34" charset="0"/>
                <a:ea typeface="Times New Roman" panose="02020603050405020304" pitchFamily="18" charset="0"/>
                <a:cs typeface="Arial" panose="020B0604020202020204" pitchFamily="34" charset="0"/>
              </a:rPr>
              <a:t> lại </a:t>
            </a:r>
            <a:r>
              <a:rPr lang="en-US" sz="4500" b="1" dirty="0" err="1">
                <a:latin typeface="Arial" panose="020B0604020202020204" pitchFamily="34" charset="0"/>
                <a:ea typeface="Times New Roman" panose="02020603050405020304" pitchFamily="18" charset="0"/>
                <a:cs typeface="Arial" panose="020B0604020202020204" pitchFamily="34" charset="0"/>
              </a:rPr>
              <a:t>cấu</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trúc</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ấy</a:t>
            </a:r>
            <a:r>
              <a:rPr lang="en-US" sz="4500" b="1" dirty="0">
                <a:latin typeface="Arial" panose="020B0604020202020204" pitchFamily="34" charset="0"/>
                <a:ea typeface="Times New Roman" panose="02020603050405020304" pitchFamily="18" charset="0"/>
                <a:cs typeface="Arial" panose="020B0604020202020204" pitchFamily="34" charset="0"/>
              </a:rPr>
              <a:t> có </a:t>
            </a:r>
            <a:r>
              <a:rPr lang="en-US" sz="4500" b="1" dirty="0" err="1">
                <a:latin typeface="Arial" panose="020B0604020202020204" pitchFamily="34" charset="0"/>
                <a:ea typeface="Times New Roman" panose="02020603050405020304" pitchFamily="18" charset="0"/>
                <a:cs typeface="Arial" panose="020B0604020202020204" pitchFamily="34" charset="0"/>
              </a:rPr>
              <a:t>tác</a:t>
            </a:r>
            <a:r>
              <a:rPr lang="en-US" sz="4500" b="1" dirty="0">
                <a:latin typeface="Arial" panose="020B0604020202020204" pitchFamily="34" charset="0"/>
                <a:ea typeface="Times New Roman" panose="02020603050405020304" pitchFamily="18" charset="0"/>
                <a:cs typeface="Arial" panose="020B0604020202020204" pitchFamily="34" charset="0"/>
              </a:rPr>
              <a:t> </a:t>
            </a:r>
            <a:r>
              <a:rPr lang="en-US" sz="4500" b="1" dirty="0" err="1">
                <a:latin typeface="Arial" panose="020B0604020202020204" pitchFamily="34" charset="0"/>
                <a:ea typeface="Times New Roman" panose="02020603050405020304" pitchFamily="18" charset="0"/>
                <a:cs typeface="Arial" panose="020B0604020202020204" pitchFamily="34" charset="0"/>
              </a:rPr>
              <a:t>dụng</a:t>
            </a:r>
            <a:r>
              <a:rPr lang="en-US" sz="4500" b="1" dirty="0">
                <a:latin typeface="Arial" panose="020B0604020202020204" pitchFamily="34" charset="0"/>
                <a:ea typeface="Times New Roman" panose="02020603050405020304" pitchFamily="18" charset="0"/>
                <a:cs typeface="Arial" panose="020B0604020202020204" pitchFamily="34" charset="0"/>
              </a:rPr>
              <a:t> thế nào?</a:t>
            </a: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476" y="2247900"/>
            <a:ext cx="1104524" cy="1228026"/>
          </a:xfrm>
          <a:prstGeom prst="rect">
            <a:avLst/>
          </a:prstGeom>
        </p:spPr>
      </p:pic>
      <p:sp>
        <p:nvSpPr>
          <p:cNvPr id="6" name="Rectangle 5"/>
          <p:cNvSpPr/>
          <p:nvPr/>
        </p:nvSpPr>
        <p:spPr>
          <a:xfrm>
            <a:off x="1905000" y="4811479"/>
            <a:ext cx="15240000" cy="3850541"/>
          </a:xfrm>
          <a:prstGeom prst="rect">
            <a:avLst/>
          </a:prstGeom>
        </p:spPr>
        <p:txBody>
          <a:bodyPr wrap="square">
            <a:spAutoFit/>
          </a:bodyPr>
          <a:lstStyle/>
          <a:p>
            <a:pPr marL="571500" marR="0" lvl="0" indent="-571500" algn="just">
              <a:lnSpc>
                <a:spcPct val="150000"/>
              </a:lnSpc>
              <a:spcBef>
                <a:spcPts val="600"/>
              </a:spcBef>
              <a:spcAft>
                <a:spcPts val="600"/>
              </a:spcAft>
              <a:buFont typeface="Symbol" panose="05050102010706020507" pitchFamily="18" charset="2"/>
              <a:buChar char="Þ"/>
            </a:pPr>
            <a:r>
              <a:rPr lang="en-US" sz="4200" dirty="0" err="1" smtClean="0">
                <a:latin typeface="Arial" panose="020B0604020202020204" pitchFamily="34" charset="0"/>
                <a:ea typeface="Times New Roman" panose="02020603050405020304" pitchFamily="18" charset="0"/>
                <a:cs typeface="Arial" panose="020B0604020202020204" pitchFamily="34" charset="0"/>
              </a:rPr>
              <a:t>Kết</a:t>
            </a:r>
            <a:r>
              <a:rPr lang="en-US" sz="4200" dirty="0" smtClean="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cấu</a:t>
            </a:r>
            <a:r>
              <a:rPr lang="en-US" sz="4200" dirty="0">
                <a:latin typeface="Arial" panose="020B0604020202020204" pitchFamily="34" charset="0"/>
                <a:ea typeface="Times New Roman" panose="02020603050405020304" pitchFamily="18" charset="0"/>
                <a:cs typeface="Arial" panose="020B0604020202020204" pitchFamily="34" charset="0"/>
              </a:rPr>
              <a:t> đầu cuối </a:t>
            </a:r>
            <a:r>
              <a:rPr lang="en-US" sz="4200" dirty="0" err="1">
                <a:latin typeface="Arial" panose="020B0604020202020204" pitchFamily="34" charset="0"/>
                <a:ea typeface="Times New Roman" panose="02020603050405020304" pitchFamily="18" charset="0"/>
                <a:cs typeface="Arial" panose="020B0604020202020204" pitchFamily="34" charset="0"/>
              </a:rPr>
              <a:t>tương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ứng</a:t>
            </a:r>
            <a:r>
              <a:rPr lang="en-US" sz="4200" dirty="0">
                <a:latin typeface="Arial" panose="020B0604020202020204" pitchFamily="34" charset="0"/>
                <a:ea typeface="Times New Roman" panose="02020603050405020304" pitchFamily="18" charset="0"/>
                <a:cs typeface="Arial" panose="020B0604020202020204" pitchFamily="34" charset="0"/>
              </a:rPr>
              <a:t> đã </a:t>
            </a:r>
            <a:r>
              <a:rPr lang="en-US" sz="4200" dirty="0" err="1">
                <a:latin typeface="Arial" panose="020B0604020202020204" pitchFamily="34" charset="0"/>
                <a:ea typeface="Times New Roman" panose="02020603050405020304" pitchFamily="18" charset="0"/>
                <a:cs typeface="Arial" panose="020B0604020202020204" pitchFamily="34" charset="0"/>
              </a:rPr>
              <a:t>nhấn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mạnh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hình</a:t>
            </a:r>
            <a:r>
              <a:rPr lang="en-US" sz="4200" dirty="0">
                <a:latin typeface="Arial" panose="020B0604020202020204" pitchFamily="34" charset="0"/>
                <a:ea typeface="Times New Roman" panose="02020603050405020304" pitchFamily="18" charset="0"/>
                <a:cs typeface="Arial" panose="020B0604020202020204" pitchFamily="34" charset="0"/>
              </a:rPr>
              <a:t> ảnh </a:t>
            </a:r>
            <a:r>
              <a:rPr lang="en-US" sz="4200" dirty="0" err="1">
                <a:latin typeface="Arial" panose="020B0604020202020204" pitchFamily="34" charset="0"/>
                <a:ea typeface="Times New Roman" panose="02020603050405020304" pitchFamily="18" charset="0"/>
                <a:cs typeface="Arial" panose="020B0604020202020204" pitchFamily="34" charset="0"/>
              </a:rPr>
              <a:t>gây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ấn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tượng</a:t>
            </a:r>
            <a:r>
              <a:rPr lang="en-US" sz="4200" dirty="0">
                <a:latin typeface="Arial" panose="020B0604020202020204" pitchFamily="34" charset="0"/>
                <a:ea typeface="Times New Roman" panose="02020603050405020304" pitchFamily="18" charset="0"/>
                <a:cs typeface="Arial" panose="020B0604020202020204" pitchFamily="34" charset="0"/>
              </a:rPr>
              <a:t> với nhà </a:t>
            </a:r>
            <a:r>
              <a:rPr lang="en-US" sz="4200" dirty="0" err="1">
                <a:latin typeface="Arial" panose="020B0604020202020204" pitchFamily="34" charset="0"/>
                <a:ea typeface="Times New Roman" panose="02020603050405020304" pitchFamily="18" charset="0"/>
                <a:cs typeface="Arial" panose="020B0604020202020204" pitchFamily="34" charset="0"/>
              </a:rPr>
              <a:t>thơ</a:t>
            </a:r>
            <a:r>
              <a:rPr lang="en-US" sz="4200" dirty="0">
                <a:latin typeface="Arial" panose="020B0604020202020204" pitchFamily="34" charset="0"/>
                <a:ea typeface="Times New Roman" panose="02020603050405020304" pitchFamily="18" charset="0"/>
                <a:cs typeface="Arial" panose="020B0604020202020204" pitchFamily="34" charset="0"/>
              </a:rPr>
              <a:t> khi </a:t>
            </a:r>
            <a:r>
              <a:rPr lang="en-US" sz="4200" dirty="0" err="1">
                <a:latin typeface="Arial" panose="020B0604020202020204" pitchFamily="34" charset="0"/>
                <a:ea typeface="Times New Roman" panose="02020603050405020304" pitchFamily="18" charset="0"/>
                <a:cs typeface="Arial" panose="020B0604020202020204" pitchFamily="34" charset="0"/>
              </a:rPr>
              <a:t>ra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thăm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lăng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Bác</a:t>
            </a:r>
            <a:r>
              <a:rPr lang="en-US" sz="4200" dirty="0">
                <a:latin typeface="Arial" panose="020B0604020202020204" pitchFamily="34" charset="0"/>
                <a:ea typeface="Times New Roman" panose="02020603050405020304" pitchFamily="18" charset="0"/>
                <a:cs typeface="Arial" panose="020B0604020202020204" pitchFamily="34" charset="0"/>
              </a:rPr>
              <a:t>, làm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bài </a:t>
            </a:r>
            <a:r>
              <a:rPr lang="en-US" sz="4200" dirty="0" err="1">
                <a:latin typeface="Arial" panose="020B0604020202020204" pitchFamily="34" charset="0"/>
                <a:ea typeface="Times New Roman" panose="02020603050405020304" pitchFamily="18" charset="0"/>
                <a:cs typeface="Arial" panose="020B0604020202020204" pitchFamily="34" charset="0"/>
              </a:rPr>
              <a:t>thơ</a:t>
            </a:r>
            <a:r>
              <a:rPr lang="en-US" sz="4200" dirty="0">
                <a:latin typeface="Arial" panose="020B0604020202020204" pitchFamily="34" charset="0"/>
                <a:ea typeface="Times New Roman" panose="02020603050405020304" pitchFamily="18" charset="0"/>
                <a:cs typeface="Arial" panose="020B0604020202020204" pitchFamily="34" charset="0"/>
              </a:rPr>
              <a:t> có </a:t>
            </a:r>
            <a:r>
              <a:rPr lang="en-US" sz="4200" dirty="0" err="1">
                <a:latin typeface="Arial" panose="020B0604020202020204" pitchFamily="34" charset="0"/>
                <a:ea typeface="Times New Roman" panose="02020603050405020304" pitchFamily="18" charset="0"/>
                <a:cs typeface="Arial" panose="020B0604020202020204" pitchFamily="34" charset="0"/>
              </a:rPr>
              <a:t>sự</a:t>
            </a:r>
            <a:r>
              <a:rPr lang="en-US" sz="4200" dirty="0">
                <a:latin typeface="Arial" panose="020B0604020202020204" pitchFamily="34" charset="0"/>
                <a:ea typeface="Times New Roman" panose="02020603050405020304" pitchFamily="18" charset="0"/>
                <a:cs typeface="Arial" panose="020B0604020202020204" pitchFamily="34" charset="0"/>
              </a:rPr>
              <a:t> cân </a:t>
            </a:r>
            <a:r>
              <a:rPr lang="en-US" sz="4200" dirty="0" err="1">
                <a:latin typeface="Arial" panose="020B0604020202020204" pitchFamily="34" charset="0"/>
                <a:ea typeface="Times New Roman" panose="02020603050405020304" pitchFamily="18" charset="0"/>
                <a:cs typeface="Arial" panose="020B0604020202020204" pitchFamily="34" charset="0"/>
              </a:rPr>
              <a:t>đối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hài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hòa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và</a:t>
            </a:r>
            <a:r>
              <a:rPr lang="en-US" sz="4200" dirty="0">
                <a:latin typeface="Arial" panose="020B0604020202020204" pitchFamily="34" charset="0"/>
                <a:ea typeface="Times New Roman" panose="02020603050405020304" pitchFamily="18" charset="0"/>
                <a:cs typeface="Arial" panose="020B0604020202020204" pitchFamily="34" charset="0"/>
              </a:rPr>
              <a:t> cũng làm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dòng</a:t>
            </a:r>
            <a:r>
              <a:rPr lang="en-US" sz="4200" dirty="0">
                <a:latin typeface="Arial" panose="020B0604020202020204" pitchFamily="34" charset="0"/>
                <a:ea typeface="Times New Roman" panose="02020603050405020304" pitchFamily="18" charset="0"/>
                <a:cs typeface="Arial" panose="020B0604020202020204" pitchFamily="34" charset="0"/>
              </a:rPr>
              <a:t> cảm </a:t>
            </a:r>
            <a:r>
              <a:rPr lang="en-US" sz="4200" dirty="0" err="1">
                <a:latin typeface="Arial" panose="020B0604020202020204" pitchFamily="34" charset="0"/>
                <a:ea typeface="Times New Roman" panose="02020603050405020304" pitchFamily="18" charset="0"/>
                <a:cs typeface="Arial" panose="020B0604020202020204" pitchFamily="34" charset="0"/>
              </a:rPr>
              <a:t>xúc</a:t>
            </a:r>
            <a:r>
              <a:rPr lang="en-US" sz="4200" dirty="0">
                <a:latin typeface="Arial" panose="020B0604020202020204" pitchFamily="34" charset="0"/>
                <a:ea typeface="Times New Roman" panose="02020603050405020304" pitchFamily="18" charset="0"/>
                <a:cs typeface="Arial" panose="020B0604020202020204" pitchFamily="34" charset="0"/>
              </a:rPr>
              <a:t> của nhà </a:t>
            </a:r>
            <a:r>
              <a:rPr lang="en-US" sz="4200" dirty="0" err="1">
                <a:latin typeface="Arial" panose="020B0604020202020204" pitchFamily="34" charset="0"/>
                <a:ea typeface="Times New Roman" panose="02020603050405020304" pitchFamily="18" charset="0"/>
                <a:cs typeface="Arial" panose="020B0604020202020204" pitchFamily="34" charset="0"/>
              </a:rPr>
              <a:t>thơ</a:t>
            </a:r>
            <a:r>
              <a:rPr lang="en-US" sz="4200" dirty="0">
                <a:latin typeface="Arial" panose="020B0604020202020204" pitchFamily="34" charset="0"/>
                <a:ea typeface="Times New Roman" panose="02020603050405020304" pitchFamily="18" charset="0"/>
                <a:cs typeface="Arial" panose="020B0604020202020204" pitchFamily="34" charset="0"/>
              </a:rPr>
              <a:t> càng </a:t>
            </a:r>
            <a:r>
              <a:rPr lang="en-US" sz="4200" dirty="0" err="1">
                <a:latin typeface="Arial" panose="020B0604020202020204" pitchFamily="34" charset="0"/>
                <a:ea typeface="Times New Roman" panose="02020603050405020304" pitchFamily="18" charset="0"/>
                <a:cs typeface="Arial" panose="020B0604020202020204" pitchFamily="34" charset="0"/>
              </a:rPr>
              <a:t>trọn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vẹn</a:t>
            </a:r>
            <a:r>
              <a:rPr lang="en-US" sz="4200" dirty="0">
                <a:latin typeface="Arial" panose="020B0604020202020204" pitchFamily="34" charset="0"/>
                <a:ea typeface="Times New Roman" panose="02020603050405020304" pitchFamily="18" charset="0"/>
                <a:cs typeface="Arial" panose="020B0604020202020204" pitchFamily="34" charset="0"/>
              </a:rPr>
              <a:t> hơn</a:t>
            </a:r>
            <a:r>
              <a:rPr lang="en-US" sz="4200" dirty="0" smtClean="0">
                <a:latin typeface="Arial" panose="020B0604020202020204" pitchFamily="34" charset="0"/>
                <a:ea typeface="Times New Roman" panose="02020603050405020304" pitchFamily="18" charset="0"/>
                <a:cs typeface="Arial" panose="020B0604020202020204" pitchFamily="34" charset="0"/>
              </a:rPr>
              <a:t>.</a:t>
            </a:r>
            <a:endParaRPr lang="vi-VN" sz="4200" dirty="0" smtClean="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8598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sp>
        <p:nvSpPr>
          <p:cNvPr id="2" name="TextBox 2"/>
          <p:cNvSpPr txBox="1"/>
          <p:nvPr/>
        </p:nvSpPr>
        <p:spPr>
          <a:xfrm>
            <a:off x="6781800" y="4481391"/>
            <a:ext cx="11201400" cy="1077218"/>
          </a:xfrm>
          <a:prstGeom prst="rect">
            <a:avLst/>
          </a:prstGeom>
        </p:spPr>
        <p:txBody>
          <a:bodyPr wrap="square" lIns="0" tIns="0" rIns="0" bIns="0" rtlCol="0" anchor="t">
            <a:spAutoFit/>
          </a:bodyPr>
          <a:lstStyle/>
          <a:p>
            <a:pPr algn="ctr">
              <a:lnSpc>
                <a:spcPts val="8399"/>
              </a:lnSpc>
            </a:pPr>
            <a:r>
              <a:rPr lang="vi-VN" sz="7200" b="1" spc="489" dirty="0" smtClean="0">
                <a:solidFill>
                  <a:srgbClr val="FFFFFF"/>
                </a:solidFill>
              </a:rPr>
              <a:t>III. TỔNG KẾT</a:t>
            </a:r>
            <a:endParaRPr lang="en-US" sz="7200" b="1" spc="489" dirty="0">
              <a:solidFill>
                <a:srgbClr val="FFFFFF"/>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237">
            <a:off x="1365232" y="1399826"/>
            <a:ext cx="4285338" cy="939018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33600" y="2247900"/>
            <a:ext cx="5930290" cy="74297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56858"/>
          <a:stretch>
            <a:fillRect/>
          </a:stretch>
        </p:blipFill>
        <p:spPr>
          <a:xfrm rot="9660766" flipH="1" flipV="1">
            <a:off x="12281607" y="8838431"/>
            <a:ext cx="5659160" cy="294475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51926">
            <a:off x="16643400" y="5570338"/>
            <a:ext cx="2451000" cy="34521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75583">
            <a:off x="8873099" y="531262"/>
            <a:ext cx="994876" cy="994876"/>
          </a:xfrm>
          <a:prstGeom prst="rect">
            <a:avLst/>
          </a:prstGeom>
        </p:spPr>
      </p:pic>
    </p:spTree>
    <p:extLst>
      <p:ext uri="{BB962C8B-B14F-4D97-AF65-F5344CB8AC3E}">
        <p14:creationId xmlns:p14="http://schemas.microsoft.com/office/powerpoint/2010/main" val="34934393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4191001" y="1223717"/>
            <a:ext cx="4343400" cy="1154162"/>
          </a:xfrm>
          <a:prstGeom prst="rect">
            <a:avLst/>
          </a:prstGeom>
        </p:spPr>
        <p:txBody>
          <a:bodyPr wrap="square" lIns="0" tIns="0" rIns="0" bIns="0" rtlCol="0" anchor="t">
            <a:spAutoFit/>
          </a:bodyPr>
          <a:lstStyle/>
          <a:p>
            <a:pPr marL="0" lvl="0" indent="0" algn="l">
              <a:lnSpc>
                <a:spcPts val="9000"/>
              </a:lnSpc>
              <a:spcBef>
                <a:spcPct val="0"/>
              </a:spcBef>
            </a:pPr>
            <a:r>
              <a:rPr lang="vi-VN" sz="6400" b="1" dirty="0" smtClean="0">
                <a:solidFill>
                  <a:srgbClr val="A5347E"/>
                </a:solidFill>
              </a:rPr>
              <a:t>NỘI DUNG</a:t>
            </a:r>
            <a:endParaRPr lang="en-US" sz="6400" b="1" dirty="0">
              <a:solidFill>
                <a:srgbClr val="A5347E"/>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3141" y="2247900"/>
            <a:ext cx="3368131" cy="738036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10580">
            <a:off x="3658352" y="9044813"/>
            <a:ext cx="1985838" cy="429663"/>
          </a:xfrm>
          <a:prstGeom prst="rect">
            <a:avLst/>
          </a:prstGeom>
        </p:spPr>
      </p:pic>
      <p:grpSp>
        <p:nvGrpSpPr>
          <p:cNvPr id="8" name="Group 8"/>
          <p:cNvGrpSpPr/>
          <p:nvPr/>
        </p:nvGrpSpPr>
        <p:grpSpPr>
          <a:xfrm>
            <a:off x="4191001" y="3518925"/>
            <a:ext cx="12423632" cy="5146449"/>
            <a:chOff x="0" y="0"/>
            <a:chExt cx="8025438" cy="3780071"/>
          </a:xfrm>
        </p:grpSpPr>
        <p:sp>
          <p:nvSpPr>
            <p:cNvPr id="9" name="Freeform 9"/>
            <p:cNvSpPr/>
            <p:nvPr/>
          </p:nvSpPr>
          <p:spPr>
            <a:xfrm>
              <a:off x="-1" y="0"/>
              <a:ext cx="8033097" cy="3780071"/>
            </a:xfrm>
            <a:custGeom>
              <a:avLst/>
              <a:gdLst/>
              <a:ahLst/>
              <a:cxnLst/>
              <a:rect l="l" t="t" r="r" b="b"/>
              <a:pathLst>
                <a:path w="8033097" h="3780071">
                  <a:moveTo>
                    <a:pt x="7526658" y="3763152"/>
                  </a:moveTo>
                  <a:cubicBezTo>
                    <a:pt x="7526658" y="3763152"/>
                    <a:pt x="7289661" y="3753183"/>
                    <a:pt x="6927522" y="3766627"/>
                  </a:cubicBezTo>
                  <a:cubicBezTo>
                    <a:pt x="6565385" y="3780071"/>
                    <a:pt x="490924" y="3780071"/>
                    <a:pt x="490924" y="3780071"/>
                  </a:cubicBezTo>
                  <a:cubicBezTo>
                    <a:pt x="245502" y="3780071"/>
                    <a:pt x="32509" y="3682803"/>
                    <a:pt x="31032" y="3522689"/>
                  </a:cubicBezTo>
                  <a:cubicBezTo>
                    <a:pt x="31032" y="3522689"/>
                    <a:pt x="0" y="215936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480110" y="0"/>
                    <a:pt x="7480110" y="0"/>
                  </a:cubicBezTo>
                  <a:cubicBezTo>
                    <a:pt x="7792010" y="0"/>
                    <a:pt x="8025438" y="101069"/>
                    <a:pt x="8017581" y="303616"/>
                  </a:cubicBezTo>
                  <a:cubicBezTo>
                    <a:pt x="8017581" y="303616"/>
                    <a:pt x="8015586" y="2021294"/>
                    <a:pt x="8024341" y="2823102"/>
                  </a:cubicBezTo>
                  <a:cubicBezTo>
                    <a:pt x="8033097" y="3116403"/>
                    <a:pt x="7986548" y="3449475"/>
                    <a:pt x="7986548" y="3449475"/>
                  </a:cubicBezTo>
                  <a:cubicBezTo>
                    <a:pt x="7983583" y="3629500"/>
                    <a:pt x="7772080" y="3763152"/>
                    <a:pt x="7526658" y="3763152"/>
                  </a:cubicBezTo>
                  <a:close/>
                </a:path>
              </a:pathLst>
            </a:custGeom>
            <a:solidFill>
              <a:srgbClr val="F4CBBD"/>
            </a:solid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2602">
            <a:off x="13193291" y="-709891"/>
            <a:ext cx="7405059" cy="3864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815720">
            <a:off x="8675256" y="1852968"/>
            <a:ext cx="1188966" cy="1642786"/>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68906">
            <a:off x="2748863" y="704858"/>
            <a:ext cx="612254" cy="1037719"/>
          </a:xfrm>
          <a:prstGeom prst="rect">
            <a:avLst/>
          </a:prstGeom>
        </p:spPr>
      </p:pic>
      <p:sp>
        <p:nvSpPr>
          <p:cNvPr id="14" name="Rectangle 13"/>
          <p:cNvSpPr/>
          <p:nvPr/>
        </p:nvSpPr>
        <p:spPr>
          <a:xfrm>
            <a:off x="4381499" y="4353136"/>
            <a:ext cx="12054487" cy="3000821"/>
          </a:xfrm>
          <a:prstGeom prst="rect">
            <a:avLst/>
          </a:prstGeom>
        </p:spPr>
        <p:txBody>
          <a:bodyPr wrap="square">
            <a:spAutoFit/>
          </a:bodyPr>
          <a:lstStyle/>
          <a:p>
            <a:pPr algn="just">
              <a:lnSpc>
                <a:spcPct val="150000"/>
              </a:lnSpc>
              <a:spcBef>
                <a:spcPts val="600"/>
              </a:spcBef>
              <a:spcAft>
                <a:spcPts val="600"/>
              </a:spcAft>
            </a:pPr>
            <a:r>
              <a:rPr lang="nb-NO" sz="4200" dirty="0">
                <a:latin typeface="Arial" panose="020B0604020202020204" pitchFamily="34" charset="0"/>
                <a:ea typeface="Times New Roman" panose="02020603050405020304" pitchFamily="18" charset="0"/>
                <a:cs typeface="Arial" panose="020B0604020202020204" pitchFamily="34" charset="0"/>
              </a:rPr>
              <a:t>- Bài thơ </a:t>
            </a:r>
            <a:r>
              <a:rPr lang="nb-NO" sz="4200" b="1" dirty="0">
                <a:latin typeface="Arial" panose="020B0604020202020204" pitchFamily="34" charset="0"/>
                <a:ea typeface="Times New Roman" panose="02020603050405020304" pitchFamily="18" charset="0"/>
                <a:cs typeface="Arial" panose="020B0604020202020204" pitchFamily="34" charset="0"/>
              </a:rPr>
              <a:t>Viếng lăng Bác</a:t>
            </a:r>
            <a:r>
              <a:rPr lang="nb-NO" sz="4200" dirty="0">
                <a:latin typeface="Arial" panose="020B0604020202020204" pitchFamily="34" charset="0"/>
                <a:ea typeface="Times New Roman" panose="02020603050405020304" pitchFamily="18" charset="0"/>
                <a:cs typeface="Arial" panose="020B0604020202020204" pitchFamily="34" charset="0"/>
              </a:rPr>
              <a:t> thể hiện lòng thành kính và niềm xúc động sâu </a:t>
            </a:r>
            <a:r>
              <a:rPr lang="nb-NO" sz="4200" dirty="0" smtClean="0">
                <a:latin typeface="Arial" panose="020B0604020202020204" pitchFamily="34" charset="0"/>
                <a:ea typeface="Times New Roman" panose="02020603050405020304" pitchFamily="18" charset="0"/>
                <a:cs typeface="Arial" panose="020B0604020202020204" pitchFamily="34" charset="0"/>
              </a:rPr>
              <a:t>sắc</a:t>
            </a:r>
            <a:r>
              <a:rPr lang="vi-VN" sz="4200" dirty="0" smtClean="0">
                <a:latin typeface="Arial" panose="020B0604020202020204" pitchFamily="34" charset="0"/>
                <a:ea typeface="Times New Roman" panose="02020603050405020304" pitchFamily="18" charset="0"/>
                <a:cs typeface="Arial" panose="020B0604020202020204" pitchFamily="34" charset="0"/>
              </a:rPr>
              <a:t> </a:t>
            </a:r>
            <a:r>
              <a:rPr lang="nb-NO" sz="4200" dirty="0" smtClean="0">
                <a:latin typeface="Arial" panose="020B0604020202020204" pitchFamily="34" charset="0"/>
                <a:ea typeface="Times New Roman" panose="02020603050405020304" pitchFamily="18" charset="0"/>
                <a:cs typeface="Arial" panose="020B0604020202020204" pitchFamily="34" charset="0"/>
              </a:rPr>
              <a:t>của </a:t>
            </a:r>
            <a:r>
              <a:rPr lang="nb-NO" sz="4200" dirty="0">
                <a:latin typeface="Arial" panose="020B0604020202020204" pitchFamily="34" charset="0"/>
                <a:ea typeface="Times New Roman" panose="02020603050405020304" pitchFamily="18" charset="0"/>
                <a:cs typeface="Arial" panose="020B0604020202020204" pitchFamily="34" charset="0"/>
              </a:rPr>
              <a:t>nhà thơ và của mọi người đối với Bác khi vào lăng viếng Bác.</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56515"/>
          <a:stretch>
            <a:fillRect/>
          </a:stretch>
        </p:blipFill>
        <p:spPr>
          <a:xfrm rot="9930937">
            <a:off x="117497" y="-1498540"/>
            <a:ext cx="7571236" cy="4200759"/>
          </a:xfrm>
          <a:prstGeom prst="rect">
            <a:avLst/>
          </a:prstGeom>
        </p:spPr>
      </p:pic>
      <p:grpSp>
        <p:nvGrpSpPr>
          <p:cNvPr id="3" name="Group 3"/>
          <p:cNvGrpSpPr/>
          <p:nvPr/>
        </p:nvGrpSpPr>
        <p:grpSpPr>
          <a:xfrm>
            <a:off x="2743200" y="2214427"/>
            <a:ext cx="13792200" cy="3123567"/>
            <a:chOff x="-169855" y="-1003604"/>
            <a:chExt cx="18389601" cy="4164756"/>
          </a:xfrm>
        </p:grpSpPr>
        <p:sp>
          <p:nvSpPr>
            <p:cNvPr id="4" name="TextBox 4"/>
            <p:cNvSpPr txBox="1"/>
            <p:nvPr/>
          </p:nvSpPr>
          <p:spPr>
            <a:xfrm>
              <a:off x="-169855" y="904124"/>
              <a:ext cx="18389601" cy="2257028"/>
            </a:xfrm>
            <a:prstGeom prst="rect">
              <a:avLst/>
            </a:prstGeom>
          </p:spPr>
          <p:txBody>
            <a:bodyPr wrap="square" lIns="0" tIns="0" rIns="0" bIns="0" rtlCol="0" anchor="t">
              <a:spAutoFit/>
            </a:bodyPr>
            <a:lstStyle/>
            <a:p>
              <a:pPr>
                <a:lnSpc>
                  <a:spcPts val="13200"/>
                </a:lnSpc>
              </a:pPr>
              <a:r>
                <a:rPr lang="vi-VN" sz="11000" b="1" spc="770" dirty="0" smtClean="0">
                  <a:solidFill>
                    <a:srgbClr val="A5347E"/>
                  </a:solidFill>
                </a:rPr>
                <a:t>VIẾNG LĂNG BÁC</a:t>
              </a:r>
              <a:endParaRPr lang="en-US" sz="11000" b="1" spc="770" dirty="0">
                <a:solidFill>
                  <a:srgbClr val="A5347E"/>
                </a:solidFill>
              </a:endParaRPr>
            </a:p>
          </p:txBody>
        </p:sp>
        <p:sp>
          <p:nvSpPr>
            <p:cNvPr id="5" name="TextBox 5"/>
            <p:cNvSpPr txBox="1"/>
            <p:nvPr/>
          </p:nvSpPr>
          <p:spPr>
            <a:xfrm>
              <a:off x="4020500" y="-1003604"/>
              <a:ext cx="10008891" cy="1123300"/>
            </a:xfrm>
            <a:prstGeom prst="rect">
              <a:avLst/>
            </a:prstGeom>
          </p:spPr>
          <p:txBody>
            <a:bodyPr lIns="0" tIns="0" rIns="0" bIns="0" rtlCol="0" anchor="t">
              <a:spAutoFit/>
            </a:bodyPr>
            <a:lstStyle/>
            <a:p>
              <a:pPr marL="0" lvl="0" indent="0" algn="ctr">
                <a:lnSpc>
                  <a:spcPts val="6299"/>
                </a:lnSpc>
                <a:spcBef>
                  <a:spcPct val="0"/>
                </a:spcBef>
              </a:pPr>
              <a:r>
                <a:rPr lang="vi-VN" sz="7200" dirty="0" smtClean="0">
                  <a:solidFill>
                    <a:srgbClr val="000000"/>
                  </a:solidFill>
                </a:rPr>
                <a:t>Tiết ...</a:t>
              </a:r>
              <a:endParaRPr lang="en-US" sz="7200" dirty="0">
                <a:solidFill>
                  <a:srgbClr val="000000"/>
                </a:solidFill>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43720">
            <a:off x="13109587" y="9320485"/>
            <a:ext cx="5364077" cy="128020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33330">
            <a:off x="-215644" y="4557696"/>
            <a:ext cx="1560596" cy="1560596"/>
          </a:xfrm>
          <a:prstGeom prst="rect">
            <a:avLst/>
          </a:prstGeom>
        </p:spPr>
      </p:pic>
      <p:pic>
        <p:nvPicPr>
          <p:cNvPr id="15" name="Picture 14"/>
          <p:cNvPicPr>
            <a:picLocks noChangeAspect="1"/>
          </p:cNvPicPr>
          <p:nvPr/>
        </p:nvPicPr>
        <p:blipFill rotWithShape="1">
          <a:blip r:embed="rId10">
            <a:extLst>
              <a:ext uri="{28A0092B-C50C-407E-A947-70E740481C1C}">
                <a14:useLocalDpi xmlns:a14="http://schemas.microsoft.com/office/drawing/2010/main" val="0"/>
              </a:ext>
            </a:extLst>
          </a:blip>
          <a:srcRect l="11523" t="16333" r="6713" b="21142"/>
          <a:stretch/>
        </p:blipFill>
        <p:spPr>
          <a:xfrm>
            <a:off x="6553200" y="5870225"/>
            <a:ext cx="6172200" cy="4719918"/>
          </a:xfrm>
          <a:prstGeom prst="rect">
            <a:avLst/>
          </a:prstGeom>
        </p:spPr>
      </p:pic>
      <p:sp>
        <p:nvSpPr>
          <p:cNvPr id="16" name="TextBox 5"/>
          <p:cNvSpPr txBox="1"/>
          <p:nvPr/>
        </p:nvSpPr>
        <p:spPr>
          <a:xfrm>
            <a:off x="11430000" y="5817777"/>
            <a:ext cx="5742126" cy="807913"/>
          </a:xfrm>
          <a:prstGeom prst="rect">
            <a:avLst/>
          </a:prstGeom>
        </p:spPr>
        <p:txBody>
          <a:bodyPr wrap="square" lIns="0" tIns="0" rIns="0" bIns="0" rtlCol="0" anchor="t">
            <a:spAutoFit/>
          </a:bodyPr>
          <a:lstStyle/>
          <a:p>
            <a:pPr marL="0" lvl="0" indent="0" algn="r">
              <a:lnSpc>
                <a:spcPts val="6299"/>
              </a:lnSpc>
              <a:spcBef>
                <a:spcPct val="0"/>
              </a:spcBef>
            </a:pPr>
            <a:r>
              <a:rPr lang="vi-VN" sz="6400" b="1" i="1" dirty="0" smtClean="0">
                <a:solidFill>
                  <a:srgbClr val="000000"/>
                </a:solidFill>
              </a:rPr>
              <a:t>(Viễn Phương)</a:t>
            </a:r>
            <a:endParaRPr lang="en-US" sz="6400" b="1" i="1" dirty="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4191000" y="1223717"/>
            <a:ext cx="5333999" cy="1154162"/>
          </a:xfrm>
          <a:prstGeom prst="rect">
            <a:avLst/>
          </a:prstGeom>
        </p:spPr>
        <p:txBody>
          <a:bodyPr wrap="square" lIns="0" tIns="0" rIns="0" bIns="0" rtlCol="0" anchor="t">
            <a:spAutoFit/>
          </a:bodyPr>
          <a:lstStyle/>
          <a:p>
            <a:pPr marL="0" lvl="0" indent="0" algn="l">
              <a:lnSpc>
                <a:spcPts val="9000"/>
              </a:lnSpc>
              <a:spcBef>
                <a:spcPct val="0"/>
              </a:spcBef>
            </a:pPr>
            <a:r>
              <a:rPr lang="vi-VN" sz="6400" b="1" dirty="0" smtClean="0">
                <a:solidFill>
                  <a:srgbClr val="A5347E"/>
                </a:solidFill>
              </a:rPr>
              <a:t>NGHỆ THUẬT</a:t>
            </a:r>
            <a:endParaRPr lang="en-US" sz="6400" b="1" dirty="0">
              <a:solidFill>
                <a:srgbClr val="A5347E"/>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3141" y="2247900"/>
            <a:ext cx="3368131" cy="738036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10580">
            <a:off x="3658352" y="9044813"/>
            <a:ext cx="1985838" cy="429663"/>
          </a:xfrm>
          <a:prstGeom prst="rect">
            <a:avLst/>
          </a:prstGeom>
        </p:spPr>
      </p:pic>
      <p:grpSp>
        <p:nvGrpSpPr>
          <p:cNvPr id="8" name="Group 8"/>
          <p:cNvGrpSpPr/>
          <p:nvPr/>
        </p:nvGrpSpPr>
        <p:grpSpPr>
          <a:xfrm>
            <a:off x="3635516" y="3518925"/>
            <a:ext cx="13585684" cy="5146449"/>
            <a:chOff x="0" y="0"/>
            <a:chExt cx="8025438" cy="3780071"/>
          </a:xfrm>
        </p:grpSpPr>
        <p:sp>
          <p:nvSpPr>
            <p:cNvPr id="9" name="Freeform 9"/>
            <p:cNvSpPr/>
            <p:nvPr/>
          </p:nvSpPr>
          <p:spPr>
            <a:xfrm>
              <a:off x="-1" y="0"/>
              <a:ext cx="8033097" cy="3780071"/>
            </a:xfrm>
            <a:custGeom>
              <a:avLst/>
              <a:gdLst/>
              <a:ahLst/>
              <a:cxnLst/>
              <a:rect l="l" t="t" r="r" b="b"/>
              <a:pathLst>
                <a:path w="8033097" h="3780071">
                  <a:moveTo>
                    <a:pt x="7526658" y="3763152"/>
                  </a:moveTo>
                  <a:cubicBezTo>
                    <a:pt x="7526658" y="3763152"/>
                    <a:pt x="7289661" y="3753183"/>
                    <a:pt x="6927522" y="3766627"/>
                  </a:cubicBezTo>
                  <a:cubicBezTo>
                    <a:pt x="6565385" y="3780071"/>
                    <a:pt x="490924" y="3780071"/>
                    <a:pt x="490924" y="3780071"/>
                  </a:cubicBezTo>
                  <a:cubicBezTo>
                    <a:pt x="245502" y="3780071"/>
                    <a:pt x="32509" y="3682803"/>
                    <a:pt x="31032" y="3522689"/>
                  </a:cubicBezTo>
                  <a:cubicBezTo>
                    <a:pt x="31032" y="3522689"/>
                    <a:pt x="0" y="215936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7480110" y="0"/>
                    <a:pt x="7480110" y="0"/>
                  </a:cubicBezTo>
                  <a:cubicBezTo>
                    <a:pt x="7792010" y="0"/>
                    <a:pt x="8025438" y="101069"/>
                    <a:pt x="8017581" y="303616"/>
                  </a:cubicBezTo>
                  <a:cubicBezTo>
                    <a:pt x="8017581" y="303616"/>
                    <a:pt x="8015586" y="2021294"/>
                    <a:pt x="8024341" y="2823102"/>
                  </a:cubicBezTo>
                  <a:cubicBezTo>
                    <a:pt x="8033097" y="3116403"/>
                    <a:pt x="7986548" y="3449475"/>
                    <a:pt x="7986548" y="3449475"/>
                  </a:cubicBezTo>
                  <a:cubicBezTo>
                    <a:pt x="7983583" y="3629500"/>
                    <a:pt x="7772080" y="3763152"/>
                    <a:pt x="7526658" y="3763152"/>
                  </a:cubicBezTo>
                  <a:close/>
                </a:path>
              </a:pathLst>
            </a:custGeom>
            <a:solidFill>
              <a:srgbClr val="F4CBBD"/>
            </a:solid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2602">
            <a:off x="13193291" y="-709891"/>
            <a:ext cx="7405059" cy="386409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815720">
            <a:off x="9463994" y="1702521"/>
            <a:ext cx="1188966" cy="1642786"/>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68906">
            <a:off x="2748863" y="704858"/>
            <a:ext cx="612254" cy="1037719"/>
          </a:xfrm>
          <a:prstGeom prst="rect">
            <a:avLst/>
          </a:prstGeom>
        </p:spPr>
      </p:pic>
      <p:sp>
        <p:nvSpPr>
          <p:cNvPr id="14" name="Rectangle 13"/>
          <p:cNvSpPr/>
          <p:nvPr/>
        </p:nvSpPr>
        <p:spPr>
          <a:xfrm>
            <a:off x="3786387" y="3875980"/>
            <a:ext cx="13296901" cy="4124206"/>
          </a:xfrm>
          <a:prstGeom prst="rect">
            <a:avLst/>
          </a:prstGeom>
        </p:spPr>
        <p:txBody>
          <a:bodyPr wrap="square">
            <a:spAutoFit/>
          </a:bodyPr>
          <a:lstStyle/>
          <a:p>
            <a:pPr algn="just">
              <a:lnSpc>
                <a:spcPct val="150000"/>
              </a:lnSpc>
              <a:spcBef>
                <a:spcPts val="600"/>
              </a:spcBef>
              <a:spcAft>
                <a:spcPts val="600"/>
              </a:spcAft>
            </a:pPr>
            <a:r>
              <a:rPr lang="vi-VN" sz="4200" dirty="0">
                <a:ea typeface="Times New Roman" panose="02020603050405020304" pitchFamily="18" charset="0"/>
                <a:cs typeface="Arial" panose="020B0604020202020204" pitchFamily="34" charset="0"/>
              </a:rPr>
              <a:t>- Bài thơ có giọng điệu thiết tha, trầm lắng, trang trọng, thành kính phù hợp với không khí cảm xúc nhà thơ.</a:t>
            </a:r>
          </a:p>
          <a:p>
            <a:pPr algn="just">
              <a:lnSpc>
                <a:spcPct val="150000"/>
              </a:lnSpc>
              <a:spcBef>
                <a:spcPts val="600"/>
              </a:spcBef>
              <a:spcAft>
                <a:spcPts val="600"/>
              </a:spcAft>
            </a:pPr>
            <a:r>
              <a:rPr lang="vi-VN" sz="4200" dirty="0">
                <a:ea typeface="Times New Roman" panose="02020603050405020304" pitchFamily="18" charset="0"/>
                <a:cs typeface="Arial" panose="020B0604020202020204" pitchFamily="34" charset="0"/>
              </a:rPr>
              <a:t>- Sử dụng cách xưng hô thân mật gần gũi, hình ảnh ẩn dụ có giá trị biểu đạt tình cảm sâu sắc.</a:t>
            </a:r>
          </a:p>
        </p:txBody>
      </p:sp>
    </p:spTree>
    <p:extLst>
      <p:ext uri="{BB962C8B-B14F-4D97-AF65-F5344CB8AC3E}">
        <p14:creationId xmlns:p14="http://schemas.microsoft.com/office/powerpoint/2010/main" val="349634223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1200" y="1638300"/>
            <a:ext cx="14478000" cy="7248966"/>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944" t="10867" r="10559" b="10636"/>
          <a:stretch>
            <a:fillRect/>
          </a:stretch>
        </p:blipFill>
        <p:spPr>
          <a:xfrm>
            <a:off x="6420062" y="3025080"/>
            <a:ext cx="1062038" cy="1062038"/>
          </a:xfrm>
          <a:prstGeom prst="rect">
            <a:avLst/>
          </a:prstGeom>
        </p:spPr>
      </p:pic>
      <p:sp>
        <p:nvSpPr>
          <p:cNvPr id="6" name="TextBox 6"/>
          <p:cNvSpPr txBox="1"/>
          <p:nvPr/>
        </p:nvSpPr>
        <p:spPr>
          <a:xfrm>
            <a:off x="7315200" y="3009900"/>
            <a:ext cx="4610100" cy="1018227"/>
          </a:xfrm>
          <a:prstGeom prst="rect">
            <a:avLst/>
          </a:prstGeom>
        </p:spPr>
        <p:txBody>
          <a:bodyPr wrap="square" lIns="0" tIns="0" rIns="0" bIns="0" rtlCol="0" anchor="t">
            <a:spAutoFit/>
          </a:bodyPr>
          <a:lstStyle/>
          <a:p>
            <a:pPr>
              <a:lnSpc>
                <a:spcPts val="8399"/>
              </a:lnSpc>
            </a:pPr>
            <a:r>
              <a:rPr lang="vi-VN" sz="6400" b="1" dirty="0" smtClean="0"/>
              <a:t>LUYỆN</a:t>
            </a:r>
            <a:r>
              <a:rPr lang="vi-VN" sz="6400" b="1" dirty="0" smtClean="0">
                <a:solidFill>
                  <a:srgbClr val="FFFFFF"/>
                </a:solidFill>
              </a:rPr>
              <a:t> </a:t>
            </a:r>
            <a:r>
              <a:rPr lang="vi-VN" sz="6400" b="1" dirty="0" smtClean="0"/>
              <a:t>TẬP</a:t>
            </a:r>
            <a:endParaRPr lang="en-US" sz="6400" b="1"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49625"/>
          <a:stretch>
            <a:fillRect/>
          </a:stretch>
        </p:blipFill>
        <p:spPr>
          <a:xfrm rot="496479">
            <a:off x="-597002" y="7433498"/>
            <a:ext cx="6721771" cy="408407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125987">
            <a:off x="965964" y="-1638688"/>
            <a:ext cx="2720915" cy="383227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19222">
            <a:off x="13833514" y="30123"/>
            <a:ext cx="5546792" cy="1645797"/>
          </a:xfrm>
          <a:prstGeom prst="rect">
            <a:avLst/>
          </a:prstGeom>
        </p:spPr>
      </p:pic>
      <p:sp>
        <p:nvSpPr>
          <p:cNvPr id="12" name="Rectangle 11"/>
          <p:cNvSpPr/>
          <p:nvPr/>
        </p:nvSpPr>
        <p:spPr>
          <a:xfrm>
            <a:off x="2326421" y="4613463"/>
            <a:ext cx="13868400" cy="2185214"/>
          </a:xfrm>
          <a:prstGeom prst="rect">
            <a:avLst/>
          </a:prstGeom>
        </p:spPr>
        <p:txBody>
          <a:bodyPr wrap="square">
            <a:spAutoFit/>
          </a:bodyPr>
          <a:lstStyle/>
          <a:p>
            <a:pPr marL="571500" indent="-571500">
              <a:lnSpc>
                <a:spcPct val="150000"/>
              </a:lnSpc>
              <a:spcBef>
                <a:spcPts val="600"/>
              </a:spcBef>
              <a:spcAft>
                <a:spcPts val="600"/>
              </a:spcAft>
              <a:buFont typeface="Wingdings" panose="05000000000000000000" pitchFamily="2" charset="2"/>
              <a:buChar char="§"/>
            </a:pPr>
            <a:r>
              <a:rPr lang="pt-BR" sz="4200" b="1" i="1" dirty="0" smtClean="0">
                <a:latin typeface="Arial" panose="020B0604020202020204" pitchFamily="34" charset="0"/>
                <a:ea typeface="Times New Roman" panose="02020603050405020304" pitchFamily="18" charset="0"/>
                <a:cs typeface="Arial" panose="020B0604020202020204" pitchFamily="34" charset="0"/>
              </a:rPr>
              <a:t>Nêu </a:t>
            </a:r>
            <a:r>
              <a:rPr lang="pt-BR" sz="4200" b="1" i="1" dirty="0">
                <a:latin typeface="Arial" panose="020B0604020202020204" pitchFamily="34" charset="0"/>
                <a:ea typeface="Times New Roman" panose="02020603050405020304" pitchFamily="18" charset="0"/>
                <a:cs typeface="Arial" panose="020B0604020202020204" pitchFamily="34" charset="0"/>
              </a:rPr>
              <a:t>cảm nghĩ của em sau khi học xong văn bản?</a:t>
            </a:r>
            <a:endParaRPr lang="en-US" sz="4200" b="1" dirty="0">
              <a:latin typeface="Arial" panose="020B0604020202020204" pitchFamily="34" charset="0"/>
              <a:ea typeface="Times New Roman" panose="02020603050405020304" pitchFamily="18" charset="0"/>
              <a:cs typeface="Arial" panose="020B0604020202020204" pitchFamily="34" charset="0"/>
            </a:endParaRPr>
          </a:p>
          <a:p>
            <a:pPr marL="571500" indent="-571500">
              <a:lnSpc>
                <a:spcPct val="150000"/>
              </a:lnSpc>
              <a:spcBef>
                <a:spcPts val="600"/>
              </a:spcBef>
              <a:spcAft>
                <a:spcPts val="600"/>
              </a:spcAft>
              <a:buFont typeface="Wingdings" panose="05000000000000000000" pitchFamily="2" charset="2"/>
              <a:buChar char="§"/>
            </a:pPr>
            <a:r>
              <a:rPr lang="pt-BR" sz="4200" b="1" i="1" dirty="0" smtClean="0">
                <a:latin typeface="Arial" panose="020B0604020202020204" pitchFamily="34" charset="0"/>
                <a:ea typeface="Times New Roman" panose="02020603050405020304" pitchFamily="18" charset="0"/>
                <a:cs typeface="Arial" panose="020B0604020202020204" pitchFamily="34" charset="0"/>
              </a:rPr>
              <a:t>Em </a:t>
            </a:r>
            <a:r>
              <a:rPr lang="pt-BR" sz="4200" b="1" i="1" dirty="0">
                <a:latin typeface="Arial" panose="020B0604020202020204" pitchFamily="34" charset="0"/>
                <a:ea typeface="Times New Roman" panose="02020603050405020304" pitchFamily="18" charset="0"/>
                <a:cs typeface="Arial" panose="020B0604020202020204" pitchFamily="34" charset="0"/>
              </a:rPr>
              <a:t>thích nhất câu thơ, hình ảnh thơ nào? Vì sao?</a:t>
            </a:r>
            <a:endParaRPr lang="en-US" sz="4200" b="1" dirty="0">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1200" y="1638300"/>
            <a:ext cx="14478000" cy="7248966"/>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0944" t="10867" r="10559" b="10636"/>
          <a:stretch>
            <a:fillRect/>
          </a:stretch>
        </p:blipFill>
        <p:spPr>
          <a:xfrm>
            <a:off x="6420062" y="3025080"/>
            <a:ext cx="1062038" cy="1062038"/>
          </a:xfrm>
          <a:prstGeom prst="rect">
            <a:avLst/>
          </a:prstGeom>
        </p:spPr>
      </p:pic>
      <p:sp>
        <p:nvSpPr>
          <p:cNvPr id="6" name="TextBox 6"/>
          <p:cNvSpPr txBox="1"/>
          <p:nvPr/>
        </p:nvSpPr>
        <p:spPr>
          <a:xfrm>
            <a:off x="7315200" y="3009900"/>
            <a:ext cx="4610100" cy="1018227"/>
          </a:xfrm>
          <a:prstGeom prst="rect">
            <a:avLst/>
          </a:prstGeom>
        </p:spPr>
        <p:txBody>
          <a:bodyPr wrap="square" lIns="0" tIns="0" rIns="0" bIns="0" rtlCol="0" anchor="t">
            <a:spAutoFit/>
          </a:bodyPr>
          <a:lstStyle/>
          <a:p>
            <a:pPr>
              <a:lnSpc>
                <a:spcPts val="8399"/>
              </a:lnSpc>
            </a:pPr>
            <a:r>
              <a:rPr lang="vi-VN" sz="6400" b="1" dirty="0" smtClean="0"/>
              <a:t>VẬN DỤNG</a:t>
            </a:r>
            <a:endParaRPr lang="en-US" sz="6400" b="1" dirty="0"/>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49625"/>
          <a:stretch>
            <a:fillRect/>
          </a:stretch>
        </p:blipFill>
        <p:spPr>
          <a:xfrm rot="496479">
            <a:off x="-597002" y="7433498"/>
            <a:ext cx="6721771" cy="408407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125987">
            <a:off x="965964" y="-1638688"/>
            <a:ext cx="2720915" cy="383227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119222">
            <a:off x="13833514" y="30123"/>
            <a:ext cx="5546792" cy="1645797"/>
          </a:xfrm>
          <a:prstGeom prst="rect">
            <a:avLst/>
          </a:prstGeom>
        </p:spPr>
      </p:pic>
      <p:sp>
        <p:nvSpPr>
          <p:cNvPr id="12" name="Rectangle 11"/>
          <p:cNvSpPr/>
          <p:nvPr/>
        </p:nvSpPr>
        <p:spPr>
          <a:xfrm>
            <a:off x="2590800" y="4233240"/>
            <a:ext cx="13258800" cy="3000821"/>
          </a:xfrm>
          <a:prstGeom prst="rect">
            <a:avLst/>
          </a:prstGeom>
        </p:spPr>
        <p:txBody>
          <a:bodyPr wrap="square">
            <a:spAutoFit/>
          </a:bodyPr>
          <a:lstStyle/>
          <a:p>
            <a:pPr algn="just">
              <a:lnSpc>
                <a:spcPct val="150000"/>
              </a:lnSpc>
              <a:spcBef>
                <a:spcPts val="600"/>
              </a:spcBef>
              <a:spcAft>
                <a:spcPts val="600"/>
              </a:spcAft>
            </a:pPr>
            <a:r>
              <a:rPr lang="vi-VN" sz="4200" b="1" i="1" dirty="0" smtClean="0">
                <a:ea typeface="Times New Roman" panose="02020603050405020304" pitchFamily="18" charset="0"/>
                <a:cs typeface="Arial" panose="020B0604020202020204" pitchFamily="34" charset="0"/>
              </a:rPr>
              <a:t>	Viết </a:t>
            </a:r>
            <a:r>
              <a:rPr lang="vi-VN" sz="4200" b="1" i="1" dirty="0">
                <a:ea typeface="Times New Roman" panose="02020603050405020304" pitchFamily="18" charset="0"/>
                <a:cs typeface="Arial" panose="020B0604020202020204" pitchFamily="34" charset="0"/>
              </a:rPr>
              <a:t>một đoạn văn ngắn khoảng 5 dòng nêu cảm nhận của em về một khổ thơ mà em thích nhất trong đoạn văn có sử dụng thành phần cảm thán?</a:t>
            </a:r>
            <a:endParaRPr lang="en-US" sz="4200" b="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89190988"/>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sp>
        <p:nvSpPr>
          <p:cNvPr id="2" name="TextBox 2"/>
          <p:cNvSpPr txBox="1"/>
          <p:nvPr/>
        </p:nvSpPr>
        <p:spPr>
          <a:xfrm>
            <a:off x="5943600" y="1600505"/>
            <a:ext cx="8786816" cy="1231106"/>
          </a:xfrm>
          <a:prstGeom prst="rect">
            <a:avLst/>
          </a:prstGeom>
        </p:spPr>
        <p:txBody>
          <a:bodyPr wrap="square" lIns="0" tIns="0" rIns="0" bIns="0" rtlCol="0" anchor="t">
            <a:spAutoFit/>
          </a:bodyPr>
          <a:lstStyle/>
          <a:p>
            <a:pPr marL="0" lvl="0" indent="0" algn="l">
              <a:lnSpc>
                <a:spcPts val="9600"/>
              </a:lnSpc>
              <a:spcBef>
                <a:spcPct val="0"/>
              </a:spcBef>
            </a:pPr>
            <a:r>
              <a:rPr lang="vi-VN" sz="6400" b="1" dirty="0" smtClean="0">
                <a:solidFill>
                  <a:srgbClr val="A5347E"/>
                </a:solidFill>
              </a:rPr>
              <a:t>HƯỚNG DẪN VỀ NHÀ</a:t>
            </a:r>
            <a:endParaRPr lang="en-US" sz="6400" b="1" dirty="0">
              <a:solidFill>
                <a:srgbClr val="A5347E"/>
              </a:solidFill>
            </a:endParaRPr>
          </a:p>
        </p:txBody>
      </p:sp>
      <p:grpSp>
        <p:nvGrpSpPr>
          <p:cNvPr id="8" name="Group 8"/>
          <p:cNvGrpSpPr/>
          <p:nvPr/>
        </p:nvGrpSpPr>
        <p:grpSpPr>
          <a:xfrm>
            <a:off x="3034495" y="3238500"/>
            <a:ext cx="12877800" cy="5715000"/>
            <a:chOff x="0" y="0"/>
            <a:chExt cx="3658011" cy="2351516"/>
          </a:xfrm>
        </p:grpSpPr>
        <p:sp>
          <p:nvSpPr>
            <p:cNvPr id="9" name="Freeform 9"/>
            <p:cNvSpPr/>
            <p:nvPr/>
          </p:nvSpPr>
          <p:spPr>
            <a:xfrm>
              <a:off x="-1" y="0"/>
              <a:ext cx="3664282" cy="2356144"/>
            </a:xfrm>
            <a:custGeom>
              <a:avLst/>
              <a:gdLst/>
              <a:ahLst/>
              <a:cxnLst/>
              <a:rect l="l" t="t" r="r" b="b"/>
              <a:pathLst>
                <a:path w="3664282" h="2356144">
                  <a:moveTo>
                    <a:pt x="3626180" y="1750972"/>
                  </a:moveTo>
                  <a:cubicBezTo>
                    <a:pt x="3623753" y="1930996"/>
                    <a:pt x="3450638" y="2064650"/>
                    <a:pt x="3249763" y="2064650"/>
                  </a:cubicBezTo>
                  <a:cubicBezTo>
                    <a:pt x="3249763" y="2064650"/>
                    <a:pt x="3055783" y="2054680"/>
                    <a:pt x="2759375" y="2068124"/>
                  </a:cubicBezTo>
                  <a:cubicBezTo>
                    <a:pt x="2572200" y="2076614"/>
                    <a:pt x="1434589" y="2079741"/>
                    <a:pt x="908799" y="2080894"/>
                  </a:cubicBezTo>
                  <a:lnTo>
                    <a:pt x="940817" y="2333691"/>
                  </a:lnTo>
                  <a:cubicBezTo>
                    <a:pt x="942220" y="2347039"/>
                    <a:pt x="927684" y="2356144"/>
                    <a:pt x="916302" y="2349030"/>
                  </a:cubicBezTo>
                  <a:cubicBezTo>
                    <a:pt x="864324" y="2316545"/>
                    <a:pt x="793268" y="2275177"/>
                    <a:pt x="653873" y="2187730"/>
                  </a:cubicBezTo>
                  <a:cubicBezTo>
                    <a:pt x="595960" y="2151399"/>
                    <a:pt x="543807" y="2112516"/>
                    <a:pt x="504750" y="2081519"/>
                  </a:cubicBezTo>
                  <a:cubicBezTo>
                    <a:pt x="439719" y="2081567"/>
                    <a:pt x="401817" y="2081567"/>
                    <a:pt x="401817" y="2081567"/>
                  </a:cubicBezTo>
                  <a:cubicBezTo>
                    <a:pt x="200942" y="2081567"/>
                    <a:pt x="26610" y="1984299"/>
                    <a:pt x="25400" y="1824187"/>
                  </a:cubicBezTo>
                  <a:cubicBezTo>
                    <a:pt x="25400" y="1824187"/>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2174847" y="12700"/>
                    <a:pt x="3211663" y="0"/>
                    <a:pt x="3211663" y="0"/>
                  </a:cubicBezTo>
                  <a:cubicBezTo>
                    <a:pt x="3466951" y="0"/>
                    <a:pt x="3658011" y="101068"/>
                    <a:pt x="3651581" y="303615"/>
                  </a:cubicBezTo>
                  <a:cubicBezTo>
                    <a:pt x="3651581" y="303615"/>
                    <a:pt x="3649946" y="802156"/>
                    <a:pt x="3657114" y="1120894"/>
                  </a:cubicBezTo>
                  <a:cubicBezTo>
                    <a:pt x="3664282" y="1417902"/>
                    <a:pt x="3626180" y="1750972"/>
                    <a:pt x="3626180" y="1750972"/>
                  </a:cubicBezTo>
                  <a:close/>
                </a:path>
              </a:pathLst>
            </a:custGeom>
            <a:solidFill>
              <a:srgbClr val="F4CBBD"/>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47518">
            <a:off x="12409464" y="-718035"/>
            <a:ext cx="6725880" cy="232348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583">
            <a:off x="10654730" y="198726"/>
            <a:ext cx="994876" cy="994876"/>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9618" flipH="1">
            <a:off x="-1801431" y="8125510"/>
            <a:ext cx="9541174" cy="9350350"/>
          </a:xfrm>
          <a:prstGeom prst="rect">
            <a:avLst/>
          </a:prstGeom>
        </p:spPr>
      </p:pic>
      <p:pic>
        <p:nvPicPr>
          <p:cNvPr id="21"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445013" y="1397721"/>
            <a:ext cx="1636674" cy="1636674"/>
          </a:xfrm>
          <a:prstGeom prst="rect">
            <a:avLst/>
          </a:prstGeom>
        </p:spPr>
      </p:pic>
      <p:sp>
        <p:nvSpPr>
          <p:cNvPr id="22" name="Rectangle 21"/>
          <p:cNvSpPr/>
          <p:nvPr/>
        </p:nvSpPr>
        <p:spPr>
          <a:xfrm>
            <a:off x="4800600" y="4037221"/>
            <a:ext cx="9144000" cy="3308598"/>
          </a:xfrm>
          <a:prstGeom prst="rect">
            <a:avLst/>
          </a:prstGeom>
        </p:spPr>
        <p:txBody>
          <a:bodyPr>
            <a:spAutoFit/>
          </a:bodyPr>
          <a:lstStyle/>
          <a:p>
            <a:pPr algn="just">
              <a:lnSpc>
                <a:spcPct val="150000"/>
              </a:lnSpc>
              <a:spcBef>
                <a:spcPts val="600"/>
              </a:spcBef>
              <a:spcAft>
                <a:spcPts val="600"/>
              </a:spcAft>
            </a:pPr>
            <a:r>
              <a:rPr lang="pt-BR"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Học bài cũ, trả lời câu hỏi SGK. </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pt-BR"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 Hoàn thành câu hỏi phần vận dụng. </a:t>
            </a:r>
            <a:endParaRPr lang="en-US" sz="42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600"/>
              </a:spcAft>
            </a:pPr>
            <a:r>
              <a:rPr lang="pt-BR"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 - Chuẩn bị bài </a:t>
            </a:r>
            <a:r>
              <a:rPr lang="pt-BR"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mới</a:t>
            </a:r>
            <a:r>
              <a:rPr lang="vi-VN" sz="42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56858"/>
          <a:stretch>
            <a:fillRect/>
          </a:stretch>
        </p:blipFill>
        <p:spPr>
          <a:xfrm rot="-1188826" flipH="1" flipV="1">
            <a:off x="-1883348" y="-2233000"/>
            <a:ext cx="6128896" cy="3189187"/>
          </a:xfrm>
          <a:prstGeom prst="rect">
            <a:avLst/>
          </a:prstGeom>
        </p:spPr>
      </p:pic>
      <p:pic>
        <p:nvPicPr>
          <p:cNvPr id="24"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141828">
            <a:off x="12525247" y="8929796"/>
            <a:ext cx="7410309" cy="3866834"/>
          </a:xfrm>
          <a:prstGeom prst="rect">
            <a:avLst/>
          </a:prstGeom>
        </p:spPr>
      </p:pic>
    </p:spTree>
    <p:extLst>
      <p:ext uri="{BB962C8B-B14F-4D97-AF65-F5344CB8AC3E}">
        <p14:creationId xmlns:p14="http://schemas.microsoft.com/office/powerpoint/2010/main" val="2630389723"/>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78327">
            <a:off x="12821483" y="-392118"/>
            <a:ext cx="5344146" cy="1710127"/>
          </a:xfrm>
          <a:prstGeom prst="rect">
            <a:avLst/>
          </a:prstGeom>
        </p:spPr>
      </p:pic>
      <p:grpSp>
        <p:nvGrpSpPr>
          <p:cNvPr id="3" name="Group 3"/>
          <p:cNvGrpSpPr/>
          <p:nvPr/>
        </p:nvGrpSpPr>
        <p:grpSpPr>
          <a:xfrm>
            <a:off x="1981200" y="3137273"/>
            <a:ext cx="14478000" cy="3582835"/>
            <a:chOff x="0" y="0"/>
            <a:chExt cx="10533046" cy="2480143"/>
          </a:xfrm>
        </p:grpSpPr>
        <p:sp>
          <p:nvSpPr>
            <p:cNvPr id="4" name="Freeform 4"/>
            <p:cNvSpPr/>
            <p:nvPr/>
          </p:nvSpPr>
          <p:spPr>
            <a:xfrm>
              <a:off x="0" y="-4262"/>
              <a:ext cx="10540791" cy="2486629"/>
            </a:xfrm>
            <a:custGeom>
              <a:avLst/>
              <a:gdLst/>
              <a:ahLst/>
              <a:cxnLst/>
              <a:rect l="l" t="t" r="r" b="b"/>
              <a:pathLst>
                <a:path w="10540791" h="2486629">
                  <a:moveTo>
                    <a:pt x="9601892" y="2475441"/>
                  </a:moveTo>
                  <a:cubicBezTo>
                    <a:pt x="9601892" y="2475441"/>
                    <a:pt x="9182140" y="2486629"/>
                    <a:pt x="8719555" y="2484008"/>
                  </a:cubicBezTo>
                  <a:cubicBezTo>
                    <a:pt x="3496483" y="2481845"/>
                    <a:pt x="1057073" y="2474020"/>
                    <a:pt x="1057073" y="2474020"/>
                  </a:cubicBezTo>
                  <a:cubicBezTo>
                    <a:pt x="812931" y="2465186"/>
                    <a:pt x="565145" y="2448205"/>
                    <a:pt x="398404" y="2390027"/>
                  </a:cubicBezTo>
                  <a:cubicBezTo>
                    <a:pt x="120505" y="2293066"/>
                    <a:pt x="0" y="2115537"/>
                    <a:pt x="0" y="960117"/>
                  </a:cubicBezTo>
                  <a:lnTo>
                    <a:pt x="0" y="960105"/>
                  </a:lnTo>
                  <a:cubicBezTo>
                    <a:pt x="8536" y="440430"/>
                    <a:pt x="34263" y="311302"/>
                    <a:pt x="140291" y="225758"/>
                  </a:cubicBezTo>
                  <a:cubicBezTo>
                    <a:pt x="342602" y="62530"/>
                    <a:pt x="736658" y="7673"/>
                    <a:pt x="1155311" y="7673"/>
                  </a:cubicBezTo>
                  <a:cubicBezTo>
                    <a:pt x="1155311" y="7673"/>
                    <a:pt x="1551711" y="15681"/>
                    <a:pt x="7122096" y="7673"/>
                  </a:cubicBezTo>
                  <a:cubicBezTo>
                    <a:pt x="8963213" y="0"/>
                    <a:pt x="9427140" y="7673"/>
                    <a:pt x="9427140" y="7673"/>
                  </a:cubicBezTo>
                  <a:cubicBezTo>
                    <a:pt x="9795448" y="15152"/>
                    <a:pt x="10158761" y="84484"/>
                    <a:pt x="10356500" y="207066"/>
                  </a:cubicBezTo>
                  <a:cubicBezTo>
                    <a:pt x="10507518" y="300683"/>
                    <a:pt x="10540791" y="425358"/>
                    <a:pt x="10531652" y="960117"/>
                  </a:cubicBezTo>
                  <a:lnTo>
                    <a:pt x="10531652" y="960130"/>
                  </a:lnTo>
                  <a:cubicBezTo>
                    <a:pt x="10531652" y="2233503"/>
                    <a:pt x="10248655" y="2447600"/>
                    <a:pt x="9601892" y="2475441"/>
                  </a:cubicBezTo>
                  <a:close/>
                </a:path>
              </a:pathLst>
            </a:custGeom>
            <a:solidFill>
              <a:srgbClr val="F4CBBD"/>
            </a:solidFill>
          </p:spPr>
        </p:sp>
      </p:grpSp>
      <p:sp>
        <p:nvSpPr>
          <p:cNvPr id="5" name="TextBox 5"/>
          <p:cNvSpPr txBox="1"/>
          <p:nvPr/>
        </p:nvSpPr>
        <p:spPr>
          <a:xfrm>
            <a:off x="2443723" y="3273416"/>
            <a:ext cx="13563600" cy="3145028"/>
          </a:xfrm>
          <a:prstGeom prst="rect">
            <a:avLst/>
          </a:prstGeom>
        </p:spPr>
        <p:txBody>
          <a:bodyPr wrap="square" lIns="0" tIns="0" rIns="0" bIns="0" rtlCol="0" anchor="t">
            <a:spAutoFit/>
          </a:bodyPr>
          <a:lstStyle/>
          <a:p>
            <a:pPr marL="0" lvl="0" indent="0" algn="ctr">
              <a:lnSpc>
                <a:spcPct val="150000"/>
              </a:lnSpc>
            </a:pPr>
            <a:r>
              <a:rPr lang="vi-VN" sz="7200" b="1" dirty="0" smtClean="0">
                <a:solidFill>
                  <a:srgbClr val="000000"/>
                </a:solidFill>
              </a:rPr>
              <a:t>CẢM ƠN CÁC EM ĐÃ</a:t>
            </a:r>
          </a:p>
          <a:p>
            <a:pPr marL="0" lvl="0" indent="0" algn="ctr">
              <a:lnSpc>
                <a:spcPct val="150000"/>
              </a:lnSpc>
            </a:pPr>
            <a:r>
              <a:rPr lang="vi-VN" sz="7200" b="1" dirty="0" smtClean="0">
                <a:solidFill>
                  <a:srgbClr val="000000"/>
                </a:solidFill>
              </a:rPr>
              <a:t> LẮNG NGHE BÀI GIẢNG!</a:t>
            </a:r>
            <a:endParaRPr lang="en-US" sz="7200" b="1" dirty="0">
              <a:solidFill>
                <a:srgbClr val="000000"/>
              </a:solidFill>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793808" flipH="1">
            <a:off x="-911242" y="7948472"/>
            <a:ext cx="9023462" cy="470860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10580">
            <a:off x="11978008" y="8754337"/>
            <a:ext cx="1985838" cy="42966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815720">
            <a:off x="1849241" y="1846740"/>
            <a:ext cx="1188966" cy="1642786"/>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68906">
            <a:off x="15944145" y="1923368"/>
            <a:ext cx="612254" cy="1037719"/>
          </a:xfrm>
          <a:prstGeom prst="rect">
            <a:avLst/>
          </a:prstGeom>
        </p:spPr>
      </p:pic>
    </p:spTree>
    <p:extLst>
      <p:ext uri="{BB962C8B-B14F-4D97-AF65-F5344CB8AC3E}">
        <p14:creationId xmlns:p14="http://schemas.microsoft.com/office/powerpoint/2010/main" val="4048521225"/>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grpSp>
        <p:nvGrpSpPr>
          <p:cNvPr id="2" name="Group 2"/>
          <p:cNvGrpSpPr/>
          <p:nvPr/>
        </p:nvGrpSpPr>
        <p:grpSpPr>
          <a:xfrm>
            <a:off x="2122953" y="956771"/>
            <a:ext cx="14110348" cy="8534400"/>
            <a:chOff x="0" y="0"/>
            <a:chExt cx="6587204" cy="5675618"/>
          </a:xfrm>
        </p:grpSpPr>
        <p:sp>
          <p:nvSpPr>
            <p:cNvPr id="3" name="Freeform 3"/>
            <p:cNvSpPr/>
            <p:nvPr/>
          </p:nvSpPr>
          <p:spPr>
            <a:xfrm>
              <a:off x="-1" y="0"/>
              <a:ext cx="6594863" cy="5675618"/>
            </a:xfrm>
            <a:custGeom>
              <a:avLst/>
              <a:gdLst/>
              <a:ahLst/>
              <a:cxnLst/>
              <a:rect l="l" t="t" r="r" b="b"/>
              <a:pathLst>
                <a:path w="6594863" h="5675618">
                  <a:moveTo>
                    <a:pt x="6088424" y="5658700"/>
                  </a:moveTo>
                  <a:cubicBezTo>
                    <a:pt x="6088424" y="5658700"/>
                    <a:pt x="5851428" y="5648730"/>
                    <a:pt x="5489289" y="5662174"/>
                  </a:cubicBezTo>
                  <a:cubicBezTo>
                    <a:pt x="5127151" y="5675618"/>
                    <a:pt x="490924" y="5675618"/>
                    <a:pt x="490924" y="5675618"/>
                  </a:cubicBezTo>
                  <a:cubicBezTo>
                    <a:pt x="245502" y="5675618"/>
                    <a:pt x="32509" y="5578350"/>
                    <a:pt x="31032" y="5418236"/>
                  </a:cubicBezTo>
                  <a:cubicBezTo>
                    <a:pt x="31032" y="5418236"/>
                    <a:pt x="0" y="362764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041876" y="0"/>
                    <a:pt x="6041876" y="0"/>
                  </a:cubicBezTo>
                  <a:cubicBezTo>
                    <a:pt x="6353776" y="0"/>
                    <a:pt x="6587205" y="101069"/>
                    <a:pt x="6579347" y="303616"/>
                  </a:cubicBezTo>
                  <a:cubicBezTo>
                    <a:pt x="6579347" y="303616"/>
                    <a:pt x="6577352" y="3358915"/>
                    <a:pt x="6586108" y="4718649"/>
                  </a:cubicBezTo>
                  <a:cubicBezTo>
                    <a:pt x="6594863" y="5011951"/>
                    <a:pt x="6548315" y="5345022"/>
                    <a:pt x="6548315" y="5345022"/>
                  </a:cubicBezTo>
                  <a:cubicBezTo>
                    <a:pt x="6545350" y="5525047"/>
                    <a:pt x="6333847" y="5658700"/>
                    <a:pt x="6088424" y="5658700"/>
                  </a:cubicBezTo>
                  <a:close/>
                </a:path>
              </a:pathLst>
            </a:custGeom>
            <a:solidFill>
              <a:srgbClr val="F4CBBD"/>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13502" t="30403" b="32624"/>
          <a:stretch>
            <a:fillRect/>
          </a:stretch>
        </p:blipFill>
        <p:spPr>
          <a:xfrm>
            <a:off x="1143000" y="8648700"/>
            <a:ext cx="1970983" cy="84247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56858"/>
          <a:stretch>
            <a:fillRect/>
          </a:stretch>
        </p:blipFill>
        <p:spPr>
          <a:xfrm rot="786686" flipH="1" flipV="1">
            <a:off x="11877265" y="-1594593"/>
            <a:ext cx="6128896" cy="3189187"/>
          </a:xfrm>
          <a:prstGeom prst="rect">
            <a:avLst/>
          </a:prstGeom>
        </p:spPr>
      </p:pic>
      <p:sp>
        <p:nvSpPr>
          <p:cNvPr id="7" name="TextBox 7"/>
          <p:cNvSpPr txBox="1"/>
          <p:nvPr/>
        </p:nvSpPr>
        <p:spPr>
          <a:xfrm>
            <a:off x="4639912" y="1425039"/>
            <a:ext cx="8763000" cy="1018227"/>
          </a:xfrm>
          <a:prstGeom prst="rect">
            <a:avLst/>
          </a:prstGeom>
        </p:spPr>
        <p:txBody>
          <a:bodyPr wrap="square" lIns="0" tIns="0" rIns="0" bIns="0" rtlCol="0" anchor="t">
            <a:spAutoFit/>
          </a:bodyPr>
          <a:lstStyle/>
          <a:p>
            <a:pPr algn="ctr">
              <a:lnSpc>
                <a:spcPts val="8399"/>
              </a:lnSpc>
            </a:pPr>
            <a:r>
              <a:rPr lang="vi-VN" sz="6400" b="1" dirty="0" smtClean="0">
                <a:solidFill>
                  <a:srgbClr val="A5347E"/>
                </a:solidFill>
              </a:rPr>
              <a:t>NỘI DUNG BÀI HỌC</a:t>
            </a:r>
            <a:endParaRPr lang="en-US" sz="6400" b="1" dirty="0">
              <a:solidFill>
                <a:srgbClr val="A5347E"/>
              </a:solidFill>
            </a:endParaRP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00531">
            <a:off x="15290337" y="2027219"/>
            <a:ext cx="1981172" cy="83209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3226" y="714883"/>
            <a:ext cx="830949" cy="83094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96733" flipV="1">
            <a:off x="1333805" y="91995"/>
            <a:ext cx="2341639" cy="766354"/>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908482" y="-134172"/>
            <a:ext cx="2608829" cy="849055"/>
          </a:xfrm>
          <a:prstGeom prst="rect">
            <a:avLst/>
          </a:prstGeom>
        </p:spPr>
      </p:pic>
      <p:sp>
        <p:nvSpPr>
          <p:cNvPr id="18" name="TextBox 17"/>
          <p:cNvSpPr txBox="1"/>
          <p:nvPr/>
        </p:nvSpPr>
        <p:spPr>
          <a:xfrm>
            <a:off x="4093934" y="2476977"/>
            <a:ext cx="5352747" cy="6599242"/>
          </a:xfrm>
          <a:prstGeom prst="rect">
            <a:avLst/>
          </a:prstGeom>
          <a:noFill/>
        </p:spPr>
        <p:txBody>
          <a:bodyPr wrap="none" rtlCol="0">
            <a:spAutoFit/>
          </a:bodyPr>
          <a:lstStyle/>
          <a:p>
            <a:pPr marL="400050" indent="-400050">
              <a:lnSpc>
                <a:spcPct val="125000"/>
              </a:lnSpc>
              <a:buAutoNum type="romanUcPeriod"/>
            </a:pPr>
            <a:r>
              <a:rPr lang="vi-VN" sz="3800" b="1" dirty="0" smtClean="0"/>
              <a:t>TÌM HIỂU CHUNG</a:t>
            </a:r>
          </a:p>
          <a:p>
            <a:pPr>
              <a:lnSpc>
                <a:spcPct val="125000"/>
              </a:lnSpc>
            </a:pPr>
            <a:r>
              <a:rPr lang="vi-VN" sz="3800" dirty="0"/>
              <a:t>	</a:t>
            </a:r>
            <a:r>
              <a:rPr lang="vi-VN" sz="3800" dirty="0" smtClean="0"/>
              <a:t>1. Tác giả</a:t>
            </a:r>
          </a:p>
          <a:p>
            <a:pPr>
              <a:lnSpc>
                <a:spcPct val="125000"/>
              </a:lnSpc>
            </a:pPr>
            <a:r>
              <a:rPr lang="vi-VN" sz="3800" dirty="0"/>
              <a:t>	</a:t>
            </a:r>
            <a:r>
              <a:rPr lang="vi-VN" sz="3800" dirty="0" smtClean="0"/>
              <a:t>2. Tác phẩm</a:t>
            </a:r>
          </a:p>
          <a:p>
            <a:pPr>
              <a:lnSpc>
                <a:spcPct val="125000"/>
              </a:lnSpc>
            </a:pPr>
            <a:r>
              <a:rPr lang="vi-VN" sz="3800" b="1" dirty="0" smtClean="0"/>
              <a:t>II. NỘI DUNG BÀI HỌC</a:t>
            </a:r>
          </a:p>
          <a:p>
            <a:pPr>
              <a:lnSpc>
                <a:spcPct val="125000"/>
              </a:lnSpc>
            </a:pPr>
            <a:r>
              <a:rPr lang="vi-VN" sz="3800" dirty="0"/>
              <a:t>	</a:t>
            </a:r>
            <a:r>
              <a:rPr lang="vi-VN" sz="3800" dirty="0" smtClean="0"/>
              <a:t>1.  Khổ thơ 1</a:t>
            </a:r>
          </a:p>
          <a:p>
            <a:pPr>
              <a:lnSpc>
                <a:spcPct val="125000"/>
              </a:lnSpc>
            </a:pPr>
            <a:r>
              <a:rPr lang="vi-VN" sz="3800" dirty="0"/>
              <a:t>	</a:t>
            </a:r>
            <a:r>
              <a:rPr lang="vi-VN" sz="3800" dirty="0" smtClean="0"/>
              <a:t>2. Khổ thơ 2</a:t>
            </a:r>
          </a:p>
          <a:p>
            <a:pPr>
              <a:lnSpc>
                <a:spcPct val="125000"/>
              </a:lnSpc>
            </a:pPr>
            <a:r>
              <a:rPr lang="vi-VN" sz="3800" dirty="0"/>
              <a:t>	</a:t>
            </a:r>
            <a:r>
              <a:rPr lang="vi-VN" sz="3800" dirty="0" smtClean="0"/>
              <a:t>3. Khổ thơ 3</a:t>
            </a:r>
          </a:p>
          <a:p>
            <a:pPr>
              <a:lnSpc>
                <a:spcPct val="125000"/>
              </a:lnSpc>
            </a:pPr>
            <a:r>
              <a:rPr lang="vi-VN" sz="3800" dirty="0"/>
              <a:t>	</a:t>
            </a:r>
            <a:r>
              <a:rPr lang="vi-VN" sz="3800" dirty="0" smtClean="0"/>
              <a:t>4. Khổ thơ 4</a:t>
            </a:r>
          </a:p>
          <a:p>
            <a:pPr>
              <a:lnSpc>
                <a:spcPct val="125000"/>
              </a:lnSpc>
            </a:pPr>
            <a:r>
              <a:rPr lang="vi-VN" sz="3800" b="1" dirty="0" smtClean="0"/>
              <a:t>III. TỔNG KẾT</a:t>
            </a: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sp>
        <p:nvSpPr>
          <p:cNvPr id="2" name="TextBox 2"/>
          <p:cNvSpPr txBox="1"/>
          <p:nvPr/>
        </p:nvSpPr>
        <p:spPr>
          <a:xfrm>
            <a:off x="7772400" y="4569978"/>
            <a:ext cx="9712309" cy="1077218"/>
          </a:xfrm>
          <a:prstGeom prst="rect">
            <a:avLst/>
          </a:prstGeom>
        </p:spPr>
        <p:txBody>
          <a:bodyPr wrap="square" lIns="0" tIns="0" rIns="0" bIns="0" rtlCol="0" anchor="t">
            <a:spAutoFit/>
          </a:bodyPr>
          <a:lstStyle/>
          <a:p>
            <a:pPr>
              <a:lnSpc>
                <a:spcPts val="8399"/>
              </a:lnSpc>
            </a:pPr>
            <a:r>
              <a:rPr lang="vi-VN" sz="7200" b="1" spc="489" dirty="0" smtClean="0">
                <a:solidFill>
                  <a:srgbClr val="FFFFFF"/>
                </a:solidFill>
              </a:rPr>
              <a:t>I. TÌM HIỂU CHUNG</a:t>
            </a:r>
            <a:endParaRPr lang="en-US" sz="7200" b="1" spc="489" dirty="0">
              <a:solidFill>
                <a:srgbClr val="FFFFFF"/>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237">
            <a:off x="1212832" y="1399826"/>
            <a:ext cx="4285338" cy="939018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81200" y="2247900"/>
            <a:ext cx="5930290" cy="74297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56858"/>
          <a:stretch>
            <a:fillRect/>
          </a:stretch>
        </p:blipFill>
        <p:spPr>
          <a:xfrm rot="9660766" flipH="1" flipV="1">
            <a:off x="12281607" y="8838431"/>
            <a:ext cx="5659160" cy="294475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51926">
            <a:off x="16643400" y="5570338"/>
            <a:ext cx="2451000" cy="34521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75583">
            <a:off x="8873099" y="531262"/>
            <a:ext cx="994876" cy="9948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56515"/>
          <a:stretch>
            <a:fillRect/>
          </a:stretch>
        </p:blipFill>
        <p:spPr>
          <a:xfrm rot="9930937">
            <a:off x="-2368790" y="-2679640"/>
            <a:ext cx="7571236" cy="42007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020">
            <a:off x="15145161" y="907515"/>
            <a:ext cx="1254706" cy="1254706"/>
          </a:xfrm>
          <a:prstGeom prst="rect">
            <a:avLst/>
          </a:prstGeom>
        </p:spPr>
      </p:pic>
      <p:grpSp>
        <p:nvGrpSpPr>
          <p:cNvPr id="4" name="Group 4"/>
          <p:cNvGrpSpPr/>
          <p:nvPr/>
        </p:nvGrpSpPr>
        <p:grpSpPr>
          <a:xfrm>
            <a:off x="6096000" y="3238497"/>
            <a:ext cx="11734800" cy="6172200"/>
            <a:chOff x="0" y="0"/>
            <a:chExt cx="6587204" cy="2913665"/>
          </a:xfrm>
        </p:grpSpPr>
        <p:sp>
          <p:nvSpPr>
            <p:cNvPr id="5" name="Freeform 5"/>
            <p:cNvSpPr/>
            <p:nvPr/>
          </p:nvSpPr>
          <p:spPr>
            <a:xfrm>
              <a:off x="-1" y="0"/>
              <a:ext cx="6594863" cy="2913665"/>
            </a:xfrm>
            <a:custGeom>
              <a:avLst/>
              <a:gdLst/>
              <a:ahLst/>
              <a:cxnLst/>
              <a:rect l="l" t="t" r="r" b="b"/>
              <a:pathLst>
                <a:path w="6594863" h="2913665">
                  <a:moveTo>
                    <a:pt x="6088424" y="2896746"/>
                  </a:moveTo>
                  <a:cubicBezTo>
                    <a:pt x="6088424" y="2896746"/>
                    <a:pt x="5851428" y="2886777"/>
                    <a:pt x="5489289" y="2900221"/>
                  </a:cubicBezTo>
                  <a:cubicBezTo>
                    <a:pt x="5127151" y="2913665"/>
                    <a:pt x="490924" y="2913665"/>
                    <a:pt x="490924" y="2913665"/>
                  </a:cubicBezTo>
                  <a:cubicBezTo>
                    <a:pt x="245502" y="2913665"/>
                    <a:pt x="32509" y="2816397"/>
                    <a:pt x="31032" y="2656283"/>
                  </a:cubicBezTo>
                  <a:cubicBezTo>
                    <a:pt x="31032" y="2656283"/>
                    <a:pt x="0" y="148824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041876" y="0"/>
                    <a:pt x="6041876" y="0"/>
                  </a:cubicBezTo>
                  <a:cubicBezTo>
                    <a:pt x="6353776" y="0"/>
                    <a:pt x="6587205" y="101069"/>
                    <a:pt x="6579347" y="303616"/>
                  </a:cubicBezTo>
                  <a:cubicBezTo>
                    <a:pt x="6579347" y="303616"/>
                    <a:pt x="6577352" y="1409902"/>
                    <a:pt x="6586108" y="1956696"/>
                  </a:cubicBezTo>
                  <a:cubicBezTo>
                    <a:pt x="6594863" y="2249998"/>
                    <a:pt x="6548315" y="2583069"/>
                    <a:pt x="6548315" y="2583069"/>
                  </a:cubicBezTo>
                  <a:cubicBezTo>
                    <a:pt x="6545350" y="2763094"/>
                    <a:pt x="6333847" y="2896746"/>
                    <a:pt x="6088424" y="2896746"/>
                  </a:cubicBezTo>
                  <a:close/>
                </a:path>
              </a:pathLst>
            </a:custGeom>
            <a:solidFill>
              <a:srgbClr val="F4CBBD"/>
            </a:solidFill>
          </p:spPr>
        </p:sp>
      </p:grpSp>
      <p:sp>
        <p:nvSpPr>
          <p:cNvPr id="19" name="TextBox 19"/>
          <p:cNvSpPr txBox="1"/>
          <p:nvPr/>
        </p:nvSpPr>
        <p:spPr>
          <a:xfrm>
            <a:off x="2209800" y="1532025"/>
            <a:ext cx="3581400" cy="1231106"/>
          </a:xfrm>
          <a:prstGeom prst="rect">
            <a:avLst/>
          </a:prstGeom>
        </p:spPr>
        <p:txBody>
          <a:bodyPr wrap="square" lIns="0" tIns="0" rIns="0" bIns="0" rtlCol="0" anchor="t">
            <a:spAutoFit/>
          </a:bodyPr>
          <a:lstStyle/>
          <a:p>
            <a:pPr marL="0" lvl="0" indent="0" algn="l">
              <a:lnSpc>
                <a:spcPts val="9600"/>
              </a:lnSpc>
              <a:spcBef>
                <a:spcPct val="0"/>
              </a:spcBef>
            </a:pPr>
            <a:r>
              <a:rPr lang="vi-VN" sz="5600" b="1" dirty="0" smtClean="0">
                <a:solidFill>
                  <a:srgbClr val="A5347E"/>
                </a:solidFill>
              </a:rPr>
              <a:t>1. Tác giả</a:t>
            </a:r>
            <a:endParaRPr lang="en-US" sz="5600" b="1" dirty="0">
              <a:solidFill>
                <a:srgbClr val="A5347E"/>
              </a:solidFill>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946" y="3285140"/>
            <a:ext cx="4513428" cy="6125557"/>
          </a:xfrm>
          <a:prstGeom prst="rect">
            <a:avLst/>
          </a:prstGeom>
        </p:spPr>
      </p:pic>
      <p:sp>
        <p:nvSpPr>
          <p:cNvPr id="21" name="Rectangle 20"/>
          <p:cNvSpPr/>
          <p:nvPr/>
        </p:nvSpPr>
        <p:spPr>
          <a:xfrm>
            <a:off x="6487657" y="3700802"/>
            <a:ext cx="10965125" cy="5247590"/>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Tên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thật</a:t>
            </a:r>
            <a:r>
              <a:rPr lang="en-US" sz="4200" dirty="0">
                <a:latin typeface="Arial" panose="020B0604020202020204" pitchFamily="34" charset="0"/>
                <a:ea typeface="Times New Roman" panose="02020603050405020304" pitchFamily="18" charset="0"/>
                <a:cs typeface="Arial" panose="020B0604020202020204" pitchFamily="34" charset="0"/>
              </a:rPr>
              <a:t> là Phan </a:t>
            </a:r>
            <a:r>
              <a:rPr lang="en-US" sz="4200" dirty="0" err="1">
                <a:latin typeface="Arial" panose="020B0604020202020204" pitchFamily="34" charset="0"/>
                <a:ea typeface="Times New Roman" panose="02020603050405020304" pitchFamily="18" charset="0"/>
                <a:cs typeface="Arial" panose="020B0604020202020204" pitchFamily="34" charset="0"/>
              </a:rPr>
              <a:t>Thanh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Viễn</a:t>
            </a:r>
            <a:r>
              <a:rPr lang="en-US" sz="4200" dirty="0">
                <a:latin typeface="Arial" panose="020B0604020202020204" pitchFamily="34" charset="0"/>
                <a:ea typeface="Times New Roman" panose="02020603050405020304" pitchFamily="18" charset="0"/>
                <a:cs typeface="Arial" panose="020B0604020202020204" pitchFamily="34" charset="0"/>
              </a:rPr>
              <a:t> (1928 - 2005)</a:t>
            </a: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Quê</a:t>
            </a:r>
            <a:r>
              <a:rPr lang="en-US" sz="4200" dirty="0">
                <a:latin typeface="Arial" panose="020B0604020202020204" pitchFamily="34" charset="0"/>
                <a:ea typeface="Times New Roman" panose="02020603050405020304" pitchFamily="18" charset="0"/>
                <a:cs typeface="Arial" panose="020B0604020202020204" pitchFamily="34" charset="0"/>
              </a:rPr>
              <a:t> An </a:t>
            </a:r>
            <a:r>
              <a:rPr lang="en-US" sz="4200" dirty="0" err="1">
                <a:latin typeface="Arial" panose="020B0604020202020204" pitchFamily="34" charset="0"/>
                <a:ea typeface="Times New Roman" panose="02020603050405020304" pitchFamily="18" charset="0"/>
                <a:cs typeface="Arial" panose="020B0604020202020204" pitchFamily="34" charset="0"/>
              </a:rPr>
              <a:t>Giang</a:t>
            </a:r>
            <a:r>
              <a:rPr lang="en-US" sz="42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 Là một trong </a:t>
            </a:r>
            <a:r>
              <a:rPr lang="en-US" sz="4200" dirty="0" err="1">
                <a:latin typeface="Arial" panose="020B0604020202020204" pitchFamily="34" charset="0"/>
                <a:ea typeface="Times New Roman" panose="02020603050405020304" pitchFamily="18" charset="0"/>
                <a:cs typeface="Arial" panose="020B0604020202020204" pitchFamily="34" charset="0"/>
              </a:rPr>
              <a:t>những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cây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bút</a:t>
            </a:r>
            <a:r>
              <a:rPr lang="en-US" sz="4200" dirty="0">
                <a:latin typeface="Arial" panose="020B0604020202020204" pitchFamily="34" charset="0"/>
                <a:ea typeface="Times New Roman" panose="02020603050405020304" pitchFamily="18" charset="0"/>
                <a:cs typeface="Arial" panose="020B0604020202020204" pitchFamily="34" charset="0"/>
              </a:rPr>
              <a:t> có </a:t>
            </a:r>
            <a:r>
              <a:rPr lang="en-US" sz="4200" dirty="0" err="1">
                <a:latin typeface="Arial" panose="020B0604020202020204" pitchFamily="34" charset="0"/>
                <a:ea typeface="Times New Roman" panose="02020603050405020304" pitchFamily="18" charset="0"/>
                <a:cs typeface="Arial" panose="020B0604020202020204" pitchFamily="34" charset="0"/>
              </a:rPr>
              <a:t>mặt</a:t>
            </a:r>
            <a:r>
              <a:rPr lang="en-US" sz="4200" dirty="0">
                <a:latin typeface="Arial" panose="020B0604020202020204" pitchFamily="34" charset="0"/>
                <a:ea typeface="Times New Roman" panose="02020603050405020304" pitchFamily="18" charset="0"/>
                <a:cs typeface="Arial" panose="020B0604020202020204" pitchFamily="34" charset="0"/>
              </a:rPr>
              <a:t> sớm nhất của lực </a:t>
            </a:r>
            <a:r>
              <a:rPr lang="en-US" sz="4200" dirty="0" err="1">
                <a:latin typeface="Arial" panose="020B0604020202020204" pitchFamily="34" charset="0"/>
                <a:ea typeface="Times New Roman" panose="02020603050405020304" pitchFamily="18" charset="0"/>
                <a:cs typeface="Arial" panose="020B0604020202020204" pitchFamily="34" charset="0"/>
              </a:rPr>
              <a:t>lượng</a:t>
            </a:r>
            <a:r>
              <a:rPr lang="en-US" sz="4200" dirty="0">
                <a:latin typeface="Arial" panose="020B0604020202020204" pitchFamily="34" charset="0"/>
                <a:ea typeface="Times New Roman" panose="02020603050405020304" pitchFamily="18" charset="0"/>
                <a:cs typeface="Arial" panose="020B0604020202020204" pitchFamily="34" charset="0"/>
              </a:rPr>
              <a:t> văn </a:t>
            </a:r>
            <a:r>
              <a:rPr lang="en-US" sz="4200" dirty="0" err="1">
                <a:latin typeface="Arial" panose="020B0604020202020204" pitchFamily="34" charset="0"/>
                <a:ea typeface="Times New Roman" panose="02020603050405020304" pitchFamily="18" charset="0"/>
                <a:cs typeface="Arial" panose="020B0604020202020204" pitchFamily="34" charset="0"/>
              </a:rPr>
              <a:t>nghệ</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giải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phóng</a:t>
            </a:r>
            <a:r>
              <a:rPr lang="en-US" sz="4200" dirty="0">
                <a:latin typeface="Arial" panose="020B0604020202020204" pitchFamily="34" charset="0"/>
                <a:ea typeface="Times New Roman" panose="02020603050405020304" pitchFamily="18" charset="0"/>
                <a:cs typeface="Arial" panose="020B0604020202020204" pitchFamily="34" charset="0"/>
              </a:rPr>
              <a:t> ở </a:t>
            </a:r>
            <a:r>
              <a:rPr lang="en-US" sz="4200" dirty="0" err="1">
                <a:latin typeface="Arial" panose="020B0604020202020204" pitchFamily="34" charset="0"/>
                <a:ea typeface="Times New Roman" panose="02020603050405020304" pitchFamily="18" charset="0"/>
                <a:cs typeface="Arial" panose="020B0604020202020204" pitchFamily="34" charset="0"/>
              </a:rPr>
              <a:t>miền</a:t>
            </a:r>
            <a:r>
              <a:rPr lang="en-US" sz="4200" dirty="0">
                <a:latin typeface="Arial" panose="020B0604020202020204" pitchFamily="34" charset="0"/>
                <a:ea typeface="Times New Roman" panose="02020603050405020304" pitchFamily="18" charset="0"/>
                <a:cs typeface="Arial" panose="020B0604020202020204" pitchFamily="34" charset="0"/>
              </a:rPr>
              <a:t> Nam thời </a:t>
            </a:r>
            <a:r>
              <a:rPr lang="en-US" sz="4200" dirty="0" err="1">
                <a:latin typeface="Arial" panose="020B0604020202020204" pitchFamily="34" charset="0"/>
                <a:ea typeface="Times New Roman" panose="02020603050405020304" pitchFamily="18" charset="0"/>
                <a:cs typeface="Arial" panose="020B0604020202020204" pitchFamily="34" charset="0"/>
              </a:rPr>
              <a:t>kỳ</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chống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Mĩ</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cứu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nước</a:t>
            </a:r>
            <a:r>
              <a:rPr lang="en-US" sz="4200" dirty="0">
                <a:latin typeface="Arial" panose="020B0604020202020204" pitchFamily="34" charset="0"/>
                <a:ea typeface="Times New Roman" panose="02020603050405020304" pitchFamily="18"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56515"/>
          <a:stretch>
            <a:fillRect/>
          </a:stretch>
        </p:blipFill>
        <p:spPr>
          <a:xfrm rot="9930937">
            <a:off x="-2368790" y="-2679640"/>
            <a:ext cx="7571236" cy="42007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020">
            <a:off x="15145161" y="907515"/>
            <a:ext cx="1254706" cy="1254706"/>
          </a:xfrm>
          <a:prstGeom prst="rect">
            <a:avLst/>
          </a:prstGeom>
        </p:spPr>
      </p:pic>
      <p:grpSp>
        <p:nvGrpSpPr>
          <p:cNvPr id="4" name="Group 4"/>
          <p:cNvGrpSpPr/>
          <p:nvPr/>
        </p:nvGrpSpPr>
        <p:grpSpPr>
          <a:xfrm>
            <a:off x="1066800" y="2552700"/>
            <a:ext cx="16230600" cy="7086600"/>
            <a:chOff x="0" y="0"/>
            <a:chExt cx="6587204" cy="2913665"/>
          </a:xfrm>
        </p:grpSpPr>
        <p:sp>
          <p:nvSpPr>
            <p:cNvPr id="5" name="Freeform 5"/>
            <p:cNvSpPr/>
            <p:nvPr/>
          </p:nvSpPr>
          <p:spPr>
            <a:xfrm>
              <a:off x="-1" y="0"/>
              <a:ext cx="6594863" cy="2913665"/>
            </a:xfrm>
            <a:custGeom>
              <a:avLst/>
              <a:gdLst/>
              <a:ahLst/>
              <a:cxnLst/>
              <a:rect l="l" t="t" r="r" b="b"/>
              <a:pathLst>
                <a:path w="6594863" h="2913665">
                  <a:moveTo>
                    <a:pt x="6088424" y="2896746"/>
                  </a:moveTo>
                  <a:cubicBezTo>
                    <a:pt x="6088424" y="2896746"/>
                    <a:pt x="5851428" y="2886777"/>
                    <a:pt x="5489289" y="2900221"/>
                  </a:cubicBezTo>
                  <a:cubicBezTo>
                    <a:pt x="5127151" y="2913665"/>
                    <a:pt x="490924" y="2913665"/>
                    <a:pt x="490924" y="2913665"/>
                  </a:cubicBezTo>
                  <a:cubicBezTo>
                    <a:pt x="245502" y="2913665"/>
                    <a:pt x="32509" y="2816397"/>
                    <a:pt x="31032" y="2656283"/>
                  </a:cubicBezTo>
                  <a:cubicBezTo>
                    <a:pt x="31032" y="2656283"/>
                    <a:pt x="0" y="1488249"/>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6041876" y="0"/>
                    <a:pt x="6041876" y="0"/>
                  </a:cubicBezTo>
                  <a:cubicBezTo>
                    <a:pt x="6353776" y="0"/>
                    <a:pt x="6587205" y="101069"/>
                    <a:pt x="6579347" y="303616"/>
                  </a:cubicBezTo>
                  <a:cubicBezTo>
                    <a:pt x="6579347" y="303616"/>
                    <a:pt x="6577352" y="1409902"/>
                    <a:pt x="6586108" y="1956696"/>
                  </a:cubicBezTo>
                  <a:cubicBezTo>
                    <a:pt x="6594863" y="2249998"/>
                    <a:pt x="6548315" y="2583069"/>
                    <a:pt x="6548315" y="2583069"/>
                  </a:cubicBezTo>
                  <a:cubicBezTo>
                    <a:pt x="6545350" y="2763094"/>
                    <a:pt x="6333847" y="2896746"/>
                    <a:pt x="6088424" y="2896746"/>
                  </a:cubicBezTo>
                  <a:close/>
                </a:path>
              </a:pathLst>
            </a:custGeom>
            <a:solidFill>
              <a:srgbClr val="F4CBBD"/>
            </a:solidFill>
          </p:spPr>
        </p:sp>
      </p:grpSp>
      <p:sp>
        <p:nvSpPr>
          <p:cNvPr id="19" name="TextBox 19"/>
          <p:cNvSpPr txBox="1"/>
          <p:nvPr/>
        </p:nvSpPr>
        <p:spPr>
          <a:xfrm>
            <a:off x="2209800" y="1384596"/>
            <a:ext cx="4419600" cy="861774"/>
          </a:xfrm>
          <a:prstGeom prst="rect">
            <a:avLst/>
          </a:prstGeom>
        </p:spPr>
        <p:txBody>
          <a:bodyPr wrap="square" lIns="0" tIns="0" rIns="0" bIns="0" rtlCol="0" anchor="t">
            <a:spAutoFit/>
          </a:bodyPr>
          <a:lstStyle/>
          <a:p>
            <a:pPr marL="0" lvl="0" indent="0" algn="l">
              <a:spcBef>
                <a:spcPct val="0"/>
              </a:spcBef>
            </a:pPr>
            <a:r>
              <a:rPr lang="vi-VN" sz="5600" b="1" dirty="0" smtClean="0">
                <a:solidFill>
                  <a:srgbClr val="A5347E"/>
                </a:solidFill>
              </a:rPr>
              <a:t>2. Tác phẩm</a:t>
            </a:r>
            <a:endParaRPr lang="en-US" sz="5600" b="1" dirty="0">
              <a:solidFill>
                <a:srgbClr val="A5347E"/>
              </a:solidFill>
            </a:endParaRPr>
          </a:p>
        </p:txBody>
      </p:sp>
      <p:sp>
        <p:nvSpPr>
          <p:cNvPr id="21" name="Rectangle 20"/>
          <p:cNvSpPr/>
          <p:nvPr/>
        </p:nvSpPr>
        <p:spPr>
          <a:xfrm>
            <a:off x="1766004" y="2910512"/>
            <a:ext cx="14851058" cy="6370975"/>
          </a:xfrm>
          <a:prstGeom prst="rect">
            <a:avLst/>
          </a:prstGeom>
        </p:spPr>
        <p:txBody>
          <a:bodyPr wrap="square">
            <a:spAutoFit/>
          </a:bodyPr>
          <a:lstStyle/>
          <a:p>
            <a:pPr marL="571500" indent="-571500" algn="just">
              <a:lnSpc>
                <a:spcPct val="150000"/>
              </a:lnSpc>
              <a:spcBef>
                <a:spcPts val="600"/>
              </a:spcBef>
              <a:spcAft>
                <a:spcPts val="600"/>
              </a:spcAft>
              <a:buFontTx/>
              <a:buChar char="-"/>
            </a:pPr>
            <a:r>
              <a:rPr lang="vi-VN" sz="4200" b="1" dirty="0" smtClean="0">
                <a:ea typeface="Times New Roman" panose="02020603050405020304" pitchFamily="18" charset="0"/>
                <a:cs typeface="Arial" panose="020B0604020202020204" pitchFamily="34" charset="0"/>
              </a:rPr>
              <a:t>Hoàn cảnh sáng tác: </a:t>
            </a:r>
            <a:r>
              <a:rPr lang="vi-VN" sz="4200" dirty="0" smtClean="0">
                <a:ea typeface="Times New Roman" panose="02020603050405020304" pitchFamily="18" charset="0"/>
                <a:cs typeface="Arial" panose="020B0604020202020204" pitchFamily="34" charset="0"/>
              </a:rPr>
              <a:t>được viết vào </a:t>
            </a:r>
            <a:r>
              <a:rPr lang="vi-VN" sz="4200" dirty="0">
                <a:ea typeface="Times New Roman" panose="02020603050405020304" pitchFamily="18" charset="0"/>
                <a:cs typeface="Arial" panose="020B0604020202020204" pitchFamily="34" charset="0"/>
              </a:rPr>
              <a:t>4/1976. Cuộc kháng chiến chống Mĩ mới thắng lợi. Lăng Chủ tịch Hồ Chí Minh vừa khánh </a:t>
            </a:r>
            <a:r>
              <a:rPr lang="vi-VN" sz="4200" dirty="0" smtClean="0">
                <a:ea typeface="Times New Roman" panose="02020603050405020304" pitchFamily="18" charset="0"/>
                <a:cs typeface="Arial" panose="020B0604020202020204" pitchFamily="34" charset="0"/>
              </a:rPr>
              <a:t>thành.</a:t>
            </a:r>
          </a:p>
          <a:p>
            <a:pPr marL="571500" indent="-571500" algn="just">
              <a:lnSpc>
                <a:spcPct val="150000"/>
              </a:lnSpc>
              <a:spcBef>
                <a:spcPts val="600"/>
              </a:spcBef>
              <a:spcAft>
                <a:spcPts val="600"/>
              </a:spcAft>
              <a:buFontTx/>
              <a:buChar char="-"/>
            </a:pPr>
            <a:r>
              <a:rPr lang="vi-VN" sz="4200" b="1" dirty="0" smtClean="0">
                <a:ea typeface="Times New Roman" panose="02020603050405020304" pitchFamily="18" charset="0"/>
                <a:cs typeface="Arial" panose="020B0604020202020204" pitchFamily="34" charset="0"/>
              </a:rPr>
              <a:t>Xuất xứ: </a:t>
            </a:r>
            <a:r>
              <a:rPr lang="vi-VN" sz="4200" dirty="0" smtClean="0">
                <a:ea typeface="Times New Roman" panose="02020603050405020304" pitchFamily="18" charset="0"/>
                <a:cs typeface="Arial" panose="020B0604020202020204" pitchFamily="34" charset="0"/>
              </a:rPr>
              <a:t>in </a:t>
            </a:r>
            <a:r>
              <a:rPr lang="vi-VN" sz="4200" dirty="0">
                <a:ea typeface="Times New Roman" panose="02020603050405020304" pitchFamily="18" charset="0"/>
                <a:cs typeface="Arial" panose="020B0604020202020204" pitchFamily="34" charset="0"/>
              </a:rPr>
              <a:t>trong tập </a:t>
            </a:r>
            <a:r>
              <a:rPr lang="vi-VN" sz="4200" i="1" dirty="0">
                <a:ea typeface="Times New Roman" panose="02020603050405020304" pitchFamily="18" charset="0"/>
                <a:cs typeface="Arial" panose="020B0604020202020204" pitchFamily="34" charset="0"/>
              </a:rPr>
              <a:t>“Như mây mùa </a:t>
            </a:r>
            <a:r>
              <a:rPr lang="vi-VN" sz="4200" i="1" dirty="0" smtClean="0">
                <a:ea typeface="Times New Roman" panose="02020603050405020304" pitchFamily="18" charset="0"/>
                <a:cs typeface="Arial" panose="020B0604020202020204" pitchFamily="34" charset="0"/>
              </a:rPr>
              <a:t>xuân”</a:t>
            </a:r>
          </a:p>
          <a:p>
            <a:pPr marL="571500" indent="-571500" algn="just">
              <a:lnSpc>
                <a:spcPct val="150000"/>
              </a:lnSpc>
              <a:spcBef>
                <a:spcPts val="600"/>
              </a:spcBef>
              <a:spcAft>
                <a:spcPts val="600"/>
              </a:spcAft>
              <a:buFontTx/>
              <a:buChar char="-"/>
            </a:pPr>
            <a:r>
              <a:rPr lang="vi-VN" sz="4200" b="1" dirty="0" smtClean="0">
                <a:ea typeface="Times New Roman" panose="02020603050405020304" pitchFamily="18" charset="0"/>
                <a:cs typeface="Arial" panose="020B0604020202020204" pitchFamily="34" charset="0"/>
              </a:rPr>
              <a:t>Thể thơ: </a:t>
            </a:r>
            <a:r>
              <a:rPr lang="vi-VN" sz="4200" dirty="0">
                <a:ea typeface="Times New Roman" panose="02020603050405020304" pitchFamily="18" charset="0"/>
                <a:cs typeface="Arial" panose="020B0604020202020204" pitchFamily="34" charset="0"/>
              </a:rPr>
              <a:t>8 chữ</a:t>
            </a:r>
            <a:r>
              <a:rPr lang="vi-VN" sz="4200" dirty="0" smtClean="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vi-VN" sz="4200" b="1" dirty="0" smtClean="0">
                <a:ea typeface="Times New Roman" panose="02020603050405020304" pitchFamily="18" charset="0"/>
                <a:cs typeface="Arial" panose="020B0604020202020204" pitchFamily="34" charset="0"/>
              </a:rPr>
              <a:t>Bố cục: </a:t>
            </a:r>
            <a:r>
              <a:rPr lang="vi-VN" sz="4200" dirty="0" smtClean="0">
                <a:ea typeface="Times New Roman" panose="02020603050405020304" pitchFamily="18" charset="0"/>
                <a:cs typeface="Arial" panose="020B0604020202020204" pitchFamily="34" charset="0"/>
              </a:rPr>
              <a:t>4 phần</a:t>
            </a:r>
            <a:endParaRPr lang="vi-VN" sz="42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9536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barn(inVertical)">
                                      <p:cBhvr>
                                        <p:cTn id="22"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0D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56515"/>
          <a:stretch>
            <a:fillRect/>
          </a:stretch>
        </p:blipFill>
        <p:spPr>
          <a:xfrm rot="9930937">
            <a:off x="-2368790" y="-2679640"/>
            <a:ext cx="7571236" cy="420075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020">
            <a:off x="15145161" y="907515"/>
            <a:ext cx="1254706" cy="1254706"/>
          </a:xfrm>
          <a:prstGeom prst="rect">
            <a:avLst/>
          </a:prstGeom>
        </p:spPr>
      </p:pic>
      <p:sp>
        <p:nvSpPr>
          <p:cNvPr id="19" name="TextBox 19"/>
          <p:cNvSpPr txBox="1"/>
          <p:nvPr/>
        </p:nvSpPr>
        <p:spPr>
          <a:xfrm>
            <a:off x="2209800" y="1384596"/>
            <a:ext cx="4419600" cy="861774"/>
          </a:xfrm>
          <a:prstGeom prst="rect">
            <a:avLst/>
          </a:prstGeom>
        </p:spPr>
        <p:txBody>
          <a:bodyPr wrap="square" lIns="0" tIns="0" rIns="0" bIns="0" rtlCol="0" anchor="t">
            <a:spAutoFit/>
          </a:bodyPr>
          <a:lstStyle/>
          <a:p>
            <a:pPr marL="0" lvl="0" indent="0" algn="l">
              <a:spcBef>
                <a:spcPct val="0"/>
              </a:spcBef>
            </a:pPr>
            <a:r>
              <a:rPr lang="vi-VN" sz="5600" b="1" dirty="0" smtClean="0">
                <a:solidFill>
                  <a:srgbClr val="A5347E"/>
                </a:solidFill>
              </a:rPr>
              <a:t>2. Tác phẩm</a:t>
            </a:r>
            <a:endParaRPr lang="en-US" sz="5600" b="1" dirty="0">
              <a:solidFill>
                <a:srgbClr val="A5347E"/>
              </a:solidFill>
            </a:endParaRPr>
          </a:p>
        </p:txBody>
      </p:sp>
      <p:sp>
        <p:nvSpPr>
          <p:cNvPr id="6" name="Rounded Rectangle 5"/>
          <p:cNvSpPr/>
          <p:nvPr/>
        </p:nvSpPr>
        <p:spPr>
          <a:xfrm>
            <a:off x="1752600" y="3415393"/>
            <a:ext cx="2362200" cy="5257800"/>
          </a:xfrm>
          <a:prstGeom prst="roundRect">
            <a:avLst/>
          </a:prstGeom>
          <a:solidFill>
            <a:schemeClr val="accent6">
              <a:lumMod val="40000"/>
              <a:lumOff val="6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dirty="0" smtClean="0">
                <a:solidFill>
                  <a:srgbClr val="FF0000"/>
                </a:solidFill>
              </a:rPr>
              <a:t>4 PHẦN</a:t>
            </a:r>
            <a:endParaRPr lang="en-US" sz="4200" b="1" dirty="0">
              <a:solidFill>
                <a:srgbClr val="FF0000"/>
              </a:solidFill>
            </a:endParaRPr>
          </a:p>
        </p:txBody>
      </p:sp>
      <p:sp>
        <p:nvSpPr>
          <p:cNvPr id="7" name="Rounded Rectangle 6"/>
          <p:cNvSpPr/>
          <p:nvPr/>
        </p:nvSpPr>
        <p:spPr>
          <a:xfrm>
            <a:off x="5410198" y="2552700"/>
            <a:ext cx="11385137" cy="15621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smtClean="0">
                <a:solidFill>
                  <a:schemeClr val="tx1"/>
                </a:solidFill>
                <a:latin typeface="Arial" panose="020B0604020202020204" pitchFamily="34" charset="0"/>
                <a:cs typeface="Arial" panose="020B0604020202020204" pitchFamily="34" charset="0"/>
              </a:rPr>
              <a:t>Khổ 1: </a:t>
            </a:r>
            <a:r>
              <a:rPr lang="en-US" sz="3200" dirty="0" smtClean="0">
                <a:solidFill>
                  <a:schemeClr val="tx1"/>
                </a:solidFill>
                <a:latin typeface="Arial" panose="020B0604020202020204" pitchFamily="34" charset="0"/>
                <a:cs typeface="Arial" panose="020B0604020202020204" pitchFamily="34" charset="0"/>
              </a:rPr>
              <a:t>Cảm </a:t>
            </a:r>
            <a:r>
              <a:rPr lang="en-US" sz="3200" dirty="0" err="1">
                <a:solidFill>
                  <a:schemeClr val="tx1"/>
                </a:solidFill>
                <a:latin typeface="Arial" panose="020B0604020202020204" pitchFamily="34" charset="0"/>
                <a:cs typeface="Arial" panose="020B0604020202020204" pitchFamily="34" charset="0"/>
              </a:rPr>
              <a:t>xúc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trước</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không</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gian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cảnh</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vật</a:t>
            </a:r>
            <a:r>
              <a:rPr lang="en-US" sz="3200" dirty="0">
                <a:solidFill>
                  <a:schemeClr val="tx1"/>
                </a:solidFill>
                <a:latin typeface="Arial" panose="020B0604020202020204" pitchFamily="34" charset="0"/>
                <a:cs typeface="Arial" panose="020B0604020202020204" pitchFamily="34" charset="0"/>
              </a:rPr>
              <a:t> bên ngoài </a:t>
            </a:r>
            <a:r>
              <a:rPr lang="en-US" sz="3200" dirty="0" err="1" smtClean="0">
                <a:solidFill>
                  <a:schemeClr val="tx1"/>
                </a:solidFill>
                <a:latin typeface="Arial" panose="020B0604020202020204" pitchFamily="34" charset="0"/>
                <a:cs typeface="Arial" panose="020B0604020202020204" pitchFamily="34" charset="0"/>
              </a:rPr>
              <a:t>lăng</a:t>
            </a:r>
            <a:r>
              <a:rPr lang="vi-VN" sz="3200" dirty="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5410198" y="4421130"/>
            <a:ext cx="11385137" cy="15621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smtClean="0">
                <a:solidFill>
                  <a:schemeClr val="tx1"/>
                </a:solidFill>
                <a:latin typeface="Arial" panose="020B0604020202020204" pitchFamily="34" charset="0"/>
                <a:cs typeface="Arial" panose="020B0604020202020204" pitchFamily="34" charset="0"/>
              </a:rPr>
              <a:t>Khổ 2: </a:t>
            </a:r>
            <a:r>
              <a:rPr lang="vi-VN" sz="3200" dirty="0">
                <a:solidFill>
                  <a:schemeClr val="tx1"/>
                </a:solidFill>
                <a:cs typeface="Arial" panose="020B0604020202020204" pitchFamily="34" charset="0"/>
              </a:rPr>
              <a:t>Cảm xúc trước cảnh đoàn người vào </a:t>
            </a:r>
            <a:r>
              <a:rPr lang="vi-VN" sz="3200" dirty="0" smtClean="0">
                <a:solidFill>
                  <a:schemeClr val="tx1"/>
                </a:solidFill>
                <a:cs typeface="Arial" panose="020B0604020202020204" pitchFamily="34" charset="0"/>
              </a:rPr>
              <a:t>lăng.</a:t>
            </a:r>
            <a:endParaRPr lang="en-US" sz="3200"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5415885" y="6289560"/>
            <a:ext cx="11385137" cy="15621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smtClean="0">
                <a:solidFill>
                  <a:schemeClr val="tx1"/>
                </a:solidFill>
                <a:latin typeface="Arial" panose="020B0604020202020204" pitchFamily="34" charset="0"/>
                <a:cs typeface="Arial" panose="020B0604020202020204" pitchFamily="34" charset="0"/>
              </a:rPr>
              <a:t>Khổ 3: </a:t>
            </a:r>
            <a:r>
              <a:rPr lang="vi-VN" sz="3200" dirty="0">
                <a:solidFill>
                  <a:schemeClr val="tx1"/>
                </a:solidFill>
                <a:cs typeface="Arial" panose="020B0604020202020204" pitchFamily="34" charset="0"/>
              </a:rPr>
              <a:t>Cảm xúc khi vào trong lăng.</a:t>
            </a:r>
            <a:endParaRPr lang="en-US" sz="3200"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5410198" y="8157990"/>
            <a:ext cx="11385137" cy="1562100"/>
          </a:xfrm>
          <a:prstGeom prst="roundRect">
            <a:avLst/>
          </a:prstGeom>
          <a:solidFill>
            <a:schemeClr val="bg1">
              <a:lumMod val="9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smtClean="0">
                <a:solidFill>
                  <a:schemeClr val="tx1"/>
                </a:solidFill>
                <a:latin typeface="Arial" panose="020B0604020202020204" pitchFamily="34" charset="0"/>
                <a:cs typeface="Arial" panose="020B0604020202020204" pitchFamily="34" charset="0"/>
              </a:rPr>
              <a:t>Khổ 4: </a:t>
            </a:r>
            <a:r>
              <a:rPr lang="vi-VN" sz="3200" dirty="0">
                <a:solidFill>
                  <a:schemeClr val="tx1"/>
                </a:solidFill>
                <a:cs typeface="Arial" panose="020B0604020202020204" pitchFamily="34" charset="0"/>
              </a:rPr>
              <a:t>Cảm xúc trước khi ra </a:t>
            </a:r>
            <a:r>
              <a:rPr lang="vi-VN" sz="3200" dirty="0" smtClean="0">
                <a:solidFill>
                  <a:schemeClr val="tx1"/>
                </a:solidFill>
                <a:cs typeface="Arial" panose="020B0604020202020204" pitchFamily="34" charset="0"/>
              </a:rPr>
              <a:t>về.</a:t>
            </a:r>
            <a:endParaRPr lang="en-US" sz="3200" dirty="0">
              <a:solidFill>
                <a:schemeClr val="tx1"/>
              </a:solidFill>
              <a:latin typeface="Arial" panose="020B0604020202020204" pitchFamily="34" charset="0"/>
              <a:cs typeface="Arial" panose="020B0604020202020204" pitchFamily="34" charset="0"/>
            </a:endParaRPr>
          </a:p>
        </p:txBody>
      </p:sp>
      <p:cxnSp>
        <p:nvCxnSpPr>
          <p:cNvPr id="9" name="Straight Arrow Connector 8"/>
          <p:cNvCxnSpPr>
            <a:stCxn id="6" idx="3"/>
            <a:endCxn id="7" idx="1"/>
          </p:cNvCxnSpPr>
          <p:nvPr/>
        </p:nvCxnSpPr>
        <p:spPr>
          <a:xfrm flipV="1">
            <a:off x="4114800" y="3333750"/>
            <a:ext cx="1295398" cy="27105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6" idx="3"/>
            <a:endCxn id="10" idx="1"/>
          </p:cNvCxnSpPr>
          <p:nvPr/>
        </p:nvCxnSpPr>
        <p:spPr>
          <a:xfrm flipV="1">
            <a:off x="4114800" y="5202180"/>
            <a:ext cx="1295398" cy="84211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6" idx="3"/>
            <a:endCxn id="11" idx="1"/>
          </p:cNvCxnSpPr>
          <p:nvPr/>
        </p:nvCxnSpPr>
        <p:spPr>
          <a:xfrm>
            <a:off x="4114800" y="6044293"/>
            <a:ext cx="1301085" cy="10263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6" idx="3"/>
            <a:endCxn id="12" idx="1"/>
          </p:cNvCxnSpPr>
          <p:nvPr/>
        </p:nvCxnSpPr>
        <p:spPr>
          <a:xfrm>
            <a:off x="4114800" y="6044293"/>
            <a:ext cx="1295398" cy="28947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7045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347E"/>
        </a:solidFill>
        <a:effectLst/>
      </p:bgPr>
    </p:bg>
    <p:spTree>
      <p:nvGrpSpPr>
        <p:cNvPr id="1" name=""/>
        <p:cNvGrpSpPr/>
        <p:nvPr/>
      </p:nvGrpSpPr>
      <p:grpSpPr>
        <a:xfrm>
          <a:off x="0" y="0"/>
          <a:ext cx="0" cy="0"/>
          <a:chOff x="0" y="0"/>
          <a:chExt cx="0" cy="0"/>
        </a:xfrm>
      </p:grpSpPr>
      <p:sp>
        <p:nvSpPr>
          <p:cNvPr id="2" name="TextBox 2"/>
          <p:cNvSpPr txBox="1"/>
          <p:nvPr/>
        </p:nvSpPr>
        <p:spPr>
          <a:xfrm>
            <a:off x="6781800" y="4481391"/>
            <a:ext cx="11201400" cy="1077218"/>
          </a:xfrm>
          <a:prstGeom prst="rect">
            <a:avLst/>
          </a:prstGeom>
        </p:spPr>
        <p:txBody>
          <a:bodyPr wrap="square" lIns="0" tIns="0" rIns="0" bIns="0" rtlCol="0" anchor="t">
            <a:spAutoFit/>
          </a:bodyPr>
          <a:lstStyle/>
          <a:p>
            <a:pPr>
              <a:lnSpc>
                <a:spcPts val="8399"/>
              </a:lnSpc>
            </a:pPr>
            <a:r>
              <a:rPr lang="vi-VN" sz="7200" b="1" spc="489" dirty="0" smtClean="0">
                <a:solidFill>
                  <a:srgbClr val="FFFFFF"/>
                </a:solidFill>
              </a:rPr>
              <a:t>II. ĐỌC HIỂU VĂN BẢN</a:t>
            </a:r>
            <a:endParaRPr lang="en-US" sz="7200" b="1" spc="489" dirty="0">
              <a:solidFill>
                <a:srgbClr val="FFFFFF"/>
              </a:solidFill>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237">
            <a:off x="589310" y="1323626"/>
            <a:ext cx="4285338" cy="939018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57678" y="2171700"/>
            <a:ext cx="5930290" cy="742974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56858"/>
          <a:stretch>
            <a:fillRect/>
          </a:stretch>
        </p:blipFill>
        <p:spPr>
          <a:xfrm rot="9660766" flipH="1" flipV="1">
            <a:off x="12281607" y="8838431"/>
            <a:ext cx="5659160" cy="294475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451926">
            <a:off x="16643400" y="5570338"/>
            <a:ext cx="2451000" cy="345211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675583">
            <a:off x="8873099" y="531262"/>
            <a:ext cx="994876" cy="994876"/>
          </a:xfrm>
          <a:prstGeom prst="rect">
            <a:avLst/>
          </a:prstGeom>
        </p:spPr>
      </p:pic>
    </p:spTree>
    <p:extLst>
      <p:ext uri="{BB962C8B-B14F-4D97-AF65-F5344CB8AC3E}">
        <p14:creationId xmlns:p14="http://schemas.microsoft.com/office/powerpoint/2010/main" val="22867573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1775</Words>
  <PresentationFormat>Custom</PresentationFormat>
  <Paragraphs>133</Paragraphs>
  <Slides>34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Times New Roman</vt:lpstr>
      <vt:lpstr>Symbol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2021-12-09T15:44:48Z</dcterms:modified>
  <dc:identifier>DAEtUBLhDZE</dc:identifier>
</cp:coreProperties>
</file>