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9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194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gif"/><Relationship Id="rId5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slide" Target="slide8.xml"/><Relationship Id="rId26" Type="http://schemas.openxmlformats.org/officeDocument/2006/relationships/slide" Target="slide11.xml"/><Relationship Id="rId3" Type="http://schemas.openxmlformats.org/officeDocument/2006/relationships/audio" Target="../media/audio2.wav"/><Relationship Id="rId21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5.xml"/><Relationship Id="rId17" Type="http://schemas.microsoft.com/office/2007/relationships/hdphoto" Target="../media/hdphoto5.wdp"/><Relationship Id="rId25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gif"/><Relationship Id="rId24" Type="http://schemas.openxmlformats.org/officeDocument/2006/relationships/image" Target="../media/image14.gif"/><Relationship Id="rId5" Type="http://schemas.openxmlformats.org/officeDocument/2006/relationships/image" Target="../media/image7.png"/><Relationship Id="rId15" Type="http://schemas.openxmlformats.org/officeDocument/2006/relationships/slide" Target="slide3.xml"/><Relationship Id="rId23" Type="http://schemas.openxmlformats.org/officeDocument/2006/relationships/slide" Target="slide10.xml"/><Relationship Id="rId10" Type="http://schemas.openxmlformats.org/officeDocument/2006/relationships/slide" Target="slide9.xml"/><Relationship Id="rId19" Type="http://schemas.openxmlformats.org/officeDocument/2006/relationships/image" Target="../media/image12.gif"/><Relationship Id="rId4" Type="http://schemas.openxmlformats.org/officeDocument/2006/relationships/slide" Target="slide7.xml"/><Relationship Id="rId9" Type="http://schemas.microsoft.com/office/2007/relationships/hdphoto" Target="../media/hdphoto3.wdp"/><Relationship Id="rId14" Type="http://schemas.microsoft.com/office/2007/relationships/hdphoto" Target="../media/hdphoto4.wdp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8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2197647" y="2068981"/>
            <a:ext cx="8398454" cy="369888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BẮT B</a:t>
            </a:r>
            <a:r>
              <a:rPr lang="vi-VN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15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796702"/>
            <a:ext cx="3612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80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6700" y="1677590"/>
            <a:ext cx="1262919" cy="13735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103" y1="22376" x2="19072" y2="43646"/>
                        <a14:foregroundMark x1="12113" y1="25414" x2="9794" y2="52210"/>
                        <a14:foregroundMark x1="21134" y1="17680" x2="39433" y2="30939"/>
                        <a14:foregroundMark x1="16753" y1="17680" x2="23454" y2="14641"/>
                        <a14:foregroundMark x1="4124" y1="89779" x2="42784" y2="61050"/>
                        <a14:foregroundMark x1="16753" y1="71547" x2="38144" y2="5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2" y="1742640"/>
            <a:ext cx="939166" cy="1106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85" y="246713"/>
            <a:ext cx="1609725" cy="109997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4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Trong tuyển dụng lao động.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80307" y="425799"/>
            <a:ext cx="9342664" cy="1741715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8: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 bình đẳng trong kinh doanh là nói đến quyền bình đẳng của công dân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Trước lợi ích trong kinh doanh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Trong giấy phép kinh doanh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Trước pháp luật về kinh doanh.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0247" y="608654"/>
            <a:ext cx="1665448" cy="1558860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6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9791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-101600" y="4036821"/>
            <a:ext cx="12293600" cy="2331184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solidFill>
                  <a:schemeClr val="accent2">
                    <a:lumMod val="50000"/>
                  </a:schemeClr>
                </a:solidFill>
              </a:rPr>
              <a:t>Tinh thần học tập rất tốt</a:t>
            </a:r>
            <a:r>
              <a:rPr lang="vi-VN" sz="5400" b="1">
                <a:solidFill>
                  <a:schemeClr val="accent2">
                    <a:lumMod val="50000"/>
                  </a:schemeClr>
                </a:solidFill>
              </a:rPr>
              <a:t>!! </a:t>
            </a:r>
            <a:endParaRPr lang="en-US" sz="5400" b="1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vi-VN" sz="5400" b="1" smtClean="0">
                <a:solidFill>
                  <a:schemeClr val="accent2">
                    <a:lumMod val="50000"/>
                  </a:schemeClr>
                </a:solidFill>
              </a:rPr>
              <a:t>Cảm </a:t>
            </a:r>
            <a:r>
              <a:rPr lang="vi-VN" sz="5400" b="1">
                <a:solidFill>
                  <a:schemeClr val="accent2">
                    <a:lumMod val="50000"/>
                  </a:schemeClr>
                </a:solidFill>
              </a:rPr>
              <a:t>ơn </a:t>
            </a:r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</a:rPr>
              <a:t>các em</a:t>
            </a:r>
            <a:endParaRPr lang="vi-VN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433396" y="5746057"/>
            <a:ext cx="1670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bg1"/>
                </a:solidFill>
              </a:rPr>
              <a:t>ĐỘI </a:t>
            </a:r>
            <a:r>
              <a:rPr lang="en-US" sz="4800" b="1" dirty="0">
                <a:ln/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1071952" y="4176146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1" y="3558739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9207163" y="578347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7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01" y="-100961"/>
            <a:ext cx="1902539" cy="168057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243387" y="4285341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10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80" y="3390080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7218694" y="806947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2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7" y="34279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529152" y="687092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5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6" y="34279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3939579" y="3804329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8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75" y="3958909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4460374" y="695752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20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671">
            <a:off x="3195023" y="361739"/>
            <a:ext cx="1963927" cy="145122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170721" y="4404746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23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78" y="3639188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777739" y="5746057"/>
            <a:ext cx="1641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bg1"/>
                </a:solidFill>
              </a:rPr>
              <a:t>ĐỘI</a:t>
            </a:r>
            <a:r>
              <a:rPr lang="en-US" sz="4800" b="1" dirty="0">
                <a:ln/>
                <a:solidFill>
                  <a:schemeClr val="bg1"/>
                </a:solidFill>
              </a:rPr>
              <a:t> </a:t>
            </a:r>
            <a:r>
              <a:rPr lang="en-US" sz="4800" b="1" dirty="0">
                <a:ln/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265729" y="1870963"/>
            <a:ext cx="3746718" cy="1922205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bg1"/>
                </a:solidFill>
              </a:rPr>
              <a:t>CHÚC MỪNG </a:t>
            </a:r>
          </a:p>
          <a:p>
            <a:pPr algn="ctr"/>
            <a:r>
              <a:rPr lang="en-US" sz="4400" b="1" dirty="0">
                <a:ln/>
                <a:solidFill>
                  <a:schemeClr val="bg1"/>
                </a:solidFill>
              </a:rPr>
              <a:t>ĐỘI </a:t>
            </a:r>
            <a:r>
              <a:rPr lang="en-US" sz="4400" b="1" dirty="0">
                <a:ln/>
                <a:solidFill>
                  <a:schemeClr val="bg1"/>
                </a:solidFill>
              </a:rPr>
              <a:t>A</a:t>
            </a:r>
            <a:endParaRPr lang="en-US" sz="4400" b="1" dirty="0">
              <a:ln/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5322" y="4634799"/>
            <a:ext cx="1333986" cy="1333986"/>
          </a:xfrm>
          <a:prstGeom prst="rect">
            <a:avLst/>
          </a:prstGeom>
        </p:spPr>
      </p:pic>
      <p:sp>
        <p:nvSpPr>
          <p:cNvPr id="70" name="Horizontal Scroll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8297362" y="1699587"/>
            <a:ext cx="3746719" cy="1922205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bg1"/>
                </a:solidFill>
              </a:rPr>
              <a:t>CHÚC MỪNG </a:t>
            </a:r>
          </a:p>
          <a:p>
            <a:pPr algn="ctr"/>
            <a:r>
              <a:rPr lang="en-US" sz="4400" b="1" dirty="0">
                <a:ln/>
                <a:solidFill>
                  <a:schemeClr val="bg1"/>
                </a:solidFill>
              </a:rPr>
              <a:t>ĐỘI </a:t>
            </a:r>
            <a:r>
              <a:rPr lang="en-US" sz="4400" b="1" dirty="0">
                <a:ln/>
                <a:solidFill>
                  <a:schemeClr val="bg1"/>
                </a:solidFill>
              </a:rPr>
              <a:t>B</a:t>
            </a:r>
            <a:endParaRPr lang="en-US" sz="4400" b="1" dirty="0">
              <a:ln/>
              <a:solidFill>
                <a:schemeClr val="bg1"/>
              </a:solidFill>
            </a:endParaRPr>
          </a:p>
        </p:txBody>
      </p:sp>
      <p:sp>
        <p:nvSpPr>
          <p:cNvPr id="16" name="Sun 15">
            <a:hlinkClick r:id="rId26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93304" y="5594264"/>
            <a:ext cx="1134582" cy="1134582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13791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58483" y="594769"/>
            <a:ext cx="8875801" cy="1437232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1: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đẳng trong kinh doanh có </a:t>
            </a:r>
            <a:r>
              <a:rPr lang="vi-VN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83019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Bất cứ ai cũng có quyền mua bán hàng hoá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Tất cả phương án trên.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1828" flipH="1">
            <a:off x="8229599" y="425446"/>
            <a:ext cx="1589852" cy="1545336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45416 0.1696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Lựa chọn ngành nghề kinh doanh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1026729" y="367488"/>
            <a:ext cx="9394529" cy="1795141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2: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 có quyền tự do chọn hình thức tổ chức kinh doanh có nghĩa là: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Lựa chọn lĩnh vực kinh doanh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Lựa chọn mặt hàng kinh doanh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Lựa chọn loại hình doanh nghiệp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2567" flipH="1">
            <a:off x="9640910" y="1381702"/>
            <a:ext cx="1589852" cy="117480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Nộp thuế đầy đủ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75186" y="485539"/>
            <a:ext cx="8784929" cy="1548869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3: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phải là nghĩa vụ của doanh nghiệp trong hoạt động kinh doanh?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Phải trả lãi cho ngân hàng đúng thời hạn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đúng ngành nghề đăng kí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Đảm bảo quyền và lợi ích </a:t>
            </a:r>
            <a:r>
              <a:rPr lang="vi-VN" sz="2400" b="1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hợ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p pháp của người lao động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0064" y="184272"/>
            <a:ext cx="1564105" cy="154533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lĩnh vực bị pháp luật cấm.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00205" y="456494"/>
            <a:ext cx="9688824" cy="1769487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4: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dung nào không thể hiện quyền bình đẳng trong kinh doanh?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Mở rộng thị trường ra nước ngoài.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Tìm kiếm khách hàng.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Lựa chọn loại hình doanh nghiệp.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11" y="257530"/>
            <a:ext cx="2228436" cy="196845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45417 0.1696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2" y="2387626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Đi xuất khẩu lao động.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512535" y="493485"/>
            <a:ext cx="8587922" cy="1465944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5: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kinh doanh, doanh nghiệp có quyền: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Chủ động đóng thuế.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Mở rộng thị trường ra nước ngoài.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Thực hiện xoá đói, giảm nghèo.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989" y="398698"/>
            <a:ext cx="1629154" cy="1560731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vận tải.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89699" y="533073"/>
            <a:ext cx="9307443" cy="1538515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6: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lĩnh vực kinh doanh bị pháp luật cấm?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hàng may mặc.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nhà hàng.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Kinh doanh động vật quý hiếm.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9278096" y="603554"/>
            <a:ext cx="1313642" cy="117480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9127 0.6817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475185" y="482914"/>
            <a:ext cx="9423557" cy="1862715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rgbClr val="002060"/>
                </a:solidFill>
                <a:cs typeface="Calibri" panose="020F0502020204030204" pitchFamily="34" charset="0"/>
              </a:rPr>
              <a:t>Câu 7: </a:t>
            </a:r>
            <a:r>
              <a:rPr lang="vi-VN" sz="28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đẳng trong kinh doanh không bao gồm nội dung nào dưới đây: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Được trả lương cho cán bộ, công nhân như nhau.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Chủ động mở rộng ngành nghề kinh doanh.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6335" y="482914"/>
            <a:ext cx="1738122" cy="1665122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67" l="0" r="98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71" y="5707867"/>
            <a:ext cx="910772" cy="9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40651 0.3613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508</Words>
  <PresentationFormat>Widescreen</PresentationFormat>
  <Paragraphs>79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2021-06-06T16:24:15Z</dcterms:modified>
</cp:coreProperties>
</file>