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780" y="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79294" y="885189"/>
            <a:ext cx="510222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5763" y="882142"/>
            <a:ext cx="21691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</a:rPr>
              <a:t>TRUYỆN</a:t>
            </a:r>
            <a:r>
              <a:rPr sz="2400" spc="-65" dirty="0">
                <a:solidFill>
                  <a:srgbClr val="FF0000"/>
                </a:solidFill>
              </a:rPr>
              <a:t> </a:t>
            </a:r>
            <a:r>
              <a:rPr sz="2400" dirty="0">
                <a:solidFill>
                  <a:srgbClr val="FF0000"/>
                </a:solidFill>
              </a:rPr>
              <a:t>KIỀU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4181983" y="1337817"/>
            <a:ext cx="16941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-Nguyễn</a:t>
            </a:r>
            <a:r>
              <a:rPr sz="24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Du-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323" y="2514600"/>
            <a:ext cx="6667500" cy="37528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1049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9870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++ Nghệ thuật </a:t>
            </a:r>
            <a:r>
              <a:rPr sz="1800" dirty="0">
                <a:latin typeface="Times New Roman"/>
                <a:cs typeface="Times New Roman"/>
              </a:rPr>
              <a:t>miêu </a:t>
            </a:r>
            <a:r>
              <a:rPr sz="1800" spc="-5" dirty="0">
                <a:latin typeface="Times New Roman"/>
                <a:cs typeface="Times New Roman"/>
              </a:rPr>
              <a:t>tả </a:t>
            </a:r>
            <a:r>
              <a:rPr sz="1800" dirty="0">
                <a:latin typeface="Times New Roman"/>
                <a:cs typeface="Times New Roman"/>
              </a:rPr>
              <a:t>thiên </a:t>
            </a:r>
            <a:r>
              <a:rPr sz="1800" spc="-5" dirty="0">
                <a:latin typeface="Times New Roman"/>
                <a:cs typeface="Times New Roman"/>
              </a:rPr>
              <a:t>nhiên </a:t>
            </a:r>
            <a:r>
              <a:rPr sz="1800" dirty="0">
                <a:latin typeface="Times New Roman"/>
                <a:cs typeface="Times New Roman"/>
              </a:rPr>
              <a:t>đa dạng, </a:t>
            </a:r>
            <a:r>
              <a:rPr sz="1800" spc="-5" dirty="0">
                <a:latin typeface="Times New Roman"/>
                <a:cs typeface="Times New Roman"/>
              </a:rPr>
              <a:t>bên </a:t>
            </a:r>
            <a:r>
              <a:rPr sz="1800" dirty="0">
                <a:latin typeface="Times New Roman"/>
                <a:cs typeface="Times New Roman"/>
              </a:rPr>
              <a:t>cạnh </a:t>
            </a:r>
            <a:r>
              <a:rPr sz="1800" spc="-5" dirty="0">
                <a:latin typeface="Times New Roman"/>
                <a:cs typeface="Times New Roman"/>
              </a:rPr>
              <a:t>bức tranh </a:t>
            </a:r>
            <a:r>
              <a:rPr sz="1800" dirty="0">
                <a:latin typeface="Times New Roman"/>
                <a:cs typeface="Times New Roman"/>
              </a:rPr>
              <a:t>thiên nhiên </a:t>
            </a:r>
            <a:r>
              <a:rPr sz="1800" spc="-5" dirty="0">
                <a:latin typeface="Times New Roman"/>
                <a:cs typeface="Times New Roman"/>
              </a:rPr>
              <a:t>chân </a:t>
            </a:r>
            <a:r>
              <a:rPr sz="1800" dirty="0">
                <a:latin typeface="Times New Roman"/>
                <a:cs typeface="Times New Roman"/>
              </a:rPr>
              <a:t>thực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động(cảnh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xuân),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ngụ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(Kiều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lầu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Bích)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dirty="0">
                <a:uFill>
                  <a:solidFill>
                    <a:srgbClr val="006FC0"/>
                  </a:solidFill>
                </a:uFill>
              </a:rPr>
              <a:t>BÀI</a:t>
            </a:r>
            <a:r>
              <a:rPr u="heavy" spc="-15" dirty="0">
                <a:uFill>
                  <a:solidFill>
                    <a:srgbClr val="006FC0"/>
                  </a:solidFill>
                </a:uFill>
              </a:rPr>
              <a:t> </a:t>
            </a:r>
            <a:r>
              <a:rPr u="heavy" dirty="0">
                <a:uFill>
                  <a:solidFill>
                    <a:srgbClr val="006FC0"/>
                  </a:solidFill>
                </a:uFill>
              </a:rPr>
              <a:t>2.</a:t>
            </a:r>
            <a:r>
              <a:rPr dirty="0"/>
              <a:t> CÁC </a:t>
            </a:r>
            <a:r>
              <a:rPr spc="-5" dirty="0"/>
              <a:t>DẠNG </a:t>
            </a:r>
            <a:r>
              <a:rPr dirty="0"/>
              <a:t>ĐỀ</a:t>
            </a:r>
            <a:r>
              <a:rPr spc="-15" dirty="0"/>
              <a:t> </a:t>
            </a:r>
            <a:r>
              <a:rPr spc="-5" dirty="0"/>
              <a:t>VIẾT</a:t>
            </a:r>
            <a:r>
              <a:rPr dirty="0"/>
              <a:t> </a:t>
            </a:r>
            <a:r>
              <a:rPr spc="-5" dirty="0"/>
              <a:t>TẬP</a:t>
            </a:r>
            <a:r>
              <a:rPr dirty="0"/>
              <a:t> </a:t>
            </a:r>
            <a:r>
              <a:rPr spc="-5" dirty="0"/>
              <a:t>LÀM VĂN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99134"/>
            <a:ext cx="8258809" cy="54946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I.</a:t>
            </a:r>
            <a:r>
              <a:rPr sz="1800" b="1" dirty="0">
                <a:latin typeface="Times New Roman"/>
                <a:cs typeface="Times New Roman"/>
              </a:rPr>
              <a:t> TÓM TẮT </a:t>
            </a:r>
            <a:r>
              <a:rPr sz="1800" b="1" spc="-10" dirty="0">
                <a:latin typeface="Times New Roman"/>
                <a:cs typeface="Times New Roman"/>
              </a:rPr>
              <a:t>NGẮN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GỌN </a:t>
            </a:r>
            <a:r>
              <a:rPr sz="1800" b="1" spc="-10" dirty="0">
                <a:latin typeface="Times New Roman"/>
                <a:cs typeface="Times New Roman"/>
              </a:rPr>
              <a:t>TÁC</a:t>
            </a:r>
            <a:r>
              <a:rPr sz="1800" b="1" dirty="0">
                <a:latin typeface="Times New Roman"/>
                <a:cs typeface="Times New Roman"/>
              </a:rPr>
              <a:t> PHẨM </a:t>
            </a:r>
            <a:r>
              <a:rPr sz="1800" b="1" spc="-5" dirty="0">
                <a:latin typeface="Times New Roman"/>
                <a:cs typeface="Times New Roman"/>
              </a:rPr>
              <a:t>TRUYỆN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KIỀU</a:t>
            </a:r>
            <a:r>
              <a:rPr sz="1800" b="1" dirty="0">
                <a:latin typeface="Times New Roman"/>
                <a:cs typeface="Times New Roman"/>
              </a:rPr>
              <a:t> TRONG 20 </a:t>
            </a:r>
            <a:r>
              <a:rPr sz="1800" b="1" spc="-5" dirty="0">
                <a:latin typeface="Times New Roman"/>
                <a:cs typeface="Times New Roman"/>
              </a:rPr>
              <a:t>DÒNG.</a:t>
            </a:r>
            <a:endParaRPr sz="1800" dirty="0">
              <a:latin typeface="Times New Roman"/>
              <a:cs typeface="Times New Roman"/>
            </a:endParaRPr>
          </a:p>
          <a:p>
            <a:pPr marL="70485" marR="5624195" indent="-58419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* </a:t>
            </a:r>
            <a:r>
              <a:rPr sz="1800" spc="-5" dirty="0">
                <a:latin typeface="Times New Roman"/>
                <a:cs typeface="Times New Roman"/>
              </a:rPr>
              <a:t>Gợi </a:t>
            </a:r>
            <a:r>
              <a:rPr sz="1800" dirty="0">
                <a:latin typeface="Times New Roman"/>
                <a:cs typeface="Times New Roman"/>
              </a:rPr>
              <a:t>ý: Tóm </a:t>
            </a:r>
            <a:r>
              <a:rPr sz="1800" spc="-5" dirty="0">
                <a:latin typeface="Times New Roman"/>
                <a:cs typeface="Times New Roman"/>
              </a:rPr>
              <a:t>tắt truyện.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đính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35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Chị </a:t>
            </a:r>
            <a:r>
              <a:rPr sz="1800" dirty="0">
                <a:latin typeface="Times New Roman"/>
                <a:cs typeface="Times New Roman"/>
              </a:rPr>
              <a:t>em Thúy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 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chơi</a:t>
            </a:r>
            <a:r>
              <a:rPr sz="1800" spc="-5" dirty="0">
                <a:latin typeface="Times New Roman"/>
                <a:cs typeface="Times New Roman"/>
              </a:rPr>
              <a:t> xuân,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 </a:t>
            </a:r>
            <a:r>
              <a:rPr sz="1800" spc="-5" dirty="0">
                <a:latin typeface="Times New Roman"/>
                <a:cs typeface="Times New Roman"/>
              </a:rPr>
              <a:t>(bạn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luyến.</a:t>
            </a:r>
          </a:p>
          <a:p>
            <a:pPr marL="12700" marR="6350">
              <a:lnSpc>
                <a:spcPct val="124400"/>
              </a:lnSpc>
              <a:buChar char="-"/>
              <a:tabLst>
                <a:tab pos="158115" algn="l"/>
              </a:tabLst>
            </a:pPr>
            <a:r>
              <a:rPr sz="1800" dirty="0">
                <a:latin typeface="Times New Roman"/>
                <a:cs typeface="Times New Roman"/>
              </a:rPr>
              <a:t>Kim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dọn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thoa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rơi,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Thuý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Kiều, </a:t>
            </a:r>
            <a:r>
              <a:rPr sz="1800" spc="-5" dirty="0">
                <a:latin typeface="Times New Roman"/>
                <a:cs typeface="Times New Roman"/>
              </a:rPr>
              <a:t>Kiều-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Kim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hẹn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thề.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Gia</a:t>
            </a:r>
            <a:r>
              <a:rPr sz="1800" dirty="0">
                <a:latin typeface="Times New Roman"/>
                <a:cs typeface="Times New Roman"/>
              </a:rPr>
              <a:t> biến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lạc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Kim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dirty="0">
                <a:latin typeface="Times New Roman"/>
                <a:cs typeface="Times New Roman"/>
              </a:rPr>
              <a:t> gặp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nạn.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 mình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chuộc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cha.</a:t>
            </a:r>
          </a:p>
          <a:p>
            <a:pPr marL="12700" marR="5715">
              <a:lnSpc>
                <a:spcPct val="124400"/>
              </a:lnSpc>
              <a:buChar char="-"/>
              <a:tabLst>
                <a:tab pos="156845" algn="l"/>
              </a:tabLst>
            </a:pPr>
            <a:r>
              <a:rPr sz="1800" spc="-5" dirty="0">
                <a:latin typeface="Times New Roman"/>
                <a:cs typeface="Times New Roman"/>
              </a:rPr>
              <a:t>Gặp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Thúc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Chuộc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khỏi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xanh.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Bị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vợ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ghen,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 mặt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Thúc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Sinh.</a:t>
            </a:r>
          </a:p>
          <a:p>
            <a:pPr marL="12700" marR="5080">
              <a:lnSpc>
                <a:spcPts val="2700"/>
              </a:lnSpc>
              <a:spcBef>
                <a:spcPts val="170"/>
              </a:spcBef>
              <a:buChar char="-"/>
              <a:tabLst>
                <a:tab pos="154940" algn="l"/>
              </a:tabLst>
            </a:pP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xin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đến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thăm,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bị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bắt,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sợ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trốn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náu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chùa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Duyên.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10" dirty="0">
                <a:latin typeface="Times New Roman"/>
                <a:cs typeface="Times New Roman"/>
              </a:rPr>
              <a:t> lầu</a:t>
            </a:r>
            <a:r>
              <a:rPr sz="1800" dirty="0">
                <a:latin typeface="Times New Roman"/>
                <a:cs typeface="Times New Roman"/>
              </a:rPr>
              <a:t> xanh lần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hai.</a:t>
            </a:r>
          </a:p>
          <a:p>
            <a:pPr marL="157480" indent="-145415">
              <a:lnSpc>
                <a:spcPct val="100000"/>
              </a:lnSpc>
              <a:spcBef>
                <a:spcPts val="350"/>
              </a:spcBef>
              <a:buChar char="-"/>
              <a:tabLst>
                <a:tab pos="158115" algn="l"/>
              </a:tabLst>
            </a:pP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Hải,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chuộc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khỏi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xanh.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báo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oán.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Bị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mắc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lừa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Tôn</a:t>
            </a: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Hiến.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Hải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chết.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 </a:t>
            </a:r>
            <a:r>
              <a:rPr sz="1800" spc="-5" dirty="0">
                <a:latin typeface="Times New Roman"/>
                <a:cs typeface="Times New Roman"/>
              </a:rPr>
              <a:t>bị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Thổ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quan.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dirty="0">
                <a:latin typeface="Times New Roman"/>
                <a:cs typeface="Times New Roman"/>
              </a:rPr>
              <a:t> nhảy </a:t>
            </a:r>
            <a:r>
              <a:rPr sz="1800" spc="-5" dirty="0">
                <a:latin typeface="Times New Roman"/>
                <a:cs typeface="Times New Roman"/>
              </a:rPr>
              <a:t>xuống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Tiền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vẫn.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-10" dirty="0">
                <a:latin typeface="Times New Roman"/>
                <a:cs typeface="Times New Roman"/>
              </a:rPr>
              <a:t> bà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Duyên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cứu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thoát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chùa.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Đoàn </a:t>
            </a:r>
            <a:r>
              <a:rPr sz="1800" spc="5" dirty="0">
                <a:latin typeface="Times New Roman"/>
                <a:cs typeface="Times New Roman"/>
              </a:rPr>
              <a:t>tụ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42240" indent="-130175">
              <a:lnSpc>
                <a:spcPct val="100000"/>
              </a:lnSpc>
              <a:spcBef>
                <a:spcPts val="625"/>
              </a:spcBef>
              <a:buChar char="-"/>
              <a:tabLst>
                <a:tab pos="142875" algn="l"/>
              </a:tabLst>
            </a:pPr>
            <a:r>
              <a:rPr sz="1800" dirty="0">
                <a:latin typeface="Times New Roman"/>
                <a:cs typeface="Times New Roman"/>
              </a:rPr>
              <a:t>Sau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Thúy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Vân,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nguôi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nhớ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Kiều.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buChar char="-"/>
              <a:tabLst>
                <a:tab pos="142875" algn="l"/>
              </a:tabLst>
            </a:pPr>
            <a:r>
              <a:rPr sz="1800" dirty="0">
                <a:latin typeface="Times New Roman"/>
                <a:cs typeface="Times New Roman"/>
              </a:rPr>
              <a:t>Kim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lễ,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họp.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Kiều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duyên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xưa.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bạn.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II.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GIỚI </a:t>
            </a:r>
            <a:r>
              <a:rPr sz="1800" b="1" spc="-5" dirty="0">
                <a:latin typeface="Times New Roman"/>
                <a:cs typeface="Times New Roman"/>
              </a:rPr>
              <a:t>THIỆU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NHỮNG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NÉT CƠ</a:t>
            </a:r>
            <a:r>
              <a:rPr sz="1800" b="1" dirty="0">
                <a:latin typeface="Times New Roman"/>
                <a:cs typeface="Times New Roman"/>
              </a:rPr>
              <a:t> BẢN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VỀ TÁC GIẢ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NGUYỄN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DU.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bài: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quát vị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năng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thân.</a:t>
            </a:r>
          </a:p>
          <a:p>
            <a:pPr marL="12700" marR="5080">
              <a:lnSpc>
                <a:spcPts val="2690"/>
              </a:lnSpc>
              <a:spcBef>
                <a:spcPts val="175"/>
              </a:spcBef>
              <a:buChar char="-"/>
              <a:tabLst>
                <a:tab pos="144145" algn="l"/>
              </a:tabLst>
            </a:pP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3.1.1766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(Năm</a:t>
            </a:r>
            <a:r>
              <a:rPr sz="1800" spc="-5" dirty="0">
                <a:latin typeface="Times New Roman"/>
                <a:cs typeface="Times New Roman"/>
              </a:rPr>
              <a:t> 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Dậu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Hưng)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16.9.1820.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chữ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5" dirty="0">
                <a:latin typeface="Times New Roman"/>
                <a:cs typeface="Times New Roman"/>
              </a:rPr>
              <a:t> Hiên.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35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Quê Tiên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Điền, </a:t>
            </a:r>
            <a:r>
              <a:rPr sz="1800" dirty="0">
                <a:latin typeface="Times New Roman"/>
                <a:cs typeface="Times New Roman"/>
              </a:rPr>
              <a:t>Nghi </a:t>
            </a:r>
            <a:r>
              <a:rPr sz="1800" spc="-5" dirty="0">
                <a:latin typeface="Times New Roman"/>
                <a:cs typeface="Times New Roman"/>
              </a:rPr>
              <a:t>Xuân,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Trấn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10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tuổi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côi </a:t>
            </a:r>
            <a:r>
              <a:rPr sz="1800" spc="-5" dirty="0">
                <a:latin typeface="Times New Roman"/>
                <a:cs typeface="Times New Roman"/>
              </a:rPr>
              <a:t>mẹ.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nổi tiếng đương</a:t>
            </a:r>
            <a:r>
              <a:rPr sz="1800" dirty="0">
                <a:latin typeface="Times New Roman"/>
                <a:cs typeface="Times New Roman"/>
              </a:rPr>
              <a:t> thời.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đình.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ts val="2690"/>
              </a:lnSpc>
              <a:spcBef>
                <a:spcPts val="175"/>
              </a:spcBef>
              <a:buChar char="-"/>
              <a:tabLst>
                <a:tab pos="154940" algn="l"/>
              </a:tabLst>
            </a:pP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bảng.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bậc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giờ.</a:t>
            </a:r>
          </a:p>
          <a:p>
            <a:pPr marL="143510" indent="-131445">
              <a:lnSpc>
                <a:spcPct val="100000"/>
              </a:lnSpc>
              <a:spcBef>
                <a:spcPts val="350"/>
              </a:spcBef>
              <a:buChar char="-"/>
              <a:tabLst>
                <a:tab pos="144145" algn="l"/>
              </a:tabLst>
            </a:pP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Nghiễm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cứu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học-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tướng.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  <a:buChar char="-"/>
              <a:tabLst>
                <a:tab pos="153670" algn="l"/>
              </a:tabLst>
            </a:pP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Trần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Tần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dòng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dõi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xứ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Bắc,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vợ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 32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tuổi.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Thuở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thiếu</a:t>
            </a:r>
            <a:r>
              <a:rPr sz="1800" dirty="0">
                <a:latin typeface="Times New Roman"/>
                <a:cs typeface="Times New Roman"/>
              </a:rPr>
              <a:t> Nguyễn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chịu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hưởng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mẹ.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đại.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Cuối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kì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giai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cấp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nát,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xã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dirty="0">
                <a:latin typeface="Times New Roman"/>
                <a:cs typeface="Times New Roman"/>
              </a:rPr>
              <a:t> đen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tối,</a:t>
            </a:r>
            <a:r>
              <a:rPr sz="1800" dirty="0">
                <a:latin typeface="Times New Roman"/>
                <a:cs typeface="Times New Roman"/>
              </a:rPr>
              <a:t> nhân </a:t>
            </a:r>
            <a:r>
              <a:rPr sz="1800" spc="-10" dirty="0">
                <a:latin typeface="Times New Roman"/>
                <a:cs typeface="Times New Roman"/>
              </a:rPr>
              <a:t>dân</a:t>
            </a:r>
            <a:r>
              <a:rPr sz="1800" dirty="0">
                <a:latin typeface="Times New Roman"/>
                <a:cs typeface="Times New Roman"/>
              </a:rPr>
              <a:t> nổi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dậy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khởi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Khởi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Sơn.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d.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0"/>
              </a:spcBef>
              <a:buChar char="-"/>
              <a:tabLst>
                <a:tab pos="158115" algn="l"/>
              </a:tabLst>
            </a:pPr>
            <a:r>
              <a:rPr sz="1800" spc="-5" dirty="0">
                <a:latin typeface="Times New Roman"/>
                <a:cs typeface="Times New Roman"/>
              </a:rPr>
              <a:t>Từng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Sơn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bại,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trốn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5" dirty="0">
                <a:latin typeface="Times New Roman"/>
                <a:cs typeface="Times New Roman"/>
              </a:rPr>
              <a:t> Ánh nhưng</a:t>
            </a:r>
            <a:r>
              <a:rPr sz="1800" dirty="0">
                <a:latin typeface="Times New Roman"/>
                <a:cs typeface="Times New Roman"/>
              </a:rPr>
              <a:t> không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thành,</a:t>
            </a:r>
            <a:r>
              <a:rPr sz="1800" spc="5" dirty="0">
                <a:latin typeface="Times New Roman"/>
                <a:cs typeface="Times New Roman"/>
              </a:rPr>
              <a:t> bị</a:t>
            </a:r>
            <a:r>
              <a:rPr sz="1800" spc="-5" dirty="0">
                <a:latin typeface="Times New Roman"/>
                <a:cs typeface="Times New Roman"/>
              </a:rPr>
              <a:t> bắt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thả.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lưu lạc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nếm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trải</a:t>
            </a:r>
            <a:r>
              <a:rPr sz="1800" dirty="0">
                <a:latin typeface="Times New Roman"/>
                <a:cs typeface="Times New Roman"/>
              </a:rPr>
              <a:t> cay </a:t>
            </a:r>
            <a:r>
              <a:rPr sz="1800" spc="-5" dirty="0">
                <a:latin typeface="Times New Roman"/>
                <a:cs typeface="Times New Roman"/>
              </a:rPr>
              <a:t>đắng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dirty="0">
                <a:latin typeface="Times New Roman"/>
                <a:cs typeface="Times New Roman"/>
              </a:rPr>
              <a:t> 1802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dirty="0">
                <a:latin typeface="Times New Roman"/>
                <a:cs typeface="Times New Roman"/>
              </a:rPr>
              <a:t> quan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triều </a:t>
            </a:r>
            <a:r>
              <a:rPr sz="1800" spc="-5" dirty="0">
                <a:latin typeface="Times New Roman"/>
                <a:cs typeface="Times New Roman"/>
              </a:rPr>
              <a:t>Nguyễn,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giỏi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cử 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xứ </a:t>
            </a:r>
            <a:r>
              <a:rPr sz="1800" spc="-5" dirty="0">
                <a:latin typeface="Times New Roman"/>
                <a:cs typeface="Times New Roman"/>
              </a:rPr>
              <a:t>sang</a:t>
            </a:r>
            <a:r>
              <a:rPr sz="1800" dirty="0">
                <a:latin typeface="Times New Roman"/>
                <a:cs typeface="Times New Roman"/>
              </a:rPr>
              <a:t> Trung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 hai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lần.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e.</a:t>
            </a:r>
            <a:r>
              <a:rPr sz="1800" spc="-5" dirty="0">
                <a:latin typeface="Times New Roman"/>
                <a:cs typeface="Times New Roman"/>
              </a:rPr>
              <a:t> Sự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nghiệp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di </a:t>
            </a:r>
            <a:r>
              <a:rPr sz="1800" spc="-5" dirty="0">
                <a:latin typeface="Times New Roman"/>
                <a:cs typeface="Times New Roman"/>
              </a:rPr>
              <a:t>sản văn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 </a:t>
            </a:r>
            <a:r>
              <a:rPr sz="1800" dirty="0">
                <a:latin typeface="Times New Roman"/>
                <a:cs typeface="Times New Roman"/>
              </a:rPr>
              <a:t>tộc:</a:t>
            </a:r>
          </a:p>
          <a:p>
            <a:pPr marL="4699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 Thơ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Hán: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5" dirty="0">
                <a:latin typeface="Times New Roman"/>
                <a:cs typeface="Times New Roman"/>
              </a:rPr>
              <a:t> Hiên</a:t>
            </a:r>
            <a:r>
              <a:rPr sz="1800" dirty="0">
                <a:latin typeface="Times New Roman"/>
                <a:cs typeface="Times New Roman"/>
              </a:rPr>
              <a:t> Thi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Tập,</a:t>
            </a:r>
            <a:r>
              <a:rPr sz="1800" spc="-5" dirty="0">
                <a:latin typeface="Times New Roman"/>
                <a:cs typeface="Times New Roman"/>
              </a:rPr>
              <a:t> Bắc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Trung </a:t>
            </a:r>
            <a:r>
              <a:rPr sz="1800" spc="5" dirty="0">
                <a:latin typeface="Times New Roman"/>
                <a:cs typeface="Times New Roman"/>
              </a:rPr>
              <a:t>tạp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ngâm.</a:t>
            </a:r>
          </a:p>
          <a:p>
            <a:pPr marL="12700" marR="5080" indent="45720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Nôm: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Tân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(Truyện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Kiều),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chiêu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hồn,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dirty="0">
                <a:latin typeface="Times New Roman"/>
                <a:cs typeface="Times New Roman"/>
              </a:rPr>
              <a:t> trường lưu.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e.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5" dirty="0">
                <a:latin typeface="Times New Roman"/>
                <a:cs typeface="Times New Roman"/>
              </a:rPr>
              <a:t> tưởng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4810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  <a:buChar char="-"/>
              <a:tabLst>
                <a:tab pos="153670" algn="l"/>
              </a:tabLst>
            </a:pPr>
            <a:r>
              <a:rPr sz="1800" spc="-5" dirty="0">
                <a:latin typeface="Times New Roman"/>
                <a:cs typeface="Times New Roman"/>
              </a:rPr>
              <a:t>Đối với những </a:t>
            </a:r>
            <a:r>
              <a:rPr sz="1800" dirty="0">
                <a:latin typeface="Times New Roman"/>
                <a:cs typeface="Times New Roman"/>
              </a:rPr>
              <a:t>kẻ </a:t>
            </a:r>
            <a:r>
              <a:rPr sz="1800" spc="-5" dirty="0">
                <a:latin typeface="Times New Roman"/>
                <a:cs typeface="Times New Roman"/>
              </a:rPr>
              <a:t>thuộc tầng </a:t>
            </a:r>
            <a:r>
              <a:rPr sz="1800" dirty="0">
                <a:latin typeface="Times New Roman"/>
                <a:cs typeface="Times New Roman"/>
              </a:rPr>
              <a:t>lớp </a:t>
            </a:r>
            <a:r>
              <a:rPr sz="1800" spc="-5" dirty="0">
                <a:latin typeface="Times New Roman"/>
                <a:cs typeface="Times New Roman"/>
              </a:rPr>
              <a:t>trên, </a:t>
            </a:r>
            <a:r>
              <a:rPr sz="1800" dirty="0">
                <a:latin typeface="Times New Roman"/>
                <a:cs typeface="Times New Roman"/>
              </a:rPr>
              <a:t>tướng </a:t>
            </a:r>
            <a:r>
              <a:rPr sz="1800" spc="-5" dirty="0">
                <a:latin typeface="Times New Roman"/>
                <a:cs typeface="Times New Roman"/>
              </a:rPr>
              <a:t>lĩnh </a:t>
            </a:r>
            <a:r>
              <a:rPr sz="1800" dirty="0">
                <a:latin typeface="Times New Roman"/>
                <a:cs typeface="Times New Roman"/>
              </a:rPr>
              <a:t>hay </a:t>
            </a:r>
            <a:r>
              <a:rPr sz="1800" spc="-5" dirty="0">
                <a:latin typeface="Times New Roman"/>
                <a:cs typeface="Times New Roman"/>
              </a:rPr>
              <a:t>quan </a:t>
            </a:r>
            <a:r>
              <a:rPr sz="1800" spc="5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cao </a:t>
            </a:r>
            <a:r>
              <a:rPr sz="1800" dirty="0">
                <a:latin typeface="Times New Roman"/>
                <a:cs typeface="Times New Roman"/>
              </a:rPr>
              <a:t>cấp Nguyễn </a:t>
            </a:r>
            <a:r>
              <a:rPr sz="1800" spc="-5" dirty="0">
                <a:latin typeface="Times New Roman"/>
                <a:cs typeface="Times New Roman"/>
              </a:rPr>
              <a:t>Du </a:t>
            </a:r>
            <a:r>
              <a:rPr sz="1800" dirty="0">
                <a:latin typeface="Times New Roman"/>
                <a:cs typeface="Times New Roman"/>
              </a:rPr>
              <a:t>vạch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tội ác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700"/>
              </a:lnSpc>
              <a:spcBef>
                <a:spcPts val="165"/>
              </a:spcBef>
              <a:buChar char="-"/>
              <a:tabLst>
                <a:tab pos="154940" algn="l"/>
              </a:tabLst>
            </a:pPr>
            <a:r>
              <a:rPr sz="1800" spc="-5" dirty="0">
                <a:latin typeface="Times New Roman"/>
                <a:cs typeface="Times New Roman"/>
              </a:rPr>
              <a:t>Đối với những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bất hạnh... </a:t>
            </a:r>
            <a:r>
              <a:rPr sz="1800" dirty="0">
                <a:latin typeface="Times New Roman"/>
                <a:cs typeface="Times New Roman"/>
              </a:rPr>
              <a:t>ông </a:t>
            </a:r>
            <a:r>
              <a:rPr sz="1800" spc="-5" dirty="0">
                <a:latin typeface="Times New Roman"/>
                <a:cs typeface="Times New Roman"/>
              </a:rPr>
              <a:t>dành </a:t>
            </a:r>
            <a:r>
              <a:rPr sz="1800" dirty="0">
                <a:latin typeface="Times New Roman"/>
                <a:cs typeface="Times New Roman"/>
              </a:rPr>
              <a:t>hết </a:t>
            </a:r>
            <a:r>
              <a:rPr sz="1800" spc="-5" dirty="0">
                <a:latin typeface="Times New Roman"/>
                <a:cs typeface="Times New Roman"/>
              </a:rPr>
              <a:t>tình </a:t>
            </a:r>
            <a:r>
              <a:rPr sz="1800" dirty="0">
                <a:latin typeface="Times New Roman"/>
                <a:cs typeface="Times New Roman"/>
              </a:rPr>
              <a:t>thương đặc </a:t>
            </a:r>
            <a:r>
              <a:rPr sz="1800" spc="-5" dirty="0">
                <a:latin typeface="Times New Roman"/>
                <a:cs typeface="Times New Roman"/>
              </a:rPr>
              <a:t>biệt là </a:t>
            </a:r>
            <a:r>
              <a:rPr sz="1800" dirty="0">
                <a:latin typeface="Times New Roman"/>
                <a:cs typeface="Times New Roman"/>
              </a:rPr>
              <a:t>phụ nữ và trẻ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bài:</a:t>
            </a:r>
            <a:endParaRPr sz="1800">
              <a:latin typeface="Times New Roman"/>
              <a:cs typeface="Times New Roman"/>
            </a:endParaRPr>
          </a:p>
          <a:p>
            <a:pPr marL="12700" indent="17399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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Sợi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 </a:t>
            </a:r>
            <a:r>
              <a:rPr sz="1800" dirty="0">
                <a:latin typeface="Times New Roman"/>
                <a:cs typeface="Times New Roman"/>
              </a:rPr>
              <a:t>đỏ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xuyên </a:t>
            </a:r>
            <a:r>
              <a:rPr sz="1800" spc="-5" dirty="0">
                <a:latin typeface="Times New Roman"/>
                <a:cs typeface="Times New Roman"/>
              </a:rPr>
              <a:t>suốt</a:t>
            </a:r>
            <a:r>
              <a:rPr sz="1800" dirty="0">
                <a:latin typeface="Times New Roman"/>
                <a:cs typeface="Times New Roman"/>
              </a:rPr>
              <a:t> toàn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Hán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Kiều,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chiêu </a:t>
            </a:r>
            <a:r>
              <a:rPr sz="1800" dirty="0">
                <a:latin typeface="Times New Roman"/>
                <a:cs typeface="Times New Roman"/>
              </a:rPr>
              <a:t>hồn </a:t>
            </a:r>
            <a:r>
              <a:rPr sz="1800" spc="-5" dirty="0">
                <a:latin typeface="Times New Roman"/>
                <a:cs typeface="Times New Roman"/>
              </a:rPr>
              <a:t>đều </a:t>
            </a:r>
            <a:r>
              <a:rPr sz="1800" dirty="0">
                <a:latin typeface="Times New Roman"/>
                <a:cs typeface="Times New Roman"/>
              </a:rPr>
              <a:t>sáng ngời </a:t>
            </a:r>
            <a:r>
              <a:rPr sz="1800" spc="-5" dirty="0">
                <a:latin typeface="Times New Roman"/>
                <a:cs typeface="Times New Roman"/>
              </a:rPr>
              <a:t>Chủ </a:t>
            </a:r>
            <a:r>
              <a:rPr sz="1800" dirty="0">
                <a:latin typeface="Times New Roman"/>
                <a:cs typeface="Times New Roman"/>
              </a:rPr>
              <a:t>nghĩa nhân </a:t>
            </a:r>
            <a:r>
              <a:rPr sz="1800" spc="-5" dirty="0">
                <a:latin typeface="Times New Roman"/>
                <a:cs typeface="Times New Roman"/>
              </a:rPr>
              <a:t>đạo. </a:t>
            </a:r>
            <a:r>
              <a:rPr sz="1800" dirty="0">
                <a:latin typeface="Times New Roman"/>
                <a:cs typeface="Times New Roman"/>
              </a:rPr>
              <a:t>Mặc dù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gia </a:t>
            </a:r>
            <a:r>
              <a:rPr sz="1800" dirty="0">
                <a:latin typeface="Times New Roman"/>
                <a:cs typeface="Times New Roman"/>
              </a:rPr>
              <a:t>đình quý </a:t>
            </a:r>
            <a:r>
              <a:rPr sz="1800" spc="-5" dirty="0">
                <a:latin typeface="Times New Roman"/>
                <a:cs typeface="Times New Roman"/>
              </a:rPr>
              <a:t>tộc, </a:t>
            </a:r>
            <a:r>
              <a:rPr sz="1800" dirty="0">
                <a:latin typeface="Times New Roman"/>
                <a:cs typeface="Times New Roman"/>
              </a:rPr>
              <a:t> Nguyễn </a:t>
            </a:r>
            <a:r>
              <a:rPr sz="1800" spc="-5" dirty="0">
                <a:latin typeface="Times New Roman"/>
                <a:cs typeface="Times New Roman"/>
              </a:rPr>
              <a:t>Du </a:t>
            </a:r>
            <a:r>
              <a:rPr sz="1800" dirty="0">
                <a:latin typeface="Times New Roman"/>
                <a:cs typeface="Times New Roman"/>
              </a:rPr>
              <a:t>lăn lộn </a:t>
            </a:r>
            <a:r>
              <a:rPr sz="1800" spc="-5" dirty="0">
                <a:latin typeface="Times New Roman"/>
                <a:cs typeface="Times New Roman"/>
              </a:rPr>
              <a:t>nhiều </a:t>
            </a:r>
            <a:r>
              <a:rPr sz="1800" dirty="0">
                <a:latin typeface="Times New Roman"/>
                <a:cs typeface="Times New Roman"/>
              </a:rPr>
              <a:t>trong cuộc </a:t>
            </a:r>
            <a:r>
              <a:rPr sz="1800" spc="-5" dirty="0">
                <a:latin typeface="Times New Roman"/>
                <a:cs typeface="Times New Roman"/>
              </a:rPr>
              <a:t>sống, </a:t>
            </a:r>
            <a:r>
              <a:rPr sz="1800" dirty="0">
                <a:latin typeface="Times New Roman"/>
                <a:cs typeface="Times New Roman"/>
              </a:rPr>
              <a:t>yêu </a:t>
            </a:r>
            <a:r>
              <a:rPr sz="1800" spc="-5" dirty="0">
                <a:latin typeface="Times New Roman"/>
                <a:cs typeface="Times New Roman"/>
              </a:rPr>
              <a:t>thương </a:t>
            </a:r>
            <a:r>
              <a:rPr sz="1800" dirty="0">
                <a:latin typeface="Times New Roman"/>
                <a:cs typeface="Times New Roman"/>
              </a:rPr>
              <a:t>quần </a:t>
            </a:r>
            <a:r>
              <a:rPr sz="1800" spc="-5" dirty="0">
                <a:latin typeface="Times New Roman"/>
                <a:cs typeface="Times New Roman"/>
              </a:rPr>
              <a:t>chúng, </a:t>
            </a:r>
            <a:r>
              <a:rPr sz="1800" dirty="0">
                <a:latin typeface="Times New Roman"/>
                <a:cs typeface="Times New Roman"/>
              </a:rPr>
              <a:t>lắng nghe tâm </a:t>
            </a:r>
            <a:r>
              <a:rPr sz="1800" spc="-5" dirty="0">
                <a:latin typeface="Times New Roman"/>
                <a:cs typeface="Times New Roman"/>
              </a:rPr>
              <a:t>hồn, </a:t>
            </a:r>
            <a:r>
              <a:rPr sz="1800" dirty="0">
                <a:latin typeface="Times New Roman"/>
                <a:cs typeface="Times New Roman"/>
              </a:rPr>
              <a:t> nguyện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vọng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quần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đề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đại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đời.Với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 </a:t>
            </a:r>
            <a:r>
              <a:rPr sz="1800" spc="-5" dirty="0">
                <a:latin typeface="Times New Roman"/>
                <a:cs typeface="Times New Roman"/>
              </a:rPr>
              <a:t>năng </a:t>
            </a:r>
            <a:r>
              <a:rPr sz="1800" dirty="0">
                <a:latin typeface="Times New Roman"/>
                <a:cs typeface="Times New Roman"/>
              </a:rPr>
              <a:t>nghệ </a:t>
            </a:r>
            <a:r>
              <a:rPr sz="1800" spc="-5" dirty="0">
                <a:latin typeface="Times New Roman"/>
                <a:cs typeface="Times New Roman"/>
              </a:rPr>
              <a:t>thuật tuyệt vời ông </a:t>
            </a:r>
            <a:r>
              <a:rPr sz="1800" dirty="0">
                <a:latin typeface="Times New Roman"/>
                <a:cs typeface="Times New Roman"/>
              </a:rPr>
              <a:t>đã làm cho vấn đề trọng </a:t>
            </a:r>
            <a:r>
              <a:rPr sz="1800" spc="-5" dirty="0">
                <a:latin typeface="Times New Roman"/>
                <a:cs typeface="Times New Roman"/>
              </a:rPr>
              <a:t>đại càng </a:t>
            </a:r>
            <a:r>
              <a:rPr sz="1800" dirty="0">
                <a:latin typeface="Times New Roman"/>
                <a:cs typeface="Times New Roman"/>
              </a:rPr>
              <a:t>trở nên </a:t>
            </a:r>
            <a:r>
              <a:rPr sz="1800" spc="-5" dirty="0">
                <a:latin typeface="Times New Roman"/>
                <a:cs typeface="Times New Roman"/>
              </a:rPr>
              <a:t>bức thiết </a:t>
            </a:r>
            <a:r>
              <a:rPr sz="1800" dirty="0">
                <a:latin typeface="Times New Roman"/>
                <a:cs typeface="Times New Roman"/>
              </a:rPr>
              <a:t>hơn,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diết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bỏng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hơn.Thơ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chữ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Nôm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điêu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luyện.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Riêng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triển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-5" dirty="0">
                <a:latin typeface="Times New Roman"/>
                <a:cs typeface="Times New Roman"/>
              </a:rPr>
              <a:t>tộc.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95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b="1" spc="-5" dirty="0">
                <a:latin typeface="Times New Roman"/>
                <a:cs typeface="Times New Roman"/>
              </a:rPr>
              <a:t>III. NHẬN </a:t>
            </a:r>
            <a:r>
              <a:rPr sz="1800" b="1" dirty="0">
                <a:latin typeface="Times New Roman"/>
                <a:cs typeface="Times New Roman"/>
              </a:rPr>
              <a:t>XÉT </a:t>
            </a:r>
            <a:r>
              <a:rPr sz="1800" b="1" spc="-5" dirty="0">
                <a:latin typeface="Times New Roman"/>
                <a:cs typeface="Times New Roman"/>
              </a:rPr>
              <a:t>VỀ </a:t>
            </a:r>
            <a:r>
              <a:rPr sz="1800" b="1" spc="-5" dirty="0" smtClean="0">
                <a:latin typeface="Times New Roman"/>
                <a:cs typeface="Times New Roman"/>
              </a:rPr>
              <a:t>TRUYỆN </a:t>
            </a:r>
            <a:r>
              <a:rPr sz="1800" b="1" spc="-5" dirty="0">
                <a:latin typeface="Times New Roman"/>
                <a:cs typeface="Times New Roman"/>
              </a:rPr>
              <a:t>KIỀU, CÓ Ý KIẾN </a:t>
            </a:r>
            <a:r>
              <a:rPr sz="1800" b="1" dirty="0">
                <a:latin typeface="Times New Roman"/>
                <a:cs typeface="Times New Roman"/>
              </a:rPr>
              <a:t>CHO </a:t>
            </a:r>
            <a:r>
              <a:rPr sz="1800" b="1" spc="-5" dirty="0">
                <a:latin typeface="Times New Roman"/>
                <a:cs typeface="Times New Roman"/>
              </a:rPr>
              <a:t>RẰNG: </a:t>
            </a:r>
            <a:r>
              <a:rPr sz="1800" b="1" dirty="0">
                <a:latin typeface="Times New Roman"/>
                <a:cs typeface="Times New Roman"/>
              </a:rPr>
              <a:t>“SỰ THÀNH 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CÔNG VĨ ĐẠI NHẤT CỦA TÁC </a:t>
            </a:r>
            <a:r>
              <a:rPr sz="1800" b="1" dirty="0">
                <a:latin typeface="Times New Roman"/>
                <a:cs typeface="Times New Roman"/>
              </a:rPr>
              <a:t>PHẨM </a:t>
            </a:r>
            <a:r>
              <a:rPr sz="1800" b="1" spc="-10" dirty="0">
                <a:latin typeface="Times New Roman"/>
                <a:cs typeface="Times New Roman"/>
              </a:rPr>
              <a:t>VẪN </a:t>
            </a:r>
            <a:r>
              <a:rPr sz="1800" b="1" spc="-5" dirty="0">
                <a:latin typeface="Times New Roman"/>
                <a:cs typeface="Times New Roman"/>
              </a:rPr>
              <a:t>LÀ TẤM </a:t>
            </a:r>
            <a:r>
              <a:rPr sz="1800" b="1" spc="-10" dirty="0">
                <a:latin typeface="Times New Roman"/>
                <a:cs typeface="Times New Roman"/>
              </a:rPr>
              <a:t>LÒNG </a:t>
            </a:r>
            <a:r>
              <a:rPr sz="1800" b="1" spc="-5" dirty="0">
                <a:latin typeface="Times New Roman"/>
                <a:cs typeface="Times New Roman"/>
              </a:rPr>
              <a:t>NHÂN </a:t>
            </a:r>
            <a:r>
              <a:rPr sz="1800" b="1" dirty="0">
                <a:latin typeface="Times New Roman"/>
                <a:cs typeface="Times New Roman"/>
              </a:rPr>
              <a:t>ĐẠO </a:t>
            </a:r>
            <a:r>
              <a:rPr sz="1800" b="1" spc="-5" dirty="0">
                <a:latin typeface="Times New Roman"/>
                <a:cs typeface="Times New Roman"/>
              </a:rPr>
              <a:t>CỦA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NGUYỄN DU </a:t>
            </a:r>
            <a:r>
              <a:rPr sz="1800" b="1" dirty="0">
                <a:latin typeface="Times New Roman"/>
                <a:cs typeface="Times New Roman"/>
              </a:rPr>
              <a:t>THỂ </a:t>
            </a:r>
            <a:r>
              <a:rPr sz="1800" b="1" spc="-5" dirty="0">
                <a:latin typeface="Times New Roman"/>
                <a:cs typeface="Times New Roman"/>
              </a:rPr>
              <a:t>HIỆN MỘT CÁCH </a:t>
            </a:r>
            <a:r>
              <a:rPr sz="1800" b="1" spc="-10" dirty="0">
                <a:latin typeface="Times New Roman"/>
                <a:cs typeface="Times New Roman"/>
              </a:rPr>
              <a:t>THIẾT </a:t>
            </a:r>
            <a:r>
              <a:rPr sz="1800" b="1" dirty="0">
                <a:latin typeface="Times New Roman"/>
                <a:cs typeface="Times New Roman"/>
              </a:rPr>
              <a:t>THA, </a:t>
            </a:r>
            <a:r>
              <a:rPr sz="1800" b="1" spc="-5" dirty="0">
                <a:latin typeface="Times New Roman"/>
                <a:cs typeface="Times New Roman"/>
              </a:rPr>
              <a:t>MÊNH MÔNG </a:t>
            </a:r>
            <a:r>
              <a:rPr sz="1800" b="1" spc="-10" dirty="0">
                <a:latin typeface="Times New Roman"/>
                <a:cs typeface="Times New Roman"/>
              </a:rPr>
              <a:t>ĐẾN </a:t>
            </a:r>
            <a:r>
              <a:rPr sz="1800" b="1" spc="-5" dirty="0">
                <a:latin typeface="Times New Roman"/>
                <a:cs typeface="Times New Roman"/>
              </a:rPr>
              <a:t>NÃO </a:t>
            </a:r>
            <a:r>
              <a:rPr sz="1800" b="1" dirty="0">
                <a:latin typeface="Times New Roman"/>
                <a:cs typeface="Times New Roman"/>
              </a:rPr>
              <a:t> LÒNG</a:t>
            </a:r>
            <a:r>
              <a:rPr sz="1800" b="1" spc="-9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TRONG</a:t>
            </a:r>
            <a:r>
              <a:rPr sz="1800" b="1" spc="-10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TÁC</a:t>
            </a:r>
            <a:r>
              <a:rPr sz="1800" b="1" spc="-1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PHẨM".</a:t>
            </a:r>
            <a:r>
              <a:rPr sz="1800" b="1" spc="-1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BẰNG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HIỂU</a:t>
            </a:r>
            <a:r>
              <a:rPr sz="1800" b="1" spc="-1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BIẾT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9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MÌNH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VỀ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TRUYỆN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KIỀU,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HÃY </a:t>
            </a:r>
            <a:r>
              <a:rPr sz="1800" b="1" dirty="0">
                <a:latin typeface="Times New Roman"/>
                <a:cs typeface="Times New Roman"/>
              </a:rPr>
              <a:t>LÀM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SÁNG</a:t>
            </a:r>
            <a:r>
              <a:rPr sz="1800" b="1" dirty="0">
                <a:latin typeface="Times New Roman"/>
                <a:cs typeface="Times New Roman"/>
              </a:rPr>
              <a:t> TỎ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Ý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KIẾN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TRÊN.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700" marR="5080" indent="288290" algn="just">
              <a:lnSpc>
                <a:spcPct val="124600"/>
              </a:lnSpc>
            </a:pPr>
            <a:r>
              <a:rPr sz="1800" spc="-5" dirty="0">
                <a:latin typeface="Times New Roman"/>
                <a:cs typeface="Times New Roman"/>
              </a:rPr>
              <a:t>Ngoài việc </a:t>
            </a:r>
            <a:r>
              <a:rPr sz="1800" spc="-10" dirty="0">
                <a:latin typeface="Times New Roman"/>
                <a:cs typeface="Times New Roman"/>
              </a:rPr>
              <a:t>tái </a:t>
            </a:r>
            <a:r>
              <a:rPr sz="1800" spc="-5" dirty="0">
                <a:latin typeface="Times New Roman"/>
                <a:cs typeface="Times New Roman"/>
              </a:rPr>
              <a:t>dựng một bức tranh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-5" dirty="0">
                <a:latin typeface="Times New Roman"/>
                <a:cs typeface="Times New Roman"/>
              </a:rPr>
              <a:t>thực khốc </a:t>
            </a:r>
            <a:r>
              <a:rPr sz="1800" dirty="0">
                <a:latin typeface="Times New Roman"/>
                <a:cs typeface="Times New Roman"/>
              </a:rPr>
              <a:t>liệt và </a:t>
            </a:r>
            <a:r>
              <a:rPr sz="1800" spc="-5" dirty="0">
                <a:latin typeface="Times New Roman"/>
                <a:cs typeface="Times New Roman"/>
              </a:rPr>
              <a:t>đớn </a:t>
            </a:r>
            <a:r>
              <a:rPr sz="1800" dirty="0">
                <a:latin typeface="Times New Roman"/>
                <a:cs typeface="Times New Roman"/>
              </a:rPr>
              <a:t>đau, cảnh báo về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phận </a:t>
            </a:r>
            <a:r>
              <a:rPr sz="1800" spc="-5" dirty="0">
                <a:latin typeface="Times New Roman"/>
                <a:cs typeface="Times New Roman"/>
              </a:rPr>
              <a:t>đang </a:t>
            </a:r>
            <a:r>
              <a:rPr sz="1800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chà đạp, </a:t>
            </a:r>
            <a:r>
              <a:rPr sz="1800" dirty="0">
                <a:latin typeface="Times New Roman"/>
                <a:cs typeface="Times New Roman"/>
              </a:rPr>
              <a:t>rẻ </a:t>
            </a:r>
            <a:r>
              <a:rPr sz="1800" spc="-5" dirty="0">
                <a:latin typeface="Times New Roman"/>
                <a:cs typeface="Times New Roman"/>
              </a:rPr>
              <a:t>rúng của </a:t>
            </a:r>
            <a:r>
              <a:rPr sz="1800" dirty="0">
                <a:latin typeface="Times New Roman"/>
                <a:cs typeface="Times New Roman"/>
              </a:rPr>
              <a:t>thực trạng xã hội </a:t>
            </a:r>
            <a:r>
              <a:rPr sz="1800" spc="-5" dirty="0">
                <a:latin typeface="Times New Roman"/>
                <a:cs typeface="Times New Roman"/>
              </a:rPr>
              <a:t>thế </a:t>
            </a:r>
            <a:r>
              <a:rPr sz="1800" spc="-10" dirty="0">
                <a:latin typeface="Times New Roman"/>
                <a:cs typeface="Times New Roman"/>
              </a:rPr>
              <a:t>kỉ </a:t>
            </a:r>
            <a:r>
              <a:rPr sz="1800" spc="-5" dirty="0">
                <a:latin typeface="Times New Roman"/>
                <a:cs typeface="Times New Roman"/>
              </a:rPr>
              <a:t>XVIII, tác phẩm </a:t>
            </a:r>
            <a:r>
              <a:rPr sz="1800" dirty="0">
                <a:latin typeface="Times New Roman"/>
                <a:cs typeface="Times New Roman"/>
              </a:rPr>
              <a:t>“Truyện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Kiều” vĩ đại của Nguyễn </a:t>
            </a:r>
            <a:r>
              <a:rPr sz="1800" spc="-5" dirty="0">
                <a:latin typeface="Times New Roman"/>
                <a:cs typeface="Times New Roman"/>
              </a:rPr>
              <a:t>Du </a:t>
            </a:r>
            <a:r>
              <a:rPr sz="1800" dirty="0">
                <a:latin typeface="Times New Roman"/>
                <a:cs typeface="Times New Roman"/>
              </a:rPr>
              <a:t>còn là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thể hiện </a:t>
            </a:r>
            <a:r>
              <a:rPr sz="1800" spc="-5" dirty="0">
                <a:latin typeface="Times New Roman"/>
                <a:cs typeface="Times New Roman"/>
              </a:rPr>
              <a:t>đến </a:t>
            </a:r>
            <a:r>
              <a:rPr sz="1800" dirty="0">
                <a:latin typeface="Times New Roman"/>
                <a:cs typeface="Times New Roman"/>
              </a:rPr>
              <a:t>mênh mông, không bờ bến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quan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 nhân </a:t>
            </a:r>
            <a:r>
              <a:rPr sz="1800" spc="-5" dirty="0">
                <a:latin typeface="Times New Roman"/>
                <a:cs typeface="Times New Roman"/>
              </a:rPr>
              <a:t>đạo </a:t>
            </a:r>
            <a:r>
              <a:rPr sz="1800" spc="-10" dirty="0">
                <a:latin typeface="Times New Roman"/>
                <a:cs typeface="Times New Roman"/>
              </a:rPr>
              <a:t>sâu </a:t>
            </a:r>
            <a:r>
              <a:rPr sz="1800" spc="-5" dirty="0">
                <a:latin typeface="Times New Roman"/>
                <a:cs typeface="Times New Roman"/>
              </a:rPr>
              <a:t>sắc, tha </a:t>
            </a:r>
            <a:r>
              <a:rPr sz="1800" dirty="0">
                <a:latin typeface="Times New Roman"/>
                <a:cs typeface="Times New Roman"/>
              </a:rPr>
              <a:t>thiết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người, cuộc đời. Đó là những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người, những </a:t>
            </a:r>
            <a:r>
              <a:rPr sz="1800" dirty="0">
                <a:latin typeface="Times New Roman"/>
                <a:cs typeface="Times New Roman"/>
              </a:rPr>
              <a:t> cuộc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mức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xót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căm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phẫn.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 đã nói </a:t>
            </a:r>
            <a:r>
              <a:rPr sz="1800" spc="-5" dirty="0">
                <a:latin typeface="Times New Roman"/>
                <a:cs typeface="Times New Roman"/>
              </a:rPr>
              <a:t>rằng, </a:t>
            </a:r>
            <a:r>
              <a:rPr sz="1800" dirty="0">
                <a:latin typeface="Times New Roman"/>
                <a:cs typeface="Times New Roman"/>
              </a:rPr>
              <a:t>nếu xã hội </a:t>
            </a:r>
            <a:r>
              <a:rPr sz="1800" spc="-10" dirty="0">
                <a:latin typeface="Times New Roman"/>
                <a:cs typeface="Times New Roman"/>
              </a:rPr>
              <a:t>xưa </a:t>
            </a:r>
            <a:r>
              <a:rPr sz="1800" dirty="0">
                <a:latin typeface="Times New Roman"/>
                <a:cs typeface="Times New Roman"/>
              </a:rPr>
              <a:t>tạo nhiều </a:t>
            </a:r>
            <a:r>
              <a:rPr sz="1800" spc="-5" dirty="0">
                <a:latin typeface="Times New Roman"/>
                <a:cs typeface="Times New Roman"/>
              </a:rPr>
              <a:t>bất </a:t>
            </a:r>
            <a:r>
              <a:rPr sz="1800" spc="-10" dirty="0">
                <a:latin typeface="Times New Roman"/>
                <a:cs typeface="Times New Roman"/>
              </a:rPr>
              <a:t>hạnh </a:t>
            </a:r>
            <a:r>
              <a:rPr sz="1800" dirty="0">
                <a:latin typeface="Times New Roman"/>
                <a:cs typeface="Times New Roman"/>
              </a:rPr>
              <a:t>cho con </a:t>
            </a:r>
            <a:r>
              <a:rPr sz="1800" spc="-5" dirty="0">
                <a:latin typeface="Times New Roman"/>
                <a:cs typeface="Times New Roman"/>
              </a:rPr>
              <a:t>người, </a:t>
            </a:r>
            <a:r>
              <a:rPr sz="1800" dirty="0">
                <a:latin typeface="Times New Roman"/>
                <a:cs typeface="Times New Roman"/>
              </a:rPr>
              <a:t>thì trong lớp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đó,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 </a:t>
            </a:r>
            <a:r>
              <a:rPr sz="1800" spc="-5" dirty="0">
                <a:latin typeface="Times New Roman"/>
                <a:cs typeface="Times New Roman"/>
              </a:rPr>
              <a:t>hạnh nhất vẫn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phụ </a:t>
            </a:r>
            <a:r>
              <a:rPr sz="1800" spc="-10" dirty="0">
                <a:latin typeface="Times New Roman"/>
                <a:cs typeface="Times New Roman"/>
              </a:rPr>
              <a:t>nữ. </a:t>
            </a:r>
            <a:r>
              <a:rPr sz="1800" spc="-5" dirty="0">
                <a:latin typeface="Times New Roman"/>
                <a:cs typeface="Times New Roman"/>
              </a:rPr>
              <a:t>Tã </a:t>
            </a:r>
            <a:r>
              <a:rPr sz="1800" dirty="0">
                <a:latin typeface="Times New Roman"/>
                <a:cs typeface="Times New Roman"/>
              </a:rPr>
              <a:t>hiểu </a:t>
            </a:r>
            <a:r>
              <a:rPr sz="1800" spc="-10" dirty="0">
                <a:latin typeface="Times New Roman"/>
                <a:cs typeface="Times New Roman"/>
              </a:rPr>
              <a:t>vì sao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Du chọn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tượng này </a:t>
            </a:r>
            <a:r>
              <a:rPr sz="1800" dirty="0">
                <a:latin typeface="Times New Roman"/>
                <a:cs typeface="Times New Roman"/>
              </a:rPr>
              <a:t>để cụ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 </a:t>
            </a:r>
            <a:r>
              <a:rPr sz="1800" spc="-5" dirty="0">
                <a:latin typeface="Times New Roman"/>
                <a:cs typeface="Times New Roman"/>
              </a:rPr>
              <a:t>hóa </a:t>
            </a:r>
            <a:r>
              <a:rPr sz="1800" dirty="0">
                <a:latin typeface="Times New Roman"/>
                <a:cs typeface="Times New Roman"/>
              </a:rPr>
              <a:t>chủ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nhân đạo của mình. Là </a:t>
            </a:r>
            <a:r>
              <a:rPr sz="1800" spc="-5" dirty="0">
                <a:latin typeface="Times New Roman"/>
                <a:cs typeface="Times New Roman"/>
              </a:rPr>
              <a:t>người trong </a:t>
            </a:r>
            <a:r>
              <a:rPr sz="1800" dirty="0">
                <a:latin typeface="Times New Roman"/>
                <a:cs typeface="Times New Roman"/>
              </a:rPr>
              <a:t>cuộc, tự </a:t>
            </a:r>
            <a:r>
              <a:rPr sz="1800" spc="-5" dirty="0">
                <a:latin typeface="Times New Roman"/>
                <a:cs typeface="Times New Roman"/>
              </a:rPr>
              <a:t>trong sâu </a:t>
            </a:r>
            <a:r>
              <a:rPr sz="1800" dirty="0">
                <a:latin typeface="Times New Roman"/>
                <a:cs typeface="Times New Roman"/>
              </a:rPr>
              <a:t>thẳm của đôi </a:t>
            </a:r>
            <a:r>
              <a:rPr sz="1800" spc="-5" dirty="0">
                <a:latin typeface="Times New Roman"/>
                <a:cs typeface="Times New Roman"/>
              </a:rPr>
              <a:t>mắt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 thắm </a:t>
            </a:r>
            <a:r>
              <a:rPr sz="1800" spc="-5" dirty="0">
                <a:latin typeface="Times New Roman"/>
                <a:cs typeface="Times New Roman"/>
              </a:rPr>
              <a:t>thiết,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 ai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dirty="0">
                <a:latin typeface="Times New Roman"/>
                <a:cs typeface="Times New Roman"/>
              </a:rPr>
              <a:t> cho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rằng: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“Đau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đớn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 phận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Lời </a:t>
            </a:r>
            <a:r>
              <a:rPr sz="1800" dirty="0">
                <a:latin typeface="Times New Roman"/>
                <a:cs typeface="Times New Roman"/>
              </a:rPr>
              <a:t>rằng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bạc mệnh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chung”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indent="229870" algn="just">
              <a:lnSpc>
                <a:spcPct val="124600"/>
              </a:lnSpc>
              <a:spcBef>
                <a:spcPts val="95"/>
              </a:spcBef>
            </a:pPr>
            <a:r>
              <a:rPr sz="1800" spc="-5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“là lời </a:t>
            </a:r>
            <a:r>
              <a:rPr sz="1800" spc="-5" dirty="0">
                <a:latin typeface="Times New Roman"/>
                <a:cs typeface="Times New Roman"/>
              </a:rPr>
              <a:t>chung”, bởi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riêng </a:t>
            </a:r>
            <a:r>
              <a:rPr sz="1800" spc="-10" dirty="0">
                <a:latin typeface="Times New Roman"/>
                <a:cs typeface="Times New Roman"/>
              </a:rPr>
              <a:t>gì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Vương </a:t>
            </a:r>
            <a:r>
              <a:rPr sz="1800" dirty="0">
                <a:latin typeface="Times New Roman"/>
                <a:cs typeface="Times New Roman"/>
              </a:rPr>
              <a:t>Thúy </a:t>
            </a:r>
            <a:r>
              <a:rPr sz="1800" spc="-5" dirty="0">
                <a:latin typeface="Times New Roman"/>
                <a:cs typeface="Times New Roman"/>
              </a:rPr>
              <a:t>Kiều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chứng nhân bi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thảm.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khuôn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mẫu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tiền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Vượt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ngoài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thuyết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 mệnh tương đồng, Nguyễn </a:t>
            </a:r>
            <a:r>
              <a:rPr sz="1800" spc="-5" dirty="0">
                <a:latin typeface="Times New Roman"/>
                <a:cs typeface="Times New Roman"/>
              </a:rPr>
              <a:t>Du </a:t>
            </a:r>
            <a:r>
              <a:rPr sz="1800" dirty="0">
                <a:latin typeface="Times New Roman"/>
                <a:cs typeface="Times New Roman"/>
              </a:rPr>
              <a:t>còn muốn </a:t>
            </a:r>
            <a:r>
              <a:rPr sz="1800" spc="-5" dirty="0">
                <a:latin typeface="Times New Roman"/>
                <a:cs typeface="Times New Roman"/>
              </a:rPr>
              <a:t>nói, </a:t>
            </a:r>
            <a:r>
              <a:rPr sz="1800" dirty="0">
                <a:latin typeface="Times New Roman"/>
                <a:cs typeface="Times New Roman"/>
              </a:rPr>
              <a:t>với một </a:t>
            </a:r>
            <a:r>
              <a:rPr sz="1800" spc="-5" dirty="0">
                <a:latin typeface="Times New Roman"/>
                <a:cs typeface="Times New Roman"/>
              </a:rPr>
              <a:t>quan </a:t>
            </a:r>
            <a:r>
              <a:rPr sz="1800" dirty="0">
                <a:latin typeface="Times New Roman"/>
                <a:cs typeface="Times New Roman"/>
              </a:rPr>
              <a:t>điểm </a:t>
            </a:r>
            <a:r>
              <a:rPr sz="1800" spc="-10" dirty="0">
                <a:latin typeface="Times New Roman"/>
                <a:cs typeface="Times New Roman"/>
              </a:rPr>
              <a:t>xã </a:t>
            </a:r>
            <a:r>
              <a:rPr sz="1800" dirty="0">
                <a:latin typeface="Times New Roman"/>
                <a:cs typeface="Times New Roman"/>
              </a:rPr>
              <a:t>hội </a:t>
            </a:r>
            <a:r>
              <a:rPr sz="1800" spc="-5" dirty="0">
                <a:latin typeface="Times New Roman"/>
                <a:cs typeface="Times New Roman"/>
              </a:rPr>
              <a:t>“Trọng </a:t>
            </a:r>
            <a:r>
              <a:rPr sz="1800" dirty="0">
                <a:latin typeface="Times New Roman"/>
                <a:cs typeface="Times New Roman"/>
              </a:rPr>
              <a:t>nam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khinh </a:t>
            </a:r>
            <a:r>
              <a:rPr sz="1800" spc="-5" dirty="0">
                <a:latin typeface="Times New Roman"/>
                <a:cs typeface="Times New Roman"/>
              </a:rPr>
              <a:t>nữ”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-5" dirty="0">
                <a:latin typeface="Times New Roman"/>
                <a:cs typeface="Times New Roman"/>
              </a:rPr>
              <a:t>vậy, </a:t>
            </a:r>
            <a:r>
              <a:rPr sz="1800" dirty="0">
                <a:latin typeface="Times New Roman"/>
                <a:cs typeface="Times New Roman"/>
              </a:rPr>
              <a:t>thì không chỉ một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dirty="0">
                <a:latin typeface="Times New Roman"/>
                <a:cs typeface="Times New Roman"/>
              </a:rPr>
              <a:t>tài hoa mệnh </a:t>
            </a:r>
            <a:r>
              <a:rPr sz="1800" spc="-5" dirty="0">
                <a:latin typeface="Times New Roman"/>
                <a:cs typeface="Times New Roman"/>
              </a:rPr>
              <a:t>bạc... Trên </a:t>
            </a:r>
            <a:r>
              <a:rPr sz="1800" dirty="0">
                <a:latin typeface="Times New Roman"/>
                <a:cs typeface="Times New Roman"/>
              </a:rPr>
              <a:t>tất </a:t>
            </a:r>
            <a:r>
              <a:rPr sz="1800" spc="-5" dirty="0">
                <a:latin typeface="Times New Roman"/>
                <a:cs typeface="Times New Roman"/>
              </a:rPr>
              <a:t>cả những </a:t>
            </a:r>
            <a:r>
              <a:rPr sz="1800" spc="-10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phận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đắng</a:t>
            </a:r>
            <a:r>
              <a:rPr sz="1800" spc="-5" dirty="0">
                <a:latin typeface="Times New Roman"/>
                <a:cs typeface="Times New Roman"/>
              </a:rPr>
              <a:t> cay</a:t>
            </a:r>
            <a:r>
              <a:rPr sz="1800" dirty="0">
                <a:latin typeface="Times New Roman"/>
                <a:cs typeface="Times New Roman"/>
              </a:rPr>
              <a:t> ấy,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Du </a:t>
            </a:r>
            <a:r>
              <a:rPr sz="1800" dirty="0">
                <a:latin typeface="Times New Roman"/>
                <a:cs typeface="Times New Roman"/>
              </a:rPr>
              <a:t>đã nhỏ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giọt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 mắt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8638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Ít </a:t>
            </a:r>
            <a:r>
              <a:rPr sz="1800" spc="-5" dirty="0">
                <a:latin typeface="Times New Roman"/>
                <a:cs typeface="Times New Roman"/>
              </a:rPr>
              <a:t>nhiều, khi </a:t>
            </a:r>
            <a:r>
              <a:rPr sz="1800" dirty="0">
                <a:latin typeface="Times New Roman"/>
                <a:cs typeface="Times New Roman"/>
              </a:rPr>
              <a:t>kể </a:t>
            </a:r>
            <a:r>
              <a:rPr sz="1800" spc="-5" dirty="0">
                <a:latin typeface="Times New Roman"/>
                <a:cs typeface="Times New Roman"/>
              </a:rPr>
              <a:t>lại sự </a:t>
            </a:r>
            <a:r>
              <a:rPr sz="1800" dirty="0">
                <a:latin typeface="Times New Roman"/>
                <a:cs typeface="Times New Roman"/>
              </a:rPr>
              <a:t>gặp gỡ của Kim - </a:t>
            </a:r>
            <a:r>
              <a:rPr sz="1800" spc="-5" dirty="0">
                <a:latin typeface="Times New Roman"/>
                <a:cs typeface="Times New Roman"/>
              </a:rPr>
              <a:t>Kiều,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Du </a:t>
            </a:r>
            <a:r>
              <a:rPr sz="1800" dirty="0">
                <a:latin typeface="Times New Roman"/>
                <a:cs typeface="Times New Roman"/>
              </a:rPr>
              <a:t>đã muốn </a:t>
            </a:r>
            <a:r>
              <a:rPr sz="1800" spc="-5" dirty="0">
                <a:latin typeface="Times New Roman"/>
                <a:cs typeface="Times New Roman"/>
              </a:rPr>
              <a:t>ngợi ca </a:t>
            </a:r>
            <a:r>
              <a:rPr sz="1800" dirty="0">
                <a:latin typeface="Times New Roman"/>
                <a:cs typeface="Times New Roman"/>
              </a:rPr>
              <a:t>một tình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nguyện: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“Hai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liếc,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ưa”.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Sự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nguyện,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ép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uổng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tiền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phúc.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indent="288290" algn="just">
              <a:lnSpc>
                <a:spcPts val="2690"/>
              </a:lnSpc>
              <a:spcBef>
                <a:spcPts val="175"/>
              </a:spcBef>
            </a:pPr>
            <a:r>
              <a:rPr sz="1800" spc="-10" dirty="0">
                <a:latin typeface="Times New Roman"/>
                <a:cs typeface="Times New Roman"/>
              </a:rPr>
              <a:t>Ca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nung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nấu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căm phẫn khi </a:t>
            </a:r>
            <a:r>
              <a:rPr sz="1800" spc="-5" dirty="0">
                <a:latin typeface="Times New Roman"/>
                <a:cs typeface="Times New Roman"/>
              </a:rPr>
              <a:t>chính cái </a:t>
            </a:r>
            <a:r>
              <a:rPr sz="1800" spc="-10" dirty="0">
                <a:latin typeface="Times New Roman"/>
                <a:cs typeface="Times New Roman"/>
              </a:rPr>
              <a:t>xã </a:t>
            </a:r>
            <a:r>
              <a:rPr sz="1800" dirty="0">
                <a:latin typeface="Times New Roman"/>
                <a:cs typeface="Times New Roman"/>
              </a:rPr>
              <a:t>hội ấy là </a:t>
            </a:r>
            <a:r>
              <a:rPr sz="1800" spc="-5" dirty="0">
                <a:latin typeface="Times New Roman"/>
                <a:cs typeface="Times New Roman"/>
              </a:rPr>
              <a:t>căn </a:t>
            </a:r>
            <a:r>
              <a:rPr sz="1800" dirty="0">
                <a:latin typeface="Times New Roman"/>
                <a:cs typeface="Times New Roman"/>
              </a:rPr>
              <a:t>nguyên tạo nên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đổ </a:t>
            </a:r>
            <a:r>
              <a:rPr sz="1800" spc="-5" dirty="0">
                <a:latin typeface="Times New Roman"/>
                <a:cs typeface="Times New Roman"/>
              </a:rPr>
              <a:t>vỡ. Quả là, </a:t>
            </a:r>
            <a:r>
              <a:rPr sz="1800" dirty="0">
                <a:latin typeface="Times New Roman"/>
                <a:cs typeface="Times New Roman"/>
              </a:rPr>
              <a:t>xã hội </a:t>
            </a:r>
            <a:r>
              <a:rPr sz="1800" spc="-5" dirty="0">
                <a:latin typeface="Times New Roman"/>
                <a:cs typeface="Times New Roman"/>
              </a:rPr>
              <a:t>cũ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 xã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Du: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“Máu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tham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hễ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mê”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đạp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</a:p>
          <a:p>
            <a:pPr marL="12700" marR="5080" algn="just">
              <a:lnSpc>
                <a:spcPts val="269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phúc </a:t>
            </a:r>
            <a:r>
              <a:rPr sz="1800" spc="-5" dirty="0">
                <a:latin typeface="Times New Roman"/>
                <a:cs typeface="Times New Roman"/>
              </a:rPr>
              <a:t>riêng </a:t>
            </a:r>
            <a:r>
              <a:rPr sz="1800" dirty="0">
                <a:latin typeface="Times New Roman"/>
                <a:cs typeface="Times New Roman"/>
              </a:rPr>
              <a:t>tư, cá nhân của con </a:t>
            </a:r>
            <a:r>
              <a:rPr sz="1800" spc="-5" dirty="0">
                <a:latin typeface="Times New Roman"/>
                <a:cs typeface="Times New Roman"/>
              </a:rPr>
              <a:t>người.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đêm sâu, </a:t>
            </a:r>
            <a:r>
              <a:rPr sz="1800" dirty="0">
                <a:latin typeface="Times New Roman"/>
                <a:cs typeface="Times New Roman"/>
              </a:rPr>
              <a:t>giữa tiếng </a:t>
            </a:r>
            <a:r>
              <a:rPr sz="1800" spc="-5" dirty="0">
                <a:latin typeface="Times New Roman"/>
                <a:cs typeface="Times New Roman"/>
              </a:rPr>
              <a:t>khóc của Kiều: “Ôi </a:t>
            </a:r>
            <a:r>
              <a:rPr sz="1800" spc="-10" dirty="0">
                <a:latin typeface="Times New Roman"/>
                <a:cs typeface="Times New Roman"/>
              </a:rPr>
              <a:t>Kim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Lang!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Kim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Lang!”.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vọng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trái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tim</a:t>
            </a:r>
            <a:r>
              <a:rPr sz="1800" dirty="0">
                <a:latin typeface="Times New Roman"/>
                <a:cs typeface="Times New Roman"/>
              </a:rPr>
              <a:t> lớn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người.</a:t>
            </a:r>
            <a:endParaRPr sz="1800" dirty="0">
              <a:latin typeface="Times New Roman"/>
              <a:cs typeface="Times New Roman"/>
            </a:endParaRPr>
          </a:p>
          <a:p>
            <a:pPr marR="6350" algn="r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hiện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mặc</a:t>
            </a:r>
            <a:endParaRPr sz="1800" dirty="0">
              <a:latin typeface="Times New Roman"/>
              <a:cs typeface="Times New Roman"/>
            </a:endParaRPr>
          </a:p>
          <a:p>
            <a:pPr marR="6350" algn="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xô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đẩy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bùn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nhơ,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kẻ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bênh </a:t>
            </a:r>
            <a:r>
              <a:rPr sz="1800" spc="-5" dirty="0">
                <a:latin typeface="Times New Roman"/>
                <a:cs typeface="Times New Roman"/>
              </a:rPr>
              <a:t>vực. Với tình </a:t>
            </a:r>
            <a:r>
              <a:rPr sz="1800" spc="5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đó, Nguyễn Du </a:t>
            </a:r>
            <a:r>
              <a:rPr sz="1800" dirty="0">
                <a:latin typeface="Times New Roman"/>
                <a:cs typeface="Times New Roman"/>
              </a:rPr>
              <a:t>luôn </a:t>
            </a:r>
            <a:r>
              <a:rPr sz="1800" spc="-5" dirty="0">
                <a:latin typeface="Times New Roman"/>
                <a:cs typeface="Times New Roman"/>
              </a:rPr>
              <a:t>khẳng </a:t>
            </a:r>
            <a:r>
              <a:rPr sz="1800" dirty="0">
                <a:latin typeface="Times New Roman"/>
                <a:cs typeface="Times New Roman"/>
              </a:rPr>
              <a:t>định </a:t>
            </a:r>
            <a:r>
              <a:rPr sz="1800" spc="-5" dirty="0">
                <a:latin typeface="Times New Roman"/>
                <a:cs typeface="Times New Roman"/>
              </a:rPr>
              <a:t>phẩm </a:t>
            </a:r>
            <a:r>
              <a:rPr sz="1800" dirty="0">
                <a:latin typeface="Times New Roman"/>
                <a:cs typeface="Times New Roman"/>
              </a:rPr>
              <a:t>giá - </a:t>
            </a:r>
            <a:r>
              <a:rPr sz="1800" spc="-5" dirty="0">
                <a:latin typeface="Times New Roman"/>
                <a:cs typeface="Times New Roman"/>
              </a:rPr>
              <a:t>phẩm giá của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cứ muốn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</a:t>
            </a:r>
            <a:r>
              <a:rPr sz="1800" dirty="0">
                <a:latin typeface="Times New Roman"/>
                <a:cs typeface="Times New Roman"/>
              </a:rPr>
              <a:t> lên,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vùng vẫy,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 tỏ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</a:t>
            </a:r>
            <a:r>
              <a:rPr sz="1800" dirty="0">
                <a:latin typeface="Times New Roman"/>
                <a:cs typeface="Times New Roman"/>
              </a:rPr>
              <a:t> trị.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</a:t>
            </a:r>
            <a:r>
              <a:rPr sz="1800" dirty="0">
                <a:latin typeface="Times New Roman"/>
                <a:cs typeface="Times New Roman"/>
              </a:rPr>
              <a:t> 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giá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trị: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“Hải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tơ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</a:t>
            </a:r>
            <a:r>
              <a:rPr sz="1800" spc="-5" dirty="0">
                <a:latin typeface="Times New Roman"/>
                <a:cs typeface="Times New Roman"/>
              </a:rPr>
              <a:t> càng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mưa càng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nồng”,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</a:pPr>
            <a:r>
              <a:rPr sz="1800" dirty="0">
                <a:latin typeface="Times New Roman"/>
                <a:cs typeface="Times New Roman"/>
              </a:rPr>
              <a:t>Thật </a:t>
            </a:r>
            <a:r>
              <a:rPr sz="1800" spc="-5" dirty="0">
                <a:latin typeface="Times New Roman"/>
                <a:cs typeface="Times New Roman"/>
              </a:rPr>
              <a:t>vậy, </a:t>
            </a:r>
            <a:r>
              <a:rPr sz="1800" dirty="0">
                <a:latin typeface="Times New Roman"/>
                <a:cs typeface="Times New Roman"/>
              </a:rPr>
              <a:t>15 </a:t>
            </a:r>
            <a:r>
              <a:rPr sz="1800" spc="-5" dirty="0">
                <a:latin typeface="Times New Roman"/>
                <a:cs typeface="Times New Roman"/>
              </a:rPr>
              <a:t>năm </a:t>
            </a:r>
            <a:r>
              <a:rPr sz="1800" dirty="0">
                <a:latin typeface="Times New Roman"/>
                <a:cs typeface="Times New Roman"/>
              </a:rPr>
              <a:t>đoạn trường ở vào </a:t>
            </a:r>
            <a:r>
              <a:rPr sz="1800" spc="-5" dirty="0">
                <a:latin typeface="Times New Roman"/>
                <a:cs typeface="Times New Roman"/>
              </a:rPr>
              <a:t>nhiều cảnh </a:t>
            </a:r>
            <a:r>
              <a:rPr sz="1800" dirty="0">
                <a:latin typeface="Times New Roman"/>
                <a:cs typeface="Times New Roman"/>
              </a:rPr>
              <a:t>ngộ, Kiều </a:t>
            </a:r>
            <a:r>
              <a:rPr sz="1800" spc="-5" dirty="0">
                <a:latin typeface="Times New Roman"/>
                <a:cs typeface="Times New Roman"/>
              </a:rPr>
              <a:t>vẫn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ngừng vùng </a:t>
            </a:r>
            <a:r>
              <a:rPr sz="1800" dirty="0">
                <a:latin typeface="Times New Roman"/>
                <a:cs typeface="Times New Roman"/>
              </a:rPr>
              <a:t>vẫy.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Khẳng </a:t>
            </a:r>
            <a:r>
              <a:rPr sz="1800" dirty="0">
                <a:latin typeface="Times New Roman"/>
                <a:cs typeface="Times New Roman"/>
              </a:rPr>
              <a:t>định nét đẹp đó của </a:t>
            </a:r>
            <a:r>
              <a:rPr sz="1800" spc="-5" dirty="0">
                <a:latin typeface="Times New Roman"/>
                <a:cs typeface="Times New Roman"/>
              </a:rPr>
              <a:t>Thúy </a:t>
            </a:r>
            <a:r>
              <a:rPr sz="1800" dirty="0">
                <a:latin typeface="Times New Roman"/>
                <a:cs typeface="Times New Roman"/>
              </a:rPr>
              <a:t>Kiều </a:t>
            </a:r>
            <a:r>
              <a:rPr sz="1800" spc="-5" dirty="0">
                <a:latin typeface="Times New Roman"/>
                <a:cs typeface="Times New Roman"/>
              </a:rPr>
              <a:t>trước hết </a:t>
            </a:r>
            <a:r>
              <a:rPr sz="1800" dirty="0">
                <a:latin typeface="Times New Roman"/>
                <a:cs typeface="Times New Roman"/>
              </a:rPr>
              <a:t>xuất </a:t>
            </a:r>
            <a:r>
              <a:rPr sz="1800" spc="-5" dirty="0">
                <a:latin typeface="Times New Roman"/>
                <a:cs typeface="Times New Roman"/>
              </a:rPr>
              <a:t>phát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10" dirty="0">
                <a:latin typeface="Times New Roman"/>
                <a:cs typeface="Times New Roman"/>
              </a:rPr>
              <a:t>tấm </a:t>
            </a:r>
            <a:r>
              <a:rPr sz="1800" dirty="0">
                <a:latin typeface="Times New Roman"/>
                <a:cs typeface="Times New Roman"/>
              </a:rPr>
              <a:t>lòng yêu </a:t>
            </a:r>
            <a:r>
              <a:rPr sz="1800" spc="-5" dirty="0">
                <a:latin typeface="Times New Roman"/>
                <a:cs typeface="Times New Roman"/>
              </a:rPr>
              <a:t>thương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 </a:t>
            </a:r>
            <a:r>
              <a:rPr sz="1800" dirty="0">
                <a:latin typeface="Times New Roman"/>
                <a:cs typeface="Times New Roman"/>
              </a:rPr>
              <a:t>quý trọng </a:t>
            </a:r>
            <a:r>
              <a:rPr sz="1800" spc="-5" dirty="0">
                <a:latin typeface="Times New Roman"/>
                <a:cs typeface="Times New Roman"/>
              </a:rPr>
              <a:t>tâm </a:t>
            </a:r>
            <a:r>
              <a:rPr sz="1800" dirty="0">
                <a:latin typeface="Times New Roman"/>
                <a:cs typeface="Times New Roman"/>
              </a:rPr>
              <a:t>hồn 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ở Nguyễn </a:t>
            </a:r>
            <a:r>
              <a:rPr sz="1800" spc="-10" dirty="0">
                <a:latin typeface="Times New Roman"/>
                <a:cs typeface="Times New Roman"/>
              </a:rPr>
              <a:t>Du. </a:t>
            </a:r>
            <a:r>
              <a:rPr sz="1800" spc="-5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cũng là cội nguồn lý </a:t>
            </a:r>
            <a:r>
              <a:rPr sz="1800" spc="-5" dirty="0">
                <a:latin typeface="Times New Roman"/>
                <a:cs typeface="Times New Roman"/>
              </a:rPr>
              <a:t>giải </a:t>
            </a:r>
            <a:r>
              <a:rPr sz="1800" spc="-10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xuất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 của nhân </a:t>
            </a:r>
            <a:r>
              <a:rPr sz="1800" spc="-5" dirty="0">
                <a:latin typeface="Times New Roman"/>
                <a:cs typeface="Times New Roman"/>
              </a:rPr>
              <a:t>vật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Hải </a:t>
            </a:r>
            <a:r>
              <a:rPr sz="1800" dirty="0">
                <a:latin typeface="Times New Roman"/>
                <a:cs typeface="Times New Roman"/>
              </a:rPr>
              <a:t>giữa </a:t>
            </a:r>
            <a:r>
              <a:rPr sz="1800" spc="-5" dirty="0">
                <a:latin typeface="Times New Roman"/>
                <a:cs typeface="Times New Roman"/>
              </a:rPr>
              <a:t>sóng </a:t>
            </a:r>
            <a:r>
              <a:rPr sz="1800" dirty="0">
                <a:latin typeface="Times New Roman"/>
                <a:cs typeface="Times New Roman"/>
              </a:rPr>
              <a:t>gió đời </a:t>
            </a:r>
            <a:r>
              <a:rPr sz="1800" spc="-5" dirty="0">
                <a:latin typeface="Times New Roman"/>
                <a:cs typeface="Times New Roman"/>
              </a:rPr>
              <a:t>Kiều. </a:t>
            </a:r>
            <a:r>
              <a:rPr sz="1800" dirty="0">
                <a:latin typeface="Times New Roman"/>
                <a:cs typeface="Times New Roman"/>
              </a:rPr>
              <a:t>Bênh vực, </a:t>
            </a:r>
            <a:r>
              <a:rPr sz="1800" spc="-5" dirty="0">
                <a:latin typeface="Times New Roman"/>
                <a:cs typeface="Times New Roman"/>
              </a:rPr>
              <a:t>chở </a:t>
            </a:r>
            <a:r>
              <a:rPr sz="1800" dirty="0">
                <a:latin typeface="Times New Roman"/>
                <a:cs typeface="Times New Roman"/>
              </a:rPr>
              <a:t>che và </a:t>
            </a:r>
            <a:r>
              <a:rPr sz="1800" spc="-5" dirty="0">
                <a:latin typeface="Times New Roman"/>
                <a:cs typeface="Times New Roman"/>
              </a:rPr>
              <a:t>ước muốn một </a:t>
            </a:r>
            <a:r>
              <a:rPr sz="1800" dirty="0">
                <a:latin typeface="Times New Roman"/>
                <a:cs typeface="Times New Roman"/>
              </a:rPr>
              <a:t> kiểu công lý </a:t>
            </a:r>
            <a:r>
              <a:rPr sz="1800" spc="-5" dirty="0">
                <a:latin typeface="Times New Roman"/>
                <a:cs typeface="Times New Roman"/>
              </a:rPr>
              <a:t>đích thực, hữu </a:t>
            </a:r>
            <a:r>
              <a:rPr sz="1800" dirty="0">
                <a:latin typeface="Times New Roman"/>
                <a:cs typeface="Times New Roman"/>
              </a:rPr>
              <a:t>hiệu cho cuộc </a:t>
            </a:r>
            <a:r>
              <a:rPr sz="1800" spc="-5" dirty="0">
                <a:latin typeface="Times New Roman"/>
                <a:cs typeface="Times New Roman"/>
              </a:rPr>
              <a:t>đời đó, Nguyễn Du với tấm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đạo cao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xây dựng nhân vật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5" dirty="0">
                <a:latin typeface="Times New Roman"/>
                <a:cs typeface="Times New Roman"/>
              </a:rPr>
              <a:t>hùng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Hải. </a:t>
            </a:r>
            <a:r>
              <a:rPr sz="1800" dirty="0">
                <a:latin typeface="Times New Roman"/>
                <a:cs typeface="Times New Roman"/>
              </a:rPr>
              <a:t>Không có công lý từ </a:t>
            </a:r>
            <a:r>
              <a:rPr sz="1800" spc="-5" dirty="0">
                <a:latin typeface="Times New Roman"/>
                <a:cs typeface="Times New Roman"/>
              </a:rPr>
              <a:t>phía giai </a:t>
            </a:r>
            <a:r>
              <a:rPr sz="1800" dirty="0">
                <a:latin typeface="Times New Roman"/>
                <a:cs typeface="Times New Roman"/>
              </a:rPr>
              <a:t>cấp thống </a:t>
            </a:r>
            <a:r>
              <a:rPr sz="1800" spc="-5" dirty="0">
                <a:latin typeface="Times New Roman"/>
                <a:cs typeface="Times New Roman"/>
              </a:rPr>
              <a:t>trị, </a:t>
            </a:r>
            <a:r>
              <a:rPr sz="1800" dirty="0">
                <a:latin typeface="Times New Roman"/>
                <a:cs typeface="Times New Roman"/>
              </a:rPr>
              <a:t>lại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muốn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cuối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hầm,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đầu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trật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 ra một </a:t>
            </a:r>
            <a:r>
              <a:rPr sz="1800" spc="-5" dirty="0">
                <a:latin typeface="Times New Roman"/>
                <a:cs typeface="Times New Roman"/>
              </a:rPr>
              <a:t>phiên </a:t>
            </a:r>
            <a:r>
              <a:rPr sz="1800" dirty="0">
                <a:latin typeface="Times New Roman"/>
                <a:cs typeface="Times New Roman"/>
              </a:rPr>
              <a:t>tòa </a:t>
            </a:r>
            <a:r>
              <a:rPr sz="1800" spc="-5" dirty="0">
                <a:latin typeface="Times New Roman"/>
                <a:cs typeface="Times New Roman"/>
              </a:rPr>
              <a:t>xét </a:t>
            </a:r>
            <a:r>
              <a:rPr sz="1800" spc="5" dirty="0">
                <a:latin typeface="Times New Roman"/>
                <a:cs typeface="Times New Roman"/>
              </a:rPr>
              <a:t>xử </a:t>
            </a:r>
            <a:r>
              <a:rPr sz="1800" dirty="0">
                <a:latin typeface="Times New Roman"/>
                <a:cs typeface="Times New Roman"/>
              </a:rPr>
              <a:t>mà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thi hành công lý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cô </a:t>
            </a:r>
            <a:r>
              <a:rPr sz="1800" dirty="0">
                <a:latin typeface="Times New Roman"/>
                <a:cs typeface="Times New Roman"/>
              </a:rPr>
              <a:t>gái </a:t>
            </a:r>
            <a:r>
              <a:rPr sz="1800" spc="-5" dirty="0">
                <a:latin typeface="Times New Roman"/>
                <a:cs typeface="Times New Roman"/>
              </a:rPr>
              <a:t>giang </a:t>
            </a:r>
            <a:r>
              <a:rPr sz="1800" spc="5" dirty="0">
                <a:latin typeface="Times New Roman"/>
                <a:cs typeface="Times New Roman"/>
              </a:rPr>
              <a:t>hồ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“Tướng </a:t>
            </a:r>
            <a:r>
              <a:rPr sz="1800" spc="-5" dirty="0">
                <a:latin typeface="Times New Roman"/>
                <a:cs typeface="Times New Roman"/>
              </a:rPr>
              <a:t>giặc”. Cảm nhận sự </a:t>
            </a:r>
            <a:r>
              <a:rPr sz="1800" spc="-10" dirty="0">
                <a:latin typeface="Times New Roman"/>
                <a:cs typeface="Times New Roman"/>
              </a:rPr>
              <a:t>hoán </a:t>
            </a:r>
            <a:r>
              <a:rPr sz="1800" dirty="0">
                <a:latin typeface="Times New Roman"/>
                <a:cs typeface="Times New Roman"/>
              </a:rPr>
              <a:t>đổi </a:t>
            </a:r>
            <a:r>
              <a:rPr sz="1800" spc="-5" dirty="0">
                <a:latin typeface="Times New Roman"/>
                <a:cs typeface="Times New Roman"/>
              </a:rPr>
              <a:t>trật </a:t>
            </a:r>
            <a:r>
              <a:rPr sz="1800" dirty="0">
                <a:latin typeface="Times New Roman"/>
                <a:cs typeface="Times New Roman"/>
              </a:rPr>
              <a:t>tự - </a:t>
            </a:r>
            <a:r>
              <a:rPr sz="1800" spc="-5" dirty="0">
                <a:latin typeface="Times New Roman"/>
                <a:cs typeface="Times New Roman"/>
              </a:rPr>
              <a:t>một điều </a:t>
            </a:r>
            <a:r>
              <a:rPr sz="1800" dirty="0">
                <a:latin typeface="Times New Roman"/>
                <a:cs typeface="Times New Roman"/>
              </a:rPr>
              <a:t>tối </a:t>
            </a:r>
            <a:r>
              <a:rPr sz="1800" spc="-10" dirty="0">
                <a:latin typeface="Times New Roman"/>
                <a:cs typeface="Times New Roman"/>
              </a:rPr>
              <a:t>kị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trật </a:t>
            </a:r>
            <a:r>
              <a:rPr sz="1800" dirty="0">
                <a:latin typeface="Times New Roman"/>
                <a:cs typeface="Times New Roman"/>
              </a:rPr>
              <a:t>tự phong </a:t>
            </a:r>
            <a:r>
              <a:rPr sz="1800" spc="-5" dirty="0">
                <a:latin typeface="Times New Roman"/>
                <a:cs typeface="Times New Roman"/>
              </a:rPr>
              <a:t>kiến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mới </a:t>
            </a:r>
            <a:r>
              <a:rPr sz="1800" dirty="0">
                <a:latin typeface="Times New Roman"/>
                <a:cs typeface="Times New Roman"/>
              </a:rPr>
              <a:t> thấy</a:t>
            </a:r>
            <a:r>
              <a:rPr sz="1800" spc="-5" dirty="0">
                <a:latin typeface="Times New Roman"/>
                <a:cs typeface="Times New Roman"/>
              </a:rPr>
              <a:t> hết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nguồn</a:t>
            </a:r>
            <a:r>
              <a:rPr sz="1800" dirty="0">
                <a:latin typeface="Times New Roman"/>
                <a:cs typeface="Times New Roman"/>
              </a:rPr>
              <a:t> nhân ái vĩ đại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tấm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Du.</a:t>
            </a:r>
            <a:endParaRPr sz="1800">
              <a:latin typeface="Times New Roman"/>
              <a:cs typeface="Times New Roman"/>
            </a:endParaRPr>
          </a:p>
          <a:p>
            <a:pPr marL="12700" marR="6350" indent="288290" algn="r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ước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đích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sòng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phẳng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Thúy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endParaRPr sz="1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lý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oan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“Thanh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lâu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lượt,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lần”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2760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phần nào </a:t>
            </a:r>
            <a:r>
              <a:rPr sz="1800" spc="-5" dirty="0">
                <a:latin typeface="Times New Roman"/>
                <a:cs typeface="Times New Roman"/>
              </a:rPr>
              <a:t>bớt </a:t>
            </a:r>
            <a:r>
              <a:rPr sz="1800" dirty="0">
                <a:latin typeface="Times New Roman"/>
                <a:cs typeface="Times New Roman"/>
              </a:rPr>
              <a:t>đi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trái </a:t>
            </a:r>
            <a:r>
              <a:rPr sz="1800" spc="-5" dirty="0">
                <a:latin typeface="Times New Roman"/>
                <a:cs typeface="Times New Roman"/>
              </a:rPr>
              <a:t>ngang. </a:t>
            </a:r>
            <a:r>
              <a:rPr sz="1800" dirty="0">
                <a:latin typeface="Times New Roman"/>
                <a:cs typeface="Times New Roman"/>
              </a:rPr>
              <a:t>Với Kiều - </a:t>
            </a:r>
            <a:r>
              <a:rPr sz="1800" spc="-5" dirty="0">
                <a:latin typeface="Times New Roman"/>
                <a:cs typeface="Times New Roman"/>
              </a:rPr>
              <a:t>công </a:t>
            </a:r>
            <a:r>
              <a:rPr sz="1800" dirty="0">
                <a:latin typeface="Times New Roman"/>
                <a:cs typeface="Times New Roman"/>
              </a:rPr>
              <a:t>lý </a:t>
            </a:r>
            <a:r>
              <a:rPr sz="1800" spc="-5" dirty="0">
                <a:latin typeface="Times New Roman"/>
                <a:cs typeface="Times New Roman"/>
              </a:rPr>
              <a:t>đó, </a:t>
            </a:r>
            <a:r>
              <a:rPr sz="1800" dirty="0">
                <a:latin typeface="Times New Roman"/>
                <a:cs typeface="Times New Roman"/>
              </a:rPr>
              <a:t>cả một bọn </a:t>
            </a:r>
            <a:r>
              <a:rPr sz="1800" spc="-5" dirty="0">
                <a:latin typeface="Times New Roman"/>
                <a:cs typeface="Times New Roman"/>
              </a:rPr>
              <a:t>người bất nhân </a:t>
            </a:r>
            <a:r>
              <a:rPr sz="1800" dirty="0">
                <a:latin typeface="Times New Roman"/>
                <a:cs typeface="Times New Roman"/>
              </a:rPr>
              <a:t>mới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vạch mặt </a:t>
            </a:r>
            <a:r>
              <a:rPr sz="1800" dirty="0">
                <a:latin typeface="Times New Roman"/>
                <a:cs typeface="Times New Roman"/>
              </a:rPr>
              <a:t>chỉ đến và lôi ra </a:t>
            </a:r>
            <a:r>
              <a:rPr sz="1800" spc="-5" dirty="0">
                <a:latin typeface="Times New Roman"/>
                <a:cs typeface="Times New Roman"/>
              </a:rPr>
              <a:t>ánh sáng. Đó </a:t>
            </a:r>
            <a:r>
              <a:rPr sz="1800" spc="5" dirty="0">
                <a:latin typeface="Times New Roman"/>
                <a:cs typeface="Times New Roman"/>
              </a:rPr>
              <a:t>chỉ </a:t>
            </a:r>
            <a:r>
              <a:rPr sz="1800" spc="-5" dirty="0">
                <a:latin typeface="Times New Roman"/>
                <a:cs typeface="Times New Roman"/>
              </a:rPr>
              <a:t>là kiểu </a:t>
            </a:r>
            <a:r>
              <a:rPr sz="1800" dirty="0">
                <a:latin typeface="Times New Roman"/>
                <a:cs typeface="Times New Roman"/>
              </a:rPr>
              <a:t>công lý </a:t>
            </a:r>
            <a:r>
              <a:rPr sz="1800" spc="-5" dirty="0">
                <a:latin typeface="Times New Roman"/>
                <a:cs typeface="Times New Roman"/>
              </a:rPr>
              <a:t>của một trái </a:t>
            </a:r>
            <a:r>
              <a:rPr sz="1800" dirty="0">
                <a:latin typeface="Times New Roman"/>
                <a:cs typeface="Times New Roman"/>
              </a:rPr>
              <a:t>tim </a:t>
            </a:r>
            <a:r>
              <a:rPr sz="1800" spc="-5" dirty="0">
                <a:latin typeface="Times New Roman"/>
                <a:cs typeface="Times New Roman"/>
              </a:rPr>
              <a:t>luôn luôn </a:t>
            </a:r>
            <a:r>
              <a:rPr sz="1800" dirty="0">
                <a:latin typeface="Times New Roman"/>
                <a:cs typeface="Times New Roman"/>
              </a:rPr>
              <a:t> thao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số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34417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mấy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trăm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tồn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tại.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luôn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 </a:t>
            </a:r>
            <a:r>
              <a:rPr sz="1800" dirty="0">
                <a:latin typeface="Times New Roman"/>
                <a:cs typeface="Times New Roman"/>
              </a:rPr>
              <a:t>về 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của Nguyễn </a:t>
            </a:r>
            <a:r>
              <a:rPr sz="1800" spc="-5" dirty="0">
                <a:latin typeface="Times New Roman"/>
                <a:cs typeface="Times New Roman"/>
              </a:rPr>
              <a:t>Du. </a:t>
            </a:r>
            <a:r>
              <a:rPr sz="1800" dirty="0">
                <a:latin typeface="Times New Roman"/>
                <a:cs typeface="Times New Roman"/>
              </a:rPr>
              <a:t>Tấm lòng ấy </a:t>
            </a:r>
            <a:r>
              <a:rPr sz="1800" spc="-5" dirty="0">
                <a:latin typeface="Times New Roman"/>
                <a:cs typeface="Times New Roman"/>
              </a:rPr>
              <a:t>rất gần </a:t>
            </a:r>
            <a:r>
              <a:rPr sz="1800" dirty="0">
                <a:latin typeface="Times New Roman"/>
                <a:cs typeface="Times New Roman"/>
              </a:rPr>
              <a:t>và luôn </a:t>
            </a:r>
            <a:r>
              <a:rPr sz="1800" spc="-5" dirty="0">
                <a:latin typeface="Times New Roman"/>
                <a:cs typeface="Times New Roman"/>
              </a:rPr>
              <a:t>luôn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nay.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vượt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khỏi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luật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 smtClean="0">
                <a:latin typeface="Times New Roman"/>
                <a:cs typeface="Times New Roman"/>
              </a:rPr>
              <a:t>thường </a:t>
            </a:r>
            <a:r>
              <a:rPr lang="en-US" dirty="0">
                <a:solidFill>
                  <a:prstClr val="black"/>
                </a:solidFill>
                <a:latin typeface="Times New Roman"/>
                <a:cs typeface="Times New Roman"/>
              </a:rPr>
              <a:t>hằng</a:t>
            </a:r>
            <a:r>
              <a:rPr sz="1800" spc="-434" dirty="0" smtClean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mãi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mãi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“Tiếng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ngày”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hệ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nay.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60080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algn="just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IV.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CHỨNG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MINH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RẰNG: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TRUYỆN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KIỀU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LÀ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MỘT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BẢN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CÁO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TRẠNG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LÊN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ÁN </a:t>
            </a:r>
            <a:r>
              <a:rPr sz="1800" b="1" spc="-4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MỘT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XÃ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HỘI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BẤT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CHÀ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ĐẠP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LÊN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QUYỀN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SỐNG,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QUYỀN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HẠNH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PHÚC </a:t>
            </a:r>
            <a:r>
              <a:rPr sz="1800" b="1" spc="-4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CON NGƯỜI.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Mở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15" dirty="0">
                <a:latin typeface="Times New Roman"/>
                <a:cs typeface="Times New Roman"/>
              </a:rPr>
              <a:t> Du</a:t>
            </a:r>
            <a:r>
              <a:rPr sz="1800" spc="-5" dirty="0">
                <a:latin typeface="Times New Roman"/>
                <a:cs typeface="Times New Roman"/>
              </a:rPr>
              <a:t> viết:</a:t>
            </a:r>
            <a:endParaRPr sz="1800">
              <a:latin typeface="Times New Roman"/>
              <a:cs typeface="Times New Roman"/>
            </a:endParaRPr>
          </a:p>
          <a:p>
            <a:pPr marL="2442210" marR="2439035" indent="286385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“Trăm năm trong </a:t>
            </a:r>
            <a:r>
              <a:rPr sz="1800" dirty="0">
                <a:latin typeface="Times New Roman"/>
                <a:cs typeface="Times New Roman"/>
              </a:rPr>
              <a:t>cõi người </a:t>
            </a:r>
            <a:r>
              <a:rPr sz="1800" spc="-5" dirty="0">
                <a:latin typeface="Times New Roman"/>
                <a:cs typeface="Times New Roman"/>
              </a:rPr>
              <a:t>ta,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mệnh </a:t>
            </a:r>
            <a:r>
              <a:rPr sz="1800" dirty="0">
                <a:latin typeface="Times New Roman"/>
                <a:cs typeface="Times New Roman"/>
              </a:rPr>
              <a:t>khéo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ghét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Trải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 </a:t>
            </a:r>
            <a:r>
              <a:rPr sz="1800" dirty="0">
                <a:latin typeface="Times New Roman"/>
                <a:cs typeface="Times New Roman"/>
              </a:rPr>
              <a:t>bể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dâu,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-5" dirty="0">
                <a:latin typeface="Times New Roman"/>
                <a:cs typeface="Times New Roman"/>
              </a:rPr>
              <a:t> trông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đớn</a:t>
            </a:r>
            <a:r>
              <a:rPr sz="1800" dirty="0">
                <a:latin typeface="Times New Roman"/>
                <a:cs typeface="Times New Roman"/>
              </a:rPr>
              <a:t> lòng.”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Tái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dirty="0">
                <a:latin typeface="Times New Roman"/>
                <a:cs typeface="Times New Roman"/>
              </a:rPr>
              <a:t>cái đau khổ của 15 </a:t>
            </a:r>
            <a:r>
              <a:rPr sz="1800" spc="-10" dirty="0">
                <a:latin typeface="Times New Roman"/>
                <a:cs typeface="Times New Roman"/>
              </a:rPr>
              <a:t>năm </a:t>
            </a:r>
            <a:r>
              <a:rPr sz="1800" dirty="0">
                <a:latin typeface="Times New Roman"/>
                <a:cs typeface="Times New Roman"/>
              </a:rPr>
              <a:t>lưu </a:t>
            </a:r>
            <a:r>
              <a:rPr sz="1800" spc="-5" dirty="0">
                <a:latin typeface="Times New Roman"/>
                <a:cs typeface="Times New Roman"/>
              </a:rPr>
              <a:t>lạc, kể lại </a:t>
            </a:r>
            <a:r>
              <a:rPr sz="1800" dirty="0">
                <a:latin typeface="Times New Roman"/>
                <a:cs typeface="Times New Roman"/>
              </a:rPr>
              <a:t>nỗi đoạn </a:t>
            </a:r>
            <a:r>
              <a:rPr sz="1800" spc="-5" dirty="0">
                <a:latin typeface="Times New Roman"/>
                <a:cs typeface="Times New Roman"/>
              </a:rPr>
              <a:t>trường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cô </a:t>
            </a:r>
            <a:r>
              <a:rPr sz="1800" spc="-5" dirty="0">
                <a:latin typeface="Times New Roman"/>
                <a:cs typeface="Times New Roman"/>
              </a:rPr>
              <a:t>gái </a:t>
            </a:r>
            <a:r>
              <a:rPr sz="1800" dirty="0">
                <a:latin typeface="Times New Roman"/>
                <a:cs typeface="Times New Roman"/>
              </a:rPr>
              <a:t>tài </a:t>
            </a:r>
            <a:r>
              <a:rPr sz="1800" spc="-5" dirty="0">
                <a:latin typeface="Times New Roman"/>
                <a:cs typeface="Times New Roman"/>
              </a:rPr>
              <a:t>sắc, </a:t>
            </a:r>
            <a:r>
              <a:rPr sz="1800" dirty="0">
                <a:latin typeface="Times New Roman"/>
                <a:cs typeface="Times New Roman"/>
              </a:rPr>
              <a:t> thông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thảo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bạc,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muốn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đạp,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xô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đẩy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sở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tỉnh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lương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người, </a:t>
            </a:r>
            <a:r>
              <a:rPr sz="1800" dirty="0">
                <a:latin typeface="Times New Roman"/>
                <a:cs typeface="Times New Roman"/>
              </a:rPr>
              <a:t>cảnh báo </a:t>
            </a:r>
            <a:r>
              <a:rPr sz="1800" spc="-5" dirty="0">
                <a:latin typeface="Times New Roman"/>
                <a:cs typeface="Times New Roman"/>
              </a:rPr>
              <a:t>với mọi người cái </a:t>
            </a:r>
            <a:r>
              <a:rPr sz="1800" dirty="0">
                <a:latin typeface="Times New Roman"/>
                <a:cs typeface="Times New Roman"/>
              </a:rPr>
              <a:t>ảo </a:t>
            </a:r>
            <a:r>
              <a:rPr sz="1800" spc="-5" dirty="0">
                <a:latin typeface="Times New Roman"/>
                <a:cs typeface="Times New Roman"/>
              </a:rPr>
              <a:t>tưởng: </a:t>
            </a:r>
            <a:r>
              <a:rPr sz="1800" dirty="0">
                <a:latin typeface="Times New Roman"/>
                <a:cs typeface="Times New Roman"/>
              </a:rPr>
              <a:t>“Bốn </a:t>
            </a:r>
            <a:r>
              <a:rPr sz="1800" spc="-5" dirty="0">
                <a:latin typeface="Times New Roman"/>
                <a:cs typeface="Times New Roman"/>
              </a:rPr>
              <a:t>phương phẳng </a:t>
            </a:r>
            <a:r>
              <a:rPr sz="1800" dirty="0">
                <a:latin typeface="Times New Roman"/>
                <a:cs typeface="Times New Roman"/>
              </a:rPr>
              <a:t>lặng hai </a:t>
            </a:r>
            <a:r>
              <a:rPr sz="1800" spc="-5" dirty="0">
                <a:latin typeface="Times New Roman"/>
                <a:cs typeface="Times New Roman"/>
              </a:rPr>
              <a:t>kinh </a:t>
            </a:r>
            <a:r>
              <a:rPr sz="1800" dirty="0">
                <a:latin typeface="Times New Roman"/>
                <a:cs typeface="Times New Roman"/>
              </a:rPr>
              <a:t>vững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vàng” của chế </a:t>
            </a:r>
            <a:r>
              <a:rPr sz="1800" spc="-10" dirty="0">
                <a:latin typeface="Times New Roman"/>
                <a:cs typeface="Times New Roman"/>
              </a:rPr>
              <a:t>độ </a:t>
            </a:r>
            <a:r>
              <a:rPr sz="1800" dirty="0">
                <a:latin typeface="Times New Roman"/>
                <a:cs typeface="Times New Roman"/>
              </a:rPr>
              <a:t>phong kiến </a:t>
            </a:r>
            <a:r>
              <a:rPr sz="1800" spc="-5" dirty="0">
                <a:latin typeface="Times New Roman"/>
                <a:cs typeface="Times New Roman"/>
              </a:rPr>
              <a:t>thế </a:t>
            </a:r>
            <a:r>
              <a:rPr sz="1800" dirty="0">
                <a:latin typeface="Times New Roman"/>
                <a:cs typeface="Times New Roman"/>
              </a:rPr>
              <a:t>kỷ </a:t>
            </a:r>
            <a:r>
              <a:rPr sz="1800" spc="-5" dirty="0">
                <a:latin typeface="Times New Roman"/>
                <a:cs typeface="Times New Roman"/>
              </a:rPr>
              <a:t>XVIII. Chính </a:t>
            </a:r>
            <a:r>
              <a:rPr sz="1800" dirty="0">
                <a:latin typeface="Times New Roman"/>
                <a:cs typeface="Times New Roman"/>
              </a:rPr>
              <a:t>vì vậy </a:t>
            </a:r>
            <a:r>
              <a:rPr sz="1800" spc="-5" dirty="0">
                <a:latin typeface="Times New Roman"/>
                <a:cs typeface="Times New Roman"/>
              </a:rPr>
              <a:t>ngoài </a:t>
            </a:r>
            <a:r>
              <a:rPr sz="1800" dirty="0">
                <a:latin typeface="Times New Roman"/>
                <a:cs typeface="Times New Roman"/>
              </a:rPr>
              <a:t>một tấm lòng </a:t>
            </a:r>
            <a:r>
              <a:rPr sz="1800" spc="-5" dirty="0">
                <a:latin typeface="Times New Roman"/>
                <a:cs typeface="Times New Roman"/>
              </a:rPr>
              <a:t>chứa </a:t>
            </a:r>
            <a:r>
              <a:rPr sz="1800" dirty="0">
                <a:latin typeface="Times New Roman"/>
                <a:cs typeface="Times New Roman"/>
              </a:rPr>
              <a:t>chan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 bằng thơ </a:t>
            </a:r>
            <a:r>
              <a:rPr sz="1800" spc="-5" dirty="0">
                <a:latin typeface="Times New Roman"/>
                <a:cs typeface="Times New Roman"/>
              </a:rPr>
              <a:t>“lên </a:t>
            </a:r>
            <a:r>
              <a:rPr sz="1800" dirty="0">
                <a:latin typeface="Times New Roman"/>
                <a:cs typeface="Times New Roman"/>
              </a:rPr>
              <a:t>án một </a:t>
            </a:r>
            <a:r>
              <a:rPr sz="1800" spc="-10" dirty="0">
                <a:latin typeface="Times New Roman"/>
                <a:cs typeface="Times New Roman"/>
              </a:rPr>
              <a:t>xã </a:t>
            </a:r>
            <a:r>
              <a:rPr sz="1800" spc="-5" dirty="0">
                <a:latin typeface="Times New Roman"/>
                <a:cs typeface="Times New Roman"/>
              </a:rPr>
              <a:t>hội </a:t>
            </a:r>
            <a:r>
              <a:rPr sz="1800" dirty="0">
                <a:latin typeface="Times New Roman"/>
                <a:cs typeface="Times New Roman"/>
              </a:rPr>
              <a:t>bất </a:t>
            </a:r>
            <a:r>
              <a:rPr sz="1800" spc="-5" dirty="0">
                <a:latin typeface="Times New Roman"/>
                <a:cs typeface="Times New Roman"/>
              </a:rPr>
              <a:t>nhân chà đạp </a:t>
            </a:r>
            <a:r>
              <a:rPr sz="1800" dirty="0">
                <a:latin typeface="Times New Roman"/>
                <a:cs typeface="Times New Roman"/>
              </a:rPr>
              <a:t>lên </a:t>
            </a:r>
            <a:r>
              <a:rPr sz="1800" spc="-5" dirty="0">
                <a:latin typeface="Times New Roman"/>
                <a:cs typeface="Times New Roman"/>
              </a:rPr>
              <a:t>quyền sống, </a:t>
            </a:r>
            <a:r>
              <a:rPr sz="1800" dirty="0">
                <a:latin typeface="Times New Roman"/>
                <a:cs typeface="Times New Roman"/>
              </a:rPr>
              <a:t>quyền </a:t>
            </a:r>
            <a:r>
              <a:rPr sz="1800" spc="-5" dirty="0">
                <a:latin typeface="Times New Roman"/>
                <a:cs typeface="Times New Roman"/>
              </a:rPr>
              <a:t>hạnh phúc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người”.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7461" y="885189"/>
            <a:ext cx="69837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dirty="0">
                <a:uFill>
                  <a:solidFill>
                    <a:srgbClr val="006FC0"/>
                  </a:solidFill>
                </a:uFill>
              </a:rPr>
              <a:t>BÀI</a:t>
            </a:r>
            <a:r>
              <a:rPr u="heavy" spc="-15" dirty="0">
                <a:uFill>
                  <a:solidFill>
                    <a:srgbClr val="006FC0"/>
                  </a:solidFill>
                </a:uFill>
              </a:rPr>
              <a:t> </a:t>
            </a:r>
            <a:r>
              <a:rPr u="heavy" dirty="0">
                <a:uFill>
                  <a:solidFill>
                    <a:srgbClr val="006FC0"/>
                  </a:solidFill>
                </a:uFill>
              </a:rPr>
              <a:t>1</a:t>
            </a:r>
            <a:r>
              <a:rPr dirty="0"/>
              <a:t>. </a:t>
            </a:r>
            <a:r>
              <a:rPr spc="-5" dirty="0"/>
              <a:t>TÌM</a:t>
            </a:r>
            <a:r>
              <a:rPr dirty="0"/>
              <a:t> </a:t>
            </a:r>
            <a:r>
              <a:rPr spc="-5" dirty="0"/>
              <a:t>HIỂU</a:t>
            </a:r>
            <a:r>
              <a:rPr dirty="0"/>
              <a:t> CHUNG</a:t>
            </a:r>
            <a:r>
              <a:rPr spc="-10" dirty="0"/>
              <a:t> </a:t>
            </a:r>
            <a:r>
              <a:rPr spc="5" dirty="0"/>
              <a:t>VỀ</a:t>
            </a:r>
            <a:r>
              <a:rPr spc="-5" dirty="0"/>
              <a:t> TÁC</a:t>
            </a:r>
            <a:r>
              <a:rPr spc="5" dirty="0"/>
              <a:t> </a:t>
            </a:r>
            <a:r>
              <a:rPr spc="-5" dirty="0"/>
              <a:t>PHẨM</a:t>
            </a:r>
            <a:r>
              <a:rPr dirty="0"/>
              <a:t> </a:t>
            </a:r>
            <a:r>
              <a:rPr spc="-5" dirty="0"/>
              <a:t>“TRUYỆN KIỀU”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99134"/>
            <a:ext cx="8258175" cy="54946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giả: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" dirty="0">
                <a:latin typeface="Times New Roman"/>
                <a:cs typeface="Times New Roman"/>
              </a:rPr>
              <a:t> giả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 Du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(1765-1820)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Như, </a:t>
            </a:r>
            <a:r>
              <a:rPr sz="1800" dirty="0">
                <a:latin typeface="Times New Roman"/>
                <a:cs typeface="Times New Roman"/>
              </a:rPr>
              <a:t>hiệu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Thanh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Hiên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Quê ở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 </a:t>
            </a:r>
            <a:r>
              <a:rPr sz="1800" dirty="0">
                <a:latin typeface="Times New Roman"/>
                <a:cs typeface="Times New Roman"/>
              </a:rPr>
              <a:t>Điền 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huyện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tỉnh Hà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Tĩnh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5" dirty="0">
                <a:latin typeface="Times New Roman"/>
                <a:cs typeface="Times New Roman"/>
              </a:rPr>
              <a:t> tác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Hán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Nôm.</a:t>
            </a: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3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hán </a:t>
            </a:r>
            <a:r>
              <a:rPr sz="1800" dirty="0">
                <a:latin typeface="Times New Roman"/>
                <a:cs typeface="Times New Roman"/>
              </a:rPr>
              <a:t>gồm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243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dirty="0">
                <a:latin typeface="Times New Roman"/>
                <a:cs typeface="Times New Roman"/>
              </a:rPr>
              <a:t> chữ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Nôm xuất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 nhất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dirty="0">
                <a:latin typeface="Times New Roman"/>
                <a:cs typeface="Times New Roman"/>
              </a:rPr>
              <a:t> tân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 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Kiều.</a:t>
            </a:r>
          </a:p>
          <a:p>
            <a:pPr marL="12700" marR="5080">
              <a:lnSpc>
                <a:spcPts val="2690"/>
              </a:lnSpc>
              <a:spcBef>
                <a:spcPts val="175"/>
              </a:spcBef>
              <a:buChar char="-"/>
              <a:tabLst>
                <a:tab pos="144145" algn="l"/>
              </a:tabLst>
            </a:pPr>
            <a:r>
              <a:rPr sz="1800" dirty="0">
                <a:latin typeface="Times New Roman"/>
                <a:cs typeface="Times New Roman"/>
              </a:rPr>
              <a:t>Hãy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ảnh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hưởng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Nguyễn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dirty="0">
                <a:latin typeface="Times New Roman"/>
                <a:cs typeface="Times New Roman"/>
              </a:rPr>
              <a:t> trưởng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thời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 biến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5" dirty="0">
                <a:latin typeface="Times New Roman"/>
                <a:cs typeface="Times New Roman"/>
              </a:rPr>
              <a:t>dữ </a:t>
            </a:r>
            <a:r>
              <a:rPr sz="1800" dirty="0">
                <a:latin typeface="Times New Roman"/>
                <a:cs typeface="Times New Roman"/>
              </a:rPr>
              <a:t>dội,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 hội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 kiến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Việt </a:t>
            </a:r>
            <a:r>
              <a:rPr sz="1800" spc="-10" dirty="0">
                <a:latin typeface="Times New Roman"/>
                <a:cs typeface="Times New Roman"/>
              </a:rPr>
              <a:t>Nam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khủng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hoảng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trào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khởi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tục, </a:t>
            </a:r>
            <a:r>
              <a:rPr sz="1800" dirty="0">
                <a:latin typeface="Times New Roman"/>
                <a:cs typeface="Times New Roman"/>
              </a:rPr>
              <a:t>đỉnh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khởi nghĩa </a:t>
            </a:r>
            <a:r>
              <a:rPr sz="1800" dirty="0">
                <a:latin typeface="Times New Roman"/>
                <a:cs typeface="Times New Roman"/>
              </a:rPr>
              <a:t>Tây </a:t>
            </a:r>
            <a:r>
              <a:rPr sz="1800" spc="-5" dirty="0">
                <a:latin typeface="Times New Roman"/>
                <a:cs typeface="Times New Roman"/>
              </a:rPr>
              <a:t>Sơn </a:t>
            </a:r>
            <a:r>
              <a:rPr sz="1800" dirty="0">
                <a:latin typeface="Times New Roman"/>
                <a:cs typeface="Times New Roman"/>
              </a:rPr>
              <a:t>đã “một </a:t>
            </a:r>
            <a:r>
              <a:rPr sz="1800" spc="-5" dirty="0">
                <a:latin typeface="Times New Roman"/>
                <a:cs typeface="Times New Roman"/>
              </a:rPr>
              <a:t>phen </a:t>
            </a:r>
            <a:r>
              <a:rPr sz="1800" dirty="0">
                <a:latin typeface="Times New Roman"/>
                <a:cs typeface="Times New Roman"/>
              </a:rPr>
              <a:t>thay </a:t>
            </a:r>
            <a:r>
              <a:rPr sz="1800" spc="-5" dirty="0">
                <a:latin typeface="Times New Roman"/>
                <a:cs typeface="Times New Roman"/>
              </a:rPr>
              <a:t>đổi sơn </a:t>
            </a:r>
            <a:r>
              <a:rPr sz="1800" dirty="0">
                <a:latin typeface="Times New Roman"/>
                <a:cs typeface="Times New Roman"/>
              </a:rPr>
              <a:t>hà”. </a:t>
            </a:r>
            <a:r>
              <a:rPr sz="1800" spc="-5" dirty="0">
                <a:latin typeface="Times New Roman"/>
                <a:cs typeface="Times New Roman"/>
              </a:rPr>
              <a:t>Nhưng </a:t>
            </a:r>
            <a:r>
              <a:rPr sz="1800" dirty="0">
                <a:latin typeface="Times New Roman"/>
                <a:cs typeface="Times New Roman"/>
              </a:rPr>
              <a:t>triều </a:t>
            </a:r>
            <a:r>
              <a:rPr sz="1800" spc="-5" dirty="0">
                <a:latin typeface="Times New Roman"/>
                <a:cs typeface="Times New Roman"/>
              </a:rPr>
              <a:t>đại </a:t>
            </a:r>
            <a:r>
              <a:rPr sz="1800" dirty="0">
                <a:latin typeface="Times New Roman"/>
                <a:cs typeface="Times New Roman"/>
              </a:rPr>
              <a:t>Tây </a:t>
            </a:r>
            <a:r>
              <a:rPr sz="1800" spc="-5" dirty="0">
                <a:latin typeface="Times New Roman"/>
                <a:cs typeface="Times New Roman"/>
              </a:rPr>
              <a:t>Sơn </a:t>
            </a:r>
            <a:r>
              <a:rPr sz="1800" dirty="0">
                <a:latin typeface="Times New Roman"/>
                <a:cs typeface="Times New Roman"/>
              </a:rPr>
              <a:t>ngắn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ngủi,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thay. Những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</a:t>
            </a:r>
            <a:r>
              <a:rPr sz="1800" spc="-5" dirty="0">
                <a:latin typeface="Times New Roman"/>
                <a:cs typeface="Times New Roman"/>
              </a:rPr>
              <a:t> 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dirty="0">
                <a:latin typeface="Times New Roman"/>
                <a:cs typeface="Times New Roman"/>
              </a:rPr>
              <a:t> tình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ngòi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bút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“những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trông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đớn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>
              <a:latin typeface="Times New Roman"/>
              <a:cs typeface="Times New Roman"/>
            </a:endParaRPr>
          </a:p>
          <a:p>
            <a:pPr marL="12700" marR="7620" indent="229870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Xã </a:t>
            </a:r>
            <a:r>
              <a:rPr sz="1800" dirty="0">
                <a:latin typeface="Times New Roman"/>
                <a:cs typeface="Times New Roman"/>
              </a:rPr>
              <a:t>hội ấy </a:t>
            </a:r>
            <a:r>
              <a:rPr sz="1800" spc="-5" dirty="0">
                <a:latin typeface="Times New Roman"/>
                <a:cs typeface="Times New Roman"/>
              </a:rPr>
              <a:t>thật bất nhân.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một nguyên </a:t>
            </a:r>
            <a:r>
              <a:rPr sz="1800" spc="5" dirty="0">
                <a:latin typeface="Times New Roman"/>
                <a:cs typeface="Times New Roman"/>
              </a:rPr>
              <a:t>cớ </a:t>
            </a:r>
            <a:r>
              <a:rPr sz="1800" spc="-5" dirty="0">
                <a:latin typeface="Times New Roman"/>
                <a:cs typeface="Times New Roman"/>
              </a:rPr>
              <a:t>nhỏ </a:t>
            </a:r>
            <a:r>
              <a:rPr sz="1800" dirty="0">
                <a:latin typeface="Times New Roman"/>
                <a:cs typeface="Times New Roman"/>
              </a:rPr>
              <a:t>dẫn </a:t>
            </a:r>
            <a:r>
              <a:rPr sz="1800" spc="-5" dirty="0">
                <a:latin typeface="Times New Roman"/>
                <a:cs typeface="Times New Roman"/>
              </a:rPr>
              <a:t>đến việc quan </a:t>
            </a:r>
            <a:r>
              <a:rPr sz="1800" dirty="0">
                <a:latin typeface="Times New Roman"/>
                <a:cs typeface="Times New Roman"/>
              </a:rPr>
              <a:t>lại có </a:t>
            </a:r>
            <a:r>
              <a:rPr sz="1800" spc="-5" dirty="0">
                <a:latin typeface="Times New Roman"/>
                <a:cs typeface="Times New Roman"/>
              </a:rPr>
              <a:t>điều kiện </a:t>
            </a:r>
            <a:r>
              <a:rPr sz="1800" dirty="0">
                <a:latin typeface="Times New Roman"/>
                <a:cs typeface="Times New Roman"/>
              </a:rPr>
              <a:t>tham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nát.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sự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nát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</a:t>
            </a:r>
            <a:endParaRPr sz="1800">
              <a:latin typeface="Times New Roman"/>
              <a:cs typeface="Times New Roman"/>
            </a:endParaRPr>
          </a:p>
          <a:p>
            <a:pPr marL="12700" marR="8255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Thúy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vẹn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toàn,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giới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thiệu: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“Sắc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đành đòi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và:</a:t>
            </a:r>
            <a:endParaRPr sz="1800">
              <a:latin typeface="Times New Roman"/>
              <a:cs typeface="Times New Roman"/>
            </a:endParaRPr>
          </a:p>
          <a:p>
            <a:pPr marL="2456180" marR="2450465" indent="34290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“Vì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đem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sổ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trường, </a:t>
            </a:r>
            <a:r>
              <a:rPr sz="1800" dirty="0">
                <a:latin typeface="Times New Roman"/>
                <a:cs typeface="Times New Roman"/>
              </a:rPr>
              <a:t> Thì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treo</a:t>
            </a:r>
            <a:r>
              <a:rPr sz="1800" spc="-5" dirty="0">
                <a:latin typeface="Times New Roman"/>
                <a:cs typeface="Times New Roman"/>
              </a:rPr>
              <a:t> giải nhất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 nhường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ai.</a:t>
            </a:r>
            <a:endParaRPr sz="1800">
              <a:latin typeface="Times New Roman"/>
              <a:cs typeface="Times New Roman"/>
            </a:endParaRPr>
          </a:p>
          <a:p>
            <a:pPr marL="12700" marR="5080" indent="-2540" algn="ctr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Đặc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gái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chớm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nở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mối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thiết,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đắm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say,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hứa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hẹn </a:t>
            </a:r>
            <a:r>
              <a:rPr sz="1800" spc="-5" dirty="0">
                <a:latin typeface="Times New Roman"/>
                <a:cs typeface="Times New Roman"/>
              </a:rPr>
              <a:t>hạnh phúc. </a:t>
            </a:r>
            <a:r>
              <a:rPr sz="1800" dirty="0">
                <a:latin typeface="Times New Roman"/>
                <a:cs typeface="Times New Roman"/>
              </a:rPr>
              <a:t>Bi </a:t>
            </a:r>
            <a:r>
              <a:rPr sz="1800" spc="-5" dirty="0">
                <a:latin typeface="Times New Roman"/>
                <a:cs typeface="Times New Roman"/>
              </a:rPr>
              <a:t>kịch của </a:t>
            </a:r>
            <a:r>
              <a:rPr sz="1800" dirty="0">
                <a:latin typeface="Times New Roman"/>
                <a:cs typeface="Times New Roman"/>
              </a:rPr>
              <a:t>xã </a:t>
            </a:r>
            <a:r>
              <a:rPr sz="1800" spc="-5" dirty="0">
                <a:latin typeface="Times New Roman"/>
                <a:cs typeface="Times New Roman"/>
              </a:rPr>
              <a:t>hội bất nhân, </a:t>
            </a:r>
            <a:r>
              <a:rPr sz="1800" dirty="0">
                <a:latin typeface="Times New Roman"/>
                <a:cs typeface="Times New Roman"/>
              </a:rPr>
              <a:t>vì </a:t>
            </a:r>
            <a:r>
              <a:rPr sz="1800" spc="-5" dirty="0">
                <a:latin typeface="Times New Roman"/>
                <a:cs typeface="Times New Roman"/>
              </a:rPr>
              <a:t>đồng </a:t>
            </a:r>
            <a:r>
              <a:rPr sz="1800" dirty="0">
                <a:latin typeface="Times New Roman"/>
                <a:cs typeface="Times New Roman"/>
              </a:rPr>
              <a:t>tiền đã </a:t>
            </a:r>
            <a:r>
              <a:rPr sz="1800" spc="-5" dirty="0">
                <a:latin typeface="Times New Roman"/>
                <a:cs typeface="Times New Roman"/>
              </a:rPr>
              <a:t>tước </a:t>
            </a:r>
            <a:r>
              <a:rPr sz="1800" dirty="0">
                <a:latin typeface="Times New Roman"/>
                <a:cs typeface="Times New Roman"/>
              </a:rPr>
              <a:t>đoạt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hạnh </a:t>
            </a:r>
            <a:r>
              <a:rPr sz="1800" spc="-5" dirty="0">
                <a:latin typeface="Times New Roman"/>
                <a:cs typeface="Times New Roman"/>
              </a:rPr>
              <a:t>phúc </a:t>
            </a:r>
            <a:r>
              <a:rPr sz="1800" dirty="0">
                <a:latin typeface="Times New Roman"/>
                <a:cs typeface="Times New Roman"/>
              </a:rPr>
              <a:t>chớm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nỗi </a:t>
            </a:r>
            <a:r>
              <a:rPr sz="1800" spc="-5" dirty="0">
                <a:latin typeface="Times New Roman"/>
                <a:cs typeface="Times New Roman"/>
              </a:rPr>
              <a:t>đau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triền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miên,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kéo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suốt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“bán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chuộc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ngậm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ngùi,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phẫn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uất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mối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duyên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Vân.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vậy,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nhất: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“Ôi </a:t>
            </a:r>
            <a:r>
              <a:rPr sz="1800" spc="-5" dirty="0">
                <a:latin typeface="Times New Roman"/>
                <a:cs typeface="Times New Roman"/>
              </a:rPr>
              <a:t>Kim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Lang!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Lang!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Thôi </a:t>
            </a:r>
            <a:r>
              <a:rPr sz="1800" spc="-5" dirty="0">
                <a:latin typeface="Times New Roman"/>
                <a:cs typeface="Times New Roman"/>
              </a:rPr>
              <a:t>thôi </a:t>
            </a:r>
            <a:r>
              <a:rPr sz="1800" dirty="0">
                <a:latin typeface="Times New Roman"/>
                <a:cs typeface="Times New Roman"/>
              </a:rPr>
              <a:t>thiếp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dirty="0">
                <a:latin typeface="Times New Roman"/>
                <a:cs typeface="Times New Roman"/>
              </a:rPr>
              <a:t> phụ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đây.”</a:t>
            </a:r>
            <a:endParaRPr sz="1800">
              <a:latin typeface="Times New Roman"/>
              <a:cs typeface="Times New Roman"/>
            </a:endParaRPr>
          </a:p>
          <a:p>
            <a:pPr marL="12700" marR="5715" indent="-1270" algn="ctr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thế.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Cơ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cấu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này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bọn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 chỉ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bọn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mắt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tiền,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lúc</a:t>
            </a:r>
            <a:r>
              <a:rPr sz="1800" dirty="0">
                <a:latin typeface="Times New Roman"/>
                <a:cs typeface="Times New Roman"/>
              </a:rPr>
              <a:t> này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10" dirty="0">
                <a:latin typeface="Times New Roman"/>
                <a:cs typeface="Times New Roman"/>
              </a:rPr>
              <a:t>Mã</a:t>
            </a:r>
            <a:r>
              <a:rPr sz="1800" dirty="0">
                <a:latin typeface="Times New Roman"/>
                <a:cs typeface="Times New Roman"/>
              </a:rPr>
              <a:t> Giám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Sinh;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Tú-Bà;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Sở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5"/>
              </a:spcBef>
            </a:pPr>
            <a:r>
              <a:rPr sz="1800" spc="-5" dirty="0">
                <a:latin typeface="Times New Roman"/>
                <a:cs typeface="Times New Roman"/>
              </a:rPr>
              <a:t>Khanh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loài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hổ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báo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ruồi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khác...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vòng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vây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Thúy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algn="just">
              <a:lnSpc>
                <a:spcPct val="124600"/>
              </a:lnSpc>
              <a:spcBef>
                <a:spcPts val="95"/>
              </a:spcBef>
            </a:pPr>
            <a:r>
              <a:rPr sz="1800" spc="-5" dirty="0">
                <a:latin typeface="Times New Roman"/>
                <a:cs typeface="Times New Roman"/>
              </a:rPr>
              <a:t>“Chiếc bách giữa dòng”. Nàng bị </a:t>
            </a:r>
            <a:r>
              <a:rPr sz="1800" dirty="0">
                <a:latin typeface="Times New Roman"/>
                <a:cs typeface="Times New Roman"/>
              </a:rPr>
              <a:t>đẩy vào lầu </a:t>
            </a:r>
            <a:r>
              <a:rPr sz="1800" spc="-5" dirty="0">
                <a:latin typeface="Times New Roman"/>
                <a:cs typeface="Times New Roman"/>
              </a:rPr>
              <a:t>xanh </a:t>
            </a:r>
            <a:r>
              <a:rPr sz="1800" spc="5" dirty="0">
                <a:latin typeface="Times New Roman"/>
                <a:cs typeface="Times New Roman"/>
              </a:rPr>
              <a:t>mở </a:t>
            </a:r>
            <a:r>
              <a:rPr sz="1800" dirty="0">
                <a:latin typeface="Times New Roman"/>
                <a:cs typeface="Times New Roman"/>
              </a:rPr>
              <a:t>đầu một </a:t>
            </a:r>
            <a:r>
              <a:rPr sz="1800" spc="-5" dirty="0">
                <a:latin typeface="Times New Roman"/>
                <a:cs typeface="Times New Roman"/>
              </a:rPr>
              <a:t>chuỗi những tai họa thảm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khốc của </a:t>
            </a:r>
            <a:r>
              <a:rPr sz="1800" spc="-5" dirty="0">
                <a:latin typeface="Times New Roman"/>
                <a:cs typeface="Times New Roman"/>
              </a:rPr>
              <a:t>kiếp: “Thanh lâu </a:t>
            </a:r>
            <a:r>
              <a:rPr sz="1800" dirty="0">
                <a:latin typeface="Times New Roman"/>
                <a:cs typeface="Times New Roman"/>
              </a:rPr>
              <a:t>hai </a:t>
            </a:r>
            <a:r>
              <a:rPr sz="1800" spc="-5" dirty="0">
                <a:latin typeface="Times New Roman"/>
                <a:cs typeface="Times New Roman"/>
              </a:rPr>
              <a:t>lượt, </a:t>
            </a:r>
            <a:r>
              <a:rPr sz="1800" dirty="0">
                <a:latin typeface="Times New Roman"/>
                <a:cs typeface="Times New Roman"/>
              </a:rPr>
              <a:t>thanh y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dirty="0">
                <a:latin typeface="Times New Roman"/>
                <a:cs typeface="Times New Roman"/>
              </a:rPr>
              <a:t>lần”. Còn gì đớn đau hơn bi kịch này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khuê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“Tường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bướm</a:t>
            </a:r>
            <a:r>
              <a:rPr sz="1800" dirty="0">
                <a:latin typeface="Times New Roman"/>
                <a:cs typeface="Times New Roman"/>
              </a:rPr>
              <a:t> 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mặc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ai”</a:t>
            </a:r>
            <a:endParaRPr sz="1800">
              <a:latin typeface="Times New Roman"/>
              <a:cs typeface="Times New Roman"/>
            </a:endParaRPr>
          </a:p>
          <a:p>
            <a:pPr marL="12700" marR="6350" indent="28829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Ở thanh </a:t>
            </a:r>
            <a:r>
              <a:rPr sz="1800" spc="-5" dirty="0">
                <a:latin typeface="Times New Roman"/>
                <a:cs typeface="Times New Roman"/>
              </a:rPr>
              <a:t>lâu, </a:t>
            </a:r>
            <a:r>
              <a:rPr sz="1800" dirty="0">
                <a:latin typeface="Times New Roman"/>
                <a:cs typeface="Times New Roman"/>
              </a:rPr>
              <a:t>Kiều phải chịu </a:t>
            </a:r>
            <a:r>
              <a:rPr sz="1800" spc="-5" dirty="0">
                <a:latin typeface="Times New Roman"/>
                <a:cs typeface="Times New Roman"/>
              </a:rPr>
              <a:t>bao </a:t>
            </a:r>
            <a:r>
              <a:rPr sz="1800" dirty="0">
                <a:latin typeface="Times New Roman"/>
                <a:cs typeface="Times New Roman"/>
              </a:rPr>
              <a:t>nhiêu đớn </a:t>
            </a:r>
            <a:r>
              <a:rPr sz="1800" spc="-5" dirty="0">
                <a:latin typeface="Times New Roman"/>
                <a:cs typeface="Times New Roman"/>
              </a:rPr>
              <a:t>đau, </a:t>
            </a:r>
            <a:r>
              <a:rPr sz="1800" dirty="0">
                <a:latin typeface="Times New Roman"/>
                <a:cs typeface="Times New Roman"/>
              </a:rPr>
              <a:t>tủi nhục. Cái </a:t>
            </a:r>
            <a:r>
              <a:rPr sz="1800" spc="-5" dirty="0">
                <a:latin typeface="Times New Roman"/>
                <a:cs typeface="Times New Roman"/>
              </a:rPr>
              <a:t>tủi </a:t>
            </a:r>
            <a:r>
              <a:rPr sz="1800" dirty="0">
                <a:latin typeface="Times New Roman"/>
                <a:cs typeface="Times New Roman"/>
              </a:rPr>
              <a:t>nhục của </a:t>
            </a:r>
            <a:r>
              <a:rPr sz="1800" spc="-10" dirty="0">
                <a:latin typeface="Times New Roman"/>
                <a:cs typeface="Times New Roman"/>
              </a:rPr>
              <a:t>kẻ </a:t>
            </a:r>
            <a:r>
              <a:rPr sz="1800" dirty="0">
                <a:latin typeface="Times New Roman"/>
                <a:cs typeface="Times New Roman"/>
              </a:rPr>
              <a:t>muốn gìn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vân,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này,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5" dirty="0">
                <a:latin typeface="Times New Roman"/>
                <a:cs typeface="Times New Roman"/>
              </a:rPr>
              <a:t> Du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thể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trầm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tĩnh,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khách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trạng</a:t>
            </a:r>
            <a:r>
              <a:rPr sz="1800" dirty="0">
                <a:latin typeface="Times New Roman"/>
                <a:cs typeface="Times New Roman"/>
              </a:rPr>
              <a:t> ông </a:t>
            </a:r>
            <a:r>
              <a:rPr sz="1800" spc="-5" dirty="0">
                <a:latin typeface="Times New Roman"/>
                <a:cs typeface="Times New Roman"/>
              </a:rPr>
              <a:t>đau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đớn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10" dirty="0">
                <a:latin typeface="Times New Roman"/>
                <a:cs typeface="Times New Roman"/>
              </a:rPr>
              <a:t>xé</a:t>
            </a:r>
            <a:r>
              <a:rPr sz="1800" dirty="0">
                <a:latin typeface="Times New Roman"/>
                <a:cs typeface="Times New Roman"/>
              </a:rPr>
              <a:t> lòng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lên:</a:t>
            </a:r>
            <a:endParaRPr sz="1800">
              <a:latin typeface="Times New Roman"/>
              <a:cs typeface="Times New Roman"/>
            </a:endParaRPr>
          </a:p>
          <a:p>
            <a:pPr marL="287655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“Đau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đớn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 phận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  <a:endParaRPr sz="1800">
              <a:latin typeface="Times New Roman"/>
              <a:cs typeface="Times New Roman"/>
            </a:endParaRPr>
          </a:p>
          <a:p>
            <a:pPr marL="12700" marR="2386965" indent="2378075" algn="just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Lời </a:t>
            </a:r>
            <a:r>
              <a:rPr sz="1800" dirty="0">
                <a:latin typeface="Times New Roman"/>
                <a:cs typeface="Times New Roman"/>
              </a:rPr>
              <a:t>rằng </a:t>
            </a:r>
            <a:r>
              <a:rPr sz="1800" spc="-5" dirty="0">
                <a:latin typeface="Times New Roman"/>
                <a:cs typeface="Times New Roman"/>
              </a:rPr>
              <a:t>bạc mệnh </a:t>
            </a:r>
            <a:r>
              <a:rPr sz="1800" dirty="0">
                <a:latin typeface="Times New Roman"/>
                <a:cs typeface="Times New Roman"/>
              </a:rPr>
              <a:t>cũng là </a:t>
            </a:r>
            <a:r>
              <a:rPr sz="1800" spc="-5" dirty="0">
                <a:latin typeface="Times New Roman"/>
                <a:cs typeface="Times New Roman"/>
              </a:rPr>
              <a:t>lời chung”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thái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 </a:t>
            </a:r>
            <a:r>
              <a:rPr sz="1800" spc="-5" dirty="0">
                <a:latin typeface="Times New Roman"/>
                <a:cs typeface="Times New Roman"/>
              </a:rPr>
              <a:t>đó,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dirty="0">
                <a:latin typeface="Times New Roman"/>
                <a:cs typeface="Times New Roman"/>
              </a:rPr>
              <a:t> tâm </a:t>
            </a:r>
            <a:r>
              <a:rPr sz="1800" spc="-5" dirty="0">
                <a:latin typeface="Times New Roman"/>
                <a:cs typeface="Times New Roman"/>
              </a:rPr>
              <a:t>sự: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“Khi</a:t>
            </a:r>
            <a:r>
              <a:rPr sz="1800" spc="-5" dirty="0">
                <a:latin typeface="Times New Roman"/>
                <a:cs typeface="Times New Roman"/>
              </a:rPr>
              <a:t> tỉnh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rượu,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lúc tàn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canh,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Giật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 </a:t>
            </a:r>
            <a:r>
              <a:rPr sz="1800" spc="-5" dirty="0">
                <a:latin typeface="Times New Roman"/>
                <a:cs typeface="Times New Roman"/>
              </a:rPr>
              <a:t>xa”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Chưa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ngụy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tục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xô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đẩy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lạc </a:t>
            </a:r>
            <a:r>
              <a:rPr sz="1800" spc="-5" dirty="0">
                <a:latin typeface="Times New Roman"/>
                <a:cs typeface="Times New Roman"/>
              </a:rPr>
              <a:t>loài </a:t>
            </a:r>
            <a:r>
              <a:rPr sz="1800" dirty="0">
                <a:latin typeface="Times New Roman"/>
                <a:cs typeface="Times New Roman"/>
              </a:rPr>
              <a:t>kia, </a:t>
            </a:r>
            <a:r>
              <a:rPr sz="1800" spc="-5" dirty="0">
                <a:latin typeface="Times New Roman"/>
                <a:cs typeface="Times New Roman"/>
              </a:rPr>
              <a:t>sao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“cho </a:t>
            </a:r>
            <a:r>
              <a:rPr sz="1800" dirty="0">
                <a:latin typeface="Times New Roman"/>
                <a:cs typeface="Times New Roman"/>
              </a:rPr>
              <a:t>hại, </a:t>
            </a:r>
            <a:r>
              <a:rPr sz="1800" spc="-5" dirty="0">
                <a:latin typeface="Times New Roman"/>
                <a:cs typeface="Times New Roman"/>
              </a:rPr>
              <a:t>cho tàn,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cân” thì </a:t>
            </a:r>
            <a:r>
              <a:rPr sz="1800" spc="5" dirty="0">
                <a:latin typeface="Times New Roman"/>
                <a:cs typeface="Times New Roman"/>
              </a:rPr>
              <a:t>mới </a:t>
            </a:r>
            <a:r>
              <a:rPr sz="1800" dirty="0">
                <a:latin typeface="Times New Roman"/>
                <a:cs typeface="Times New Roman"/>
              </a:rPr>
              <a:t>hả </a:t>
            </a:r>
            <a:r>
              <a:rPr sz="1800" spc="-5" dirty="0">
                <a:latin typeface="Times New Roman"/>
                <a:cs typeface="Times New Roman"/>
              </a:rPr>
              <a:t>hê. Kiều sa </a:t>
            </a:r>
            <a:r>
              <a:rPr sz="1800" dirty="0">
                <a:latin typeface="Times New Roman"/>
                <a:cs typeface="Times New Roman"/>
              </a:rPr>
              <a:t>vào </a:t>
            </a:r>
            <a:r>
              <a:rPr sz="1800" spc="-5" dirty="0">
                <a:latin typeface="Times New Roman"/>
                <a:cs typeface="Times New Roman"/>
              </a:rPr>
              <a:t>tay Hoạn Thư, </a:t>
            </a:r>
            <a:r>
              <a:rPr sz="1800" dirty="0">
                <a:latin typeface="Times New Roman"/>
                <a:cs typeface="Times New Roman"/>
              </a:rPr>
              <a:t> ở đây,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chịu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kiếp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dirty="0">
                <a:latin typeface="Times New Roman"/>
                <a:cs typeface="Times New Roman"/>
              </a:rPr>
              <a:t> lẽ.</a:t>
            </a:r>
            <a:r>
              <a:rPr sz="1800" spc="-5" dirty="0">
                <a:latin typeface="Times New Roman"/>
                <a:cs typeface="Times New Roman"/>
              </a:rPr>
              <a:t> Cái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đó, </a:t>
            </a:r>
            <a:r>
              <a:rPr sz="1800" dirty="0">
                <a:latin typeface="Times New Roman"/>
                <a:cs typeface="Times New Roman"/>
              </a:rPr>
              <a:t>Hồ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tỏ</a:t>
            </a:r>
            <a:r>
              <a:rPr sz="1800" spc="-10" dirty="0">
                <a:latin typeface="Times New Roman"/>
                <a:cs typeface="Times New Roman"/>
              </a:rPr>
              <a:t> ra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căm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phẫn: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“Chém </a:t>
            </a:r>
            <a:r>
              <a:rPr sz="1800" dirty="0">
                <a:latin typeface="Times New Roman"/>
                <a:cs typeface="Times New Roman"/>
              </a:rPr>
              <a:t>cha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chung”.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indent="229870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Thoát khỏi </a:t>
            </a:r>
            <a:r>
              <a:rPr sz="1800" spc="-10" dirty="0">
                <a:latin typeface="Times New Roman"/>
                <a:cs typeface="Times New Roman"/>
              </a:rPr>
              <a:t>tay </a:t>
            </a:r>
            <a:r>
              <a:rPr sz="1800" dirty="0">
                <a:latin typeface="Times New Roman"/>
                <a:cs typeface="Times New Roman"/>
              </a:rPr>
              <a:t>Hoạn Thư, </a:t>
            </a:r>
            <a:r>
              <a:rPr sz="1800" spc="5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sa </a:t>
            </a:r>
            <a:r>
              <a:rPr sz="1800" dirty="0">
                <a:latin typeface="Times New Roman"/>
                <a:cs typeface="Times New Roman"/>
              </a:rPr>
              <a:t>chân </a:t>
            </a:r>
            <a:r>
              <a:rPr sz="1800" spc="-5" dirty="0">
                <a:latin typeface="Times New Roman"/>
                <a:cs typeface="Times New Roman"/>
              </a:rPr>
              <a:t>vào </a:t>
            </a:r>
            <a:r>
              <a:rPr sz="1800" dirty="0">
                <a:latin typeface="Times New Roman"/>
                <a:cs typeface="Times New Roman"/>
              </a:rPr>
              <a:t>lầu xanh lần thứ </a:t>
            </a:r>
            <a:r>
              <a:rPr sz="1800" spc="-5" dirty="0">
                <a:latin typeface="Times New Roman"/>
                <a:cs typeface="Times New Roman"/>
              </a:rPr>
              <a:t>hai, lúc này, </a:t>
            </a:r>
            <a:r>
              <a:rPr sz="1800" dirty="0">
                <a:latin typeface="Times New Roman"/>
                <a:cs typeface="Times New Roman"/>
              </a:rPr>
              <a:t>quyền </a:t>
            </a:r>
            <a:r>
              <a:rPr sz="1800" spc="-5" dirty="0">
                <a:latin typeface="Times New Roman"/>
                <a:cs typeface="Times New Roman"/>
              </a:rPr>
              <a:t>sống, </a:t>
            </a:r>
            <a:r>
              <a:rPr sz="1800" dirty="0">
                <a:latin typeface="Times New Roman"/>
                <a:cs typeface="Times New Roman"/>
              </a:rPr>
              <a:t> quyền mưu cầu hạnh phúc bị </a:t>
            </a:r>
            <a:r>
              <a:rPr sz="1800" spc="-5" dirty="0">
                <a:latin typeface="Times New Roman"/>
                <a:cs typeface="Times New Roman"/>
              </a:rPr>
              <a:t>chà </a:t>
            </a:r>
            <a:r>
              <a:rPr sz="1800" dirty="0">
                <a:latin typeface="Times New Roman"/>
                <a:cs typeface="Times New Roman"/>
              </a:rPr>
              <a:t>đạp đến nghiêm trọng, không thể </a:t>
            </a:r>
            <a:r>
              <a:rPr sz="1800" spc="-5" dirty="0">
                <a:latin typeface="Times New Roman"/>
                <a:cs typeface="Times New Roman"/>
              </a:rPr>
              <a:t>chịu đựng. </a:t>
            </a:r>
            <a:r>
              <a:rPr sz="1800" spc="-10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tuyệt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 đã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đỉnh điểm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thảm, nàng </a:t>
            </a:r>
            <a:r>
              <a:rPr sz="1800" spc="-5" dirty="0">
                <a:latin typeface="Times New Roman"/>
                <a:cs typeface="Times New Roman"/>
              </a:rPr>
              <a:t>kêu</a:t>
            </a:r>
            <a:r>
              <a:rPr sz="1800" dirty="0">
                <a:latin typeface="Times New Roman"/>
                <a:cs typeface="Times New Roman"/>
              </a:rPr>
              <a:t> lên:</a:t>
            </a:r>
            <a:endParaRPr sz="1800">
              <a:latin typeface="Times New Roman"/>
              <a:cs typeface="Times New Roman"/>
            </a:endParaRPr>
          </a:p>
          <a:p>
            <a:pPr marL="2640330" marR="2635250" indent="32131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“Chém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số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 buộc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chơi”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thể chịu </a:t>
            </a:r>
            <a:r>
              <a:rPr sz="1800" spc="-5" dirty="0">
                <a:latin typeface="Times New Roman"/>
                <a:cs typeface="Times New Roman"/>
              </a:rPr>
              <a:t>đựng được nữa, đã </a:t>
            </a:r>
            <a:r>
              <a:rPr sz="1800" dirty="0">
                <a:latin typeface="Times New Roman"/>
                <a:cs typeface="Times New Roman"/>
              </a:rPr>
              <a:t>đến lúc </a:t>
            </a:r>
            <a:r>
              <a:rPr sz="1800" spc="-5" dirty="0">
                <a:latin typeface="Times New Roman"/>
                <a:cs typeface="Times New Roman"/>
              </a:rPr>
              <a:t>công </a:t>
            </a:r>
            <a:r>
              <a:rPr sz="1800" dirty="0">
                <a:latin typeface="Times New Roman"/>
                <a:cs typeface="Times New Roman"/>
              </a:rPr>
              <a:t>lý </a:t>
            </a:r>
            <a:r>
              <a:rPr sz="1800" spc="-5" dirty="0">
                <a:latin typeface="Times New Roman"/>
                <a:cs typeface="Times New Roman"/>
              </a:rPr>
              <a:t>phải lên </a:t>
            </a:r>
            <a:r>
              <a:rPr sz="1800" dirty="0">
                <a:latin typeface="Times New Roman"/>
                <a:cs typeface="Times New Roman"/>
              </a:rPr>
              <a:t>tiếng. </a:t>
            </a:r>
            <a:r>
              <a:rPr sz="1800" spc="-5" dirty="0">
                <a:latin typeface="Times New Roman"/>
                <a:cs typeface="Times New Roman"/>
              </a:rPr>
              <a:t>Mà công </a:t>
            </a:r>
            <a:r>
              <a:rPr sz="1800" dirty="0">
                <a:latin typeface="Times New Roman"/>
                <a:cs typeface="Times New Roman"/>
              </a:rPr>
              <a:t>lý </a:t>
            </a:r>
            <a:r>
              <a:rPr sz="1800" spc="-5" dirty="0">
                <a:latin typeface="Times New Roman"/>
                <a:cs typeface="Times New Roman"/>
              </a:rPr>
              <a:t>ở đâu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“nhai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thịt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ngọt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xớt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đường”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kia?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đành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mơ.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Ông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mơ một </a:t>
            </a:r>
            <a:r>
              <a:rPr sz="1800" spc="-5" dirty="0">
                <a:latin typeface="Times New Roman"/>
                <a:cs typeface="Times New Roman"/>
              </a:rPr>
              <a:t>người: </a:t>
            </a:r>
            <a:r>
              <a:rPr sz="1800" dirty="0">
                <a:latin typeface="Times New Roman"/>
                <a:cs typeface="Times New Roman"/>
              </a:rPr>
              <a:t>“Vai </a:t>
            </a:r>
            <a:r>
              <a:rPr sz="1800" spc="-5" dirty="0">
                <a:latin typeface="Times New Roman"/>
                <a:cs typeface="Times New Roman"/>
              </a:rPr>
              <a:t>năm </a:t>
            </a:r>
            <a:r>
              <a:rPr sz="1800" spc="5" dirty="0">
                <a:latin typeface="Times New Roman"/>
                <a:cs typeface="Times New Roman"/>
              </a:rPr>
              <a:t>tấc </a:t>
            </a:r>
            <a:r>
              <a:rPr sz="1800" dirty="0">
                <a:latin typeface="Times New Roman"/>
                <a:cs typeface="Times New Roman"/>
              </a:rPr>
              <a:t>rộng, thân mười </a:t>
            </a:r>
            <a:r>
              <a:rPr sz="1800" spc="-5" dirty="0">
                <a:latin typeface="Times New Roman"/>
                <a:cs typeface="Times New Roman"/>
              </a:rPr>
              <a:t>thước cao”. Và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Hải </a:t>
            </a:r>
            <a:r>
              <a:rPr sz="1800" dirty="0">
                <a:latin typeface="Times New Roman"/>
                <a:cs typeface="Times New Roman"/>
              </a:rPr>
              <a:t>xuất </a:t>
            </a:r>
            <a:r>
              <a:rPr sz="1800" spc="-5" dirty="0">
                <a:latin typeface="Times New Roman"/>
                <a:cs typeface="Times New Roman"/>
              </a:rPr>
              <a:t>hiện. Công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bởi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quyền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nằm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bọn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 lý. Bây </a:t>
            </a:r>
            <a:r>
              <a:rPr sz="1800" spc="-5" dirty="0">
                <a:latin typeface="Times New Roman"/>
                <a:cs typeface="Times New Roman"/>
              </a:rPr>
              <a:t>giờ, </a:t>
            </a:r>
            <a:r>
              <a:rPr sz="1800" dirty="0">
                <a:latin typeface="Times New Roman"/>
                <a:cs typeface="Times New Roman"/>
              </a:rPr>
              <a:t>bản </a:t>
            </a:r>
            <a:r>
              <a:rPr sz="1800" spc="-5" dirty="0">
                <a:latin typeface="Times New Roman"/>
                <a:cs typeface="Times New Roman"/>
              </a:rPr>
              <a:t>cáo </a:t>
            </a:r>
            <a:r>
              <a:rPr sz="1800" dirty="0">
                <a:latin typeface="Times New Roman"/>
                <a:cs typeface="Times New Roman"/>
              </a:rPr>
              <a:t>trạng của Nguyễn </a:t>
            </a:r>
            <a:r>
              <a:rPr sz="1800" spc="-5" dirty="0">
                <a:latin typeface="Times New Roman"/>
                <a:cs typeface="Times New Roman"/>
              </a:rPr>
              <a:t>Du </a:t>
            </a:r>
            <a:r>
              <a:rPr sz="1800" dirty="0">
                <a:latin typeface="Times New Roman"/>
                <a:cs typeface="Times New Roman"/>
              </a:rPr>
              <a:t>càng </a:t>
            </a:r>
            <a:r>
              <a:rPr sz="1800" spc="5" dirty="0">
                <a:latin typeface="Times New Roman"/>
                <a:cs typeface="Times New Roman"/>
              </a:rPr>
              <a:t>trở </a:t>
            </a:r>
            <a:r>
              <a:rPr sz="1800" spc="-5" dirty="0">
                <a:latin typeface="Times New Roman"/>
                <a:cs typeface="Times New Roman"/>
              </a:rPr>
              <a:t>nên gay </a:t>
            </a:r>
            <a:r>
              <a:rPr sz="1800" dirty="0">
                <a:latin typeface="Times New Roman"/>
                <a:cs typeface="Times New Roman"/>
              </a:rPr>
              <a:t>gắt, dữ dội. </a:t>
            </a:r>
            <a:r>
              <a:rPr sz="1800" spc="-10" dirty="0">
                <a:latin typeface="Times New Roman"/>
                <a:cs typeface="Times New Roman"/>
              </a:rPr>
              <a:t>Ông </a:t>
            </a:r>
            <a:r>
              <a:rPr sz="1800" dirty="0">
                <a:latin typeface="Times New Roman"/>
                <a:cs typeface="Times New Roman"/>
              </a:rPr>
              <a:t>nhìn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mưu ma </a:t>
            </a:r>
            <a:r>
              <a:rPr sz="1800" spc="-5" dirty="0">
                <a:latin typeface="Times New Roman"/>
                <a:cs typeface="Times New Roman"/>
              </a:rPr>
              <a:t>chước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quỷ,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thói trăng </a:t>
            </a:r>
            <a:r>
              <a:rPr sz="1800" spc="-5" dirty="0">
                <a:latin typeface="Times New Roman"/>
                <a:cs typeface="Times New Roman"/>
              </a:rPr>
              <a:t>hoa </a:t>
            </a:r>
            <a:r>
              <a:rPr sz="1800" dirty="0">
                <a:latin typeface="Times New Roman"/>
                <a:cs typeface="Times New Roman"/>
              </a:rPr>
              <a:t>đến phi luân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kẻ </a:t>
            </a:r>
            <a:r>
              <a:rPr sz="1800" dirty="0">
                <a:latin typeface="Times New Roman"/>
                <a:cs typeface="Times New Roman"/>
              </a:rPr>
              <a:t>đại </a:t>
            </a:r>
            <a:r>
              <a:rPr sz="1800" spc="-5" dirty="0">
                <a:latin typeface="Times New Roman"/>
                <a:cs typeface="Times New Roman"/>
              </a:rPr>
              <a:t>diện </a:t>
            </a:r>
            <a:r>
              <a:rPr sz="1800" dirty="0">
                <a:latin typeface="Times New Roman"/>
                <a:cs typeface="Times New Roman"/>
              </a:rPr>
              <a:t>cho luật pháp </a:t>
            </a:r>
            <a:r>
              <a:rPr sz="1800" spc="-5" dirty="0">
                <a:latin typeface="Times New Roman"/>
                <a:cs typeface="Times New Roman"/>
              </a:rPr>
              <a:t>nhà nước </a:t>
            </a:r>
            <a:r>
              <a:rPr sz="1800" dirty="0">
                <a:latin typeface="Times New Roman"/>
                <a:cs typeface="Times New Roman"/>
              </a:rPr>
              <a:t>là Hồ Tôn </a:t>
            </a:r>
            <a:r>
              <a:rPr sz="1800" spc="-10" dirty="0">
                <a:latin typeface="Times New Roman"/>
                <a:cs typeface="Times New Roman"/>
              </a:rPr>
              <a:t>Hiến. </a:t>
            </a:r>
            <a:r>
              <a:rPr sz="1800" dirty="0">
                <a:latin typeface="Times New Roman"/>
                <a:cs typeface="Times New Roman"/>
              </a:rPr>
              <a:t>Kiều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 tiếng </a:t>
            </a:r>
            <a:r>
              <a:rPr sz="1800" spc="-5" dirty="0">
                <a:latin typeface="Times New Roman"/>
                <a:cs typeface="Times New Roman"/>
              </a:rPr>
              <a:t>giết </a:t>
            </a:r>
            <a:r>
              <a:rPr sz="1800" dirty="0">
                <a:latin typeface="Times New Roman"/>
                <a:cs typeface="Times New Roman"/>
              </a:rPr>
              <a:t>chồng. </a:t>
            </a:r>
            <a:r>
              <a:rPr sz="1800" spc="-5" dirty="0">
                <a:latin typeface="Times New Roman"/>
                <a:cs typeface="Times New Roman"/>
              </a:rPr>
              <a:t>Và phải </a:t>
            </a:r>
            <a:r>
              <a:rPr sz="1800" dirty="0">
                <a:latin typeface="Times New Roman"/>
                <a:cs typeface="Times New Roman"/>
              </a:rPr>
              <a:t>“rỉ máu </a:t>
            </a:r>
            <a:r>
              <a:rPr sz="1800" spc="-5" dirty="0">
                <a:latin typeface="Times New Roman"/>
                <a:cs typeface="Times New Roman"/>
              </a:rPr>
              <a:t>năm </a:t>
            </a:r>
            <a:r>
              <a:rPr sz="1800" dirty="0">
                <a:latin typeface="Times New Roman"/>
                <a:cs typeface="Times New Roman"/>
              </a:rPr>
              <a:t>đầu ngón </a:t>
            </a:r>
            <a:r>
              <a:rPr sz="1800" spc="-5" dirty="0">
                <a:latin typeface="Times New Roman"/>
                <a:cs typeface="Times New Roman"/>
              </a:rPr>
              <a:t>tay”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mua vui </a:t>
            </a:r>
            <a:r>
              <a:rPr sz="1800" dirty="0">
                <a:latin typeface="Times New Roman"/>
                <a:cs typeface="Times New Roman"/>
              </a:rPr>
              <a:t>cho Hồ </a:t>
            </a:r>
            <a:r>
              <a:rPr sz="1800" spc="-5" dirty="0">
                <a:latin typeface="Times New Roman"/>
                <a:cs typeface="Times New Roman"/>
              </a:rPr>
              <a:t>Tôn </a:t>
            </a:r>
            <a:r>
              <a:rPr sz="1800" dirty="0">
                <a:latin typeface="Times New Roman"/>
                <a:cs typeface="Times New Roman"/>
              </a:rPr>
              <a:t>Hiến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cung </a:t>
            </a:r>
            <a:r>
              <a:rPr sz="1800" spc="-5" dirty="0">
                <a:latin typeface="Times New Roman"/>
                <a:cs typeface="Times New Roman"/>
              </a:rPr>
              <a:t>đàn bạc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mệnh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đêm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tóc.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thổ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tiểu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dứt.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chỗ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cùng, đã vút lên tận trời </a:t>
            </a:r>
            <a:r>
              <a:rPr sz="1800" spc="-5" dirty="0">
                <a:latin typeface="Times New Roman"/>
                <a:cs typeface="Times New Roman"/>
              </a:rPr>
              <a:t>xanh. Nó </a:t>
            </a:r>
            <a:r>
              <a:rPr sz="1800" dirty="0">
                <a:latin typeface="Times New Roman"/>
                <a:cs typeface="Times New Roman"/>
              </a:rPr>
              <a:t>trở </a:t>
            </a:r>
            <a:r>
              <a:rPr sz="1800" spc="-5" dirty="0">
                <a:latin typeface="Times New Roman"/>
                <a:cs typeface="Times New Roman"/>
              </a:rPr>
              <a:t>thành </a:t>
            </a:r>
            <a:r>
              <a:rPr sz="1800" dirty="0">
                <a:latin typeface="Times New Roman"/>
                <a:cs typeface="Times New Roman"/>
              </a:rPr>
              <a:t>tiếng kêu thảm </a:t>
            </a:r>
            <a:r>
              <a:rPr sz="1800" spc="-5" dirty="0">
                <a:latin typeface="Times New Roman"/>
                <a:cs typeface="Times New Roman"/>
              </a:rPr>
              <a:t>thiết đòi </a:t>
            </a:r>
            <a:r>
              <a:rPr sz="1800" dirty="0">
                <a:latin typeface="Times New Roman"/>
                <a:cs typeface="Times New Roman"/>
              </a:rPr>
              <a:t>quyền </a:t>
            </a:r>
            <a:r>
              <a:rPr sz="1800" spc="-5" dirty="0">
                <a:latin typeface="Times New Roman"/>
                <a:cs typeface="Times New Roman"/>
              </a:rPr>
              <a:t>sống trong một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 hôi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muốn</a:t>
            </a:r>
            <a:r>
              <a:rPr sz="1800" dirty="0">
                <a:latin typeface="Times New Roman"/>
                <a:cs typeface="Times New Roman"/>
              </a:rPr>
              <a:t> đẩy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đến </a:t>
            </a:r>
            <a:r>
              <a:rPr sz="1800" spc="-5" dirty="0">
                <a:latin typeface="Times New Roman"/>
                <a:cs typeface="Times New Roman"/>
              </a:rPr>
              <a:t>bước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2075814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70485" algn="just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>
              <a:latin typeface="Times New Roman"/>
              <a:cs typeface="Times New Roman"/>
            </a:endParaRPr>
          </a:p>
          <a:p>
            <a:pPr marL="12700" marR="6350" indent="288290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Mở đầu </a:t>
            </a:r>
            <a:r>
              <a:rPr sz="1800" dirty="0">
                <a:latin typeface="Times New Roman"/>
                <a:cs typeface="Times New Roman"/>
              </a:rPr>
              <a:t>bản cáo trạng là một vị </a:t>
            </a:r>
            <a:r>
              <a:rPr sz="1800" spc="-5" dirty="0">
                <a:latin typeface="Times New Roman"/>
                <a:cs typeface="Times New Roman"/>
              </a:rPr>
              <a:t>quan, </a:t>
            </a:r>
            <a:r>
              <a:rPr sz="1800" dirty="0">
                <a:latin typeface="Times New Roman"/>
                <a:cs typeface="Times New Roman"/>
              </a:rPr>
              <a:t>chấm </a:t>
            </a:r>
            <a:r>
              <a:rPr sz="1800" spc="-5" dirty="0">
                <a:latin typeface="Times New Roman"/>
                <a:cs typeface="Times New Roman"/>
              </a:rPr>
              <a:t>dứt </a:t>
            </a:r>
            <a:r>
              <a:rPr sz="1800" dirty="0">
                <a:latin typeface="Times New Roman"/>
                <a:cs typeface="Times New Roman"/>
              </a:rPr>
              <a:t>bản cáo trạng là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vị </a:t>
            </a:r>
            <a:r>
              <a:rPr sz="1800" spc="-5" dirty="0">
                <a:latin typeface="Times New Roman"/>
                <a:cs typeface="Times New Roman"/>
              </a:rPr>
              <a:t>quan. Mở </a:t>
            </a:r>
            <a:r>
              <a:rPr sz="1800" dirty="0">
                <a:latin typeface="Times New Roman"/>
                <a:cs typeface="Times New Roman"/>
              </a:rPr>
              <a:t>đầu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mối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lương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duyên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vỡ,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dứt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oan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ức.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Du </a:t>
            </a:r>
            <a:r>
              <a:rPr sz="1800" dirty="0">
                <a:latin typeface="Times New Roman"/>
                <a:cs typeface="Times New Roman"/>
              </a:rPr>
              <a:t>muốn nói gì với chúng ta </a:t>
            </a:r>
            <a:r>
              <a:rPr sz="1800" spc="-5" dirty="0">
                <a:latin typeface="Times New Roman"/>
                <a:cs typeface="Times New Roman"/>
              </a:rPr>
              <a:t>thông </a:t>
            </a:r>
            <a:r>
              <a:rPr sz="1800" dirty="0">
                <a:latin typeface="Times New Roman"/>
                <a:cs typeface="Times New Roman"/>
              </a:rPr>
              <a:t>qua bức </a:t>
            </a:r>
            <a:r>
              <a:rPr sz="1800" spc="-5" dirty="0">
                <a:latin typeface="Times New Roman"/>
                <a:cs typeface="Times New Roman"/>
              </a:rPr>
              <a:t>thông điệp </a:t>
            </a:r>
            <a:r>
              <a:rPr sz="1800" dirty="0">
                <a:latin typeface="Times New Roman"/>
                <a:cs typeface="Times New Roman"/>
              </a:rPr>
              <a:t>vĩ </a:t>
            </a:r>
            <a:r>
              <a:rPr sz="1800" spc="-5" dirty="0">
                <a:latin typeface="Times New Roman"/>
                <a:cs typeface="Times New Roman"/>
              </a:rPr>
              <a:t>đại của ông? </a:t>
            </a:r>
            <a:r>
              <a:rPr sz="1800" dirty="0">
                <a:latin typeface="Times New Roman"/>
                <a:cs typeface="Times New Roman"/>
              </a:rPr>
              <a:t>Rõ </a:t>
            </a:r>
            <a:r>
              <a:rPr sz="1800" spc="-5" dirty="0">
                <a:latin typeface="Times New Roman"/>
                <a:cs typeface="Times New Roman"/>
              </a:rPr>
              <a:t>ràng, </a:t>
            </a:r>
            <a:r>
              <a:rPr sz="1800" spc="5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sâu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thẳm,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Du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hình ảnh Thúy Kiều - </a:t>
            </a:r>
            <a:r>
              <a:rPr sz="1800" spc="-10" dirty="0">
                <a:latin typeface="Times New Roman"/>
                <a:cs typeface="Times New Roman"/>
              </a:rPr>
              <a:t>đang </a:t>
            </a:r>
            <a:r>
              <a:rPr sz="1800" dirty="0">
                <a:latin typeface="Times New Roman"/>
                <a:cs typeface="Times New Roman"/>
              </a:rPr>
              <a:t>đặt ra vấn để </a:t>
            </a:r>
            <a:r>
              <a:rPr sz="1800" spc="-5" dirty="0">
                <a:latin typeface="Times New Roman"/>
                <a:cs typeface="Times New Roman"/>
              </a:rPr>
              <a:t>“Tồn </a:t>
            </a:r>
            <a:r>
              <a:rPr sz="1800" dirty="0">
                <a:latin typeface="Times New Roman"/>
                <a:cs typeface="Times New Roman"/>
              </a:rPr>
              <a:t>tại </a:t>
            </a:r>
            <a:r>
              <a:rPr sz="1800" spc="-5" dirty="0">
                <a:latin typeface="Times New Roman"/>
                <a:cs typeface="Times New Roman"/>
              </a:rPr>
              <a:t>hay không tồn </a:t>
            </a:r>
            <a:r>
              <a:rPr sz="1800" dirty="0">
                <a:latin typeface="Times New Roman"/>
                <a:cs typeface="Times New Roman"/>
              </a:rPr>
              <a:t> tại?”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dirty="0">
                <a:latin typeface="Times New Roman"/>
                <a:cs typeface="Times New Roman"/>
              </a:rPr>
              <a:t> Nguyễn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 </a:t>
            </a:r>
            <a:r>
              <a:rPr sz="1800" dirty="0">
                <a:latin typeface="Times New Roman"/>
                <a:cs typeface="Times New Roman"/>
              </a:rPr>
              <a:t>đang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dirty="0">
                <a:latin typeface="Times New Roman"/>
                <a:cs typeface="Times New Roman"/>
              </a:rPr>
              <a:t> 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đình</a:t>
            </a:r>
          </a:p>
          <a:p>
            <a:pPr marL="12700" marR="635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Gia đình Nguyễn Du là gia đình </a:t>
            </a:r>
            <a:r>
              <a:rPr sz="1800" spc="5" dirty="0">
                <a:latin typeface="Times New Roman"/>
                <a:cs typeface="Times New Roman"/>
              </a:rPr>
              <a:t>đại </a:t>
            </a:r>
            <a:r>
              <a:rPr sz="1800" dirty="0">
                <a:latin typeface="Times New Roman"/>
                <a:cs typeface="Times New Roman"/>
              </a:rPr>
              <a:t>quý tộc </a:t>
            </a:r>
            <a:r>
              <a:rPr sz="1800" spc="-5" dirty="0">
                <a:latin typeface="Times New Roman"/>
                <a:cs typeface="Times New Roman"/>
              </a:rPr>
              <a:t>nhiều đời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quan </a:t>
            </a:r>
            <a:r>
              <a:rPr sz="1800" dirty="0">
                <a:latin typeface="Times New Roman"/>
                <a:cs typeface="Times New Roman"/>
              </a:rPr>
              <a:t>và có truyền </a:t>
            </a:r>
            <a:r>
              <a:rPr sz="1800" spc="-5" dirty="0">
                <a:latin typeface="Times New Roman"/>
                <a:cs typeface="Times New Roman"/>
              </a:rPr>
              <a:t>thống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chương.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bị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sút.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mồ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9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tuổi,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mồ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12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tuổi. </a:t>
            </a:r>
            <a:r>
              <a:rPr sz="1800" spc="-10" dirty="0">
                <a:latin typeface="Times New Roman"/>
                <a:cs typeface="Times New Roman"/>
              </a:rPr>
              <a:t>Hoàn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 cuộc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ông.</a:t>
            </a:r>
          </a:p>
          <a:p>
            <a:pPr marL="12700" algn="just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buChar char="-"/>
              <a:tabLst>
                <a:tab pos="144145" algn="l"/>
              </a:tabLst>
            </a:pP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khiếu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bẩm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trải,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vốn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lưu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lạc,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đời,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</a:p>
          <a:p>
            <a:pPr marL="12700" marR="6350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người, </a:t>
            </a:r>
            <a:r>
              <a:rPr sz="1800" dirty="0">
                <a:latin typeface="Times New Roman"/>
                <a:cs typeface="Times New Roman"/>
              </a:rPr>
              <a:t>nhiều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phận khác </a:t>
            </a:r>
            <a:r>
              <a:rPr sz="1800" spc="-5" dirty="0">
                <a:latin typeface="Times New Roman"/>
                <a:cs typeface="Times New Roman"/>
              </a:rPr>
              <a:t>nhau. </a:t>
            </a:r>
            <a:r>
              <a:rPr sz="1800" dirty="0">
                <a:latin typeface="Times New Roman"/>
                <a:cs typeface="Times New Roman"/>
              </a:rPr>
              <a:t>Ông từng đi sứ sang Trung </a:t>
            </a:r>
            <a:r>
              <a:rPr sz="1800" spc="-5" dirty="0">
                <a:latin typeface="Times New Roman"/>
                <a:cs typeface="Times New Roman"/>
              </a:rPr>
              <a:t>Quốc, </a:t>
            </a:r>
            <a:r>
              <a:rPr sz="1800" dirty="0">
                <a:latin typeface="Times New Roman"/>
                <a:cs typeface="Times New Roman"/>
              </a:rPr>
              <a:t>qua nhiều </a:t>
            </a:r>
            <a:r>
              <a:rPr sz="1800" spc="-5" dirty="0">
                <a:latin typeface="Times New Roman"/>
                <a:cs typeface="Times New Roman"/>
              </a:rPr>
              <a:t>vùng đất </a:t>
            </a:r>
            <a:r>
              <a:rPr sz="1800" dirty="0">
                <a:latin typeface="Times New Roman"/>
                <a:cs typeface="Times New Roman"/>
              </a:rPr>
              <a:t> Trung </a:t>
            </a:r>
            <a:r>
              <a:rPr sz="1800" spc="-5" dirty="0">
                <a:latin typeface="Times New Roman"/>
                <a:cs typeface="Times New Roman"/>
              </a:rPr>
              <a:t>Hoa </a:t>
            </a:r>
            <a:r>
              <a:rPr sz="1800" dirty="0">
                <a:latin typeface="Times New Roman"/>
                <a:cs typeface="Times New Roman"/>
              </a:rPr>
              <a:t>rộng lớn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nhiều </a:t>
            </a:r>
            <a:r>
              <a:rPr sz="1800" spc="-5" dirty="0">
                <a:latin typeface="Times New Roman"/>
                <a:cs typeface="Times New Roman"/>
              </a:rPr>
              <a:t>nền </a:t>
            </a:r>
            <a:r>
              <a:rPr sz="1800" dirty="0">
                <a:latin typeface="Times New Roman"/>
                <a:cs typeface="Times New Roman"/>
              </a:rPr>
              <a:t>văn hóa rực </a:t>
            </a:r>
            <a:r>
              <a:rPr sz="1800" spc="-10" dirty="0">
                <a:latin typeface="Times New Roman"/>
                <a:cs typeface="Times New Roman"/>
              </a:rPr>
              <a:t>rỡ. </a:t>
            </a:r>
            <a:r>
              <a:rPr sz="1800" spc="-5" dirty="0">
                <a:latin typeface="Times New Roman"/>
                <a:cs typeface="Times New Roman"/>
              </a:rPr>
              <a:t>Tất cả những </a:t>
            </a:r>
            <a:r>
              <a:rPr sz="1800" dirty="0">
                <a:latin typeface="Times New Roman"/>
                <a:cs typeface="Times New Roman"/>
              </a:rPr>
              <a:t>điều đó có ảnh </a:t>
            </a:r>
            <a:r>
              <a:rPr sz="1800" spc="-5" dirty="0">
                <a:latin typeface="Times New Roman"/>
                <a:cs typeface="Times New Roman"/>
              </a:rPr>
              <a:t>hưởng </a:t>
            </a:r>
            <a:r>
              <a:rPr sz="1800" dirty="0">
                <a:latin typeface="Times New Roman"/>
                <a:cs typeface="Times New Roman"/>
              </a:rPr>
              <a:t>tới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 tác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thơ.</a:t>
            </a:r>
          </a:p>
          <a:p>
            <a:pPr marL="161925" indent="-149860" algn="just">
              <a:lnSpc>
                <a:spcPct val="100000"/>
              </a:lnSpc>
              <a:spcBef>
                <a:spcPts val="530"/>
              </a:spcBef>
              <a:buChar char="-"/>
              <a:tabLst>
                <a:tab pos="162560" algn="l"/>
              </a:tabLst>
            </a:pP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thương.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“Chữ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tài”.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Liên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Chủ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Tựa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đời:“Lời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tả ra </a:t>
            </a:r>
            <a:r>
              <a:rPr sz="1800" spc="-5" dirty="0">
                <a:latin typeface="Times New Roman"/>
                <a:cs typeface="Times New Roman"/>
              </a:rPr>
              <a:t>hình như </a:t>
            </a:r>
            <a:r>
              <a:rPr sz="1800" dirty="0">
                <a:latin typeface="Times New Roman"/>
                <a:cs typeface="Times New Roman"/>
              </a:rPr>
              <a:t>có máu </a:t>
            </a:r>
            <a:r>
              <a:rPr sz="1800" spc="5" dirty="0">
                <a:latin typeface="Times New Roman"/>
                <a:cs typeface="Times New Roman"/>
              </a:rPr>
              <a:t>chảy </a:t>
            </a:r>
            <a:r>
              <a:rPr sz="1800" dirty="0">
                <a:latin typeface="Times New Roman"/>
                <a:cs typeface="Times New Roman"/>
              </a:rPr>
              <a:t>ở đầu ngọn </a:t>
            </a:r>
            <a:r>
              <a:rPr sz="1800" spc="-5" dirty="0">
                <a:latin typeface="Times New Roman"/>
                <a:cs typeface="Times New Roman"/>
              </a:rPr>
              <a:t>bút, nước </a:t>
            </a:r>
            <a:r>
              <a:rPr sz="1800" dirty="0">
                <a:latin typeface="Times New Roman"/>
                <a:cs typeface="Times New Roman"/>
              </a:rPr>
              <a:t>mắt thẫm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dirty="0">
                <a:latin typeface="Times New Roman"/>
                <a:cs typeface="Times New Roman"/>
              </a:rPr>
              <a:t>tờ </a:t>
            </a:r>
            <a:r>
              <a:rPr sz="1800" spc="-5" dirty="0">
                <a:latin typeface="Times New Roman"/>
                <a:cs typeface="Times New Roman"/>
              </a:rPr>
              <a:t>giấy khiến </a:t>
            </a:r>
            <a:r>
              <a:rPr sz="1800" dirty="0">
                <a:latin typeface="Times New Roman"/>
                <a:cs typeface="Times New Roman"/>
              </a:rPr>
              <a:t>ai </a:t>
            </a:r>
            <a:r>
              <a:rPr sz="1800" spc="-5" dirty="0">
                <a:latin typeface="Times New Roman"/>
                <a:cs typeface="Times New Roman"/>
              </a:rPr>
              <a:t>đọc </a:t>
            </a:r>
            <a:r>
              <a:rPr sz="1800" dirty="0">
                <a:latin typeface="Times New Roman"/>
                <a:cs typeface="Times New Roman"/>
              </a:rPr>
              <a:t> cũng </a:t>
            </a:r>
            <a:r>
              <a:rPr sz="1800" spc="-5" dirty="0">
                <a:latin typeface="Times New Roman"/>
                <a:cs typeface="Times New Roman"/>
              </a:rPr>
              <a:t>phải thấm thía </a:t>
            </a:r>
            <a:r>
              <a:rPr sz="1800" dirty="0">
                <a:latin typeface="Times New Roman"/>
                <a:cs typeface="Times New Roman"/>
              </a:rPr>
              <a:t>ngậm </a:t>
            </a:r>
            <a:r>
              <a:rPr sz="1800" spc="-5" dirty="0">
                <a:latin typeface="Times New Roman"/>
                <a:cs typeface="Times New Roman"/>
              </a:rPr>
              <a:t>ngùi, đau đớn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5" dirty="0">
                <a:latin typeface="Times New Roman"/>
                <a:cs typeface="Times New Roman"/>
              </a:rPr>
              <a:t>đứt ruột”. </a:t>
            </a:r>
            <a:r>
              <a:rPr sz="1800" dirty="0">
                <a:latin typeface="Times New Roman"/>
                <a:cs typeface="Times New Roman"/>
              </a:rPr>
              <a:t>Nếu không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dirty="0">
                <a:latin typeface="Times New Roman"/>
                <a:cs typeface="Times New Roman"/>
              </a:rPr>
              <a:t>có con mắt trông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5" dirty="0">
                <a:latin typeface="Times New Roman"/>
                <a:cs typeface="Times New Roman"/>
              </a:rPr>
              <a:t> sáu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cõi,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 lòng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nghìn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bút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lực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ấy.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d.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nghiệp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học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Du: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46685" indent="-134620">
              <a:lnSpc>
                <a:spcPct val="100000"/>
              </a:lnSpc>
              <a:spcBef>
                <a:spcPts val="6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5" dirty="0">
                <a:latin typeface="Times New Roman"/>
                <a:cs typeface="Times New Roman"/>
              </a:rPr>
              <a:t> tác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Hán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Nôm.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3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gồm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243</a:t>
            </a:r>
            <a:r>
              <a:rPr sz="1800" spc="-5" dirty="0">
                <a:latin typeface="Times New Roman"/>
                <a:cs typeface="Times New Roman"/>
              </a:rPr>
              <a:t> bài.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ts val="2700"/>
              </a:lnSpc>
              <a:spcBef>
                <a:spcPts val="165"/>
              </a:spcBef>
              <a:buChar char="-"/>
              <a:tabLst>
                <a:tab pos="161290" algn="l"/>
              </a:tabLst>
            </a:pP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Nôm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chiêu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hồn,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sắc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phẩm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“Truyện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Kiều”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Nguồn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gốc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tạo:</a:t>
            </a:r>
          </a:p>
          <a:p>
            <a:pPr marL="12700" marR="6350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dựa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(Trung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Quốc).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tạo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quyết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phẩm.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ts val="2700"/>
              </a:lnSpc>
              <a:spcBef>
                <a:spcPts val="170"/>
              </a:spcBef>
              <a:buChar char="-"/>
              <a:tabLst>
                <a:tab pos="156845" algn="l"/>
              </a:tabLst>
            </a:pP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dung: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TQ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khúc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bạc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mệnh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(Vượt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dirty="0">
                <a:latin typeface="Times New Roman"/>
                <a:cs typeface="Times New Roman"/>
              </a:rPr>
              <a:t> Tâm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 Tài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tinh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đạo).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35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dirty="0">
                <a:latin typeface="Times New Roman"/>
                <a:cs typeface="Times New Roman"/>
              </a:rPr>
              <a:t> tác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kỷ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XIX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(1805-1809)</a:t>
            </a:r>
            <a:endParaRPr sz="1800" dirty="0">
              <a:latin typeface="Times New Roman"/>
              <a:cs typeface="Times New Roman"/>
            </a:endParaRPr>
          </a:p>
          <a:p>
            <a:pPr marL="158750" indent="-146685">
              <a:lnSpc>
                <a:spcPct val="100000"/>
              </a:lnSpc>
              <a:spcBef>
                <a:spcPts val="525"/>
              </a:spcBef>
              <a:buChar char="-"/>
              <a:tabLst>
                <a:tab pos="159385" algn="l"/>
              </a:tabLst>
            </a:pP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loại: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nôm: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nôm.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bát.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nôm: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hầu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sở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gian;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tên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dựa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sẵn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TQ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hoặc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phát</a:t>
            </a:r>
            <a:r>
              <a:rPr sz="1800" dirty="0">
                <a:latin typeface="Times New Roman"/>
                <a:cs typeface="Times New Roman"/>
              </a:rPr>
              <a:t> triển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 </a:t>
            </a:r>
            <a:r>
              <a:rPr sz="1800" spc="-5" dirty="0">
                <a:latin typeface="Times New Roman"/>
                <a:cs typeface="Times New Roman"/>
              </a:rPr>
              <a:t>mẽ </a:t>
            </a:r>
            <a:r>
              <a:rPr sz="1800" dirty="0">
                <a:latin typeface="Times New Roman"/>
                <a:cs typeface="Times New Roman"/>
              </a:rPr>
              <a:t>nhất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nửa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kỷ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XVIII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kỷ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XIX.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đề: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5" dirty="0">
                <a:latin typeface="Times New Roman"/>
                <a:cs typeface="Times New Roman"/>
              </a:rPr>
              <a:t> Kiều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2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5" dirty="0">
                <a:latin typeface="Times New Roman"/>
                <a:cs typeface="Times New Roman"/>
              </a:rPr>
              <a:t> Hán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Nôm</a:t>
            </a: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hán: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“Đoạn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thanh”: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kêu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(bộc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 đề</a:t>
            </a:r>
            <a:r>
              <a:rPr sz="1800" spc="-5" dirty="0">
                <a:latin typeface="Times New Roman"/>
                <a:cs typeface="Times New Roman"/>
              </a:rPr>
              <a:t> tác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 </a:t>
            </a:r>
            <a:r>
              <a:rPr sz="1800" spc="-10" dirty="0">
                <a:latin typeface="Times New Roman"/>
                <a:cs typeface="Times New Roman"/>
              </a:rPr>
              <a:t>nữ).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Tên</a:t>
            </a:r>
            <a:r>
              <a:rPr sz="1800" dirty="0">
                <a:latin typeface="Times New Roman"/>
                <a:cs typeface="Times New Roman"/>
              </a:rPr>
              <a:t> chữ nôm: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 </a:t>
            </a:r>
            <a:r>
              <a:rPr sz="1800" spc="-5" dirty="0">
                <a:latin typeface="Times New Roman"/>
                <a:cs typeface="Times New Roman"/>
              </a:rPr>
              <a:t>Kiều: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 nhân vật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dirty="0">
                <a:latin typeface="Times New Roman"/>
                <a:cs typeface="Times New Roman"/>
              </a:rPr>
              <a:t> 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" dirty="0">
                <a:latin typeface="Times New Roman"/>
                <a:cs typeface="Times New Roman"/>
              </a:rPr>
              <a:t> đặt.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Tóm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tắt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Char char="-"/>
            </a:pPr>
            <a:endParaRPr sz="27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a,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5" dirty="0">
                <a:latin typeface="Times New Roman"/>
                <a:cs typeface="Times New Roman"/>
              </a:rPr>
              <a:t> nhất: Gặp </a:t>
            </a:r>
            <a:r>
              <a:rPr sz="1800" dirty="0">
                <a:latin typeface="Times New Roman"/>
                <a:cs typeface="Times New Roman"/>
              </a:rPr>
              <a:t>gỡ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đính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ước.</a:t>
            </a:r>
            <a:endParaRPr sz="1800" dirty="0">
              <a:latin typeface="Times New Roman"/>
              <a:cs typeface="Times New Roman"/>
            </a:endParaRPr>
          </a:p>
          <a:p>
            <a:pPr marL="161925" indent="-149860" algn="just">
              <a:lnSpc>
                <a:spcPct val="100000"/>
              </a:lnSpc>
              <a:spcBef>
                <a:spcPts val="530"/>
              </a:spcBef>
              <a:buChar char="-"/>
              <a:tabLst>
                <a:tab pos="162560" algn="l"/>
              </a:tabLst>
            </a:pPr>
            <a:r>
              <a:rPr sz="1800" spc="-5" dirty="0">
                <a:latin typeface="Times New Roman"/>
                <a:cs typeface="Times New Roman"/>
              </a:rPr>
              <a:t>Vương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Thúy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vẹn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toàn,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trung lưu lương </a:t>
            </a:r>
            <a:r>
              <a:rPr sz="1800" spc="-5" dirty="0">
                <a:latin typeface="Times New Roman"/>
                <a:cs typeface="Times New Roman"/>
              </a:rPr>
              <a:t>thiện, sống </a:t>
            </a:r>
            <a:r>
              <a:rPr sz="1800" dirty="0">
                <a:latin typeface="Times New Roman"/>
                <a:cs typeface="Times New Roman"/>
              </a:rPr>
              <a:t>trong cảnh “êm </a:t>
            </a:r>
            <a:r>
              <a:rPr sz="1800" spc="-5" dirty="0">
                <a:latin typeface="Times New Roman"/>
                <a:cs typeface="Times New Roman"/>
              </a:rPr>
              <a:t>đềm trướng </a:t>
            </a:r>
            <a:r>
              <a:rPr sz="1800" dirty="0">
                <a:latin typeface="Times New Roman"/>
                <a:cs typeface="Times New Roman"/>
              </a:rPr>
              <a:t>rủ màn </a:t>
            </a:r>
            <a:r>
              <a:rPr sz="1800" spc="-5" dirty="0">
                <a:latin typeface="Times New Roman"/>
                <a:cs typeface="Times New Roman"/>
              </a:rPr>
              <a:t>che” </a:t>
            </a:r>
            <a:r>
              <a:rPr sz="1800" dirty="0">
                <a:latin typeface="Times New Roman"/>
                <a:cs typeface="Times New Roman"/>
              </a:rPr>
              <a:t>bên </a:t>
            </a:r>
            <a:r>
              <a:rPr sz="1800" spc="5" dirty="0">
                <a:latin typeface="Times New Roman"/>
                <a:cs typeface="Times New Roman"/>
              </a:rPr>
              <a:t>cạnh </a:t>
            </a:r>
            <a:r>
              <a:rPr sz="1800" dirty="0">
                <a:latin typeface="Times New Roman"/>
                <a:cs typeface="Times New Roman"/>
              </a:rPr>
              <a:t>cha </a:t>
            </a:r>
            <a:r>
              <a:rPr sz="1800" spc="5" dirty="0">
                <a:latin typeface="Times New Roman"/>
                <a:cs typeface="Times New Roman"/>
              </a:rPr>
              <a:t>mẹ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 em là Thúy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Vương Quan. </a:t>
            </a:r>
            <a:r>
              <a:rPr sz="1800" dirty="0">
                <a:latin typeface="Times New Roman"/>
                <a:cs typeface="Times New Roman"/>
              </a:rPr>
              <a:t>Trong buổi du </a:t>
            </a:r>
            <a:r>
              <a:rPr sz="1800" spc="-5" dirty="0">
                <a:latin typeface="Times New Roman"/>
                <a:cs typeface="Times New Roman"/>
              </a:rPr>
              <a:t>xuân nhân </a:t>
            </a:r>
            <a:r>
              <a:rPr sz="1800" spc="5" dirty="0">
                <a:latin typeface="Times New Roman"/>
                <a:cs typeface="Times New Roman"/>
              </a:rPr>
              <a:t>tết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-5" dirty="0">
                <a:latin typeface="Times New Roman"/>
                <a:cs typeface="Times New Roman"/>
              </a:rPr>
              <a:t>minh, </a:t>
            </a:r>
            <a:r>
              <a:rPr sz="1800" dirty="0">
                <a:latin typeface="Times New Roman"/>
                <a:cs typeface="Times New Roman"/>
              </a:rPr>
              <a:t>Kiều </a:t>
            </a:r>
            <a:r>
              <a:rPr sz="1800" spc="-5" dirty="0">
                <a:latin typeface="Times New Roman"/>
                <a:cs typeface="Times New Roman"/>
              </a:rPr>
              <a:t>gặp </a:t>
            </a:r>
            <a:r>
              <a:rPr sz="1800" dirty="0">
                <a:latin typeface="Times New Roman"/>
                <a:cs typeface="Times New Roman"/>
              </a:rPr>
              <a:t> Kim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“phong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tót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vời”.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chớm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nở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mối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Kim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dọn đến trọ cạnh nhà Thúy </a:t>
            </a:r>
            <a:r>
              <a:rPr sz="1800" spc="-5" dirty="0">
                <a:latin typeface="Times New Roman"/>
                <a:cs typeface="Times New Roman"/>
              </a:rPr>
              <a:t>Kiều, </a:t>
            </a:r>
            <a:r>
              <a:rPr sz="1800" dirty="0">
                <a:latin typeface="Times New Roman"/>
                <a:cs typeface="Times New Roman"/>
              </a:rPr>
              <a:t>nhân trả </a:t>
            </a:r>
            <a:r>
              <a:rPr sz="1800" spc="-5" dirty="0">
                <a:latin typeface="Times New Roman"/>
                <a:cs typeface="Times New Roman"/>
              </a:rPr>
              <a:t>chiếc thoa rơi, Kim </a:t>
            </a:r>
            <a:r>
              <a:rPr sz="1800" dirty="0">
                <a:latin typeface="Times New Roman"/>
                <a:cs typeface="Times New Roman"/>
              </a:rPr>
              <a:t>trọng gặp Kiều </a:t>
            </a:r>
            <a:r>
              <a:rPr sz="1800" spc="-5" dirty="0">
                <a:latin typeface="Times New Roman"/>
                <a:cs typeface="Times New Roman"/>
              </a:rPr>
              <a:t>bày </a:t>
            </a:r>
            <a:r>
              <a:rPr sz="1800" dirty="0">
                <a:latin typeface="Times New Roman"/>
                <a:cs typeface="Times New Roman"/>
              </a:rPr>
              <a:t>tỏ tâm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 tự do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đính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b, Phần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5" dirty="0">
                <a:latin typeface="Times New Roman"/>
                <a:cs typeface="Times New Roman"/>
              </a:rPr>
              <a:t> hai: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biến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lưu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  <a:buChar char="-"/>
              <a:tabLst>
                <a:tab pos="150495" algn="l"/>
              </a:tabLst>
            </a:pPr>
            <a:r>
              <a:rPr sz="1800" dirty="0">
                <a:latin typeface="Times New Roman"/>
                <a:cs typeface="Times New Roman"/>
              </a:rPr>
              <a:t>Trong khi Kim trọng về </a:t>
            </a:r>
            <a:r>
              <a:rPr sz="1800" spc="-5" dirty="0">
                <a:latin typeface="Times New Roman"/>
                <a:cs typeface="Times New Roman"/>
              </a:rPr>
              <a:t>Liêu </a:t>
            </a:r>
            <a:r>
              <a:rPr sz="1800" spc="-10" dirty="0">
                <a:latin typeface="Times New Roman"/>
                <a:cs typeface="Times New Roman"/>
              </a:rPr>
              <a:t>Dương </a:t>
            </a:r>
            <a:r>
              <a:rPr sz="1800" dirty="0">
                <a:latin typeface="Times New Roman"/>
                <a:cs typeface="Times New Roman"/>
              </a:rPr>
              <a:t>chịu tang </a:t>
            </a:r>
            <a:r>
              <a:rPr sz="1800" spc="-5" dirty="0">
                <a:latin typeface="Times New Roman"/>
                <a:cs typeface="Times New Roman"/>
              </a:rPr>
              <a:t>chú, </a:t>
            </a:r>
            <a:r>
              <a:rPr sz="1800" dirty="0">
                <a:latin typeface="Times New Roman"/>
                <a:cs typeface="Times New Roman"/>
              </a:rPr>
              <a:t>gia </a:t>
            </a:r>
            <a:r>
              <a:rPr sz="1800" spc="-5" dirty="0">
                <a:latin typeface="Times New Roman"/>
                <a:cs typeface="Times New Roman"/>
              </a:rPr>
              <a:t>đình Kiều </a:t>
            </a:r>
            <a:r>
              <a:rPr sz="1800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mắc </a:t>
            </a:r>
            <a:r>
              <a:rPr sz="1800" dirty="0">
                <a:latin typeface="Times New Roman"/>
                <a:cs typeface="Times New Roman"/>
              </a:rPr>
              <a:t>oan. </a:t>
            </a:r>
            <a:r>
              <a:rPr sz="1800" spc="-5" dirty="0">
                <a:latin typeface="Times New Roman"/>
                <a:cs typeface="Times New Roman"/>
              </a:rPr>
              <a:t>Kiều </a:t>
            </a:r>
            <a:r>
              <a:rPr sz="1800" dirty="0">
                <a:latin typeface="Times New Roman"/>
                <a:cs typeface="Times New Roman"/>
              </a:rPr>
              <a:t>nhờ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trả </a:t>
            </a:r>
            <a:r>
              <a:rPr sz="1800" spc="-5" dirty="0">
                <a:latin typeface="Times New Roman"/>
                <a:cs typeface="Times New Roman"/>
              </a:rPr>
              <a:t>nghĩa cho Kim </a:t>
            </a:r>
            <a:r>
              <a:rPr sz="1800" dirty="0">
                <a:latin typeface="Times New Roman"/>
                <a:cs typeface="Times New Roman"/>
              </a:rPr>
              <a:t>Trọng còn nàng thì </a:t>
            </a:r>
            <a:r>
              <a:rPr sz="1800" spc="-5" dirty="0">
                <a:latin typeface="Times New Roman"/>
                <a:cs typeface="Times New Roman"/>
              </a:rPr>
              <a:t>bán mình </a:t>
            </a:r>
            <a:r>
              <a:rPr sz="1800" dirty="0">
                <a:latin typeface="Times New Roman"/>
                <a:cs typeface="Times New Roman"/>
              </a:rPr>
              <a:t>chuộc cha. Nàng bị bọn </a:t>
            </a:r>
            <a:r>
              <a:rPr sz="1800" spc="-5" dirty="0">
                <a:latin typeface="Times New Roman"/>
                <a:cs typeface="Times New Roman"/>
              </a:rPr>
              <a:t>buôn người </a:t>
            </a:r>
            <a:r>
              <a:rPr sz="1800" dirty="0">
                <a:latin typeface="Times New Roman"/>
                <a:cs typeface="Times New Roman"/>
              </a:rPr>
              <a:t> là </a:t>
            </a:r>
            <a:r>
              <a:rPr sz="1800" spc="-5" dirty="0">
                <a:latin typeface="Times New Roman"/>
                <a:cs typeface="Times New Roman"/>
              </a:rPr>
              <a:t>Mã Giám Sinh, </a:t>
            </a:r>
            <a:r>
              <a:rPr sz="1800" dirty="0">
                <a:latin typeface="Times New Roman"/>
                <a:cs typeface="Times New Roman"/>
              </a:rPr>
              <a:t>Tú </a:t>
            </a:r>
            <a:r>
              <a:rPr sz="1800" spc="-5" dirty="0">
                <a:latin typeface="Times New Roman"/>
                <a:cs typeface="Times New Roman"/>
              </a:rPr>
              <a:t>Bà, </a:t>
            </a:r>
            <a:r>
              <a:rPr sz="1800" spc="5" dirty="0">
                <a:latin typeface="Times New Roman"/>
                <a:cs typeface="Times New Roman"/>
              </a:rPr>
              <a:t>Sở </a:t>
            </a:r>
            <a:r>
              <a:rPr sz="1800" dirty="0">
                <a:latin typeface="Times New Roman"/>
                <a:cs typeface="Times New Roman"/>
              </a:rPr>
              <a:t>Khanh lừa </a:t>
            </a:r>
            <a:r>
              <a:rPr sz="1800" spc="-5" dirty="0">
                <a:latin typeface="Times New Roman"/>
                <a:cs typeface="Times New Roman"/>
              </a:rPr>
              <a:t>gạt, </a:t>
            </a:r>
            <a:r>
              <a:rPr sz="1800" dirty="0">
                <a:latin typeface="Times New Roman"/>
                <a:cs typeface="Times New Roman"/>
              </a:rPr>
              <a:t>đẩy vào lầu </a:t>
            </a:r>
            <a:r>
              <a:rPr sz="1800" spc="-5" dirty="0">
                <a:latin typeface="Times New Roman"/>
                <a:cs typeface="Times New Roman"/>
              </a:rPr>
              <a:t>xanh. Sau </a:t>
            </a:r>
            <a:r>
              <a:rPr sz="1800" dirty="0">
                <a:latin typeface="Times New Roman"/>
                <a:cs typeface="Times New Roman"/>
              </a:rPr>
              <a:t>đó, </a:t>
            </a:r>
            <a:r>
              <a:rPr sz="1800" spc="-5" dirty="0">
                <a:latin typeface="Times New Roman"/>
                <a:cs typeface="Times New Roman"/>
              </a:rPr>
              <a:t>nàng </a:t>
            </a:r>
            <a:r>
              <a:rPr sz="1800" dirty="0">
                <a:latin typeface="Times New Roman"/>
                <a:cs typeface="Times New Roman"/>
              </a:rPr>
              <a:t>được </a:t>
            </a:r>
            <a:r>
              <a:rPr sz="1800" spc="-5" dirty="0">
                <a:latin typeface="Times New Roman"/>
                <a:cs typeface="Times New Roman"/>
              </a:rPr>
              <a:t>Thúc </a:t>
            </a:r>
            <a:r>
              <a:rPr sz="1800" dirty="0">
                <a:latin typeface="Times New Roman"/>
                <a:cs typeface="Times New Roman"/>
              </a:rPr>
              <a:t> Sinh,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phóng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khỏi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nữ.</a:t>
            </a:r>
            <a:r>
              <a:rPr sz="1800" spc="-5" dirty="0">
                <a:latin typeface="Times New Roman"/>
                <a:cs typeface="Times New Roman"/>
              </a:rPr>
              <a:t> Nhưng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rồi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vợ cả </a:t>
            </a:r>
            <a:r>
              <a:rPr sz="1800" spc="-5" dirty="0">
                <a:latin typeface="Times New Roman"/>
                <a:cs typeface="Times New Roman"/>
              </a:rPr>
              <a:t>của Thúc </a:t>
            </a:r>
            <a:r>
              <a:rPr sz="1800" dirty="0">
                <a:latin typeface="Times New Roman"/>
                <a:cs typeface="Times New Roman"/>
              </a:rPr>
              <a:t>Sinh là </a:t>
            </a:r>
            <a:r>
              <a:rPr sz="1800" spc="-5" dirty="0">
                <a:latin typeface="Times New Roman"/>
                <a:cs typeface="Times New Roman"/>
              </a:rPr>
              <a:t>Hoạn Thư </a:t>
            </a:r>
            <a:r>
              <a:rPr sz="1800" dirty="0">
                <a:latin typeface="Times New Roman"/>
                <a:cs typeface="Times New Roman"/>
              </a:rPr>
              <a:t>ghen tuông, </a:t>
            </a:r>
            <a:r>
              <a:rPr sz="1800" spc="-5" dirty="0">
                <a:latin typeface="Times New Roman"/>
                <a:cs typeface="Times New Roman"/>
              </a:rPr>
              <a:t>đầy đọa. Kiều phải </a:t>
            </a:r>
            <a:r>
              <a:rPr sz="1800" dirty="0">
                <a:latin typeface="Times New Roman"/>
                <a:cs typeface="Times New Roman"/>
              </a:rPr>
              <a:t>trốn đến </a:t>
            </a:r>
            <a:r>
              <a:rPr sz="1800" spc="-5" dirty="0">
                <a:latin typeface="Times New Roman"/>
                <a:cs typeface="Times New Roman"/>
              </a:rPr>
              <a:t>nương nhờ </a:t>
            </a:r>
            <a:r>
              <a:rPr sz="1800" dirty="0">
                <a:latin typeface="Times New Roman"/>
                <a:cs typeface="Times New Roman"/>
              </a:rPr>
              <a:t>cửa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phật. </a:t>
            </a:r>
            <a:r>
              <a:rPr sz="1800" spc="-5" dirty="0">
                <a:latin typeface="Times New Roman"/>
                <a:cs typeface="Times New Roman"/>
              </a:rPr>
              <a:t>Sư Giác Duyên </a:t>
            </a:r>
            <a:r>
              <a:rPr sz="1800" dirty="0">
                <a:latin typeface="Times New Roman"/>
                <a:cs typeface="Times New Roman"/>
              </a:rPr>
              <a:t>vô tình </a:t>
            </a:r>
            <a:r>
              <a:rPr sz="1800" spc="5" dirty="0">
                <a:latin typeface="Times New Roman"/>
                <a:cs typeface="Times New Roman"/>
              </a:rPr>
              <a:t>gửi </a:t>
            </a:r>
            <a:r>
              <a:rPr sz="1800" dirty="0">
                <a:latin typeface="Times New Roman"/>
                <a:cs typeface="Times New Roman"/>
              </a:rPr>
              <a:t>nàng cho </a:t>
            </a:r>
            <a:r>
              <a:rPr sz="1800" spc="-5" dirty="0">
                <a:latin typeface="Times New Roman"/>
                <a:cs typeface="Times New Roman"/>
              </a:rPr>
              <a:t>Bạc </a:t>
            </a:r>
            <a:r>
              <a:rPr sz="1800" spc="-10" dirty="0">
                <a:latin typeface="Times New Roman"/>
                <a:cs typeface="Times New Roman"/>
              </a:rPr>
              <a:t>Bà </a:t>
            </a:r>
            <a:r>
              <a:rPr sz="1800" dirty="0">
                <a:latin typeface="Times New Roman"/>
                <a:cs typeface="Times New Roman"/>
              </a:rPr>
              <a:t>– một </a:t>
            </a:r>
            <a:r>
              <a:rPr sz="1800" spc="-5" dirty="0">
                <a:latin typeface="Times New Roman"/>
                <a:cs typeface="Times New Roman"/>
              </a:rPr>
              <a:t>kẻ </a:t>
            </a:r>
            <a:r>
              <a:rPr sz="1800" dirty="0">
                <a:latin typeface="Times New Roman"/>
                <a:cs typeface="Times New Roman"/>
              </a:rPr>
              <a:t>buôn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như Tú </a:t>
            </a:r>
            <a:r>
              <a:rPr sz="1800" spc="-5" dirty="0">
                <a:latin typeface="Times New Roman"/>
                <a:cs typeface="Times New Roman"/>
              </a:rPr>
              <a:t>Bà. Kiều </a:t>
            </a:r>
            <a:r>
              <a:rPr sz="1800" dirty="0">
                <a:latin typeface="Times New Roman"/>
                <a:cs typeface="Times New Roman"/>
              </a:rPr>
              <a:t> lại </a:t>
            </a:r>
            <a:r>
              <a:rPr sz="1800" spc="-5" dirty="0">
                <a:latin typeface="Times New Roman"/>
                <a:cs typeface="Times New Roman"/>
              </a:rPr>
              <a:t>lần </a:t>
            </a:r>
            <a:r>
              <a:rPr sz="1800" dirty="0">
                <a:latin typeface="Times New Roman"/>
                <a:cs typeface="Times New Roman"/>
              </a:rPr>
              <a:t>thứ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dirty="0">
                <a:latin typeface="Times New Roman"/>
                <a:cs typeface="Times New Roman"/>
              </a:rPr>
              <a:t>rơi vào </a:t>
            </a:r>
            <a:r>
              <a:rPr sz="1800" spc="5" dirty="0">
                <a:latin typeface="Times New Roman"/>
                <a:cs typeface="Times New Roman"/>
              </a:rPr>
              <a:t>lầu </a:t>
            </a:r>
            <a:r>
              <a:rPr sz="1800" spc="-5" dirty="0">
                <a:latin typeface="Times New Roman"/>
                <a:cs typeface="Times New Roman"/>
              </a:rPr>
              <a:t>xanh. </a:t>
            </a:r>
            <a:r>
              <a:rPr sz="1800" dirty="0">
                <a:latin typeface="Times New Roman"/>
                <a:cs typeface="Times New Roman"/>
              </a:rPr>
              <a:t>Tại </a:t>
            </a:r>
            <a:r>
              <a:rPr sz="1800" spc="-5" dirty="0">
                <a:latin typeface="Times New Roman"/>
                <a:cs typeface="Times New Roman"/>
              </a:rPr>
              <a:t>đây, nàng gặp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Hải,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hùng </a:t>
            </a:r>
            <a:r>
              <a:rPr sz="1800" spc="-5" dirty="0">
                <a:latin typeface="Times New Roman"/>
                <a:cs typeface="Times New Roman"/>
              </a:rPr>
              <a:t>đội </a:t>
            </a:r>
            <a:r>
              <a:rPr sz="1800" dirty="0">
                <a:latin typeface="Times New Roman"/>
                <a:cs typeface="Times New Roman"/>
              </a:rPr>
              <a:t>trời </a:t>
            </a:r>
            <a:r>
              <a:rPr sz="1800" spc="-5" dirty="0">
                <a:latin typeface="Times New Roman"/>
                <a:cs typeface="Times New Roman"/>
              </a:rPr>
              <a:t>đạp đất. </a:t>
            </a:r>
            <a:r>
              <a:rPr sz="1800" dirty="0">
                <a:latin typeface="Times New Roman"/>
                <a:cs typeface="Times New Roman"/>
              </a:rPr>
              <a:t> Từ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lấy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báo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oán.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Do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mắc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lừa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giết,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hầu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đàn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rượu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rồi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ép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gả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thổ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Đau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đớn,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tủi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nhục,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trẫm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sông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Tiền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Duyên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 </a:t>
            </a:r>
            <a:r>
              <a:rPr sz="1800" dirty="0">
                <a:latin typeface="Times New Roman"/>
                <a:cs typeface="Times New Roman"/>
              </a:rPr>
              <a:t>nhờ cửa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phật.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10" dirty="0">
                <a:latin typeface="Times New Roman"/>
                <a:cs typeface="Times New Roman"/>
              </a:rPr>
              <a:t> 3: </a:t>
            </a:r>
            <a:r>
              <a:rPr sz="1800" spc="-5" dirty="0">
                <a:latin typeface="Times New Roman"/>
                <a:cs typeface="Times New Roman"/>
              </a:rPr>
              <a:t>Đoàn tụ: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buChar char="-"/>
              <a:tabLst>
                <a:tab pos="146050" algn="l"/>
              </a:tabLst>
            </a:pPr>
            <a:r>
              <a:rPr sz="1800" dirty="0">
                <a:latin typeface="Times New Roman"/>
                <a:cs typeface="Times New Roman"/>
              </a:rPr>
              <a:t>Sau </a:t>
            </a:r>
            <a:r>
              <a:rPr sz="1800" spc="-5" dirty="0">
                <a:latin typeface="Times New Roman"/>
                <a:cs typeface="Times New Roman"/>
              </a:rPr>
              <a:t>nửa năm </a:t>
            </a:r>
            <a:r>
              <a:rPr sz="1800" spc="-1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chịu tang chú, </a:t>
            </a:r>
            <a:r>
              <a:rPr sz="1800" dirty="0">
                <a:latin typeface="Times New Roman"/>
                <a:cs typeface="Times New Roman"/>
              </a:rPr>
              <a:t>Kim Trọng trở </a:t>
            </a:r>
            <a:r>
              <a:rPr sz="1800" spc="-10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tìm Kiều. Hay tin </a:t>
            </a:r>
            <a:r>
              <a:rPr sz="1800" dirty="0">
                <a:latin typeface="Times New Roman"/>
                <a:cs typeface="Times New Roman"/>
              </a:rPr>
              <a:t>gia đình Kiều gặp </a:t>
            </a:r>
            <a:r>
              <a:rPr sz="1800" spc="-10" dirty="0">
                <a:latin typeface="Times New Roman"/>
                <a:cs typeface="Times New Roman"/>
              </a:rPr>
              <a:t>tai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chuộc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vô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đớn.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duyên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Thúy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nhưng </a:t>
            </a:r>
            <a:r>
              <a:rPr sz="1800" spc="-5" dirty="0">
                <a:latin typeface="Times New Roman"/>
                <a:cs typeface="Times New Roman"/>
              </a:rPr>
              <a:t>chàng </a:t>
            </a:r>
            <a:r>
              <a:rPr sz="1800" spc="5" dirty="0">
                <a:latin typeface="Times New Roman"/>
                <a:cs typeface="Times New Roman"/>
              </a:rPr>
              <a:t>vẫn </a:t>
            </a:r>
            <a:r>
              <a:rPr sz="1800" dirty="0">
                <a:latin typeface="Times New Roman"/>
                <a:cs typeface="Times New Roman"/>
              </a:rPr>
              <a:t>không thể quên mối tình </a:t>
            </a:r>
            <a:r>
              <a:rPr sz="1800" spc="-5" dirty="0">
                <a:latin typeface="Times New Roman"/>
                <a:cs typeface="Times New Roman"/>
              </a:rPr>
              <a:t>đầu say </a:t>
            </a:r>
            <a:r>
              <a:rPr sz="1800" dirty="0">
                <a:latin typeface="Times New Roman"/>
                <a:cs typeface="Times New Roman"/>
              </a:rPr>
              <a:t>đắm. </a:t>
            </a:r>
            <a:r>
              <a:rPr sz="1800" spc="-5" dirty="0">
                <a:latin typeface="Times New Roman"/>
                <a:cs typeface="Times New Roman"/>
              </a:rPr>
              <a:t>Chàng quyết </a:t>
            </a:r>
            <a:r>
              <a:rPr sz="1800" dirty="0">
                <a:latin typeface="Times New Roman"/>
                <a:cs typeface="Times New Roman"/>
              </a:rPr>
              <a:t>cất công </a:t>
            </a:r>
            <a:r>
              <a:rPr sz="1800" spc="-5" dirty="0">
                <a:latin typeface="Times New Roman"/>
                <a:cs typeface="Times New Roman"/>
              </a:rPr>
              <a:t>lặn lội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Kiều.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Nhờ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gặp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Duyên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Kim,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Kiều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tìm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đình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đoàn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tụ.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Chiều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mọi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Thúy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nối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duyên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nguyện</a:t>
            </a:r>
            <a:r>
              <a:rPr sz="1800" spc="-5" dirty="0">
                <a:latin typeface="Times New Roman"/>
                <a:cs typeface="Times New Roman"/>
              </a:rPr>
              <a:t> ước</a:t>
            </a:r>
            <a:r>
              <a:rPr sz="1800" dirty="0">
                <a:latin typeface="Times New Roman"/>
                <a:cs typeface="Times New Roman"/>
              </a:rPr>
              <a:t> “Duyên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lứa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duyên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bầy.”</a:t>
            </a:r>
            <a:endParaRPr sz="1800" dirty="0">
              <a:latin typeface="Times New Roman"/>
              <a:cs typeface="Times New Roman"/>
            </a:endParaRPr>
          </a:p>
          <a:p>
            <a:pPr marL="12700" marR="6283325">
              <a:lnSpc>
                <a:spcPts val="2700"/>
              </a:lnSpc>
              <a:spcBef>
                <a:spcPts val="165"/>
              </a:spcBef>
            </a:pPr>
            <a:r>
              <a:rPr sz="1800" b="1" dirty="0">
                <a:latin typeface="Times New Roman"/>
                <a:cs typeface="Times New Roman"/>
              </a:rPr>
              <a:t>3. </a:t>
            </a:r>
            <a:r>
              <a:rPr sz="1800" b="1" spc="-5" dirty="0">
                <a:latin typeface="Times New Roman"/>
                <a:cs typeface="Times New Roman"/>
              </a:rPr>
              <a:t>Giá trị tác phẩm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a)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Giá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trị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hiện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thực: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tầng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lớp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trị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lực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hắc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đạp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5" dirty="0">
                <a:latin typeface="Times New Roman"/>
                <a:cs typeface="Times New Roman"/>
              </a:rPr>
              <a:t> quyền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người.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*Bọn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lại:</a:t>
            </a:r>
            <a:endParaRPr sz="18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xử</a:t>
            </a:r>
            <a:r>
              <a:rPr sz="1800" dirty="0">
                <a:latin typeface="Times New Roman"/>
                <a:cs typeface="Times New Roman"/>
              </a:rPr>
              <a:t> kiện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tiền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 không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29870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Viên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tổng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kẻ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nham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hiểm,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bỉ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ổi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trâng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tráo.</a:t>
            </a: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hắc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ám: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86385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Mã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Tú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Sở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Khanh…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kẻ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Vì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tiền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sẵn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sàng </a:t>
            </a:r>
            <a:r>
              <a:rPr sz="1800" dirty="0">
                <a:latin typeface="Times New Roman"/>
                <a:cs typeface="Times New Roman"/>
              </a:rPr>
              <a:t>chà đạp lên nhân phẩm và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phận 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lương thiện. </a:t>
            </a: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tác </a:t>
            </a:r>
            <a:r>
              <a:rPr sz="1800" spc="-5" dirty="0">
                <a:latin typeface="Times New Roman"/>
                <a:cs typeface="Times New Roman"/>
              </a:rPr>
              <a:t>giả lên </a:t>
            </a:r>
            <a:r>
              <a:rPr sz="1800" dirty="0">
                <a:latin typeface="Times New Roman"/>
                <a:cs typeface="Times New Roman"/>
              </a:rPr>
              <a:t>tiếng tố </a:t>
            </a:r>
            <a:r>
              <a:rPr sz="1800" spc="-5" dirty="0">
                <a:latin typeface="Times New Roman"/>
                <a:cs typeface="Times New Roman"/>
              </a:rPr>
              <a:t>cáo </a:t>
            </a:r>
            <a:r>
              <a:rPr sz="1800" dirty="0">
                <a:latin typeface="Times New Roman"/>
                <a:cs typeface="Times New Roman"/>
              </a:rPr>
              <a:t> bộ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ổi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chúng.</a:t>
            </a:r>
          </a:p>
          <a:p>
            <a:pPr marL="12700" marR="508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Truyện Kiều phơi </a:t>
            </a:r>
            <a:r>
              <a:rPr sz="1800" dirty="0">
                <a:latin typeface="Times New Roman"/>
                <a:cs typeface="Times New Roman"/>
              </a:rPr>
              <a:t>bày nỗi khổ đau của </a:t>
            </a:r>
            <a:r>
              <a:rPr sz="1800" spc="-5" dirty="0">
                <a:latin typeface="Times New Roman"/>
                <a:cs typeface="Times New Roman"/>
              </a:rPr>
              <a:t>những con người </a:t>
            </a:r>
            <a:r>
              <a:rPr sz="1800" dirty="0">
                <a:latin typeface="Times New Roman"/>
                <a:cs typeface="Times New Roman"/>
              </a:rPr>
              <a:t>bị áp </a:t>
            </a:r>
            <a:r>
              <a:rPr sz="1800" spc="-5" dirty="0">
                <a:latin typeface="Times New Roman"/>
                <a:cs typeface="Times New Roman"/>
              </a:rPr>
              <a:t>bức, đặc biệt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người phụ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nữ.</a:t>
            </a:r>
            <a:endParaRPr sz="1800" dirty="0">
              <a:latin typeface="Times New Roman"/>
              <a:cs typeface="Times New Roman"/>
            </a:endParaRPr>
          </a:p>
          <a:p>
            <a:pPr marL="184785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Vương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mắc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oan,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dirty="0">
                <a:latin typeface="Times New Roman"/>
                <a:cs typeface="Times New Roman"/>
              </a:rPr>
              <a:t> con bị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đập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man,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nát.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indent="172085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Thúy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vậy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kẻ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chết,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 bị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đọa</a:t>
            </a:r>
            <a:r>
              <a:rPr sz="1800" spc="-5" dirty="0">
                <a:latin typeface="Times New Roman"/>
                <a:cs typeface="Times New Roman"/>
              </a:rPr>
              <a:t> lưu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 </a:t>
            </a:r>
            <a:r>
              <a:rPr sz="1800" spc="-5" dirty="0">
                <a:latin typeface="Times New Roman"/>
                <a:cs typeface="Times New Roman"/>
              </a:rPr>
              <a:t>năm.</a:t>
            </a:r>
            <a:endParaRPr sz="1800" dirty="0">
              <a:latin typeface="Times New Roman"/>
              <a:cs typeface="Times New Roman"/>
            </a:endParaRPr>
          </a:p>
          <a:p>
            <a:pPr marL="184785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tiếng </a:t>
            </a:r>
            <a:r>
              <a:rPr sz="1800" spc="-5" dirty="0">
                <a:latin typeface="Times New Roman"/>
                <a:cs typeface="Times New Roman"/>
              </a:rPr>
              <a:t>kêu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lương thiện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 </a:t>
            </a:r>
            <a:r>
              <a:rPr sz="1800" dirty="0">
                <a:latin typeface="Times New Roman"/>
                <a:cs typeface="Times New Roman"/>
              </a:rPr>
              <a:t>đày</a:t>
            </a:r>
            <a:r>
              <a:rPr sz="1800" spc="-5" dirty="0">
                <a:latin typeface="Times New Roman"/>
                <a:cs typeface="Times New Roman"/>
              </a:rPr>
              <a:t> đọa.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b)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Giá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trị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nhân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đạo: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Char char="-"/>
              <a:tabLst>
                <a:tab pos="146050" algn="l"/>
              </a:tabLst>
            </a:pPr>
            <a:r>
              <a:rPr sz="1800" spc="-5" dirty="0">
                <a:latin typeface="Times New Roman"/>
                <a:cs typeface="Times New Roman"/>
              </a:rPr>
              <a:t>Viết Truyện Kiều, Nguyễn Du bộc </a:t>
            </a:r>
            <a:r>
              <a:rPr sz="1800" dirty="0">
                <a:latin typeface="Times New Roman"/>
                <a:cs typeface="Times New Roman"/>
              </a:rPr>
              <a:t>lộ </a:t>
            </a:r>
            <a:r>
              <a:rPr sz="1800" spc="-5" dirty="0">
                <a:latin typeface="Times New Roman"/>
                <a:cs typeface="Times New Roman"/>
              </a:rPr>
              <a:t>niềm </a:t>
            </a:r>
            <a:r>
              <a:rPr sz="1800" dirty="0">
                <a:latin typeface="Times New Roman"/>
                <a:cs typeface="Times New Roman"/>
              </a:rPr>
              <a:t>thương </a:t>
            </a:r>
            <a:r>
              <a:rPr sz="1800" spc="-5" dirty="0">
                <a:latin typeface="Times New Roman"/>
                <a:cs typeface="Times New Roman"/>
              </a:rPr>
              <a:t>cảm sâu sắc trước những </a:t>
            </a:r>
            <a:r>
              <a:rPr sz="1800" dirty="0">
                <a:latin typeface="Times New Roman"/>
                <a:cs typeface="Times New Roman"/>
              </a:rPr>
              <a:t>đau </a:t>
            </a:r>
            <a:r>
              <a:rPr sz="1800" spc="-10" dirty="0">
                <a:latin typeface="Times New Roman"/>
                <a:cs typeface="Times New Roman"/>
              </a:rPr>
              <a:t>khổ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Một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lâm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5" dirty="0">
                <a:latin typeface="Times New Roman"/>
                <a:cs typeface="Times New Roman"/>
              </a:rPr>
              <a:t> bị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đọa</a:t>
            </a:r>
            <a:r>
              <a:rPr sz="1800" dirty="0">
                <a:latin typeface="Times New Roman"/>
                <a:cs typeface="Times New Roman"/>
              </a:rPr>
              <a:t> đày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“Thanh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lượt,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</a:t>
            </a:r>
            <a:r>
              <a:rPr sz="1800" spc="-5" dirty="0">
                <a:latin typeface="Times New Roman"/>
                <a:cs typeface="Times New Roman"/>
              </a:rPr>
              <a:t> hai </a:t>
            </a:r>
            <a:r>
              <a:rPr sz="1800" dirty="0">
                <a:latin typeface="Times New Roman"/>
                <a:cs typeface="Times New Roman"/>
              </a:rPr>
              <a:t>lần”.</a:t>
            </a:r>
          </a:p>
          <a:p>
            <a:pPr marL="12700" marR="8890">
              <a:lnSpc>
                <a:spcPts val="2690"/>
              </a:lnSpc>
              <a:spcBef>
                <a:spcPts val="175"/>
              </a:spcBef>
              <a:buChar char="-"/>
              <a:tabLst>
                <a:tab pos="139700" algn="l"/>
              </a:tabLst>
            </a:pP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trị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sắc,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 </a:t>
            </a:r>
            <a:r>
              <a:rPr sz="1800" spc="-5" dirty="0">
                <a:latin typeface="Times New Roman"/>
                <a:cs typeface="Times New Roman"/>
              </a:rPr>
              <a:t>dũng,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hiếu </a:t>
            </a:r>
            <a:r>
              <a:rPr sz="1800" spc="-5" dirty="0">
                <a:latin typeface="Times New Roman"/>
                <a:cs typeface="Times New Roman"/>
              </a:rPr>
              <a:t>thảo, </a:t>
            </a:r>
            <a:r>
              <a:rPr sz="1800" dirty="0">
                <a:latin typeface="Times New Roman"/>
                <a:cs typeface="Times New Roman"/>
              </a:rPr>
              <a:t>trái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hậu,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tha…</a:t>
            </a:r>
            <a:endParaRPr sz="1800" dirty="0">
              <a:latin typeface="Times New Roman"/>
              <a:cs typeface="Times New Roman"/>
            </a:endParaRPr>
          </a:p>
          <a:p>
            <a:pPr marL="140970" indent="-128905">
              <a:lnSpc>
                <a:spcPct val="100000"/>
              </a:lnSpc>
              <a:spcBef>
                <a:spcPts val="350"/>
              </a:spcBef>
              <a:buChar char="-"/>
              <a:tabLst>
                <a:tab pos="141605" algn="l"/>
              </a:tabLst>
            </a:pP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quyền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lương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thiện, </a:t>
            </a:r>
            <a:r>
              <a:rPr sz="1800" dirty="0">
                <a:latin typeface="Times New Roman"/>
                <a:cs typeface="Times New Roman"/>
              </a:rPr>
              <a:t>khiến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khổ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sở,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điêu đứng.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ct val="124400"/>
              </a:lnSpc>
            </a:pPr>
            <a:r>
              <a:rPr sz="1800" dirty="0">
                <a:latin typeface="Wingdings"/>
                <a:cs typeface="Wingdings"/>
              </a:rPr>
              <a:t>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giàu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thương,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trân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đặt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5" dirty="0">
                <a:latin typeface="Times New Roman"/>
                <a:cs typeface="Times New Roman"/>
              </a:rPr>
              <a:t> Du</a:t>
            </a:r>
            <a:r>
              <a:rPr sz="1800" dirty="0">
                <a:latin typeface="Times New Roman"/>
                <a:cs typeface="Times New Roman"/>
              </a:rPr>
              <a:t> mới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 Kiều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 </a:t>
            </a:r>
            <a:r>
              <a:rPr sz="1800" dirty="0">
                <a:latin typeface="Times New Roman"/>
                <a:cs typeface="Times New Roman"/>
              </a:rPr>
              <a:t>trị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dirty="0">
                <a:latin typeface="Times New Roman"/>
                <a:cs typeface="Times New Roman"/>
              </a:rPr>
              <a:t> lao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thế.</a:t>
            </a: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c.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Giá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trị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nghệ</a:t>
            </a:r>
            <a:r>
              <a:rPr sz="1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thuật: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 Truyện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coi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đỉnh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dirty="0">
                <a:latin typeface="Times New Roman"/>
                <a:cs typeface="Times New Roman"/>
              </a:rPr>
              <a:t> nghệ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 của</a:t>
            </a:r>
            <a:r>
              <a:rPr sz="1800" dirty="0">
                <a:latin typeface="Times New Roman"/>
                <a:cs typeface="Times New Roman"/>
              </a:rPr>
              <a:t> Nguyễn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Du.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đỉnh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 </a:t>
            </a:r>
            <a:r>
              <a:rPr sz="1800" spc="-5" dirty="0">
                <a:latin typeface="Times New Roman"/>
                <a:cs typeface="Times New Roman"/>
              </a:rPr>
              <a:t>Kiều,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 </a:t>
            </a:r>
            <a:r>
              <a:rPr sz="1800" dirty="0">
                <a:latin typeface="Times New Roman"/>
                <a:cs typeface="Times New Roman"/>
              </a:rPr>
              <a:t>thuật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phát</a:t>
            </a:r>
            <a:r>
              <a:rPr sz="1800" dirty="0">
                <a:latin typeface="Times New Roman"/>
                <a:cs typeface="Times New Roman"/>
              </a:rPr>
              <a:t> triển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vượt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bậc.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indent="22987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++ </a:t>
            </a:r>
            <a:r>
              <a:rPr sz="1800" dirty="0">
                <a:latin typeface="Times New Roman"/>
                <a:cs typeface="Times New Roman"/>
              </a:rPr>
              <a:t>Tiếng Việt trong Truyện </a:t>
            </a:r>
            <a:r>
              <a:rPr sz="1800" spc="-5" dirty="0">
                <a:latin typeface="Times New Roman"/>
                <a:cs typeface="Times New Roman"/>
              </a:rPr>
              <a:t>Kiều </a:t>
            </a:r>
            <a:r>
              <a:rPr sz="1800" dirty="0">
                <a:latin typeface="Times New Roman"/>
                <a:cs typeface="Times New Roman"/>
              </a:rPr>
              <a:t>không chỉ có chức năng biểu đạt, phản ánh, biểu </a:t>
            </a:r>
            <a:r>
              <a:rPr sz="1800" spc="-10" dirty="0">
                <a:latin typeface="Times New Roman"/>
                <a:cs typeface="Times New Roman"/>
              </a:rPr>
              <a:t>cảm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(bộc lộ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xúc) </a:t>
            </a:r>
            <a:r>
              <a:rPr sz="1800" dirty="0">
                <a:latin typeface="Times New Roman"/>
                <a:cs typeface="Times New Roman"/>
              </a:rPr>
              <a:t>mà còn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thẩm</a:t>
            </a:r>
            <a:r>
              <a:rPr sz="1800" dirty="0">
                <a:latin typeface="Times New Roman"/>
                <a:cs typeface="Times New Roman"/>
              </a:rPr>
              <a:t> mĩ</a:t>
            </a:r>
            <a:r>
              <a:rPr sz="1800" spc="-5" dirty="0">
                <a:latin typeface="Times New Roman"/>
                <a:cs typeface="Times New Roman"/>
              </a:rPr>
              <a:t> (vẻ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từ).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indent="229870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++ </a:t>
            </a:r>
            <a:r>
              <a:rPr sz="1800" dirty="0">
                <a:latin typeface="Times New Roman"/>
                <a:cs typeface="Times New Roman"/>
              </a:rPr>
              <a:t>Ngôn ngữ kể truyện có 3 </a:t>
            </a:r>
            <a:r>
              <a:rPr sz="1800" spc="-5" dirty="0">
                <a:latin typeface="Times New Roman"/>
                <a:cs typeface="Times New Roman"/>
              </a:rPr>
              <a:t>hình thức: </a:t>
            </a:r>
            <a:r>
              <a:rPr sz="1800" dirty="0">
                <a:latin typeface="Times New Roman"/>
                <a:cs typeface="Times New Roman"/>
              </a:rPr>
              <a:t>trực </a:t>
            </a:r>
            <a:r>
              <a:rPr sz="1800" spc="-5" dirty="0">
                <a:latin typeface="Times New Roman"/>
                <a:cs typeface="Times New Roman"/>
              </a:rPr>
              <a:t>tiếp </a:t>
            </a:r>
            <a:r>
              <a:rPr sz="1800" dirty="0">
                <a:latin typeface="Times New Roman"/>
                <a:cs typeface="Times New Roman"/>
              </a:rPr>
              <a:t>(lời </a:t>
            </a:r>
            <a:r>
              <a:rPr sz="1800" spc="-5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giả), </a:t>
            </a:r>
            <a:r>
              <a:rPr sz="1800" spc="-5" dirty="0">
                <a:latin typeface="Times New Roman"/>
                <a:cs typeface="Times New Roman"/>
              </a:rPr>
              <a:t>nửa </a:t>
            </a:r>
            <a:r>
              <a:rPr sz="1800" dirty="0">
                <a:latin typeface="Times New Roman"/>
                <a:cs typeface="Times New Roman"/>
              </a:rPr>
              <a:t>trực tiếp (lời tác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dirty="0">
                <a:latin typeface="Times New Roman"/>
                <a:cs typeface="Times New Roman"/>
              </a:rPr>
              <a:t> mang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giọng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vật).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nghĩ,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ngoài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5" dirty="0">
                <a:latin typeface="Times New Roman"/>
                <a:cs typeface="Times New Roman"/>
              </a:rPr>
              <a:t> giới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 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sâu</a:t>
            </a:r>
            <a:r>
              <a:rPr sz="1800" dirty="0">
                <a:latin typeface="Times New Roman"/>
                <a:cs typeface="Times New Roman"/>
              </a:rPr>
              <a:t> thẳm.</a:t>
            </a:r>
          </a:p>
          <a:p>
            <a:pPr marL="12700" marR="6985" indent="229870" algn="just">
              <a:lnSpc>
                <a:spcPts val="2690"/>
              </a:lnSpc>
              <a:spcBef>
                <a:spcPts val="180"/>
              </a:spcBef>
            </a:pPr>
            <a:r>
              <a:rPr sz="1800" spc="-5" dirty="0">
                <a:latin typeface="Times New Roman"/>
                <a:cs typeface="Times New Roman"/>
              </a:rPr>
              <a:t>++ </a:t>
            </a:r>
            <a:r>
              <a:rPr sz="1800" dirty="0">
                <a:latin typeface="Times New Roman"/>
                <a:cs typeface="Times New Roman"/>
              </a:rPr>
              <a:t>Thành </a:t>
            </a:r>
            <a:r>
              <a:rPr sz="1800" spc="-5" dirty="0">
                <a:latin typeface="Times New Roman"/>
                <a:cs typeface="Times New Roman"/>
              </a:rPr>
              <a:t>công </a:t>
            </a:r>
            <a:r>
              <a:rPr sz="1800" dirty="0">
                <a:latin typeface="Times New Roman"/>
                <a:cs typeface="Times New Roman"/>
              </a:rPr>
              <a:t>ở thể </a:t>
            </a:r>
            <a:r>
              <a:rPr sz="1800" spc="-5" dirty="0">
                <a:latin typeface="Times New Roman"/>
                <a:cs typeface="Times New Roman"/>
              </a:rPr>
              <a:t>loại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10" dirty="0">
                <a:latin typeface="Times New Roman"/>
                <a:cs typeface="Times New Roman"/>
              </a:rPr>
              <a:t>sự, </a:t>
            </a:r>
            <a:r>
              <a:rPr sz="1800" dirty="0">
                <a:latin typeface="Times New Roman"/>
                <a:cs typeface="Times New Roman"/>
              </a:rPr>
              <a:t>có nhiều </a:t>
            </a: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tân sáng tạo, </a:t>
            </a:r>
            <a:r>
              <a:rPr sz="1800" spc="-5" dirty="0">
                <a:latin typeface="Times New Roman"/>
                <a:cs typeface="Times New Roman"/>
              </a:rPr>
              <a:t>phát </a:t>
            </a:r>
            <a:r>
              <a:rPr sz="1800" spc="5" dirty="0">
                <a:latin typeface="Times New Roman"/>
                <a:cs typeface="Times New Roman"/>
              </a:rPr>
              <a:t>triển </a:t>
            </a:r>
            <a:r>
              <a:rPr sz="1800" spc="-5" dirty="0">
                <a:latin typeface="Times New Roman"/>
                <a:cs typeface="Times New Roman"/>
              </a:rPr>
              <a:t>vượt bậc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 thơ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thể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truyền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thống.</a:t>
            </a:r>
            <a:endParaRPr sz="1800" dirty="0">
              <a:latin typeface="Times New Roman"/>
              <a:cs typeface="Times New Roman"/>
            </a:endParaRPr>
          </a:p>
          <a:p>
            <a:pPr marL="242570" algn="just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++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xây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dựng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vật: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Khắc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sự,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miêu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tả chi tiết bằng </a:t>
            </a:r>
            <a:r>
              <a:rPr sz="1800" spc="-5" dirty="0">
                <a:latin typeface="Times New Roman"/>
                <a:cs typeface="Times New Roman"/>
              </a:rPr>
              <a:t>vài nét </a:t>
            </a:r>
            <a:r>
              <a:rPr sz="1800" dirty="0">
                <a:latin typeface="Times New Roman"/>
                <a:cs typeface="Times New Roman"/>
              </a:rPr>
              <a:t>chấm phá mỗi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vật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Truyện </a:t>
            </a:r>
            <a:r>
              <a:rPr sz="1800" spc="-5" dirty="0">
                <a:latin typeface="Times New Roman"/>
                <a:cs typeface="Times New Roman"/>
              </a:rPr>
              <a:t>Kiều </a:t>
            </a:r>
            <a:r>
              <a:rPr sz="1800" dirty="0">
                <a:latin typeface="Times New Roman"/>
                <a:cs typeface="Times New Roman"/>
              </a:rPr>
              <a:t>hiện lên như </a:t>
            </a:r>
            <a:r>
              <a:rPr sz="1800" spc="-5" dirty="0">
                <a:latin typeface="Times New Roman"/>
                <a:cs typeface="Times New Roman"/>
              </a:rPr>
              <a:t>một chân </a:t>
            </a:r>
            <a:r>
              <a:rPr sz="1800" dirty="0">
                <a:latin typeface="Times New Roman"/>
                <a:cs typeface="Times New Roman"/>
              </a:rPr>
              <a:t> dung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động. Cách </a:t>
            </a:r>
            <a:r>
              <a:rPr sz="1800" spc="-5" dirty="0">
                <a:latin typeface="Times New Roman"/>
                <a:cs typeface="Times New Roman"/>
              </a:rPr>
              <a:t>xây </a:t>
            </a:r>
            <a:r>
              <a:rPr sz="1800" dirty="0">
                <a:latin typeface="Times New Roman"/>
                <a:cs typeface="Times New Roman"/>
              </a:rPr>
              <a:t>dựng nhân </a:t>
            </a:r>
            <a:r>
              <a:rPr sz="1800" spc="-5" dirty="0">
                <a:latin typeface="Times New Roman"/>
                <a:cs typeface="Times New Roman"/>
              </a:rPr>
              <a:t>vật chính </a:t>
            </a:r>
            <a:r>
              <a:rPr sz="1800" dirty="0">
                <a:latin typeface="Times New Roman"/>
                <a:cs typeface="Times New Roman"/>
              </a:rPr>
              <a:t>diện </a:t>
            </a:r>
            <a:r>
              <a:rPr sz="1800" spc="-5" dirty="0">
                <a:latin typeface="Times New Roman"/>
                <a:cs typeface="Times New Roman"/>
              </a:rPr>
              <a:t>thường được </a:t>
            </a:r>
            <a:r>
              <a:rPr sz="1800" dirty="0">
                <a:latin typeface="Times New Roman"/>
                <a:cs typeface="Times New Roman"/>
              </a:rPr>
              <a:t>xây dựng theo lối lý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miêu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biện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ước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lệ,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diện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Du </a:t>
            </a:r>
            <a:r>
              <a:rPr sz="1800" dirty="0">
                <a:latin typeface="Times New Roman"/>
                <a:cs typeface="Times New Roman"/>
              </a:rPr>
              <a:t>chủ yếu </a:t>
            </a:r>
            <a:r>
              <a:rPr sz="1800" spc="-10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khắc họa theo lối lý </a:t>
            </a:r>
            <a:r>
              <a:rPr sz="1800" spc="-5" dirty="0">
                <a:latin typeface="Times New Roman"/>
                <a:cs typeface="Times New Roman"/>
              </a:rPr>
              <a:t>tưởng </a:t>
            </a:r>
            <a:r>
              <a:rPr sz="1800" dirty="0">
                <a:latin typeface="Times New Roman"/>
                <a:cs typeface="Times New Roman"/>
              </a:rPr>
              <a:t>hóa, bằng bút </a:t>
            </a:r>
            <a:r>
              <a:rPr sz="1800" spc="-5" dirty="0">
                <a:latin typeface="Times New Roman"/>
                <a:cs typeface="Times New Roman"/>
              </a:rPr>
              <a:t>pháp </a:t>
            </a:r>
            <a:r>
              <a:rPr sz="1800" dirty="0">
                <a:latin typeface="Times New Roman"/>
                <a:cs typeface="Times New Roman"/>
              </a:rPr>
              <a:t>tả </a:t>
            </a:r>
            <a:r>
              <a:rPr sz="1800" spc="-5" dirty="0">
                <a:latin typeface="Times New Roman"/>
                <a:cs typeface="Times New Roman"/>
              </a:rPr>
              <a:t>thực, </a:t>
            </a:r>
            <a:r>
              <a:rPr sz="1800" dirty="0">
                <a:latin typeface="Times New Roman"/>
                <a:cs typeface="Times New Roman"/>
              </a:rPr>
              <a:t> cụ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dirty="0">
                <a:latin typeface="Times New Roman"/>
                <a:cs typeface="Times New Roman"/>
              </a:rPr>
              <a:t> thực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(Miêu</a:t>
            </a:r>
            <a:r>
              <a:rPr sz="1800" dirty="0">
                <a:latin typeface="Times New Roman"/>
                <a:cs typeface="Times New Roman"/>
              </a:rPr>
              <a:t> tả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hình, </a:t>
            </a:r>
            <a:r>
              <a:rPr sz="1800" dirty="0">
                <a:latin typeface="Times New Roman"/>
                <a:cs typeface="Times New Roman"/>
              </a:rPr>
              <a:t>ngôn ngữ,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dirty="0">
                <a:latin typeface="Times New Roman"/>
                <a:cs typeface="Times New Roman"/>
              </a:rPr>
              <a:t> động…..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vật).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5237</Words>
  <PresentationFormat>Custom</PresentationFormat>
  <Paragraphs>179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Calibri</vt:lpstr>
      <vt:lpstr>Times New Roman</vt:lpstr>
      <vt:lpstr>Wingdings</vt:lpstr>
      <vt:lpstr>Office Theme</vt:lpstr>
      <vt:lpstr>TRUYỆN KIỀU</vt:lpstr>
      <vt:lpstr>BÀI 1. TÌM HIỂU CHUNG VỀ TÁC PHẨM “TRUYỆN KIỀU”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2. CÁC DẠNG ĐỀ VIẾT TẬP LÀM VĂN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2021-06-25T08:56:14Z</dcterms:created>
  <dcterms:modified xsi:type="dcterms:W3CDTF">2023-05-09T10:12:59Z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