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31" r:id="rId2"/>
    <p:sldId id="329" r:id="rId3"/>
    <p:sldId id="332" r:id="rId4"/>
    <p:sldId id="330" r:id="rId5"/>
    <p:sldId id="308" r:id="rId6"/>
    <p:sldId id="311" r:id="rId7"/>
    <p:sldId id="333" r:id="rId8"/>
    <p:sldId id="334" r:id="rId9"/>
    <p:sldId id="335" r:id="rId10"/>
    <p:sldId id="336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52" r:id="rId22"/>
    <p:sldId id="349" r:id="rId23"/>
    <p:sldId id="350" r:id="rId24"/>
    <p:sldId id="35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DD5A9-F18D-4517-90DB-2D50AD60C182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33214-467C-4F45-99DC-7CB667C0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2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903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1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4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8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4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30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1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1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38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4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8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22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1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6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24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3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8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56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45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02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26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7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5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0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45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81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32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23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17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9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15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49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42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0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8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43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31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9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63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6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7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23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25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9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4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7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96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43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4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9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422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9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83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32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83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5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27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869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56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46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7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28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702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7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3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09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1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4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1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98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8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96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26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95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6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86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63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5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8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532" y="77787"/>
            <a:ext cx="685711" cy="6858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56" y="38100"/>
            <a:ext cx="731425" cy="730545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11493" y="38100"/>
            <a:ext cx="10595769" cy="719932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1056527" y="25224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2215631" y="25224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8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760869" y="143210"/>
            <a:ext cx="7272248" cy="48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4" tIns="22857" rIns="45714" bIns="2285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24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24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43" y="164873"/>
            <a:ext cx="8493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5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4.png"/><Relationship Id="rId4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7.png"/><Relationship Id="rId4" Type="http://schemas.openxmlformats.org/officeDocument/2006/relationships/image" Target="../media/image3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2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8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4.png"/><Relationship Id="rId5" Type="http://schemas.openxmlformats.org/officeDocument/2006/relationships/image" Target="../media/image52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7.png"/><Relationship Id="rId5" Type="http://schemas.openxmlformats.org/officeDocument/2006/relationships/image" Target="../media/image52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2.png"/><Relationship Id="rId5" Type="http://schemas.openxmlformats.org/officeDocument/2006/relationships/image" Target="../media/image59.png"/><Relationship Id="rId4" Type="http://schemas.openxmlformats.org/officeDocument/2006/relationships/image" Target="../media/image6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5.png"/><Relationship Id="rId5" Type="http://schemas.openxmlformats.org/officeDocument/2006/relationships/image" Target="../media/image59.png"/><Relationship Id="rId4" Type="http://schemas.openxmlformats.org/officeDocument/2006/relationships/image" Target="../media/image6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0.png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803605" y="726033"/>
            <a:ext cx="9361331" cy="782933"/>
            <a:chOff x="328387" y="1772297"/>
            <a:chExt cx="17329415" cy="1565863"/>
          </a:xfrm>
        </p:grpSpPr>
        <p:sp>
          <p:nvSpPr>
            <p:cNvPr id="36" name="Rounded Rectangle 35"/>
            <p:cNvSpPr/>
            <p:nvPr/>
          </p:nvSpPr>
          <p:spPr>
            <a:xfrm>
              <a:off x="328387" y="1905001"/>
              <a:ext cx="91187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8671" y="1772297"/>
              <a:ext cx="693263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01934" y="1869675"/>
              <a:ext cx="8832450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>
                <a:spcBef>
                  <a:spcPts val="300"/>
                </a:spcBef>
                <a:defRPr/>
              </a:pPr>
              <a:r>
                <a:rPr lang="en-US" sz="22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5DE4A28-E6F8-4116-856D-BC04E7512C30}"/>
                </a:ext>
              </a:extLst>
            </p:cNvPr>
            <p:cNvSpPr txBox="1"/>
            <p:nvPr/>
          </p:nvSpPr>
          <p:spPr>
            <a:xfrm>
              <a:off x="8825351" y="2476388"/>
              <a:ext cx="8832451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>
                <a:spcBef>
                  <a:spcPts val="300"/>
                </a:spcBef>
                <a:defRPr/>
              </a:pPr>
              <a:r>
                <a:rPr lang="en-US" sz="22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470134" y="2518839"/>
            <a:ext cx="11232759" cy="40818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89105" y="1480006"/>
            <a:ext cx="11213789" cy="851351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20304" y="2620648"/>
            <a:ext cx="1560398" cy="524836"/>
            <a:chOff x="1487714" y="7894730"/>
            <a:chExt cx="3121158" cy="892654"/>
          </a:xfrm>
        </p:grpSpPr>
        <p:sp>
          <p:nvSpPr>
            <p:cNvPr id="33" name="TextBox 32"/>
            <p:cNvSpPr txBox="1"/>
            <p:nvPr/>
          </p:nvSpPr>
          <p:spPr>
            <a:xfrm>
              <a:off x="2046335" y="7894730"/>
              <a:ext cx="2562537" cy="89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45715" tIns="22858" rIns="45715" bIns="22858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Group 1"/>
          <p:cNvGrpSpPr/>
          <p:nvPr/>
        </p:nvGrpSpPr>
        <p:grpSpPr>
          <a:xfrm>
            <a:off x="551215" y="1433648"/>
            <a:ext cx="1464013" cy="505646"/>
            <a:chOff x="1296987" y="6768285"/>
            <a:chExt cx="2928364" cy="895558"/>
          </a:xfrm>
        </p:grpSpPr>
        <p:sp>
          <p:nvSpPr>
            <p:cNvPr id="5" name="TextBox 2"/>
            <p:cNvSpPr txBox="1"/>
            <p:nvPr/>
          </p:nvSpPr>
          <p:spPr>
            <a:xfrm>
              <a:off x="2156598" y="6873434"/>
              <a:ext cx="2068753" cy="790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>
                <a:spcBef>
                  <a:spcPts val="600"/>
                </a:spcBef>
              </a:pPr>
              <a:r>
                <a:rPr lang="en-US" sz="2300" b="1" dirty="0" err="1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23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</a:t>
              </a:r>
            </a:p>
          </p:txBody>
        </p:sp>
        <p:grpSp>
          <p:nvGrpSpPr>
            <p:cNvPr id="6" name="Group 70"/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spcBef>
                    <a:spcPts val="600"/>
                  </a:spcBef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Rectangle 2">
                <a:extLst>
                  <a:ext uri="{FF2B5EF4-FFF2-40B4-BE49-F238E27FC236}">
                    <a16:creationId xmlns:a16="http://schemas.microsoft.com/office/drawing/2014/main" id="{838C4D18-FCA4-4109-86C1-A1034D541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612" y="1492314"/>
                <a:ext cx="9793357" cy="784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</a:t>
                </a: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đều </a:t>
                </a:r>
                <a14:m>
                  <m:oMath xmlns:m="http://schemas.openxmlformats.org/officeDocument/2006/math">
                    <m:r>
                      <a:rPr lang="vi-VN" sz="2400" b="1" i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vi-VN" sz="2400" b="1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b="1" i="0">
                        <a:latin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en-US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tất cả các cạnh đều bằng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xác định tâm và bán kính mặt cầu ngoại tiếp hình </a:t>
                </a:r>
                <a:r>
                  <a:rPr lang="vi-VN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</a:t>
                </a:r>
                <a:r>
                  <a:rPr lang="vi-VN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</a:t>
                </a: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đó.</a:t>
                </a:r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2" name="Rectangle 2">
                <a:extLst>
                  <a:ext uri="{FF2B5EF4-FFF2-40B4-BE49-F238E27FC236}">
                    <a16:creationId xmlns:a16="http://schemas.microsoft.com/office/drawing/2014/main" id="{838C4D18-FCA4-4109-86C1-A1034D541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612" y="1492314"/>
                <a:ext cx="9793357" cy="784830"/>
              </a:xfrm>
              <a:prstGeom prst="rect">
                <a:avLst/>
              </a:prstGeom>
              <a:blipFill>
                <a:blip r:embed="rId3"/>
                <a:stretch>
                  <a:fillRect l="-1432" t="-9302" r="-560" b="-201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7">
            <a:extLst>
              <a:ext uri="{FF2B5EF4-FFF2-40B4-BE49-F238E27FC236}">
                <a16:creationId xmlns:a16="http://schemas.microsoft.com/office/drawing/2014/main" id="{977151F3-3753-4298-9F82-B02BB97AC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116" y="5413036"/>
            <a:ext cx="328307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5B0ED35-3F02-4C42-8D5F-D744171EAA0A}"/>
              </a:ext>
            </a:extLst>
          </p:cNvPr>
          <p:cNvGrpSpPr/>
          <p:nvPr/>
        </p:nvGrpSpPr>
        <p:grpSpPr>
          <a:xfrm>
            <a:off x="8661768" y="2672881"/>
            <a:ext cx="2661131" cy="2982182"/>
            <a:chOff x="8834183" y="3072935"/>
            <a:chExt cx="2454411" cy="298218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3AFFE5E-A43E-4BF1-B35B-DD7CC9EFF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7799" y="3429000"/>
              <a:ext cx="247461" cy="160826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2CC6F1C-8E73-4C8F-B0AB-175095475150}"/>
                </a:ext>
              </a:extLst>
            </p:cNvPr>
            <p:cNvCxnSpPr/>
            <p:nvPr/>
          </p:nvCxnSpPr>
          <p:spPr>
            <a:xfrm>
              <a:off x="9473942" y="5035106"/>
              <a:ext cx="1321320" cy="64318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E88EBB7-A469-4A43-9920-31B713D7111B}"/>
                </a:ext>
              </a:extLst>
            </p:cNvPr>
            <p:cNvGrpSpPr/>
            <p:nvPr/>
          </p:nvGrpSpPr>
          <p:grpSpPr>
            <a:xfrm>
              <a:off x="8834183" y="3072935"/>
              <a:ext cx="2454411" cy="2982182"/>
              <a:chOff x="8834183" y="3072935"/>
              <a:chExt cx="2454411" cy="2982182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0AD6728F-5498-40E0-917A-44F22F47F7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95262" y="4986992"/>
                <a:ext cx="356650" cy="6708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5BE1519-B343-4FA1-A2CA-9579BCF568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07864" y="5657869"/>
                <a:ext cx="1687398" cy="170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7FD6A83-3214-4148-ABDE-E7CA0E4DC4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73942" y="4986992"/>
                <a:ext cx="1677970" cy="17081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815C504-3FB3-46EE-83FE-FBD45FEFD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1149" y="5016842"/>
                <a:ext cx="356650" cy="670877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A4BF309-4073-4A03-B5CC-9B97F55953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67972" y="3417843"/>
                <a:ext cx="1493368" cy="1596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E1A223F-8595-4B82-967A-240E8F5A6C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58545" y="3389354"/>
                <a:ext cx="1136718" cy="22685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BC91CEA-8014-43E3-B118-98312ADCE5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5862" y="3437859"/>
                <a:ext cx="573465" cy="2218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FE38022-E8F5-465E-B8F2-EF9FC8FB94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1148" y="4980995"/>
                <a:ext cx="2070764" cy="70536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9DB64CD-4B3E-47AA-B646-2A17A4E9DB5A}"/>
                  </a:ext>
                </a:extLst>
              </p:cNvPr>
              <p:cNvSpPr txBox="1"/>
              <p:nvPr/>
            </p:nvSpPr>
            <p:spPr>
              <a:xfrm>
                <a:off x="9193587" y="4757117"/>
                <a:ext cx="1699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A</a:t>
                </a:r>
                <a:endParaRPr lang="en-US" dirty="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A88EEBA-90E7-420E-82E7-33068EA36AE5}"/>
                  </a:ext>
                </a:extLst>
              </p:cNvPr>
              <p:cNvSpPr txBox="1"/>
              <p:nvPr/>
            </p:nvSpPr>
            <p:spPr>
              <a:xfrm>
                <a:off x="8834183" y="5519181"/>
                <a:ext cx="1699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B</a:t>
                </a:r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E200219-195F-4D38-8CC4-D10C63230ECE}"/>
                  </a:ext>
                </a:extLst>
              </p:cNvPr>
              <p:cNvSpPr txBox="1"/>
              <p:nvPr/>
            </p:nvSpPr>
            <p:spPr>
              <a:xfrm>
                <a:off x="10702265" y="5685785"/>
                <a:ext cx="147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C</a:t>
                </a:r>
                <a:endParaRPr lang="en-US" dirty="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150BB4F-7EF4-4465-9111-22D818B03A66}"/>
                  </a:ext>
                </a:extLst>
              </p:cNvPr>
              <p:cNvSpPr txBox="1"/>
              <p:nvPr/>
            </p:nvSpPr>
            <p:spPr>
              <a:xfrm>
                <a:off x="11133056" y="4777826"/>
                <a:ext cx="155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D</a:t>
                </a:r>
                <a:endParaRPr lang="en-US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6E00FE3-DC1F-4AE7-A2BB-6947C7B8CAD4}"/>
                  </a:ext>
                </a:extLst>
              </p:cNvPr>
              <p:cNvSpPr txBox="1"/>
              <p:nvPr/>
            </p:nvSpPr>
            <p:spPr>
              <a:xfrm>
                <a:off x="9730030" y="3072935"/>
                <a:ext cx="15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S</a:t>
                </a:r>
                <a:endParaRPr lang="en-US" dirty="0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37E4722-0221-4D47-AF35-66758377D5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85260" y="3437859"/>
                <a:ext cx="420274" cy="1896149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15A414C4-FA16-4686-8598-85E710734AF9}"/>
                  </a:ext>
                </a:extLst>
              </p:cNvPr>
              <p:cNvCxnSpPr/>
              <p:nvPr/>
            </p:nvCxnSpPr>
            <p:spPr>
              <a:xfrm>
                <a:off x="9548563" y="4240829"/>
                <a:ext cx="413358" cy="371408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D9BC62F-AD5D-4FD3-AE10-08F0F2BA6481}"/>
                  </a:ext>
                </a:extLst>
              </p:cNvPr>
              <p:cNvSpPr txBox="1"/>
              <p:nvPr/>
            </p:nvSpPr>
            <p:spPr>
              <a:xfrm>
                <a:off x="9519894" y="3952111"/>
                <a:ext cx="15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33E92D6-64CC-473E-8747-55796FC4D978}"/>
                  </a:ext>
                </a:extLst>
              </p:cNvPr>
              <p:cNvSpPr txBox="1"/>
              <p:nvPr/>
            </p:nvSpPr>
            <p:spPr>
              <a:xfrm>
                <a:off x="10034830" y="4436481"/>
                <a:ext cx="15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59B1D67-838B-4264-A5AD-E3288CBFBDD3}"/>
                  </a:ext>
                </a:extLst>
              </p:cNvPr>
              <p:cNvSpPr txBox="1"/>
              <p:nvPr/>
            </p:nvSpPr>
            <p:spPr>
              <a:xfrm>
                <a:off x="9882430" y="5270954"/>
                <a:ext cx="15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40AEBA5-26C9-46AC-AA94-FB94E6A4262B}"/>
                  </a:ext>
                </a:extLst>
              </p:cNvPr>
              <p:cNvSpPr txBox="1"/>
              <p:nvPr/>
            </p:nvSpPr>
            <p:spPr>
              <a:xfrm>
                <a:off x="735795" y="3064140"/>
                <a:ext cx="7910482" cy="1979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Gọi </a:t>
                </a: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tâm của đáy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vi-V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𝑺𝑶</m:t>
                    </m:r>
                    <m:r>
                      <a:rPr lang="en-US" sz="2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là </a:t>
                </a:r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trục của đường tròn </a:t>
                </a:r>
                <a:endParaRPr lang="en-US" sz="22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 tiếp đa giác đáy</a:t>
                </a:r>
                <a:r>
                  <a:rPr lang="vi-VN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mặt phẳng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𝑺𝑨</m:t>
                        </m:r>
                        <m:r>
                          <a:rPr lang="en-US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vẽ đường trung </a:t>
                </a:r>
                <a:r>
                  <a:rPr lang="vi-VN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trực </a:t>
                </a:r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 cạnh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vi-V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cắt </a:t>
                </a: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𝑺𝑶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tại </a:t>
                </a: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</m:oMath>
                </a14:m>
                <a:endParaRPr lang="en-US" sz="22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vi-V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tâm của mặt </a:t>
                </a:r>
                <a:r>
                  <a:rPr lang="vi-VN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vi-VN" sz="22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40AEBA5-26C9-46AC-AA94-FB94E6A42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95" y="3064140"/>
                <a:ext cx="7910482" cy="1979003"/>
              </a:xfrm>
              <a:prstGeom prst="rect">
                <a:avLst/>
              </a:prstGeom>
              <a:blipFill>
                <a:blip r:embed="rId4"/>
                <a:stretch>
                  <a:fillRect l="-1002" t="-1543" r="-2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40AEBA5-26C9-46AC-AA94-FB94E6A4262B}"/>
                  </a:ext>
                </a:extLst>
              </p:cNvPr>
              <p:cNvSpPr txBox="1"/>
              <p:nvPr/>
            </p:nvSpPr>
            <p:spPr>
              <a:xfrm>
                <a:off x="788614" y="4772891"/>
                <a:ext cx="7548879" cy="615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́: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fr-FR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𝑺𝑵𝑰</m:t>
                    </m:r>
                    <m:r>
                      <a:rPr lang="fr-FR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fr-FR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fr-FR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𝑺𝑶𝑨</m:t>
                    </m:r>
                    <m:r>
                      <a:rPr lang="fr-FR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</m:t>
                        </m:r>
                      </m:num>
                      <m:den>
                        <m:r>
                          <a:rPr lang="fr-FR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𝑺𝑶</m:t>
                        </m:r>
                      </m:den>
                    </m:f>
                    <m:r>
                      <a:rPr lang="fr-FR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𝑺𝑰</m:t>
                        </m:r>
                      </m:num>
                      <m:den>
                        <m:r>
                          <a:rPr lang="fr-FR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</m:t>
                        </m:r>
                      </m:den>
                    </m:f>
                    <m:r>
                      <a:rPr lang="en-US" sz="22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2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Bán</a:t>
                </a:r>
                <a:r>
                  <a:rPr lang="fr-FR" sz="2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kính</a:t>
                </a:r>
                <a:r>
                  <a:rPr lang="fr-FR" sz="2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2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là </a:t>
                </a:r>
                <a:endParaRPr lang="fr-FR" sz="2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40AEBA5-26C9-46AC-AA94-FB94E6A42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14" y="4772891"/>
                <a:ext cx="7548879" cy="615618"/>
              </a:xfrm>
              <a:prstGeom prst="rect">
                <a:avLst/>
              </a:prstGeom>
              <a:blipFill>
                <a:blip r:embed="rId5"/>
                <a:stretch>
                  <a:fillRect l="-1049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0AEBA5-26C9-46AC-AA94-FB94E6A4262B}"/>
                  </a:ext>
                </a:extLst>
              </p:cNvPr>
              <p:cNvSpPr txBox="1"/>
              <p:nvPr/>
            </p:nvSpPr>
            <p:spPr>
              <a:xfrm>
                <a:off x="131117" y="5460947"/>
                <a:ext cx="7548879" cy="106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fr-FR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𝑰𝑺</m:t>
                      </m:r>
                      <m:r>
                        <a:rPr lang="fr-FR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𝑺𝑵</m:t>
                          </m:r>
                          <m:r>
                            <a:rPr lang="fr-FR" sz="22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</m:t>
                          </m:r>
                        </m:num>
                        <m:den>
                          <m: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𝑺𝑶</m:t>
                          </m:r>
                        </m:den>
                      </m:f>
                      <m:r>
                        <a:rPr lang="fr-FR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fr-FR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𝑺𝑶</m:t>
                          </m:r>
                        </m:den>
                      </m:f>
                      <m:r>
                        <a:rPr lang="fr-FR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fr-FR" sz="22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fr-FR" sz="22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0AEBA5-26C9-46AC-AA94-FB94E6A42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17" y="5460947"/>
                <a:ext cx="7548879" cy="1065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0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0" grpId="0" animBg="1"/>
      <p:bldP spid="112" grpId="0"/>
      <p:bldP spid="66" grpId="0"/>
      <p:bldP spid="67" grpId="0"/>
      <p:bldP spid="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512364" y="3465942"/>
            <a:ext cx="11213789" cy="326142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3"/>
            <a:ext cx="11213789" cy="1803746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-227451" y="786034"/>
            <a:ext cx="9306648" cy="739587"/>
            <a:chOff x="-288924" y="1892299"/>
            <a:chExt cx="18616662" cy="147917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6" y="1922269"/>
              <a:ext cx="523315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948515" y="2645526"/>
                <a:ext cx="9854603" cy="717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l-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B.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nl-NL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num>
                      <m:den>
                        <m:r>
                          <a:rPr lang="nl-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l-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15" y="2645526"/>
                <a:ext cx="9854603" cy="717632"/>
              </a:xfrm>
              <a:prstGeom prst="rect">
                <a:avLst/>
              </a:prstGeom>
              <a:blipFill>
                <a:blip r:embed="rId3"/>
                <a:stretch>
                  <a:fillRect l="-990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07423" y="1521116"/>
                <a:ext cx="10859078" cy="1021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6:[ Mức độ 1]</a:t>
                </a:r>
                <a:r>
                  <a:rPr lang="nl-NL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hình cầu có thể tích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nl-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nl-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ngoại tiếp một hình lập phương. Thể tích của khối lập phương đó là.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3" y="1521116"/>
                <a:ext cx="10859078" cy="1021626"/>
              </a:xfrm>
              <a:prstGeom prst="rect">
                <a:avLst/>
              </a:prstGeom>
              <a:blipFill>
                <a:blip r:embed="rId4"/>
                <a:stretch>
                  <a:fillRect l="-898" r="-1628" b="-13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272125" y="3485591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960577" y="3733643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A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960577" y="4221945"/>
                <a:ext cx="10765576" cy="10540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nl-NL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hiệu </a:t>
                </a:r>
                <a14:m>
                  <m:oMath xmlns:m="http://schemas.openxmlformats.org/officeDocument/2006/math"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độ dài là cạnh của hình lập phương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đó, bán kính của hình cầu ngoại tiếp hình lập phương là </a:t>
                </a:r>
                <a14:m>
                  <m:oMath xmlns:m="http://schemas.openxmlformats.org/officeDocument/2006/math"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7" y="4221945"/>
                <a:ext cx="10765576" cy="1054006"/>
              </a:xfrm>
              <a:prstGeom prst="rect">
                <a:avLst/>
              </a:prstGeom>
              <a:blipFill>
                <a:blip r:embed="rId5"/>
                <a:stretch>
                  <a:fillRect l="-906" t="-5233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960577" y="5218074"/>
                <a:ext cx="9948877" cy="12368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nl-NL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nl-NL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hình cầu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nên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thể tích khối lập phương là </a:t>
                </a:r>
                <a14:m>
                  <m:oMath xmlns:m="http://schemas.openxmlformats.org/officeDocument/2006/math"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7" y="5218074"/>
                <a:ext cx="9948877" cy="1236813"/>
              </a:xfrm>
              <a:prstGeom prst="rect">
                <a:avLst/>
              </a:prstGeom>
              <a:blipFill>
                <a:blip r:embed="rId6"/>
                <a:stretch>
                  <a:fillRect l="-980" b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856074" y="2807268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30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5" y="4642580"/>
            <a:ext cx="11213789" cy="210112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2"/>
            <a:ext cx="11213789" cy="2920297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-227451" y="786034"/>
            <a:ext cx="9306648" cy="739587"/>
            <a:chOff x="-288924" y="1892299"/>
            <a:chExt cx="18616662" cy="147917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6" y="1922269"/>
              <a:ext cx="523315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268941" y="2353295"/>
                <a:ext cx="11197560" cy="2046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Nếu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mặt cầu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Nếu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tiếp xúc mặt cầu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Nếu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mặt cầu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có điểm chung.</a:t>
                </a:r>
                <a:endParaRPr lang="en-US" sz="2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Nếu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mặt cầu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đường tròn giao tuyến có bán kính là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1" y="2353295"/>
                <a:ext cx="11197560" cy="2046714"/>
              </a:xfrm>
              <a:prstGeom prst="rect">
                <a:avLst/>
              </a:prstGeom>
              <a:blipFill>
                <a:blip r:embed="rId3"/>
                <a:stretch>
                  <a:fillRect t="-1786" r="-599" b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07423" y="1521116"/>
                <a:ext cx="10859078" cy="851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:[ Mức độ 1]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mặt cầu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khoảng cách từ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phát biểu đúng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3" y="1521116"/>
                <a:ext cx="10859078" cy="851323"/>
              </a:xfrm>
              <a:prstGeom prst="rect">
                <a:avLst/>
              </a:prstGeom>
              <a:blipFill>
                <a:blip r:embed="rId4"/>
                <a:stretch>
                  <a:fillRect l="-898" t="-7194" r="-842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15003" y="4708831"/>
            <a:ext cx="1207382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762000" y="4889847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A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913244" y="5470745"/>
                <a:ext cx="9760492" cy="8839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thấy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sai vì khi đó bán kính đường tròn giao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vi-V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vi-V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44" y="5470745"/>
                <a:ext cx="9760492" cy="883960"/>
              </a:xfrm>
              <a:prstGeom prst="rect">
                <a:avLst/>
              </a:prstGeom>
              <a:blipFill>
                <a:blip r:embed="rId5"/>
                <a:stretch>
                  <a:fillRect l="-999" t="-6207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762000" y="2300706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0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589030" y="4333222"/>
            <a:ext cx="11213789" cy="238106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589029" y="1559412"/>
            <a:ext cx="11213789" cy="2589940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261257" y="745913"/>
            <a:ext cx="8817940" cy="779708"/>
            <a:chOff x="688669" y="1812057"/>
            <a:chExt cx="17639069" cy="1559413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688669" y="1905001"/>
              <a:ext cx="13846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6" y="1812057"/>
              <a:ext cx="699967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9B4763-E49E-437D-9A4A-D40606F4A36E}"/>
              </a:ext>
            </a:extLst>
          </p:cNvPr>
          <p:cNvSpPr txBox="1"/>
          <p:nvPr/>
        </p:nvSpPr>
        <p:spPr>
          <a:xfrm>
            <a:off x="261257" y="2319773"/>
            <a:ext cx="11352567" cy="164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vi-VN" sz="2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Hình lăng trụ bất kì.</a:t>
            </a:r>
            <a:endParaRPr lang="en-US" sz="22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vi-VN" sz="2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Hình lăng trụ đứng.</a:t>
            </a:r>
            <a:endParaRPr lang="en-US" sz="22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vi-VN" sz="2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Hình lăng trụ đứng và có đáy </a:t>
            </a:r>
            <a:r>
              <a:rPr lang="vi-VN" sz="22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vi-VN" sz="2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đa giác nội tiếp một đường tròn.</a:t>
            </a:r>
            <a:endParaRPr lang="en-US" sz="22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vi-VN" sz="2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Hình lăng trụ đứng và có đáy </a:t>
            </a:r>
            <a:r>
              <a:rPr lang="vi-VN" sz="22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vi-VN" sz="2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đa giác ngoại tiếp một đường tròn.</a:t>
            </a:r>
            <a:endParaRPr lang="en-US" sz="22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9F70E-2605-4CF2-AC85-875CEA7DA2E4}"/>
              </a:ext>
            </a:extLst>
          </p:cNvPr>
          <p:cNvSpPr txBox="1"/>
          <p:nvPr/>
        </p:nvSpPr>
        <p:spPr>
          <a:xfrm>
            <a:off x="607423" y="1527142"/>
            <a:ext cx="10780156" cy="85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vi-VN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8:[ Mức độ 1]</a:t>
            </a:r>
            <a:r>
              <a:rPr lang="vi-VN" sz="2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Để một hình lăng trụ có mặt cầu ngoại tiếp thì hình lăng trụ đó phải là:</a:t>
            </a:r>
            <a:endParaRPr lang="en-US" sz="2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068535" y="4333222"/>
            <a:ext cx="1207382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728152" y="4544241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770E1-8249-4367-80DA-6F49D096DA7C}"/>
              </a:ext>
            </a:extLst>
          </p:cNvPr>
          <p:cNvSpPr txBox="1"/>
          <p:nvPr/>
        </p:nvSpPr>
        <p:spPr>
          <a:xfrm>
            <a:off x="808145" y="5029312"/>
            <a:ext cx="109355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một hình lăng trụ có mặt cầu ngoại tiếp thì hình lăng trụ đó phải là</a:t>
            </a:r>
            <a:r>
              <a:rPr lang="vi-VN" sz="24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lăng trụ đứng và có đáy lăng trụ là một đa giác nội tiếp một đường tròn.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808145" y="3073274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71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5" y="4048688"/>
            <a:ext cx="11213789" cy="269501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303895" y="1482808"/>
            <a:ext cx="11522447" cy="2421545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458225" y="786034"/>
            <a:ext cx="8620972" cy="739587"/>
            <a:chOff x="1082676" y="1892299"/>
            <a:chExt cx="17245062" cy="147917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1082676" y="1905001"/>
              <a:ext cx="99059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6" y="1922269"/>
              <a:ext cx="779841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9B4763-E49E-437D-9A4A-D40606F4A36E}"/>
              </a:ext>
            </a:extLst>
          </p:cNvPr>
          <p:cNvSpPr txBox="1"/>
          <p:nvPr/>
        </p:nvSpPr>
        <p:spPr>
          <a:xfrm>
            <a:off x="191421" y="2053317"/>
            <a:ext cx="11747396" cy="164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vi-VN" sz="2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Mọi hình hộp đều có mặt cầu ngoại tiếp.</a:t>
            </a:r>
            <a:endParaRPr lang="en-US" sz="22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vi-VN" sz="2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Mọi hình hộp đứng đều có mặt cầu ngoại tiếp.</a:t>
            </a:r>
            <a:endParaRPr lang="en-US" sz="22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vi-VN" sz="2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Mọi hình hộp có một mặt bên vuông góc với đáy đều có mặt cầu ngoại tiếp.</a:t>
            </a:r>
            <a:endParaRPr lang="en-US" sz="22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vi-VN" sz="2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Mọi hình hộp chữ nhật đều có mặt cầu ngoại tiếp.</a:t>
            </a:r>
            <a:endParaRPr lang="en-US" sz="22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9F70E-2605-4CF2-AC85-875CEA7DA2E4}"/>
              </a:ext>
            </a:extLst>
          </p:cNvPr>
          <p:cNvSpPr txBox="1"/>
          <p:nvPr/>
        </p:nvSpPr>
        <p:spPr>
          <a:xfrm>
            <a:off x="607423" y="1521116"/>
            <a:ext cx="10859078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vi-VN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9:[ Mức độ 1]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mệnh đề sau mệnh đề nào đúng?</a:t>
            </a:r>
            <a:endParaRPr lang="en-US" sz="2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32420" y="4048688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762000" y="4220541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nl-NL" sz="2200" b="1" dirty="0" smtClean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774070" y="4758813"/>
                <a:ext cx="1069243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án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Sai vì hình hộp có đáy không nội tiếp đường tròn thì không có mặt cầu ngoại tiếp.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án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vì hình chữ nhật có đường tròn ngoại tiếp.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70" y="4758813"/>
                <a:ext cx="10692431" cy="1200329"/>
              </a:xfrm>
              <a:prstGeom prst="rect">
                <a:avLst/>
              </a:prstGeom>
              <a:blipFill>
                <a:blip r:embed="rId3"/>
                <a:stretch>
                  <a:fillRect l="-912" t="-4569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741392" y="3212871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44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5" y="3591773"/>
            <a:ext cx="11213789" cy="284821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3"/>
            <a:ext cx="11213789" cy="1836376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458225" y="750650"/>
            <a:ext cx="8620972" cy="774971"/>
            <a:chOff x="1082676" y="1821531"/>
            <a:chExt cx="17245062" cy="1549939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1082676" y="1905001"/>
              <a:ext cx="99059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239284" y="1821531"/>
              <a:ext cx="631804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1109660" y="2423882"/>
                <a:ext cx="9854603" cy="722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pt-BR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vi-VN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B.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pt-B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C.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pt-B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D.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pt-B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60" y="2423882"/>
                <a:ext cx="9854603" cy="722955"/>
              </a:xfrm>
              <a:prstGeom prst="rect">
                <a:avLst/>
              </a:prstGeom>
              <a:blipFill>
                <a:blip r:embed="rId3"/>
                <a:stretch>
                  <a:fillRect l="-928" r="-124" b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07423" y="1521116"/>
                <a:ext cx="10859078" cy="851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:[ Mức độ 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Tính bán kính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mặt cầu ngoại tiếp một hình lập phương có cạnh bằng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3" y="1521116"/>
                <a:ext cx="10859078" cy="851323"/>
              </a:xfrm>
              <a:prstGeom prst="rect">
                <a:avLst/>
              </a:prstGeom>
              <a:blipFill>
                <a:blip r:embed="rId4"/>
                <a:stretch>
                  <a:fillRect l="-898" t="-7194" r="-842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068516" y="3756723"/>
            <a:ext cx="1300357" cy="4519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774070" y="4092598"/>
            <a:ext cx="151193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4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D</a:t>
            </a:r>
            <a:r>
              <a:rPr lang="nl-NL" sz="2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852360" y="4612646"/>
                <a:ext cx="10786559" cy="1423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thấy tâm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hình lập phương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vi-VN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đều các đỉnh của nó </a:t>
                </a:r>
                <a:r>
                  <a:rPr lang="vi-VN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</a:t>
                </a:r>
                <a:r>
                  <a:rPr lang="vi-VN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 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tâm mặt cầu ngoại tiếp hình lập phương. 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ta có bán kính của mặt cầu đó là: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0" y="4612646"/>
                <a:ext cx="10786559" cy="1423338"/>
              </a:xfrm>
              <a:prstGeom prst="rect">
                <a:avLst/>
              </a:prstGeom>
              <a:blipFill>
                <a:blip r:embed="rId5"/>
                <a:stretch>
                  <a:fillRect l="-904" t="-3863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9082746" y="2554767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06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4" y="4475257"/>
            <a:ext cx="11213789" cy="2123417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2"/>
            <a:ext cx="11213789" cy="2667480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326571" y="752305"/>
            <a:ext cx="8752626" cy="773316"/>
            <a:chOff x="819320" y="1824841"/>
            <a:chExt cx="17508418" cy="1546629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819320" y="1905001"/>
              <a:ext cx="12539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216070" y="1824841"/>
              <a:ext cx="779841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117566" y="2978792"/>
                <a:ext cx="11554448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Đường thẳng trung trực của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Đường tròn đường kính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Đường tròn ngoại tiếp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Mặt phẳng trung trực của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6" y="2978792"/>
                <a:ext cx="11554448" cy="985270"/>
              </a:xfrm>
              <a:prstGeom prst="rect">
                <a:avLst/>
              </a:prstGeom>
              <a:blipFill>
                <a:blip r:embed="rId3"/>
                <a:stretch>
                  <a:fillRect t="-6211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35580" y="1652578"/>
                <a:ext cx="10859078" cy="12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  <a:r>
                  <a:rPr lang="vi-VN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ba điểm phân biệt </a:t>
                </a:r>
                <a14:m>
                  <m:oMath xmlns:m="http://schemas.openxmlformats.org/officeDocument/2006/math">
                    <m:r>
                      <a:rPr lang="nl-NL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nl-NL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nl-NL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hàng. Tập hợp tâm </a:t>
                </a:r>
                <a14:m>
                  <m:oMath xmlns:m="http://schemas.openxmlformats.org/officeDocument/2006/math">
                    <m:r>
                      <a:rPr lang="nl-NL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các mặt cầu thỏa mãn điều kiện đi qua hai điểm</a:t>
                </a:r>
                <a14:m>
                  <m:oMath xmlns:m="http://schemas.openxmlformats.org/officeDocument/2006/math">
                    <m:r>
                      <a:rPr lang="nl-NL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nl-NL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r>
                  <a:rPr lang="nl-NL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80" y="1652578"/>
                <a:ext cx="10859078" cy="1277850"/>
              </a:xfrm>
              <a:prstGeom prst="rect">
                <a:avLst/>
              </a:prstGeom>
              <a:blipFill>
                <a:blip r:embed="rId4"/>
                <a:stretch>
                  <a:fillRect l="-842" t="-4762" r="-84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062751" y="4475257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856140" y="4728036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D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719835" y="4294137"/>
                <a:ext cx="10762593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pt-BR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pt-BR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pt-BR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cầu đi qua hai điểm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đều hai điểm đó. Trong không gian, tập </a:t>
                </a:r>
                <a:r>
                  <a:rPr lang="pt-BR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 các </a:t>
                </a:r>
                <a:r>
                  <a:rPr lang="pt-BR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cách đều hai điểm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trước chính là mặt phẳng trung trực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5" y="4294137"/>
                <a:ext cx="10762593" cy="2123658"/>
              </a:xfrm>
              <a:prstGeom prst="rect">
                <a:avLst/>
              </a:prstGeom>
              <a:blipFill>
                <a:blip r:embed="rId5"/>
                <a:stretch>
                  <a:fillRect l="-849" r="-396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6270133" y="3478180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0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547905" y="3735465"/>
            <a:ext cx="11124109" cy="284821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2"/>
            <a:ext cx="11213789" cy="2045815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458223" y="750650"/>
            <a:ext cx="8620974" cy="774971"/>
            <a:chOff x="1082672" y="1821531"/>
            <a:chExt cx="17245066" cy="1549939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1082672" y="1905001"/>
              <a:ext cx="9906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262068" y="1821531"/>
              <a:ext cx="631806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660565" y="2486225"/>
                <a:ext cx="9854603" cy="831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Điểm </a:t>
                </a:r>
                <a14:m>
                  <m:oMath xmlns:m="http://schemas.openxmlformats.org/officeDocument/2006/math">
                    <m:r>
                      <a:rPr lang="pt-BR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pt-BR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pt-BR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B. Điểm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pt-BR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ngoài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pt-BR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Điểm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pt-BR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pt-BR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D. Điểm </a:t>
                </a:r>
                <a14:m>
                  <m:oMath xmlns:m="http://schemas.openxmlformats.org/officeDocument/2006/math">
                    <m:r>
                      <a:rPr lang="pt-BR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pt-BR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trong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pt-BR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65" y="2486225"/>
                <a:ext cx="9854603" cy="831318"/>
              </a:xfrm>
              <a:prstGeom prst="rect">
                <a:avLst/>
              </a:prstGeom>
              <a:blipFill>
                <a:blip r:embed="rId3"/>
                <a:stretch>
                  <a:fillRect t="-5147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35580" y="1624237"/>
                <a:ext cx="10859078" cy="860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:[ Mức độ 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hình lập phương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tâm của hình lập phương. Xét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bán kính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</a:t>
                </a:r>
                <a:r>
                  <a:rPr lang="vi-VN" sz="20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20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0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2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80" y="1624237"/>
                <a:ext cx="10859078" cy="860620"/>
              </a:xfrm>
              <a:prstGeom prst="rect">
                <a:avLst/>
              </a:prstGeom>
              <a:blipFill>
                <a:blip r:embed="rId4"/>
                <a:stretch>
                  <a:fillRect l="-561" t="-4225" r="-561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01940" y="3838929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863751" y="4087851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B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1662345" y="4640127"/>
                <a:ext cx="6841575" cy="1085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vi-VN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vi-VN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loại </a:t>
                </a: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2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vi-VN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vi-VN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ngoài mặt cầu.</a:t>
                </a:r>
                <a:endParaRPr lang="en-US" sz="2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45" y="4640127"/>
                <a:ext cx="6841575" cy="1085233"/>
              </a:xfrm>
              <a:prstGeom prst="rect">
                <a:avLst/>
              </a:prstGeom>
              <a:blipFill>
                <a:blip r:embed="rId5"/>
                <a:stretch>
                  <a:fillRect t="-1124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7034806" y="2430283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65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03530" y="3465631"/>
            <a:ext cx="11213789" cy="3008237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03531" y="1667269"/>
            <a:ext cx="11213789" cy="1622867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365759" y="762720"/>
            <a:ext cx="8713438" cy="862889"/>
            <a:chOff x="897711" y="1845671"/>
            <a:chExt cx="17430027" cy="1725774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897711" y="1905001"/>
              <a:ext cx="117556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293434" y="1845671"/>
              <a:ext cx="779841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709673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960577" y="2498741"/>
                <a:ext cx="10099699" cy="714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vi-VN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vi-VN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vi-VN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vi-VN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7" y="2498741"/>
                <a:ext cx="10099699" cy="714170"/>
              </a:xfrm>
              <a:prstGeom prst="rect">
                <a:avLst/>
              </a:prstGeom>
              <a:blipFill>
                <a:blip r:embed="rId3"/>
                <a:stretch>
                  <a:fillRect l="-966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35580" y="1705001"/>
                <a:ext cx="10859078" cy="851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13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:[ Mức độ 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Thể tích của khối cầu ngoại tiếp bát diện đều có cạnh bằng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80" y="1705001"/>
                <a:ext cx="10859078" cy="851323"/>
              </a:xfrm>
              <a:prstGeom prst="rect">
                <a:avLst/>
              </a:prstGeom>
              <a:blipFill>
                <a:blip r:embed="rId4"/>
                <a:stretch>
                  <a:fillRect l="-842" t="-7194" r="-842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330924" y="3475378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659596" y="3679530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C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1062471" y="4133520"/>
                <a:ext cx="7690661" cy="883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bát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71" y="4133520"/>
                <a:ext cx="7690661" cy="883960"/>
              </a:xfrm>
              <a:prstGeom prst="rect">
                <a:avLst/>
              </a:prstGeom>
              <a:blipFill>
                <a:blip r:embed="rId5"/>
                <a:stretch>
                  <a:fillRect l="-1189" t="-5517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5F021937-D5F9-496D-B131-EBE24FA0AC24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25639"/>
            <a:ext cx="3142299" cy="28882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1062471" y="5047484"/>
                <a:ext cx="7402260" cy="143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71" y="5047484"/>
                <a:ext cx="7402260" cy="1438792"/>
              </a:xfrm>
              <a:prstGeom prst="rect">
                <a:avLst/>
              </a:prstGeom>
              <a:blipFill>
                <a:blip r:embed="rId7"/>
                <a:stretch>
                  <a:fillRect l="-1235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6326263" y="2655805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41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39832" y="3068531"/>
            <a:ext cx="11213789" cy="362501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466325"/>
            <a:ext cx="11213789" cy="1481834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248193" y="746884"/>
            <a:ext cx="8831004" cy="778737"/>
            <a:chOff x="662536" y="1813999"/>
            <a:chExt cx="17665202" cy="155747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662536" y="1905001"/>
              <a:ext cx="14107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216070" y="1813999"/>
              <a:ext cx="779841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953435" y="2286952"/>
                <a:ext cx="9854603" cy="66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𝟕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pt-B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</a:t>
                </a:r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pt-B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pt-B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C.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pt-B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pt-B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D.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pt-B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pt-B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35" y="2286952"/>
                <a:ext cx="9854603" cy="661207"/>
              </a:xfrm>
              <a:prstGeom prst="rect">
                <a:avLst/>
              </a:prstGeom>
              <a:blipFill>
                <a:blip r:embed="rId3"/>
                <a:stretch>
                  <a:fillRect l="-928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589030" y="1529690"/>
                <a:ext cx="11064591" cy="788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14</a:t>
                </a: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:[ Mức độ 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pt-BR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hình lăng trụ tam giác đều</a:t>
                </a:r>
                <a14:m>
                  <m:oMath xmlns:m="http://schemas.openxmlformats.org/officeDocument/2006/math">
                    <m:r>
                      <a:rPr lang="pt-B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pt-BR" sz="22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pt-B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pt-B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pt-B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pt-B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pt-B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pt-B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pt-BR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tất cả các cạnh đều bằng </a:t>
                </a:r>
                <a14:m>
                  <m:oMath xmlns:m="http://schemas.openxmlformats.org/officeDocument/2006/math">
                    <m:r>
                      <a:rPr lang="pt-B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pt-BR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diện tích của mặt cầu ngoại tiếp hình lăng trụ.</a:t>
                </a:r>
                <a:endParaRPr lang="en-US" sz="22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0" y="1529690"/>
                <a:ext cx="11064591" cy="788164"/>
              </a:xfrm>
              <a:prstGeom prst="rect">
                <a:avLst/>
              </a:prstGeom>
              <a:blipFill>
                <a:blip r:embed="rId4"/>
                <a:stretch>
                  <a:fillRect l="-716" t="-6202" r="-716" b="-1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41129" y="3030696"/>
            <a:ext cx="1207382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719835" y="3167290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C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589030" y="3641551"/>
                <a:ext cx="8308621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</a:t>
                </a:r>
              </a:p>
              <a:p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0" y="3641551"/>
                <a:ext cx="8308621" cy="707886"/>
              </a:xfrm>
              <a:prstGeom prst="rect">
                <a:avLst/>
              </a:prstGeom>
              <a:blipFill>
                <a:blip r:embed="rId5"/>
                <a:stretch>
                  <a:fillRect l="-80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1661BACF-C897-4A6A-B388-D4FD10F8AA4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96" y="3241715"/>
            <a:ext cx="2070813" cy="23032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719835" y="4293503"/>
                <a:ext cx="4571508" cy="5875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fr-F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fr-FR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5" y="4293503"/>
                <a:ext cx="4571508" cy="587533"/>
              </a:xfrm>
              <a:prstGeom prst="rect">
                <a:avLst/>
              </a:prstGeom>
              <a:blipFill>
                <a:blip r:embed="rId7"/>
                <a:stretch>
                  <a:fillRect l="-1333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703757" y="4739128"/>
                <a:ext cx="8838958" cy="10016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𝑰𝑨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7" y="4739128"/>
                <a:ext cx="8838958" cy="1001684"/>
              </a:xfrm>
              <a:prstGeom prst="rect">
                <a:avLst/>
              </a:prstGeom>
              <a:blipFill>
                <a:blip r:embed="rId8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674643" y="5354232"/>
                <a:ext cx="8633261" cy="10142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fr-F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43" y="5354232"/>
                <a:ext cx="8633261" cy="1014252"/>
              </a:xfrm>
              <a:prstGeom prst="rect">
                <a:avLst/>
              </a:prstGeom>
              <a:blipFill>
                <a:blip r:embed="rId9"/>
                <a:stretch>
                  <a:fillRect l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5853076" y="2418913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48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/>
      <p:bldP spid="19" grpId="0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39492" y="3093408"/>
            <a:ext cx="11213789" cy="376459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39493" y="1272162"/>
            <a:ext cx="11213789" cy="1711136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274319" y="746438"/>
            <a:ext cx="5101686" cy="470483"/>
            <a:chOff x="714797" y="1813107"/>
            <a:chExt cx="10205218" cy="940964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714797" y="1905001"/>
              <a:ext cx="135847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173700" y="1813107"/>
              <a:ext cx="779841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1183321" y="2283563"/>
                <a:ext cx="9854603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nl-NL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41</m:t>
                            </m:r>
                          </m:e>
                        </m:rad>
                      </m:num>
                      <m:den>
                        <m:r>
                          <a:rPr lang="it-IT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it-IT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37</m:t>
                            </m:r>
                          </m:e>
                        </m:rad>
                      </m:num>
                      <m:den>
                        <m:r>
                          <a:rPr lang="nl-NL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   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nl-NL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        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</m:e>
                        </m:rad>
                      </m:num>
                      <m:den>
                        <m:r>
                          <a:rPr lang="nl-NL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21" y="2283563"/>
                <a:ext cx="9854603" cy="715773"/>
              </a:xfrm>
              <a:prstGeom prst="rect">
                <a:avLst/>
              </a:prstGeom>
              <a:blipFill>
                <a:blip r:embed="rId3"/>
                <a:stretch>
                  <a:fillRect l="-928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503729" y="1272162"/>
                <a:ext cx="10859078" cy="1162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:[ Mức độ 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vi-VN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2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it-IT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thoi cạnh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it-IT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it-IT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tam giác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𝑺𝑨𝑩</m:t>
                    </m:r>
                  </m:oMath>
                </a14:m>
                <a:r>
                  <a:rPr lang="it-IT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và nằm trong mặt phẳng vuông góc với đáy. </a:t>
                </a:r>
                <a:r>
                  <a:rPr lang="nl-NL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bán kính mặt cầu ngoại tiếp hình chóp </a:t>
                </a:r>
                <a14:m>
                  <m:oMath xmlns:m="http://schemas.openxmlformats.org/officeDocument/2006/math">
                    <m:r>
                      <a:rPr lang="it-IT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it-IT" sz="22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it-IT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2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9" y="1272162"/>
                <a:ext cx="10859078" cy="1162626"/>
              </a:xfrm>
              <a:prstGeom prst="rect">
                <a:avLst/>
              </a:prstGeom>
              <a:blipFill>
                <a:blip r:embed="rId4"/>
                <a:stretch>
                  <a:fillRect l="-730" t="-4211" r="-73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329577" y="3088364"/>
            <a:ext cx="1207382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698653" y="3140636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C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698653" y="3550036"/>
                <a:ext cx="7494616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-Theo giả thiết ta có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𝑫𝑨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𝑫𝑩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𝑫𝑪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3" y="3550036"/>
                <a:ext cx="7494616" cy="769441"/>
              </a:xfrm>
              <a:prstGeom prst="rect">
                <a:avLst/>
              </a:prstGeom>
              <a:blipFill>
                <a:blip r:embed="rId5"/>
                <a:stretch>
                  <a:fillRect l="-1058"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1C064889-8235-4E3F-9EF5-266938694B2F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83" y="3239589"/>
            <a:ext cx="3155031" cy="346165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698653" y="4337976"/>
                <a:ext cx="7936788" cy="11079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sz="22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𝑺𝑨𝑩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fr-FR" sz="2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fr-FR" sz="2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fr-FR" sz="2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𝑺𝑨𝑩</m:t>
                    </m:r>
                    <m:r>
                      <a:rPr lang="fr-FR" sz="2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𝑰𝑨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𝑰𝑪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𝑰𝑺</m:t>
                    </m:r>
                  </m:oMath>
                </a14:m>
                <a:r>
                  <a:rPr lang="fr-FR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2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3" y="4337976"/>
                <a:ext cx="7936788" cy="1107996"/>
              </a:xfrm>
              <a:prstGeom prst="rect">
                <a:avLst/>
              </a:prstGeom>
              <a:blipFill>
                <a:blip r:embed="rId7"/>
                <a:stretch>
                  <a:fillRect l="-998" t="-3867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613876" y="5543549"/>
                <a:ext cx="7861960" cy="14312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2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sz="2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I, </a:t>
                </a:r>
                <a:r>
                  <a:rPr lang="fr-FR" sz="22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endParaRPr lang="fr-FR" sz="2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200" b="1" dirty="0" smtClean="0">
                    <a:solidFill>
                      <a:srgbClr val="00206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𝑰𝑨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fr-FR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p>
                            <m:r>
                              <a:rPr lang="fr-FR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2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2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sz="22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fr-FR" sz="22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fr-FR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fr-FR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76" y="5543549"/>
                <a:ext cx="7861960" cy="1431226"/>
              </a:xfrm>
              <a:prstGeom prst="rect">
                <a:avLst/>
              </a:prstGeom>
              <a:blipFill>
                <a:blip r:embed="rId8"/>
                <a:stretch>
                  <a:fillRect l="-1009" t="-2553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6536959" y="2474421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58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96C669B3-1243-47AD-BDFF-02914209CF17}"/>
              </a:ext>
            </a:extLst>
          </p:cNvPr>
          <p:cNvSpPr/>
          <p:nvPr/>
        </p:nvSpPr>
        <p:spPr>
          <a:xfrm>
            <a:off x="486265" y="3025060"/>
            <a:ext cx="11213789" cy="357475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200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algn="ctr" defTabSz="1088639"/>
            <a:endParaRPr lang="en-US" sz="2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D3F642B3-6C66-4892-A065-C25715A5798B}"/>
              </a:ext>
            </a:extLst>
          </p:cNvPr>
          <p:cNvSpPr/>
          <p:nvPr/>
        </p:nvSpPr>
        <p:spPr>
          <a:xfrm>
            <a:off x="486265" y="1641992"/>
            <a:ext cx="11213789" cy="1139100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065FAD-84DB-4BCB-AD67-0374B3CB3A8C}"/>
              </a:ext>
            </a:extLst>
          </p:cNvPr>
          <p:cNvGrpSpPr/>
          <p:nvPr/>
        </p:nvGrpSpPr>
        <p:grpSpPr>
          <a:xfrm>
            <a:off x="720304" y="3181340"/>
            <a:ext cx="1560398" cy="446276"/>
            <a:chOff x="1487714" y="7894730"/>
            <a:chExt cx="3121158" cy="8926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2C3ED6-4165-4A31-8464-F2368E6642AF}"/>
                </a:ext>
              </a:extLst>
            </p:cNvPr>
            <p:cNvSpPr txBox="1"/>
            <p:nvPr/>
          </p:nvSpPr>
          <p:spPr>
            <a:xfrm>
              <a:off x="2046335" y="7894730"/>
              <a:ext cx="2562537" cy="89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92B3544F-6239-45BC-BBF7-8D37BEC31C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45715" tIns="22858" rIns="45715" bIns="22858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60151-E12D-4F07-A0BB-543B89FF64C8}"/>
              </a:ext>
            </a:extLst>
          </p:cNvPr>
          <p:cNvGrpSpPr/>
          <p:nvPr/>
        </p:nvGrpSpPr>
        <p:grpSpPr>
          <a:xfrm>
            <a:off x="274319" y="786034"/>
            <a:ext cx="8749391" cy="771708"/>
            <a:chOff x="714798" y="1892299"/>
            <a:chExt cx="17501947" cy="1543412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id="{80D9459E-845E-4B34-A336-7BC413A6E200}"/>
                </a:ext>
              </a:extLst>
            </p:cNvPr>
            <p:cNvSpPr/>
            <p:nvPr/>
          </p:nvSpPr>
          <p:spPr>
            <a:xfrm>
              <a:off x="714798" y="1905001"/>
              <a:ext cx="135847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497DC-D9D9-4688-B546-AF9215D5F1BE}"/>
                </a:ext>
              </a:extLst>
            </p:cNvPr>
            <p:cNvSpPr txBox="1"/>
            <p:nvPr/>
          </p:nvSpPr>
          <p:spPr>
            <a:xfrm>
              <a:off x="1082674" y="1922269"/>
              <a:ext cx="744571" cy="8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F40489-8D98-45A0-AF0B-C82FBBB573E9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FF0CD4-D226-43EC-830B-11191E15A4A0}"/>
                </a:ext>
              </a:extLst>
            </p:cNvPr>
            <p:cNvSpPr txBox="1"/>
            <p:nvPr/>
          </p:nvSpPr>
          <p:spPr>
            <a:xfrm>
              <a:off x="9384294" y="2573939"/>
              <a:ext cx="8832451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1DE4B9D0-E804-4169-BFE4-033120265DF8}"/>
              </a:ext>
            </a:extLst>
          </p:cNvPr>
          <p:cNvGrpSpPr/>
          <p:nvPr/>
        </p:nvGrpSpPr>
        <p:grpSpPr>
          <a:xfrm>
            <a:off x="720304" y="1728606"/>
            <a:ext cx="1464013" cy="505645"/>
            <a:chOff x="1296987" y="6768285"/>
            <a:chExt cx="2928364" cy="895556"/>
          </a:xfrm>
        </p:grpSpPr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579E029F-FC71-45D5-A8CE-1ABFDD6BADE6}"/>
                </a:ext>
              </a:extLst>
            </p:cNvPr>
            <p:cNvSpPr txBox="1"/>
            <p:nvPr/>
          </p:nvSpPr>
          <p:spPr>
            <a:xfrm>
              <a:off x="2156598" y="6873434"/>
              <a:ext cx="2068753" cy="790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>
                <a:spcBef>
                  <a:spcPts val="600"/>
                </a:spcBef>
              </a:pPr>
              <a:r>
                <a:rPr lang="en-US" sz="2300" b="1" dirty="0" err="1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23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2:</a:t>
              </a:r>
            </a:p>
          </p:txBody>
        </p: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spcBef>
                    <a:spcPts val="600"/>
                  </a:spcBef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0" name="Rectangle 2">
            <a:extLst>
              <a:ext uri="{FF2B5EF4-FFF2-40B4-BE49-F238E27FC236}">
                <a16:creationId xmlns:a16="http://schemas.microsoft.com/office/drawing/2014/main" id="{FB67F4D9-7E45-496F-88A7-FA428CB0E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686" y="1742039"/>
            <a:ext cx="9142377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18" y="1948887"/>
            <a:ext cx="17568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871" y="4113196"/>
            <a:ext cx="36195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1C4B37D-3DDC-4438-BF4C-7BCF74D2AF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10" y="3181340"/>
            <a:ext cx="2662099" cy="31541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34DFC945-CD46-411A-BD9F-B9985FF1F4B9}"/>
                  </a:ext>
                </a:extLst>
              </p:cNvPr>
              <p:cNvSpPr/>
              <p:nvPr/>
            </p:nvSpPr>
            <p:spPr>
              <a:xfrm>
                <a:off x="623454" y="3688583"/>
                <a:ext cx="8600261" cy="119252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tâm của mặt cầu chứa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 định cho trước, như vậy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phải cách đều tất cả các điểm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b="1" dirty="0" smtClean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34DFC945-CD46-411A-BD9F-B9985FF1F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4" y="3688583"/>
                <a:ext cx="8600261" cy="1192522"/>
              </a:xfrm>
              <a:prstGeom prst="roundRect">
                <a:avLst/>
              </a:prstGeom>
              <a:blipFill>
                <a:blip r:embed="rId3"/>
                <a:stretch>
                  <a:fillRect l="-425" t="-4592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8">
                <a:extLst>
                  <a:ext uri="{FF2B5EF4-FFF2-40B4-BE49-F238E27FC236}">
                    <a16:creationId xmlns:a16="http://schemas.microsoft.com/office/drawing/2014/main" id="{34DFC945-CD46-411A-BD9F-B9985FF1F4B9}"/>
                  </a:ext>
                </a:extLst>
              </p:cNvPr>
              <p:cNvSpPr/>
              <p:nvPr/>
            </p:nvSpPr>
            <p:spPr>
              <a:xfrm>
                <a:off x="644333" y="4728112"/>
                <a:ext cx="8600261" cy="13853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vi-VN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uy </a:t>
                </a: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đường thẳng </a:t>
                </a:r>
                <a:r>
                  <a:rPr lang="en-US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vi-VN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 </a:t>
                </a: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tâm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: Rounded Corners 48">
                <a:extLst>
                  <a:ext uri="{FF2B5EF4-FFF2-40B4-BE49-F238E27FC236}">
                    <a16:creationId xmlns:a16="http://schemas.microsoft.com/office/drawing/2014/main" id="{34DFC945-CD46-411A-BD9F-B9985FF1F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33" y="4728112"/>
                <a:ext cx="8600261" cy="1385305"/>
              </a:xfrm>
              <a:prstGeom prst="roundRect">
                <a:avLst/>
              </a:prstGeom>
              <a:blipFill>
                <a:blip r:embed="rId4"/>
                <a:stretch>
                  <a:fillRect l="-354" b="-2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8">
            <a:extLst>
              <a:ext uri="{FF2B5EF4-FFF2-40B4-BE49-F238E27FC236}">
                <a16:creationId xmlns:a16="http://schemas.microsoft.com/office/drawing/2014/main" id="{34DFC945-CD46-411A-BD9F-B9985FF1F4B9}"/>
              </a:ext>
            </a:extLst>
          </p:cNvPr>
          <p:cNvSpPr/>
          <p:nvPr/>
        </p:nvSpPr>
        <p:spPr>
          <a:xfrm>
            <a:off x="720304" y="5869973"/>
            <a:ext cx="8600261" cy="7603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0" grpId="0"/>
      <p:bldP spid="49" grpId="0" animBg="1"/>
      <p:bldP spid="47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5" y="3756723"/>
            <a:ext cx="11213789" cy="2986978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2"/>
            <a:ext cx="11213789" cy="2045815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326571" y="770644"/>
            <a:ext cx="8752626" cy="754977"/>
            <a:chOff x="819320" y="1861519"/>
            <a:chExt cx="17508418" cy="150995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819320" y="1905001"/>
              <a:ext cx="12539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6" y="1861519"/>
              <a:ext cx="779841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948515" y="2824637"/>
                <a:ext cx="9854603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15" y="2824637"/>
                <a:ext cx="9854603" cy="715773"/>
              </a:xfrm>
              <a:prstGeom prst="rect">
                <a:avLst/>
              </a:prstGeom>
              <a:blipFill>
                <a:blip r:embed="rId3"/>
                <a:stretch>
                  <a:fillRect l="-990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07423" y="1521116"/>
                <a:ext cx="10859078" cy="1519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6:[ Mức độ 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hình chóp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đáy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thoi cạnh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𝑩𝑨𝑫</m:t>
                        </m:r>
                      </m:e>
                    </m:acc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𝑺𝑩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𝑺𝑫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cầu ngoại tiếp hình chóp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𝑨𝑩𝑫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bán kính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Thể tích khối chóp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nl-NL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3" y="1521116"/>
                <a:ext cx="10859078" cy="1519327"/>
              </a:xfrm>
              <a:prstGeom prst="rect">
                <a:avLst/>
              </a:prstGeom>
              <a:blipFill>
                <a:blip r:embed="rId4"/>
                <a:stretch>
                  <a:fillRect l="-898" t="-4016" r="-842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15003" y="3883629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762000" y="3931784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B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7D0BDD-8996-47A1-A819-A6DE0B14E0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65" y="3883629"/>
            <a:ext cx="3478497" cy="246901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465173" y="4432574"/>
                <a:ext cx="773529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thiết suy ra </a:t>
                </a:r>
                <a:r>
                  <a:rPr lang="vi-VN" sz="2000" b="1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ABD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đều nên </a:t>
                </a:r>
                <a14:m>
                  <m:oMath xmlns:m="http://schemas.openxmlformats.org/officeDocument/2006/math">
                    <m:r>
                      <a:rPr lang="nl-NL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nl-NL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</a:t>
                </a:r>
                <a:endParaRPr lang="en-US" sz="20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 đều.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𝑺𝑯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vi-VN" sz="2000" b="1" i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ABCD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73" y="4432574"/>
                <a:ext cx="7735292" cy="1015663"/>
              </a:xfrm>
              <a:prstGeom prst="rect">
                <a:avLst/>
              </a:prstGeom>
              <a:blipFill>
                <a:blip r:embed="rId6"/>
                <a:stretch>
                  <a:fillRect l="-788" t="-2994" r="-102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465173" y="5499013"/>
                <a:ext cx="773529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vi-VN" sz="2000" b="1" i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2000" b="1" i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tâm </a:t>
                </a:r>
                <a:r>
                  <a:rPr lang="vi-VN" sz="2000" b="1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ABCD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 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 của </a:t>
                </a:r>
                <a:r>
                  <a:rPr lang="vi-VN" sz="2000" b="1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(</a:t>
                </a:r>
                <a:r>
                  <a:rPr lang="vi-VN" sz="2000" b="1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SAH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cắt </a:t>
                </a:r>
                <a:r>
                  <a:rPr lang="vi-VN" sz="2000" b="1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SH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𝐈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𝑰𝑫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𝑰𝑺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 mặt cầu ngoại 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000" b="1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S.ABD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73" y="5499013"/>
                <a:ext cx="7735292" cy="1323439"/>
              </a:xfrm>
              <a:prstGeom prst="rect">
                <a:avLst/>
              </a:prstGeom>
              <a:blipFill>
                <a:blip r:embed="rId7"/>
                <a:stretch>
                  <a:fillRect l="-788" t="-2304" r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8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326571" y="3684399"/>
            <a:ext cx="11345443" cy="305930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326571" y="1559412"/>
            <a:ext cx="11345443" cy="2045815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326571" y="770644"/>
            <a:ext cx="8752626" cy="754977"/>
            <a:chOff x="819320" y="1861519"/>
            <a:chExt cx="17508418" cy="150995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819320" y="1905001"/>
              <a:ext cx="125395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6" y="1861519"/>
              <a:ext cx="779841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948515" y="2824637"/>
                <a:ext cx="9854603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15" y="2824637"/>
                <a:ext cx="9854603" cy="715773"/>
              </a:xfrm>
              <a:prstGeom prst="rect">
                <a:avLst/>
              </a:prstGeom>
              <a:blipFill>
                <a:blip r:embed="rId3"/>
                <a:stretch>
                  <a:fillRect l="-990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07423" y="1521116"/>
                <a:ext cx="10859078" cy="1403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6:[ Mức độ 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vi-VN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hình chóp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22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đáy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thoi cạnh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𝑩𝑨𝑫</m:t>
                        </m:r>
                      </m:e>
                    </m:acc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𝑺𝑩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𝑺𝑫</m:t>
                    </m:r>
                  </m:oMath>
                </a14:m>
                <a:r>
                  <a:rPr lang="fr-FR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cầu ngoại tiếp hình chóp </a:t>
                </a: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2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𝑨𝑩𝑫</m:t>
                    </m:r>
                  </m:oMath>
                </a14:m>
                <a:r>
                  <a:rPr lang="vi-VN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bán kính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2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vi-VN" sz="2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vi-VN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2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Thể tích khối chóp </a:t>
                </a:r>
                <a14:m>
                  <m:oMath xmlns:m="http://schemas.openxmlformats.org/officeDocument/2006/math">
                    <m:r>
                      <a:rPr lang="vi-VN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2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22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nl-NL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2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3" y="1521116"/>
                <a:ext cx="10859078" cy="1403589"/>
              </a:xfrm>
              <a:prstGeom prst="rect">
                <a:avLst/>
              </a:prstGeom>
              <a:blipFill>
                <a:blip r:embed="rId4"/>
                <a:stretch>
                  <a:fillRect l="-730" t="-3478" r="-730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67254" y="3699886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7D0BDD-8996-47A1-A819-A6DE0B14E0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051" y="3684399"/>
            <a:ext cx="2952206" cy="29886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458225" y="3978457"/>
                <a:ext cx="8477642" cy="10736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2060"/>
                    </a:solidFill>
                  </a:rPr>
                  <a:t>Ta </a:t>
                </a:r>
                <a:r>
                  <a:rPr lang="en-US" sz="2000" b="1" dirty="0" err="1" smtClean="0">
                    <a:solidFill>
                      <a:srgbClr val="002060"/>
                    </a:solidFill>
                  </a:rPr>
                  <a:t>có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: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𝑺𝑭𝑰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𝑺𝑯𝑨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𝑺𝑰</m:t>
                    </m:r>
                    <m:r>
                      <a:rPr lang="vi-VN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𝑺𝑯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phương trình: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25" y="3978457"/>
                <a:ext cx="8477642" cy="1073627"/>
              </a:xfrm>
              <a:prstGeom prst="rect">
                <a:avLst/>
              </a:prstGeom>
              <a:blipFill>
                <a:blip r:embed="rId6"/>
                <a:stretch>
                  <a:fillRect l="-719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487366" y="4985489"/>
                <a:ext cx="6493765" cy="15679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vi-VN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vi-VN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0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vi-VN" sz="20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vi-VN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vi-V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vi-VN" sz="2000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ạ</m:t>
                              </m:r>
                              <m:r>
                                <a:rPr lang="vi-V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vi-VN" sz="2000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vi-V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vi-VN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𝑺𝑯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</a:t>
                </a:r>
                <a:r>
                  <a:rPr lang="vi-VN" sz="2000" b="1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S.ABCD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6" y="4985489"/>
                <a:ext cx="6493765" cy="1567993"/>
              </a:xfrm>
              <a:prstGeom prst="rect">
                <a:avLst/>
              </a:prstGeom>
              <a:blipFill>
                <a:blip r:embed="rId7"/>
                <a:stretch>
                  <a:fillRect l="-1033" b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3168291" y="3008562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06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7" grpId="0"/>
      <p:bldP spid="18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6" y="3800285"/>
            <a:ext cx="11389785" cy="2944047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2"/>
            <a:ext cx="11311409" cy="2079973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362991" y="748169"/>
            <a:ext cx="8716206" cy="777452"/>
            <a:chOff x="892174" y="1816569"/>
            <a:chExt cx="17435564" cy="155490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892174" y="1905001"/>
              <a:ext cx="11811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6" y="1816569"/>
              <a:ext cx="779841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9B4763-E49E-437D-9A4A-D40606F4A36E}"/>
              </a:ext>
            </a:extLst>
          </p:cNvPr>
          <p:cNvSpPr txBox="1"/>
          <p:nvPr/>
        </p:nvSpPr>
        <p:spPr>
          <a:xfrm>
            <a:off x="362992" y="2785818"/>
            <a:ext cx="11594969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7120" indent="-457200">
              <a:lnSpc>
                <a:spcPct val="107000"/>
              </a:lnSpc>
              <a:spcAft>
                <a:spcPts val="800"/>
              </a:spcAft>
              <a:buAutoNum type="alphaUcPeriod"/>
              <a:tabLst>
                <a:tab pos="629920" algn="l"/>
                <a:tab pos="3599815" algn="l"/>
                <a:tab pos="5039995" algn="l"/>
              </a:tabLst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 nhau theo giao tuyến là một đường tròn.</a:t>
            </a:r>
            <a:r>
              <a:rPr lang="vi-VN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vi-VN" sz="20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Không có điểm chung.</a:t>
            </a:r>
            <a:endParaRPr lang="en-US" sz="20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07000"/>
              </a:lnSpc>
              <a:spcAft>
                <a:spcPts val="80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vi-VN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Cắt nhau theo giao tuyến là đường tròn lớn. 	D. Tiếp xúc. </a:t>
            </a:r>
            <a:endParaRPr lang="en-US" sz="20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07423" y="1521116"/>
                <a:ext cx="10859078" cy="1281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17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:[ Mức độ 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hình chóp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Vị trí tương đối giữa mặt cầu tâm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bán kính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vi-VN" sz="2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2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3" y="1521116"/>
                <a:ext cx="10859078" cy="1281698"/>
              </a:xfrm>
              <a:prstGeom prst="rect">
                <a:avLst/>
              </a:prstGeom>
              <a:blipFill>
                <a:blip r:embed="rId3"/>
                <a:stretch>
                  <a:fillRect l="-618" t="-3333" r="-561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510238" y="3800285"/>
            <a:ext cx="1207382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774070" y="3911030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692004" y="4453530"/>
                <a:ext cx="8342366" cy="776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𝑺𝑩𝑨</m:t>
                        </m:r>
                      </m:e>
                    </m:acc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𝑺𝑩</m:t>
                    </m:r>
                  </m:oMath>
                </a14:m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thấy: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2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𝑺𝑩𝑪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04" y="4453530"/>
                <a:ext cx="8342366" cy="776495"/>
              </a:xfrm>
              <a:prstGeom prst="rect">
                <a:avLst/>
              </a:prstGeom>
              <a:blipFill>
                <a:blip r:embed="rId4"/>
                <a:stretch>
                  <a:fillRect l="-804" t="-1575" b="-10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3ED6F6-49CA-4D6D-B6E2-B00987212C15}"/>
              </a:ext>
            </a:extLst>
          </p:cNvPr>
          <p:cNvCxnSpPr/>
          <p:nvPr/>
        </p:nvCxnSpPr>
        <p:spPr>
          <a:xfrm>
            <a:off x="9675797" y="5555703"/>
            <a:ext cx="171567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866ACF-04E6-4342-A721-96287747247D}"/>
              </a:ext>
            </a:extLst>
          </p:cNvPr>
          <p:cNvCxnSpPr>
            <a:cxnSpLocks/>
          </p:cNvCxnSpPr>
          <p:nvPr/>
        </p:nvCxnSpPr>
        <p:spPr>
          <a:xfrm>
            <a:off x="9674068" y="5573352"/>
            <a:ext cx="744717" cy="513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68E05D-3689-44FE-A3C3-EC44068A4BE3}"/>
              </a:ext>
            </a:extLst>
          </p:cNvPr>
          <p:cNvCxnSpPr/>
          <p:nvPr/>
        </p:nvCxnSpPr>
        <p:spPr>
          <a:xfrm flipV="1">
            <a:off x="10388313" y="5572562"/>
            <a:ext cx="942680" cy="546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2D6DF1-DA27-41F6-9499-675B109E0B6F}"/>
              </a:ext>
            </a:extLst>
          </p:cNvPr>
          <p:cNvCxnSpPr/>
          <p:nvPr/>
        </p:nvCxnSpPr>
        <p:spPr>
          <a:xfrm flipH="1" flipV="1">
            <a:off x="9642803" y="4169549"/>
            <a:ext cx="65988" cy="1392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04914F-B1C0-4AF1-A474-30E7841D0E23}"/>
              </a:ext>
            </a:extLst>
          </p:cNvPr>
          <p:cNvCxnSpPr/>
          <p:nvPr/>
        </p:nvCxnSpPr>
        <p:spPr>
          <a:xfrm>
            <a:off x="9646537" y="4196990"/>
            <a:ext cx="1715678" cy="1392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9CCD107-C4A6-4A17-89E4-F6D044BAD15E}"/>
              </a:ext>
            </a:extLst>
          </p:cNvPr>
          <p:cNvCxnSpPr/>
          <p:nvPr/>
        </p:nvCxnSpPr>
        <p:spPr>
          <a:xfrm>
            <a:off x="9629737" y="4166727"/>
            <a:ext cx="777711" cy="192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B05BC1C-C92A-4599-853B-061BAE52D2B8}"/>
              </a:ext>
            </a:extLst>
          </p:cNvPr>
          <p:cNvSpPr txBox="1"/>
          <p:nvPr/>
        </p:nvSpPr>
        <p:spPr>
          <a:xfrm>
            <a:off x="9319346" y="5361760"/>
            <a:ext cx="238879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EE2F78-5C0C-4E21-B834-3FDBB7FEA693}"/>
              </a:ext>
            </a:extLst>
          </p:cNvPr>
          <p:cNvSpPr txBox="1"/>
          <p:nvPr/>
        </p:nvSpPr>
        <p:spPr>
          <a:xfrm flipH="1">
            <a:off x="11424468" y="5579681"/>
            <a:ext cx="34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C96D37-592E-432A-B815-06761AEB3EA7}"/>
              </a:ext>
            </a:extLst>
          </p:cNvPr>
          <p:cNvSpPr txBox="1"/>
          <p:nvPr/>
        </p:nvSpPr>
        <p:spPr>
          <a:xfrm>
            <a:off x="9371993" y="3873869"/>
            <a:ext cx="238879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7C6516-243E-4B86-BB1F-38A10038301D}"/>
              </a:ext>
            </a:extLst>
          </p:cNvPr>
          <p:cNvSpPr txBox="1"/>
          <p:nvPr/>
        </p:nvSpPr>
        <p:spPr>
          <a:xfrm>
            <a:off x="10149434" y="6052450"/>
            <a:ext cx="238879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CFE43F-E89E-47EE-8AB3-3813BA418D22}"/>
              </a:ext>
            </a:extLst>
          </p:cNvPr>
          <p:cNvCxnSpPr>
            <a:cxnSpLocks/>
          </p:cNvCxnSpPr>
          <p:nvPr/>
        </p:nvCxnSpPr>
        <p:spPr>
          <a:xfrm flipV="1">
            <a:off x="9708791" y="5230482"/>
            <a:ext cx="365802" cy="34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7934F7D-77B0-4418-B58B-D91872D63BCD}"/>
              </a:ext>
            </a:extLst>
          </p:cNvPr>
          <p:cNvSpPr txBox="1"/>
          <p:nvPr/>
        </p:nvSpPr>
        <p:spPr>
          <a:xfrm>
            <a:off x="10039581" y="4985154"/>
            <a:ext cx="238879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657234" y="5317121"/>
                <a:ext cx="8342366" cy="1132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2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𝑺𝑩𝑪</m:t>
                            </m:r>
                          </m:e>
                        </m:d>
                      </m:e>
                    </m:d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fr-FR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fr-FR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2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vi-VN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34" y="5317121"/>
                <a:ext cx="8342366" cy="1132298"/>
              </a:xfrm>
              <a:prstGeom prst="rect">
                <a:avLst/>
              </a:prstGeom>
              <a:blipFill>
                <a:blip r:embed="rId5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7635696" y="3181121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95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28" grpId="0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5" y="4096090"/>
            <a:ext cx="11213789" cy="264761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2"/>
            <a:ext cx="11213789" cy="2433236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300445" y="761169"/>
            <a:ext cx="8778752" cy="764452"/>
            <a:chOff x="767059" y="1842569"/>
            <a:chExt cx="17560679" cy="152890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767059" y="1905001"/>
              <a:ext cx="130621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6" y="1842569"/>
              <a:ext cx="779841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948515" y="3201703"/>
                <a:ext cx="9854603" cy="708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15" y="3201703"/>
                <a:ext cx="9854603" cy="708592"/>
              </a:xfrm>
              <a:prstGeom prst="rect">
                <a:avLst/>
              </a:prstGeom>
              <a:blipFill>
                <a:blip r:embed="rId3"/>
                <a:stretch>
                  <a:fillRect l="-990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07423" y="1587105"/>
                <a:ext cx="10859078" cy="1683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18:[ Mức độ 3]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𝑺𝑫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là.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3" y="1587105"/>
                <a:ext cx="10859078" cy="1683602"/>
              </a:xfrm>
              <a:prstGeom prst="rect">
                <a:avLst/>
              </a:prstGeom>
              <a:blipFill>
                <a:blip r:embed="rId4"/>
                <a:stretch>
                  <a:fillRect l="-898" t="-3610" r="-842" b="-6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15003" y="4096090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762000" y="4220541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40B5EB-72EF-4D59-9222-35CD403246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10" y="4096089"/>
            <a:ext cx="3024403" cy="26476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673882" y="4575646"/>
                <a:ext cx="7973727" cy="934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𝑨𝑩𝑪𝑫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𝑺𝑫</m:t>
                        </m:r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𝑺𝑫𝑨</m:t>
                        </m:r>
                      </m:e>
                    </m:acc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𝐭𝐚𝐧𝟑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𝑺𝑨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den>
                    </m:f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82" y="4575646"/>
                <a:ext cx="7973727" cy="934936"/>
              </a:xfrm>
              <a:prstGeom prst="rect">
                <a:avLst/>
              </a:prstGeom>
              <a:blipFill>
                <a:blip r:embed="rId6"/>
                <a:stretch>
                  <a:fillRect t="-1961" r="-3976" b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719835" y="5568099"/>
                <a:ext cx="797372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𝑺𝑨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5" y="5568099"/>
                <a:ext cx="7973727" cy="1015663"/>
              </a:xfrm>
              <a:prstGeom prst="rect">
                <a:avLst/>
              </a:prstGeom>
              <a:blipFill>
                <a:blip r:embed="rId7"/>
                <a:stretch>
                  <a:fillRect l="-765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4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5" y="3911042"/>
            <a:ext cx="11213789" cy="283265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2"/>
            <a:ext cx="11213789" cy="2271647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458225" y="762720"/>
            <a:ext cx="8620972" cy="762901"/>
            <a:chOff x="1082676" y="1845671"/>
            <a:chExt cx="17245062" cy="1525799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1082676" y="1905001"/>
              <a:ext cx="99059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267349" y="1845671"/>
              <a:ext cx="779841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1026175" y="3122467"/>
                <a:ext cx="9854603" cy="708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75" y="3122467"/>
                <a:ext cx="9854603" cy="708592"/>
              </a:xfrm>
              <a:prstGeom prst="rect">
                <a:avLst/>
              </a:prstGeom>
              <a:blipFill>
                <a:blip r:embed="rId3"/>
                <a:stretch>
                  <a:fillRect l="-928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07423" y="1587105"/>
                <a:ext cx="10859078" cy="1683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18:[ Mức độ 3]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𝑺𝑫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là.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3" y="1587105"/>
                <a:ext cx="10859078" cy="1683602"/>
              </a:xfrm>
              <a:prstGeom prst="rect">
                <a:avLst/>
              </a:prstGeom>
              <a:blipFill>
                <a:blip r:embed="rId4"/>
                <a:stretch>
                  <a:fillRect l="-898" t="-3610" r="-842" b="-6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80317" y="3911042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840378" y="3991618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40B5EB-72EF-4D59-9222-35CD403246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10" y="3991619"/>
            <a:ext cx="3024403" cy="270191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719835" y="4461497"/>
                <a:ext cx="804018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𝑺𝑨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𝑺𝑪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5" y="4461497"/>
                <a:ext cx="8040187" cy="707886"/>
              </a:xfrm>
              <a:prstGeom prst="rect">
                <a:avLst/>
              </a:prstGeom>
              <a:blipFill>
                <a:blip r:embed="rId6"/>
                <a:stretch>
                  <a:fillRect l="-758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978206" y="5169383"/>
                <a:ext cx="7371125" cy="1125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𝑰𝑨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06" y="5169383"/>
                <a:ext cx="7371125" cy="1125693"/>
              </a:xfrm>
              <a:prstGeom prst="rect">
                <a:avLst/>
              </a:prstGeom>
              <a:blipFill>
                <a:blip r:embed="rId7"/>
                <a:stretch>
                  <a:fillRect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867355" y="6170119"/>
                <a:ext cx="7371125" cy="523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002060"/>
                    </a:solidFill>
                  </a:rPr>
                  <a:t>Vậy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55" y="6170119"/>
                <a:ext cx="7371125" cy="523413"/>
              </a:xfrm>
              <a:prstGeom prst="rect">
                <a:avLst/>
              </a:prstGeom>
              <a:blipFill>
                <a:blip r:embed="rId8"/>
                <a:stretch>
                  <a:fillRect l="-827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9203240" y="3320291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23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9" grpId="0"/>
      <p:bldP spid="20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/>
          <p:cNvSpPr/>
          <p:nvPr/>
        </p:nvSpPr>
        <p:spPr>
          <a:xfrm>
            <a:off x="569405" y="2478429"/>
            <a:ext cx="11414483" cy="428916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69192" y="1340877"/>
            <a:ext cx="11614911" cy="1015804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20304" y="2572516"/>
            <a:ext cx="1560398" cy="471676"/>
            <a:chOff x="1487714" y="7720532"/>
            <a:chExt cx="3121158" cy="943460"/>
          </a:xfrm>
        </p:grpSpPr>
        <p:sp>
          <p:nvSpPr>
            <p:cNvPr id="33" name="TextBox 32"/>
            <p:cNvSpPr txBox="1"/>
            <p:nvPr/>
          </p:nvSpPr>
          <p:spPr>
            <a:xfrm>
              <a:off x="2046335" y="7720532"/>
              <a:ext cx="2562537" cy="89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45715" tIns="22858" rIns="45715" bIns="22858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5760" y="700134"/>
            <a:ext cx="9014198" cy="523220"/>
            <a:chOff x="460472" y="1720499"/>
            <a:chExt cx="18468899" cy="1046438"/>
          </a:xfrm>
        </p:grpSpPr>
        <p:sp>
          <p:nvSpPr>
            <p:cNvPr id="36" name="Rounded Rectangle 35"/>
            <p:cNvSpPr/>
            <p:nvPr/>
          </p:nvSpPr>
          <p:spPr>
            <a:xfrm>
              <a:off x="460472" y="1905001"/>
              <a:ext cx="161280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86886" y="1720499"/>
              <a:ext cx="845924" cy="104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2" y="1892299"/>
              <a:ext cx="8832451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>
                <a:spcBef>
                  <a:spcPts val="300"/>
                </a:spcBef>
                <a:defRPr/>
              </a:pPr>
              <a:r>
                <a:rPr lang="en-US" sz="22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5DE4A28-E6F8-4116-856D-BC04E7512C30}"/>
                </a:ext>
              </a:extLst>
            </p:cNvPr>
            <p:cNvSpPr txBox="1"/>
            <p:nvPr/>
          </p:nvSpPr>
          <p:spPr>
            <a:xfrm>
              <a:off x="10096920" y="1876449"/>
              <a:ext cx="8832451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>
                <a:spcBef>
                  <a:spcPts val="300"/>
                </a:spcBef>
                <a:defRPr/>
              </a:pPr>
              <a:r>
                <a:rPr lang="en-US" sz="22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</p:grpSp>
      <p:grpSp>
        <p:nvGrpSpPr>
          <p:cNvPr id="3" name="Group 1"/>
          <p:cNvGrpSpPr/>
          <p:nvPr/>
        </p:nvGrpSpPr>
        <p:grpSpPr>
          <a:xfrm>
            <a:off x="751034" y="1299493"/>
            <a:ext cx="1403153" cy="464660"/>
            <a:chOff x="1296987" y="6768292"/>
            <a:chExt cx="2806629" cy="822962"/>
          </a:xfrm>
        </p:grpSpPr>
        <p:sp>
          <p:nvSpPr>
            <p:cNvPr id="5" name="TextBox 2"/>
            <p:cNvSpPr txBox="1"/>
            <p:nvPr/>
          </p:nvSpPr>
          <p:spPr>
            <a:xfrm>
              <a:off x="2034864" y="6768292"/>
              <a:ext cx="2068752" cy="790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>
                <a:spcBef>
                  <a:spcPts val="600"/>
                </a:spcBef>
              </a:pPr>
              <a:r>
                <a:rPr lang="en-US" sz="2300" b="1" dirty="0" err="1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23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smtClean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3:</a:t>
              </a:r>
              <a:endParaRPr lang="en-US" sz="23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" name="Group 70"/>
            <p:cNvGrpSpPr/>
            <p:nvPr/>
          </p:nvGrpSpPr>
          <p:grpSpPr>
            <a:xfrm>
              <a:off x="1296987" y="6768292"/>
              <a:ext cx="822960" cy="822962"/>
              <a:chOff x="1311958" y="3405486"/>
              <a:chExt cx="950173" cy="94051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06975" y="3513319"/>
                <a:ext cx="596676" cy="540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spcBef>
                    <a:spcPts val="600"/>
                  </a:spcBef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1661427" y="3405486"/>
                <a:ext cx="600704" cy="594261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2">
                <a:extLst>
                  <a:ext uri="{FF2B5EF4-FFF2-40B4-BE49-F238E27FC236}">
                    <a16:creationId xmlns:a16="http://schemas.microsoft.com/office/drawing/2014/main" id="{838C4D18-FCA4-4109-86C1-A1034D541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984" y="1349523"/>
                <a:ext cx="12361351" cy="969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l-NL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nl-NL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nl-NL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hộp chữ nhật </a:t>
                </a:r>
                <a14:m>
                  <m:oMath xmlns:m="http://schemas.openxmlformats.org/officeDocument/2006/math">
                    <m:r>
                      <a:rPr lang="nl-NL" sz="20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nl-NL" sz="20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20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nl-NL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nl-NL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20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20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nl-NL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 Hãy xác định tâm và bán kính mặt cầu đi qua 8 đỉnh của hình hộp chữ nhật.</a:t>
                </a:r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nl-NL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Tính bán kính của đường tròn là giao tuyến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nl-NL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mặt cầu trên.</a:t>
                </a:r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Rectangle 2">
                <a:extLst>
                  <a:ext uri="{FF2B5EF4-FFF2-40B4-BE49-F238E27FC236}">
                    <a16:creationId xmlns:a16="http://schemas.microsoft.com/office/drawing/2014/main" id="{838C4D18-FCA4-4109-86C1-A1034D541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984" y="1349523"/>
                <a:ext cx="12361351" cy="969496"/>
              </a:xfrm>
              <a:prstGeom prst="rect">
                <a:avLst/>
              </a:prstGeom>
              <a:blipFill>
                <a:blip r:embed="rId3"/>
                <a:stretch>
                  <a:fillRect l="-296" t="-5031" b="-132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7">
            <a:extLst>
              <a:ext uri="{FF2B5EF4-FFF2-40B4-BE49-F238E27FC236}">
                <a16:creationId xmlns:a16="http://schemas.microsoft.com/office/drawing/2014/main" id="{977151F3-3753-4298-9F82-B02BB97AC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116" y="5184898"/>
            <a:ext cx="328307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978A21B-9FD5-4B66-B85E-83AF936D4ADE}"/>
              </a:ext>
            </a:extLst>
          </p:cNvPr>
          <p:cNvCxnSpPr>
            <a:cxnSpLocks/>
            <a:stCxn id="79" idx="3"/>
            <a:endCxn id="79" idx="3"/>
          </p:cNvCxnSpPr>
          <p:nvPr/>
        </p:nvCxnSpPr>
        <p:spPr>
          <a:xfrm>
            <a:off x="9867360" y="389438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7B2F550-0239-4DDF-BF7E-CE6AF7C29281}"/>
              </a:ext>
            </a:extLst>
          </p:cNvPr>
          <p:cNvGrpSpPr/>
          <p:nvPr/>
        </p:nvGrpSpPr>
        <p:grpSpPr>
          <a:xfrm>
            <a:off x="8368878" y="3058003"/>
            <a:ext cx="3430948" cy="3483549"/>
            <a:chOff x="7941181" y="3685350"/>
            <a:chExt cx="3702781" cy="295236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DF8AE74-0CF6-40F6-82A3-04627FD55653}"/>
                </a:ext>
              </a:extLst>
            </p:cNvPr>
            <p:cNvSpPr txBox="1"/>
            <p:nvPr/>
          </p:nvSpPr>
          <p:spPr>
            <a:xfrm flipH="1">
              <a:off x="9762031" y="5005514"/>
              <a:ext cx="237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4203AB8-DDD3-4B54-9D84-4AA4E2FB7A4A}"/>
                    </a:ext>
                  </a:extLst>
                </p:cNvPr>
                <p:cNvSpPr txBox="1"/>
                <p:nvPr/>
              </p:nvSpPr>
              <p:spPr>
                <a:xfrm flipH="1">
                  <a:off x="9541263" y="5921725"/>
                  <a:ext cx="240190" cy="313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4203AB8-DDD3-4B54-9D84-4AA4E2FB7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541263" y="5921725"/>
                  <a:ext cx="240190" cy="313015"/>
                </a:xfrm>
                <a:prstGeom prst="rect">
                  <a:avLst/>
                </a:prstGeom>
                <a:blipFill>
                  <a:blip r:embed="rId4"/>
                  <a:stretch>
                    <a:fillRect r="-729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4BE0DD9-940A-4256-B216-EF95C96A9059}"/>
                </a:ext>
              </a:extLst>
            </p:cNvPr>
            <p:cNvGrpSpPr/>
            <p:nvPr/>
          </p:nvGrpSpPr>
          <p:grpSpPr>
            <a:xfrm>
              <a:off x="7941181" y="3685350"/>
              <a:ext cx="3702781" cy="2952364"/>
              <a:chOff x="7941181" y="3713631"/>
              <a:chExt cx="3702781" cy="2952364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DA5844E-2F44-481F-896B-A3B49494F7C0}"/>
                  </a:ext>
                </a:extLst>
              </p:cNvPr>
              <p:cNvSpPr txBox="1"/>
              <p:nvPr/>
            </p:nvSpPr>
            <p:spPr>
              <a:xfrm flipH="1">
                <a:off x="11051161" y="3762744"/>
                <a:ext cx="241395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EA16CC0-D8AB-4743-977C-672EA32AF367}"/>
                  </a:ext>
                </a:extLst>
              </p:cNvPr>
              <p:cNvSpPr txBox="1"/>
              <p:nvPr/>
            </p:nvSpPr>
            <p:spPr>
              <a:xfrm flipH="1">
                <a:off x="8548283" y="3713631"/>
                <a:ext cx="274489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8D51667-F92C-43C7-9A23-DF64F68C40E9}"/>
                  </a:ext>
                </a:extLst>
              </p:cNvPr>
              <p:cNvSpPr txBox="1"/>
              <p:nvPr/>
            </p:nvSpPr>
            <p:spPr>
              <a:xfrm flipH="1">
                <a:off x="10686833" y="4731044"/>
                <a:ext cx="219567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FB6530-D11E-4C50-A0F0-579D9E1971F3}"/>
                  </a:ext>
                </a:extLst>
              </p:cNvPr>
              <p:cNvSpPr txBox="1"/>
              <p:nvPr/>
            </p:nvSpPr>
            <p:spPr>
              <a:xfrm flipH="1">
                <a:off x="7941181" y="4637874"/>
                <a:ext cx="241395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FD41D39-A7BF-4A32-96B3-248303812770}"/>
                  </a:ext>
                </a:extLst>
              </p:cNvPr>
              <p:cNvSpPr txBox="1"/>
              <p:nvPr/>
            </p:nvSpPr>
            <p:spPr>
              <a:xfrm flipH="1">
                <a:off x="8439217" y="5247105"/>
                <a:ext cx="417413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A’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EA599B9-D484-48FE-80E6-FABC149C41A1}"/>
                  </a:ext>
                </a:extLst>
              </p:cNvPr>
              <p:cNvSpPr txBox="1"/>
              <p:nvPr/>
            </p:nvSpPr>
            <p:spPr>
              <a:xfrm flipH="1">
                <a:off x="10739723" y="6290053"/>
                <a:ext cx="391508" cy="31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C'</a:t>
                </a:r>
                <a:endParaRPr lang="en-US" dirty="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C9A99F-0732-4B6F-82D1-8C6B05FD3612}"/>
                  </a:ext>
                </a:extLst>
              </p:cNvPr>
              <p:cNvSpPr txBox="1"/>
              <p:nvPr/>
            </p:nvSpPr>
            <p:spPr>
              <a:xfrm flipH="1">
                <a:off x="8186184" y="6290053"/>
                <a:ext cx="487770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D’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7D027E5-BBBA-45A0-8BCF-4CB9BEF536D6}"/>
                  </a:ext>
                </a:extLst>
              </p:cNvPr>
              <p:cNvSpPr txBox="1"/>
              <p:nvPr/>
            </p:nvSpPr>
            <p:spPr>
              <a:xfrm flipH="1">
                <a:off x="11225802" y="5323066"/>
                <a:ext cx="418160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B’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B304D23C-82B6-468C-8B7C-A5CCF628EF8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9558387" y="4265967"/>
                    <a:ext cx="241395" cy="3130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B304D23C-82B6-468C-8B7C-A5CCF628EF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558387" y="4265967"/>
                    <a:ext cx="241395" cy="3130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7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00404630-AD3A-4958-AE9C-3B93AC6C66F8}"/>
                  </a:ext>
                </a:extLst>
              </p:cNvPr>
              <p:cNvGrpSpPr/>
              <p:nvPr/>
            </p:nvGrpSpPr>
            <p:grpSpPr>
              <a:xfrm>
                <a:off x="8207500" y="4132654"/>
                <a:ext cx="2988346" cy="2209321"/>
                <a:chOff x="8196291" y="3972400"/>
                <a:chExt cx="2988346" cy="2209321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7A0C5F1-22C8-428C-856C-6B09C7D35BF5}"/>
                    </a:ext>
                  </a:extLst>
                </p:cNvPr>
                <p:cNvGrpSpPr/>
                <p:nvPr/>
              </p:nvGrpSpPr>
              <p:grpSpPr>
                <a:xfrm>
                  <a:off x="8196291" y="3972400"/>
                  <a:ext cx="2988346" cy="2209321"/>
                  <a:chOff x="8196291" y="3969987"/>
                  <a:chExt cx="2988346" cy="2209321"/>
                </a:xfrm>
              </p:grpSpPr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8CFD3B8C-2883-4C69-B19C-76B3944F8E0A}"/>
                      </a:ext>
                    </a:extLst>
                  </p:cNvPr>
                  <p:cNvCxnSpPr/>
                  <p:nvPr/>
                </p:nvCxnSpPr>
                <p:spPr>
                  <a:xfrm>
                    <a:off x="8780961" y="5347499"/>
                    <a:ext cx="2379687" cy="0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E4C486F2-E046-4CE0-AA03-E2F4AC904FA0}"/>
                      </a:ext>
                    </a:extLst>
                  </p:cNvPr>
                  <p:cNvCxnSpPr/>
                  <p:nvPr/>
                </p:nvCxnSpPr>
                <p:spPr>
                  <a:xfrm>
                    <a:off x="8304952" y="6169425"/>
                    <a:ext cx="23796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DAA19753-4C29-4D10-824B-8EAE3D57113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293189" y="5347499"/>
                    <a:ext cx="487772" cy="821926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3F25C620-7589-4D24-9946-749B1148873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0692676" y="5347499"/>
                    <a:ext cx="487772" cy="82192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49EEA7DA-7221-42FE-A910-4E01E7F26A77}"/>
                      </a:ext>
                    </a:extLst>
                  </p:cNvPr>
                  <p:cNvCxnSpPr/>
                  <p:nvPr/>
                </p:nvCxnSpPr>
                <p:spPr>
                  <a:xfrm>
                    <a:off x="8713792" y="3988536"/>
                    <a:ext cx="67169" cy="1358963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BF082567-22DA-49BB-BA0B-E5C338DB4232}"/>
                      </a:ext>
                    </a:extLst>
                  </p:cNvPr>
                  <p:cNvCxnSpPr/>
                  <p:nvPr/>
                </p:nvCxnSpPr>
                <p:spPr>
                  <a:xfrm>
                    <a:off x="8215927" y="4810462"/>
                    <a:ext cx="67169" cy="135896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774016BB-472C-4F64-926C-C51C0ACB5B87}"/>
                      </a:ext>
                    </a:extLst>
                  </p:cNvPr>
                  <p:cNvCxnSpPr/>
                  <p:nvPr/>
                </p:nvCxnSpPr>
                <p:spPr>
                  <a:xfrm>
                    <a:off x="10624318" y="4820345"/>
                    <a:ext cx="67169" cy="135896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3C5D5E90-4EAF-4C19-9206-0E930B02C89E}"/>
                      </a:ext>
                    </a:extLst>
                  </p:cNvPr>
                  <p:cNvCxnSpPr/>
                  <p:nvPr/>
                </p:nvCxnSpPr>
                <p:spPr>
                  <a:xfrm>
                    <a:off x="11117468" y="3983696"/>
                    <a:ext cx="67169" cy="135896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32EBE38A-B9E0-4600-9FFA-5B05C7AB8E70}"/>
                      </a:ext>
                    </a:extLst>
                  </p:cNvPr>
                  <p:cNvCxnSpPr/>
                  <p:nvPr/>
                </p:nvCxnSpPr>
                <p:spPr>
                  <a:xfrm>
                    <a:off x="8242179" y="4807230"/>
                    <a:ext cx="23796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DA5AECD2-6A88-41B1-8587-C147C0168DC7}"/>
                      </a:ext>
                    </a:extLst>
                  </p:cNvPr>
                  <p:cNvCxnSpPr/>
                  <p:nvPr/>
                </p:nvCxnSpPr>
                <p:spPr>
                  <a:xfrm>
                    <a:off x="8723551" y="3969987"/>
                    <a:ext cx="23796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4FFF9DE7-8C04-4409-8C26-26B8B59FF28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0621867" y="3975422"/>
                    <a:ext cx="487772" cy="82192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23DDC72B-3F96-4D6E-9843-596E2092D12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96291" y="3986494"/>
                    <a:ext cx="487772" cy="82192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678C4B63-3C18-4F1B-94CB-1BD0F97AF3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08222" y="3980084"/>
                  <a:ext cx="1885959" cy="83438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65439B9-65C7-4B5C-BEC1-E49C0DE22F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37367" y="3999907"/>
                  <a:ext cx="2849330" cy="77937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2EA30C8E-342D-4F7A-8583-5CF4141287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22615" y="5394078"/>
                  <a:ext cx="2778249" cy="781591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6D838BB-61B0-4069-A3DD-0CC1A2D350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11726" y="5385850"/>
                  <a:ext cx="1873988" cy="773234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17EF5A6-5C46-4E86-9631-ABDA177427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07044" y="4431842"/>
                  <a:ext cx="80111" cy="1368906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4624AD1F-2B6C-4B38-85BE-AC87DE49F1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51199" y="4051626"/>
                  <a:ext cx="978291" cy="1076229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8F939A-B99C-47BE-8BFB-551A9A22915C}"/>
                  </a:ext>
                </a:extLst>
              </p:cNvPr>
              <p:cNvSpPr/>
              <p:nvPr/>
            </p:nvSpPr>
            <p:spPr>
              <a:xfrm>
                <a:off x="754418" y="3018792"/>
                <a:ext cx="7766886" cy="12775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2400" b="1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2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2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400" b="1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𝑰𝑩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𝑰𝑪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𝑰𝑩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𝑰𝑪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8F939A-B99C-47BE-8BFB-551A9A229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18" y="3018792"/>
                <a:ext cx="7766886" cy="1277584"/>
              </a:xfrm>
              <a:prstGeom prst="rect">
                <a:avLst/>
              </a:prstGeom>
              <a:blipFill>
                <a:blip r:embed="rId6"/>
                <a:stretch>
                  <a:fillRect l="-1256" t="-4762" b="-4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E8F939A-B99C-47BE-8BFB-551A9A22915C}"/>
                  </a:ext>
                </a:extLst>
              </p:cNvPr>
              <p:cNvSpPr/>
              <p:nvPr/>
            </p:nvSpPr>
            <p:spPr>
              <a:xfrm>
                <a:off x="772055" y="4723008"/>
                <a:ext cx="7766886" cy="14442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bSup>
                          <m:sSub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bSup>
                          <m:sSub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E8F939A-B99C-47BE-8BFB-551A9A229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5" y="4723008"/>
                <a:ext cx="7766886" cy="1444221"/>
              </a:xfrm>
              <a:prstGeom prst="rect">
                <a:avLst/>
              </a:prstGeom>
              <a:blipFill>
                <a:blip r:embed="rId7"/>
                <a:stretch>
                  <a:fillRect l="-1256" b="-21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1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0" grpId="0" animBg="1"/>
      <p:bldP spid="112" grpId="0"/>
      <p:bldP spid="77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/>
          <p:cNvSpPr/>
          <p:nvPr/>
        </p:nvSpPr>
        <p:spPr>
          <a:xfrm>
            <a:off x="456926" y="3226639"/>
            <a:ext cx="11527430" cy="362796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56926" y="1494164"/>
            <a:ext cx="11528729" cy="1611264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99506" y="3213283"/>
            <a:ext cx="1542191" cy="446276"/>
            <a:chOff x="1446113" y="8225326"/>
            <a:chExt cx="3084740" cy="892654"/>
          </a:xfrm>
        </p:grpSpPr>
        <p:sp>
          <p:nvSpPr>
            <p:cNvPr id="33" name="TextBox 32"/>
            <p:cNvSpPr txBox="1"/>
            <p:nvPr/>
          </p:nvSpPr>
          <p:spPr>
            <a:xfrm>
              <a:off x="1968316" y="8225326"/>
              <a:ext cx="2562537" cy="89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46113" y="8320409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45715" tIns="22858" rIns="45715" bIns="22858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9817" y="700464"/>
            <a:ext cx="9071726" cy="808502"/>
            <a:chOff x="505756" y="1721159"/>
            <a:chExt cx="18146733" cy="1617001"/>
          </a:xfrm>
        </p:grpSpPr>
        <p:sp>
          <p:nvSpPr>
            <p:cNvPr id="36" name="Rounded Rectangle 35"/>
            <p:cNvSpPr/>
            <p:nvPr/>
          </p:nvSpPr>
          <p:spPr>
            <a:xfrm>
              <a:off x="505756" y="1905001"/>
              <a:ext cx="15675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3248" y="1721159"/>
              <a:ext cx="934045" cy="104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2" y="1892299"/>
              <a:ext cx="8832451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>
                <a:spcBef>
                  <a:spcPts val="300"/>
                </a:spcBef>
                <a:defRPr/>
              </a:pPr>
              <a:r>
                <a:rPr lang="en-US" sz="22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5DE4A28-E6F8-4116-856D-BC04E7512C30}"/>
                </a:ext>
              </a:extLst>
            </p:cNvPr>
            <p:cNvSpPr txBox="1"/>
            <p:nvPr/>
          </p:nvSpPr>
          <p:spPr>
            <a:xfrm>
              <a:off x="9820038" y="2476388"/>
              <a:ext cx="8832451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>
                <a:spcBef>
                  <a:spcPts val="300"/>
                </a:spcBef>
                <a:defRPr/>
              </a:pPr>
              <a:r>
                <a:rPr lang="en-US" sz="22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</p:grpSp>
      <p:grpSp>
        <p:nvGrpSpPr>
          <p:cNvPr id="3" name="Group 1"/>
          <p:cNvGrpSpPr/>
          <p:nvPr/>
        </p:nvGrpSpPr>
        <p:grpSpPr>
          <a:xfrm>
            <a:off x="719544" y="1483613"/>
            <a:ext cx="1464013" cy="505645"/>
            <a:chOff x="1296987" y="6768285"/>
            <a:chExt cx="2928363" cy="895556"/>
          </a:xfrm>
        </p:grpSpPr>
        <p:sp>
          <p:nvSpPr>
            <p:cNvPr id="5" name="TextBox 2"/>
            <p:cNvSpPr txBox="1"/>
            <p:nvPr/>
          </p:nvSpPr>
          <p:spPr>
            <a:xfrm>
              <a:off x="2156598" y="6873434"/>
              <a:ext cx="2068752" cy="790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>
                <a:spcBef>
                  <a:spcPts val="600"/>
                </a:spcBef>
              </a:pPr>
              <a:r>
                <a:rPr lang="en-US" sz="2300" b="1" dirty="0" err="1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23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3:</a:t>
              </a:r>
            </a:p>
          </p:txBody>
        </p:sp>
        <p:grpSp>
          <p:nvGrpSpPr>
            <p:cNvPr id="6" name="Group 70"/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spcBef>
                    <a:spcPts val="600"/>
                  </a:spcBef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spcBef>
                    <a:spcPts val="600"/>
                  </a:spcBef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31" name="Rectangle 7">
            <a:extLst>
              <a:ext uri="{FF2B5EF4-FFF2-40B4-BE49-F238E27FC236}">
                <a16:creationId xmlns:a16="http://schemas.microsoft.com/office/drawing/2014/main" id="{977151F3-3753-4298-9F82-B02BB97AC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116" y="5413036"/>
            <a:ext cx="328307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">
                <a:extLst>
                  <a:ext uri="{FF2B5EF4-FFF2-40B4-BE49-F238E27FC236}">
                    <a16:creationId xmlns:a16="http://schemas.microsoft.com/office/drawing/2014/main" id="{49095976-2365-4545-AD68-2D5D759F5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962" y="1550757"/>
                <a:ext cx="11528729" cy="1523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l-NL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nl-NL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nl-NL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hộp chữ nhật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nl-NL" sz="2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2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nl-NL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nl-NL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2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2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nl-NL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 Hãy xác định tâm và bán kính mặt cầu đi qua 8 đỉnh của hình hộp CN.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nl-NL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Tính bán kính của đường tròn là giao tuyến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nl-NL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mặt cầu trên.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2">
                <a:extLst>
                  <a:ext uri="{FF2B5EF4-FFF2-40B4-BE49-F238E27FC236}">
                    <a16:creationId xmlns:a16="http://schemas.microsoft.com/office/drawing/2014/main" id="{49095976-2365-4545-AD68-2D5D759F5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962" y="1550757"/>
                <a:ext cx="11528729" cy="1523494"/>
              </a:xfrm>
              <a:prstGeom prst="rect">
                <a:avLst/>
              </a:prstGeom>
              <a:blipFill>
                <a:blip r:embed="rId3"/>
                <a:stretch>
                  <a:fillRect l="-1216" t="-4400" b="-104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53A95A-37E1-45CA-896A-E68B7A128A47}"/>
                  </a:ext>
                </a:extLst>
              </p:cNvPr>
              <p:cNvSpPr txBox="1"/>
              <p:nvPr/>
            </p:nvSpPr>
            <p:spPr>
              <a:xfrm flipH="1">
                <a:off x="699165" y="3623577"/>
                <a:ext cx="6972144" cy="2211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eriod" startAt="2"/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400" b="1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b="1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53A95A-37E1-45CA-896A-E68B7A128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9165" y="3623577"/>
                <a:ext cx="6972144" cy="2211952"/>
              </a:xfrm>
              <a:prstGeom prst="rect">
                <a:avLst/>
              </a:prstGeom>
              <a:blipFill>
                <a:blip r:embed="rId4"/>
                <a:stretch>
                  <a:fillRect l="-1400" t="-1653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63582A95-76F1-4F44-AE56-56839FA5D2AB}"/>
              </a:ext>
            </a:extLst>
          </p:cNvPr>
          <p:cNvGrpSpPr/>
          <p:nvPr/>
        </p:nvGrpSpPr>
        <p:grpSpPr>
          <a:xfrm>
            <a:off x="8131296" y="3372325"/>
            <a:ext cx="3666964" cy="3008394"/>
            <a:chOff x="7976998" y="3652118"/>
            <a:chExt cx="3666964" cy="29855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80C4DF-3476-4E6D-8798-3C20B8318195}"/>
                </a:ext>
              </a:extLst>
            </p:cNvPr>
            <p:cNvSpPr txBox="1"/>
            <p:nvPr/>
          </p:nvSpPr>
          <p:spPr>
            <a:xfrm flipH="1">
              <a:off x="9762031" y="5005514"/>
              <a:ext cx="237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449FE2A-A3AA-4EB8-B3FC-094BF3E11E51}"/>
                    </a:ext>
                  </a:extLst>
                </p:cNvPr>
                <p:cNvSpPr txBox="1"/>
                <p:nvPr/>
              </p:nvSpPr>
              <p:spPr>
                <a:xfrm flipH="1">
                  <a:off x="9541263" y="5921725"/>
                  <a:ext cx="240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449FE2A-A3AA-4EB8-B3FC-094BF3E11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541263" y="5921725"/>
                  <a:ext cx="240190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DAD6675-195D-4C13-814A-8D43EF314DD1}"/>
                </a:ext>
              </a:extLst>
            </p:cNvPr>
            <p:cNvGrpSpPr/>
            <p:nvPr/>
          </p:nvGrpSpPr>
          <p:grpSpPr>
            <a:xfrm>
              <a:off x="7976998" y="3652118"/>
              <a:ext cx="3666964" cy="2985596"/>
              <a:chOff x="7976998" y="3680399"/>
              <a:chExt cx="3666964" cy="2985596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8C964F-C448-4EC1-8405-93BAD1EF2B69}"/>
                  </a:ext>
                </a:extLst>
              </p:cNvPr>
              <p:cNvSpPr txBox="1"/>
              <p:nvPr/>
            </p:nvSpPr>
            <p:spPr>
              <a:xfrm flipH="1">
                <a:off x="11063144" y="3707106"/>
                <a:ext cx="241395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FFEFC36-1CAE-4850-AF88-E8EB1C0D2ACA}"/>
                  </a:ext>
                </a:extLst>
              </p:cNvPr>
              <p:cNvSpPr txBox="1"/>
              <p:nvPr/>
            </p:nvSpPr>
            <p:spPr>
              <a:xfrm flipH="1">
                <a:off x="8571805" y="3680399"/>
                <a:ext cx="274489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F460C72-27A8-42E6-B57B-F65F99FCD5CF}"/>
                  </a:ext>
                </a:extLst>
              </p:cNvPr>
              <p:cNvSpPr txBox="1"/>
              <p:nvPr/>
            </p:nvSpPr>
            <p:spPr>
              <a:xfrm flipH="1">
                <a:off x="10636017" y="4772856"/>
                <a:ext cx="219567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EC73822-2A59-4838-B045-DD28D5913EA0}"/>
                  </a:ext>
                </a:extLst>
              </p:cNvPr>
              <p:cNvSpPr txBox="1"/>
              <p:nvPr/>
            </p:nvSpPr>
            <p:spPr>
              <a:xfrm flipH="1">
                <a:off x="7976998" y="4596165"/>
                <a:ext cx="241395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4F6EE4-8213-4276-B3C9-66865565334D}"/>
                  </a:ext>
                </a:extLst>
              </p:cNvPr>
              <p:cNvSpPr txBox="1"/>
              <p:nvPr/>
            </p:nvSpPr>
            <p:spPr>
              <a:xfrm flipH="1">
                <a:off x="8552465" y="5061427"/>
                <a:ext cx="417413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A’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9C44099-DA9F-4077-9B9C-72CBD6480662}"/>
                  </a:ext>
                </a:extLst>
              </p:cNvPr>
              <p:cNvSpPr txBox="1"/>
              <p:nvPr/>
            </p:nvSpPr>
            <p:spPr>
              <a:xfrm flipH="1">
                <a:off x="10656218" y="6165930"/>
                <a:ext cx="391508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C’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F26685C-B5A5-4732-A4A5-93289F5B2550}"/>
                  </a:ext>
                </a:extLst>
              </p:cNvPr>
              <p:cNvSpPr txBox="1"/>
              <p:nvPr/>
            </p:nvSpPr>
            <p:spPr>
              <a:xfrm flipH="1">
                <a:off x="8186184" y="6290053"/>
                <a:ext cx="487770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D’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BFF09E7-C3D3-495B-99C2-D02E646C815B}"/>
                  </a:ext>
                </a:extLst>
              </p:cNvPr>
              <p:cNvSpPr txBox="1"/>
              <p:nvPr/>
            </p:nvSpPr>
            <p:spPr>
              <a:xfrm flipH="1">
                <a:off x="11225802" y="5323066"/>
                <a:ext cx="418160" cy="37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B’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37E06248-CB2C-4430-A242-51852253E6F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9642836" y="4209872"/>
                    <a:ext cx="241395" cy="3759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37E06248-CB2C-4430-A242-51852253E6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642836" y="4209872"/>
                    <a:ext cx="241395" cy="37594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6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6237CA-B436-4BA3-BC09-29FE59F40E48}"/>
                  </a:ext>
                </a:extLst>
              </p:cNvPr>
              <p:cNvGrpSpPr/>
              <p:nvPr/>
            </p:nvGrpSpPr>
            <p:grpSpPr>
              <a:xfrm>
                <a:off x="8207500" y="4125148"/>
                <a:ext cx="2988346" cy="2216827"/>
                <a:chOff x="8196291" y="3964894"/>
                <a:chExt cx="2988346" cy="2216827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C0C9BC5A-ADE0-48C6-87DA-5433BBDDEEEC}"/>
                    </a:ext>
                  </a:extLst>
                </p:cNvPr>
                <p:cNvGrpSpPr/>
                <p:nvPr/>
              </p:nvGrpSpPr>
              <p:grpSpPr>
                <a:xfrm>
                  <a:off x="8196291" y="3964894"/>
                  <a:ext cx="2988346" cy="2216827"/>
                  <a:chOff x="8196291" y="3962481"/>
                  <a:chExt cx="2988346" cy="2216827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43ACCBD5-8E42-428D-ABAF-1E5210629B2C}"/>
                      </a:ext>
                    </a:extLst>
                  </p:cNvPr>
                  <p:cNvCxnSpPr/>
                  <p:nvPr/>
                </p:nvCxnSpPr>
                <p:spPr>
                  <a:xfrm>
                    <a:off x="8780961" y="5347499"/>
                    <a:ext cx="2379687" cy="0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DA593E75-FA0A-4DC5-BBAD-BF8F3EC77661}"/>
                      </a:ext>
                    </a:extLst>
                  </p:cNvPr>
                  <p:cNvCxnSpPr/>
                  <p:nvPr/>
                </p:nvCxnSpPr>
                <p:spPr>
                  <a:xfrm>
                    <a:off x="8304952" y="6169425"/>
                    <a:ext cx="23796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FFBC5F6D-0374-40CF-86AD-72BFEFAF9BA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293189" y="5347499"/>
                    <a:ext cx="487772" cy="821926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1D44BB06-2C6C-449C-9584-9C52752C460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0692676" y="5347499"/>
                    <a:ext cx="487772" cy="82192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CD4E3B13-CC31-4BB7-83AA-48C8389E415E}"/>
                      </a:ext>
                    </a:extLst>
                  </p:cNvPr>
                  <p:cNvCxnSpPr/>
                  <p:nvPr/>
                </p:nvCxnSpPr>
                <p:spPr>
                  <a:xfrm>
                    <a:off x="8713792" y="3988536"/>
                    <a:ext cx="67169" cy="1358963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1DDF6632-0A1C-4717-ABCB-7F4A4178B8F8}"/>
                      </a:ext>
                    </a:extLst>
                  </p:cNvPr>
                  <p:cNvCxnSpPr/>
                  <p:nvPr/>
                </p:nvCxnSpPr>
                <p:spPr>
                  <a:xfrm>
                    <a:off x="8215927" y="4810462"/>
                    <a:ext cx="67169" cy="135896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BEDBF38C-EA61-401F-99D4-C3DD3699534D}"/>
                      </a:ext>
                    </a:extLst>
                  </p:cNvPr>
                  <p:cNvCxnSpPr/>
                  <p:nvPr/>
                </p:nvCxnSpPr>
                <p:spPr>
                  <a:xfrm>
                    <a:off x="10624318" y="4820345"/>
                    <a:ext cx="67169" cy="135896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D33C1C22-94C8-41AA-85E5-9DA2AAF488C7}"/>
                      </a:ext>
                    </a:extLst>
                  </p:cNvPr>
                  <p:cNvCxnSpPr/>
                  <p:nvPr/>
                </p:nvCxnSpPr>
                <p:spPr>
                  <a:xfrm>
                    <a:off x="11117468" y="3983696"/>
                    <a:ext cx="67169" cy="135896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CEC0F90-34CA-4EE3-8258-71A5CA83DA0D}"/>
                      </a:ext>
                    </a:extLst>
                  </p:cNvPr>
                  <p:cNvCxnSpPr/>
                  <p:nvPr/>
                </p:nvCxnSpPr>
                <p:spPr>
                  <a:xfrm>
                    <a:off x="8242179" y="4807230"/>
                    <a:ext cx="23796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36B9DC60-1329-4C31-98E5-A6DAE6ACD6A4}"/>
                      </a:ext>
                    </a:extLst>
                  </p:cNvPr>
                  <p:cNvCxnSpPr/>
                  <p:nvPr/>
                </p:nvCxnSpPr>
                <p:spPr>
                  <a:xfrm>
                    <a:off x="8723551" y="3969987"/>
                    <a:ext cx="23796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702C7854-F356-45F9-A089-AFE533CE737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0609591" y="3962481"/>
                    <a:ext cx="487772" cy="82192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1C75110A-60D4-41C4-BF67-873EF71F913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96291" y="3986494"/>
                    <a:ext cx="487772" cy="82192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FB94CD3-D998-4C7E-8498-B00D55B850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08222" y="3980084"/>
                  <a:ext cx="1885959" cy="83438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F9B1FE3F-1904-49D1-943D-C7D86E5D9C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37367" y="3999907"/>
                  <a:ext cx="2849330" cy="77937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9DC5AB8-712D-4ED5-9792-8E8BB312B9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22615" y="5394078"/>
                  <a:ext cx="2778249" cy="781591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5870E691-D3D1-4B48-AEF8-7A1CCD9BC2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11726" y="5385850"/>
                  <a:ext cx="1873988" cy="773234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CF366E-8E45-48F2-A9E4-F01CFDC8D1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67828" y="4416733"/>
                  <a:ext cx="80111" cy="1368906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14C33C3D-86C9-4C3A-BA2C-3BBA90B8B9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51199" y="4051626"/>
                  <a:ext cx="978291" cy="1076229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753A95A-37E1-45CA-896A-E68B7A128A47}"/>
                  </a:ext>
                </a:extLst>
              </p:cNvPr>
              <p:cNvSpPr txBox="1"/>
              <p:nvPr/>
            </p:nvSpPr>
            <p:spPr>
              <a:xfrm flipH="1">
                <a:off x="1347862" y="5145360"/>
                <a:ext cx="4870058" cy="1787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2400" b="1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753A95A-37E1-45CA-896A-E68B7A128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47862" y="5145360"/>
                <a:ext cx="4870058" cy="1787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2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2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574688" y="4169113"/>
            <a:ext cx="11213789" cy="19447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200" b="1">
              <a:solidFill>
                <a:prstClr val="white"/>
              </a:solidFill>
              <a:latin typeface="Calibri" panose="020F0502020204030204"/>
            </a:endParaRPr>
          </a:p>
          <a:p>
            <a:pPr algn="ctr" defTabSz="1088639"/>
            <a:endParaRPr lang="en-US" sz="2200" b="1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09">
                <a:extLst>
                  <a:ext uri="{FF2B5EF4-FFF2-40B4-BE49-F238E27FC236}">
                    <a16:creationId xmlns:a16="http://schemas.microsoft.com/office/drawing/2014/main" id="{4ED73793-ACA4-46FD-BFA1-594EBDBEDF2C}"/>
                  </a:ext>
                </a:extLst>
              </p:cNvPr>
              <p:cNvSpPr/>
              <p:nvPr/>
            </p:nvSpPr>
            <p:spPr>
              <a:xfrm>
                <a:off x="448539" y="1562100"/>
                <a:ext cx="11213789" cy="2463828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≥  </m:t>
                    </m:r>
                    <m:r>
                      <a:rPr lang="vi-VN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ounded Rectangle 109">
                <a:extLst>
                  <a:ext uri="{FF2B5EF4-FFF2-40B4-BE49-F238E27FC236}">
                    <a16:creationId xmlns:a16="http://schemas.microsoft.com/office/drawing/2014/main" id="{4ED73793-ACA4-46FD-BFA1-594EBDBED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9" y="1562100"/>
                <a:ext cx="11213789" cy="2463828"/>
              </a:xfrm>
              <a:prstGeom prst="roundRect">
                <a:avLst>
                  <a:gd name="adj" fmla="val 10158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117565" y="786034"/>
            <a:ext cx="9056314" cy="734870"/>
            <a:chOff x="401233" y="1892299"/>
            <a:chExt cx="18115904" cy="1469737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401233" y="1905001"/>
              <a:ext cx="167204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4" y="1922269"/>
              <a:ext cx="738157" cy="84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684686" y="2500264"/>
              <a:ext cx="8832451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005648-08C7-4A57-BC5D-7421EC86F327}"/>
                  </a:ext>
                </a:extLst>
              </p:cNvPr>
              <p:cNvSpPr txBox="1"/>
              <p:nvPr/>
            </p:nvSpPr>
            <p:spPr>
              <a:xfrm>
                <a:off x="713392" y="1701405"/>
                <a:ext cx="10274279" cy="478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088639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 [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Mức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1] </a:t>
                </a:r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mặt cầu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vi-VN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khẳng định đúng</a:t>
                </a:r>
                <a:r>
                  <a:rPr lang="vi-VN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005648-08C7-4A57-BC5D-7421EC86F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92" y="1701405"/>
                <a:ext cx="10274279" cy="478272"/>
              </a:xfrm>
              <a:prstGeom prst="rect">
                <a:avLst/>
              </a:prstGeom>
              <a:blipFill>
                <a:blip r:embed="rId3"/>
                <a:stretch>
                  <a:fillRect l="-772" t="-7595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8C0C028-88C6-4EA0-9E21-D85826470BEC}"/>
              </a:ext>
            </a:extLst>
          </p:cNvPr>
          <p:cNvSpPr txBox="1"/>
          <p:nvPr/>
        </p:nvSpPr>
        <p:spPr>
          <a:xfrm>
            <a:off x="5416055" y="4169113"/>
            <a:ext cx="1298126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D29003-FF95-499E-A77B-CA4F858DAE43}"/>
              </a:ext>
            </a:extLst>
          </p:cNvPr>
          <p:cNvSpPr txBox="1"/>
          <p:nvPr/>
        </p:nvSpPr>
        <p:spPr>
          <a:xfrm>
            <a:off x="713392" y="4444942"/>
            <a:ext cx="1356462" cy="4423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defTabSz="1088639">
              <a:lnSpc>
                <a:spcPct val="115000"/>
              </a:lnSpc>
            </a:pPr>
            <a:r>
              <a:rPr lang="en-US" sz="2200" b="1" dirty="0" err="1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1065080" y="2316463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18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7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5" y="4697886"/>
            <a:ext cx="11213789" cy="204581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2"/>
            <a:ext cx="11213789" cy="2644704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29920" algn="just">
              <a:lnSpc>
                <a:spcPct val="107000"/>
              </a:lnSpc>
              <a:spcAft>
                <a:spcPts val="800"/>
              </a:spcAft>
              <a:tabLst>
                <a:tab pos="629920" algn="l"/>
                <a:tab pos="3599815" algn="l"/>
                <a:tab pos="5039995" algn="l"/>
              </a:tabLst>
            </a:pPr>
            <a:endParaRPr lang="en-US" sz="2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-1" y="786034"/>
            <a:ext cx="9079198" cy="739587"/>
            <a:chOff x="166058" y="1892299"/>
            <a:chExt cx="18161680" cy="147917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166058" y="1905001"/>
              <a:ext cx="190721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4" y="1922267"/>
              <a:ext cx="631804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439F70E-2605-4CF2-AC85-875CEA7DA2E4}"/>
              </a:ext>
            </a:extLst>
          </p:cNvPr>
          <p:cNvSpPr txBox="1"/>
          <p:nvPr/>
        </p:nvSpPr>
        <p:spPr>
          <a:xfrm>
            <a:off x="762000" y="1635448"/>
            <a:ext cx="5227713" cy="454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:[ Mức độ 1]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phát biểu sai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15003" y="4689980"/>
            <a:ext cx="1207382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915737" y="4927490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nl-NL" sz="2200" b="1" dirty="0" smtClean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770E1-8249-4367-80DA-6F49D096DA7C}"/>
              </a:ext>
            </a:extLst>
          </p:cNvPr>
          <p:cNvSpPr txBox="1"/>
          <p:nvPr/>
        </p:nvSpPr>
        <p:spPr>
          <a:xfrm>
            <a:off x="915737" y="5477423"/>
            <a:ext cx="10629804" cy="861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mặt cầu hoàn toàn xác định khi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 </a:t>
            </a:r>
            <a:r>
              <a:rPr lang="vi-V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bán </a:t>
            </a:r>
            <a:r>
              <a:rPr lang="vi-VN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</a:t>
            </a:r>
            <a:r>
              <a:rPr lang="vi-VN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 </a:t>
            </a:r>
            <a:r>
              <a:rPr lang="vi-V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ta có đáp </a:t>
            </a:r>
            <a:r>
              <a:rPr lang="vi-VN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74DC7C-1955-47F6-A581-B233D96677F3}"/>
              </a:ext>
            </a:extLst>
          </p:cNvPr>
          <p:cNvSpPr/>
          <p:nvPr/>
        </p:nvSpPr>
        <p:spPr>
          <a:xfrm>
            <a:off x="960577" y="2282786"/>
            <a:ext cx="10540124" cy="1902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9920" algn="just">
              <a:lnSpc>
                <a:spcPct val="107000"/>
              </a:lnSpc>
              <a:spcAft>
                <a:spcPts val="80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vi-VN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Một mặt cầu được xác định nếu biết đường kính của nó.</a:t>
            </a:r>
            <a:endParaRPr lang="en-US" sz="20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07000"/>
              </a:lnSpc>
              <a:spcAft>
                <a:spcPts val="80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vi-VN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Một mặt cầu được xác định nếu biết dây cung của nó.</a:t>
            </a:r>
            <a:endParaRPr lang="en-US" sz="20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07000"/>
              </a:lnSpc>
              <a:spcAft>
                <a:spcPts val="80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vi-VN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Một mặt cầu được xác định nếu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0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 </a:t>
            </a:r>
            <a:r>
              <a:rPr lang="vi-VN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một điểm thuộc mặt cầu đó.</a:t>
            </a:r>
            <a:endParaRPr lang="en-US" sz="20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07000"/>
              </a:lnSpc>
              <a:spcAft>
                <a:spcPts val="80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vi-VN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Một mặt cầu được xác định nếu biết tâm và bán kính của nó.</a:t>
            </a:r>
            <a:endParaRPr lang="en-US" sz="20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1512936" y="2772960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685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5" y="3735465"/>
            <a:ext cx="11213789" cy="291353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2"/>
            <a:ext cx="11213789" cy="2045815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78377" y="786034"/>
            <a:ext cx="9000820" cy="739587"/>
            <a:chOff x="322843" y="1892299"/>
            <a:chExt cx="18004895" cy="147917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322843" y="1957455"/>
              <a:ext cx="17647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6" y="1922269"/>
              <a:ext cx="779841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543A4E4-0E20-4058-898E-39A27155239B}"/>
              </a:ext>
            </a:extLst>
          </p:cNvPr>
          <p:cNvSpPr txBox="1"/>
          <p:nvPr/>
        </p:nvSpPr>
        <p:spPr>
          <a:xfrm>
            <a:off x="714870" y="3108356"/>
            <a:ext cx="10103925" cy="817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pt-BR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pt-BR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             B. </a:t>
            </a:r>
            <a:r>
              <a:rPr lang="pt-BR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 số.</a:t>
            </a:r>
            <a:r>
              <a:rPr lang="pt-BR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     C. </a:t>
            </a:r>
            <a:r>
              <a:rPr lang="pt-BR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pt-BR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       D. </a:t>
            </a:r>
            <a:r>
              <a:rPr lang="pt-BR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519985" y="1700227"/>
                <a:ext cx="11152029" cy="1378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:[ Mức độ 1]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mặt cầu tâm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khoảng cách từ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pt-BR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đó, số điểm chung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pt-B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5" y="1700227"/>
                <a:ext cx="11152029" cy="1378519"/>
              </a:xfrm>
              <a:prstGeom prst="rect">
                <a:avLst/>
              </a:prstGeom>
              <a:blipFill>
                <a:blip r:embed="rId3"/>
                <a:stretch>
                  <a:fillRect l="-820" t="-1770" r="-820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15003" y="3756723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774069" y="4244008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B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911581" y="4796284"/>
                <a:ext cx="10760433" cy="142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 mặt 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đường </a:t>
                </a:r>
                <a:r>
                  <a:rPr lang="vi-VN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</a:t>
                </a:r>
                <a:r>
                  <a:rPr lang="vi-VN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</a:t>
                </a: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 có vô số điểm chung.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81" y="4796284"/>
                <a:ext cx="10760433" cy="1421928"/>
              </a:xfrm>
              <a:prstGeom prst="rect">
                <a:avLst/>
              </a:prstGeom>
              <a:blipFill>
                <a:blip r:embed="rId4"/>
                <a:stretch>
                  <a:fillRect l="-907" t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3886656" y="3115974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173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5" y="3735464"/>
            <a:ext cx="11213789" cy="2809027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2"/>
            <a:ext cx="11213789" cy="1810805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-227451" y="786034"/>
            <a:ext cx="9306648" cy="739587"/>
            <a:chOff x="-288924" y="1892299"/>
            <a:chExt cx="18616662" cy="147917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6" y="1922269"/>
              <a:ext cx="523315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9A0211-5520-490A-AFE0-60875B6561DB}"/>
                  </a:ext>
                </a:extLst>
              </p:cNvPr>
              <p:cNvSpPr txBox="1"/>
              <p:nvPr/>
            </p:nvSpPr>
            <p:spPr>
              <a:xfrm>
                <a:off x="1472666" y="2492338"/>
                <a:ext cx="8902116" cy="487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72</m:t>
                    </m:r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nl-NL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nl-NL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C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288</m:t>
                    </m:r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nl-NL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D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144</m:t>
                    </m:r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nl-NL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9A0211-5520-490A-AFE0-60875B656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66" y="2492338"/>
                <a:ext cx="8902116" cy="487506"/>
              </a:xfrm>
              <a:prstGeom prst="rect">
                <a:avLst/>
              </a:prstGeom>
              <a:blipFill>
                <a:blip r:embed="rId3"/>
                <a:stretch>
                  <a:fillRect l="-1096" t="-12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474880" y="1700227"/>
                <a:ext cx="11150232" cy="5355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  <a:r>
                  <a:rPr lang="vi-VN" sz="22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:[Mức </a:t>
                </a: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1]</a:t>
                </a:r>
                <a:r>
                  <a:rPr lang="nl-NL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 cầu có bán kính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thể tích bằng bao nhiêu?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80" y="1700227"/>
                <a:ext cx="11150232" cy="535531"/>
              </a:xfrm>
              <a:prstGeom prst="rect">
                <a:avLst/>
              </a:prstGeom>
              <a:blipFill>
                <a:blip r:embed="rId4"/>
                <a:stretch>
                  <a:fillRect l="-711" t="-4545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15003" y="3756723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774070" y="4178762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C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1371269" y="4756551"/>
                <a:ext cx="5776325" cy="7046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vi-VN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Thể tích khối cầu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nl-NL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𝟐𝟖𝟖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nl-NL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269" y="4756551"/>
                <a:ext cx="5776325" cy="704680"/>
              </a:xfrm>
              <a:prstGeom prst="rect">
                <a:avLst/>
              </a:prstGeom>
              <a:blipFill>
                <a:blip r:embed="rId5"/>
                <a:stretch>
                  <a:fillRect l="-1688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5506651" y="2464814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91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7A33DA3B-686A-4579-836E-0C2DAFDCD6B7}"/>
              </a:ext>
            </a:extLst>
          </p:cNvPr>
          <p:cNvSpPr/>
          <p:nvPr/>
        </p:nvSpPr>
        <p:spPr>
          <a:xfrm>
            <a:off x="458225" y="3735464"/>
            <a:ext cx="11213789" cy="3008237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  <a:p>
            <a:pPr algn="ctr"/>
            <a:endParaRPr lang="en-US" sz="22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4ED73793-ACA4-46FD-BFA1-594EBDBEDF2C}"/>
              </a:ext>
            </a:extLst>
          </p:cNvPr>
          <p:cNvSpPr/>
          <p:nvPr/>
        </p:nvSpPr>
        <p:spPr>
          <a:xfrm>
            <a:off x="458225" y="1559413"/>
            <a:ext cx="11213789" cy="1775272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Bef>
                <a:spcPts val="300"/>
              </a:spcBef>
              <a:tabLst>
                <a:tab pos="314960" algn="l"/>
              </a:tabLst>
            </a:pPr>
            <a:endParaRPr lang="en-US" sz="2200" b="1">
              <a:solidFill>
                <a:srgbClr val="1660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6A977-A6F4-4CA3-B0A0-C3F5325C19DC}"/>
              </a:ext>
            </a:extLst>
          </p:cNvPr>
          <p:cNvGrpSpPr/>
          <p:nvPr/>
        </p:nvGrpSpPr>
        <p:grpSpPr>
          <a:xfrm>
            <a:off x="-227451" y="786034"/>
            <a:ext cx="9306648" cy="739587"/>
            <a:chOff x="-288924" y="1892299"/>
            <a:chExt cx="18616662" cy="1479171"/>
          </a:xfrm>
        </p:grpSpPr>
        <p:sp>
          <p:nvSpPr>
            <p:cNvPr id="5" name="Rounded Rectangle 35">
              <a:extLst>
                <a:ext uri="{FF2B5EF4-FFF2-40B4-BE49-F238E27FC236}">
                  <a16:creationId xmlns:a16="http://schemas.microsoft.com/office/drawing/2014/main" id="{1CCC472C-5014-4CB8-857A-0CC425D62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7A13-FF9A-40BE-B3D2-9E362C4F6C3B}"/>
                </a:ext>
              </a:extLst>
            </p:cNvPr>
            <p:cNvSpPr txBox="1"/>
            <p:nvPr/>
          </p:nvSpPr>
          <p:spPr>
            <a:xfrm>
              <a:off x="1082676" y="1922269"/>
              <a:ext cx="523315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3BDDA-C155-48E0-9DF0-46E6064AAF5D}"/>
                </a:ext>
              </a:extLst>
            </p:cNvPr>
            <p:cNvSpPr txBox="1"/>
            <p:nvPr/>
          </p:nvSpPr>
          <p:spPr>
            <a:xfrm>
              <a:off x="2087562" y="1892299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2BF3A-4FDE-4C20-82C5-428C0833EDD7}"/>
                </a:ext>
              </a:extLst>
            </p:cNvPr>
            <p:cNvSpPr txBox="1"/>
            <p:nvPr/>
          </p:nvSpPr>
          <p:spPr>
            <a:xfrm>
              <a:off x="9495285" y="2509698"/>
              <a:ext cx="8832453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2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/>
              <p:nvPr/>
            </p:nvSpPr>
            <p:spPr>
              <a:xfrm>
                <a:off x="1210894" y="2439055"/>
                <a:ext cx="9678202" cy="618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nl-NL" sz="2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</m:t>
                    </m:r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nl-NL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nl-NL" sz="24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9B4763-E49E-437D-9A4A-D40606F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894" y="2439055"/>
                <a:ext cx="9678202" cy="618631"/>
              </a:xfrm>
              <a:prstGeom prst="rect">
                <a:avLst/>
              </a:prstGeom>
              <a:blipFill>
                <a:blip r:embed="rId3"/>
                <a:stretch>
                  <a:fillRect l="-100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/>
              <p:nvPr/>
            </p:nvSpPr>
            <p:spPr>
              <a:xfrm>
                <a:off x="634090" y="1700227"/>
                <a:ext cx="10831811" cy="4921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:[ Mức độ 1]</a:t>
                </a:r>
                <a:r>
                  <a:rPr lang="nl-NL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của khối cầu có diện tích mặt cầu bằng </a:t>
                </a:r>
                <a14:m>
                  <m:oMath xmlns:m="http://schemas.openxmlformats.org/officeDocument/2006/math">
                    <m:r>
                      <a:rPr lang="nl-NL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nl-NL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39F70E-2605-4CF2-AC85-875CEA7D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90" y="1700227"/>
                <a:ext cx="10831811" cy="492122"/>
              </a:xfrm>
              <a:prstGeom prst="rect">
                <a:avLst/>
              </a:prstGeom>
              <a:blipFill>
                <a:blip r:embed="rId4"/>
                <a:stretch>
                  <a:fillRect l="-732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FDF7CF-F5E8-47B6-AC0F-7CB4CAB5F6D6}"/>
              </a:ext>
            </a:extLst>
          </p:cNvPr>
          <p:cNvSpPr txBox="1"/>
          <p:nvPr/>
        </p:nvSpPr>
        <p:spPr>
          <a:xfrm>
            <a:off x="5115003" y="3756723"/>
            <a:ext cx="1207382" cy="422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C230A-AF60-4675-81C5-FAD8485F89D0}"/>
              </a:ext>
            </a:extLst>
          </p:cNvPr>
          <p:cNvSpPr txBox="1"/>
          <p:nvPr/>
        </p:nvSpPr>
        <p:spPr>
          <a:xfrm>
            <a:off x="875454" y="4178762"/>
            <a:ext cx="1194398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nl-NL" sz="22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B</a:t>
            </a:r>
            <a:r>
              <a:rPr lang="nl-NL" sz="22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/>
              <p:nvPr/>
            </p:nvSpPr>
            <p:spPr>
              <a:xfrm>
                <a:off x="2487081" y="4600801"/>
                <a:ext cx="8052296" cy="1371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fr-FR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770E1-8249-4367-80DA-6F49D096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081" y="4600801"/>
                <a:ext cx="8052296" cy="1371786"/>
              </a:xfrm>
              <a:prstGeom prst="rect">
                <a:avLst/>
              </a:prstGeom>
              <a:blipFill>
                <a:blip r:embed="rId5"/>
                <a:stretch>
                  <a:fillRect l="-1211" t="-3556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CBF69BF-CB7D-43FD-88B6-2D3C7378CA01}"/>
              </a:ext>
            </a:extLst>
          </p:cNvPr>
          <p:cNvSpPr/>
          <p:nvPr/>
        </p:nvSpPr>
        <p:spPr>
          <a:xfrm>
            <a:off x="4030348" y="2517778"/>
            <a:ext cx="424086" cy="46118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06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1898</Words>
  <PresentationFormat>Widescreen</PresentationFormat>
  <Paragraphs>344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MS Mincho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2021-08-20T08:39:39Z</dcterms:created>
  <dcterms:modified xsi:type="dcterms:W3CDTF">2021-08-28T16:00:38Z</dcterms:modified>
</cp:coreProperties>
</file>