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257" r:id="rId2"/>
    <p:sldId id="258" r:id="rId3"/>
    <p:sldId id="260" r:id="rId4"/>
    <p:sldId id="259" r:id="rId5"/>
    <p:sldId id="276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5" r:id="rId20"/>
    <p:sldId id="277" r:id="rId21"/>
  </p:sldIdLst>
  <p:sldSz cx="12192000" cy="6858000"/>
  <p:notesSz cx="6858000" cy="9144000"/>
  <p:defaultTextStyle>
    <a:defPPr>
      <a:defRPr lang="en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F003A"/>
    <a:srgbClr val="324B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30" autoAdjust="0"/>
    <p:restoredTop sz="94685"/>
  </p:normalViewPr>
  <p:slideViewPr>
    <p:cSldViewPr snapToGrid="0" snapToObjects="1" showGuides="1">
      <p:cViewPr varScale="1">
        <p:scale>
          <a:sx n="60" d="100"/>
          <a:sy n="60" d="100"/>
        </p:scale>
        <p:origin x="84" y="174"/>
      </p:cViewPr>
      <p:guideLst>
        <p:guide orient="horz" pos="2137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E5EDDD-62B6-3A42-80EF-C94A8ED3F323}" type="datetimeFigureOut">
              <a:rPr lang="en-VN" smtClean="0"/>
              <a:t>06/15/2021</a:t>
            </a:fld>
            <a:endParaRPr lang="en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E42BBB-4ED5-1448-9104-3B20048BC516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1711063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2BBB-4ED5-1448-9104-3B20048BC516}" type="slidenum">
              <a:rPr lang="en-VN" smtClean="0"/>
              <a:t>16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2139626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26BF9E-6B3F-F541-BD9C-887D0E1A1A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B672F0-F69D-A340-B6D5-2FC5E73E58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1B6857-58E8-6D4C-B61F-AF9E2E6754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11DF3-39C7-7B41-80E7-7DC8F6A4DF6D}" type="datetimeFigureOut">
              <a:rPr lang="en-VN" smtClean="0"/>
              <a:t>06/15/2021</a:t>
            </a:fld>
            <a:endParaRPr lang="en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BB50B3-7DF2-A341-947A-6729196FB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EBDD86-2A02-3449-AAD7-724E9BE8B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14844-0BF1-A94D-9414-CB3195813689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706331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23BB25-D044-844E-A995-0B0F08874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F69542-8E19-1142-A56A-71C28677F3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676D7C-E03D-8345-98EE-0C4EA0DC4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11DF3-39C7-7B41-80E7-7DC8F6A4DF6D}" type="datetimeFigureOut">
              <a:rPr lang="en-VN" smtClean="0"/>
              <a:t>06/15/2021</a:t>
            </a:fld>
            <a:endParaRPr lang="en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3E0D73-D2B3-B644-B2E5-49E2B8F3F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9A2955-0ADF-8843-B2D6-B7A681032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14844-0BF1-A94D-9414-CB3195813689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1682401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40DDF8A-2EF5-5640-A841-1DA2B6A789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49E01A-B16B-CC4B-BF8D-1C358D879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63A848-39A3-F64D-B573-D02A5C8032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11DF3-39C7-7B41-80E7-7DC8F6A4DF6D}" type="datetimeFigureOut">
              <a:rPr lang="en-VN" smtClean="0"/>
              <a:t>06/15/2021</a:t>
            </a:fld>
            <a:endParaRPr lang="en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C1F22-2359-CB4F-9F71-528B477D6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017DE4-1CDE-8548-9417-89BEFFDD92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14844-0BF1-A94D-9414-CB3195813689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2535424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14CA53-0530-1A44-9EDB-89C686B4F3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CD5C95-21DB-6244-9892-564074D470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E2E7B6-E52B-3041-8188-227D18087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11DF3-39C7-7B41-80E7-7DC8F6A4DF6D}" type="datetimeFigureOut">
              <a:rPr lang="en-VN" smtClean="0"/>
              <a:t>06/15/2021</a:t>
            </a:fld>
            <a:endParaRPr lang="en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EF1020-0FA2-4647-9D64-054A9C1F5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43AEAF-8F01-CE48-BC12-C3C4A156E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14844-0BF1-A94D-9414-CB3195813689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643441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C3B29A-627F-4949-BCFB-B8B69A7B8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AFB62D-63BD-3A41-9F6E-96ECC4DD68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3DC563-DA6B-F249-BC4A-58AD6D81EA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11DF3-39C7-7B41-80E7-7DC8F6A4DF6D}" type="datetimeFigureOut">
              <a:rPr lang="en-VN" smtClean="0"/>
              <a:t>06/15/2021</a:t>
            </a:fld>
            <a:endParaRPr lang="en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2C3C8A-98FE-364D-8953-68740AA3D6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B6DA8E-FF12-9A47-B1C2-B14FCE923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14844-0BF1-A94D-9414-CB3195813689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4219579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DD7C46-EF2A-DB4D-BE17-50FC45DDD8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C8A1C6-4A10-4E41-8150-1C0BD30E1C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955F4B-F7CD-3B44-8566-275AE7CB2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947A10-8B49-5749-B1B6-F2B94FF787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11DF3-39C7-7B41-80E7-7DC8F6A4DF6D}" type="datetimeFigureOut">
              <a:rPr lang="en-VN" smtClean="0"/>
              <a:t>06/15/2021</a:t>
            </a:fld>
            <a:endParaRPr lang="en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8EA583-DB65-7B46-9E73-59E58F862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C59902-C100-8847-A20B-532A18FF61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14844-0BF1-A94D-9414-CB3195813689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382343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562689-0F6A-6C41-98D4-EBF26AAD6E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F3FBF1-BDB5-514B-9C6A-827BBF9956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164696-DF5C-334B-ABDF-2BAED52318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D73569-8F3A-5349-8D07-1F00B92F38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228020-AB1B-644A-A7A9-B2ADCFBB5A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A56662B-3369-2944-864E-B176EA68D4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11DF3-39C7-7B41-80E7-7DC8F6A4DF6D}" type="datetimeFigureOut">
              <a:rPr lang="en-VN" smtClean="0"/>
              <a:t>06/15/2021</a:t>
            </a:fld>
            <a:endParaRPr lang="en-V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700D9C2-74EC-674F-97F1-4523705D6C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2B88D7B-45B8-2F49-99C6-5C0BE0167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14844-0BF1-A94D-9414-CB3195813689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4147469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DF24D3-F3AE-6540-9720-317B8C53C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5A2BD16-BBE9-3746-B423-8E1F6A39C3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11DF3-39C7-7B41-80E7-7DC8F6A4DF6D}" type="datetimeFigureOut">
              <a:rPr lang="en-VN" smtClean="0"/>
              <a:t>06/15/2021</a:t>
            </a:fld>
            <a:endParaRPr lang="en-V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4CC4A0-20DE-AA44-90AE-FD75950E9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A4EFD44-4D15-6242-8894-B3A9A51314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14844-0BF1-A94D-9414-CB3195813689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3476395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2C7C672-7B06-594C-BA00-CA6D5501A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11DF3-39C7-7B41-80E7-7DC8F6A4DF6D}" type="datetimeFigureOut">
              <a:rPr lang="en-VN" smtClean="0"/>
              <a:t>06/15/2021</a:t>
            </a:fld>
            <a:endParaRPr lang="en-V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B4DE8EB-DCC5-F742-9A86-719CAB419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F187D3-EF5F-1F44-BD1E-6A02AC7F7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14844-0BF1-A94D-9414-CB3195813689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2397069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4A9EA-92A6-3D49-9F8F-044843D136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6DDE22-A0A8-A042-AA62-710B6FC558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F9C722-98DB-A240-84C8-780E8F1DF3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D63D19-C9A8-9541-B064-2CD2FF96C9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11DF3-39C7-7B41-80E7-7DC8F6A4DF6D}" type="datetimeFigureOut">
              <a:rPr lang="en-VN" smtClean="0"/>
              <a:t>06/15/2021</a:t>
            </a:fld>
            <a:endParaRPr lang="en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132835-D430-364B-85B3-53670C363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D7528E-7EA4-A045-97A5-1E553CFAE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14844-0BF1-A94D-9414-CB3195813689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1477753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7BBBE-34CA-284B-B389-EF559583EF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73B03D-E94F-3B49-BD9F-D3D01C9843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984CE4-C96C-9841-A555-C8FA57CADF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08C8E4-3B1A-604A-8FB2-79B083C5C4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11DF3-39C7-7B41-80E7-7DC8F6A4DF6D}" type="datetimeFigureOut">
              <a:rPr lang="en-VN" smtClean="0"/>
              <a:t>06/15/2021</a:t>
            </a:fld>
            <a:endParaRPr lang="en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A5BEE1-38F4-7E4B-943C-92AC616B8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F09B2D-8DEB-484D-9137-456628110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14844-0BF1-A94D-9414-CB3195813689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2896828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C2B7BD5-4DED-BC47-B3BD-D0152C46C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170AF7-0EEF-8B4C-A234-B5BEBABBCE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BEB0AB-17D5-3F49-AA18-61DD9E445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311DF3-39C7-7B41-80E7-7DC8F6A4DF6D}" type="datetimeFigureOut">
              <a:rPr lang="en-VN" smtClean="0"/>
              <a:t>06/15/2021</a:t>
            </a:fld>
            <a:endParaRPr lang="en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8DD3B7-1222-0C41-A409-9B01313555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2E2BAD-B84C-C541-AA5B-C5C933856E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014844-0BF1-A94D-9414-CB3195813689}" type="slidenum">
              <a:rPr lang="en-VN" smtClean="0"/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1033434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3.jpe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42.jpg"/><Relationship Id="rId5" Type="http://schemas.openxmlformats.org/officeDocument/2006/relationships/image" Target="../media/image14.jpeg"/><Relationship Id="rId4" Type="http://schemas.openxmlformats.org/officeDocument/2006/relationships/notesSlide" Target="../notesSlides/notesSlid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6.jpeg"/><Relationship Id="rId7" Type="http://schemas.openxmlformats.org/officeDocument/2006/relationships/image" Target="../media/image4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8.jpeg"/><Relationship Id="rId10" Type="http://schemas.openxmlformats.org/officeDocument/2006/relationships/image" Target="../media/image51.png"/><Relationship Id="rId4" Type="http://schemas.openxmlformats.org/officeDocument/2006/relationships/image" Target="../media/image7.jpeg"/><Relationship Id="rId9" Type="http://schemas.openxmlformats.org/officeDocument/2006/relationships/image" Target="../media/image5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5.png"/><Relationship Id="rId3" Type="http://schemas.openxmlformats.org/officeDocument/2006/relationships/image" Target="../media/image10.jpeg"/><Relationship Id="rId7" Type="http://schemas.openxmlformats.org/officeDocument/2006/relationships/image" Target="../media/image49.png"/><Relationship Id="rId12" Type="http://schemas.openxmlformats.org/officeDocument/2006/relationships/image" Target="../media/image5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11" Type="http://schemas.openxmlformats.org/officeDocument/2006/relationships/image" Target="../media/image53.png"/><Relationship Id="rId5" Type="http://schemas.openxmlformats.org/officeDocument/2006/relationships/image" Target="../media/image12.jpeg"/><Relationship Id="rId10" Type="http://schemas.openxmlformats.org/officeDocument/2006/relationships/image" Target="../media/image52.png"/><Relationship Id="rId4" Type="http://schemas.openxmlformats.org/officeDocument/2006/relationships/image" Target="../media/image11.jpeg"/><Relationship Id="rId9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ình Bóng Của Hai Cối Xay Gió Trong Giờ Vàng">
            <a:extLst>
              <a:ext uri="{FF2B5EF4-FFF2-40B4-BE49-F238E27FC236}">
                <a16:creationId xmlns:a16="http://schemas.microsoft.com/office/drawing/2014/main" id="{34D749E1-6EBC-4E45-B541-F6095B2C4E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693" y="0"/>
            <a:ext cx="457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337CD24-169B-A242-AC58-06E38E252745}"/>
              </a:ext>
            </a:extLst>
          </p:cNvPr>
          <p:cNvSpPr txBox="1"/>
          <p:nvPr/>
        </p:nvSpPr>
        <p:spPr>
          <a:xfrm>
            <a:off x="6096000" y="1859339"/>
            <a:ext cx="5367175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VN" sz="6600" dirty="0">
                <a:solidFill>
                  <a:srgbClr val="324B77"/>
                </a:solidFill>
                <a:latin typeface="SignPainter-HouseScript" panose="02000006070000020004" pitchFamily="2" charset="0"/>
              </a:rPr>
              <a:t>Bài 30</a:t>
            </a:r>
          </a:p>
          <a:p>
            <a:pPr algn="ctr"/>
            <a:r>
              <a:rPr lang="en-VN" sz="6600" dirty="0">
                <a:solidFill>
                  <a:srgbClr val="324B77"/>
                </a:solidFill>
                <a:latin typeface="Phosphate Inline" panose="02000506050000020004" pitchFamily="2" charset="77"/>
                <a:cs typeface="Phosphate Inline" panose="02000506050000020004" pitchFamily="2" charset="77"/>
              </a:rPr>
              <a:t>CÁC DẠNG </a:t>
            </a:r>
          </a:p>
          <a:p>
            <a:pPr algn="ctr"/>
            <a:r>
              <a:rPr lang="en-VN" sz="6600" dirty="0">
                <a:solidFill>
                  <a:srgbClr val="324B77"/>
                </a:solidFill>
                <a:latin typeface="Phosphate Inline" panose="02000506050000020004" pitchFamily="2" charset="77"/>
                <a:cs typeface="Phosphate Inline" panose="02000506050000020004" pitchFamily="2" charset="77"/>
              </a:rPr>
              <a:t>NĂNG LƯỢNG</a:t>
            </a:r>
          </a:p>
        </p:txBody>
      </p:sp>
    </p:spTree>
    <p:extLst>
      <p:ext uri="{BB962C8B-B14F-4D97-AF65-F5344CB8AC3E}">
        <p14:creationId xmlns:p14="http://schemas.microsoft.com/office/powerpoint/2010/main" val="25311376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429EE6D-8EC5-3A48-8BCA-142C3048CE5B}"/>
              </a:ext>
            </a:extLst>
          </p:cNvPr>
          <p:cNvSpPr txBox="1"/>
          <p:nvPr/>
        </p:nvSpPr>
        <p:spPr>
          <a:xfrm>
            <a:off x="436660" y="898082"/>
            <a:ext cx="4641981" cy="5061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vi-V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 lượng âm thanh</a:t>
            </a:r>
          </a:p>
          <a:p>
            <a:pPr algn="just">
              <a:lnSpc>
                <a:spcPct val="130000"/>
              </a:lnSpc>
            </a:pPr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Tiếng trống, tiếng đàn, tiếng hát,…mang năng lượng.</a:t>
            </a:r>
          </a:p>
          <a:p>
            <a:pPr algn="just">
              <a:lnSpc>
                <a:spcPct val="130000"/>
              </a:lnSpc>
            </a:pPr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Năng lượng này giúp con người nghe được âm thanh.</a:t>
            </a:r>
            <a:endParaRPr lang="en-V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 descr="Ảnh lưu trữ miễn phí về âm lượng, Âm nhạc, âm trầm">
            <a:extLst>
              <a:ext uri="{FF2B5EF4-FFF2-40B4-BE49-F238E27FC236}">
                <a16:creationId xmlns:a16="http://schemas.microsoft.com/office/drawing/2014/main" id="{9D75A11E-A5B5-1D4C-9EBB-1AF3AE7724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412" y="3151608"/>
            <a:ext cx="4529209" cy="3016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boy singing on microphone with pop filter">
            <a:extLst>
              <a:ext uri="{FF2B5EF4-FFF2-40B4-BE49-F238E27FC236}">
                <a16:creationId xmlns:a16="http://schemas.microsoft.com/office/drawing/2014/main" id="{2C70AEEC-AF36-1F4D-B33B-9E4BDF413A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8566" y="713411"/>
            <a:ext cx="3398479" cy="2266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woman playing ukulele at daytime">
            <a:extLst>
              <a:ext uri="{FF2B5EF4-FFF2-40B4-BE49-F238E27FC236}">
                <a16:creationId xmlns:a16="http://schemas.microsoft.com/office/drawing/2014/main" id="{99979797-2594-FB41-BD69-9AAF2408C1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14"/>
          <a:stretch/>
        </p:blipFill>
        <p:spPr bwMode="auto">
          <a:xfrm>
            <a:off x="5374205" y="725785"/>
            <a:ext cx="2708797" cy="224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75385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429EE6D-8EC5-3A48-8BCA-142C3048CE5B}"/>
              </a:ext>
            </a:extLst>
          </p:cNvPr>
          <p:cNvSpPr txBox="1"/>
          <p:nvPr/>
        </p:nvSpPr>
        <p:spPr>
          <a:xfrm>
            <a:off x="6328758" y="213889"/>
            <a:ext cx="5425529" cy="6430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vi-V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 lượng hoá học</a:t>
            </a:r>
          </a:p>
          <a:p>
            <a:pPr algn="just">
              <a:lnSpc>
                <a:spcPct val="130000"/>
              </a:lnSpc>
            </a:pP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Năng lượng lưu trữ trong lương thực – thực phẩm, trong pin, trong nhiên liệu,…được gọi là năng lượng hoá học.</a:t>
            </a:r>
          </a:p>
          <a:p>
            <a:pPr algn="just">
              <a:lnSpc>
                <a:spcPct val="130000"/>
              </a:lnSpc>
            </a:pP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Năng lượng trong lương thực – thực phẩm giúp con người sinh sống, phát triển; năng lượng trong nhiên liệu giúp máy móc hoạt động.</a:t>
            </a:r>
            <a:endParaRPr lang="en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 descr="Ảnh lưu trữ miễn phí về an toàn, Chân dung, Châu Á">
            <a:extLst>
              <a:ext uri="{FF2B5EF4-FFF2-40B4-BE49-F238E27FC236}">
                <a16:creationId xmlns:a16="http://schemas.microsoft.com/office/drawing/2014/main" id="{C2B48A22-E106-4A43-A3EA-406B098F8F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069"/>
          <a:stretch/>
        </p:blipFill>
        <p:spPr bwMode="auto">
          <a:xfrm flipH="1">
            <a:off x="898937" y="3591641"/>
            <a:ext cx="2445791" cy="2676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person holding laboratory flasks">
            <a:extLst>
              <a:ext uri="{FF2B5EF4-FFF2-40B4-BE49-F238E27FC236}">
                <a16:creationId xmlns:a16="http://schemas.microsoft.com/office/drawing/2014/main" id="{EBB570D9-2FEE-0F42-AA67-97D0867E72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7721" y="755465"/>
            <a:ext cx="4014015" cy="2673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yellow straw in clear glass bottle">
            <a:extLst>
              <a:ext uri="{FF2B5EF4-FFF2-40B4-BE49-F238E27FC236}">
                <a16:creationId xmlns:a16="http://schemas.microsoft.com/office/drawing/2014/main" id="{432D7840-05BA-E84D-A43A-333D6E43D5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7454" y="3594116"/>
            <a:ext cx="2445790" cy="2673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90730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429EE6D-8EC5-3A48-8BCA-142C3048CE5B}"/>
              </a:ext>
            </a:extLst>
          </p:cNvPr>
          <p:cNvSpPr txBox="1"/>
          <p:nvPr/>
        </p:nvSpPr>
        <p:spPr>
          <a:xfrm>
            <a:off x="468159" y="312156"/>
            <a:ext cx="3698459" cy="6430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vi-V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 năng đàn hồi</a:t>
            </a:r>
          </a:p>
          <a:p>
            <a:pPr algn="just">
              <a:lnSpc>
                <a:spcPct val="130000"/>
              </a:lnSpc>
            </a:pP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Những vật như lò xo, dây cao su, đệm hơi, cánh cung,… khi bị biến dạng sẽ có thế năng đàn hồi.</a:t>
            </a:r>
          </a:p>
          <a:p>
            <a:pPr algn="just">
              <a:lnSpc>
                <a:spcPct val="130000"/>
              </a:lnSpc>
            </a:pP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Những vật đó biến dạng càng nhiều thì có thế năng đàn hồi càng lớn.</a:t>
            </a:r>
            <a:endParaRPr lang="en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 descr="🔥Dây kéo lò xo tập... - Cửa hàng dụng cụ thể thao Tâm Chính | Facebook">
            <a:extLst>
              <a:ext uri="{FF2B5EF4-FFF2-40B4-BE49-F238E27FC236}">
                <a16:creationId xmlns:a16="http://schemas.microsoft.com/office/drawing/2014/main" id="{30EF8F2C-C32D-6F47-9C3B-BF47710927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6742" y="3549691"/>
            <a:ext cx="4270827" cy="2842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ách làm súng cao su bắn đạn giấy">
            <a:extLst>
              <a:ext uri="{FF2B5EF4-FFF2-40B4-BE49-F238E27FC236}">
                <a16:creationId xmlns:a16="http://schemas.microsoft.com/office/drawing/2014/main" id="{109E819D-BF7F-FC4E-9D30-700571F585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4008" y="596857"/>
            <a:ext cx="5641192" cy="2759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Đánh giá nệm cao su nhân tạo có tốt hay không">
            <a:extLst>
              <a:ext uri="{FF2B5EF4-FFF2-40B4-BE49-F238E27FC236}">
                <a16:creationId xmlns:a16="http://schemas.microsoft.com/office/drawing/2014/main" id="{5DF1C32E-6241-6C4E-8863-79CCA4F722A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64"/>
          <a:stretch/>
        </p:blipFill>
        <p:spPr bwMode="auto">
          <a:xfrm>
            <a:off x="4487211" y="3527267"/>
            <a:ext cx="2859578" cy="2864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1384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429EE6D-8EC5-3A48-8BCA-142C3048CE5B}"/>
              </a:ext>
            </a:extLst>
          </p:cNvPr>
          <p:cNvSpPr txBox="1"/>
          <p:nvPr/>
        </p:nvSpPr>
        <p:spPr>
          <a:xfrm>
            <a:off x="382862" y="4120572"/>
            <a:ext cx="11511497" cy="2589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vi-V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 năng hấp dẫn</a:t>
            </a:r>
          </a:p>
          <a:p>
            <a:pPr algn="just">
              <a:lnSpc>
                <a:spcPct val="130000"/>
              </a:lnSpc>
            </a:pP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Người ở trên cầu, cuốn sách ở trên giá sách, quả táo ở trên </a:t>
            </a:r>
            <a:r>
              <a:rPr lang="vi-VN" sz="3200">
                <a:latin typeface="Times New Roman" panose="02020603050405020304" pitchFamily="18" charset="0"/>
                <a:cs typeface="Times New Roman" panose="02020603050405020304" pitchFamily="18" charset="0"/>
              </a:rPr>
              <a:t>cành,…</a:t>
            </a:r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>
                <a:latin typeface="Times New Roman" panose="02020603050405020304" pitchFamily="18" charset="0"/>
                <a:cs typeface="Times New Roman" panose="02020603050405020304" pitchFamily="18" charset="0"/>
              </a:rPr>
              <a:t>có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năng lượng hấp dẫn được gọi là thế năng hấp dẫn.</a:t>
            </a:r>
          </a:p>
          <a:p>
            <a:pPr algn="just">
              <a:lnSpc>
                <a:spcPct val="130000"/>
              </a:lnSpc>
            </a:pP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Vật ở càng cao so với mặt đất thì có thế năng hấp dẫn càng lớn.</a:t>
            </a:r>
            <a:endParaRPr lang="en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2" name="Picture 2" descr="green apple fruit on green grass field during daytime">
            <a:extLst>
              <a:ext uri="{FF2B5EF4-FFF2-40B4-BE49-F238E27FC236}">
                <a16:creationId xmlns:a16="http://schemas.microsoft.com/office/drawing/2014/main" id="{6AEABFF5-A32B-1E4E-A7C2-9BAF479AD8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862" y="325113"/>
            <a:ext cx="2530306" cy="3795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books in brown wooden shelf">
            <a:extLst>
              <a:ext uri="{FF2B5EF4-FFF2-40B4-BE49-F238E27FC236}">
                <a16:creationId xmlns:a16="http://schemas.microsoft.com/office/drawing/2014/main" id="{70FB9268-42A8-8445-B97F-4942A87924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8831" y="308136"/>
            <a:ext cx="2615528" cy="3795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assorted colored balloons mid airs">
            <a:extLst>
              <a:ext uri="{FF2B5EF4-FFF2-40B4-BE49-F238E27FC236}">
                <a16:creationId xmlns:a16="http://schemas.microsoft.com/office/drawing/2014/main" id="{14F545DF-84FA-6444-9893-825E94740C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7984" y="308136"/>
            <a:ext cx="5716031" cy="3795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45725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429EE6D-8EC5-3A48-8BCA-142C3048CE5B}"/>
              </a:ext>
            </a:extLst>
          </p:cNvPr>
          <p:cNvSpPr txBox="1"/>
          <p:nvPr/>
        </p:nvSpPr>
        <p:spPr>
          <a:xfrm>
            <a:off x="658305" y="1068322"/>
            <a:ext cx="5474208" cy="4341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vi-V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 lượng hạt nhân</a:t>
            </a:r>
          </a:p>
          <a:p>
            <a:pPr algn="just">
              <a:lnSpc>
                <a:spcPct val="130000"/>
              </a:lnSpc>
            </a:pPr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Tàu ngầm nguyên tử, Mặt Trời và các ngôi </a:t>
            </a:r>
            <a:r>
              <a:rPr lang="vi-VN" sz="3600">
                <a:latin typeface="Times New Roman" panose="02020603050405020304" pitchFamily="18" charset="0"/>
                <a:cs typeface="Times New Roman" panose="02020603050405020304" pitchFamily="18" charset="0"/>
              </a:rPr>
              <a:t>sao,…</a:t>
            </a:r>
            <a:r>
              <a:rPr 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>
                <a:latin typeface="Times New Roman" panose="02020603050405020304" pitchFamily="18" charset="0"/>
                <a:cs typeface="Times New Roman" panose="02020603050405020304" pitchFamily="18" charset="0"/>
              </a:rPr>
              <a:t>hoạt </a:t>
            </a:r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động nhờ năng lượng hạt nhân. Đó là năng lượng lưu trữ trong tâm của nguyên tử.</a:t>
            </a:r>
            <a:endParaRPr lang="en-V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90" name="Picture 6" descr="Hành tinh nguyên tử – Wikipedia tiếng Việt">
            <a:extLst>
              <a:ext uri="{FF2B5EF4-FFF2-40B4-BE49-F238E27FC236}">
                <a16:creationId xmlns:a16="http://schemas.microsoft.com/office/drawing/2014/main" id="{1B1D4C93-2C1A-8846-B127-2578CF5B81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9669" y="837571"/>
            <a:ext cx="4560915" cy="5182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44770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429EE6D-8EC5-3A48-8BCA-142C3048CE5B}"/>
              </a:ext>
            </a:extLst>
          </p:cNvPr>
          <p:cNvSpPr txBox="1"/>
          <p:nvPr/>
        </p:nvSpPr>
        <p:spPr>
          <a:xfrm>
            <a:off x="441743" y="2445136"/>
            <a:ext cx="1130851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VN" sz="3600" dirty="0">
                <a:latin typeface="Chalkboard SE" panose="03050602040202020205" pitchFamily="66" charset="77"/>
              </a:rPr>
              <a:t>Hãy thảo luận </a:t>
            </a:r>
            <a:r>
              <a:rPr lang="en-VN" sz="3600" dirty="0">
                <a:solidFill>
                  <a:schemeClr val="accent2"/>
                </a:solidFill>
                <a:latin typeface="Chalkboard SE" panose="03050602040202020205" pitchFamily="66" charset="77"/>
              </a:rPr>
              <a:t>nhóm sáu </a:t>
            </a:r>
            <a:r>
              <a:rPr lang="en-VN" sz="3600" dirty="0">
                <a:latin typeface="Chalkboard SE" panose="03050602040202020205" pitchFamily="66" charset="77"/>
              </a:rPr>
              <a:t>trong </a:t>
            </a:r>
            <a:r>
              <a:rPr lang="en-VN" sz="3600" dirty="0">
                <a:solidFill>
                  <a:schemeClr val="accent2"/>
                </a:solidFill>
                <a:latin typeface="Chalkboard SE" panose="03050602040202020205" pitchFamily="66" charset="77"/>
              </a:rPr>
              <a:t>4 phút </a:t>
            </a:r>
            <a:r>
              <a:rPr lang="en-VN" sz="3600" dirty="0">
                <a:latin typeface="Chalkboard SE" panose="03050602040202020205" pitchFamily="66" charset="77"/>
              </a:rPr>
              <a:t>và thực hiện nhiệm vụ trong </a:t>
            </a:r>
            <a:r>
              <a:rPr lang="en-VN" sz="3600" dirty="0">
                <a:solidFill>
                  <a:schemeClr val="accent2"/>
                </a:solidFill>
                <a:latin typeface="Chalkboard SE" panose="03050602040202020205" pitchFamily="66" charset="77"/>
              </a:rPr>
              <a:t>phiếu học tập số 3</a:t>
            </a:r>
            <a:r>
              <a:rPr lang="en-VN" sz="3600" dirty="0">
                <a:latin typeface="Chalkboard SE" panose="03050602040202020205" pitchFamily="66" charset="77"/>
              </a:rPr>
              <a:t>.</a:t>
            </a:r>
          </a:p>
          <a:p>
            <a:pPr algn="just"/>
            <a:r>
              <a:rPr lang="en-VN" sz="3600" dirty="0">
                <a:latin typeface="Chalkboard SE" panose="03050602040202020205" pitchFamily="66" charset="77"/>
              </a:rPr>
              <a:t>Chú ý: </a:t>
            </a:r>
          </a:p>
          <a:p>
            <a:pPr marL="571500" indent="-571500" algn="just">
              <a:buFontTx/>
              <a:buChar char="-"/>
            </a:pPr>
            <a:r>
              <a:rPr lang="en-VN" sz="3600" dirty="0">
                <a:latin typeface="Chalkboard SE" panose="03050602040202020205" pitchFamily="66" charset="77"/>
              </a:rPr>
              <a:t>Các nhóm thuộc khu vực A (tổ 1 và tổ 2) thực hiện nhiệm vụ 3.1</a:t>
            </a:r>
          </a:p>
          <a:p>
            <a:pPr marL="571500" indent="-571500" algn="just">
              <a:buFontTx/>
              <a:buChar char="-"/>
            </a:pPr>
            <a:r>
              <a:rPr lang="en-VN" sz="3600" dirty="0">
                <a:latin typeface="Chalkboard SE" panose="03050602040202020205" pitchFamily="66" charset="77"/>
              </a:rPr>
              <a:t>Các nhóm thuộc khu vực B (tổ 3 và tổ 4) thực hiện nhiệm vụ 3.1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2C9CC64-8D2C-5746-970D-8EA619BFC824}"/>
              </a:ext>
            </a:extLst>
          </p:cNvPr>
          <p:cNvSpPr txBox="1"/>
          <p:nvPr/>
        </p:nvSpPr>
        <p:spPr>
          <a:xfrm>
            <a:off x="1587690" y="286115"/>
            <a:ext cx="39340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4000" dirty="0">
                <a:latin typeface="Chalkboard SE" panose="03050602040202020205" pitchFamily="66" charset="77"/>
              </a:rPr>
              <a:t>Hoạt động nhóm</a:t>
            </a:r>
          </a:p>
        </p:txBody>
      </p:sp>
      <p:pic>
        <p:nvPicPr>
          <p:cNvPr id="8" name="Picture 2" descr="A set of hands symbolizing a team or teamwork flat color icon for business apps and websites">
            <a:extLst>
              <a:ext uri="{FF2B5EF4-FFF2-40B4-BE49-F238E27FC236}">
                <a16:creationId xmlns:a16="http://schemas.microsoft.com/office/drawing/2014/main" id="{3D874D0F-AB4D-9448-85B6-9D34DF1097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" y="682005"/>
            <a:ext cx="1102910" cy="1102910"/>
          </a:xfrm>
          <a:prstGeom prst="ellipse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FBD8C17-C44A-3B4D-9674-23D71EE023B3}"/>
              </a:ext>
            </a:extLst>
          </p:cNvPr>
          <p:cNvSpPr txBox="1"/>
          <p:nvPr/>
        </p:nvSpPr>
        <p:spPr>
          <a:xfrm>
            <a:off x="1587690" y="904164"/>
            <a:ext cx="102334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sz="4000" b="1" dirty="0">
                <a:solidFill>
                  <a:schemeClr val="accent2"/>
                </a:solidFill>
                <a:latin typeface="Chalkboard SE" panose="03050602040202020205" pitchFamily="66" charset="77"/>
              </a:rPr>
              <a:t>Tìm hiểu mối quan hệ giữa năng lượng và khả năng tác dụng lực</a:t>
            </a:r>
          </a:p>
        </p:txBody>
      </p:sp>
    </p:spTree>
    <p:extLst>
      <p:ext uri="{BB962C8B-B14F-4D97-AF65-F5344CB8AC3E}">
        <p14:creationId xmlns:p14="http://schemas.microsoft.com/office/powerpoint/2010/main" val="31884224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2C9CC64-8D2C-5746-970D-8EA619BFC824}"/>
              </a:ext>
            </a:extLst>
          </p:cNvPr>
          <p:cNvSpPr txBox="1"/>
          <p:nvPr/>
        </p:nvSpPr>
        <p:spPr>
          <a:xfrm>
            <a:off x="1587690" y="286115"/>
            <a:ext cx="39340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4000" dirty="0">
                <a:latin typeface="Chalkboard SE" panose="03050602040202020205" pitchFamily="66" charset="77"/>
              </a:rPr>
              <a:t>Hoạt động nhóm</a:t>
            </a:r>
          </a:p>
        </p:txBody>
      </p:sp>
      <p:pic>
        <p:nvPicPr>
          <p:cNvPr id="8" name="Picture 2" descr="A set of hands symbolizing a team or teamwork flat color icon for business apps and websites">
            <a:extLst>
              <a:ext uri="{FF2B5EF4-FFF2-40B4-BE49-F238E27FC236}">
                <a16:creationId xmlns:a16="http://schemas.microsoft.com/office/drawing/2014/main" id="{3D874D0F-AB4D-9448-85B6-9D34DF1097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" y="682005"/>
            <a:ext cx="1102910" cy="1102910"/>
          </a:xfrm>
          <a:prstGeom prst="ellipse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FBD8C17-C44A-3B4D-9674-23D71EE023B3}"/>
              </a:ext>
            </a:extLst>
          </p:cNvPr>
          <p:cNvSpPr txBox="1"/>
          <p:nvPr/>
        </p:nvSpPr>
        <p:spPr>
          <a:xfrm>
            <a:off x="1587690" y="904164"/>
            <a:ext cx="80384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sz="4000" b="1" dirty="0">
                <a:solidFill>
                  <a:schemeClr val="accent2"/>
                </a:solidFill>
                <a:latin typeface="Chalkboard SE" panose="03050602040202020205" pitchFamily="66" charset="77"/>
              </a:rPr>
              <a:t>Tìm hiểu mối quan hệ giữa năng lượng và khả năng tác dụng lực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D6D7291-3607-294A-82AB-48F0A63936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20713" y="2231759"/>
            <a:ext cx="1732192" cy="4539738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525F0B9-7757-DB40-AB03-E2CA38FE1987}"/>
              </a:ext>
            </a:extLst>
          </p:cNvPr>
          <p:cNvCxnSpPr/>
          <p:nvPr/>
        </p:nvCxnSpPr>
        <p:spPr>
          <a:xfrm>
            <a:off x="5913123" y="2227603"/>
            <a:ext cx="0" cy="4630397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8B4EAD9-11E6-E74D-9192-98DF98BB1824}"/>
              </a:ext>
            </a:extLst>
          </p:cNvPr>
          <p:cNvSpPr txBox="1"/>
          <p:nvPr/>
        </p:nvSpPr>
        <p:spPr>
          <a:xfrm>
            <a:off x="258866" y="3001639"/>
            <a:ext cx="3561847" cy="2196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VN" sz="3600" b="1" dirty="0">
                <a:solidFill>
                  <a:schemeClr val="accent2"/>
                </a:solidFill>
                <a:latin typeface="Chalkboard SE" panose="03050602040202020205" pitchFamily="66" charset="77"/>
              </a:rPr>
              <a:t>Khu vực A</a:t>
            </a:r>
            <a:r>
              <a:rPr lang="en-VN" sz="3600" dirty="0">
                <a:latin typeface="Chalkboard SE" panose="03050602040202020205" pitchFamily="66" charset="77"/>
              </a:rPr>
              <a:t> </a:t>
            </a:r>
          </a:p>
          <a:p>
            <a:pPr algn="ctr">
              <a:lnSpc>
                <a:spcPct val="130000"/>
              </a:lnSpc>
            </a:pPr>
            <a:r>
              <a:rPr lang="en-VN" sz="3600" dirty="0">
                <a:latin typeface="Chalkboard SE" panose="03050602040202020205" pitchFamily="66" charset="77"/>
              </a:rPr>
              <a:t>(tổ 1 và tổ 2) </a:t>
            </a:r>
          </a:p>
          <a:p>
            <a:pPr algn="ctr">
              <a:lnSpc>
                <a:spcPct val="130000"/>
              </a:lnSpc>
            </a:pPr>
            <a:r>
              <a:rPr lang="en-VN" sz="3600" b="1" dirty="0">
                <a:solidFill>
                  <a:schemeClr val="accent2"/>
                </a:solidFill>
                <a:latin typeface="Chalkboard SE" panose="03050602040202020205" pitchFamily="66" charset="77"/>
              </a:rPr>
              <a:t>Nhiệm vụ 3.1</a:t>
            </a:r>
          </a:p>
        </p:txBody>
      </p:sp>
      <p:pic>
        <p:nvPicPr>
          <p:cNvPr id="17410" name="Picture 2" descr="Chụp ảnh Ba Cối Xay Gió Màu Trắng">
            <a:extLst>
              <a:ext uri="{FF2B5EF4-FFF2-40B4-BE49-F238E27FC236}">
                <a16:creationId xmlns:a16="http://schemas.microsoft.com/office/drawing/2014/main" id="{21841F97-1618-9E47-A847-53B79A8B05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095"/>
          <a:stretch/>
        </p:blipFill>
        <p:spPr bwMode="auto">
          <a:xfrm>
            <a:off x="6405006" y="2338508"/>
            <a:ext cx="2010478" cy="4326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CE15010-17BB-074A-8284-A745533D06D8}"/>
              </a:ext>
            </a:extLst>
          </p:cNvPr>
          <p:cNvSpPr txBox="1"/>
          <p:nvPr/>
        </p:nvSpPr>
        <p:spPr>
          <a:xfrm>
            <a:off x="8415484" y="3001639"/>
            <a:ext cx="3561847" cy="2196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VN" sz="3600" b="1" dirty="0">
                <a:solidFill>
                  <a:schemeClr val="accent2"/>
                </a:solidFill>
                <a:latin typeface="Chalkboard SE" panose="03050602040202020205" pitchFamily="66" charset="77"/>
              </a:rPr>
              <a:t>Khu vực B</a:t>
            </a:r>
            <a:r>
              <a:rPr lang="en-VN" sz="3600" dirty="0">
                <a:latin typeface="Chalkboard SE" panose="03050602040202020205" pitchFamily="66" charset="77"/>
              </a:rPr>
              <a:t> </a:t>
            </a:r>
          </a:p>
          <a:p>
            <a:pPr algn="ctr">
              <a:lnSpc>
                <a:spcPct val="130000"/>
              </a:lnSpc>
            </a:pPr>
            <a:r>
              <a:rPr lang="en-VN" sz="3600" dirty="0">
                <a:latin typeface="Chalkboard SE" panose="03050602040202020205" pitchFamily="66" charset="77"/>
              </a:rPr>
              <a:t>(tổ 3 và tổ 4) </a:t>
            </a:r>
          </a:p>
          <a:p>
            <a:pPr algn="ctr">
              <a:lnSpc>
                <a:spcPct val="130000"/>
              </a:lnSpc>
            </a:pPr>
            <a:r>
              <a:rPr lang="en-VN" sz="3600" b="1" dirty="0">
                <a:solidFill>
                  <a:schemeClr val="accent2"/>
                </a:solidFill>
                <a:latin typeface="Chalkboard SE" panose="03050602040202020205" pitchFamily="66" charset="77"/>
              </a:rPr>
              <a:t>Nhiệm vụ 3.2</a:t>
            </a:r>
          </a:p>
        </p:txBody>
      </p:sp>
      <p:pic>
        <p:nvPicPr>
          <p:cNvPr id="11" name="4 MINUET - TIMER &amp; ALARM - Full HD - COUNTDOWN" descr="4 MINUET - TIMER &amp; ALARM - Full HD - COUNTDOWN">
            <a:hlinkClick r:id="" action="ppaction://media"/>
            <a:extLst>
              <a:ext uri="{FF2B5EF4-FFF2-40B4-BE49-F238E27FC236}">
                <a16:creationId xmlns:a16="http://schemas.microsoft.com/office/drawing/2014/main" id="{B6C4B314-66EA-5C4E-A97F-681F271FB66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626138" y="772800"/>
            <a:ext cx="2352780" cy="1323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44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19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3FBD8C17-C44A-3B4D-9674-23D71EE023B3}"/>
              </a:ext>
            </a:extLst>
          </p:cNvPr>
          <p:cNvSpPr txBox="1"/>
          <p:nvPr/>
        </p:nvSpPr>
        <p:spPr>
          <a:xfrm>
            <a:off x="1582889" y="994001"/>
            <a:ext cx="102334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sz="4000" b="1" dirty="0">
                <a:solidFill>
                  <a:srgbClr val="FF003A"/>
                </a:solidFill>
                <a:latin typeface="Chalkboard SE" panose="03050602040202020205" pitchFamily="66" charset="77"/>
              </a:rPr>
              <a:t>Luyện tập</a:t>
            </a:r>
          </a:p>
        </p:txBody>
      </p:sp>
      <p:pic>
        <p:nvPicPr>
          <p:cNvPr id="11" name="Picture 2" descr="People">
            <a:extLst>
              <a:ext uri="{FF2B5EF4-FFF2-40B4-BE49-F238E27FC236}">
                <a16:creationId xmlns:a16="http://schemas.microsoft.com/office/drawing/2014/main" id="{517B3018-AC5A-8841-B727-21D5A9BDC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039" y="442546"/>
            <a:ext cx="1102910" cy="1102910"/>
          </a:xfrm>
          <a:prstGeom prst="ellipse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BD5AE09-DAC0-6E4D-ADE3-1368355C51BA}"/>
              </a:ext>
            </a:extLst>
          </p:cNvPr>
          <p:cNvSpPr txBox="1"/>
          <p:nvPr/>
        </p:nvSpPr>
        <p:spPr>
          <a:xfrm>
            <a:off x="1582889" y="286115"/>
            <a:ext cx="48204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4000" dirty="0">
                <a:latin typeface="Chalkboard SE" panose="03050602040202020205" pitchFamily="66" charset="77"/>
              </a:rPr>
              <a:t>Hoạt động nhóm đôi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ED25CBE-5E32-E94E-BB94-B46908EFF755}"/>
              </a:ext>
            </a:extLst>
          </p:cNvPr>
          <p:cNvSpPr txBox="1"/>
          <p:nvPr/>
        </p:nvSpPr>
        <p:spPr>
          <a:xfrm>
            <a:off x="527656" y="2253342"/>
            <a:ext cx="6947420" cy="36373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VN" sz="3600" dirty="0">
                <a:latin typeface="Chalkboard SE" panose="03050602040202020205" pitchFamily="66" charset="77"/>
              </a:rPr>
              <a:t>Thảo luận </a:t>
            </a:r>
            <a:r>
              <a:rPr lang="en-VN" sz="3600" dirty="0">
                <a:solidFill>
                  <a:srgbClr val="FF003A"/>
                </a:solidFill>
                <a:latin typeface="Chalkboard SE" panose="03050602040202020205" pitchFamily="66" charset="77"/>
              </a:rPr>
              <a:t>nhóm đôi </a:t>
            </a:r>
            <a:r>
              <a:rPr lang="en-VN" sz="3600" dirty="0">
                <a:latin typeface="Chalkboard SE" panose="03050602040202020205" pitchFamily="66" charset="77"/>
              </a:rPr>
              <a:t>trong </a:t>
            </a:r>
            <a:r>
              <a:rPr lang="en-VN" sz="3600" dirty="0">
                <a:solidFill>
                  <a:srgbClr val="FF0000"/>
                </a:solidFill>
                <a:latin typeface="Chalkboard SE" panose="03050602040202020205" pitchFamily="66" charset="77"/>
              </a:rPr>
              <a:t>2 phút</a:t>
            </a:r>
            <a:r>
              <a:rPr lang="en-VN" sz="3600" dirty="0">
                <a:latin typeface="Chalkboard SE" panose="03050602040202020205" pitchFamily="66" charset="77"/>
              </a:rPr>
              <a:t>, dùng kiến thức đã học để xác định lại các dạng năng lượng của từng vật ở đầu bài, hoàn thành </a:t>
            </a:r>
            <a:r>
              <a:rPr lang="en-VN" sz="3600" dirty="0">
                <a:solidFill>
                  <a:srgbClr val="FF003A"/>
                </a:solidFill>
                <a:latin typeface="Chalkboard SE" panose="03050602040202020205" pitchFamily="66" charset="77"/>
              </a:rPr>
              <a:t>phiếu học tập số 4</a:t>
            </a:r>
            <a:r>
              <a:rPr lang="en-VN" sz="3600" dirty="0">
                <a:latin typeface="Chalkboard SE" panose="03050602040202020205" pitchFamily="66" charset="77"/>
              </a:rPr>
              <a:t>.</a:t>
            </a:r>
          </a:p>
        </p:txBody>
      </p:sp>
      <p:pic>
        <p:nvPicPr>
          <p:cNvPr id="18434" name="Picture 2" descr="Support">
            <a:extLst>
              <a:ext uri="{FF2B5EF4-FFF2-40B4-BE49-F238E27FC236}">
                <a16:creationId xmlns:a16="http://schemas.microsoft.com/office/drawing/2014/main" id="{28671DB0-4A6B-4A48-901A-F7AC94BDAE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0758" y="1044773"/>
            <a:ext cx="3251200" cy="325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2 MINUET - TIMER &amp; ALARM - Full HD - COUNTDOWN" descr="2 MINUET - TIMER &amp; ALARM - Full HD - COUNTDOWN">
            <a:hlinkClick r:id="" action="ppaction://media"/>
            <a:extLst>
              <a:ext uri="{FF2B5EF4-FFF2-40B4-BE49-F238E27FC236}">
                <a16:creationId xmlns:a16="http://schemas.microsoft.com/office/drawing/2014/main" id="{2377BEB2-B968-5946-849E-0E625687C0A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54594" y="4529145"/>
            <a:ext cx="2823528" cy="1588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505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67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Vì sao không nên hạ kính cửa sổ khi xe đang chạy?">
            <a:extLst>
              <a:ext uri="{FF2B5EF4-FFF2-40B4-BE49-F238E27FC236}">
                <a16:creationId xmlns:a16="http://schemas.microsoft.com/office/drawing/2014/main" id="{AAD1C974-F662-F344-8F7E-6EDEFF7A746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1"/>
          <a:stretch/>
        </p:blipFill>
        <p:spPr bwMode="auto">
          <a:xfrm>
            <a:off x="1150568" y="646358"/>
            <a:ext cx="2347223" cy="144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" name="Text Box 56">
            <a:extLst>
              <a:ext uri="{FF2B5EF4-FFF2-40B4-BE49-F238E27FC236}">
                <a16:creationId xmlns:a16="http://schemas.microsoft.com/office/drawing/2014/main" id="{CF0B79CE-1505-9F4B-A93C-E44FF476C54C}"/>
              </a:ext>
            </a:extLst>
          </p:cNvPr>
          <p:cNvSpPr txBox="1"/>
          <p:nvPr/>
        </p:nvSpPr>
        <p:spPr>
          <a:xfrm>
            <a:off x="1278969" y="2115511"/>
            <a:ext cx="2090420" cy="37909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Ô tô đang chuyển động</a:t>
            </a:r>
            <a:endParaRPr lang="en-VN" sz="2000" dirty="0"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CE92B580-1DF7-E143-AADA-FA3E0EC4D8BD}"/>
              </a:ext>
            </a:extLst>
          </p:cNvPr>
          <p:cNvSpPr/>
          <p:nvPr/>
        </p:nvSpPr>
        <p:spPr>
          <a:xfrm>
            <a:off x="911653" y="540428"/>
            <a:ext cx="477830" cy="47783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D3AB212-91EB-4D5B-86F7-B964AA7B5C96}"/>
              </a:ext>
            </a:extLst>
          </p:cNvPr>
          <p:cNvGrpSpPr/>
          <p:nvPr/>
        </p:nvGrpSpPr>
        <p:grpSpPr>
          <a:xfrm>
            <a:off x="3987316" y="540428"/>
            <a:ext cx="2117429" cy="1954178"/>
            <a:chOff x="3987316" y="540428"/>
            <a:chExt cx="2117429" cy="1954178"/>
          </a:xfrm>
        </p:grpSpPr>
        <p:pic>
          <p:nvPicPr>
            <p:cNvPr id="5" name="Picture 4" descr="ĐÁNH GIÁ] 40 Viên Pin Tiểu AA - Pin con thỏ - Pin rabbit, giá rẻ 59,000đ!  Xem đánh giá ... | CuaHangGiaRe.Vn">
              <a:extLst>
                <a:ext uri="{FF2B5EF4-FFF2-40B4-BE49-F238E27FC236}">
                  <a16:creationId xmlns:a16="http://schemas.microsoft.com/office/drawing/2014/main" id="{95EEF343-821E-8E4C-A86F-EACD80A5CA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034" b="5505"/>
            <a:stretch/>
          </p:blipFill>
          <p:spPr bwMode="auto">
            <a:xfrm>
              <a:off x="4226231" y="646358"/>
              <a:ext cx="1666609" cy="1440000"/>
            </a:xfrm>
            <a:prstGeom prst="rect">
              <a:avLst/>
            </a:prstGeom>
            <a:noFill/>
            <a:ln>
              <a:solidFill>
                <a:sysClr val="window" lastClr="FFFFFF">
                  <a:lumMod val="75000"/>
                </a:sysClr>
              </a:solidFill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14" name="Text Box 78">
              <a:extLst>
                <a:ext uri="{FF2B5EF4-FFF2-40B4-BE49-F238E27FC236}">
                  <a16:creationId xmlns:a16="http://schemas.microsoft.com/office/drawing/2014/main" id="{9E20F147-DFA4-294D-8222-084FDCB37992}"/>
                </a:ext>
              </a:extLst>
            </p:cNvPr>
            <p:cNvSpPr txBox="1"/>
            <p:nvPr/>
          </p:nvSpPr>
          <p:spPr>
            <a:xfrm>
              <a:off x="4014325" y="2115511"/>
              <a:ext cx="2090420" cy="37909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vi-VN" sz="24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2. Viên pin</a:t>
              </a:r>
              <a:endParaRPr lang="en-VN" sz="2000">
                <a:effectLst/>
                <a:latin typeface="Chalkboard SE" panose="03050602040202020205" pitchFamily="66" charset="77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E6502689-CBF5-D541-BE5D-A70F06D83178}"/>
                </a:ext>
              </a:extLst>
            </p:cNvPr>
            <p:cNvSpPr/>
            <p:nvPr/>
          </p:nvSpPr>
          <p:spPr>
            <a:xfrm>
              <a:off x="3987316" y="540428"/>
              <a:ext cx="477830" cy="47783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F84D6044-8B91-48FB-BCC6-436A8E2788E2}"/>
              </a:ext>
            </a:extLst>
          </p:cNvPr>
          <p:cNvGrpSpPr/>
          <p:nvPr/>
        </p:nvGrpSpPr>
        <p:grpSpPr>
          <a:xfrm>
            <a:off x="6382365" y="546735"/>
            <a:ext cx="2247600" cy="1947871"/>
            <a:chOff x="6382365" y="546735"/>
            <a:chExt cx="2247600" cy="1947871"/>
          </a:xfrm>
        </p:grpSpPr>
        <p:pic>
          <p:nvPicPr>
            <p:cNvPr id="6" name="Picture 5" descr="Vì sao ngọn lửa lại bốc lên cao khi cháy? - VnExpress">
              <a:extLst>
                <a:ext uri="{FF2B5EF4-FFF2-40B4-BE49-F238E27FC236}">
                  <a16:creationId xmlns:a16="http://schemas.microsoft.com/office/drawing/2014/main" id="{857601B1-3700-E24D-8CCB-1B77876570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21280" y="646358"/>
              <a:ext cx="1926950" cy="1440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" name="Text Box 77">
              <a:extLst>
                <a:ext uri="{FF2B5EF4-FFF2-40B4-BE49-F238E27FC236}">
                  <a16:creationId xmlns:a16="http://schemas.microsoft.com/office/drawing/2014/main" id="{8B736C94-81D6-404E-ACB6-FBB7EE96B6B9}"/>
                </a:ext>
              </a:extLst>
            </p:cNvPr>
            <p:cNvSpPr txBox="1"/>
            <p:nvPr/>
          </p:nvSpPr>
          <p:spPr>
            <a:xfrm>
              <a:off x="6539545" y="2115511"/>
              <a:ext cx="2090420" cy="37909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vi-VN" sz="24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3. Ngọn lửa</a:t>
              </a:r>
              <a:endParaRPr lang="en-VN" sz="2000">
                <a:effectLst/>
                <a:latin typeface="Chalkboard SE" panose="03050602040202020205" pitchFamily="66" charset="77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B7AA7468-64DF-804F-BC6F-253E8461119E}"/>
                </a:ext>
              </a:extLst>
            </p:cNvPr>
            <p:cNvSpPr/>
            <p:nvPr/>
          </p:nvSpPr>
          <p:spPr>
            <a:xfrm>
              <a:off x="6382365" y="546735"/>
              <a:ext cx="477830" cy="47783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BB0AB034-FBDC-4068-9597-BCC25A31AC22}"/>
              </a:ext>
            </a:extLst>
          </p:cNvPr>
          <p:cNvGrpSpPr/>
          <p:nvPr/>
        </p:nvGrpSpPr>
        <p:grpSpPr>
          <a:xfrm>
            <a:off x="9037755" y="540428"/>
            <a:ext cx="2117085" cy="1954178"/>
            <a:chOff x="9037755" y="540428"/>
            <a:chExt cx="2117085" cy="1954178"/>
          </a:xfrm>
        </p:grpSpPr>
        <p:pic>
          <p:nvPicPr>
            <p:cNvPr id="7" name="Picture 6" descr="Why LEDs Are Better Than Any Other Light Source | REenergizeCO">
              <a:extLst>
                <a:ext uri="{FF2B5EF4-FFF2-40B4-BE49-F238E27FC236}">
                  <a16:creationId xmlns:a16="http://schemas.microsoft.com/office/drawing/2014/main" id="{79527C33-3DA8-B344-AA29-5DD131A084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7935"/>
            <a:stretch/>
          </p:blipFill>
          <p:spPr bwMode="auto">
            <a:xfrm>
              <a:off x="9276670" y="675511"/>
              <a:ext cx="1665920" cy="14400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16" name="Text Box 76">
              <a:extLst>
                <a:ext uri="{FF2B5EF4-FFF2-40B4-BE49-F238E27FC236}">
                  <a16:creationId xmlns:a16="http://schemas.microsoft.com/office/drawing/2014/main" id="{34F7F565-0027-8E44-9973-EAE3220C9A06}"/>
                </a:ext>
              </a:extLst>
            </p:cNvPr>
            <p:cNvSpPr txBox="1"/>
            <p:nvPr/>
          </p:nvSpPr>
          <p:spPr>
            <a:xfrm>
              <a:off x="9064420" y="2115511"/>
              <a:ext cx="2090420" cy="37909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vi-VN" sz="24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4. Bóng đèn</a:t>
              </a:r>
              <a:endParaRPr lang="en-VN" sz="2000">
                <a:effectLst/>
                <a:latin typeface="Chalkboard SE" panose="03050602040202020205" pitchFamily="66" charset="77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Rounded Rectangle 26">
              <a:extLst>
                <a:ext uri="{FF2B5EF4-FFF2-40B4-BE49-F238E27FC236}">
                  <a16:creationId xmlns:a16="http://schemas.microsoft.com/office/drawing/2014/main" id="{EBA8D2D0-FF19-314B-A2E8-187C838E824D}"/>
                </a:ext>
              </a:extLst>
            </p:cNvPr>
            <p:cNvSpPr/>
            <p:nvPr/>
          </p:nvSpPr>
          <p:spPr>
            <a:xfrm>
              <a:off x="9037755" y="540428"/>
              <a:ext cx="477830" cy="47783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3FC5AD5D-1FB9-8D4E-9202-79BB45F34122}"/>
              </a:ext>
            </a:extLst>
          </p:cNvPr>
          <p:cNvSpPr txBox="1"/>
          <p:nvPr/>
        </p:nvSpPr>
        <p:spPr>
          <a:xfrm>
            <a:off x="911653" y="486955"/>
            <a:ext cx="4924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3200" b="1" dirty="0">
                <a:solidFill>
                  <a:srgbClr val="FF003A"/>
                </a:solidFill>
              </a:rPr>
              <a:t>✓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9A83470-0645-AF4F-84E3-9F62EBF6CE50}"/>
              </a:ext>
            </a:extLst>
          </p:cNvPr>
          <p:cNvSpPr txBox="1"/>
          <p:nvPr/>
        </p:nvSpPr>
        <p:spPr>
          <a:xfrm>
            <a:off x="3987316" y="486955"/>
            <a:ext cx="4924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3200" b="1" dirty="0">
                <a:solidFill>
                  <a:srgbClr val="FF003A"/>
                </a:solidFill>
              </a:rPr>
              <a:t>✓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D2E1B97-E977-CD4D-B161-DC107B49D9F7}"/>
              </a:ext>
            </a:extLst>
          </p:cNvPr>
          <p:cNvSpPr txBox="1"/>
          <p:nvPr/>
        </p:nvSpPr>
        <p:spPr>
          <a:xfrm>
            <a:off x="6396484" y="497639"/>
            <a:ext cx="4924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3200" b="1" dirty="0">
                <a:solidFill>
                  <a:srgbClr val="FF003A"/>
                </a:solidFill>
              </a:rPr>
              <a:t>✓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0B9CFE2-46AA-4440-A600-073EE03AD6D8}"/>
              </a:ext>
            </a:extLst>
          </p:cNvPr>
          <p:cNvSpPr txBox="1"/>
          <p:nvPr/>
        </p:nvSpPr>
        <p:spPr>
          <a:xfrm>
            <a:off x="9051674" y="481065"/>
            <a:ext cx="4924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3200" b="1" dirty="0">
                <a:solidFill>
                  <a:srgbClr val="FF003A"/>
                </a:solidFill>
              </a:rPr>
              <a:t>✓</a:t>
            </a:r>
          </a:p>
        </p:txBody>
      </p:sp>
      <p:sp>
        <p:nvSpPr>
          <p:cNvPr id="40" name="Text Box 78">
            <a:extLst>
              <a:ext uri="{FF2B5EF4-FFF2-40B4-BE49-F238E27FC236}">
                <a16:creationId xmlns:a16="http://schemas.microsoft.com/office/drawing/2014/main" id="{C7CAA7C0-E1CB-5A49-A61A-9E894528B7DD}"/>
              </a:ext>
            </a:extLst>
          </p:cNvPr>
          <p:cNvSpPr txBox="1"/>
          <p:nvPr/>
        </p:nvSpPr>
        <p:spPr>
          <a:xfrm>
            <a:off x="1278969" y="3381870"/>
            <a:ext cx="2090420" cy="481776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 năng</a:t>
            </a:r>
            <a:endParaRPr lang="en-VN" sz="2000" b="1" dirty="0"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" name="Text Box 78">
            <a:extLst>
              <a:ext uri="{FF2B5EF4-FFF2-40B4-BE49-F238E27FC236}">
                <a16:creationId xmlns:a16="http://schemas.microsoft.com/office/drawing/2014/main" id="{3D373500-4EB2-0A40-A1ED-A11FBB56179C}"/>
              </a:ext>
            </a:extLst>
          </p:cNvPr>
          <p:cNvSpPr txBox="1"/>
          <p:nvPr/>
        </p:nvSpPr>
        <p:spPr>
          <a:xfrm>
            <a:off x="1278969" y="4750909"/>
            <a:ext cx="2090420" cy="903354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Năng lượng nhiệt</a:t>
            </a:r>
            <a:endParaRPr lang="en-VN" sz="2000" b="1" dirty="0"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2" name="Text Box 78">
            <a:extLst>
              <a:ext uri="{FF2B5EF4-FFF2-40B4-BE49-F238E27FC236}">
                <a16:creationId xmlns:a16="http://schemas.microsoft.com/office/drawing/2014/main" id="{A232E923-ED0F-7E41-85A4-4A9820125C3A}"/>
              </a:ext>
            </a:extLst>
          </p:cNvPr>
          <p:cNvSpPr txBox="1"/>
          <p:nvPr/>
        </p:nvSpPr>
        <p:spPr>
          <a:xfrm>
            <a:off x="3987316" y="2993432"/>
            <a:ext cx="2090420" cy="90335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Năng lượng điện</a:t>
            </a:r>
            <a:endParaRPr lang="en-VN" sz="2000" b="1" dirty="0"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3" name="Text Box 78">
            <a:extLst>
              <a:ext uri="{FF2B5EF4-FFF2-40B4-BE49-F238E27FC236}">
                <a16:creationId xmlns:a16="http://schemas.microsoft.com/office/drawing/2014/main" id="{8344195C-654F-3D4F-A472-D5B42A67B065}"/>
              </a:ext>
            </a:extLst>
          </p:cNvPr>
          <p:cNvSpPr txBox="1"/>
          <p:nvPr/>
        </p:nvSpPr>
        <p:spPr>
          <a:xfrm>
            <a:off x="3987316" y="4781007"/>
            <a:ext cx="2090420" cy="90335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Năng lượng hoá học</a:t>
            </a:r>
            <a:endParaRPr lang="en-VN" sz="2000" b="1" dirty="0"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4" name="Text Box 78">
            <a:extLst>
              <a:ext uri="{FF2B5EF4-FFF2-40B4-BE49-F238E27FC236}">
                <a16:creationId xmlns:a16="http://schemas.microsoft.com/office/drawing/2014/main" id="{33A55AC9-1BF0-8649-B911-67EF90402AFB}"/>
              </a:ext>
            </a:extLst>
          </p:cNvPr>
          <p:cNvSpPr txBox="1"/>
          <p:nvPr/>
        </p:nvSpPr>
        <p:spPr>
          <a:xfrm>
            <a:off x="6539545" y="2993432"/>
            <a:ext cx="2090420" cy="90335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Năng lượng nhiệt</a:t>
            </a:r>
            <a:endParaRPr lang="en-VN" sz="2000" b="1" dirty="0"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5" name="Text Box 78">
            <a:extLst>
              <a:ext uri="{FF2B5EF4-FFF2-40B4-BE49-F238E27FC236}">
                <a16:creationId xmlns:a16="http://schemas.microsoft.com/office/drawing/2014/main" id="{9ABC2534-DD7D-5847-A40A-EDEF181E8049}"/>
              </a:ext>
            </a:extLst>
          </p:cNvPr>
          <p:cNvSpPr txBox="1"/>
          <p:nvPr/>
        </p:nvSpPr>
        <p:spPr>
          <a:xfrm>
            <a:off x="6539545" y="4781007"/>
            <a:ext cx="2090420" cy="90335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Năng lượng ánh sáng</a:t>
            </a:r>
            <a:endParaRPr lang="en-VN" sz="2000" b="1" dirty="0"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6" name="Text Box 78">
            <a:extLst>
              <a:ext uri="{FF2B5EF4-FFF2-40B4-BE49-F238E27FC236}">
                <a16:creationId xmlns:a16="http://schemas.microsoft.com/office/drawing/2014/main" id="{B52DFB47-8949-1F49-A05B-3F6C9A382195}"/>
              </a:ext>
            </a:extLst>
          </p:cNvPr>
          <p:cNvSpPr txBox="1"/>
          <p:nvPr/>
        </p:nvSpPr>
        <p:spPr>
          <a:xfrm>
            <a:off x="9051674" y="4793282"/>
            <a:ext cx="2090420" cy="90335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Năng lượng nhiệt</a:t>
            </a:r>
            <a:endParaRPr lang="en-VN" sz="2000" b="1" dirty="0"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7" name="Text Box 78">
            <a:extLst>
              <a:ext uri="{FF2B5EF4-FFF2-40B4-BE49-F238E27FC236}">
                <a16:creationId xmlns:a16="http://schemas.microsoft.com/office/drawing/2014/main" id="{51C012B2-1D0F-2A40-AF7A-AFF8ACFB7FC5}"/>
              </a:ext>
            </a:extLst>
          </p:cNvPr>
          <p:cNvSpPr txBox="1"/>
          <p:nvPr/>
        </p:nvSpPr>
        <p:spPr>
          <a:xfrm>
            <a:off x="9074694" y="2992616"/>
            <a:ext cx="2090420" cy="90335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Năng lượng ánh sáng</a:t>
            </a:r>
            <a:endParaRPr lang="en-VN" sz="2000" b="1" dirty="0"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9458" name="Picture 2" descr="Running free icon">
            <a:extLst>
              <a:ext uri="{FF2B5EF4-FFF2-40B4-BE49-F238E27FC236}">
                <a16:creationId xmlns:a16="http://schemas.microsoft.com/office/drawing/2014/main" id="{8109B653-1E56-8A47-9B94-E333D2952E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030" y="3863646"/>
            <a:ext cx="680297" cy="680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Energy free icon">
            <a:extLst>
              <a:ext uri="{FF2B5EF4-FFF2-40B4-BE49-F238E27FC236}">
                <a16:creationId xmlns:a16="http://schemas.microsoft.com/office/drawing/2014/main" id="{21CAA602-175E-CE4D-9571-376E666943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792" y="3865839"/>
            <a:ext cx="680298" cy="680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Chemistry free icon">
            <a:extLst>
              <a:ext uri="{FF2B5EF4-FFF2-40B4-BE49-F238E27FC236}">
                <a16:creationId xmlns:a16="http://schemas.microsoft.com/office/drawing/2014/main" id="{16BB9447-55B2-6B45-8B4C-6358AB60A9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385" y="5652036"/>
            <a:ext cx="680299" cy="680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4" name="Picture 8" descr="Fire free icon">
            <a:extLst>
              <a:ext uri="{FF2B5EF4-FFF2-40B4-BE49-F238E27FC236}">
                <a16:creationId xmlns:a16="http://schemas.microsoft.com/office/drawing/2014/main" id="{B06C2DCA-F6F5-434B-9B92-51847E7E9D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030" y="5652036"/>
            <a:ext cx="680298" cy="680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8" descr="Fire free icon">
            <a:extLst>
              <a:ext uri="{FF2B5EF4-FFF2-40B4-BE49-F238E27FC236}">
                <a16:creationId xmlns:a16="http://schemas.microsoft.com/office/drawing/2014/main" id="{60005D2F-916A-B644-869B-4B4DE0CBB6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4606" y="3863645"/>
            <a:ext cx="680298" cy="680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8" descr="Fire free icon">
            <a:extLst>
              <a:ext uri="{FF2B5EF4-FFF2-40B4-BE49-F238E27FC236}">
                <a16:creationId xmlns:a16="http://schemas.microsoft.com/office/drawing/2014/main" id="{AF01F628-9F8A-A643-809B-1B70D628F4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6735" y="5696637"/>
            <a:ext cx="680298" cy="680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6" name="Picture 10" descr="Sun free icon">
            <a:extLst>
              <a:ext uri="{FF2B5EF4-FFF2-40B4-BE49-F238E27FC236}">
                <a16:creationId xmlns:a16="http://schemas.microsoft.com/office/drawing/2014/main" id="{A071446F-8608-D543-8E24-00A7AFE565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4606" y="5652036"/>
            <a:ext cx="680298" cy="680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10" descr="Sun free icon">
            <a:extLst>
              <a:ext uri="{FF2B5EF4-FFF2-40B4-BE49-F238E27FC236}">
                <a16:creationId xmlns:a16="http://schemas.microsoft.com/office/drawing/2014/main" id="{47BD490A-DD49-0245-9DE6-7E948248DC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6420" y="3863645"/>
            <a:ext cx="680298" cy="680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6753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Lỗi thường gặp khi tập đàn piano - Tiến Thành Music School">
            <a:extLst>
              <a:ext uri="{FF2B5EF4-FFF2-40B4-BE49-F238E27FC236}">
                <a16:creationId xmlns:a16="http://schemas.microsoft.com/office/drawing/2014/main" id="{B3EF18C5-DB60-7941-8DA9-670F6D89AA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168" y="617887"/>
            <a:ext cx="1920715" cy="14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Text Box 73">
            <a:extLst>
              <a:ext uri="{FF2B5EF4-FFF2-40B4-BE49-F238E27FC236}">
                <a16:creationId xmlns:a16="http://schemas.microsoft.com/office/drawing/2014/main" id="{0351F3D9-5239-A449-B7DB-AEBE256F8388}"/>
              </a:ext>
            </a:extLst>
          </p:cNvPr>
          <p:cNvSpPr txBox="1"/>
          <p:nvPr/>
        </p:nvSpPr>
        <p:spPr>
          <a:xfrm>
            <a:off x="536394" y="2119312"/>
            <a:ext cx="2090420" cy="37909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Tiếng đàn</a:t>
            </a:r>
            <a:endParaRPr lang="en-VN" sz="2000"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A4097246-485C-1D48-BEC4-C345384B9676}"/>
              </a:ext>
            </a:extLst>
          </p:cNvPr>
          <p:cNvSpPr/>
          <p:nvPr/>
        </p:nvSpPr>
        <p:spPr>
          <a:xfrm>
            <a:off x="393253" y="489265"/>
            <a:ext cx="477830" cy="47783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AD6A16F-FA1C-4851-A1BA-7F55D59BAAAB}"/>
              </a:ext>
            </a:extLst>
          </p:cNvPr>
          <p:cNvGrpSpPr/>
          <p:nvPr/>
        </p:nvGrpSpPr>
        <p:grpSpPr>
          <a:xfrm>
            <a:off x="2859859" y="489265"/>
            <a:ext cx="2033787" cy="3220913"/>
            <a:chOff x="2859859" y="489265"/>
            <a:chExt cx="2033787" cy="3220913"/>
          </a:xfrm>
        </p:grpSpPr>
        <p:pic>
          <p:nvPicPr>
            <p:cNvPr id="9" name="Picture 8" descr="3D model Book shelf books and book end | CGTrader">
              <a:extLst>
                <a:ext uri="{FF2B5EF4-FFF2-40B4-BE49-F238E27FC236}">
                  <a16:creationId xmlns:a16="http://schemas.microsoft.com/office/drawing/2014/main" id="{C6871175-F8B7-5544-9634-302FBC175C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74" r="1784"/>
            <a:stretch/>
          </p:blipFill>
          <p:spPr bwMode="auto">
            <a:xfrm>
              <a:off x="3098774" y="617887"/>
              <a:ext cx="1794872" cy="14400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18" name="Text Box 63">
              <a:extLst>
                <a:ext uri="{FF2B5EF4-FFF2-40B4-BE49-F238E27FC236}">
                  <a16:creationId xmlns:a16="http://schemas.microsoft.com/office/drawing/2014/main" id="{627680DA-F1B1-A14E-821D-79DB30DAF267}"/>
                </a:ext>
              </a:extLst>
            </p:cNvPr>
            <p:cNvSpPr txBox="1"/>
            <p:nvPr/>
          </p:nvSpPr>
          <p:spPr>
            <a:xfrm>
              <a:off x="3098774" y="2119312"/>
              <a:ext cx="1794872" cy="1590866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vi-VN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6. Cuốn sách trên giá sách</a:t>
              </a:r>
              <a:endParaRPr lang="en-VN" sz="2000" dirty="0">
                <a:effectLst/>
                <a:latin typeface="Chalkboard SE" panose="03050602040202020205" pitchFamily="66" charset="77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2FC0C33A-0914-7D4B-A2E9-A9AE7EBD0525}"/>
                </a:ext>
              </a:extLst>
            </p:cNvPr>
            <p:cNvSpPr/>
            <p:nvPr/>
          </p:nvSpPr>
          <p:spPr>
            <a:xfrm>
              <a:off x="2859859" y="489265"/>
              <a:ext cx="477830" cy="47783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1B5CF0EE-5D8B-43E9-81BA-B238B033C8BB}"/>
              </a:ext>
            </a:extLst>
          </p:cNvPr>
          <p:cNvGrpSpPr/>
          <p:nvPr/>
        </p:nvGrpSpPr>
        <p:grpSpPr>
          <a:xfrm>
            <a:off x="5160148" y="489265"/>
            <a:ext cx="2377403" cy="3023990"/>
            <a:chOff x="5160148" y="489265"/>
            <a:chExt cx="2377403" cy="302399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B09D029-9B5D-374F-A9E7-1BE934D322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09" t="1666" r="7527"/>
            <a:stretch/>
          </p:blipFill>
          <p:spPr bwMode="auto">
            <a:xfrm>
              <a:off x="5439537" y="617887"/>
              <a:ext cx="1818627" cy="144000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19" name="Text Box 71">
              <a:extLst>
                <a:ext uri="{FF2B5EF4-FFF2-40B4-BE49-F238E27FC236}">
                  <a16:creationId xmlns:a16="http://schemas.microsoft.com/office/drawing/2014/main" id="{08AC6000-32C8-BC48-A9E2-2D780A7ADF0A}"/>
                </a:ext>
              </a:extLst>
            </p:cNvPr>
            <p:cNvSpPr txBox="1"/>
            <p:nvPr/>
          </p:nvSpPr>
          <p:spPr>
            <a:xfrm>
              <a:off x="5160148" y="2116698"/>
              <a:ext cx="2377403" cy="1396557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vi-VN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7. Dây chun đang bị kéo giãn</a:t>
              </a:r>
              <a:endParaRPr lang="en-VN" sz="2000" dirty="0">
                <a:effectLst/>
                <a:latin typeface="Chalkboard SE" panose="03050602040202020205" pitchFamily="66" charset="77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E18B309F-6A62-144A-A1B8-9A287A877BD7}"/>
                </a:ext>
              </a:extLst>
            </p:cNvPr>
            <p:cNvSpPr/>
            <p:nvPr/>
          </p:nvSpPr>
          <p:spPr>
            <a:xfrm>
              <a:off x="5200622" y="489265"/>
              <a:ext cx="477830" cy="47783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8B783C47-55A1-4005-84EC-1BD1149703C7}"/>
              </a:ext>
            </a:extLst>
          </p:cNvPr>
          <p:cNvGrpSpPr/>
          <p:nvPr/>
        </p:nvGrpSpPr>
        <p:grpSpPr>
          <a:xfrm>
            <a:off x="7458717" y="489265"/>
            <a:ext cx="2090420" cy="2004912"/>
            <a:chOff x="7458717" y="489265"/>
            <a:chExt cx="2090420" cy="2004912"/>
          </a:xfrm>
        </p:grpSpPr>
        <p:pic>
          <p:nvPicPr>
            <p:cNvPr id="11" name="Picture 10" descr="Thực phẩm cho mùa dịch nên chọn những loại nào - LavenderCare">
              <a:extLst>
                <a:ext uri="{FF2B5EF4-FFF2-40B4-BE49-F238E27FC236}">
                  <a16:creationId xmlns:a16="http://schemas.microsoft.com/office/drawing/2014/main" id="{58271402-9BA3-4646-84F3-FF3846DABA5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04055" y="623036"/>
              <a:ext cx="1523346" cy="1440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" name="Text Box 69">
              <a:extLst>
                <a:ext uri="{FF2B5EF4-FFF2-40B4-BE49-F238E27FC236}">
                  <a16:creationId xmlns:a16="http://schemas.microsoft.com/office/drawing/2014/main" id="{AE137774-20E9-ED44-BC82-BEF524D98A41}"/>
                </a:ext>
              </a:extLst>
            </p:cNvPr>
            <p:cNvSpPr txBox="1"/>
            <p:nvPr/>
          </p:nvSpPr>
          <p:spPr>
            <a:xfrm>
              <a:off x="7458717" y="2115082"/>
              <a:ext cx="2090420" cy="37909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vi-VN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8. Thực phẩm</a:t>
              </a:r>
              <a:endParaRPr lang="en-VN" sz="2000" dirty="0">
                <a:effectLst/>
                <a:latin typeface="Chalkboard SE" panose="03050602040202020205" pitchFamily="66" charset="77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91FE5EE2-EC14-6440-8828-4DFE8C28ED95}"/>
                </a:ext>
              </a:extLst>
            </p:cNvPr>
            <p:cNvSpPr/>
            <p:nvPr/>
          </p:nvSpPr>
          <p:spPr>
            <a:xfrm>
              <a:off x="7565140" y="489265"/>
              <a:ext cx="477830" cy="47783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3D13077E-4BF6-43B6-A968-2BB78D20A3D3}"/>
              </a:ext>
            </a:extLst>
          </p:cNvPr>
          <p:cNvGrpSpPr/>
          <p:nvPr/>
        </p:nvGrpSpPr>
        <p:grpSpPr>
          <a:xfrm>
            <a:off x="9634377" y="489265"/>
            <a:ext cx="2278088" cy="2004911"/>
            <a:chOff x="9634377" y="489265"/>
            <a:chExt cx="2278088" cy="2004911"/>
          </a:xfrm>
        </p:grpSpPr>
        <p:pic>
          <p:nvPicPr>
            <p:cNvPr id="12" name="Picture 11" descr="Construindo átomos - Portal de Educação do Instituto Claro">
              <a:extLst>
                <a:ext uri="{FF2B5EF4-FFF2-40B4-BE49-F238E27FC236}">
                  <a16:creationId xmlns:a16="http://schemas.microsoft.com/office/drawing/2014/main" id="{371B8A05-FF24-B845-80B5-4E8D6C7D108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73292" y="617887"/>
              <a:ext cx="1987927" cy="1440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" name="Text Box 60">
              <a:extLst>
                <a:ext uri="{FF2B5EF4-FFF2-40B4-BE49-F238E27FC236}">
                  <a16:creationId xmlns:a16="http://schemas.microsoft.com/office/drawing/2014/main" id="{BD1D1455-D354-EC4B-9037-FDA9DA6AF46E}"/>
                </a:ext>
              </a:extLst>
            </p:cNvPr>
            <p:cNvSpPr txBox="1"/>
            <p:nvPr/>
          </p:nvSpPr>
          <p:spPr>
            <a:xfrm>
              <a:off x="9822045" y="2115081"/>
              <a:ext cx="2090420" cy="37909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vi-VN" sz="24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9. Nguyên tử</a:t>
              </a:r>
              <a:endParaRPr lang="en-VN" sz="2000">
                <a:effectLst/>
                <a:latin typeface="Chalkboard SE" panose="03050602040202020205" pitchFamily="66" charset="77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Rounded Rectangle 29">
              <a:extLst>
                <a:ext uri="{FF2B5EF4-FFF2-40B4-BE49-F238E27FC236}">
                  <a16:creationId xmlns:a16="http://schemas.microsoft.com/office/drawing/2014/main" id="{CF13B483-3051-BC49-A044-1C3B6DFB8262}"/>
                </a:ext>
              </a:extLst>
            </p:cNvPr>
            <p:cNvSpPr/>
            <p:nvPr/>
          </p:nvSpPr>
          <p:spPr>
            <a:xfrm>
              <a:off x="9634377" y="489265"/>
              <a:ext cx="477830" cy="47783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CF65A500-A381-2840-84E8-E87C2A1F9920}"/>
              </a:ext>
            </a:extLst>
          </p:cNvPr>
          <p:cNvSpPr txBox="1"/>
          <p:nvPr/>
        </p:nvSpPr>
        <p:spPr>
          <a:xfrm>
            <a:off x="388739" y="452417"/>
            <a:ext cx="4924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3200" b="1" dirty="0">
                <a:solidFill>
                  <a:srgbClr val="FF003A"/>
                </a:solidFill>
              </a:rPr>
              <a:t>✓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FAAE8BC-54D7-8C44-B6CE-8C7C268CE82D}"/>
              </a:ext>
            </a:extLst>
          </p:cNvPr>
          <p:cNvSpPr txBox="1"/>
          <p:nvPr/>
        </p:nvSpPr>
        <p:spPr>
          <a:xfrm>
            <a:off x="2850295" y="456384"/>
            <a:ext cx="4924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3200" b="1" dirty="0">
                <a:solidFill>
                  <a:srgbClr val="FF003A"/>
                </a:solidFill>
              </a:rPr>
              <a:t>✓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06B9DD5-FD47-FC4A-BADA-5D7DF1B71F72}"/>
              </a:ext>
            </a:extLst>
          </p:cNvPr>
          <p:cNvSpPr txBox="1"/>
          <p:nvPr/>
        </p:nvSpPr>
        <p:spPr>
          <a:xfrm>
            <a:off x="5182332" y="435792"/>
            <a:ext cx="4924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3200" b="1" dirty="0">
                <a:solidFill>
                  <a:srgbClr val="FF003A"/>
                </a:solidFill>
              </a:rPr>
              <a:t>✓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272C15B-4314-914D-8017-DFD37B4190BC}"/>
              </a:ext>
            </a:extLst>
          </p:cNvPr>
          <p:cNvSpPr txBox="1"/>
          <p:nvPr/>
        </p:nvSpPr>
        <p:spPr>
          <a:xfrm>
            <a:off x="7561463" y="456384"/>
            <a:ext cx="4924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3200" b="1" dirty="0">
                <a:solidFill>
                  <a:srgbClr val="FF003A"/>
                </a:solidFill>
              </a:rPr>
              <a:t>✓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BE46029-76ED-B94D-B4D5-D971F0CDC27D}"/>
              </a:ext>
            </a:extLst>
          </p:cNvPr>
          <p:cNvSpPr txBox="1"/>
          <p:nvPr/>
        </p:nvSpPr>
        <p:spPr>
          <a:xfrm>
            <a:off x="9652375" y="452417"/>
            <a:ext cx="4924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sz="3200" b="1" dirty="0">
                <a:solidFill>
                  <a:srgbClr val="FF003A"/>
                </a:solidFill>
              </a:rPr>
              <a:t>✓</a:t>
            </a:r>
          </a:p>
        </p:txBody>
      </p:sp>
      <p:sp>
        <p:nvSpPr>
          <p:cNvPr id="40" name="Text Box 78">
            <a:extLst>
              <a:ext uri="{FF2B5EF4-FFF2-40B4-BE49-F238E27FC236}">
                <a16:creationId xmlns:a16="http://schemas.microsoft.com/office/drawing/2014/main" id="{413A415C-DF91-2B48-B5D3-29B3A2218B92}"/>
              </a:ext>
            </a:extLst>
          </p:cNvPr>
          <p:cNvSpPr txBox="1"/>
          <p:nvPr/>
        </p:nvSpPr>
        <p:spPr>
          <a:xfrm>
            <a:off x="9822045" y="3135776"/>
            <a:ext cx="2090420" cy="90335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Năng lượng hạt nhân</a:t>
            </a:r>
            <a:endParaRPr lang="en-VN" sz="2000" b="1" dirty="0"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" name="Text Box 78">
            <a:extLst>
              <a:ext uri="{FF2B5EF4-FFF2-40B4-BE49-F238E27FC236}">
                <a16:creationId xmlns:a16="http://schemas.microsoft.com/office/drawing/2014/main" id="{CAEB67B2-7717-7244-A101-F353997F13B6}"/>
              </a:ext>
            </a:extLst>
          </p:cNvPr>
          <p:cNvSpPr txBox="1"/>
          <p:nvPr/>
        </p:nvSpPr>
        <p:spPr>
          <a:xfrm>
            <a:off x="9822045" y="4923351"/>
            <a:ext cx="2090420" cy="90335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 năng</a:t>
            </a:r>
            <a:endParaRPr lang="en-VN" sz="2000" b="1" dirty="0"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4" name="Text Box 78">
            <a:extLst>
              <a:ext uri="{FF2B5EF4-FFF2-40B4-BE49-F238E27FC236}">
                <a16:creationId xmlns:a16="http://schemas.microsoft.com/office/drawing/2014/main" id="{C79EF642-ACAF-084B-B747-DBB2A1F88688}"/>
              </a:ext>
            </a:extLst>
          </p:cNvPr>
          <p:cNvSpPr txBox="1"/>
          <p:nvPr/>
        </p:nvSpPr>
        <p:spPr>
          <a:xfrm>
            <a:off x="7543957" y="3135776"/>
            <a:ext cx="2090420" cy="90335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Năng lượng hoá học</a:t>
            </a:r>
            <a:endParaRPr lang="en-VN" sz="2000" b="1" dirty="0"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5" name="Text Box 78">
            <a:extLst>
              <a:ext uri="{FF2B5EF4-FFF2-40B4-BE49-F238E27FC236}">
                <a16:creationId xmlns:a16="http://schemas.microsoft.com/office/drawing/2014/main" id="{37290B02-60AD-0E4F-B54C-9F451B403C88}"/>
              </a:ext>
            </a:extLst>
          </p:cNvPr>
          <p:cNvSpPr txBox="1"/>
          <p:nvPr/>
        </p:nvSpPr>
        <p:spPr>
          <a:xfrm>
            <a:off x="7543957" y="4923351"/>
            <a:ext cx="2090420" cy="90335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Năng lượng nhiệt</a:t>
            </a:r>
            <a:endParaRPr lang="en-VN" sz="2000" b="1" dirty="0"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7" name="Picture 6" descr="Chemistry free icon">
            <a:extLst>
              <a:ext uri="{FF2B5EF4-FFF2-40B4-BE49-F238E27FC236}">
                <a16:creationId xmlns:a16="http://schemas.microsoft.com/office/drawing/2014/main" id="{C548E0C6-8ADF-1348-8223-7292478B88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9017" y="4039131"/>
            <a:ext cx="680299" cy="680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Text Box 78">
            <a:extLst>
              <a:ext uri="{FF2B5EF4-FFF2-40B4-BE49-F238E27FC236}">
                <a16:creationId xmlns:a16="http://schemas.microsoft.com/office/drawing/2014/main" id="{ACC99AD7-EC97-AC4F-AA31-0C091E6EE1FD}"/>
              </a:ext>
            </a:extLst>
          </p:cNvPr>
          <p:cNvSpPr txBox="1"/>
          <p:nvPr/>
        </p:nvSpPr>
        <p:spPr>
          <a:xfrm>
            <a:off x="5173591" y="3135776"/>
            <a:ext cx="2090420" cy="90335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vi-VN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Thế năng</a:t>
            </a:r>
          </a:p>
          <a:p>
            <a:pPr algn="ctr">
              <a:lnSpc>
                <a:spcPct val="107000"/>
              </a:lnSpc>
            </a:pPr>
            <a:r>
              <a:rPr lang="vi-VN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đàn hồi</a:t>
            </a:r>
            <a:endParaRPr lang="en-VN" sz="2000" b="1" dirty="0"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9" name="Text Box 78">
            <a:extLst>
              <a:ext uri="{FF2B5EF4-FFF2-40B4-BE49-F238E27FC236}">
                <a16:creationId xmlns:a16="http://schemas.microsoft.com/office/drawing/2014/main" id="{ED926EC6-F550-C64B-A3C8-70D213B37CEC}"/>
              </a:ext>
            </a:extLst>
          </p:cNvPr>
          <p:cNvSpPr txBox="1"/>
          <p:nvPr/>
        </p:nvSpPr>
        <p:spPr>
          <a:xfrm>
            <a:off x="5173591" y="4923351"/>
            <a:ext cx="2090420" cy="90335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Năng lượng nhiệt</a:t>
            </a:r>
            <a:endParaRPr lang="en-VN" sz="2000" b="1" dirty="0"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0" name="Text Box 78">
            <a:extLst>
              <a:ext uri="{FF2B5EF4-FFF2-40B4-BE49-F238E27FC236}">
                <a16:creationId xmlns:a16="http://schemas.microsoft.com/office/drawing/2014/main" id="{839EF870-F678-A749-90F4-D884F7375373}"/>
              </a:ext>
            </a:extLst>
          </p:cNvPr>
          <p:cNvSpPr txBox="1"/>
          <p:nvPr/>
        </p:nvSpPr>
        <p:spPr>
          <a:xfrm>
            <a:off x="2943198" y="3135776"/>
            <a:ext cx="2090420" cy="90335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vi-VN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Thế năng</a:t>
            </a:r>
          </a:p>
          <a:p>
            <a:pPr algn="ctr">
              <a:lnSpc>
                <a:spcPct val="107000"/>
              </a:lnSpc>
            </a:pPr>
            <a:r>
              <a:rPr lang="vi-VN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hấp dẫn</a:t>
            </a:r>
            <a:endParaRPr lang="en-VN" sz="2000" b="1" dirty="0"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1" name="Text Box 78">
            <a:extLst>
              <a:ext uri="{FF2B5EF4-FFF2-40B4-BE49-F238E27FC236}">
                <a16:creationId xmlns:a16="http://schemas.microsoft.com/office/drawing/2014/main" id="{81B1BA02-5F2A-FD48-87E7-3E2F825E5AF9}"/>
              </a:ext>
            </a:extLst>
          </p:cNvPr>
          <p:cNvSpPr txBox="1"/>
          <p:nvPr/>
        </p:nvSpPr>
        <p:spPr>
          <a:xfrm>
            <a:off x="2943198" y="4923351"/>
            <a:ext cx="2090420" cy="90335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Năng lượng nhiệt</a:t>
            </a:r>
            <a:endParaRPr lang="en-VN" sz="2000" b="1" dirty="0"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2" name="Text Box 78">
            <a:extLst>
              <a:ext uri="{FF2B5EF4-FFF2-40B4-BE49-F238E27FC236}">
                <a16:creationId xmlns:a16="http://schemas.microsoft.com/office/drawing/2014/main" id="{76030D96-2592-6B4B-A228-0229F9D9FA17}"/>
              </a:ext>
            </a:extLst>
          </p:cNvPr>
          <p:cNvSpPr txBox="1"/>
          <p:nvPr/>
        </p:nvSpPr>
        <p:spPr>
          <a:xfrm>
            <a:off x="586276" y="3135776"/>
            <a:ext cx="2090420" cy="90335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Năng lượng âm thanh</a:t>
            </a:r>
            <a:endParaRPr lang="en-VN" sz="2000" b="1" dirty="0"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4" name="Picture 8" descr="Fire free icon">
            <a:extLst>
              <a:ext uri="{FF2B5EF4-FFF2-40B4-BE49-F238E27FC236}">
                <a16:creationId xmlns:a16="http://schemas.microsoft.com/office/drawing/2014/main" id="{C1968C3A-F877-0D4E-8784-3CD2AAF6DF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8259" y="5794381"/>
            <a:ext cx="680298" cy="680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8" descr="Fire free icon">
            <a:extLst>
              <a:ext uri="{FF2B5EF4-FFF2-40B4-BE49-F238E27FC236}">
                <a16:creationId xmlns:a16="http://schemas.microsoft.com/office/drawing/2014/main" id="{3D8F9E94-F14A-C443-A961-3A5E71CB7C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8652" y="5794381"/>
            <a:ext cx="680298" cy="680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8" descr="Fire free icon">
            <a:extLst>
              <a:ext uri="{FF2B5EF4-FFF2-40B4-BE49-F238E27FC236}">
                <a16:creationId xmlns:a16="http://schemas.microsoft.com/office/drawing/2014/main" id="{61E5F9AC-87C0-884A-8230-F35639DFA9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9018" y="5794381"/>
            <a:ext cx="680298" cy="680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Running free icon">
            <a:extLst>
              <a:ext uri="{FF2B5EF4-FFF2-40B4-BE49-F238E27FC236}">
                <a16:creationId xmlns:a16="http://schemas.microsoft.com/office/drawing/2014/main" id="{B6827579-FCAC-6947-BE93-42DC847EF0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7106" y="5791864"/>
            <a:ext cx="680297" cy="680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2" name="Picture 2" descr="Atom free icon">
            <a:extLst>
              <a:ext uri="{FF2B5EF4-FFF2-40B4-BE49-F238E27FC236}">
                <a16:creationId xmlns:a16="http://schemas.microsoft.com/office/drawing/2014/main" id="{15A9FBCA-BF73-5D4F-8184-72963653DC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7106" y="4039131"/>
            <a:ext cx="680299" cy="680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Speaker filled audio tool">
            <a:extLst>
              <a:ext uri="{FF2B5EF4-FFF2-40B4-BE49-F238E27FC236}">
                <a16:creationId xmlns:a16="http://schemas.microsoft.com/office/drawing/2014/main" id="{28047231-74AD-0C42-9E53-CCD03E4920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455" y="3996202"/>
            <a:ext cx="680298" cy="680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Sea level free icon">
            <a:extLst>
              <a:ext uri="{FF2B5EF4-FFF2-40B4-BE49-F238E27FC236}">
                <a16:creationId xmlns:a16="http://schemas.microsoft.com/office/drawing/2014/main" id="{F8F16964-820E-504C-A7E7-AE0A293785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8259" y="3996201"/>
            <a:ext cx="680299" cy="680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8" name="Picture 8" descr="Spring free icon">
            <a:extLst>
              <a:ext uri="{FF2B5EF4-FFF2-40B4-BE49-F238E27FC236}">
                <a16:creationId xmlns:a16="http://schemas.microsoft.com/office/drawing/2014/main" id="{B55E5E7B-F174-8C41-B023-E5F62765CD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2363" y="3996201"/>
            <a:ext cx="680299" cy="680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4188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75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75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75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  <p:bldP spid="40" grpId="0"/>
      <p:bldP spid="41" grpId="0"/>
      <p:bldP spid="44" grpId="0"/>
      <p:bldP spid="45" grpId="0"/>
      <p:bldP spid="48" grpId="0"/>
      <p:bldP spid="49" grpId="0"/>
      <p:bldP spid="50" grpId="0"/>
      <p:bldP spid="51" grpId="0"/>
      <p:bldP spid="5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eople">
            <a:extLst>
              <a:ext uri="{FF2B5EF4-FFF2-40B4-BE49-F238E27FC236}">
                <a16:creationId xmlns:a16="http://schemas.microsoft.com/office/drawing/2014/main" id="{40CE6277-A6BB-0F46-AEB2-11DA47D3B8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" y="370840"/>
            <a:ext cx="875030" cy="875030"/>
          </a:xfrm>
          <a:prstGeom prst="ellipse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6AE4C3B-6805-A743-A371-8DC34F20A8E7}"/>
              </a:ext>
            </a:extLst>
          </p:cNvPr>
          <p:cNvSpPr txBox="1"/>
          <p:nvPr/>
        </p:nvSpPr>
        <p:spPr>
          <a:xfrm>
            <a:off x="1440180" y="454412"/>
            <a:ext cx="48204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4000" dirty="0">
                <a:latin typeface="Chalkboard SE" panose="03050602040202020205" pitchFamily="66" charset="77"/>
              </a:rPr>
              <a:t>Hoạt động nhóm đôi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429EE6D-8EC5-3A48-8BCA-142C3048CE5B}"/>
              </a:ext>
            </a:extLst>
          </p:cNvPr>
          <p:cNvSpPr txBox="1"/>
          <p:nvPr/>
        </p:nvSpPr>
        <p:spPr>
          <a:xfrm>
            <a:off x="7117714" y="1542067"/>
            <a:ext cx="462216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VN" sz="3600" dirty="0">
                <a:latin typeface="Chalkboard SE" panose="03050602040202020205" pitchFamily="66" charset="77"/>
              </a:rPr>
              <a:t>Bằng hiểu biết của mình, hãy thảo luận </a:t>
            </a:r>
            <a:r>
              <a:rPr lang="en-VN" sz="3600" dirty="0">
                <a:solidFill>
                  <a:srgbClr val="FF003A"/>
                </a:solidFill>
                <a:latin typeface="Chalkboard SE" panose="03050602040202020205" pitchFamily="66" charset="77"/>
              </a:rPr>
              <a:t>nhóm đôi </a:t>
            </a:r>
            <a:r>
              <a:rPr lang="en-VN" sz="3600" dirty="0">
                <a:latin typeface="Chalkboard SE" panose="03050602040202020205" pitchFamily="66" charset="77"/>
              </a:rPr>
              <a:t>trong </a:t>
            </a:r>
            <a:r>
              <a:rPr lang="en-VN" sz="3600" dirty="0">
                <a:solidFill>
                  <a:srgbClr val="FF0000"/>
                </a:solidFill>
                <a:latin typeface="Chalkboard SE" panose="03050602040202020205" pitchFamily="66" charset="77"/>
              </a:rPr>
              <a:t>1 phút</a:t>
            </a:r>
            <a:r>
              <a:rPr lang="en-VN" sz="3600" dirty="0">
                <a:latin typeface="Chalkboard SE" panose="03050602040202020205" pitchFamily="66" charset="77"/>
              </a:rPr>
              <a:t> và hoàn thành </a:t>
            </a:r>
            <a:r>
              <a:rPr lang="en-VN" sz="3600" dirty="0">
                <a:solidFill>
                  <a:srgbClr val="FF003A"/>
                </a:solidFill>
                <a:latin typeface="Chalkboard SE" panose="03050602040202020205" pitchFamily="66" charset="77"/>
              </a:rPr>
              <a:t>phiếu học tập số 1</a:t>
            </a:r>
            <a:r>
              <a:rPr lang="en-VN" sz="3600" dirty="0">
                <a:latin typeface="Chalkboard SE" panose="03050602040202020205" pitchFamily="66" charset="77"/>
              </a:rPr>
              <a:t>.</a:t>
            </a:r>
          </a:p>
        </p:txBody>
      </p:sp>
      <p:pic>
        <p:nvPicPr>
          <p:cNvPr id="2052" name="Picture 4" descr="man holding incandescent bulb">
            <a:extLst>
              <a:ext uri="{FF2B5EF4-FFF2-40B4-BE49-F238E27FC236}">
                <a16:creationId xmlns:a16="http://schemas.microsoft.com/office/drawing/2014/main" id="{1D9C9CB2-6C0E-E049-901B-A2D470E03A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" y="1542067"/>
            <a:ext cx="6166485" cy="4945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1 MINUET - TIMER &amp; ALARM - Full HD - COUNTDOWN" descr="1 MINUET - TIMER &amp; ALARM - Full HD - COUNTDOWN">
            <a:hlinkClick r:id="" action="ppaction://media"/>
            <a:extLst>
              <a:ext uri="{FF2B5EF4-FFF2-40B4-BE49-F238E27FC236}">
                <a16:creationId xmlns:a16="http://schemas.microsoft.com/office/drawing/2014/main" id="{21A33C8A-4409-444E-BE3E-D14EB1538B1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874315" y="4738369"/>
            <a:ext cx="3108961" cy="1748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959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44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3FBD8C17-C44A-3B4D-9674-23D71EE023B3}"/>
              </a:ext>
            </a:extLst>
          </p:cNvPr>
          <p:cNvSpPr txBox="1"/>
          <p:nvPr/>
        </p:nvSpPr>
        <p:spPr>
          <a:xfrm>
            <a:off x="1592491" y="690830"/>
            <a:ext cx="102334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sz="4000" b="1" dirty="0">
                <a:solidFill>
                  <a:srgbClr val="00B050"/>
                </a:solidFill>
                <a:latin typeface="Chalkboard SE" panose="03050602040202020205" pitchFamily="66" charset="77"/>
              </a:rPr>
              <a:t>Vận dụng – Dự án chế tạo</a:t>
            </a:r>
          </a:p>
        </p:txBody>
      </p:sp>
      <p:pic>
        <p:nvPicPr>
          <p:cNvPr id="11" name="Picture 2" descr="People">
            <a:extLst>
              <a:ext uri="{FF2B5EF4-FFF2-40B4-BE49-F238E27FC236}">
                <a16:creationId xmlns:a16="http://schemas.microsoft.com/office/drawing/2014/main" id="{517B3018-AC5A-8841-B727-21D5A9BDC0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039" y="442546"/>
            <a:ext cx="1102910" cy="1102910"/>
          </a:xfrm>
          <a:prstGeom prst="ellipse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ED25CBE-5E32-E94E-BB94-B46908EFF755}"/>
              </a:ext>
            </a:extLst>
          </p:cNvPr>
          <p:cNvSpPr txBox="1"/>
          <p:nvPr/>
        </p:nvSpPr>
        <p:spPr>
          <a:xfrm>
            <a:off x="446848" y="2035324"/>
            <a:ext cx="4965809" cy="3712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VN" sz="3600" dirty="0">
                <a:latin typeface="Chalkboard SE" panose="03050602040202020205" pitchFamily="66" charset="77"/>
              </a:rPr>
              <a:t>Chế tạo </a:t>
            </a:r>
            <a:r>
              <a:rPr lang="en-VN" sz="3600" b="1" dirty="0">
                <a:solidFill>
                  <a:srgbClr val="00B050"/>
                </a:solidFill>
                <a:latin typeface="Chalkboard SE" panose="03050602040202020205" pitchFamily="66" charset="77"/>
              </a:rPr>
              <a:t>ô tô chạy bằng phản lực </a:t>
            </a:r>
            <a:r>
              <a:rPr lang="en-VN" sz="3600" dirty="0">
                <a:latin typeface="Chalkboard SE" panose="03050602040202020205" pitchFamily="66" charset="77"/>
              </a:rPr>
              <a:t>(gợi ý: bóng bay, dây cao su</a:t>
            </a:r>
            <a:r>
              <a:rPr lang="en-VN" sz="3600">
                <a:latin typeface="Chalkboard SE" panose="03050602040202020205" pitchFamily="66" charset="77"/>
              </a:rPr>
              <a:t>,…). </a:t>
            </a:r>
            <a:endParaRPr lang="en-US" sz="3600">
              <a:latin typeface="Chalkboard SE" panose="03050602040202020205" pitchFamily="66" charset="77"/>
            </a:endParaRPr>
          </a:p>
          <a:p>
            <a:pPr algn="just">
              <a:lnSpc>
                <a:spcPct val="130000"/>
              </a:lnSpc>
              <a:spcBef>
                <a:spcPts val="600"/>
              </a:spcBef>
            </a:pPr>
            <a:r>
              <a:rPr lang="en-VN" sz="3600">
                <a:latin typeface="Chalkboard SE" panose="03050602040202020205" pitchFamily="66" charset="77"/>
              </a:rPr>
              <a:t>Hãy </a:t>
            </a:r>
            <a:r>
              <a:rPr lang="en-VN" sz="3600" dirty="0">
                <a:latin typeface="Chalkboard SE" panose="03050602040202020205" pitchFamily="66" charset="77"/>
              </a:rPr>
              <a:t>tìm cách giúp ô tô đi được càng xa càng tốt.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AED8DB8-AE03-4E6E-8361-D29A422C9A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9305827"/>
              </p:ext>
            </p:extLst>
          </p:nvPr>
        </p:nvGraphicFramePr>
        <p:xfrm>
          <a:off x="6025510" y="1545455"/>
          <a:ext cx="5719641" cy="4899589"/>
        </p:xfrm>
        <a:graphic>
          <a:graphicData uri="http://schemas.openxmlformats.org/drawingml/2006/table">
            <a:tbl>
              <a:tblPr firstRow="1" bandRow="1"/>
              <a:tblGrid>
                <a:gridCol w="696443">
                  <a:extLst>
                    <a:ext uri="{9D8B030D-6E8A-4147-A177-3AD203B41FA5}">
                      <a16:colId xmlns:a16="http://schemas.microsoft.com/office/drawing/2014/main" val="767747974"/>
                    </a:ext>
                  </a:extLst>
                </a:gridCol>
                <a:gridCol w="3643534">
                  <a:extLst>
                    <a:ext uri="{9D8B030D-6E8A-4147-A177-3AD203B41FA5}">
                      <a16:colId xmlns:a16="http://schemas.microsoft.com/office/drawing/2014/main" val="3372138037"/>
                    </a:ext>
                  </a:extLst>
                </a:gridCol>
                <a:gridCol w="1379664">
                  <a:extLst>
                    <a:ext uri="{9D8B030D-6E8A-4147-A177-3AD203B41FA5}">
                      <a16:colId xmlns:a16="http://schemas.microsoft.com/office/drawing/2014/main" val="2429037259"/>
                    </a:ext>
                  </a:extLst>
                </a:gridCol>
              </a:tblGrid>
              <a:tr h="8367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STT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88F3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Tiêu chí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88F3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Điểm tối đa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88F3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4104966"/>
                  </a:ext>
                </a:extLst>
              </a:tr>
              <a:tr h="8149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DB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Ô tô sử dụng động cơ phản lực tự chế.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DB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 điểm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DB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6685861"/>
                  </a:ext>
                </a:extLst>
              </a:tr>
              <a:tr h="6651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DB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Ô tô phải hoạt động đ</a:t>
                      </a:r>
                      <a:r>
                        <a:rPr lang="vi-VN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ư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ợc.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DB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 điểm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DB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3329304"/>
                  </a:ext>
                </a:extLst>
              </a:tr>
              <a:tr h="9513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EE8"/>
                    </a:solidFill>
                  </a:tcPr>
                </a:tc>
                <a:tc>
                  <a:txBody>
                    <a:bodyPr/>
                    <a:lstStyle/>
                    <a:p>
                      <a:pPr marR="90170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Chỉ ra đ</a:t>
                      </a:r>
                      <a:r>
                        <a:rPr lang="vi-VN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ư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ợc dạng năng lượng mà ô tô sử dụng để hoạt động.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 điểm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5678021"/>
                  </a:ext>
                </a:extLst>
              </a:tr>
              <a:tr h="9513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DBC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Chế tạo từ các nguyên vật liệu tái chế, chi phí thấp.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DB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 điểm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DB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7542515"/>
                  </a:ext>
                </a:extLst>
              </a:tr>
              <a:tr h="6800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E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Báo cáo rõ ràng mạch lạc.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E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 điểm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97762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62651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eople">
            <a:extLst>
              <a:ext uri="{FF2B5EF4-FFF2-40B4-BE49-F238E27FC236}">
                <a16:creationId xmlns:a16="http://schemas.microsoft.com/office/drawing/2014/main" id="{807E54AC-7050-5746-A5EC-447C74E8F5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" y="370840"/>
            <a:ext cx="875030" cy="875030"/>
          </a:xfrm>
          <a:prstGeom prst="ellipse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681658E-ACB7-B144-A3F4-582047083B67}"/>
              </a:ext>
            </a:extLst>
          </p:cNvPr>
          <p:cNvSpPr txBox="1"/>
          <p:nvPr/>
        </p:nvSpPr>
        <p:spPr>
          <a:xfrm>
            <a:off x="1440180" y="454412"/>
            <a:ext cx="48204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4000" dirty="0">
                <a:latin typeface="Chalkboard SE" panose="03050602040202020205" pitchFamily="66" charset="77"/>
              </a:rPr>
              <a:t>Hoạt động nhóm đôi</a:t>
            </a:r>
          </a:p>
        </p:txBody>
      </p:sp>
      <p:pic>
        <p:nvPicPr>
          <p:cNvPr id="4" name="Picture 3" descr="Vì sao không nên hạ kính cửa sổ khi xe đang chạy?">
            <a:extLst>
              <a:ext uri="{FF2B5EF4-FFF2-40B4-BE49-F238E27FC236}">
                <a16:creationId xmlns:a16="http://schemas.microsoft.com/office/drawing/2014/main" id="{AAD1C974-F662-F344-8F7E-6EDEFF7A74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1"/>
          <a:stretch/>
        </p:blipFill>
        <p:spPr bwMode="auto">
          <a:xfrm>
            <a:off x="1150564" y="1537482"/>
            <a:ext cx="2347223" cy="144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 descr="ĐÁNH GIÁ] 40 Viên Pin Tiểu AA - Pin con thỏ - Pin rabbit, giá rẻ 59,000đ!  Xem đánh giá ... | CuaHangGiaRe.Vn">
            <a:extLst>
              <a:ext uri="{FF2B5EF4-FFF2-40B4-BE49-F238E27FC236}">
                <a16:creationId xmlns:a16="http://schemas.microsoft.com/office/drawing/2014/main" id="{95EEF343-821E-8E4C-A86F-EACD80A5CAF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34" b="5505"/>
          <a:stretch/>
        </p:blipFill>
        <p:spPr bwMode="auto">
          <a:xfrm>
            <a:off x="4226227" y="1537482"/>
            <a:ext cx="1666609" cy="1440000"/>
          </a:xfrm>
          <a:prstGeom prst="rect">
            <a:avLst/>
          </a:prstGeom>
          <a:noFill/>
          <a:ln>
            <a:solidFill>
              <a:sysClr val="window" lastClr="FFFFFF">
                <a:lumMod val="75000"/>
              </a:sysClr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 descr="Vì sao ngọn lửa lại bốc lên cao khi cháy? - VnExpress">
            <a:extLst>
              <a:ext uri="{FF2B5EF4-FFF2-40B4-BE49-F238E27FC236}">
                <a16:creationId xmlns:a16="http://schemas.microsoft.com/office/drawing/2014/main" id="{857601B1-3700-E24D-8CCB-1B778765709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276" y="1537482"/>
            <a:ext cx="1926950" cy="14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Why LEDs Are Better Than Any Other Light Source | REenergizeCO">
            <a:extLst>
              <a:ext uri="{FF2B5EF4-FFF2-40B4-BE49-F238E27FC236}">
                <a16:creationId xmlns:a16="http://schemas.microsoft.com/office/drawing/2014/main" id="{79527C33-3DA8-B344-AA29-5DD131A084D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935"/>
          <a:stretch/>
        </p:blipFill>
        <p:spPr bwMode="auto">
          <a:xfrm>
            <a:off x="9276666" y="1566635"/>
            <a:ext cx="1665920" cy="144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 descr="Lỗi thường gặp khi tập đàn piano - Tiến Thành Music School">
            <a:extLst>
              <a:ext uri="{FF2B5EF4-FFF2-40B4-BE49-F238E27FC236}">
                <a16:creationId xmlns:a16="http://schemas.microsoft.com/office/drawing/2014/main" id="{B3EF18C5-DB60-7941-8DA9-670F6D89AA9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016" y="4074319"/>
            <a:ext cx="1920715" cy="14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3D model Book shelf books and book end | CGTrader">
            <a:extLst>
              <a:ext uri="{FF2B5EF4-FFF2-40B4-BE49-F238E27FC236}">
                <a16:creationId xmlns:a16="http://schemas.microsoft.com/office/drawing/2014/main" id="{C6871175-F8B7-5544-9634-302FBC175CB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74" r="1784"/>
          <a:stretch/>
        </p:blipFill>
        <p:spPr bwMode="auto">
          <a:xfrm>
            <a:off x="3025622" y="4074319"/>
            <a:ext cx="1794872" cy="144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09D029-9B5D-374F-A9E7-1BE934D322D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9" t="1666" r="7527"/>
          <a:stretch/>
        </p:blipFill>
        <p:spPr bwMode="auto">
          <a:xfrm>
            <a:off x="5366385" y="4074319"/>
            <a:ext cx="1818627" cy="144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Picture 10" descr="Thực phẩm cho mùa dịch nên chọn những loại nào - LavenderCare">
            <a:extLst>
              <a:ext uri="{FF2B5EF4-FFF2-40B4-BE49-F238E27FC236}">
                <a16:creationId xmlns:a16="http://schemas.microsoft.com/office/drawing/2014/main" id="{58271402-9BA3-4646-84F3-FF3846DABA5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0903" y="4079468"/>
            <a:ext cx="1523346" cy="14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 descr="Construindo átomos - Portal de Educação do Instituto Claro">
            <a:extLst>
              <a:ext uri="{FF2B5EF4-FFF2-40B4-BE49-F238E27FC236}">
                <a16:creationId xmlns:a16="http://schemas.microsoft.com/office/drawing/2014/main" id="{371B8A05-FF24-B845-80B5-4E8D6C7D108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0140" y="4074319"/>
            <a:ext cx="1987927" cy="14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 Box 56">
            <a:extLst>
              <a:ext uri="{FF2B5EF4-FFF2-40B4-BE49-F238E27FC236}">
                <a16:creationId xmlns:a16="http://schemas.microsoft.com/office/drawing/2014/main" id="{CF0B79CE-1505-9F4B-A93C-E44FF476C54C}"/>
              </a:ext>
            </a:extLst>
          </p:cNvPr>
          <p:cNvSpPr txBox="1"/>
          <p:nvPr/>
        </p:nvSpPr>
        <p:spPr>
          <a:xfrm>
            <a:off x="1278965" y="3006635"/>
            <a:ext cx="2090420" cy="37909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Ô tô đang chuyển động</a:t>
            </a:r>
            <a:endParaRPr lang="en-VN" sz="2000" dirty="0"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Text Box 78">
            <a:extLst>
              <a:ext uri="{FF2B5EF4-FFF2-40B4-BE49-F238E27FC236}">
                <a16:creationId xmlns:a16="http://schemas.microsoft.com/office/drawing/2014/main" id="{9E20F147-DFA4-294D-8222-084FDCB37992}"/>
              </a:ext>
            </a:extLst>
          </p:cNvPr>
          <p:cNvSpPr txBox="1"/>
          <p:nvPr/>
        </p:nvSpPr>
        <p:spPr>
          <a:xfrm>
            <a:off x="4014321" y="3006635"/>
            <a:ext cx="2090420" cy="37909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Viên pin</a:t>
            </a:r>
            <a:endParaRPr lang="en-VN" sz="2000"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 Box 77">
            <a:extLst>
              <a:ext uri="{FF2B5EF4-FFF2-40B4-BE49-F238E27FC236}">
                <a16:creationId xmlns:a16="http://schemas.microsoft.com/office/drawing/2014/main" id="{8B736C94-81D6-404E-ACB6-FBB7EE96B6B9}"/>
              </a:ext>
            </a:extLst>
          </p:cNvPr>
          <p:cNvSpPr txBox="1"/>
          <p:nvPr/>
        </p:nvSpPr>
        <p:spPr>
          <a:xfrm>
            <a:off x="6539541" y="3006635"/>
            <a:ext cx="2090420" cy="37909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Ngọn lửa</a:t>
            </a:r>
            <a:endParaRPr lang="en-VN" sz="2000"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 Box 76">
            <a:extLst>
              <a:ext uri="{FF2B5EF4-FFF2-40B4-BE49-F238E27FC236}">
                <a16:creationId xmlns:a16="http://schemas.microsoft.com/office/drawing/2014/main" id="{34F7F565-0027-8E44-9973-EAE3220C9A06}"/>
              </a:ext>
            </a:extLst>
          </p:cNvPr>
          <p:cNvSpPr txBox="1"/>
          <p:nvPr/>
        </p:nvSpPr>
        <p:spPr>
          <a:xfrm>
            <a:off x="9064416" y="3006635"/>
            <a:ext cx="2090420" cy="37909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Bóng đèn</a:t>
            </a:r>
            <a:endParaRPr lang="en-VN" sz="2000"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 Box 73">
            <a:extLst>
              <a:ext uri="{FF2B5EF4-FFF2-40B4-BE49-F238E27FC236}">
                <a16:creationId xmlns:a16="http://schemas.microsoft.com/office/drawing/2014/main" id="{0351F3D9-5239-A449-B7DB-AEBE256F8388}"/>
              </a:ext>
            </a:extLst>
          </p:cNvPr>
          <p:cNvSpPr txBox="1"/>
          <p:nvPr/>
        </p:nvSpPr>
        <p:spPr>
          <a:xfrm>
            <a:off x="463242" y="5575744"/>
            <a:ext cx="2090420" cy="37909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Tiếng đàn</a:t>
            </a:r>
            <a:endParaRPr lang="en-VN" sz="2000"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Text Box 63">
            <a:extLst>
              <a:ext uri="{FF2B5EF4-FFF2-40B4-BE49-F238E27FC236}">
                <a16:creationId xmlns:a16="http://schemas.microsoft.com/office/drawing/2014/main" id="{627680DA-F1B1-A14E-821D-79DB30DAF267}"/>
              </a:ext>
            </a:extLst>
          </p:cNvPr>
          <p:cNvSpPr txBox="1"/>
          <p:nvPr/>
        </p:nvSpPr>
        <p:spPr>
          <a:xfrm>
            <a:off x="3025622" y="5575744"/>
            <a:ext cx="1794872" cy="1590866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Cuốn sách trên giá sách</a:t>
            </a:r>
            <a:endParaRPr lang="en-VN" sz="2000" dirty="0"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Text Box 71">
            <a:extLst>
              <a:ext uri="{FF2B5EF4-FFF2-40B4-BE49-F238E27FC236}">
                <a16:creationId xmlns:a16="http://schemas.microsoft.com/office/drawing/2014/main" id="{08AC6000-32C8-BC48-A9E2-2D780A7ADF0A}"/>
              </a:ext>
            </a:extLst>
          </p:cNvPr>
          <p:cNvSpPr txBox="1"/>
          <p:nvPr/>
        </p:nvSpPr>
        <p:spPr>
          <a:xfrm>
            <a:off x="5366385" y="5575743"/>
            <a:ext cx="1794872" cy="1396557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vi-VN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Dây chun đang bị </a:t>
            </a:r>
          </a:p>
          <a:p>
            <a:pPr algn="ctr"/>
            <a:r>
              <a:rPr lang="vi-VN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kéo giãn</a:t>
            </a:r>
            <a:endParaRPr lang="en-VN" sz="2000" dirty="0"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Text Box 69">
            <a:extLst>
              <a:ext uri="{FF2B5EF4-FFF2-40B4-BE49-F238E27FC236}">
                <a16:creationId xmlns:a16="http://schemas.microsoft.com/office/drawing/2014/main" id="{AE137774-20E9-ED44-BC82-BEF524D98A41}"/>
              </a:ext>
            </a:extLst>
          </p:cNvPr>
          <p:cNvSpPr txBox="1"/>
          <p:nvPr/>
        </p:nvSpPr>
        <p:spPr>
          <a:xfrm>
            <a:off x="7385565" y="5571514"/>
            <a:ext cx="2090420" cy="37909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 Thực phẩm</a:t>
            </a:r>
            <a:endParaRPr lang="en-VN" sz="2000" dirty="0"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Text Box 60">
            <a:extLst>
              <a:ext uri="{FF2B5EF4-FFF2-40B4-BE49-F238E27FC236}">
                <a16:creationId xmlns:a16="http://schemas.microsoft.com/office/drawing/2014/main" id="{BD1D1455-D354-EC4B-9037-FDA9DA6AF46E}"/>
              </a:ext>
            </a:extLst>
          </p:cNvPr>
          <p:cNvSpPr txBox="1"/>
          <p:nvPr/>
        </p:nvSpPr>
        <p:spPr>
          <a:xfrm>
            <a:off x="9748893" y="5571513"/>
            <a:ext cx="2090420" cy="37909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9. Nguyên tử</a:t>
            </a:r>
            <a:endParaRPr lang="en-VN" sz="2000"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CE92B580-1DF7-E143-AADA-FA3E0EC4D8BD}"/>
              </a:ext>
            </a:extLst>
          </p:cNvPr>
          <p:cNvSpPr/>
          <p:nvPr/>
        </p:nvSpPr>
        <p:spPr>
          <a:xfrm>
            <a:off x="911649" y="1431552"/>
            <a:ext cx="477830" cy="47783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E6502689-CBF5-D541-BE5D-A70F06D83178}"/>
              </a:ext>
            </a:extLst>
          </p:cNvPr>
          <p:cNvSpPr/>
          <p:nvPr/>
        </p:nvSpPr>
        <p:spPr>
          <a:xfrm>
            <a:off x="3987312" y="1431552"/>
            <a:ext cx="477830" cy="47783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A4097246-485C-1D48-BEC4-C345384B9676}"/>
              </a:ext>
            </a:extLst>
          </p:cNvPr>
          <p:cNvSpPr/>
          <p:nvPr/>
        </p:nvSpPr>
        <p:spPr>
          <a:xfrm>
            <a:off x="320101" y="3945697"/>
            <a:ext cx="477830" cy="47783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2FC0C33A-0914-7D4B-A2E9-A9AE7EBD0525}"/>
              </a:ext>
            </a:extLst>
          </p:cNvPr>
          <p:cNvSpPr/>
          <p:nvPr/>
        </p:nvSpPr>
        <p:spPr>
          <a:xfrm>
            <a:off x="2786707" y="3945697"/>
            <a:ext cx="477830" cy="47783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B7AA7468-64DF-804F-BC6F-253E8461119E}"/>
              </a:ext>
            </a:extLst>
          </p:cNvPr>
          <p:cNvSpPr/>
          <p:nvPr/>
        </p:nvSpPr>
        <p:spPr>
          <a:xfrm>
            <a:off x="6382361" y="1437859"/>
            <a:ext cx="477830" cy="47783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EBA8D2D0-FF19-314B-A2E8-187C838E824D}"/>
              </a:ext>
            </a:extLst>
          </p:cNvPr>
          <p:cNvSpPr/>
          <p:nvPr/>
        </p:nvSpPr>
        <p:spPr>
          <a:xfrm>
            <a:off x="9037751" y="1431552"/>
            <a:ext cx="477830" cy="47783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E18B309F-6A62-144A-A1B8-9A287A877BD7}"/>
              </a:ext>
            </a:extLst>
          </p:cNvPr>
          <p:cNvSpPr/>
          <p:nvPr/>
        </p:nvSpPr>
        <p:spPr>
          <a:xfrm>
            <a:off x="5127470" y="3945697"/>
            <a:ext cx="477830" cy="47783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91FE5EE2-EC14-6440-8828-4DFE8C28ED95}"/>
              </a:ext>
            </a:extLst>
          </p:cNvPr>
          <p:cNvSpPr/>
          <p:nvPr/>
        </p:nvSpPr>
        <p:spPr>
          <a:xfrm>
            <a:off x="7491988" y="3945697"/>
            <a:ext cx="477830" cy="47783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CF13B483-3051-BC49-A044-1C3B6DFB8262}"/>
              </a:ext>
            </a:extLst>
          </p:cNvPr>
          <p:cNvSpPr/>
          <p:nvPr/>
        </p:nvSpPr>
        <p:spPr>
          <a:xfrm>
            <a:off x="9561225" y="3945697"/>
            <a:ext cx="477830" cy="47783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12558948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6AE4C3B-6805-A743-A371-8DC34F20A8E7}"/>
              </a:ext>
            </a:extLst>
          </p:cNvPr>
          <p:cNvSpPr txBox="1"/>
          <p:nvPr/>
        </p:nvSpPr>
        <p:spPr>
          <a:xfrm>
            <a:off x="1587690" y="286115"/>
            <a:ext cx="39340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4000" dirty="0">
                <a:latin typeface="Chalkboard SE" panose="03050602040202020205" pitchFamily="66" charset="77"/>
              </a:rPr>
              <a:t>Hoạt động nhóm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429EE6D-8EC5-3A48-8BCA-142C3048CE5B}"/>
              </a:ext>
            </a:extLst>
          </p:cNvPr>
          <p:cNvSpPr txBox="1"/>
          <p:nvPr/>
        </p:nvSpPr>
        <p:spPr>
          <a:xfrm>
            <a:off x="512646" y="2155568"/>
            <a:ext cx="408876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VN" sz="3600" dirty="0">
                <a:latin typeface="Chalkboard SE" panose="03050602040202020205" pitchFamily="66" charset="77"/>
              </a:rPr>
              <a:t>Tìm hiểu sách giáo khoa trang 153, 154, 155, thảo luận </a:t>
            </a:r>
            <a:r>
              <a:rPr lang="en-VN" sz="3600" dirty="0">
                <a:solidFill>
                  <a:schemeClr val="accent2"/>
                </a:solidFill>
                <a:latin typeface="Chalkboard SE" panose="03050602040202020205" pitchFamily="66" charset="77"/>
              </a:rPr>
              <a:t>nhóm sáu </a:t>
            </a:r>
            <a:r>
              <a:rPr lang="en-VN" sz="3600" dirty="0">
                <a:latin typeface="Chalkboard SE" panose="03050602040202020205" pitchFamily="66" charset="77"/>
              </a:rPr>
              <a:t>trong </a:t>
            </a:r>
            <a:r>
              <a:rPr lang="en-VN" sz="3600" dirty="0">
                <a:solidFill>
                  <a:schemeClr val="accent2"/>
                </a:solidFill>
                <a:latin typeface="Chalkboard SE" panose="03050602040202020205" pitchFamily="66" charset="77"/>
              </a:rPr>
              <a:t>5 phút </a:t>
            </a:r>
            <a:r>
              <a:rPr lang="en-VN" sz="3600" dirty="0">
                <a:latin typeface="Chalkboard SE" panose="03050602040202020205" pitchFamily="66" charset="77"/>
              </a:rPr>
              <a:t>và hoàn thành </a:t>
            </a:r>
            <a:r>
              <a:rPr lang="en-VN" sz="3600" dirty="0">
                <a:solidFill>
                  <a:schemeClr val="accent2"/>
                </a:solidFill>
                <a:latin typeface="Chalkboard SE" panose="03050602040202020205" pitchFamily="66" charset="77"/>
              </a:rPr>
              <a:t>phiếu học tập số 2</a:t>
            </a:r>
            <a:r>
              <a:rPr lang="en-VN" sz="3600" dirty="0">
                <a:latin typeface="Chalkboard SE" panose="03050602040202020205" pitchFamily="66" charset="77"/>
              </a:rPr>
              <a:t>.</a:t>
            </a:r>
          </a:p>
        </p:txBody>
      </p:sp>
      <p:pic>
        <p:nvPicPr>
          <p:cNvPr id="5122" name="Picture 2" descr="A set of hands symbolizing a team or teamwork flat color icon for business apps and websites">
            <a:extLst>
              <a:ext uri="{FF2B5EF4-FFF2-40B4-BE49-F238E27FC236}">
                <a16:creationId xmlns:a16="http://schemas.microsoft.com/office/drawing/2014/main" id="{D623AD55-8074-2C41-B373-06A3C9FB42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" y="442546"/>
            <a:ext cx="1102910" cy="1102910"/>
          </a:xfrm>
          <a:prstGeom prst="ellipse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5 MINUET - TIMER &amp; ALARM - Full HD - COUNTDOWN" descr="5 MINUET - TIMER &amp; ALARM - Full HD - COUNTDOWN">
            <a:hlinkClick r:id="" action="ppaction://media"/>
            <a:extLst>
              <a:ext uri="{FF2B5EF4-FFF2-40B4-BE49-F238E27FC236}">
                <a16:creationId xmlns:a16="http://schemas.microsoft.com/office/drawing/2014/main" id="{93354641-7B07-CA40-902D-760AACAFF8B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672320" y="311780"/>
            <a:ext cx="2148840" cy="1208722"/>
          </a:xfrm>
          <a:prstGeom prst="rect">
            <a:avLst/>
          </a:prstGeom>
        </p:spPr>
      </p:pic>
      <p:pic>
        <p:nvPicPr>
          <p:cNvPr id="5124" name="Picture 4" descr="solar panels on green field">
            <a:extLst>
              <a:ext uri="{FF2B5EF4-FFF2-40B4-BE49-F238E27FC236}">
                <a16:creationId xmlns:a16="http://schemas.microsoft.com/office/drawing/2014/main" id="{29946AB4-4F47-3B4B-9707-DC822C4ADB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74344" y="1877868"/>
            <a:ext cx="6805340" cy="452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E471DBB-7EB7-8147-8003-0AFD97AB7151}"/>
              </a:ext>
            </a:extLst>
          </p:cNvPr>
          <p:cNvSpPr txBox="1"/>
          <p:nvPr/>
        </p:nvSpPr>
        <p:spPr>
          <a:xfrm>
            <a:off x="1587690" y="904164"/>
            <a:ext cx="74818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VN" sz="4000" b="1" dirty="0">
                <a:solidFill>
                  <a:schemeClr val="accent2"/>
                </a:solidFill>
                <a:latin typeface="Chalkboard SE" panose="03050602040202020205" pitchFamily="66" charset="77"/>
              </a:rPr>
              <a:t>Tìm hiểu các dạng năng lượng</a:t>
            </a:r>
          </a:p>
        </p:txBody>
      </p:sp>
    </p:spTree>
    <p:extLst>
      <p:ext uri="{BB962C8B-B14F-4D97-AF65-F5344CB8AC3E}">
        <p14:creationId xmlns:p14="http://schemas.microsoft.com/office/powerpoint/2010/main" val="295395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452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A42EF9-41D0-1E44-9E5F-F5B7931D71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8934231"/>
              </p:ext>
            </p:extLst>
          </p:nvPr>
        </p:nvGraphicFramePr>
        <p:xfrm>
          <a:off x="783273" y="220162"/>
          <a:ext cx="10698479" cy="6417676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2589929">
                  <a:extLst>
                    <a:ext uri="{9D8B030D-6E8A-4147-A177-3AD203B41FA5}">
                      <a16:colId xmlns:a16="http://schemas.microsoft.com/office/drawing/2014/main" val="2679143254"/>
                    </a:ext>
                  </a:extLst>
                </a:gridCol>
                <a:gridCol w="5516332">
                  <a:extLst>
                    <a:ext uri="{9D8B030D-6E8A-4147-A177-3AD203B41FA5}">
                      <a16:colId xmlns:a16="http://schemas.microsoft.com/office/drawing/2014/main" val="2080603050"/>
                    </a:ext>
                  </a:extLst>
                </a:gridCol>
                <a:gridCol w="2592218">
                  <a:extLst>
                    <a:ext uri="{9D8B030D-6E8A-4147-A177-3AD203B41FA5}">
                      <a16:colId xmlns:a16="http://schemas.microsoft.com/office/drawing/2014/main" val="1042703773"/>
                    </a:ext>
                  </a:extLst>
                </a:gridCol>
              </a:tblGrid>
              <a:tr h="360515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24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Dạng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năng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lượng</a:t>
                      </a:r>
                      <a:endParaRPr lang="en-VN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97" marR="6259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24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Mô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tả</a:t>
                      </a:r>
                      <a:endParaRPr lang="en-VN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97" marR="6259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24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Ví</a:t>
                      </a: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</a:t>
                      </a:r>
                      <a:endParaRPr lang="en-VN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97" marR="6259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3968"/>
                  </a:ext>
                </a:extLst>
              </a:tr>
              <a:tr h="481073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VN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97" marR="6259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 năng lượng do vật chuyển động mà có</a:t>
                      </a:r>
                      <a:endParaRPr lang="en-VN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97" marR="625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VN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97" marR="6259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2279001"/>
                  </a:ext>
                </a:extLst>
              </a:tr>
              <a:tr h="448615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VN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97" marR="6259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tỏa ra từ tất cả các vật có nhiệt độ.</a:t>
                      </a:r>
                      <a:endParaRPr lang="en-VN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97" marR="625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VN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97" marR="6259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509807"/>
                  </a:ext>
                </a:extLst>
              </a:tr>
              <a:tr h="497302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VN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97" marR="6259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tỏa ra từ Mặt Trời, con đom đóm,… là các vật phát ra ánh sáng.</a:t>
                      </a:r>
                      <a:endParaRPr lang="en-VN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97" marR="625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VN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97" marR="6259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0437257"/>
                  </a:ext>
                </a:extLst>
              </a:tr>
              <a:tr h="418534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VN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97" marR="6259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tạo ra từ acquy, máy phát điện, pin mặt trời, thủy điện,…</a:t>
                      </a:r>
                      <a:endParaRPr lang="en-VN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97" marR="625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VN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97" marR="6259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5911087"/>
                  </a:ext>
                </a:extLst>
              </a:tr>
              <a:tr h="456730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VN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97" marR="6259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 lan tỏa từ các nguồn phát ra âm thanh.</a:t>
                      </a:r>
                      <a:endParaRPr lang="en-VN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97" marR="625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VN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97" marR="6259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3089047"/>
                  </a:ext>
                </a:extLst>
              </a:tr>
              <a:tr h="418534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VN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97" marR="6259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 lưu trữ trong các hóa chất của l</a:t>
                      </a:r>
                      <a:r>
                        <a:rPr lang="vi-VN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ư</a:t>
                      </a: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ợng thực thực phẩm, nhiên liệu,…</a:t>
                      </a:r>
                      <a:endParaRPr lang="en-VN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97" marR="625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VN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97" marR="6259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0470874"/>
                  </a:ext>
                </a:extLst>
              </a:tr>
              <a:tr h="418534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VN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97" marR="6259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 lưu trữ trong các vật có tính đàn hồi khi vật đó bị biến dạng.</a:t>
                      </a:r>
                      <a:endParaRPr lang="en-VN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97" marR="625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VN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97" marR="6259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2320502"/>
                  </a:ext>
                </a:extLst>
              </a:tr>
              <a:tr h="418534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VN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97" marR="6259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 lưu trữ trong các vật đang ở một độ cao xác định so với mặt đất.</a:t>
                      </a:r>
                      <a:endParaRPr lang="en-VN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97" marR="625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VN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97" marR="6259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7624967"/>
                  </a:ext>
                </a:extLst>
              </a:tr>
              <a:tr h="432966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VN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97" marR="6259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 lưu trữ trong tâm của nguyên tử.</a:t>
                      </a:r>
                      <a:endParaRPr lang="en-VN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97" marR="625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VN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597" marR="6259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5916858"/>
                  </a:ext>
                </a:extLst>
              </a:tr>
            </a:tbl>
          </a:graphicData>
        </a:graphic>
      </p:graphicFrame>
      <p:sp>
        <p:nvSpPr>
          <p:cNvPr id="9" name="Text Box 56">
            <a:extLst>
              <a:ext uri="{FF2B5EF4-FFF2-40B4-BE49-F238E27FC236}">
                <a16:creationId xmlns:a16="http://schemas.microsoft.com/office/drawing/2014/main" id="{B218C95B-0FD2-374A-9DEB-BAEB24DE2233}"/>
              </a:ext>
            </a:extLst>
          </p:cNvPr>
          <p:cNvSpPr txBox="1"/>
          <p:nvPr/>
        </p:nvSpPr>
        <p:spPr>
          <a:xfrm>
            <a:off x="1059509" y="647483"/>
            <a:ext cx="2090420" cy="541237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 năng</a:t>
            </a:r>
            <a:endParaRPr lang="en-VN" sz="2000" b="1" dirty="0">
              <a:solidFill>
                <a:srgbClr val="FF0000"/>
              </a:solidFill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 Box 56">
            <a:extLst>
              <a:ext uri="{FF2B5EF4-FFF2-40B4-BE49-F238E27FC236}">
                <a16:creationId xmlns:a16="http://schemas.microsoft.com/office/drawing/2014/main" id="{DC5BB91E-09AC-184D-A8C4-36671D1B278F}"/>
              </a:ext>
            </a:extLst>
          </p:cNvPr>
          <p:cNvSpPr txBox="1"/>
          <p:nvPr/>
        </p:nvSpPr>
        <p:spPr>
          <a:xfrm>
            <a:off x="8924544" y="647482"/>
            <a:ext cx="2520759" cy="541237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 b="1" dirty="0">
                <a:solidFill>
                  <a:srgbClr val="FF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Chim sẻ đang bay</a:t>
            </a:r>
            <a:endParaRPr lang="en-VN" sz="2000" b="1" dirty="0">
              <a:solidFill>
                <a:srgbClr val="FF6600"/>
              </a:solidFill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 Box 56">
            <a:extLst>
              <a:ext uri="{FF2B5EF4-FFF2-40B4-BE49-F238E27FC236}">
                <a16:creationId xmlns:a16="http://schemas.microsoft.com/office/drawing/2014/main" id="{8CABCBFD-CCA7-AD43-AD8A-20FA42F040DC}"/>
              </a:ext>
            </a:extLst>
          </p:cNvPr>
          <p:cNvSpPr txBox="1"/>
          <p:nvPr/>
        </p:nvSpPr>
        <p:spPr>
          <a:xfrm>
            <a:off x="819849" y="1117475"/>
            <a:ext cx="2520759" cy="541237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Năng lượng nhiệt</a:t>
            </a:r>
            <a:endParaRPr lang="en-VN" sz="2000" b="1" dirty="0">
              <a:solidFill>
                <a:srgbClr val="FF0000"/>
              </a:solidFill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 Box 56">
            <a:extLst>
              <a:ext uri="{FF2B5EF4-FFF2-40B4-BE49-F238E27FC236}">
                <a16:creationId xmlns:a16="http://schemas.microsoft.com/office/drawing/2014/main" id="{216024AD-EC8C-4B4B-9970-13521C6DB478}"/>
              </a:ext>
            </a:extLst>
          </p:cNvPr>
          <p:cNvSpPr txBox="1"/>
          <p:nvPr/>
        </p:nvSpPr>
        <p:spPr>
          <a:xfrm>
            <a:off x="8942959" y="1117475"/>
            <a:ext cx="2520759" cy="541237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400" b="1" dirty="0">
                <a:solidFill>
                  <a:srgbClr val="FF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Con người</a:t>
            </a:r>
            <a:endParaRPr lang="en-VN" sz="2000" b="1" dirty="0">
              <a:solidFill>
                <a:srgbClr val="FF6600"/>
              </a:solidFill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Text Box 56">
            <a:extLst>
              <a:ext uri="{FF2B5EF4-FFF2-40B4-BE49-F238E27FC236}">
                <a16:creationId xmlns:a16="http://schemas.microsoft.com/office/drawing/2014/main" id="{BF070271-904B-B84A-83FF-D700305F7273}"/>
              </a:ext>
            </a:extLst>
          </p:cNvPr>
          <p:cNvSpPr txBox="1"/>
          <p:nvPr/>
        </p:nvSpPr>
        <p:spPr>
          <a:xfrm>
            <a:off x="856425" y="1545997"/>
            <a:ext cx="2520759" cy="541237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Năng lượng </a:t>
            </a:r>
          </a:p>
          <a:p>
            <a:pPr algn="ctr">
              <a:lnSpc>
                <a:spcPct val="107000"/>
              </a:lnSpc>
            </a:pPr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ánh sáng</a:t>
            </a:r>
            <a:endParaRPr lang="en-VN" sz="2000" b="1" dirty="0">
              <a:solidFill>
                <a:srgbClr val="FF0000"/>
              </a:solidFill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 Box 56">
            <a:extLst>
              <a:ext uri="{FF2B5EF4-FFF2-40B4-BE49-F238E27FC236}">
                <a16:creationId xmlns:a16="http://schemas.microsoft.com/office/drawing/2014/main" id="{E6A4C948-A537-9347-B787-3617BB25FA92}"/>
              </a:ext>
            </a:extLst>
          </p:cNvPr>
          <p:cNvSpPr txBox="1"/>
          <p:nvPr/>
        </p:nvSpPr>
        <p:spPr>
          <a:xfrm>
            <a:off x="8942705" y="1714776"/>
            <a:ext cx="2520759" cy="541237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vi-VN" sz="2400" b="1" dirty="0">
                <a:solidFill>
                  <a:srgbClr val="FF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Bóng đèn</a:t>
            </a:r>
            <a:endParaRPr lang="en-VN" sz="2000" b="1" dirty="0">
              <a:solidFill>
                <a:srgbClr val="FF6600"/>
              </a:solidFill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 Box 56">
            <a:extLst>
              <a:ext uri="{FF2B5EF4-FFF2-40B4-BE49-F238E27FC236}">
                <a16:creationId xmlns:a16="http://schemas.microsoft.com/office/drawing/2014/main" id="{E6F6C589-2BED-E241-B40A-919DEBF92A1B}"/>
              </a:ext>
            </a:extLst>
          </p:cNvPr>
          <p:cNvSpPr txBox="1"/>
          <p:nvPr/>
        </p:nvSpPr>
        <p:spPr>
          <a:xfrm>
            <a:off x="844339" y="2564329"/>
            <a:ext cx="2520759" cy="541237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Năng lượng điện</a:t>
            </a:r>
            <a:endParaRPr lang="en-VN" sz="2000" b="1" dirty="0">
              <a:solidFill>
                <a:srgbClr val="FF0000"/>
              </a:solidFill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 Box 56">
            <a:extLst>
              <a:ext uri="{FF2B5EF4-FFF2-40B4-BE49-F238E27FC236}">
                <a16:creationId xmlns:a16="http://schemas.microsoft.com/office/drawing/2014/main" id="{7A82CD1B-0F21-7948-AAA2-30079A012238}"/>
              </a:ext>
            </a:extLst>
          </p:cNvPr>
          <p:cNvSpPr txBox="1"/>
          <p:nvPr/>
        </p:nvSpPr>
        <p:spPr>
          <a:xfrm>
            <a:off x="8924543" y="2402611"/>
            <a:ext cx="2520759" cy="864671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vi-VN" sz="2400" b="1" dirty="0">
                <a:solidFill>
                  <a:srgbClr val="FF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Nhà máy </a:t>
            </a:r>
          </a:p>
          <a:p>
            <a:pPr algn="ctr">
              <a:lnSpc>
                <a:spcPct val="107000"/>
              </a:lnSpc>
            </a:pPr>
            <a:r>
              <a:rPr lang="vi-VN" sz="2400" b="1" dirty="0">
                <a:solidFill>
                  <a:srgbClr val="FF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thuỷ điện</a:t>
            </a:r>
            <a:endParaRPr lang="en-VN" sz="2000" b="1" dirty="0">
              <a:solidFill>
                <a:srgbClr val="FF6600"/>
              </a:solidFill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Text Box 56">
            <a:extLst>
              <a:ext uri="{FF2B5EF4-FFF2-40B4-BE49-F238E27FC236}">
                <a16:creationId xmlns:a16="http://schemas.microsoft.com/office/drawing/2014/main" id="{7C0216C4-CABB-8C4A-8B44-6B55F3C7E603}"/>
              </a:ext>
            </a:extLst>
          </p:cNvPr>
          <p:cNvSpPr txBox="1"/>
          <p:nvPr/>
        </p:nvSpPr>
        <p:spPr>
          <a:xfrm>
            <a:off x="819849" y="3233770"/>
            <a:ext cx="2520759" cy="864671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vi-V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Nhà máy âm thanh</a:t>
            </a:r>
            <a:endParaRPr lang="en-VN" sz="2200" b="1" dirty="0">
              <a:solidFill>
                <a:srgbClr val="FF0000"/>
              </a:solidFill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Text Box 56">
            <a:extLst>
              <a:ext uri="{FF2B5EF4-FFF2-40B4-BE49-F238E27FC236}">
                <a16:creationId xmlns:a16="http://schemas.microsoft.com/office/drawing/2014/main" id="{4DDFD990-FCC4-D64A-81CE-31531698CC62}"/>
              </a:ext>
            </a:extLst>
          </p:cNvPr>
          <p:cNvSpPr txBox="1"/>
          <p:nvPr/>
        </p:nvSpPr>
        <p:spPr>
          <a:xfrm>
            <a:off x="8900053" y="3233769"/>
            <a:ext cx="2520759" cy="864671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vi-VN" sz="2400" b="1" dirty="0">
                <a:solidFill>
                  <a:srgbClr val="FF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Tiếng hát</a:t>
            </a:r>
            <a:endParaRPr lang="en-VN" sz="2400" b="1" dirty="0">
              <a:solidFill>
                <a:srgbClr val="FF6600"/>
              </a:solidFill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Text Box 56">
            <a:extLst>
              <a:ext uri="{FF2B5EF4-FFF2-40B4-BE49-F238E27FC236}">
                <a16:creationId xmlns:a16="http://schemas.microsoft.com/office/drawing/2014/main" id="{09CEB7BE-FF6A-D44E-A78B-C009C3FCA61F}"/>
              </a:ext>
            </a:extLst>
          </p:cNvPr>
          <p:cNvSpPr txBox="1"/>
          <p:nvPr/>
        </p:nvSpPr>
        <p:spPr>
          <a:xfrm>
            <a:off x="832094" y="3714755"/>
            <a:ext cx="2520759" cy="864671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Năng lượng </a:t>
            </a:r>
          </a:p>
          <a:p>
            <a:pPr algn="ctr">
              <a:lnSpc>
                <a:spcPct val="107000"/>
              </a:lnSpc>
            </a:pPr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hoá học</a:t>
            </a:r>
            <a:endParaRPr lang="en-VN" sz="2400" b="1" dirty="0">
              <a:solidFill>
                <a:srgbClr val="FF0000"/>
              </a:solidFill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Text Box 56">
            <a:extLst>
              <a:ext uri="{FF2B5EF4-FFF2-40B4-BE49-F238E27FC236}">
                <a16:creationId xmlns:a16="http://schemas.microsoft.com/office/drawing/2014/main" id="{1132D1BF-6A9F-934D-AF62-DCA26043C79D}"/>
              </a:ext>
            </a:extLst>
          </p:cNvPr>
          <p:cNvSpPr txBox="1"/>
          <p:nvPr/>
        </p:nvSpPr>
        <p:spPr>
          <a:xfrm>
            <a:off x="8967115" y="3868727"/>
            <a:ext cx="2520759" cy="864671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vi-VN" sz="2400" b="1" dirty="0">
                <a:solidFill>
                  <a:srgbClr val="FF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Xăng</a:t>
            </a:r>
            <a:endParaRPr lang="en-VN" sz="2400" b="1" dirty="0">
              <a:solidFill>
                <a:srgbClr val="FF6600"/>
              </a:solidFill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Text Box 56">
            <a:extLst>
              <a:ext uri="{FF2B5EF4-FFF2-40B4-BE49-F238E27FC236}">
                <a16:creationId xmlns:a16="http://schemas.microsoft.com/office/drawing/2014/main" id="{88A5DBD4-3241-E94F-A7B5-BCFD27377001}"/>
              </a:ext>
            </a:extLst>
          </p:cNvPr>
          <p:cNvSpPr txBox="1"/>
          <p:nvPr/>
        </p:nvSpPr>
        <p:spPr>
          <a:xfrm>
            <a:off x="861395" y="5368355"/>
            <a:ext cx="2520759" cy="864671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Thế năng </a:t>
            </a:r>
          </a:p>
          <a:p>
            <a:pPr algn="ctr">
              <a:lnSpc>
                <a:spcPct val="107000"/>
              </a:lnSpc>
            </a:pPr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hấp dẫn</a:t>
            </a:r>
            <a:endParaRPr lang="en-VN" sz="2400" b="1" dirty="0">
              <a:solidFill>
                <a:srgbClr val="FF0000"/>
              </a:solidFill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" name="Text Box 56">
            <a:extLst>
              <a:ext uri="{FF2B5EF4-FFF2-40B4-BE49-F238E27FC236}">
                <a16:creationId xmlns:a16="http://schemas.microsoft.com/office/drawing/2014/main" id="{153B3CFA-BE01-7047-BAC8-74BE4764FC75}"/>
              </a:ext>
            </a:extLst>
          </p:cNvPr>
          <p:cNvSpPr txBox="1"/>
          <p:nvPr/>
        </p:nvSpPr>
        <p:spPr>
          <a:xfrm>
            <a:off x="8924542" y="4733398"/>
            <a:ext cx="2520759" cy="864671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vi-VN" sz="2400" b="1" dirty="0">
                <a:solidFill>
                  <a:srgbClr val="FF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Lò xo bị nén</a:t>
            </a:r>
            <a:endParaRPr lang="en-VN" sz="2400" b="1" dirty="0">
              <a:solidFill>
                <a:srgbClr val="FF6600"/>
              </a:solidFill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Text Box 56">
            <a:extLst>
              <a:ext uri="{FF2B5EF4-FFF2-40B4-BE49-F238E27FC236}">
                <a16:creationId xmlns:a16="http://schemas.microsoft.com/office/drawing/2014/main" id="{1676DF5E-007B-3F42-A3E6-C87C12FF68E1}"/>
              </a:ext>
            </a:extLst>
          </p:cNvPr>
          <p:cNvSpPr txBox="1"/>
          <p:nvPr/>
        </p:nvSpPr>
        <p:spPr>
          <a:xfrm>
            <a:off x="844339" y="4694235"/>
            <a:ext cx="2520759" cy="864671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Thế năng đàn hồi</a:t>
            </a:r>
            <a:endParaRPr lang="en-VN" sz="2400" b="1" dirty="0">
              <a:solidFill>
                <a:srgbClr val="FF0000"/>
              </a:solidFill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Text Box 56">
            <a:extLst>
              <a:ext uri="{FF2B5EF4-FFF2-40B4-BE49-F238E27FC236}">
                <a16:creationId xmlns:a16="http://schemas.microsoft.com/office/drawing/2014/main" id="{A66D599E-005C-4D4F-B6D7-AF6B9C6E263D}"/>
              </a:ext>
            </a:extLst>
          </p:cNvPr>
          <p:cNvSpPr txBox="1"/>
          <p:nvPr/>
        </p:nvSpPr>
        <p:spPr>
          <a:xfrm>
            <a:off x="8942704" y="5368356"/>
            <a:ext cx="2520759" cy="864671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vi-VN" sz="2400" b="1" dirty="0">
                <a:solidFill>
                  <a:srgbClr val="FF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Quả táo </a:t>
            </a:r>
          </a:p>
          <a:p>
            <a:pPr algn="ctr">
              <a:lnSpc>
                <a:spcPct val="107000"/>
              </a:lnSpc>
            </a:pPr>
            <a:r>
              <a:rPr lang="vi-VN" sz="2400" b="1" dirty="0">
                <a:solidFill>
                  <a:srgbClr val="FF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trên cành</a:t>
            </a:r>
            <a:endParaRPr lang="en-VN" sz="2400" b="1" dirty="0">
              <a:solidFill>
                <a:srgbClr val="FF6600"/>
              </a:solidFill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7" name="Text Box 56">
            <a:extLst>
              <a:ext uri="{FF2B5EF4-FFF2-40B4-BE49-F238E27FC236}">
                <a16:creationId xmlns:a16="http://schemas.microsoft.com/office/drawing/2014/main" id="{91BACADA-95CF-0248-879E-AA400A78C1E8}"/>
              </a:ext>
            </a:extLst>
          </p:cNvPr>
          <p:cNvSpPr txBox="1"/>
          <p:nvPr/>
        </p:nvSpPr>
        <p:spPr>
          <a:xfrm>
            <a:off x="777151" y="6190239"/>
            <a:ext cx="2587947" cy="864671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vi-V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Năng lượng hạt nhân</a:t>
            </a:r>
            <a:endParaRPr lang="en-VN" sz="2000" b="1" dirty="0">
              <a:solidFill>
                <a:srgbClr val="FF0000"/>
              </a:solidFill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 Box 56">
            <a:extLst>
              <a:ext uri="{FF2B5EF4-FFF2-40B4-BE49-F238E27FC236}">
                <a16:creationId xmlns:a16="http://schemas.microsoft.com/office/drawing/2014/main" id="{3AF72FC1-0C60-6740-9135-D9EDD4DB67DF}"/>
              </a:ext>
            </a:extLst>
          </p:cNvPr>
          <p:cNvSpPr txBox="1"/>
          <p:nvPr/>
        </p:nvSpPr>
        <p:spPr>
          <a:xfrm>
            <a:off x="8866458" y="6200487"/>
            <a:ext cx="2587947" cy="864671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</a:pPr>
            <a:r>
              <a:rPr lang="vi-VN" sz="2400" b="1" dirty="0">
                <a:solidFill>
                  <a:srgbClr val="FF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Nguyên tử Urani</a:t>
            </a:r>
            <a:endParaRPr lang="en-VN" sz="2400" b="1" dirty="0">
              <a:solidFill>
                <a:srgbClr val="FF6600"/>
              </a:solidFill>
              <a:effectLst/>
              <a:latin typeface="Chalkboard SE" panose="03050602040202020205" pitchFamily="66" charset="77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333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429EE6D-8EC5-3A48-8BCA-142C3048CE5B}"/>
              </a:ext>
            </a:extLst>
          </p:cNvPr>
          <p:cNvSpPr txBox="1"/>
          <p:nvPr/>
        </p:nvSpPr>
        <p:spPr>
          <a:xfrm>
            <a:off x="718663" y="922904"/>
            <a:ext cx="4172019" cy="5061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V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 năng</a:t>
            </a:r>
          </a:p>
          <a:p>
            <a:pPr algn="just">
              <a:lnSpc>
                <a:spcPct val="130000"/>
              </a:lnSpc>
            </a:pPr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Một vật chuyển động sẽ có động năng.</a:t>
            </a:r>
          </a:p>
          <a:p>
            <a:pPr algn="just">
              <a:lnSpc>
                <a:spcPct val="130000"/>
              </a:lnSpc>
            </a:pPr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Vật chuyển động càng nhanh thì động năng của vật càng lớn và ngược lại.</a:t>
            </a:r>
            <a:endParaRPr lang="en-V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gray-and-black mallard ducks flying during day time">
            <a:extLst>
              <a:ext uri="{FF2B5EF4-FFF2-40B4-BE49-F238E27FC236}">
                <a16:creationId xmlns:a16="http://schemas.microsoft.com/office/drawing/2014/main" id="{4C1E9B77-C21A-834D-B908-E66D231639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74701" y="883171"/>
            <a:ext cx="3504801" cy="2337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anning photography of gray coupe on road">
            <a:extLst>
              <a:ext uri="{FF2B5EF4-FFF2-40B4-BE49-F238E27FC236}">
                <a16:creationId xmlns:a16="http://schemas.microsoft.com/office/drawing/2014/main" id="{5F07345C-A51F-644A-8BEA-D15DACD6BF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67056" y="3453822"/>
            <a:ext cx="4792188" cy="2755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women running on track field">
            <a:extLst>
              <a:ext uri="{FF2B5EF4-FFF2-40B4-BE49-F238E27FC236}">
                <a16:creationId xmlns:a16="http://schemas.microsoft.com/office/drawing/2014/main" id="{73DB6B03-7A6C-A64F-8977-62619EE219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49" b="22203"/>
          <a:stretch/>
        </p:blipFill>
        <p:spPr bwMode="auto">
          <a:xfrm flipH="1">
            <a:off x="8963521" y="883170"/>
            <a:ext cx="2257110" cy="2337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87095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429EE6D-8EC5-3A48-8BCA-142C3048CE5B}"/>
              </a:ext>
            </a:extLst>
          </p:cNvPr>
          <p:cNvSpPr txBox="1"/>
          <p:nvPr/>
        </p:nvSpPr>
        <p:spPr>
          <a:xfrm>
            <a:off x="7657860" y="537984"/>
            <a:ext cx="4231708" cy="5782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vi-V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 lượng nhiệt</a:t>
            </a:r>
          </a:p>
          <a:p>
            <a:pPr algn="just">
              <a:lnSpc>
                <a:spcPct val="130000"/>
              </a:lnSpc>
            </a:pPr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Các vật nóng như Mặt Trời, ngọn </a:t>
            </a:r>
            <a:r>
              <a:rPr lang="vi-VN" sz="3600">
                <a:latin typeface="Times New Roman" panose="02020603050405020304" pitchFamily="18" charset="0"/>
                <a:cs typeface="Times New Roman" panose="02020603050405020304" pitchFamily="18" charset="0"/>
              </a:rPr>
              <a:t>lửa,…</a:t>
            </a:r>
            <a:r>
              <a:rPr 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600">
                <a:latin typeface="Times New Roman" panose="02020603050405020304" pitchFamily="18" charset="0"/>
                <a:cs typeface="Times New Roman" panose="02020603050405020304" pitchFamily="18" charset="0"/>
              </a:rPr>
              <a:t>đều </a:t>
            </a:r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có năng lượng nhiệt.</a:t>
            </a:r>
          </a:p>
          <a:p>
            <a:pPr algn="just">
              <a:lnSpc>
                <a:spcPct val="130000"/>
              </a:lnSpc>
            </a:pPr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Một vật có nhiệt độ càng cao thì có năng lượng nhiệt càng lớn.</a:t>
            </a:r>
            <a:endParaRPr lang="en-V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lose view of bonfire">
            <a:extLst>
              <a:ext uri="{FF2B5EF4-FFF2-40B4-BE49-F238E27FC236}">
                <a16:creationId xmlns:a16="http://schemas.microsoft.com/office/drawing/2014/main" id="{D028B514-9784-C848-965A-78ACBAF2FB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325" y="949235"/>
            <a:ext cx="3288770" cy="4933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black and white gas stove">
            <a:extLst>
              <a:ext uri="{FF2B5EF4-FFF2-40B4-BE49-F238E27FC236}">
                <a16:creationId xmlns:a16="http://schemas.microsoft.com/office/drawing/2014/main" id="{D4CD70B6-9601-344F-AD34-DFD935D4AF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9198" y="3568280"/>
            <a:ext cx="3469559" cy="2314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sun setting over the horizon">
            <a:extLst>
              <a:ext uri="{FF2B5EF4-FFF2-40B4-BE49-F238E27FC236}">
                <a16:creationId xmlns:a16="http://schemas.microsoft.com/office/drawing/2014/main" id="{9078613D-3C56-3F4A-92DE-C9BB8B04EA8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0"/>
          <a:stretch/>
        </p:blipFill>
        <p:spPr bwMode="auto">
          <a:xfrm flipH="1">
            <a:off x="3899199" y="949235"/>
            <a:ext cx="3469558" cy="2479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29903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429EE6D-8EC5-3A48-8BCA-142C3048CE5B}"/>
              </a:ext>
            </a:extLst>
          </p:cNvPr>
          <p:cNvSpPr txBox="1"/>
          <p:nvPr/>
        </p:nvSpPr>
        <p:spPr>
          <a:xfrm>
            <a:off x="587457" y="501472"/>
            <a:ext cx="5005821" cy="5782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vi-V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 lượng ánh sáng</a:t>
            </a:r>
          </a:p>
          <a:p>
            <a:pPr algn="just">
              <a:lnSpc>
                <a:spcPct val="130000"/>
              </a:lnSpc>
            </a:pPr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Ánh sáng từ Mặt Trời, từ bóng đèn, từ ngọn lửa,…mang năng lượng ánh sáng.</a:t>
            </a:r>
          </a:p>
          <a:p>
            <a:pPr algn="just">
              <a:lnSpc>
                <a:spcPct val="130000"/>
              </a:lnSpc>
            </a:pPr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Nhờ năng lượng này mà con người cảm nhận được ánh sáng.</a:t>
            </a:r>
            <a:endParaRPr lang="en-V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turned on clear glass light bulb">
            <a:extLst>
              <a:ext uri="{FF2B5EF4-FFF2-40B4-BE49-F238E27FC236}">
                <a16:creationId xmlns:a16="http://schemas.microsoft.com/office/drawing/2014/main" id="{985FD2CB-61C0-0449-A199-04E7064B4F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630442"/>
            <a:ext cx="2169594" cy="289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silhouette of mountains under orange sky">
            <a:extLst>
              <a:ext uri="{FF2B5EF4-FFF2-40B4-BE49-F238E27FC236}">
                <a16:creationId xmlns:a16="http://schemas.microsoft.com/office/drawing/2014/main" id="{14FD3771-D793-C64A-8BFA-DA57FA1FCE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36465"/>
            <a:ext cx="5508543" cy="3101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Quà yêu có 1 không 2 của đom đóm mang lại cho con người – Mẹo hay cuộc sống">
            <a:extLst>
              <a:ext uri="{FF2B5EF4-FFF2-40B4-BE49-F238E27FC236}">
                <a16:creationId xmlns:a16="http://schemas.microsoft.com/office/drawing/2014/main" id="{28141203-6ACE-EC41-9CA8-2A96DD0787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48"/>
          <a:stretch/>
        </p:blipFill>
        <p:spPr bwMode="auto">
          <a:xfrm flipH="1">
            <a:off x="8418414" y="3625800"/>
            <a:ext cx="3186129" cy="2895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61190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429EE6D-8EC5-3A48-8BCA-142C3048CE5B}"/>
              </a:ext>
            </a:extLst>
          </p:cNvPr>
          <p:cNvSpPr txBox="1"/>
          <p:nvPr/>
        </p:nvSpPr>
        <p:spPr>
          <a:xfrm>
            <a:off x="6545181" y="898082"/>
            <a:ext cx="4991308" cy="5061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vi-V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 lượng điện</a:t>
            </a:r>
          </a:p>
          <a:p>
            <a:pPr algn="just">
              <a:lnSpc>
                <a:spcPct val="130000"/>
              </a:lnSpc>
            </a:pPr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Các nhà máy điện, pin,…cung cấp năng lượng điện.</a:t>
            </a:r>
          </a:p>
          <a:p>
            <a:pPr algn="just">
              <a:lnSpc>
                <a:spcPct val="130000"/>
              </a:lnSpc>
            </a:pPr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Năng lượng điện được sử dụng rộng rãi trong sản xuất và đời sống.</a:t>
            </a:r>
            <a:endParaRPr lang="en-V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Tháp Truyền Dẫn Dưới Bầu Trời Xám">
            <a:extLst>
              <a:ext uri="{FF2B5EF4-FFF2-40B4-BE49-F238E27FC236}">
                <a16:creationId xmlns:a16="http://schemas.microsoft.com/office/drawing/2014/main" id="{B008388E-ACA1-4348-97A0-700D467939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096" y="3878744"/>
            <a:ext cx="3077765" cy="2308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tilt shift lens photography of clear glass bulb">
            <a:extLst>
              <a:ext uri="{FF2B5EF4-FFF2-40B4-BE49-F238E27FC236}">
                <a16:creationId xmlns:a16="http://schemas.microsoft.com/office/drawing/2014/main" id="{B4595582-A5AB-7E4E-9A1F-6176E20424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865" y="874366"/>
            <a:ext cx="4991308" cy="2810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CC9CACD-FCBC-D143-8424-20281798A40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892" r="1"/>
          <a:stretch/>
        </p:blipFill>
        <p:spPr>
          <a:xfrm>
            <a:off x="3748618" y="3870031"/>
            <a:ext cx="2535806" cy="231703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546580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1072</Words>
  <Application>Microsoft Office PowerPoint</Application>
  <PresentationFormat>Widescreen</PresentationFormat>
  <Paragraphs>174</Paragraphs>
  <Slides>20</Slides>
  <Notes>1</Notes>
  <HiddenSlides>0</HiddenSlides>
  <MMClips>4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Arial</vt:lpstr>
      <vt:lpstr>Calibri</vt:lpstr>
      <vt:lpstr>Calibri Light</vt:lpstr>
      <vt:lpstr>Chalkboard SE</vt:lpstr>
      <vt:lpstr>Phosphate Inline</vt:lpstr>
      <vt:lpstr>SignPainter-HouseScript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Phuong Dung Ngo</cp:lastModifiedBy>
  <cp:revision>239</cp:revision>
  <dcterms:created xsi:type="dcterms:W3CDTF">2021-06-15T07:05:49Z</dcterms:created>
  <dcterms:modified xsi:type="dcterms:W3CDTF">2021-06-15T13:01:57Z</dcterms:modified>
</cp:coreProperties>
</file>