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2"/>
  </p:notesMasterIdLst>
  <p:sldIdLst>
    <p:sldId id="271" r:id="rId2"/>
    <p:sldId id="323" r:id="rId3"/>
    <p:sldId id="324" r:id="rId4"/>
    <p:sldId id="316" r:id="rId5"/>
    <p:sldId id="345" r:id="rId6"/>
    <p:sldId id="338" r:id="rId7"/>
    <p:sldId id="311" r:id="rId8"/>
    <p:sldId id="310" r:id="rId9"/>
    <p:sldId id="322" r:id="rId10"/>
    <p:sldId id="341" r:id="rId11"/>
    <p:sldId id="342" r:id="rId12"/>
    <p:sldId id="343" r:id="rId13"/>
    <p:sldId id="347" r:id="rId14"/>
    <p:sldId id="348" r:id="rId15"/>
    <p:sldId id="349" r:id="rId16"/>
    <p:sldId id="350" r:id="rId17"/>
    <p:sldId id="344" r:id="rId18"/>
    <p:sldId id="325" r:id="rId19"/>
    <p:sldId id="317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EEA6"/>
    <a:srgbClr val="000000"/>
    <a:srgbClr val="F26532"/>
    <a:srgbClr val="5E913B"/>
    <a:srgbClr val="61953D"/>
    <a:srgbClr val="5C8E3A"/>
    <a:srgbClr val="E36427"/>
    <a:srgbClr val="D98F91"/>
    <a:srgbClr val="E0A4A5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3" autoAdjust="0"/>
    <p:restoredTop sz="94196" autoAdjust="0"/>
  </p:normalViewPr>
  <p:slideViewPr>
    <p:cSldViewPr snapToGrid="0" showGuides="1">
      <p:cViewPr varScale="1">
        <p:scale>
          <a:sx n="105" d="100"/>
          <a:sy n="105" d="100"/>
        </p:scale>
        <p:origin x="78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32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Link video phát</a:t>
            </a:r>
            <a:r>
              <a:rPr lang="en-US" baseline="0" smtClean="0"/>
              <a:t> âm về nuốt âm: https://www.youtube.com/watch?v=vCnLuB_xclo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24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3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7C53178-2D20-7997-563F-7563245854EF}"/>
              </a:ext>
            </a:extLst>
          </p:cNvPr>
          <p:cNvSpPr txBox="1"/>
          <p:nvPr/>
        </p:nvSpPr>
        <p:spPr>
          <a:xfrm>
            <a:off x="691718" y="2158453"/>
            <a:ext cx="1080856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26532"/>
                </a:solidFill>
                <a:cs typeface="Arial" panose="020B0604020202020204" pitchFamily="34" charset="0"/>
              </a:rPr>
              <a:t>1. </a:t>
            </a:r>
            <a:r>
              <a:rPr lang="en-US" sz="3600" dirty="0">
                <a:cs typeface="Arial" panose="020B0604020202020204" pitchFamily="34" charset="0"/>
              </a:rPr>
              <a:t>Communicating with people and managing teamwork well are important </a:t>
            </a:r>
            <a:r>
              <a:rPr lang="en-US" sz="3600" dirty="0" smtClean="0">
                <a:cs typeface="Arial" panose="020B0604020202020204" pitchFamily="34" charset="0"/>
              </a:rPr>
              <a:t>_______________.</a:t>
            </a:r>
            <a:endParaRPr lang="en-US" sz="3600" dirty="0">
              <a:cs typeface="Arial" panose="020B0604020202020204" pitchFamily="34" charset="0"/>
            </a:endParaRPr>
          </a:p>
          <a:p>
            <a:r>
              <a:rPr lang="en-US" sz="3600" b="1" dirty="0">
                <a:solidFill>
                  <a:srgbClr val="F26532"/>
                </a:solidFill>
                <a:cs typeface="Arial" panose="020B0604020202020204" pitchFamily="34" charset="0"/>
              </a:rPr>
              <a:t>2. </a:t>
            </a:r>
            <a:r>
              <a:rPr lang="en-US" sz="3600" dirty="0">
                <a:cs typeface="Arial" panose="020B0604020202020204" pitchFamily="34" charset="0"/>
              </a:rPr>
              <a:t>ASEAN has made a major </a:t>
            </a:r>
            <a:r>
              <a:rPr lang="en-US" sz="3600" dirty="0" smtClean="0">
                <a:cs typeface="Arial" panose="020B0604020202020204" pitchFamily="34" charset="0"/>
              </a:rPr>
              <a:t>____________ </a:t>
            </a:r>
            <a:r>
              <a:rPr lang="en-US" sz="3600" dirty="0">
                <a:cs typeface="Arial" panose="020B0604020202020204" pitchFamily="34" charset="0"/>
              </a:rPr>
              <a:t>to peace in the region.</a:t>
            </a:r>
          </a:p>
          <a:p>
            <a:r>
              <a:rPr lang="en-US" sz="3600" b="1" dirty="0">
                <a:solidFill>
                  <a:srgbClr val="F26532"/>
                </a:solidFill>
                <a:cs typeface="Arial" panose="020B0604020202020204" pitchFamily="34" charset="0"/>
              </a:rPr>
              <a:t>3. </a:t>
            </a:r>
            <a:r>
              <a:rPr lang="en-US" sz="3600" dirty="0">
                <a:cs typeface="Arial" panose="020B0604020202020204" pitchFamily="34" charset="0"/>
              </a:rPr>
              <a:t>A </a:t>
            </a:r>
            <a:r>
              <a:rPr lang="en-US" sz="3600" dirty="0" smtClean="0">
                <a:cs typeface="Arial" panose="020B0604020202020204" pitchFamily="34" charset="0"/>
              </a:rPr>
              <a:t>_______________ </a:t>
            </a:r>
            <a:r>
              <a:rPr lang="en-US" sz="3600" dirty="0">
                <a:cs typeface="Arial" panose="020B0604020202020204" pitchFamily="34" charset="0"/>
              </a:rPr>
              <a:t>is the best way for young people to understand other countries’ values and ideas.</a:t>
            </a:r>
          </a:p>
          <a:p>
            <a:r>
              <a:rPr lang="en-US" sz="3600" b="1" dirty="0">
                <a:solidFill>
                  <a:srgbClr val="F26532"/>
                </a:solidFill>
                <a:cs typeface="Arial" panose="020B0604020202020204" pitchFamily="34" charset="0"/>
              </a:rPr>
              <a:t>4. </a:t>
            </a:r>
            <a:r>
              <a:rPr lang="en-US" sz="3600" dirty="0">
                <a:cs typeface="Arial" panose="020B0604020202020204" pitchFamily="34" charset="0"/>
              </a:rPr>
              <a:t>The aim of this meeting is to discuss </a:t>
            </a:r>
            <a:r>
              <a:rPr lang="en-US" sz="3600" dirty="0" smtClean="0">
                <a:cs typeface="Arial" panose="020B0604020202020204" pitchFamily="34" charset="0"/>
              </a:rPr>
              <a:t>____________ such </a:t>
            </a:r>
            <a:r>
              <a:rPr lang="en-US" sz="3600" dirty="0">
                <a:cs typeface="Arial" panose="020B0604020202020204" pitchFamily="34" charset="0"/>
              </a:rPr>
              <a:t>as climate change and pollution.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77734" y="987218"/>
            <a:ext cx="98362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Complete the sentences using the word and phrases in Task 1.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66701" y="2722464"/>
            <a:ext cx="4403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cs typeface="Arial" panose="020B0604020202020204" pitchFamily="34" charset="0"/>
              </a:rPr>
              <a:t>leadership skills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95999" y="3268805"/>
            <a:ext cx="316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cs typeface="Arial" panose="020B0604020202020204" pitchFamily="34" charset="0"/>
              </a:rPr>
              <a:t>contribution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58034" y="4379450"/>
            <a:ext cx="4037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  <a:cs typeface="Arial" panose="020B0604020202020204" pitchFamily="34" charset="0"/>
              </a:rPr>
              <a:t>cultural exchange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783742" y="5451839"/>
            <a:ext cx="2949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  <a:cs typeface="Arial" panose="020B0604020202020204" pitchFamily="34" charset="0"/>
              </a:rPr>
              <a:t>current issues</a:t>
            </a:r>
          </a:p>
        </p:txBody>
      </p:sp>
    </p:spTree>
    <p:extLst>
      <p:ext uri="{BB962C8B-B14F-4D97-AF65-F5344CB8AC3E}">
        <p14:creationId xmlns:p14="http://schemas.microsoft.com/office/powerpoint/2010/main" val="207732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3" grpId="0"/>
      <p:bldP spid="25" grpId="0"/>
      <p:bldP spid="29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A0F4AF-5DB5-02C8-B84E-ABC0B90E3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781" y="1708980"/>
            <a:ext cx="8390013" cy="5834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1BC2CE-4B53-7104-1606-857F331C0D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46"/>
          <a:stretch/>
        </p:blipFill>
        <p:spPr>
          <a:xfrm>
            <a:off x="131781" y="2517599"/>
            <a:ext cx="11928437" cy="3732045"/>
          </a:xfrm>
          <a:prstGeom prst="rect">
            <a:avLst/>
          </a:prstGeom>
        </p:spPr>
      </p:pic>
      <p:pic>
        <p:nvPicPr>
          <p:cNvPr id="3074" name="Picture 2" descr="Gerunds and Infinitives – projectgrammar19">
            <a:extLst>
              <a:ext uri="{FF2B5EF4-FFF2-40B4-BE49-F238E27FC236}">
                <a16:creationId xmlns:a16="http://schemas.microsoft.com/office/drawing/2014/main" id="{F5EF94E6-183F-0BDE-4B3D-6F72257126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9" t="3625" r="2333" b="3923"/>
          <a:stretch/>
        </p:blipFill>
        <p:spPr bwMode="auto">
          <a:xfrm>
            <a:off x="8537596" y="930282"/>
            <a:ext cx="3654404" cy="193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54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902" y="2319631"/>
            <a:ext cx="11124168" cy="322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dirty="0"/>
              <a:t>1. </a:t>
            </a:r>
            <a:r>
              <a:rPr lang="en-US" sz="4000" dirty="0" smtClean="0"/>
              <a:t>It </a:t>
            </a:r>
            <a:r>
              <a:rPr lang="en-US" sz="4000" dirty="0"/>
              <a:t>is more convenient for students to apply for </a:t>
            </a:r>
            <a:r>
              <a:rPr lang="en-US" sz="4000" dirty="0" smtClean="0"/>
              <a:t>ASEAN scholarships </a:t>
            </a:r>
            <a:r>
              <a:rPr lang="en-US" sz="4000" dirty="0"/>
              <a:t>online.</a:t>
            </a:r>
            <a:br>
              <a:rPr lang="en-US" sz="4000" dirty="0"/>
            </a:br>
            <a:r>
              <a:rPr lang="en-US" sz="4000" dirty="0" smtClean="0"/>
              <a:t>→ ______________________________________ </a:t>
            </a:r>
            <a:r>
              <a:rPr lang="en-US" sz="4000" dirty="0"/>
              <a:t>is more convenient for students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24709" y="1090960"/>
            <a:ext cx="9922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Rewrite the following sentences using gerunds.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24709" y="3933919"/>
            <a:ext cx="8578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solidFill>
                  <a:srgbClr val="00B050"/>
                </a:solidFill>
                <a:cs typeface="Arial" panose="020B0604020202020204" pitchFamily="34" charset="0"/>
              </a:rPr>
              <a:t>Applying </a:t>
            </a:r>
            <a:r>
              <a:rPr lang="en-US" sz="4000" dirty="0">
                <a:solidFill>
                  <a:srgbClr val="00B050"/>
                </a:solidFill>
                <a:cs typeface="Arial" panose="020B0604020202020204" pitchFamily="34" charset="0"/>
              </a:rPr>
              <a:t>for ASEAN scholarships </a:t>
            </a:r>
            <a:r>
              <a:rPr lang="en-US" sz="4000" dirty="0" smtClean="0">
                <a:solidFill>
                  <a:srgbClr val="00B050"/>
                </a:solidFill>
                <a:cs typeface="Arial" panose="020B0604020202020204" pitchFamily="34" charset="0"/>
              </a:rPr>
              <a:t>online</a:t>
            </a:r>
            <a:endParaRPr lang="en-US" sz="4000" dirty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902" y="2319631"/>
            <a:ext cx="1112416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dirty="0"/>
              <a:t>2. My sister usually listens to music in her free time.</a:t>
            </a:r>
            <a:br>
              <a:rPr lang="en-US" sz="4000" dirty="0"/>
            </a:br>
            <a:r>
              <a:rPr lang="en-US" sz="4000" dirty="0"/>
              <a:t>→ My sister’s hobby is </a:t>
            </a:r>
            <a:r>
              <a:rPr lang="en-US" sz="4000" dirty="0" smtClean="0"/>
              <a:t>_______________ </a:t>
            </a:r>
            <a:r>
              <a:rPr lang="en-US" sz="4000" dirty="0"/>
              <a:t>in her free time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24709" y="1090960"/>
            <a:ext cx="9922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Rewrite the following sentences using gerunds.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66438" y="3212183"/>
            <a:ext cx="4141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solidFill>
                  <a:srgbClr val="00B050"/>
                </a:solidFill>
                <a:cs typeface="Arial" panose="020B0604020202020204" pitchFamily="34" charset="0"/>
              </a:rPr>
              <a:t>listening to music</a:t>
            </a:r>
            <a:endParaRPr lang="en-US" sz="4000" dirty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97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902" y="2319631"/>
            <a:ext cx="1112416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dirty="0"/>
              <a:t>3. Could you help me translate the documents for the workshop?</a:t>
            </a:r>
            <a:br>
              <a:rPr lang="en-US" sz="4000" dirty="0"/>
            </a:br>
            <a:r>
              <a:rPr lang="en-US" sz="4000" dirty="0"/>
              <a:t>→ </a:t>
            </a:r>
            <a:r>
              <a:rPr lang="en-US" sz="4000" dirty="0" smtClean="0"/>
              <a:t>Do </a:t>
            </a:r>
            <a:r>
              <a:rPr lang="en-US" sz="4000" dirty="0"/>
              <a:t>you mind </a:t>
            </a:r>
            <a:r>
              <a:rPr lang="en-US" sz="4000" dirty="0" smtClean="0"/>
              <a:t>______________________________ </a:t>
            </a:r>
            <a:r>
              <a:rPr lang="en-US" sz="4000" dirty="0"/>
              <a:t>for the workshop?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24709" y="1090960"/>
            <a:ext cx="9922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Rewrite the following sentences using gerunds.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1239" y="4031551"/>
            <a:ext cx="8578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solidFill>
                  <a:srgbClr val="00B050"/>
                </a:solidFill>
                <a:cs typeface="Arial" panose="020B0604020202020204" pitchFamily="34" charset="0"/>
              </a:rPr>
              <a:t>helping me translate the documents</a:t>
            </a:r>
            <a:endParaRPr lang="en-US" sz="4000" dirty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25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902" y="2319631"/>
            <a:ext cx="1112416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dirty="0" smtClean="0"/>
              <a:t>4</a:t>
            </a:r>
            <a:r>
              <a:rPr lang="en-US" sz="4000" dirty="0"/>
              <a:t>. </a:t>
            </a:r>
            <a:r>
              <a:rPr lang="en-US" sz="4000" dirty="0" smtClean="0"/>
              <a:t>They </a:t>
            </a:r>
            <a:r>
              <a:rPr lang="en-US" sz="4000" dirty="0"/>
              <a:t>managed to start a youth </a:t>
            </a:r>
            <a:r>
              <a:rPr lang="en-US" sz="4000" dirty="0" err="1"/>
              <a:t>programme</a:t>
            </a:r>
            <a:r>
              <a:rPr lang="en-US" sz="4000" dirty="0"/>
              <a:t> in </a:t>
            </a:r>
            <a:r>
              <a:rPr lang="en-US" sz="4000" dirty="0" smtClean="0"/>
              <a:t>Southeast </a:t>
            </a:r>
            <a:r>
              <a:rPr lang="en-US" sz="4000" dirty="0"/>
              <a:t>Asia.</a:t>
            </a:r>
          </a:p>
          <a:p>
            <a:pPr>
              <a:lnSpc>
                <a:spcPct val="130000"/>
              </a:lnSpc>
            </a:pPr>
            <a:r>
              <a:rPr lang="en-US" sz="4000" dirty="0" smtClean="0"/>
              <a:t>→ They </a:t>
            </a:r>
            <a:r>
              <a:rPr lang="en-US" sz="4000" dirty="0"/>
              <a:t>succeeded in </a:t>
            </a:r>
            <a:r>
              <a:rPr lang="en-US" sz="4000" dirty="0" smtClean="0"/>
              <a:t>________________________ </a:t>
            </a:r>
            <a:r>
              <a:rPr lang="en-US" sz="4000" dirty="0"/>
              <a:t>in </a:t>
            </a:r>
            <a:r>
              <a:rPr lang="en-US" sz="4000" dirty="0" smtClean="0"/>
              <a:t>Southeast </a:t>
            </a:r>
            <a:r>
              <a:rPr lang="en-US" sz="4000" dirty="0"/>
              <a:t>Asia.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24709" y="1090960"/>
            <a:ext cx="9922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Rewrite the following sentences using gerunds.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20026" y="4031550"/>
            <a:ext cx="8578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solidFill>
                  <a:srgbClr val="00B050"/>
                </a:solidFill>
                <a:cs typeface="Arial" panose="020B0604020202020204" pitchFamily="34" charset="0"/>
              </a:rPr>
              <a:t>starting a youth </a:t>
            </a:r>
            <a:r>
              <a:rPr lang="en-US" sz="4000" dirty="0" err="1" smtClean="0">
                <a:solidFill>
                  <a:srgbClr val="00B050"/>
                </a:solidFill>
                <a:cs typeface="Arial" panose="020B0604020202020204" pitchFamily="34" charset="0"/>
              </a:rPr>
              <a:t>programme</a:t>
            </a:r>
            <a:endParaRPr lang="en-US" sz="4000" dirty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52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902" y="2319631"/>
            <a:ext cx="1112416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dirty="0" smtClean="0"/>
              <a:t>4</a:t>
            </a:r>
            <a:r>
              <a:rPr lang="en-US" sz="4000" dirty="0"/>
              <a:t>. </a:t>
            </a:r>
            <a:r>
              <a:rPr lang="en-US" sz="4000" dirty="0" smtClean="0"/>
              <a:t>Maria </a:t>
            </a:r>
            <a:r>
              <a:rPr lang="en-US" sz="4000" dirty="0"/>
              <a:t>can’t forget the conference she participated last year.</a:t>
            </a:r>
          </a:p>
          <a:p>
            <a:pPr>
              <a:lnSpc>
                <a:spcPct val="130000"/>
              </a:lnSpc>
            </a:pPr>
            <a:r>
              <a:rPr lang="en-US" sz="4000" dirty="0"/>
              <a:t>→</a:t>
            </a:r>
            <a:r>
              <a:rPr lang="en-US" sz="4000" dirty="0" smtClean="0"/>
              <a:t> __________________________________ </a:t>
            </a:r>
            <a:r>
              <a:rPr lang="en-US" sz="4000" dirty="0"/>
              <a:t>was an unforgettable experience for </a:t>
            </a:r>
            <a:r>
              <a:rPr lang="en-US" sz="4000" dirty="0" smtClean="0"/>
              <a:t>Maria</a:t>
            </a:r>
            <a:r>
              <a:rPr lang="en-US" sz="4000" dirty="0"/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24709" y="1090960"/>
            <a:ext cx="9922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Rewrite the following sentences using gerunds.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80357" y="4015222"/>
            <a:ext cx="8578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solidFill>
                  <a:srgbClr val="00B050"/>
                </a:solidFill>
                <a:cs typeface="Arial" panose="020B0604020202020204" pitchFamily="34" charset="0"/>
              </a:rPr>
              <a:t>Participating </a:t>
            </a:r>
            <a:r>
              <a:rPr lang="en-US" sz="4000" dirty="0">
                <a:solidFill>
                  <a:srgbClr val="00B050"/>
                </a:solidFill>
                <a:cs typeface="Arial" panose="020B0604020202020204" pitchFamily="34" charset="0"/>
              </a:rPr>
              <a:t>in the conference last </a:t>
            </a:r>
            <a:r>
              <a:rPr lang="en-US" sz="4000" dirty="0" smtClean="0">
                <a:solidFill>
                  <a:srgbClr val="00B050"/>
                </a:solidFill>
                <a:cs typeface="Arial" panose="020B0604020202020204" pitchFamily="34" charset="0"/>
              </a:rPr>
              <a:t>year</a:t>
            </a:r>
            <a:endParaRPr lang="en-US" sz="4000" dirty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49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15364" y="1015927"/>
            <a:ext cx="99229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Work in pairs. Take turns to make sentences about your partner, using gerunds. </a:t>
            </a:r>
            <a:r>
              <a:rPr lang="en-US" sz="3200" b="1" dirty="0" smtClean="0">
                <a:cs typeface="Arial" panose="020B0604020202020204" pitchFamily="34" charset="0"/>
              </a:rPr>
              <a:t>He </a:t>
            </a:r>
            <a:r>
              <a:rPr lang="en-US" sz="3200" b="1" dirty="0">
                <a:cs typeface="Arial" panose="020B0604020202020204" pitchFamily="34" charset="0"/>
              </a:rPr>
              <a:t>or she should tell you if they are true.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817460-D1B5-CA69-D5C0-2DAC445F3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4438" y="2803960"/>
            <a:ext cx="10044095" cy="1481519"/>
          </a:xfrm>
          <a:prstGeom prst="rect">
            <a:avLst/>
          </a:prstGeom>
        </p:spPr>
      </p:pic>
      <p:pic>
        <p:nvPicPr>
          <p:cNvPr id="1026" name="Picture 2" descr="Friend talking cartoon Royalty Free Vector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4"/>
          <a:stretch/>
        </p:blipFill>
        <p:spPr bwMode="auto">
          <a:xfrm>
            <a:off x="8563933" y="3985146"/>
            <a:ext cx="3056321" cy="287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23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343237" y="1969986"/>
            <a:ext cx="107447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i="1" dirty="0">
                <a:latin typeface="Calibri" panose="020F0502020204030204" pitchFamily="34" charset="0"/>
                <a:cs typeface="Calibri" panose="020F0502020204030204" pitchFamily="34" charset="0"/>
              </a:rPr>
              <a:t>What have you learnt today?</a:t>
            </a:r>
            <a:endParaRPr lang="en-US" sz="3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Identify and pronounce words with elision of vowels in isolation and in sentences.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Understand and use words and phrases related to ASEAN.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Use gerunds as subjects and objects.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438" y="3189798"/>
            <a:ext cx="8753494" cy="1437955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latin typeface="+mn-lt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latin typeface="+mn-lt"/>
                <a:cs typeface="Arial" panose="020B0604020202020204" pitchFamily="34" charset="0"/>
              </a:rPr>
              <a:t>Prepare for Lesson 3 - Unit 4.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17776" y="232836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7948" y="223271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450554" y="2232717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4000" b="1" dirty="0"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16CCD7-4FBC-5D59-978C-9E61649A3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307" y="1891520"/>
            <a:ext cx="5041756" cy="480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</a:rPr>
              <a:t>LANGUAGE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26532"/>
                </a:solidFill>
                <a:latin typeface="Bookman Old Style" pitchFamily="18" charset="0"/>
              </a:rPr>
              <a:t>LESSON 2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2C1D45-88DD-2DDA-F418-F43C15815525}"/>
              </a:ext>
            </a:extLst>
          </p:cNvPr>
          <p:cNvSpPr txBox="1"/>
          <p:nvPr/>
        </p:nvSpPr>
        <p:spPr>
          <a:xfrm>
            <a:off x="3103419" y="436422"/>
            <a:ext cx="8128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0" u="none" strike="noStrike" cap="all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Asean</a:t>
            </a:r>
            <a:r>
              <a:rPr lang="en-US" sz="5400" b="1" i="0" u="none" strike="noStrike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and Viet Nam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hoclieu.vn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facebook.com</a:t>
            </a:r>
            <a:r>
              <a:rPr lang="en-US" sz="1600" b="1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www.tienganhglobalsuccess.vn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2066866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PRONUNCIATION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380936" y="3423459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VOCABULARY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tx1"/>
                </a:solidFill>
              </a:rPr>
              <a:t>Matching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2232284"/>
            <a:ext cx="4879384" cy="77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Listen and repeat.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Listen and repeat.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3270668"/>
            <a:ext cx="4879385" cy="9511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Match </a:t>
            </a:r>
            <a:r>
              <a:rPr lang="en-US" dirty="0" smtClean="0">
                <a:solidFill>
                  <a:schemeClr val="tx1"/>
                </a:solidFill>
              </a:rPr>
              <a:t>the word and phrases </a:t>
            </a:r>
            <a:r>
              <a:rPr lang="en-US" dirty="0">
                <a:solidFill>
                  <a:schemeClr val="tx1"/>
                </a:solidFill>
              </a:rPr>
              <a:t>with </a:t>
            </a:r>
            <a:r>
              <a:rPr lang="en-US" dirty="0" smtClean="0">
                <a:solidFill>
                  <a:schemeClr val="tx1"/>
                </a:solidFill>
              </a:rPr>
              <a:t>their meanings.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Task 2: Complete the sentences.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68064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356304" y="2559985"/>
            <a:ext cx="709997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GRAMMAR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5" y="5774290"/>
            <a:ext cx="4879382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69" y="3778562"/>
            <a:ext cx="709997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5" y="4490113"/>
            <a:ext cx="4879382" cy="9511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Rewrite the </a:t>
            </a:r>
            <a:r>
              <a:rPr lang="en-US" dirty="0" smtClean="0">
                <a:solidFill>
                  <a:schemeClr val="tx1"/>
                </a:solidFill>
              </a:rPr>
              <a:t>sentences.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2: M</a:t>
            </a:r>
            <a:r>
              <a:rPr lang="en-US" dirty="0" smtClean="0">
                <a:solidFill>
                  <a:schemeClr val="tx1"/>
                </a:solidFill>
              </a:rPr>
              <a:t>ake </a:t>
            </a:r>
            <a:r>
              <a:rPr lang="en-US" dirty="0">
                <a:solidFill>
                  <a:schemeClr val="tx1"/>
                </a:solidFill>
              </a:rPr>
              <a:t>sentences.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644085" y="273233"/>
            <a:ext cx="3009261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UTM Facebook K&amp;T" panose="02040603050506020204" pitchFamily="18" charset="0"/>
              </a:rPr>
              <a:t>LANGUAGE</a:t>
            </a:r>
            <a:endParaRPr lang="en-US" sz="2400" b="1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2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CD6894-7D42-015D-6A90-295327D8E2FD}"/>
              </a:ext>
            </a:extLst>
          </p:cNvPr>
          <p:cNvSpPr/>
          <p:nvPr/>
        </p:nvSpPr>
        <p:spPr>
          <a:xfrm>
            <a:off x="3589409" y="28574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2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380837" y="2387067"/>
            <a:ext cx="7913869" cy="15143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Work in 4 groups.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Match the pronunciation to the real word. 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86558" y="893201"/>
            <a:ext cx="4502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MATCHING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09067A16-E9E7-4F62-3D77-A12BC7EEB756}"/>
              </a:ext>
            </a:extLst>
          </p:cNvPr>
          <p:cNvSpPr/>
          <p:nvPr/>
        </p:nvSpPr>
        <p:spPr>
          <a:xfrm>
            <a:off x="9404738" y="944452"/>
            <a:ext cx="2248761" cy="893201"/>
          </a:xfrm>
          <a:prstGeom prst="roundRect">
            <a:avLst>
              <a:gd name="adj" fmla="val 39478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/</a:t>
            </a:r>
            <a:r>
              <a:rPr lang="en-US" sz="3200" dirty="0" err="1">
                <a:solidFill>
                  <a:schemeClr val="tx1"/>
                </a:solidFill>
                <a:cs typeface="Arial" panose="020B0604020202020204" pitchFamily="34" charset="0"/>
              </a:rPr>
              <a:t>p</a:t>
            </a:r>
            <a:r>
              <a:rPr lang="en-US" sz="3200" i="0" dirty="0" err="1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ˈteɪtoʊ</a:t>
            </a:r>
            <a:r>
              <a:rPr lang="en-US" sz="3200" i="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/</a:t>
            </a:r>
            <a:endParaRPr 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50C90228-EA5A-3DAB-9AAB-2A8E7C48E116}"/>
              </a:ext>
            </a:extLst>
          </p:cNvPr>
          <p:cNvSpPr/>
          <p:nvPr/>
        </p:nvSpPr>
        <p:spPr>
          <a:xfrm>
            <a:off x="833096" y="3842738"/>
            <a:ext cx="1720441" cy="893201"/>
          </a:xfrm>
          <a:prstGeom prst="roundRect">
            <a:avLst>
              <a:gd name="adj" fmla="val 4484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/</a:t>
            </a:r>
            <a:r>
              <a:rPr lang="en-US" sz="3200" i="0" dirty="0" err="1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pˈliːs</a:t>
            </a:r>
            <a:r>
              <a:rPr lang="en-US" sz="3200" i="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/</a:t>
            </a:r>
            <a:endParaRPr 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4E002A03-E936-3184-EE49-F3961A09D688}"/>
              </a:ext>
            </a:extLst>
          </p:cNvPr>
          <p:cNvSpPr/>
          <p:nvPr/>
        </p:nvSpPr>
        <p:spPr>
          <a:xfrm>
            <a:off x="6951118" y="2843329"/>
            <a:ext cx="2072641" cy="893201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/ˈ</a:t>
            </a:r>
            <a:r>
              <a:rPr lang="en-US" sz="3200" b="0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evri</a:t>
            </a:r>
            <a:r>
              <a:rPr lang="en-US" sz="32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/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21C3B4BD-103F-90E0-8776-E38FD6B001FF}"/>
              </a:ext>
            </a:extLst>
          </p:cNvPr>
          <p:cNvSpPr/>
          <p:nvPr/>
        </p:nvSpPr>
        <p:spPr>
          <a:xfrm>
            <a:off x="4590542" y="5720610"/>
            <a:ext cx="2187844" cy="893201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/ˈ</a:t>
            </a:r>
            <a:r>
              <a:rPr lang="en-US" sz="3200" b="0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hɪstri</a:t>
            </a:r>
            <a:r>
              <a:rPr lang="en-US" sz="32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/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B6D56D7-F967-A6D5-74F4-323D6BE09076}"/>
              </a:ext>
            </a:extLst>
          </p:cNvPr>
          <p:cNvSpPr/>
          <p:nvPr/>
        </p:nvSpPr>
        <p:spPr>
          <a:xfrm>
            <a:off x="2284281" y="1678630"/>
            <a:ext cx="1802277" cy="893201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/</a:t>
            </a:r>
            <a:r>
              <a:rPr lang="en-US" sz="3200" i="0" dirty="0" err="1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tˈnaɪt</a:t>
            </a:r>
            <a:r>
              <a:rPr lang="en-US" sz="3200" i="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/</a:t>
            </a:r>
            <a:endParaRPr 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C5E160-9BFA-5D99-799F-3B15D45EDE84}"/>
              </a:ext>
            </a:extLst>
          </p:cNvPr>
          <p:cNvSpPr txBox="1"/>
          <p:nvPr/>
        </p:nvSpPr>
        <p:spPr>
          <a:xfrm>
            <a:off x="4086558" y="893201"/>
            <a:ext cx="4502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MATCHING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DAA64EDB-654E-E8E5-E3DB-4F79D1396B1E}"/>
              </a:ext>
            </a:extLst>
          </p:cNvPr>
          <p:cNvSpPr/>
          <p:nvPr/>
        </p:nvSpPr>
        <p:spPr>
          <a:xfrm>
            <a:off x="9933058" y="2949538"/>
            <a:ext cx="1720441" cy="893201"/>
          </a:xfrm>
          <a:prstGeom prst="roundRect">
            <a:avLst>
              <a:gd name="adj" fmla="val 44845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tonight</a:t>
            </a:r>
            <a:endParaRPr 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471A791A-A38F-DA6B-BC50-E5709B394EA1}"/>
              </a:ext>
            </a:extLst>
          </p:cNvPr>
          <p:cNvSpPr/>
          <p:nvPr/>
        </p:nvSpPr>
        <p:spPr>
          <a:xfrm>
            <a:off x="5764087" y="1950128"/>
            <a:ext cx="1720441" cy="893201"/>
          </a:xfrm>
          <a:prstGeom prst="roundRect">
            <a:avLst>
              <a:gd name="adj" fmla="val 44845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police</a:t>
            </a:r>
            <a:endParaRPr 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4" name="Rounded Rectangle 8">
            <a:extLst>
              <a:ext uri="{FF2B5EF4-FFF2-40B4-BE49-F238E27FC236}">
                <a16:creationId xmlns:a16="http://schemas.microsoft.com/office/drawing/2014/main" id="{6E92132B-1ACD-C622-CFED-FF7E44DF481E}"/>
              </a:ext>
            </a:extLst>
          </p:cNvPr>
          <p:cNvSpPr/>
          <p:nvPr/>
        </p:nvSpPr>
        <p:spPr>
          <a:xfrm>
            <a:off x="914357" y="5143663"/>
            <a:ext cx="1720441" cy="893201"/>
          </a:xfrm>
          <a:prstGeom prst="roundRect">
            <a:avLst>
              <a:gd name="adj" fmla="val 44845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every</a:t>
            </a:r>
            <a:endParaRPr 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6" name="Rounded Rectangle 8">
            <a:extLst>
              <a:ext uri="{FF2B5EF4-FFF2-40B4-BE49-F238E27FC236}">
                <a16:creationId xmlns:a16="http://schemas.microsoft.com/office/drawing/2014/main" id="{40F71D56-FD73-B98E-1DD5-2A32B1FA818D}"/>
              </a:ext>
            </a:extLst>
          </p:cNvPr>
          <p:cNvSpPr/>
          <p:nvPr/>
        </p:nvSpPr>
        <p:spPr>
          <a:xfrm>
            <a:off x="3592316" y="3842738"/>
            <a:ext cx="1720441" cy="893201"/>
          </a:xfrm>
          <a:prstGeom prst="roundRect">
            <a:avLst>
              <a:gd name="adj" fmla="val 44845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history</a:t>
            </a:r>
            <a:endParaRPr 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7" name="Rounded Rectangle 8">
            <a:extLst>
              <a:ext uri="{FF2B5EF4-FFF2-40B4-BE49-F238E27FC236}">
                <a16:creationId xmlns:a16="http://schemas.microsoft.com/office/drawing/2014/main" id="{6DF02785-F48D-4FED-093D-03B6C7B550A9}"/>
              </a:ext>
            </a:extLst>
          </p:cNvPr>
          <p:cNvSpPr/>
          <p:nvPr/>
        </p:nvSpPr>
        <p:spPr>
          <a:xfrm>
            <a:off x="8544517" y="5266653"/>
            <a:ext cx="1720441" cy="893201"/>
          </a:xfrm>
          <a:prstGeom prst="roundRect">
            <a:avLst>
              <a:gd name="adj" fmla="val 44845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potato</a:t>
            </a:r>
            <a:endParaRPr 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69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-0.15287 0.005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3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-0.78073 -0.0296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36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0.00139 L -0.25313 0.3636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56" y="1824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0.15495 -0.065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47" y="-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11784 0.2442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1219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0.00651 -0.1682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-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7 L 0.02461 0.1032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516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6 L 0.53607 -0.0891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97" y="-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0.11394 -0.3379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5" y="-1787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0.02084 0.1303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4E002A03-E936-3184-EE49-F3961A09D688}"/>
              </a:ext>
            </a:extLst>
          </p:cNvPr>
          <p:cNvSpPr/>
          <p:nvPr/>
        </p:nvSpPr>
        <p:spPr>
          <a:xfrm>
            <a:off x="8588982" y="4947827"/>
            <a:ext cx="2072641" cy="893201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/ˈ</a:t>
            </a:r>
            <a:r>
              <a:rPr lang="en-US" sz="3200" b="0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evri</a:t>
            </a:r>
            <a:r>
              <a:rPr lang="en-US" sz="32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/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21C3B4BD-103F-90E0-8776-E38FD6B001FF}"/>
              </a:ext>
            </a:extLst>
          </p:cNvPr>
          <p:cNvSpPr/>
          <p:nvPr/>
        </p:nvSpPr>
        <p:spPr>
          <a:xfrm>
            <a:off x="8588982" y="3119029"/>
            <a:ext cx="2187844" cy="893201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/ˈ</a:t>
            </a:r>
            <a:r>
              <a:rPr lang="en-US" sz="3200" b="0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hɪstri</a:t>
            </a:r>
            <a:r>
              <a:rPr lang="en-US" sz="32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/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14" name="Rounded Rectangle 8">
            <a:extLst>
              <a:ext uri="{FF2B5EF4-FFF2-40B4-BE49-F238E27FC236}">
                <a16:creationId xmlns:a16="http://schemas.microsoft.com/office/drawing/2014/main" id="{6E92132B-1ACD-C622-CFED-FF7E44DF481E}"/>
              </a:ext>
            </a:extLst>
          </p:cNvPr>
          <p:cNvSpPr/>
          <p:nvPr/>
        </p:nvSpPr>
        <p:spPr>
          <a:xfrm>
            <a:off x="5235776" y="4976773"/>
            <a:ext cx="1720441" cy="893201"/>
          </a:xfrm>
          <a:prstGeom prst="roundRect">
            <a:avLst>
              <a:gd name="adj" fmla="val 44845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every</a:t>
            </a:r>
            <a:endParaRPr 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6" name="Rounded Rectangle 8">
            <a:extLst>
              <a:ext uri="{FF2B5EF4-FFF2-40B4-BE49-F238E27FC236}">
                <a16:creationId xmlns:a16="http://schemas.microsoft.com/office/drawing/2014/main" id="{40F71D56-FD73-B98E-1DD5-2A32B1FA818D}"/>
              </a:ext>
            </a:extLst>
          </p:cNvPr>
          <p:cNvSpPr/>
          <p:nvPr/>
        </p:nvSpPr>
        <p:spPr>
          <a:xfrm>
            <a:off x="5235777" y="3119028"/>
            <a:ext cx="1720441" cy="893201"/>
          </a:xfrm>
          <a:prstGeom prst="roundRect">
            <a:avLst>
              <a:gd name="adj" fmla="val 44845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history</a:t>
            </a:r>
            <a:endParaRPr 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8" name="Rounded Rectangle 8">
            <a:extLst>
              <a:ext uri="{FF2B5EF4-FFF2-40B4-BE49-F238E27FC236}">
                <a16:creationId xmlns:a16="http://schemas.microsoft.com/office/drawing/2014/main" id="{76F60423-D0B7-B0FB-23EE-C0452E0B1E89}"/>
              </a:ext>
            </a:extLst>
          </p:cNvPr>
          <p:cNvSpPr/>
          <p:nvPr/>
        </p:nvSpPr>
        <p:spPr>
          <a:xfrm>
            <a:off x="1104898" y="3119028"/>
            <a:ext cx="2498116" cy="893201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0" i="0" dirty="0" smtClean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‘his- </a:t>
            </a:r>
            <a:r>
              <a:rPr lang="en-US" sz="32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to- </a:t>
            </a:r>
            <a:r>
              <a:rPr lang="en-US" sz="3200" b="0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ry</a:t>
            </a:r>
            <a:r>
              <a:rPr lang="en-US" sz="32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’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19" name="Rounded Rectangle 8">
            <a:extLst>
              <a:ext uri="{FF2B5EF4-FFF2-40B4-BE49-F238E27FC236}">
                <a16:creationId xmlns:a16="http://schemas.microsoft.com/office/drawing/2014/main" id="{423217DF-EE04-C4D6-1A86-F78928F82FD9}"/>
              </a:ext>
            </a:extLst>
          </p:cNvPr>
          <p:cNvSpPr/>
          <p:nvPr/>
        </p:nvSpPr>
        <p:spPr>
          <a:xfrm>
            <a:off x="1530373" y="4947828"/>
            <a:ext cx="2072641" cy="893201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‘e-</a:t>
            </a:r>
            <a:r>
              <a:rPr lang="en-US" sz="3200" b="0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ve</a:t>
            </a:r>
            <a:r>
              <a:rPr lang="en-US" sz="32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-</a:t>
            </a:r>
            <a:r>
              <a:rPr lang="en-US" sz="3200" b="0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ry</a:t>
            </a:r>
            <a:r>
              <a:rPr lang="en-US" sz="32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’</a:t>
            </a:r>
            <a:endParaRPr lang="en-US" sz="3200" dirty="0">
              <a:cs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8E08531-6C75-975A-D353-E1BF9468FEF3}"/>
              </a:ext>
            </a:extLst>
          </p:cNvPr>
          <p:cNvCxnSpPr/>
          <p:nvPr/>
        </p:nvCxnSpPr>
        <p:spPr>
          <a:xfrm>
            <a:off x="6956217" y="3565629"/>
            <a:ext cx="163276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70EA9F6-E853-AA9A-E6A4-2692F880457B}"/>
              </a:ext>
            </a:extLst>
          </p:cNvPr>
          <p:cNvCxnSpPr/>
          <p:nvPr/>
        </p:nvCxnSpPr>
        <p:spPr>
          <a:xfrm>
            <a:off x="3603014" y="3584679"/>
            <a:ext cx="163276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80F47A-A646-F634-E1B1-33D9489B8BFA}"/>
              </a:ext>
            </a:extLst>
          </p:cNvPr>
          <p:cNvCxnSpPr/>
          <p:nvPr/>
        </p:nvCxnSpPr>
        <p:spPr>
          <a:xfrm>
            <a:off x="6956219" y="5394429"/>
            <a:ext cx="163276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9B097B9-2E27-A84E-71EF-1A7232CD3E8A}"/>
              </a:ext>
            </a:extLst>
          </p:cNvPr>
          <p:cNvCxnSpPr/>
          <p:nvPr/>
        </p:nvCxnSpPr>
        <p:spPr>
          <a:xfrm>
            <a:off x="3603016" y="5413479"/>
            <a:ext cx="163276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9BB1A75D-D5EE-D4AD-45F0-E4179F57B5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56352" r="58306" b="11743"/>
          <a:stretch/>
        </p:blipFill>
        <p:spPr>
          <a:xfrm>
            <a:off x="7355617" y="3219018"/>
            <a:ext cx="756551" cy="731321"/>
          </a:xfrm>
          <a:prstGeom prst="ellipse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73463A73-7FB8-CF2D-035B-0536801894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56352" r="58306" b="11743"/>
          <a:stretch/>
        </p:blipFill>
        <p:spPr>
          <a:xfrm>
            <a:off x="7454155" y="5028766"/>
            <a:ext cx="756551" cy="731321"/>
          </a:xfrm>
          <a:prstGeom prst="ellipse">
            <a:avLst/>
          </a:prstGeom>
        </p:spPr>
      </p:pic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6AAE1843-5C01-046F-0FA1-CC6455CE4D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1" t="56937" r="11624" b="11159"/>
          <a:stretch/>
        </p:blipFill>
        <p:spPr>
          <a:xfrm>
            <a:off x="3992571" y="4963779"/>
            <a:ext cx="891007" cy="861293"/>
          </a:xfrm>
          <a:prstGeom prst="ellipse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490F1F1C-5BA5-39E8-B303-9AA32D58E3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1" t="56937" r="11624" b="11159"/>
          <a:stretch/>
        </p:blipFill>
        <p:spPr>
          <a:xfrm>
            <a:off x="3945371" y="3207140"/>
            <a:ext cx="891007" cy="861293"/>
          </a:xfrm>
          <a:prstGeom prst="ellipse">
            <a:avLst/>
          </a:prstGeom>
        </p:spPr>
      </p:pic>
      <p:sp>
        <p:nvSpPr>
          <p:cNvPr id="34" name="Ribbon: Tilted Down 33">
            <a:extLst>
              <a:ext uri="{FF2B5EF4-FFF2-40B4-BE49-F238E27FC236}">
                <a16:creationId xmlns:a16="http://schemas.microsoft.com/office/drawing/2014/main" id="{9935725D-0477-A9CC-EAD8-43A63CD1CE48}"/>
              </a:ext>
            </a:extLst>
          </p:cNvPr>
          <p:cNvSpPr/>
          <p:nvPr/>
        </p:nvSpPr>
        <p:spPr>
          <a:xfrm>
            <a:off x="2666996" y="1076678"/>
            <a:ext cx="6858000" cy="1393223"/>
          </a:xfrm>
          <a:prstGeom prst="ribbon">
            <a:avLst/>
          </a:prstGeom>
          <a:solidFill>
            <a:srgbClr val="D3EEA6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ELISION OF VOWELS</a:t>
            </a:r>
          </a:p>
        </p:txBody>
      </p:sp>
    </p:spTree>
    <p:extLst>
      <p:ext uri="{BB962C8B-B14F-4D97-AF65-F5344CB8AC3E}">
        <p14:creationId xmlns:p14="http://schemas.microsoft.com/office/powerpoint/2010/main" val="373707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76795" y="1077482"/>
            <a:ext cx="985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Listen and repeat.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1FA718-D685-A508-FC17-21D352F172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625"/>
          <a:stretch/>
        </p:blipFill>
        <p:spPr>
          <a:xfrm>
            <a:off x="118280" y="1614180"/>
            <a:ext cx="5977720" cy="30481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4082AC-B240-65A5-E61D-19563A777F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05705" y="3689738"/>
            <a:ext cx="6186295" cy="3018652"/>
          </a:xfrm>
          <a:prstGeom prst="rect">
            <a:avLst/>
          </a:prstGeom>
        </p:spPr>
      </p:pic>
      <p:pic>
        <p:nvPicPr>
          <p:cNvPr id="2" name="Track 27.mp3" descr="Track 27.mp3">
            <a:hlinkClick r:id="" action="ppaction://media"/>
            <a:extLst>
              <a:ext uri="{FF2B5EF4-FFF2-40B4-BE49-F238E27FC236}">
                <a16:creationId xmlns:a16="http://schemas.microsoft.com/office/drawing/2014/main" id="{EDBC78A7-159E-A543-8032-22255583BF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371532" y="12393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6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7632" y="1814821"/>
            <a:ext cx="954951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dirty="0"/>
              <a:t>1. </a:t>
            </a:r>
            <a:r>
              <a:rPr lang="en-US" sz="4000" dirty="0" smtClean="0">
                <a:solidFill>
                  <a:srgbClr val="242021"/>
                </a:solidFill>
              </a:rPr>
              <a:t>Let’s </a:t>
            </a:r>
            <a:r>
              <a:rPr lang="en-US" sz="4000" dirty="0">
                <a:solidFill>
                  <a:srgbClr val="242021"/>
                </a:solidFill>
              </a:rPr>
              <a:t>find the </a:t>
            </a:r>
            <a:r>
              <a:rPr lang="en-US" sz="4000" dirty="0">
                <a:solidFill>
                  <a:srgbClr val="3077B4"/>
                </a:solidFill>
              </a:rPr>
              <a:t>correct </a:t>
            </a:r>
            <a:r>
              <a:rPr lang="en-US" sz="4000" dirty="0">
                <a:solidFill>
                  <a:srgbClr val="242021"/>
                </a:solidFill>
              </a:rPr>
              <a:t>answer!</a:t>
            </a:r>
            <a:br>
              <a:rPr lang="en-US" sz="4000" dirty="0">
                <a:solidFill>
                  <a:srgbClr val="242021"/>
                </a:solidFill>
              </a:rPr>
            </a:br>
            <a:r>
              <a:rPr lang="en-US" sz="4000" dirty="0"/>
              <a:t>2. </a:t>
            </a:r>
            <a:r>
              <a:rPr lang="en-US" sz="4000" dirty="0">
                <a:solidFill>
                  <a:srgbClr val="242021"/>
                </a:solidFill>
              </a:rPr>
              <a:t>W</a:t>
            </a:r>
            <a:r>
              <a:rPr lang="en-US" sz="4000" dirty="0" smtClean="0">
                <a:solidFill>
                  <a:srgbClr val="242021"/>
                </a:solidFill>
              </a:rPr>
              <a:t>e </a:t>
            </a:r>
            <a:r>
              <a:rPr lang="en-US" sz="4000" dirty="0">
                <a:solidFill>
                  <a:srgbClr val="242021"/>
                </a:solidFill>
              </a:rPr>
              <a:t>also provide mobile </a:t>
            </a:r>
            <a:r>
              <a:rPr lang="en-US" sz="4000" dirty="0">
                <a:solidFill>
                  <a:srgbClr val="3077B4"/>
                </a:solidFill>
              </a:rPr>
              <a:t>library </a:t>
            </a:r>
            <a:r>
              <a:rPr lang="en-US" sz="4000" dirty="0">
                <a:solidFill>
                  <a:srgbClr val="242021"/>
                </a:solidFill>
              </a:rPr>
              <a:t>services </a:t>
            </a:r>
            <a:r>
              <a:rPr lang="en-US" sz="4000" dirty="0" smtClean="0">
                <a:solidFill>
                  <a:srgbClr val="242021"/>
                </a:solidFill>
              </a:rPr>
              <a:t>in rural </a:t>
            </a:r>
            <a:r>
              <a:rPr lang="en-US" sz="4000" dirty="0">
                <a:solidFill>
                  <a:srgbClr val="242021"/>
                </a:solidFill>
              </a:rPr>
              <a:t>areas.</a:t>
            </a:r>
            <a:br>
              <a:rPr lang="en-US" sz="4000" dirty="0">
                <a:solidFill>
                  <a:srgbClr val="242021"/>
                </a:solidFill>
              </a:rPr>
            </a:br>
            <a:r>
              <a:rPr lang="en-US" sz="4000" dirty="0"/>
              <a:t>3. </a:t>
            </a:r>
            <a:r>
              <a:rPr lang="en-US" sz="4000" dirty="0" smtClean="0">
                <a:solidFill>
                  <a:srgbClr val="242021"/>
                </a:solidFill>
              </a:rPr>
              <a:t>My </a:t>
            </a:r>
            <a:r>
              <a:rPr lang="en-US" sz="4000" dirty="0">
                <a:solidFill>
                  <a:srgbClr val="3077B4"/>
                </a:solidFill>
              </a:rPr>
              <a:t>family </a:t>
            </a:r>
            <a:r>
              <a:rPr lang="en-US" sz="4000" dirty="0">
                <a:solidFill>
                  <a:srgbClr val="242021"/>
                </a:solidFill>
              </a:rPr>
              <a:t>will move to a </a:t>
            </a:r>
            <a:r>
              <a:rPr lang="en-US" sz="4000" dirty="0">
                <a:solidFill>
                  <a:srgbClr val="3077B4"/>
                </a:solidFill>
              </a:rPr>
              <a:t>different </a:t>
            </a:r>
            <a:r>
              <a:rPr lang="en-US" sz="4000" dirty="0">
                <a:solidFill>
                  <a:srgbClr val="242021"/>
                </a:solidFill>
              </a:rPr>
              <a:t>country.</a:t>
            </a:r>
            <a:br>
              <a:rPr lang="en-US" sz="4000" dirty="0">
                <a:solidFill>
                  <a:srgbClr val="242021"/>
                </a:solidFill>
              </a:rPr>
            </a:br>
            <a:r>
              <a:rPr lang="en-US" sz="4000" dirty="0"/>
              <a:t>4. </a:t>
            </a:r>
            <a:r>
              <a:rPr lang="en-US" sz="4000" dirty="0" smtClean="0">
                <a:solidFill>
                  <a:srgbClr val="242021"/>
                </a:solidFill>
              </a:rPr>
              <a:t>Please </a:t>
            </a:r>
            <a:r>
              <a:rPr lang="en-US" sz="4000" dirty="0">
                <a:solidFill>
                  <a:srgbClr val="242021"/>
                </a:solidFill>
              </a:rPr>
              <a:t>bring your </a:t>
            </a:r>
            <a:r>
              <a:rPr lang="en-US" sz="4000" dirty="0">
                <a:solidFill>
                  <a:srgbClr val="3077B4"/>
                </a:solidFill>
              </a:rPr>
              <a:t>dictionary </a:t>
            </a:r>
            <a:r>
              <a:rPr lang="en-US" sz="4000" dirty="0">
                <a:solidFill>
                  <a:srgbClr val="242021"/>
                </a:solidFill>
              </a:rPr>
              <a:t>to the </a:t>
            </a:r>
            <a:r>
              <a:rPr lang="en-US" sz="4000" dirty="0">
                <a:solidFill>
                  <a:srgbClr val="3077B4"/>
                </a:solidFill>
              </a:rPr>
              <a:t>history</a:t>
            </a:r>
            <a:br>
              <a:rPr lang="en-US" sz="4000" dirty="0">
                <a:solidFill>
                  <a:srgbClr val="3077B4"/>
                </a:solidFill>
              </a:rPr>
            </a:br>
            <a:r>
              <a:rPr lang="en-US" sz="4000" dirty="0">
                <a:solidFill>
                  <a:srgbClr val="242021"/>
                </a:solidFill>
              </a:rPr>
              <a:t>class.</a:t>
            </a:r>
            <a:r>
              <a:rPr lang="en-US" sz="4000" dirty="0"/>
              <a:t> </a:t>
            </a:r>
          </a:p>
        </p:txBody>
      </p:sp>
      <p:pic>
        <p:nvPicPr>
          <p:cNvPr id="1026" name="Picture 2" descr="Speech therapy for Apraxia-Tips and strategies | IT stal">
            <a:extLst>
              <a:ext uri="{FF2B5EF4-FFF2-40B4-BE49-F238E27FC236}">
                <a16:creationId xmlns:a16="http://schemas.microsoft.com/office/drawing/2014/main" id="{827AC70F-6EE3-EB20-2E14-BF080389F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942" y="4292221"/>
            <a:ext cx="2245057" cy="256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88280" y="1113096"/>
            <a:ext cx="90349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Listen and repeat.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1377CE4-47D3-110A-C451-898C382BF6E4}"/>
              </a:ext>
            </a:extLst>
          </p:cNvPr>
          <p:cNvSpPr/>
          <p:nvPr/>
        </p:nvSpPr>
        <p:spPr>
          <a:xfrm>
            <a:off x="7292745" y="1881066"/>
            <a:ext cx="19781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00B050"/>
                </a:solidFill>
              </a:rPr>
              <a:t>c</a:t>
            </a:r>
            <a:r>
              <a:rPr lang="en-US" sz="4000" b="0" cap="none" spc="0" dirty="0">
                <a:ln w="0"/>
                <a:solidFill>
                  <a:srgbClr val="FF0000"/>
                </a:solidFill>
              </a:rPr>
              <a:t>(o)</a:t>
            </a:r>
            <a:r>
              <a:rPr lang="en-US" sz="4000" b="0" cap="none" spc="0" dirty="0" err="1">
                <a:ln w="0"/>
                <a:solidFill>
                  <a:srgbClr val="00B050"/>
                </a:solidFill>
              </a:rPr>
              <a:t>rrect</a:t>
            </a:r>
            <a:endParaRPr lang="en-US" sz="4000" b="0" cap="none" spc="0" dirty="0">
              <a:ln w="0"/>
              <a:solidFill>
                <a:srgbClr val="00B05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2D8B45A-8A64-9C43-AD63-399C637998C0}"/>
              </a:ext>
            </a:extLst>
          </p:cNvPr>
          <p:cNvSpPr/>
          <p:nvPr/>
        </p:nvSpPr>
        <p:spPr>
          <a:xfrm>
            <a:off x="9806926" y="2734332"/>
            <a:ext cx="18382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solidFill>
                  <a:srgbClr val="00B050"/>
                </a:solidFill>
              </a:rPr>
              <a:t>l</a:t>
            </a:r>
            <a:r>
              <a:rPr lang="en-US" sz="4000" b="0" cap="none" spc="0" dirty="0" err="1">
                <a:ln w="0"/>
                <a:solidFill>
                  <a:srgbClr val="00B050"/>
                </a:solidFill>
              </a:rPr>
              <a:t>ibr</a:t>
            </a:r>
            <a:r>
              <a:rPr lang="en-US" sz="4000" b="0" cap="none" spc="0" dirty="0">
                <a:ln w="0"/>
                <a:solidFill>
                  <a:srgbClr val="FF0000"/>
                </a:solidFill>
              </a:rPr>
              <a:t>(a)</a:t>
            </a:r>
            <a:r>
              <a:rPr lang="en-US" sz="4000" b="0" cap="none" spc="0" dirty="0" err="1">
                <a:ln w="0"/>
                <a:solidFill>
                  <a:srgbClr val="00B050"/>
                </a:solidFill>
              </a:rPr>
              <a:t>ry</a:t>
            </a:r>
            <a:endParaRPr lang="en-US" sz="4000" b="0" cap="none" spc="0" dirty="0">
              <a:ln w="0"/>
              <a:solidFill>
                <a:srgbClr val="00B05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CCAB2B1-4E01-B967-43BF-48370AE6D8D1}"/>
              </a:ext>
            </a:extLst>
          </p:cNvPr>
          <p:cNvSpPr/>
          <p:nvPr/>
        </p:nvSpPr>
        <p:spPr>
          <a:xfrm>
            <a:off x="4211004" y="3645890"/>
            <a:ext cx="42779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solidFill>
                  <a:srgbClr val="00B050"/>
                </a:solidFill>
              </a:rPr>
              <a:t>fam</a:t>
            </a:r>
            <a:r>
              <a:rPr lang="en-US" sz="4000" dirty="0" smtClean="0">
                <a:ln w="0"/>
                <a:solidFill>
                  <a:srgbClr val="FF0000"/>
                </a:solidFill>
              </a:rPr>
              <a:t>(</a:t>
            </a:r>
            <a:r>
              <a:rPr lang="en-US" sz="4000" dirty="0" err="1" smtClean="0">
                <a:ln w="0"/>
                <a:solidFill>
                  <a:srgbClr val="FF0000"/>
                </a:solidFill>
              </a:rPr>
              <a:t>i</a:t>
            </a:r>
            <a:r>
              <a:rPr lang="en-US" sz="4000" dirty="0" smtClean="0">
                <a:ln w="0"/>
                <a:solidFill>
                  <a:srgbClr val="FF0000"/>
                </a:solidFill>
              </a:rPr>
              <a:t>)</a:t>
            </a:r>
            <a:r>
              <a:rPr lang="en-US" sz="4000" dirty="0" err="1" smtClean="0">
                <a:ln w="0"/>
                <a:solidFill>
                  <a:srgbClr val="00B050"/>
                </a:solidFill>
              </a:rPr>
              <a:t>ly</a:t>
            </a:r>
            <a:r>
              <a:rPr lang="en-US" sz="4000" dirty="0" smtClean="0">
                <a:ln w="0"/>
                <a:solidFill>
                  <a:srgbClr val="00B050"/>
                </a:solidFill>
              </a:rPr>
              <a:t> - d</a:t>
            </a:r>
            <a:r>
              <a:rPr lang="en-US" sz="4000" b="0" cap="none" spc="0" dirty="0" smtClean="0">
                <a:ln w="0"/>
                <a:solidFill>
                  <a:srgbClr val="00B050"/>
                </a:solidFill>
              </a:rPr>
              <a:t>iff</a:t>
            </a:r>
            <a:r>
              <a:rPr lang="en-US" sz="4000" b="0" cap="none" spc="0" dirty="0" smtClean="0">
                <a:ln w="0"/>
                <a:solidFill>
                  <a:srgbClr val="FF0000"/>
                </a:solidFill>
              </a:rPr>
              <a:t>(e)</a:t>
            </a:r>
            <a:r>
              <a:rPr lang="en-US" sz="4000" b="0" cap="none" spc="0" dirty="0" smtClean="0">
                <a:ln w="0"/>
                <a:solidFill>
                  <a:srgbClr val="00B050"/>
                </a:solidFill>
              </a:rPr>
              <a:t>rent</a:t>
            </a:r>
            <a:endParaRPr lang="en-US" sz="4000" b="0" cap="none" spc="0" dirty="0">
              <a:ln w="0"/>
              <a:solidFill>
                <a:srgbClr val="00B05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CD498C2-BD25-5AB4-CE49-3EBF045C513F}"/>
              </a:ext>
            </a:extLst>
          </p:cNvPr>
          <p:cNvSpPr/>
          <p:nvPr/>
        </p:nvSpPr>
        <p:spPr>
          <a:xfrm>
            <a:off x="4849277" y="5787360"/>
            <a:ext cx="47236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0" cap="none" spc="0" dirty="0">
                <a:ln w="0"/>
                <a:solidFill>
                  <a:srgbClr val="00B050"/>
                </a:solidFill>
              </a:rPr>
              <a:t>diction</a:t>
            </a:r>
            <a:r>
              <a:rPr lang="en-US" sz="4000" b="0" cap="none" spc="0" dirty="0">
                <a:ln w="0"/>
                <a:solidFill>
                  <a:srgbClr val="FF0000"/>
                </a:solidFill>
              </a:rPr>
              <a:t>(</a:t>
            </a:r>
            <a:r>
              <a:rPr lang="en-US" sz="4000" cap="none" spc="0" dirty="0">
                <a:ln w="0"/>
                <a:solidFill>
                  <a:srgbClr val="FF0000"/>
                </a:solidFill>
              </a:rPr>
              <a:t>a</a:t>
            </a:r>
            <a:r>
              <a:rPr lang="en-US" sz="4000" b="0" cap="none" spc="0" dirty="0">
                <a:ln w="0"/>
                <a:solidFill>
                  <a:srgbClr val="FF0000"/>
                </a:solidFill>
              </a:rPr>
              <a:t>)</a:t>
            </a:r>
            <a:r>
              <a:rPr lang="en-US" sz="4000" b="0" cap="none" spc="0" dirty="0" err="1">
                <a:ln w="0"/>
                <a:solidFill>
                  <a:srgbClr val="00B050"/>
                </a:solidFill>
              </a:rPr>
              <a:t>ry</a:t>
            </a:r>
            <a:r>
              <a:rPr lang="en-US" sz="4000" b="0" cap="none" spc="0" dirty="0">
                <a:ln w="0"/>
                <a:solidFill>
                  <a:srgbClr val="00B050"/>
                </a:solidFill>
              </a:rPr>
              <a:t> - hist</a:t>
            </a:r>
            <a:r>
              <a:rPr lang="en-US" sz="4000" b="0" cap="none" spc="0" dirty="0">
                <a:ln w="0"/>
                <a:solidFill>
                  <a:srgbClr val="FF0000"/>
                </a:solidFill>
              </a:rPr>
              <a:t>(o)</a:t>
            </a:r>
            <a:r>
              <a:rPr lang="en-US" sz="4000" b="0" cap="none" spc="0" dirty="0" err="1">
                <a:ln w="0"/>
                <a:solidFill>
                  <a:srgbClr val="00B050"/>
                </a:solidFill>
              </a:rPr>
              <a:t>ry</a:t>
            </a:r>
            <a:endParaRPr lang="en-US" sz="4000" b="0" cap="none" spc="0" dirty="0">
              <a:ln w="0"/>
              <a:solidFill>
                <a:srgbClr val="00B050"/>
              </a:solidFill>
            </a:endParaRPr>
          </a:p>
        </p:txBody>
      </p:sp>
      <p:pic>
        <p:nvPicPr>
          <p:cNvPr id="3" name="Track 2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18411" y="1614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3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04597" y="1105695"/>
            <a:ext cx="104905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Match the word and phrases with their meanings.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7B1484-B012-BFB1-D9B0-0121D66BB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700" y="2110661"/>
            <a:ext cx="11906600" cy="293688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38E4BE1-1AEE-B9AF-069E-F7C23B33FDF6}"/>
              </a:ext>
            </a:extLst>
          </p:cNvPr>
          <p:cNvCxnSpPr>
            <a:cxnSpLocks/>
          </p:cNvCxnSpPr>
          <p:nvPr/>
        </p:nvCxnSpPr>
        <p:spPr>
          <a:xfrm>
            <a:off x="3409950" y="2437691"/>
            <a:ext cx="626269" cy="56157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8F7A5A6-A0D6-8E8D-83BD-F0B1AF54C2BE}"/>
              </a:ext>
            </a:extLst>
          </p:cNvPr>
          <p:cNvCxnSpPr>
            <a:cxnSpLocks/>
          </p:cNvCxnSpPr>
          <p:nvPr/>
        </p:nvCxnSpPr>
        <p:spPr>
          <a:xfrm>
            <a:off x="3409950" y="2977441"/>
            <a:ext cx="635000" cy="79638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4106AB3-986F-5D2D-A4F4-F9515714895E}"/>
              </a:ext>
            </a:extLst>
          </p:cNvPr>
          <p:cNvCxnSpPr>
            <a:cxnSpLocks/>
          </p:cNvCxnSpPr>
          <p:nvPr/>
        </p:nvCxnSpPr>
        <p:spPr>
          <a:xfrm>
            <a:off x="3409950" y="3853741"/>
            <a:ext cx="615950" cy="45720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EF1CB75-830A-9BC0-8CF5-9909A8CF41E0}"/>
              </a:ext>
            </a:extLst>
          </p:cNvPr>
          <p:cNvCxnSpPr>
            <a:cxnSpLocks/>
          </p:cNvCxnSpPr>
          <p:nvPr/>
        </p:nvCxnSpPr>
        <p:spPr>
          <a:xfrm flipV="1">
            <a:off x="3409950" y="2551991"/>
            <a:ext cx="635000" cy="180975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Smiling kids characters isolated. Diversity children standing cartoon  vector illustration. Stock ベクター | Adobe Stock">
            <a:extLst>
              <a:ext uri="{FF2B5EF4-FFF2-40B4-BE49-F238E27FC236}">
                <a16:creationId xmlns:a16="http://schemas.microsoft.com/office/drawing/2014/main" id="{E7A8AB62-1840-B24E-6AC5-1F66F447A6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1" t="25162" r="6973" b="22785"/>
          <a:stretch/>
        </p:blipFill>
        <p:spPr bwMode="auto">
          <a:xfrm>
            <a:off x="3107140" y="5339491"/>
            <a:ext cx="5977719" cy="151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3033</TotalTime>
  <Words>522</Words>
  <PresentationFormat>Widescreen</PresentationFormat>
  <Paragraphs>122</Paragraphs>
  <Slides>20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Adobe Gothic Std B</vt:lpstr>
      <vt:lpstr>Montserrat Medium</vt:lpstr>
      <vt:lpstr>Arial</vt:lpstr>
      <vt:lpstr>Berlin Sans FB Demi</vt:lpstr>
      <vt:lpstr>Bookman Old Style</vt:lpstr>
      <vt:lpstr>Calibri</vt:lpstr>
      <vt:lpstr>Calibri Light</vt:lpstr>
      <vt:lpstr>Myriad Pro</vt:lpstr>
      <vt:lpstr>Trebuchet MS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2023-06-13T09:55:39Z</dcterms:modified>
</cp:coreProperties>
</file>