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 id="2147483712" r:id="rId3"/>
    <p:sldMasterId id="2147483724" r:id="rId4"/>
  </p:sldMasterIdLst>
  <p:sldIdLst>
    <p:sldId id="256" r:id="rId5"/>
    <p:sldId id="258" r:id="rId6"/>
    <p:sldId id="260" r:id="rId7"/>
    <p:sldId id="259" r:id="rId8"/>
    <p:sldId id="257" r:id="rId9"/>
    <p:sldId id="279" r:id="rId10"/>
    <p:sldId id="269" r:id="rId11"/>
    <p:sldId id="271" r:id="rId12"/>
    <p:sldId id="270" r:id="rId13"/>
    <p:sldId id="290" r:id="rId14"/>
    <p:sldId id="276" r:id="rId15"/>
    <p:sldId id="277" r:id="rId16"/>
    <p:sldId id="273" r:id="rId17"/>
    <p:sldId id="274" r:id="rId18"/>
    <p:sldId id="275" r:id="rId19"/>
    <p:sldId id="291" r:id="rId20"/>
    <p:sldId id="272" r:id="rId21"/>
    <p:sldId id="280" r:id="rId22"/>
    <p:sldId id="278" r:id="rId23"/>
    <p:sldId id="292" r:id="rId24"/>
    <p:sldId id="261" r:id="rId25"/>
    <p:sldId id="281" r:id="rId26"/>
    <p:sldId id="284" r:id="rId27"/>
    <p:sldId id="293" r:id="rId28"/>
    <p:sldId id="283" r:id="rId29"/>
    <p:sldId id="282" r:id="rId30"/>
    <p:sldId id="285" r:id="rId31"/>
    <p:sldId id="286" r:id="rId32"/>
    <p:sldId id="287" r:id="rId33"/>
    <p:sldId id="288" r:id="rId34"/>
    <p:sldId id="289" r:id="rId35"/>
    <p:sldId id="294"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3E8"/>
    <a:srgbClr val="B84932"/>
    <a:srgbClr val="F3BDB7"/>
    <a:srgbClr val="5C2D69"/>
    <a:srgbClr val="E8EDD9"/>
    <a:srgbClr val="CEDEAC"/>
    <a:srgbClr val="D1DEF1"/>
    <a:srgbClr val="054825"/>
    <a:srgbClr val="CA4E2D"/>
    <a:srgbClr val="BC4B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7/25/2022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24618723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7/25/2022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65854588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7/25/2022</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0339862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7/25/2022</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57251148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32821242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66469289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35212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1128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01753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42153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25030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7/25/2022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8982224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44781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2785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7/25/2022</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47224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7091-3E06-4440-AE38-FA0EB1493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D18CB7-676D-4A5A-85FE-5D6D338ED0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C2682F-4FCF-413A-8338-415AA76B8DEE}"/>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5" name="Footer Placeholder 4">
            <a:extLst>
              <a:ext uri="{FF2B5EF4-FFF2-40B4-BE49-F238E27FC236}">
                <a16:creationId xmlns:a16="http://schemas.microsoft.com/office/drawing/2014/main" id="{40F6A4B0-6A86-473E-B7AA-A9AF76BD8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9BB49-FC2A-4DD2-BB9F-3871140EB579}"/>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80521041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7DBC-11A5-45D6-A451-8DEF52DCF4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D3A40F-F53A-4860-B563-762FE39893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3D8FB-D42A-4F6D-88BF-59E85CA2D332}"/>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5" name="Footer Placeholder 4">
            <a:extLst>
              <a:ext uri="{FF2B5EF4-FFF2-40B4-BE49-F238E27FC236}">
                <a16:creationId xmlns:a16="http://schemas.microsoft.com/office/drawing/2014/main" id="{5CAB73A7-5310-4329-B534-D9BCEEB7D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36665-BA15-4BA9-B353-91F7005E6674}"/>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19273057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1E62-B965-4CE8-9A16-D0B4AC84C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7816B7-9D58-4AE1-A006-9535ECA7DC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19089C-E01F-4217-8845-7ECEBAABFB43}"/>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5" name="Footer Placeholder 4">
            <a:extLst>
              <a:ext uri="{FF2B5EF4-FFF2-40B4-BE49-F238E27FC236}">
                <a16:creationId xmlns:a16="http://schemas.microsoft.com/office/drawing/2014/main" id="{47D57C2B-923E-4291-9DF6-8F81EB1CA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FE13F-7B7C-416C-9AAA-80982B4A9063}"/>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311410100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109D-EBBB-4DA9-B697-38AD326E2C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6E61DC-73D9-42FA-B8FC-6C3CEC007D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E1D4DB-6283-4D2C-B13F-1C91ABBE51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450AE-DE3F-4A03-948D-13F47C75AE0E}"/>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6" name="Footer Placeholder 5">
            <a:extLst>
              <a:ext uri="{FF2B5EF4-FFF2-40B4-BE49-F238E27FC236}">
                <a16:creationId xmlns:a16="http://schemas.microsoft.com/office/drawing/2014/main" id="{D53B23E7-D901-4AC3-895A-39C036199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C3446-8CB0-4046-AE93-BCC047156E4D}"/>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17497248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B862-C128-43E5-9ADC-7BE0509AE5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AA6912-C864-47D8-AE36-6F0C61C096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E538B-232A-4097-913A-C6C2ABEA71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E51F34-EA30-43B9-AFE8-281BF3B2BA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0C5817-1A69-43D0-8C05-6CFEA5ED3A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E67BAC-8705-49EA-A7FE-B608ED66B6B4}"/>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8" name="Footer Placeholder 7">
            <a:extLst>
              <a:ext uri="{FF2B5EF4-FFF2-40B4-BE49-F238E27FC236}">
                <a16:creationId xmlns:a16="http://schemas.microsoft.com/office/drawing/2014/main" id="{C42566A5-1BBC-41F1-B1E8-69227B71EE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0A3DBA-689F-40E9-9408-7D7FCCAC6918}"/>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143658449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4F43-0067-47B4-A7E2-9231E27385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D14163-410E-411C-B8D6-64C736CBD549}"/>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4" name="Footer Placeholder 3">
            <a:extLst>
              <a:ext uri="{FF2B5EF4-FFF2-40B4-BE49-F238E27FC236}">
                <a16:creationId xmlns:a16="http://schemas.microsoft.com/office/drawing/2014/main" id="{BD0F6280-9649-46E2-B71E-D97EA3171D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9FC4C6-49A4-43A4-8ADD-1253CBC3B731}"/>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39758305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CAAADD-C54F-43F8-995C-1F7BC7B0D9AA}"/>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3" name="Footer Placeholder 2">
            <a:extLst>
              <a:ext uri="{FF2B5EF4-FFF2-40B4-BE49-F238E27FC236}">
                <a16:creationId xmlns:a16="http://schemas.microsoft.com/office/drawing/2014/main" id="{672F0327-2C1A-4736-A8A8-B0E994990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3D049D-FE0A-45F4-9571-5618D91389AB}"/>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35651847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7/25/2022</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59282009"/>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3BAA-BF54-447E-A976-D7EDDBA0A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B9F40-FF2E-49C7-8423-FB1F3DBBA5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05CA1D-2BF0-4F35-A4F9-A56AFED74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D8849-AD15-4213-95E3-83678C1A72D6}"/>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6" name="Footer Placeholder 5">
            <a:extLst>
              <a:ext uri="{FF2B5EF4-FFF2-40B4-BE49-F238E27FC236}">
                <a16:creationId xmlns:a16="http://schemas.microsoft.com/office/drawing/2014/main" id="{4F7A8E22-8374-4174-B556-D91D0D8140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25BBC-AEB7-4747-97E2-4D1194F8786F}"/>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219299967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6F261-B508-4653-92B8-A2EF7375D7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D9157E-5F9B-4946-A44F-4DF750D567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43D7AE-CF4A-417D-9E65-BE7CF9E82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48D427-84E7-4FDA-841B-56C8F27F15D2}"/>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6" name="Footer Placeholder 5">
            <a:extLst>
              <a:ext uri="{FF2B5EF4-FFF2-40B4-BE49-F238E27FC236}">
                <a16:creationId xmlns:a16="http://schemas.microsoft.com/office/drawing/2014/main" id="{07D5F672-9555-4D86-81B4-A6C513A1C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CC340-67AB-4097-B1C6-4E16AD7ED34A}"/>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100950542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D18C5-D1A3-4438-A043-5DFFC99E34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9157EB-C0F3-49A9-A637-9DB52093C9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CE44A-12BD-4CC1-904B-DDDF4746CEB8}"/>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5" name="Footer Placeholder 4">
            <a:extLst>
              <a:ext uri="{FF2B5EF4-FFF2-40B4-BE49-F238E27FC236}">
                <a16:creationId xmlns:a16="http://schemas.microsoft.com/office/drawing/2014/main" id="{DD3F2F97-EEEF-4212-A010-090D1BA47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1B8B4-6D6B-47A8-8F17-58ECE6821A36}"/>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332316618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A87274-C46B-4DBF-AE8A-6A49DCA908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6D4B9E-63F4-4D29-BFA2-5BEC671E3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F79F0-3CB0-441D-9C78-657D2B4D4AE5}"/>
              </a:ext>
            </a:extLst>
          </p:cNvPr>
          <p:cNvSpPr>
            <a:spLocks noGrp="1"/>
          </p:cNvSpPr>
          <p:nvPr>
            <p:ph type="dt" sz="half" idx="10"/>
          </p:nvPr>
        </p:nvSpPr>
        <p:spPr/>
        <p:txBody>
          <a:bodyPr/>
          <a:lstStyle/>
          <a:p>
            <a:fld id="{EC37451C-0471-4B2B-AEC1-1804B31DA158}" type="datetimeFigureOut">
              <a:rPr lang="en-US" smtClean="0"/>
              <a:t>7/25/2022</a:t>
            </a:fld>
            <a:endParaRPr lang="en-US"/>
          </a:p>
        </p:txBody>
      </p:sp>
      <p:sp>
        <p:nvSpPr>
          <p:cNvPr id="5" name="Footer Placeholder 4">
            <a:extLst>
              <a:ext uri="{FF2B5EF4-FFF2-40B4-BE49-F238E27FC236}">
                <a16:creationId xmlns:a16="http://schemas.microsoft.com/office/drawing/2014/main" id="{4F735855-02BB-4996-8F10-5BFA938E7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0B9ED-7FEB-4E92-BDB6-91819C6BD8FF}"/>
              </a:ext>
            </a:extLst>
          </p:cNvPr>
          <p:cNvSpPr>
            <a:spLocks noGrp="1"/>
          </p:cNvSpPr>
          <p:nvPr>
            <p:ph type="sldNum" sz="quarter" idx="12"/>
          </p:nvPr>
        </p:nvSpPr>
        <p:spPr/>
        <p:txBody>
          <a:bodyPr/>
          <a:lstStyle/>
          <a:p>
            <a:fld id="{F3689431-20E3-4F64-8672-3215596B6BA4}" type="slidenum">
              <a:rPr lang="en-US" smtClean="0"/>
              <a:t>‹#›</a:t>
            </a:fld>
            <a:endParaRPr lang="en-US"/>
          </a:p>
        </p:txBody>
      </p:sp>
    </p:spTree>
    <p:extLst>
      <p:ext uri="{BB962C8B-B14F-4D97-AF65-F5344CB8AC3E}">
        <p14:creationId xmlns:p14="http://schemas.microsoft.com/office/powerpoint/2010/main" val="525741246"/>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134668692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890138"/>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6763875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88052323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36791339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9629849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7/25/2022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11660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96244538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2252298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498605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940408"/>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188464544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437944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836126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845757928"/>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48720411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268711806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7/25/2022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5026639"/>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4184156524"/>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98621186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7/25/2022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69944598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7/25/2022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27299600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7/25/2022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31440376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7/25/2022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0076611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lIns="109728" tIns="109728" rIns="109728" bIns="91440" anchor="ctr"/>
          <a:lstStyle>
            <a:lvl1pPr algn="l">
              <a:defRPr sz="900" cap="all" spc="150" baseline="0">
                <a:solidFill>
                  <a:srgbClr val="FFFFFF"/>
                </a:solidFill>
              </a:defRPr>
            </a:lvl1pPr>
          </a:lstStyle>
          <a:p>
            <a:fld id="{193BAB95-8DA7-460B-B00A-7037C8394FB0}" type="datetime1">
              <a:rPr lang="en-US" smtClean="0"/>
              <a:pPr/>
              <a:t>7/25/2022</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lIns="109728" tIns="109728" rIns="109728" bIns="91440" anchor="ctr"/>
          <a:lstStyle>
            <a:lvl1pPr algn="ctr">
              <a:defRPr sz="900" cap="none"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lIns="109728" tIns="109728" rIns="109728" bIns="9144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31699356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ransition spd="slow">
    <p:wipe/>
  </p:transition>
  <p:hf sldNum="0" hdr="0" ftr="0" dt="0"/>
  <p:txStyles>
    <p:titleStyle>
      <a:lvl1pPr algn="l" defTabSz="914400" rtl="0" eaLnBrk="1" latinLnBrk="0" hangingPunct="1">
        <a:lnSpc>
          <a:spcPct val="100000"/>
        </a:lnSpc>
        <a:spcBef>
          <a:spcPct val="0"/>
        </a:spcBef>
        <a:buNone/>
        <a:defRPr sz="4400" kern="1200" spc="320">
          <a:solidFill>
            <a:srgbClr val="FFFFFF"/>
          </a:solidFill>
          <a:latin typeface="+mj-lt"/>
          <a:ea typeface="+mj-ea"/>
          <a:cs typeface="+mj-cs"/>
        </a:defRPr>
      </a:lvl1pPr>
    </p:titleStyle>
    <p:bodyStyle>
      <a:lvl1pPr marL="228600" indent="-228600" algn="l" defTabSz="914400" rtl="0" eaLnBrk="1" latinLnBrk="0" hangingPunct="1">
        <a:lnSpc>
          <a:spcPct val="114000"/>
        </a:lnSpc>
        <a:spcBef>
          <a:spcPts val="1000"/>
        </a:spcBef>
        <a:buClr>
          <a:schemeClr val="bg1"/>
        </a:buClr>
        <a:buSzPct val="75000"/>
        <a:buFont typeface="Arial" panose="020B0604020202020204" pitchFamily="34" charset="0"/>
        <a:buChar char="•"/>
        <a:defRPr sz="2400" kern="1200" spc="150">
          <a:solidFill>
            <a:srgbClr val="FFFFFF"/>
          </a:solidFill>
          <a:latin typeface="+mn-lt"/>
          <a:ea typeface="+mn-ea"/>
          <a:cs typeface="+mn-cs"/>
        </a:defRPr>
      </a:lvl1pPr>
      <a:lvl2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2000" kern="1200" spc="150">
          <a:solidFill>
            <a:srgbClr val="FFFFFF"/>
          </a:solidFill>
          <a:latin typeface="+mn-lt"/>
          <a:ea typeface="+mn-ea"/>
          <a:cs typeface="+mn-cs"/>
        </a:defRPr>
      </a:lvl2pPr>
      <a:lvl3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800" kern="1200" spc="150">
          <a:solidFill>
            <a:srgbClr val="FFFFFF"/>
          </a:solidFill>
          <a:latin typeface="+mn-lt"/>
          <a:ea typeface="+mn-ea"/>
          <a:cs typeface="+mn-cs"/>
        </a:defRPr>
      </a:lvl3pPr>
      <a:lvl4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50">
          <a:solidFill>
            <a:srgbClr val="FFFFFF"/>
          </a:solidFill>
          <a:latin typeface="+mn-lt"/>
          <a:ea typeface="+mn-ea"/>
          <a:cs typeface="+mn-cs"/>
        </a:defRPr>
      </a:lvl4pPr>
      <a:lvl5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5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7/25/2022</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39035693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wipe/>
  </p:transition>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87163-449A-4708-9712-144F95CC9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748FC3-CFBD-402A-80DC-32B4FB32D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B22B7-5A08-4704-AEA0-021DBF7935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7451C-0471-4B2B-AEC1-1804B31DA158}" type="datetimeFigureOut">
              <a:rPr lang="en-US" smtClean="0"/>
              <a:t>7/25/2022</a:t>
            </a:fld>
            <a:endParaRPr lang="en-US"/>
          </a:p>
        </p:txBody>
      </p:sp>
      <p:sp>
        <p:nvSpPr>
          <p:cNvPr id="5" name="Footer Placeholder 4">
            <a:extLst>
              <a:ext uri="{FF2B5EF4-FFF2-40B4-BE49-F238E27FC236}">
                <a16:creationId xmlns:a16="http://schemas.microsoft.com/office/drawing/2014/main" id="{0C5369F0-0731-4ED0-9392-9CDEE0A988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79EF1A-1A98-43DF-AC4E-FC34767F0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89431-20E3-4F64-8672-3215596B6BA4}" type="slidenum">
              <a:rPr lang="en-US" smtClean="0"/>
              <a:t>‹#›</a:t>
            </a:fld>
            <a:endParaRPr lang="en-US"/>
          </a:p>
        </p:txBody>
      </p:sp>
    </p:spTree>
    <p:extLst>
      <p:ext uri="{BB962C8B-B14F-4D97-AF65-F5344CB8AC3E}">
        <p14:creationId xmlns:p14="http://schemas.microsoft.com/office/powerpoint/2010/main" val="230791798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767647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ransition spd="slow">
    <p:wipe/>
  </p:transition>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44.jpeg"/><Relationship Id="rId5" Type="http://schemas.openxmlformats.org/officeDocument/2006/relationships/image" Target="../media/image42.sv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pic>
        <p:nvPicPr>
          <p:cNvPr id="4" name="Picture 3" descr="Notebook">
            <a:extLst>
              <a:ext uri="{FF2B5EF4-FFF2-40B4-BE49-F238E27FC236}">
                <a16:creationId xmlns:a16="http://schemas.microsoft.com/office/drawing/2014/main" id="{C5940DEC-A79F-2C02-2D04-EACBA540FA6C}"/>
              </a:ext>
            </a:extLst>
          </p:cNvPr>
          <p:cNvPicPr>
            <a:picLocks noChangeAspect="1"/>
          </p:cNvPicPr>
          <p:nvPr/>
        </p:nvPicPr>
        <p:blipFill rotWithShape="1">
          <a:blip r:embed="rId2"/>
          <a:srcRect l="12465" r="28765" b="-1"/>
          <a:stretch/>
        </p:blipFill>
        <p:spPr>
          <a:xfrm>
            <a:off x="20" y="10"/>
            <a:ext cx="6038037" cy="6857990"/>
          </a:xfrm>
          <a:prstGeom prst="rect">
            <a:avLst/>
          </a:prstGeom>
        </p:spPr>
      </p:pic>
      <p:sp>
        <p:nvSpPr>
          <p:cNvPr id="11" name="Cross 10">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3" name="Rectangle 12">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4" name="Freeform 7">
            <a:extLst>
              <a:ext uri="{FF2B5EF4-FFF2-40B4-BE49-F238E27FC236}">
                <a16:creationId xmlns:a16="http://schemas.microsoft.com/office/drawing/2014/main" id="{64DD13FB-F095-47C6-83B7-55B5AA52A4AC}"/>
              </a:ext>
            </a:extLst>
          </p:cNvPr>
          <p:cNvSpPr/>
          <p:nvPr/>
        </p:nvSpPr>
        <p:spPr>
          <a:xfrm>
            <a:off x="0" y="1898460"/>
            <a:ext cx="12163038" cy="3130740"/>
          </a:xfrm>
          <a:custGeom>
            <a:avLst/>
            <a:gdLst/>
            <a:ahLst/>
            <a:cxnLst/>
            <a:rect l="l" t="t" r="r" b="b"/>
            <a:pathLst>
              <a:path w="1913890" h="870262">
                <a:moveTo>
                  <a:pt x="0" y="0"/>
                </a:moveTo>
                <a:lnTo>
                  <a:pt x="1913890" y="0"/>
                </a:lnTo>
                <a:lnTo>
                  <a:pt x="1913890" y="870262"/>
                </a:lnTo>
                <a:lnTo>
                  <a:pt x="0" y="870262"/>
                </a:lnTo>
                <a:close/>
              </a:path>
            </a:pathLst>
          </a:custGeom>
          <a:solidFill>
            <a:schemeClr val="tx1">
              <a:lumMod val="95000"/>
              <a:lumOff val="5000"/>
              <a:alpha val="66667"/>
            </a:schemeClr>
          </a:solidFill>
        </p:spPr>
      </p:sp>
      <p:sp>
        <p:nvSpPr>
          <p:cNvPr id="15" name="TextBox 14">
            <a:extLst>
              <a:ext uri="{FF2B5EF4-FFF2-40B4-BE49-F238E27FC236}">
                <a16:creationId xmlns:a16="http://schemas.microsoft.com/office/drawing/2014/main" id="{C2FEF3B5-C91F-4C16-A0F9-9E8C3728F415}"/>
              </a:ext>
            </a:extLst>
          </p:cNvPr>
          <p:cNvSpPr txBox="1"/>
          <p:nvPr/>
        </p:nvSpPr>
        <p:spPr>
          <a:xfrm>
            <a:off x="2548900" y="2073402"/>
            <a:ext cx="9304010" cy="2529923"/>
          </a:xfrm>
          <a:prstGeom prst="rect">
            <a:avLst/>
          </a:prstGeom>
          <a:noFill/>
        </p:spPr>
        <p:txBody>
          <a:bodyPr wrap="square" rtlCol="0">
            <a:spAutoFit/>
          </a:bodyPr>
          <a:lstStyle/>
          <a:p>
            <a:pPr algn="r">
              <a:lnSpc>
                <a:spcPct val="120000"/>
              </a:lnSpc>
            </a:pPr>
            <a:r>
              <a:rPr lang="vi-VN" sz="5400" b="1" dirty="0">
                <a:solidFill>
                  <a:schemeClr val="bg1"/>
                </a:solidFill>
                <a:latin typeface="Arial" panose="020B0604020202020204" pitchFamily="34" charset="0"/>
                <a:cs typeface="Arial" panose="020B0604020202020204" pitchFamily="34" charset="0"/>
              </a:rPr>
              <a:t>CHÀO MỪNG CÁC EM ĐẾN VỚI BUỔI HỌC</a:t>
            </a:r>
          </a:p>
          <a:p>
            <a:pPr algn="ctr">
              <a:lnSpc>
                <a:spcPct val="120000"/>
              </a:lnSpc>
            </a:pPr>
            <a:r>
              <a:rPr lang="vi-VN" sz="2400" b="1" dirty="0">
                <a:solidFill>
                  <a:schemeClr val="bg1"/>
                </a:solidFill>
                <a:latin typeface="Arial" panose="020B060402020202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C72F756-B818-43E5-A9F6-111869F1E608}"/>
              </a:ext>
            </a:extLst>
          </p:cNvPr>
          <p:cNvSpPr txBox="1"/>
          <p:nvPr/>
        </p:nvSpPr>
        <p:spPr>
          <a:xfrm>
            <a:off x="6355558" y="3931988"/>
            <a:ext cx="6183630" cy="978729"/>
          </a:xfrm>
          <a:prstGeom prst="rect">
            <a:avLst/>
          </a:prstGeom>
          <a:noFill/>
        </p:spPr>
        <p:txBody>
          <a:bodyPr wrap="square">
            <a:spAutoFit/>
          </a:bodyPr>
          <a:lstStyle/>
          <a:p>
            <a:pPr>
              <a:lnSpc>
                <a:spcPct val="120000"/>
              </a:lnSpc>
            </a:pPr>
            <a:r>
              <a:rPr lang="vi-VN" sz="2400" b="1" dirty="0">
                <a:solidFill>
                  <a:schemeClr val="bg1"/>
                </a:solidFill>
                <a:latin typeface="Arial" panose="020B0604020202020204" pitchFamily="34" charset="0"/>
                <a:cs typeface="Arial" panose="020B0604020202020204" pitchFamily="34" charset="0"/>
              </a:rPr>
              <a:t>Giáo viên: </a:t>
            </a:r>
            <a:r>
              <a:rPr lang="vi-VN" sz="2400" dirty="0">
                <a:solidFill>
                  <a:schemeClr val="bg1"/>
                </a:solidFill>
                <a:latin typeface="Arial" panose="020B0604020202020204" pitchFamily="34" charset="0"/>
                <a:cs typeface="Arial" panose="020B0604020202020204" pitchFamily="34" charset="0"/>
              </a:rPr>
              <a:t>..................................</a:t>
            </a:r>
          </a:p>
          <a:p>
            <a:pPr>
              <a:lnSpc>
                <a:spcPct val="120000"/>
              </a:lnSpc>
            </a:pPr>
            <a:r>
              <a:rPr lang="vi-VN" sz="2400" b="1" dirty="0">
                <a:solidFill>
                  <a:schemeClr val="bg1"/>
                </a:solidFill>
                <a:latin typeface="Arial" panose="020B0604020202020204" pitchFamily="34" charset="0"/>
                <a:cs typeface="Arial" panose="020B0604020202020204" pitchFamily="34" charset="0"/>
              </a:rPr>
              <a:t>Năm học: 2022 – 2023   </a:t>
            </a:r>
          </a:p>
        </p:txBody>
      </p:sp>
      <p:pic>
        <p:nvPicPr>
          <p:cNvPr id="3074" name="Picture 2" descr="Sách giáo khoa Chân trời sáng tạo - Bộ sách của Nhà xuất bản Giáo dục Việt  Nam">
            <a:extLst>
              <a:ext uri="{FF2B5EF4-FFF2-40B4-BE49-F238E27FC236}">
                <a16:creationId xmlns:a16="http://schemas.microsoft.com/office/drawing/2014/main" id="{6B3B7405-7856-4B0B-BB00-B1A4A164C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03" y="345409"/>
            <a:ext cx="1450927" cy="115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367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6FB9C-2CAB-4629-8E37-E0DA5001530A}"/>
              </a:ext>
            </a:extLst>
          </p:cNvPr>
          <p:cNvSpPr/>
          <p:nvPr/>
        </p:nvSpPr>
        <p:spPr>
          <a:xfrm>
            <a:off x="0" y="925032"/>
            <a:ext cx="1711842" cy="262624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E1003C6-713D-4DD5-9259-2D3D9BBAEE6C}"/>
              </a:ext>
            </a:extLst>
          </p:cNvPr>
          <p:cNvCxnSpPr/>
          <p:nvPr/>
        </p:nvCxnSpPr>
        <p:spPr>
          <a:xfrm>
            <a:off x="1711842"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A33B11A-F9BA-4A33-A188-86CBB39F2E9A}"/>
              </a:ext>
            </a:extLst>
          </p:cNvPr>
          <p:cNvSpPr/>
          <p:nvPr/>
        </p:nvSpPr>
        <p:spPr>
          <a:xfrm>
            <a:off x="1796902" y="318977"/>
            <a:ext cx="10395098" cy="12652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solidFill>
                  <a:schemeClr val="tx1"/>
                </a:solidFill>
                <a:latin typeface="Arial" panose="020B0604020202020204" pitchFamily="34" charset="0"/>
                <a:cs typeface="Arial" panose="020B0604020202020204" pitchFamily="34" charset="0"/>
              </a:rPr>
              <a:t>Hãy lấy ví dụ chứng minh rằng tế bào có thể đảm nhiệm chức năng của một cơ thể sống.</a:t>
            </a:r>
            <a:endParaRPr lang="en-US" sz="2800" b="1" dirty="0">
              <a:solidFill>
                <a:schemeClr val="tx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A6D11826-928D-4DB3-AE1B-AC832A140D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95" y="1288754"/>
            <a:ext cx="1898797" cy="1898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278E47-2F49-002A-E783-2255860C61ED}"/>
              </a:ext>
            </a:extLst>
          </p:cNvPr>
          <p:cNvSpPr txBox="1"/>
          <p:nvPr/>
        </p:nvSpPr>
        <p:spPr>
          <a:xfrm>
            <a:off x="2054563" y="2238152"/>
            <a:ext cx="9519483" cy="3085653"/>
          </a:xfrm>
          <a:prstGeom prst="rect">
            <a:avLst/>
          </a:prstGeom>
          <a:noFill/>
        </p:spPr>
        <p:txBody>
          <a:bodyPr wrap="square">
            <a:spAutoFit/>
          </a:bodyPr>
          <a:lstStyle>
            <a:defPPr>
              <a:defRPr lang="en-US"/>
            </a:defPPr>
            <a:lvl1pPr algn="just">
              <a:lnSpc>
                <a:spcPct val="120000"/>
              </a:lnSpc>
              <a:spcAft>
                <a:spcPts val="600"/>
              </a:spcAft>
              <a:defRPr sz="2400" b="1" i="0">
                <a:solidFill>
                  <a:srgbClr val="FF0000"/>
                </a:solidFill>
                <a:effectLst/>
                <a:latin typeface="Arial" panose="020B0604020202020204" pitchFamily="34" charset="0"/>
                <a:ea typeface="Aachen" panose="02020500000000000000" pitchFamily="18" charset="0"/>
                <a:cs typeface="Arial" panose="020B0604020202020204" pitchFamily="34" charset="0"/>
              </a:defRPr>
            </a:lvl1pPr>
          </a:lstStyle>
          <a:p>
            <a:pPr marL="342900" indent="-342900">
              <a:buFont typeface="Wingdings" panose="05000000000000000000" pitchFamily="2" charset="2"/>
              <a:buChar char="§"/>
            </a:pPr>
            <a:r>
              <a:rPr lang="vi-VN" dirty="0">
                <a:solidFill>
                  <a:schemeClr val="tx1"/>
                </a:solidFill>
              </a:rPr>
              <a:t>Dinh dưỡng: </a:t>
            </a:r>
            <a:r>
              <a:rPr lang="vi-VN" b="0" dirty="0">
                <a:solidFill>
                  <a:schemeClr val="tx1"/>
                </a:solidFill>
              </a:rPr>
              <a:t>tự dưỡng, dị dưỡng.</a:t>
            </a:r>
          </a:p>
          <a:p>
            <a:pPr marL="342900" indent="-342900">
              <a:buFont typeface="Wingdings" panose="05000000000000000000" pitchFamily="2" charset="2"/>
              <a:buChar char="§"/>
            </a:pPr>
            <a:r>
              <a:rPr lang="vi-VN" dirty="0">
                <a:solidFill>
                  <a:schemeClr val="tx1"/>
                </a:solidFill>
              </a:rPr>
              <a:t>Hô hấp: </a:t>
            </a:r>
            <a:r>
              <a:rPr lang="vi-VN" b="0" dirty="0">
                <a:solidFill>
                  <a:schemeClr val="tx1"/>
                </a:solidFill>
              </a:rPr>
              <a:t>nhờ sự trao đổi khí qua màng.</a:t>
            </a:r>
          </a:p>
          <a:p>
            <a:pPr marL="342900" indent="-342900">
              <a:buFont typeface="Wingdings" panose="05000000000000000000" pitchFamily="2" charset="2"/>
              <a:buChar char="§"/>
            </a:pPr>
            <a:r>
              <a:rPr lang="vi-VN" dirty="0">
                <a:solidFill>
                  <a:schemeClr val="tx1"/>
                </a:solidFill>
              </a:rPr>
              <a:t>Bài tiết: </a:t>
            </a:r>
            <a:r>
              <a:rPr lang="vi-VN" b="0" dirty="0">
                <a:solidFill>
                  <a:schemeClr val="tx1"/>
                </a:solidFill>
              </a:rPr>
              <a:t>không bào co bóp tập trung nước thừa cùng sản phẩm bài tiết thải ra ngoài giúp cân bằng áp suất thẩm thấu.</a:t>
            </a:r>
          </a:p>
          <a:p>
            <a:pPr marL="342900" indent="-342900">
              <a:buFont typeface="Wingdings" panose="05000000000000000000" pitchFamily="2" charset="2"/>
              <a:buChar char="§"/>
            </a:pPr>
            <a:r>
              <a:rPr lang="vi-VN" dirty="0">
                <a:solidFill>
                  <a:schemeClr val="tx1"/>
                </a:solidFill>
              </a:rPr>
              <a:t>Sinh sản: </a:t>
            </a:r>
            <a:r>
              <a:rPr lang="vi-VN" b="0" dirty="0">
                <a:solidFill>
                  <a:schemeClr val="tx1"/>
                </a:solidFill>
              </a:rPr>
              <a:t>bằng cách phân đôi cơ thể.</a:t>
            </a:r>
          </a:p>
          <a:p>
            <a:r>
              <a:rPr lang="vi-VN" sz="2800" dirty="0">
                <a:solidFill>
                  <a:srgbClr val="0070C0"/>
                </a:solidFill>
              </a:rPr>
              <a:t>=&gt; Có đầy đủ chức năng của một đơn vị sống độc lập.</a:t>
            </a:r>
          </a:p>
        </p:txBody>
      </p:sp>
    </p:spTree>
    <p:extLst>
      <p:ext uri="{BB962C8B-B14F-4D97-AF65-F5344CB8AC3E}">
        <p14:creationId xmlns:p14="http://schemas.microsoft.com/office/powerpoint/2010/main" val="1331525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6FB9C-2CAB-4629-8E37-E0DA5001530A}"/>
              </a:ext>
            </a:extLst>
          </p:cNvPr>
          <p:cNvSpPr/>
          <p:nvPr/>
        </p:nvSpPr>
        <p:spPr>
          <a:xfrm>
            <a:off x="0" y="925032"/>
            <a:ext cx="1711842" cy="262624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E1003C6-713D-4DD5-9259-2D3D9BBAEE6C}"/>
              </a:ext>
            </a:extLst>
          </p:cNvPr>
          <p:cNvCxnSpPr/>
          <p:nvPr/>
        </p:nvCxnSpPr>
        <p:spPr>
          <a:xfrm>
            <a:off x="1711842" y="0"/>
            <a:ext cx="0" cy="68580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A33B11A-F9BA-4A33-A188-86CBB39F2E9A}"/>
              </a:ext>
            </a:extLst>
          </p:cNvPr>
          <p:cNvSpPr/>
          <p:nvPr/>
        </p:nvSpPr>
        <p:spPr>
          <a:xfrm>
            <a:off x="1796902" y="318977"/>
            <a:ext cx="10395098" cy="126527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solidFill>
                  <a:schemeClr val="tx1"/>
                </a:solidFill>
                <a:latin typeface="Arial" panose="020B0604020202020204" pitchFamily="34" charset="0"/>
                <a:cs typeface="Arial" panose="020B0604020202020204" pitchFamily="34" charset="0"/>
              </a:rPr>
              <a:t>Cơ thể đơn bào có màng tế bào giúp bảo vệ các thành phần bên trong tế bào, ngăn cách với môi trường.</a:t>
            </a:r>
            <a:endParaRPr lang="en-US" sz="2800" b="1" dirty="0">
              <a:solidFill>
                <a:schemeClr val="tx1"/>
              </a:solidFill>
              <a:latin typeface="Arial" panose="020B0604020202020204" pitchFamily="34" charset="0"/>
              <a:cs typeface="Arial" panose="020B0604020202020204" pitchFamily="34" charset="0"/>
            </a:endParaRPr>
          </a:p>
        </p:txBody>
      </p:sp>
      <p:pic>
        <p:nvPicPr>
          <p:cNvPr id="7170" name="Picture 2" descr="Cơ thể đơn bào là cơ thể có cấu tạo:">
            <a:extLst>
              <a:ext uri="{FF2B5EF4-FFF2-40B4-BE49-F238E27FC236}">
                <a16:creationId xmlns:a16="http://schemas.microsoft.com/office/drawing/2014/main" id="{746C263D-E6BE-43A5-A70E-CB28C18525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3684" y="1724084"/>
            <a:ext cx="6697070" cy="47405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99D6E05-2592-41FA-A582-C82D0724E262}"/>
              </a:ext>
            </a:extLst>
          </p:cNvPr>
          <p:cNvSpPr/>
          <p:nvPr/>
        </p:nvSpPr>
        <p:spPr>
          <a:xfrm>
            <a:off x="6095999" y="1924492"/>
            <a:ext cx="2165497" cy="6273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A6D11826-928D-4DB3-AE1B-AC832A140D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95" y="1288754"/>
            <a:ext cx="1898797" cy="189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732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anim calcmode="lin" valueType="num">
                                      <p:cBhvr>
                                        <p:cTn id="15" dur="1000" fill="hold"/>
                                        <p:tgtEl>
                                          <p:spTgt spid="7170"/>
                                        </p:tgtEl>
                                        <p:attrNameLst>
                                          <p:attrName>ppt_x</p:attrName>
                                        </p:attrNameLst>
                                      </p:cBhvr>
                                      <p:tavLst>
                                        <p:tav tm="0">
                                          <p:val>
                                            <p:strVal val="#ppt_x"/>
                                          </p:val>
                                        </p:tav>
                                        <p:tav tm="100000">
                                          <p:val>
                                            <p:strVal val="#ppt_x"/>
                                          </p:val>
                                        </p:tav>
                                      </p:tavLst>
                                    </p:anim>
                                    <p:anim calcmode="lin" valueType="num">
                                      <p:cBhvr>
                                        <p:cTn id="16" dur="1000" fill="hold"/>
                                        <p:tgtEl>
                                          <p:spTgt spid="717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6FB9C-2CAB-4629-8E37-E0DA5001530A}"/>
              </a:ext>
            </a:extLst>
          </p:cNvPr>
          <p:cNvSpPr/>
          <p:nvPr/>
        </p:nvSpPr>
        <p:spPr>
          <a:xfrm>
            <a:off x="0" y="925032"/>
            <a:ext cx="1711842" cy="262624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4" name="Straight Connector 3">
            <a:extLst>
              <a:ext uri="{FF2B5EF4-FFF2-40B4-BE49-F238E27FC236}">
                <a16:creationId xmlns:a16="http://schemas.microsoft.com/office/drawing/2014/main" id="{2E1003C6-713D-4DD5-9259-2D3D9BBAEE6C}"/>
              </a:ext>
            </a:extLst>
          </p:cNvPr>
          <p:cNvCxnSpPr/>
          <p:nvPr/>
        </p:nvCxnSpPr>
        <p:spPr>
          <a:xfrm>
            <a:off x="1711842"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A33B11A-F9BA-4A33-A188-86CBB39F2E9A}"/>
              </a:ext>
            </a:extLst>
          </p:cNvPr>
          <p:cNvSpPr/>
          <p:nvPr/>
        </p:nvSpPr>
        <p:spPr>
          <a:xfrm>
            <a:off x="1796902" y="318977"/>
            <a:ext cx="10395098" cy="12652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rPr>
              <a:t>Vẽ sơ đồ mối quan hệ giữa tế bào/cơ thể - môi trường đối với cơ thể đơn bào.</a:t>
            </a:r>
            <a:endParaRPr kumimoji="0" lang="en-US"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pic>
        <p:nvPicPr>
          <p:cNvPr id="9218" name="Picture 2">
            <a:extLst>
              <a:ext uri="{FF2B5EF4-FFF2-40B4-BE49-F238E27FC236}">
                <a16:creationId xmlns:a16="http://schemas.microsoft.com/office/drawing/2014/main" id="{33E45CEA-32ED-411E-AF6C-8F62D91EA8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95" y="1288754"/>
            <a:ext cx="1898797" cy="189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250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3827720" y="265814"/>
            <a:ext cx="8027581" cy="6358270"/>
            <a:chOff x="3827720" y="265814"/>
            <a:chExt cx="8027581" cy="6358270"/>
          </a:xfrm>
        </p:grpSpPr>
        <p:grpSp>
          <p:nvGrpSpPr>
            <p:cNvPr id="6" name="Group 5"/>
            <p:cNvGrpSpPr/>
            <p:nvPr/>
          </p:nvGrpSpPr>
          <p:grpSpPr>
            <a:xfrm>
              <a:off x="3827720" y="265814"/>
              <a:ext cx="8027581" cy="6358270"/>
              <a:chOff x="3827720" y="265814"/>
              <a:chExt cx="8027581" cy="6358270"/>
            </a:xfrm>
          </p:grpSpPr>
          <p:grpSp>
            <p:nvGrpSpPr>
              <p:cNvPr id="2" name="Group 1"/>
              <p:cNvGrpSpPr/>
              <p:nvPr/>
            </p:nvGrpSpPr>
            <p:grpSpPr>
              <a:xfrm>
                <a:off x="3827720" y="265814"/>
                <a:ext cx="8027581" cy="6358270"/>
                <a:chOff x="3827720" y="265814"/>
                <a:chExt cx="8027581" cy="6358270"/>
              </a:xfrm>
            </p:grpSpPr>
            <p:sp>
              <p:nvSpPr>
                <p:cNvPr id="5" name="Rectangle 4">
                  <a:extLst>
                    <a:ext uri="{FF2B5EF4-FFF2-40B4-BE49-F238E27FC236}">
                      <a16:creationId xmlns:a16="http://schemas.microsoft.com/office/drawing/2014/main" id="{A0036402-B900-47CB-9F27-CACAE980D39E}"/>
                    </a:ext>
                  </a:extLst>
                </p:cNvPr>
                <p:cNvSpPr/>
                <p:nvPr/>
              </p:nvSpPr>
              <p:spPr>
                <a:xfrm>
                  <a:off x="3827720" y="265814"/>
                  <a:ext cx="8027581" cy="6358270"/>
                </a:xfrm>
                <a:prstGeom prst="rect">
                  <a:avLst/>
                </a:prstGeom>
                <a:solidFill>
                  <a:srgbClr val="CED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26D381-554C-4473-8FEA-3BA2B11E28C9}"/>
                    </a:ext>
                  </a:extLst>
                </p:cNvPr>
                <p:cNvSpPr/>
                <p:nvPr/>
              </p:nvSpPr>
              <p:spPr>
                <a:xfrm>
                  <a:off x="4965405" y="1020726"/>
                  <a:ext cx="3498111" cy="4880345"/>
                </a:xfrm>
                <a:prstGeom prst="ellipse">
                  <a:avLst/>
                </a:prstGeom>
                <a:solidFill>
                  <a:srgbClr val="E8EDD9"/>
                </a:solidFill>
                <a:ln w="28575">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2AC4786-B0A1-4559-A89B-C97214FBE736}"/>
                    </a:ext>
                  </a:extLst>
                </p:cNvPr>
                <p:cNvCxnSpPr>
                  <a:cxnSpLocks/>
                </p:cNvCxnSpPr>
                <p:nvPr/>
              </p:nvCxnSpPr>
              <p:spPr>
                <a:xfrm>
                  <a:off x="4359349" y="3444949"/>
                  <a:ext cx="882502" cy="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74B7D2-4CCA-4390-8552-67618AEC8B4F}"/>
                    </a:ext>
                  </a:extLst>
                </p:cNvPr>
                <p:cNvCxnSpPr>
                  <a:cxnSpLocks/>
                </p:cNvCxnSpPr>
                <p:nvPr/>
              </p:nvCxnSpPr>
              <p:spPr>
                <a:xfrm>
                  <a:off x="4348717" y="3705446"/>
                  <a:ext cx="882502" cy="0"/>
                </a:xfrm>
                <a:prstGeom prst="straightConnector1">
                  <a:avLst/>
                </a:prstGeom>
                <a:ln w="28575">
                  <a:solidFill>
                    <a:schemeClr val="accent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27B3E3-94DB-4873-B026-423B90B730B3}"/>
                    </a:ext>
                  </a:extLst>
                </p:cNvPr>
                <p:cNvCxnSpPr>
                  <a:cxnSpLocks/>
                </p:cNvCxnSpPr>
                <p:nvPr/>
              </p:nvCxnSpPr>
              <p:spPr>
                <a:xfrm>
                  <a:off x="4455042" y="6262577"/>
                  <a:ext cx="1201479" cy="0"/>
                </a:xfrm>
                <a:prstGeom prst="straightConnector1">
                  <a:avLst/>
                </a:prstGeom>
                <a:ln w="28575">
                  <a:solidFill>
                    <a:schemeClr val="accent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CCE27E5-A6AE-484B-911D-0A7C1CA41485}"/>
                    </a:ext>
                  </a:extLst>
                </p:cNvPr>
                <p:cNvSpPr txBox="1"/>
                <p:nvPr/>
              </p:nvSpPr>
              <p:spPr>
                <a:xfrm>
                  <a:off x="6096000" y="6075859"/>
                  <a:ext cx="2417979" cy="373436"/>
                </a:xfrm>
                <a:prstGeom prst="rect">
                  <a:avLst/>
                </a:prstGeom>
                <a:noFill/>
              </p:spPr>
              <p:txBody>
                <a:bodyPr wrap="square" rtlCol="0">
                  <a:spAutoFit/>
                </a:bodyPr>
                <a:lstStyle/>
                <a:p>
                  <a:pPr>
                    <a:lnSpc>
                      <a:spcPct val="110000"/>
                    </a:lnSpc>
                  </a:pPr>
                  <a:r>
                    <a:rPr lang="vi-VN" b="1" dirty="0">
                      <a:latin typeface="Arial" panose="020B0604020202020204" pitchFamily="34" charset="0"/>
                      <a:cs typeface="Arial" panose="020B0604020202020204" pitchFamily="34" charset="0"/>
                    </a:rPr>
                    <a:t>Kích thích</a:t>
                  </a:r>
                  <a:endParaRPr lang="en-US"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34531F2-EA06-488C-A295-8E0A9BF889D4}"/>
                    </a:ext>
                  </a:extLst>
                </p:cNvPr>
                <p:cNvSpPr txBox="1"/>
                <p:nvPr/>
              </p:nvSpPr>
              <p:spPr>
                <a:xfrm>
                  <a:off x="6096000" y="4959440"/>
                  <a:ext cx="2417979" cy="373436"/>
                </a:xfrm>
                <a:prstGeom prst="rect">
                  <a:avLst/>
                </a:prstGeom>
                <a:noFill/>
              </p:spPr>
              <p:txBody>
                <a:bodyPr wrap="square" rtlCol="0">
                  <a:spAutoFit/>
                </a:bodyPr>
                <a:lstStyle/>
                <a:p>
                  <a:pPr>
                    <a:lnSpc>
                      <a:spcPct val="110000"/>
                    </a:lnSpc>
                  </a:pPr>
                  <a:r>
                    <a:rPr lang="vi-VN" b="1" dirty="0">
                      <a:latin typeface="Arial" panose="020B0604020202020204" pitchFamily="34" charset="0"/>
                      <a:cs typeface="Arial" panose="020B0604020202020204" pitchFamily="34" charset="0"/>
                    </a:rPr>
                    <a:t>Cảm ứng</a:t>
                  </a:r>
                  <a:endParaRPr lang="en-US"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F20F6B0-8C3B-44A2-A4B7-3F44FACAD292}"/>
                    </a:ext>
                  </a:extLst>
                </p:cNvPr>
                <p:cNvSpPr txBox="1"/>
                <p:nvPr/>
              </p:nvSpPr>
              <p:spPr>
                <a:xfrm>
                  <a:off x="5252483" y="3251654"/>
                  <a:ext cx="2923953" cy="678134"/>
                </a:xfrm>
                <a:prstGeom prst="rect">
                  <a:avLst/>
                </a:prstGeom>
                <a:noFill/>
              </p:spPr>
              <p:txBody>
                <a:bodyPr wrap="square" rtlCol="0">
                  <a:spAutoFit/>
                </a:bodyPr>
                <a:lstStyle/>
                <a:p>
                  <a:pPr algn="ctr">
                    <a:lnSpc>
                      <a:spcPct val="110000"/>
                    </a:lnSpc>
                  </a:pPr>
                  <a:r>
                    <a:rPr lang="vi-VN" b="1" dirty="0">
                      <a:latin typeface="Arial" panose="020B0604020202020204" pitchFamily="34" charset="0"/>
                      <a:cs typeface="Arial" panose="020B0604020202020204" pitchFamily="34" charset="0"/>
                    </a:rPr>
                    <a:t>Trao đổi chất và </a:t>
                  </a:r>
                </a:p>
                <a:p>
                  <a:pPr algn="ctr">
                    <a:lnSpc>
                      <a:spcPct val="110000"/>
                    </a:lnSpc>
                  </a:pPr>
                  <a:r>
                    <a:rPr lang="vi-VN" b="1" dirty="0">
                      <a:latin typeface="Arial" panose="020B0604020202020204" pitchFamily="34" charset="0"/>
                      <a:cs typeface="Arial" panose="020B0604020202020204" pitchFamily="34" charset="0"/>
                    </a:rPr>
                    <a:t>chuyển hóa năng lượng</a:t>
                  </a:r>
                  <a:endParaRPr 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4439D29-7654-45F1-ABA3-7F12524A44F4}"/>
                    </a:ext>
                  </a:extLst>
                </p:cNvPr>
                <p:cNvSpPr txBox="1"/>
                <p:nvPr/>
              </p:nvSpPr>
              <p:spPr>
                <a:xfrm>
                  <a:off x="6096000" y="2471383"/>
                  <a:ext cx="2417979" cy="373436"/>
                </a:xfrm>
                <a:prstGeom prst="rect">
                  <a:avLst/>
                </a:prstGeom>
                <a:noFill/>
              </p:spPr>
              <p:txBody>
                <a:bodyPr wrap="square" rtlCol="0">
                  <a:spAutoFit/>
                </a:bodyPr>
                <a:lstStyle/>
                <a:p>
                  <a:pPr>
                    <a:lnSpc>
                      <a:spcPct val="110000"/>
                    </a:lnSpc>
                  </a:pPr>
                  <a:r>
                    <a:rPr lang="vi-VN" b="1" dirty="0">
                      <a:latin typeface="Arial" panose="020B0604020202020204" pitchFamily="34" charset="0"/>
                      <a:cs typeface="Arial" panose="020B0604020202020204" pitchFamily="34" charset="0"/>
                    </a:rPr>
                    <a:t>Lớn lên</a:t>
                  </a:r>
                  <a:endParaRPr lang="en-US"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B0412EA-841A-40D2-AD19-A0FE7CA12FCE}"/>
                    </a:ext>
                  </a:extLst>
                </p:cNvPr>
                <p:cNvSpPr txBox="1"/>
                <p:nvPr/>
              </p:nvSpPr>
              <p:spPr>
                <a:xfrm>
                  <a:off x="6096000" y="1662762"/>
                  <a:ext cx="2417979" cy="373436"/>
                </a:xfrm>
                <a:prstGeom prst="rect">
                  <a:avLst/>
                </a:prstGeom>
                <a:noFill/>
              </p:spPr>
              <p:txBody>
                <a:bodyPr wrap="square" rtlCol="0">
                  <a:spAutoFit/>
                </a:bodyPr>
                <a:lstStyle/>
                <a:p>
                  <a:pPr>
                    <a:lnSpc>
                      <a:spcPct val="110000"/>
                    </a:lnSpc>
                  </a:pPr>
                  <a:r>
                    <a:rPr lang="vi-VN" b="1" dirty="0">
                      <a:latin typeface="Arial" panose="020B0604020202020204" pitchFamily="34" charset="0"/>
                      <a:cs typeface="Arial" panose="020B0604020202020204" pitchFamily="34" charset="0"/>
                    </a:rPr>
                    <a:t>Sinh sản</a:t>
                  </a:r>
                  <a:endParaRPr lang="en-US"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2680EF7-D268-4336-93B6-13DC07372368}"/>
                    </a:ext>
                  </a:extLst>
                </p:cNvPr>
                <p:cNvSpPr txBox="1"/>
                <p:nvPr/>
              </p:nvSpPr>
              <p:spPr>
                <a:xfrm>
                  <a:off x="6033089" y="1190130"/>
                  <a:ext cx="1362739" cy="461665"/>
                </a:xfrm>
                <a:prstGeom prst="rect">
                  <a:avLst/>
                </a:prstGeom>
                <a:noFill/>
              </p:spPr>
              <p:txBody>
                <a:bodyPr wrap="square" rtlCol="0">
                  <a:spAutoFit/>
                </a:bodyPr>
                <a:lstStyle/>
                <a:p>
                  <a:pPr algn="ctr"/>
                  <a:r>
                    <a:rPr lang="vi-VN" sz="2400" b="1" dirty="0">
                      <a:solidFill>
                        <a:srgbClr val="C00000"/>
                      </a:solidFill>
                      <a:latin typeface="Arial" panose="020B0604020202020204" pitchFamily="34" charset="0"/>
                      <a:cs typeface="Arial" panose="020B0604020202020204" pitchFamily="34" charset="0"/>
                    </a:rPr>
                    <a:t>TẾ BÀO</a:t>
                  </a:r>
                  <a:endParaRPr lang="en-US" sz="2400" b="1" dirty="0">
                    <a:solidFill>
                      <a:srgbClr val="C0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519C3406-0A22-4B60-B49C-CCC2D9F71BA8}"/>
                    </a:ext>
                  </a:extLst>
                </p:cNvPr>
                <p:cNvCxnSpPr>
                  <a:cxnSpLocks/>
                </p:cNvCxnSpPr>
                <p:nvPr/>
              </p:nvCxnSpPr>
              <p:spPr>
                <a:xfrm>
                  <a:off x="8016949" y="3590721"/>
                  <a:ext cx="882502" cy="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5047DB-D033-4B4B-8F5A-DA13A269AD68}"/>
                    </a:ext>
                  </a:extLst>
                </p:cNvPr>
                <p:cNvCxnSpPr>
                  <a:cxnSpLocks/>
                </p:cNvCxnSpPr>
                <p:nvPr/>
              </p:nvCxnSpPr>
              <p:spPr>
                <a:xfrm>
                  <a:off x="7523417" y="5146158"/>
                  <a:ext cx="882502" cy="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93D3910-BCCC-42D0-BE3A-07AF5BE8269E}"/>
                    </a:ext>
                  </a:extLst>
                </p:cNvPr>
                <p:cNvCxnSpPr/>
                <p:nvPr/>
              </p:nvCxnSpPr>
              <p:spPr>
                <a:xfrm flipV="1">
                  <a:off x="6714458" y="5453360"/>
                  <a:ext cx="0" cy="622499"/>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3FD7A86-375C-4066-97E1-7C769B9F4E78}"/>
                    </a:ext>
                  </a:extLst>
                </p:cNvPr>
                <p:cNvCxnSpPr>
                  <a:cxnSpLocks/>
                </p:cNvCxnSpPr>
                <p:nvPr/>
              </p:nvCxnSpPr>
              <p:spPr>
                <a:xfrm flipV="1">
                  <a:off x="6560282" y="3929788"/>
                  <a:ext cx="0" cy="925867"/>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EF7ED23-87EC-4620-9030-F44994E6A22C}"/>
                    </a:ext>
                  </a:extLst>
                </p:cNvPr>
                <p:cNvCxnSpPr>
                  <a:cxnSpLocks/>
                </p:cNvCxnSpPr>
                <p:nvPr/>
              </p:nvCxnSpPr>
              <p:spPr>
                <a:xfrm flipV="1">
                  <a:off x="6836721" y="3940421"/>
                  <a:ext cx="0" cy="925867"/>
                </a:xfrm>
                <a:prstGeom prst="straightConnector1">
                  <a:avLst/>
                </a:prstGeom>
                <a:ln w="28575">
                  <a:solidFill>
                    <a:schemeClr val="accent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89AA6AB-DD4F-41EF-84FD-07D145699374}"/>
                    </a:ext>
                  </a:extLst>
                </p:cNvPr>
                <p:cNvCxnSpPr>
                  <a:cxnSpLocks/>
                </p:cNvCxnSpPr>
                <p:nvPr/>
              </p:nvCxnSpPr>
              <p:spPr>
                <a:xfrm flipV="1">
                  <a:off x="6714458" y="2797721"/>
                  <a:ext cx="0" cy="453933"/>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A707F54-F4A8-4A16-92AA-7A069E761E96}"/>
                    </a:ext>
                  </a:extLst>
                </p:cNvPr>
                <p:cNvCxnSpPr>
                  <a:cxnSpLocks/>
                </p:cNvCxnSpPr>
                <p:nvPr/>
              </p:nvCxnSpPr>
              <p:spPr>
                <a:xfrm flipV="1">
                  <a:off x="6714458" y="2017450"/>
                  <a:ext cx="0" cy="453933"/>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5761332-EB87-44AC-B377-DA8EEA76A30E}"/>
                    </a:ext>
                  </a:extLst>
                </p:cNvPr>
                <p:cNvSpPr txBox="1"/>
                <p:nvPr/>
              </p:nvSpPr>
              <p:spPr>
                <a:xfrm>
                  <a:off x="8558660" y="1488550"/>
                  <a:ext cx="3201497" cy="678134"/>
                </a:xfrm>
                <a:prstGeom prst="rect">
                  <a:avLst/>
                </a:prstGeom>
                <a:noFill/>
              </p:spPr>
              <p:txBody>
                <a:bodyPr wrap="square" rtlCol="0">
                  <a:spAutoFit/>
                </a:bodyPr>
                <a:lstStyle/>
                <a:p>
                  <a:pPr>
                    <a:lnSpc>
                      <a:spcPct val="110000"/>
                    </a:lnSpc>
                  </a:pPr>
                  <a:r>
                    <a:rPr lang="vi-VN" dirty="0">
                      <a:latin typeface="Arial" panose="020B0604020202020204" pitchFamily="34" charset="0"/>
                      <a:cs typeface="Arial" panose="020B0604020202020204" pitchFamily="34" charset="0"/>
                    </a:rPr>
                    <a:t>Cơ thể sinh trưởng và phát triển, sinh sản</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4FCF965-617C-4D55-B01E-5735F62D1AB7}"/>
                    </a:ext>
                  </a:extLst>
                </p:cNvPr>
                <p:cNvSpPr txBox="1"/>
                <p:nvPr/>
              </p:nvSpPr>
              <p:spPr>
                <a:xfrm>
                  <a:off x="9176172" y="2711286"/>
                  <a:ext cx="2583985" cy="678134"/>
                </a:xfrm>
                <a:prstGeom prst="rect">
                  <a:avLst/>
                </a:prstGeom>
                <a:noFill/>
              </p:spPr>
              <p:txBody>
                <a:bodyPr wrap="square" rtlCol="0">
                  <a:spAutoFit/>
                </a:bodyPr>
                <a:lstStyle/>
                <a:p>
                  <a:pPr>
                    <a:lnSpc>
                      <a:spcPct val="110000"/>
                    </a:lnSpc>
                  </a:pPr>
                  <a:r>
                    <a:rPr lang="vi-VN" dirty="0">
                      <a:latin typeface="Arial" panose="020B0604020202020204" pitchFamily="34" charset="0"/>
                      <a:cs typeface="Arial" panose="020B0604020202020204" pitchFamily="34" charset="0"/>
                    </a:rPr>
                    <a:t>Cung cấp năng lượng cho cơ thể hoạt động</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DF268A5-F19B-4D86-9C6F-14F7A98D3310}"/>
                    </a:ext>
                  </a:extLst>
                </p:cNvPr>
                <p:cNvSpPr txBox="1"/>
                <p:nvPr/>
              </p:nvSpPr>
              <p:spPr>
                <a:xfrm>
                  <a:off x="9176172" y="3731268"/>
                  <a:ext cx="2583985" cy="678134"/>
                </a:xfrm>
                <a:prstGeom prst="rect">
                  <a:avLst/>
                </a:prstGeom>
                <a:noFill/>
              </p:spPr>
              <p:txBody>
                <a:bodyPr wrap="square" rtlCol="0">
                  <a:spAutoFit/>
                </a:bodyPr>
                <a:lstStyle/>
                <a:p>
                  <a:pPr>
                    <a:lnSpc>
                      <a:spcPct val="110000"/>
                    </a:lnSpc>
                  </a:pPr>
                  <a:r>
                    <a:rPr lang="vi-VN" dirty="0">
                      <a:latin typeface="Arial" panose="020B0604020202020204" pitchFamily="34" charset="0"/>
                      <a:cs typeface="Arial" panose="020B0604020202020204" pitchFamily="34" charset="0"/>
                    </a:rPr>
                    <a:t>Cung cấp các sản phẩm cho tế bào khác</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5B382275-93BF-413A-9EB1-1E4C50D0B5DF}"/>
                    </a:ext>
                  </a:extLst>
                </p:cNvPr>
                <p:cNvSpPr txBox="1"/>
                <p:nvPr/>
              </p:nvSpPr>
              <p:spPr>
                <a:xfrm>
                  <a:off x="8563975" y="4806178"/>
                  <a:ext cx="2583985" cy="373436"/>
                </a:xfrm>
                <a:prstGeom prst="rect">
                  <a:avLst/>
                </a:prstGeom>
                <a:noFill/>
              </p:spPr>
              <p:txBody>
                <a:bodyPr wrap="square" rtlCol="0">
                  <a:spAutoFit/>
                </a:bodyPr>
                <a:lstStyle/>
                <a:p>
                  <a:pPr>
                    <a:lnSpc>
                      <a:spcPct val="110000"/>
                    </a:lnSpc>
                  </a:pPr>
                  <a:r>
                    <a:rPr lang="vi-VN" dirty="0">
                      <a:latin typeface="Arial" panose="020B0604020202020204" pitchFamily="34" charset="0"/>
                      <a:cs typeface="Arial" panose="020B0604020202020204" pitchFamily="34" charset="0"/>
                    </a:rPr>
                    <a:t>Phản ứng của cơ thể</a:t>
                  </a:r>
                  <a:endParaRPr lang="en-US" dirty="0">
                    <a:latin typeface="Arial" panose="020B0604020202020204" pitchFamily="34" charset="0"/>
                    <a:cs typeface="Arial" panose="020B0604020202020204" pitchFamily="34" charset="0"/>
                  </a:endParaRPr>
                </a:p>
              </p:txBody>
            </p:sp>
            <p:sp>
              <p:nvSpPr>
                <p:cNvPr id="47" name="Left Brace 46">
                  <a:extLst>
                    <a:ext uri="{FF2B5EF4-FFF2-40B4-BE49-F238E27FC236}">
                      <a16:creationId xmlns:a16="http://schemas.microsoft.com/office/drawing/2014/main" id="{F2AD4D3D-719D-4823-A62A-2B681A96712A}"/>
                    </a:ext>
                  </a:extLst>
                </p:cNvPr>
                <p:cNvSpPr/>
                <p:nvPr/>
              </p:nvSpPr>
              <p:spPr>
                <a:xfrm>
                  <a:off x="8909674" y="2865431"/>
                  <a:ext cx="276721" cy="1472460"/>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a:extLst>
                  <a:ext uri="{FF2B5EF4-FFF2-40B4-BE49-F238E27FC236}">
                    <a16:creationId xmlns:a16="http://schemas.microsoft.com/office/drawing/2014/main" id="{7000A85A-B0B2-43B1-9D34-2403C64B8986}"/>
                  </a:ext>
                </a:extLst>
              </p:cNvPr>
              <p:cNvSpPr txBox="1"/>
              <p:nvPr/>
            </p:nvSpPr>
            <p:spPr>
              <a:xfrm>
                <a:off x="3960628" y="457200"/>
                <a:ext cx="2264735" cy="461665"/>
              </a:xfrm>
              <a:prstGeom prst="rect">
                <a:avLst/>
              </a:prstGeom>
              <a:noFill/>
            </p:spPr>
            <p:txBody>
              <a:bodyPr wrap="square" rtlCol="0">
                <a:spAutoFit/>
              </a:bodyPr>
              <a:lstStyle/>
              <a:p>
                <a:r>
                  <a:rPr lang="vi-VN" sz="2400" b="1" dirty="0">
                    <a:solidFill>
                      <a:srgbClr val="C00000"/>
                    </a:solidFill>
                    <a:latin typeface="Arial" panose="020B0604020202020204" pitchFamily="34" charset="0"/>
                    <a:cs typeface="Arial" panose="020B0604020202020204" pitchFamily="34" charset="0"/>
                  </a:rPr>
                  <a:t>CƠ THỂ</a:t>
                </a:r>
                <a:endParaRPr lang="en-US" sz="2400" b="1" dirty="0">
                  <a:solidFill>
                    <a:srgbClr val="C00000"/>
                  </a:solidFill>
                  <a:latin typeface="Arial" panose="020B0604020202020204" pitchFamily="34" charset="0"/>
                  <a:cs typeface="Arial" panose="020B0604020202020204" pitchFamily="34" charset="0"/>
                </a:endParaRPr>
              </a:p>
            </p:txBody>
          </p:sp>
        </p:grpSp>
        <p:cxnSp>
          <p:nvCxnSpPr>
            <p:cNvPr id="30" name="Straight Arrow Connector 29">
              <a:extLst>
                <a:ext uri="{FF2B5EF4-FFF2-40B4-BE49-F238E27FC236}">
                  <a16:creationId xmlns:a16="http://schemas.microsoft.com/office/drawing/2014/main" id="{AEE3278C-2FB7-4840-8196-C3AEE175DABA}"/>
                </a:ext>
              </a:extLst>
            </p:cNvPr>
            <p:cNvCxnSpPr>
              <a:cxnSpLocks/>
            </p:cNvCxnSpPr>
            <p:nvPr/>
          </p:nvCxnSpPr>
          <p:spPr>
            <a:xfrm>
              <a:off x="7575698" y="1849480"/>
              <a:ext cx="882502" cy="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55181" y="265814"/>
            <a:ext cx="4093533" cy="6358270"/>
            <a:chOff x="255181" y="265814"/>
            <a:chExt cx="4093533" cy="6358270"/>
          </a:xfrm>
        </p:grpSpPr>
        <p:grpSp>
          <p:nvGrpSpPr>
            <p:cNvPr id="3" name="Group 2"/>
            <p:cNvGrpSpPr/>
            <p:nvPr/>
          </p:nvGrpSpPr>
          <p:grpSpPr>
            <a:xfrm>
              <a:off x="255181" y="265814"/>
              <a:ext cx="4006280" cy="6358270"/>
              <a:chOff x="255181" y="265814"/>
              <a:chExt cx="4006280" cy="6358270"/>
            </a:xfrm>
          </p:grpSpPr>
          <p:sp>
            <p:nvSpPr>
              <p:cNvPr id="4" name="Rectangle 3">
                <a:extLst>
                  <a:ext uri="{FF2B5EF4-FFF2-40B4-BE49-F238E27FC236}">
                    <a16:creationId xmlns:a16="http://schemas.microsoft.com/office/drawing/2014/main" id="{B3A97A1A-E0B3-4A89-9FDD-F807032DF6A4}"/>
                  </a:ext>
                </a:extLst>
              </p:cNvPr>
              <p:cNvSpPr/>
              <p:nvPr/>
            </p:nvSpPr>
            <p:spPr>
              <a:xfrm>
                <a:off x="255181" y="265814"/>
                <a:ext cx="3572540" cy="6358270"/>
              </a:xfrm>
              <a:prstGeom prst="rect">
                <a:avLst/>
              </a:prstGeom>
              <a:solidFill>
                <a:srgbClr val="D1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FB8D97-54DA-492A-9D34-8B145D63E36B}"/>
                  </a:ext>
                </a:extLst>
              </p:cNvPr>
              <p:cNvSpPr txBox="1"/>
              <p:nvPr/>
            </p:nvSpPr>
            <p:spPr>
              <a:xfrm>
                <a:off x="483780" y="457200"/>
                <a:ext cx="2264735" cy="461665"/>
              </a:xfrm>
              <a:prstGeom prst="rect">
                <a:avLst/>
              </a:prstGeom>
              <a:noFill/>
            </p:spPr>
            <p:txBody>
              <a:bodyPr wrap="square" rtlCol="0">
                <a:spAutoFit/>
              </a:bodyPr>
              <a:lstStyle/>
              <a:p>
                <a:r>
                  <a:rPr lang="vi-VN" sz="2400" b="1" dirty="0">
                    <a:solidFill>
                      <a:srgbClr val="C00000"/>
                    </a:solidFill>
                    <a:latin typeface="Arial" panose="020B0604020202020204" pitchFamily="34" charset="0"/>
                    <a:cs typeface="Arial" panose="020B0604020202020204" pitchFamily="34" charset="0"/>
                  </a:rPr>
                  <a:t>MÔI TRƯỜNG</a:t>
                </a:r>
                <a:endParaRPr lang="en-US" sz="2400" b="1" dirty="0">
                  <a:solidFill>
                    <a:srgbClr val="C00000"/>
                  </a:solidFill>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486218C9-111B-430E-99A2-7C76FDBE9C86}"/>
                  </a:ext>
                </a:extLst>
              </p:cNvPr>
              <p:cNvCxnSpPr/>
              <p:nvPr/>
            </p:nvCxnSpPr>
            <p:spPr>
              <a:xfrm>
                <a:off x="1520456" y="3429000"/>
                <a:ext cx="2667674" cy="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EEFCC9-F67B-4DF3-B7BA-9F75E2BAF45D}"/>
                  </a:ext>
                </a:extLst>
              </p:cNvPr>
              <p:cNvCxnSpPr/>
              <p:nvPr/>
            </p:nvCxnSpPr>
            <p:spPr>
              <a:xfrm>
                <a:off x="1509824" y="3689497"/>
                <a:ext cx="2667674" cy="0"/>
              </a:xfrm>
              <a:prstGeom prst="straightConnector1">
                <a:avLst/>
              </a:prstGeom>
              <a:ln w="28575">
                <a:solidFill>
                  <a:schemeClr val="accent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76931A3-00E9-4341-ADDC-CE3B82FE2C57}"/>
                  </a:ext>
                </a:extLst>
              </p:cNvPr>
              <p:cNvSpPr txBox="1"/>
              <p:nvPr/>
            </p:nvSpPr>
            <p:spPr>
              <a:xfrm>
                <a:off x="1059964" y="2315919"/>
                <a:ext cx="3201497" cy="982833"/>
              </a:xfrm>
              <a:prstGeom prst="rect">
                <a:avLst/>
              </a:prstGeom>
              <a:noFill/>
            </p:spPr>
            <p:txBody>
              <a:bodyPr wrap="square" rtlCol="0">
                <a:spAutoFit/>
              </a:bodyPr>
              <a:lstStyle/>
              <a:p>
                <a:pPr>
                  <a:lnSpc>
                    <a:spcPct val="110000"/>
                  </a:lnSpc>
                </a:pPr>
                <a:r>
                  <a:rPr lang="vi-VN" b="1" dirty="0">
                    <a:latin typeface="Arial" panose="020B0604020202020204" pitchFamily="34" charset="0"/>
                    <a:cs typeface="Arial" panose="020B0604020202020204" pitchFamily="34" charset="0"/>
                  </a:rPr>
                  <a:t>Các chất cơ thể cần: </a:t>
                </a:r>
              </a:p>
              <a:p>
                <a:pPr>
                  <a:lnSpc>
                    <a:spcPct val="110000"/>
                  </a:lnSpc>
                </a:pPr>
                <a:r>
                  <a:rPr lang="vi-VN" dirty="0">
                    <a:latin typeface="Arial" panose="020B0604020202020204" pitchFamily="34" charset="0"/>
                    <a:cs typeface="Arial" panose="020B0604020202020204" pitchFamily="34" charset="0"/>
                  </a:rPr>
                  <a:t>chất dinh dưỡng, oxygen, nước, muối khoáng</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32CB2A2-AC6D-4236-8303-7027CE9BDCC9}"/>
                  </a:ext>
                </a:extLst>
              </p:cNvPr>
              <p:cNvSpPr txBox="1"/>
              <p:nvPr/>
            </p:nvSpPr>
            <p:spPr>
              <a:xfrm>
                <a:off x="1059964" y="3819746"/>
                <a:ext cx="2417979" cy="678134"/>
              </a:xfrm>
              <a:prstGeom prst="rect">
                <a:avLst/>
              </a:prstGeom>
              <a:noFill/>
            </p:spPr>
            <p:txBody>
              <a:bodyPr wrap="square" rtlCol="0">
                <a:spAutoFit/>
              </a:bodyPr>
              <a:lstStyle/>
              <a:p>
                <a:pPr>
                  <a:lnSpc>
                    <a:spcPct val="110000"/>
                  </a:lnSpc>
                </a:pPr>
                <a:r>
                  <a:rPr lang="vi-VN" dirty="0">
                    <a:latin typeface="Arial" panose="020B0604020202020204" pitchFamily="34" charset="0"/>
                    <a:cs typeface="Arial" panose="020B0604020202020204" pitchFamily="34" charset="0"/>
                  </a:rPr>
                  <a:t>Carbon dioxide, nước tiểu, mồ hôi,....</a:t>
                </a:r>
                <a:endParaRPr lang="en-US"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8E69FC0-0F4B-4FE2-9896-6FC956271FC5}"/>
                  </a:ext>
                </a:extLst>
              </p:cNvPr>
              <p:cNvSpPr txBox="1"/>
              <p:nvPr/>
            </p:nvSpPr>
            <p:spPr>
              <a:xfrm>
                <a:off x="1269324" y="6075859"/>
                <a:ext cx="2417979" cy="373436"/>
              </a:xfrm>
              <a:prstGeom prst="rect">
                <a:avLst/>
              </a:prstGeom>
              <a:noFill/>
            </p:spPr>
            <p:txBody>
              <a:bodyPr wrap="square" rtlCol="0">
                <a:spAutoFit/>
              </a:bodyPr>
              <a:lstStyle/>
              <a:p>
                <a:pPr>
                  <a:lnSpc>
                    <a:spcPct val="110000"/>
                  </a:lnSpc>
                </a:pPr>
                <a:r>
                  <a:rPr lang="vi-VN" b="1" dirty="0">
                    <a:latin typeface="Arial" panose="020B0604020202020204" pitchFamily="34" charset="0"/>
                    <a:cs typeface="Arial" panose="020B0604020202020204" pitchFamily="34" charset="0"/>
                  </a:rPr>
                  <a:t>Kích thích</a:t>
                </a:r>
                <a:endParaRPr lang="en-US" b="1" dirty="0">
                  <a:latin typeface="Arial" panose="020B0604020202020204" pitchFamily="34" charset="0"/>
                  <a:cs typeface="Arial" panose="020B0604020202020204" pitchFamily="34" charset="0"/>
                </a:endParaRPr>
              </a:p>
            </p:txBody>
          </p:sp>
        </p:grpSp>
        <p:cxnSp>
          <p:nvCxnSpPr>
            <p:cNvPr id="18" name="Straight Arrow Connector 17">
              <a:extLst>
                <a:ext uri="{FF2B5EF4-FFF2-40B4-BE49-F238E27FC236}">
                  <a16:creationId xmlns:a16="http://schemas.microsoft.com/office/drawing/2014/main" id="{68E73B39-36FE-4A2E-A537-AEA139B40DE9}"/>
                </a:ext>
              </a:extLst>
            </p:cNvPr>
            <p:cNvCxnSpPr>
              <a:cxnSpLocks/>
            </p:cNvCxnSpPr>
            <p:nvPr/>
          </p:nvCxnSpPr>
          <p:spPr>
            <a:xfrm>
              <a:off x="2627338" y="6262577"/>
              <a:ext cx="1721376" cy="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5781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2E68BD-6741-439E-99B6-44947854ECD3}"/>
              </a:ext>
            </a:extLst>
          </p:cNvPr>
          <p:cNvSpPr/>
          <p:nvPr/>
        </p:nvSpPr>
        <p:spPr>
          <a:xfrm>
            <a:off x="0" y="0"/>
            <a:ext cx="12192000" cy="14247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solidFill>
                  <a:schemeClr val="tx1"/>
                </a:solidFill>
                <a:latin typeface="Arial" panose="020B0604020202020204" pitchFamily="34" charset="0"/>
                <a:cs typeface="Arial" panose="020B0604020202020204" pitchFamily="34" charset="0"/>
              </a:rPr>
              <a:t>Trong cơ thể thể đa bào, mỗi loại tế bào thực hiện một chức năng nhất định qua các tế bào, mô, cơ quan, hệ cơ quan</a:t>
            </a:r>
            <a:endParaRPr lang="en-US" sz="2800" b="1" dirty="0">
              <a:solidFill>
                <a:schemeClr val="tx1"/>
              </a:solidFill>
              <a:latin typeface="Arial" panose="020B0604020202020204" pitchFamily="34" charset="0"/>
              <a:cs typeface="Arial" panose="020B0604020202020204" pitchFamily="34" charset="0"/>
            </a:endParaRPr>
          </a:p>
        </p:txBody>
      </p:sp>
      <p:pic>
        <p:nvPicPr>
          <p:cNvPr id="10244" name="Picture 4" descr="Lý thuyết - Học trực tuyến OLM">
            <a:extLst>
              <a:ext uri="{FF2B5EF4-FFF2-40B4-BE49-F238E27FC236}">
                <a16:creationId xmlns:a16="http://schemas.microsoft.com/office/drawing/2014/main" id="{30A52906-8AD7-47CB-9ACC-C4E95D3F50A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34" r="11783"/>
          <a:stretch/>
        </p:blipFill>
        <p:spPr bwMode="auto">
          <a:xfrm>
            <a:off x="7009829" y="1796902"/>
            <a:ext cx="4596760" cy="4603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85EF023-C9E4-44BB-A435-A3B9B34AA9C1}"/>
              </a:ext>
            </a:extLst>
          </p:cNvPr>
          <p:cNvGrpSpPr/>
          <p:nvPr/>
        </p:nvGrpSpPr>
        <p:grpSpPr>
          <a:xfrm>
            <a:off x="585411" y="2062716"/>
            <a:ext cx="5811225" cy="4338084"/>
            <a:chOff x="585411" y="2062716"/>
            <a:chExt cx="5811225" cy="4338084"/>
          </a:xfrm>
        </p:grpSpPr>
        <p:pic>
          <p:nvPicPr>
            <p:cNvPr id="10242" name="Picture 2" descr="Bài 20: Các cấp độ tổ chức trong cơ thể đa bào - Hoc24">
              <a:extLst>
                <a:ext uri="{FF2B5EF4-FFF2-40B4-BE49-F238E27FC236}">
                  <a16:creationId xmlns:a16="http://schemas.microsoft.com/office/drawing/2014/main" id="{89F3ACF2-166D-44CF-9A23-BDCC28F1EA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11" y="2062716"/>
              <a:ext cx="5811225" cy="43380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9EF92E0-8F68-4763-B83F-7B07F8F352DC}"/>
                </a:ext>
              </a:extLst>
            </p:cNvPr>
            <p:cNvSpPr/>
            <p:nvPr/>
          </p:nvSpPr>
          <p:spPr>
            <a:xfrm>
              <a:off x="4954772" y="3192893"/>
              <a:ext cx="1013637" cy="3105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 panose="020B0604020202020204" pitchFamily="34" charset="0"/>
                  <a:cs typeface="Arial" panose="020B0604020202020204" pitchFamily="34" charset="0"/>
                </a:rPr>
                <a:t>Tế bào</a:t>
              </a:r>
              <a:endParaRPr lang="en-US" b="1"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3603A2A-F15A-46A9-933E-D2C6D3A4D7A7}"/>
                </a:ext>
              </a:extLst>
            </p:cNvPr>
            <p:cNvSpPr/>
            <p:nvPr/>
          </p:nvSpPr>
          <p:spPr>
            <a:xfrm>
              <a:off x="4954771" y="4641578"/>
              <a:ext cx="1013637" cy="3105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 panose="020B0604020202020204" pitchFamily="34" charset="0"/>
                  <a:cs typeface="Arial" panose="020B0604020202020204" pitchFamily="34" charset="0"/>
                </a:rPr>
                <a:t>Mô </a:t>
              </a:r>
              <a:endParaRPr lang="en-US" b="1"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C480CC0F-BB31-40AE-A60B-906FF5255348}"/>
                </a:ext>
              </a:extLst>
            </p:cNvPr>
            <p:cNvSpPr/>
            <p:nvPr/>
          </p:nvSpPr>
          <p:spPr>
            <a:xfrm>
              <a:off x="4786421" y="6090264"/>
              <a:ext cx="1350336" cy="3105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 panose="020B0604020202020204" pitchFamily="34" charset="0"/>
                  <a:cs typeface="Arial" panose="020B0604020202020204" pitchFamily="34" charset="0"/>
                </a:rPr>
                <a:t>Cơ quan</a:t>
              </a:r>
              <a:endParaRPr lang="en-US" b="1"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44AD14F-0DB6-43A2-9584-535AE56C3AF8}"/>
                </a:ext>
              </a:extLst>
            </p:cNvPr>
            <p:cNvSpPr/>
            <p:nvPr/>
          </p:nvSpPr>
          <p:spPr>
            <a:xfrm>
              <a:off x="1277676" y="5654328"/>
              <a:ext cx="1614379" cy="4359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 panose="020B0604020202020204" pitchFamily="34" charset="0"/>
                  <a:cs typeface="Arial" panose="020B0604020202020204" pitchFamily="34" charset="0"/>
                </a:rPr>
                <a:t>Hệ cơ quan</a:t>
              </a:r>
              <a:endParaRPr lang="en-US" b="1"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56F3AF2-0E3A-48CD-9451-2416EBA66570}"/>
                </a:ext>
              </a:extLst>
            </p:cNvPr>
            <p:cNvSpPr/>
            <p:nvPr/>
          </p:nvSpPr>
          <p:spPr>
            <a:xfrm>
              <a:off x="1522225" y="3368331"/>
              <a:ext cx="1013637" cy="4359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 panose="020B0604020202020204" pitchFamily="34" charset="0"/>
                  <a:cs typeface="Arial" panose="020B0604020202020204" pitchFamily="34" charset="0"/>
                </a:rPr>
                <a:t>Cơ thể</a:t>
              </a:r>
              <a:endParaRPr lang="en-US" b="1" dirty="0">
                <a:solidFill>
                  <a:schemeClr val="tx1"/>
                </a:solidFill>
                <a:latin typeface="Arial" panose="020B0604020202020204" pitchFamily="34" charset="0"/>
                <a:cs typeface="Arial" panose="020B0604020202020204" pitchFamily="34" charset="0"/>
              </a:endParaRPr>
            </a:p>
          </p:txBody>
        </p:sp>
      </p:grpSp>
      <p:sp>
        <p:nvSpPr>
          <p:cNvPr id="12" name="Freeform 7">
            <a:extLst>
              <a:ext uri="{FF2B5EF4-FFF2-40B4-BE49-F238E27FC236}">
                <a16:creationId xmlns:a16="http://schemas.microsoft.com/office/drawing/2014/main" id="{AB42B573-1B1F-4D1B-ADCD-154EB385469A}"/>
              </a:ext>
            </a:extLst>
          </p:cNvPr>
          <p:cNvSpPr/>
          <p:nvPr/>
        </p:nvSpPr>
        <p:spPr>
          <a:xfrm>
            <a:off x="4426" y="3429000"/>
            <a:ext cx="12187573" cy="1576744"/>
          </a:xfrm>
          <a:prstGeom prst="rect">
            <a:avLst/>
          </a:prstGeom>
          <a:solidFill>
            <a:schemeClr val="tx1">
              <a:lumMod val="90000"/>
              <a:lumOff val="10000"/>
              <a:alpha val="66667"/>
            </a:schemeClr>
          </a:solidFill>
        </p:spPr>
        <p:txBody>
          <a:bodyPr anchor="ctr"/>
          <a:lstStyle/>
          <a:p>
            <a:pPr algn="ctr">
              <a:lnSpc>
                <a:spcPct val="120000"/>
              </a:lnSpc>
            </a:pPr>
            <a:r>
              <a:rPr lang="vi-VN" sz="3600" b="1" dirty="0">
                <a:solidFill>
                  <a:schemeClr val="bg1"/>
                </a:solidFill>
                <a:latin typeface="Arial" panose="020B0604020202020204" pitchFamily="34" charset="0"/>
                <a:cs typeface="Arial" panose="020B0604020202020204" pitchFamily="34" charset="0"/>
              </a:rPr>
              <a:t>Các tổ chức phối hợp hoạt động chặt chẽ giúp cơ thể thực hiện hoạt động sống nhịp nhàng</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984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1000"/>
                                        <p:tgtEl>
                                          <p:spTgt spid="10244"/>
                                        </p:tgtEl>
                                      </p:cBhvr>
                                    </p:animEffect>
                                    <p:anim calcmode="lin" valueType="num">
                                      <p:cBhvr>
                                        <p:cTn id="20" dur="1000" fill="hold"/>
                                        <p:tgtEl>
                                          <p:spTgt spid="10244"/>
                                        </p:tgtEl>
                                        <p:attrNameLst>
                                          <p:attrName>ppt_x</p:attrName>
                                        </p:attrNameLst>
                                      </p:cBhvr>
                                      <p:tavLst>
                                        <p:tav tm="0">
                                          <p:val>
                                            <p:strVal val="#ppt_x"/>
                                          </p:val>
                                        </p:tav>
                                        <p:tav tm="100000">
                                          <p:val>
                                            <p:strVal val="#ppt_x"/>
                                          </p:val>
                                        </p:tav>
                                      </p:tavLst>
                                    </p:anim>
                                    <p:anim calcmode="lin" valueType="num">
                                      <p:cBhvr>
                                        <p:cTn id="21"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2DEC4089-E6D3-46A4-A760-05557B20F3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7112" y="0"/>
            <a:ext cx="1586424" cy="1586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ading...">
            <a:extLst>
              <a:ext uri="{FF2B5EF4-FFF2-40B4-BE49-F238E27FC236}">
                <a16:creationId xmlns:a16="http://schemas.microsoft.com/office/drawing/2014/main" id="{A057C6FA-878A-6BB9-1396-87B58C707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81" y="77003"/>
            <a:ext cx="8636552" cy="6551344"/>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Shape 19">
            <a:extLst>
              <a:ext uri="{FF2B5EF4-FFF2-40B4-BE49-F238E27FC236}">
                <a16:creationId xmlns:a16="http://schemas.microsoft.com/office/drawing/2014/main" id="{4A0C17B6-A578-E809-D1EC-A76307E54CFA}"/>
              </a:ext>
            </a:extLst>
          </p:cNvPr>
          <p:cNvSpPr/>
          <p:nvPr/>
        </p:nvSpPr>
        <p:spPr>
          <a:xfrm>
            <a:off x="8537608" y="904775"/>
            <a:ext cx="3433011" cy="2575946"/>
          </a:xfrm>
          <a:custGeom>
            <a:avLst/>
            <a:gdLst>
              <a:gd name="connsiteX0" fmla="*/ 169869 w 3533774"/>
              <a:gd name="connsiteY0" fmla="*/ 0 h 4114800"/>
              <a:gd name="connsiteX1" fmla="*/ 3363905 w 3533774"/>
              <a:gd name="connsiteY1" fmla="*/ 0 h 4114800"/>
              <a:gd name="connsiteX2" fmla="*/ 3533774 w 3533774"/>
              <a:gd name="connsiteY2" fmla="*/ 169869 h 4114800"/>
              <a:gd name="connsiteX3" fmla="*/ 3533774 w 3533774"/>
              <a:gd name="connsiteY3" fmla="*/ 3563931 h 4114800"/>
              <a:gd name="connsiteX4" fmla="*/ 3363905 w 3533774"/>
              <a:gd name="connsiteY4" fmla="*/ 3733800 h 4114800"/>
              <a:gd name="connsiteX5" fmla="*/ 2160587 w 3533774"/>
              <a:gd name="connsiteY5" fmla="*/ 3733800 h 4114800"/>
              <a:gd name="connsiteX6" fmla="*/ 1766887 w 3533774"/>
              <a:gd name="connsiteY6" fmla="*/ 4114800 h 4114800"/>
              <a:gd name="connsiteX7" fmla="*/ 1373187 w 3533774"/>
              <a:gd name="connsiteY7" fmla="*/ 3733800 h 4114800"/>
              <a:gd name="connsiteX8" fmla="*/ 169869 w 3533774"/>
              <a:gd name="connsiteY8" fmla="*/ 3733800 h 4114800"/>
              <a:gd name="connsiteX9" fmla="*/ 0 w 3533774"/>
              <a:gd name="connsiteY9" fmla="*/ 3563931 h 4114800"/>
              <a:gd name="connsiteX10" fmla="*/ 0 w 3533774"/>
              <a:gd name="connsiteY10" fmla="*/ 169869 h 4114800"/>
              <a:gd name="connsiteX11" fmla="*/ 169869 w 3533774"/>
              <a:gd name="connsiteY11"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3774" h="4114800">
                <a:moveTo>
                  <a:pt x="169869" y="0"/>
                </a:moveTo>
                <a:lnTo>
                  <a:pt x="3363905" y="0"/>
                </a:lnTo>
                <a:cubicBezTo>
                  <a:pt x="3457721" y="0"/>
                  <a:pt x="3533774" y="76053"/>
                  <a:pt x="3533774" y="169869"/>
                </a:cubicBezTo>
                <a:lnTo>
                  <a:pt x="3533774" y="3563931"/>
                </a:lnTo>
                <a:cubicBezTo>
                  <a:pt x="3533774" y="3657747"/>
                  <a:pt x="3457721" y="3733800"/>
                  <a:pt x="3363905" y="3733800"/>
                </a:cubicBezTo>
                <a:lnTo>
                  <a:pt x="2160587" y="3733800"/>
                </a:lnTo>
                <a:lnTo>
                  <a:pt x="1766887" y="4114800"/>
                </a:lnTo>
                <a:lnTo>
                  <a:pt x="1373187" y="3733800"/>
                </a:lnTo>
                <a:lnTo>
                  <a:pt x="169869" y="3733800"/>
                </a:lnTo>
                <a:cubicBezTo>
                  <a:pt x="76053" y="3733800"/>
                  <a:pt x="0" y="3657747"/>
                  <a:pt x="0" y="3563931"/>
                </a:cubicBezTo>
                <a:lnTo>
                  <a:pt x="0" y="169869"/>
                </a:lnTo>
                <a:cubicBezTo>
                  <a:pt x="0" y="76053"/>
                  <a:pt x="76053" y="0"/>
                  <a:pt x="169869" y="0"/>
                </a:cubicBezTo>
                <a:close/>
              </a:path>
            </a:pathLst>
          </a:custGeom>
          <a:solidFill>
            <a:schemeClr val="bg1"/>
          </a:solidFill>
          <a:ln>
            <a:noFill/>
          </a:ln>
          <a:effectLst>
            <a:outerShdw dist="50800" dir="2700000" algn="tl" rotWithShape="0">
              <a:schemeClr val="bg2">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vi-VN" sz="2000" b="1" i="1" dirty="0">
                <a:solidFill>
                  <a:schemeClr val="tx1"/>
                </a:solidFill>
                <a:latin typeface="Arial" panose="020B0604020202020204" pitchFamily="34" charset="0"/>
                <a:cs typeface="Arial" panose="020B0604020202020204" pitchFamily="34" charset="0"/>
              </a:rPr>
              <a:t>Quan sát hình bên, em hãy nêu </a:t>
            </a:r>
            <a:r>
              <a:rPr lang="vi-VN" sz="2000" b="1" i="1" dirty="0">
                <a:solidFill>
                  <a:srgbClr val="FF0000"/>
                </a:solidFill>
                <a:latin typeface="Arial" panose="020B0604020202020204" pitchFamily="34" charset="0"/>
                <a:cs typeface="Arial" panose="020B0604020202020204" pitchFamily="34" charset="0"/>
              </a:rPr>
              <a:t>mối quan hệ giữa tế bào - cơ thể - môi trường</a:t>
            </a:r>
            <a:r>
              <a:rPr lang="vi-VN" sz="2000" b="1" i="1" dirty="0">
                <a:solidFill>
                  <a:schemeClr val="tx1"/>
                </a:solidFill>
                <a:latin typeface="Arial" panose="020B0604020202020204" pitchFamily="34" charset="0"/>
                <a:cs typeface="Arial" panose="020B0604020202020204" pitchFamily="34" charset="0"/>
              </a:rPr>
              <a:t> thông qua hoạt động trao đổi chất ở thực vật</a:t>
            </a:r>
          </a:p>
        </p:txBody>
      </p:sp>
      <p:sp>
        <p:nvSpPr>
          <p:cNvPr id="21" name="TextBox 20">
            <a:extLst>
              <a:ext uri="{FF2B5EF4-FFF2-40B4-BE49-F238E27FC236}">
                <a16:creationId xmlns:a16="http://schemas.microsoft.com/office/drawing/2014/main" id="{E1A4393C-D0D5-7151-EAB7-B63843C3A4DA}"/>
              </a:ext>
            </a:extLst>
          </p:cNvPr>
          <p:cNvSpPr txBox="1"/>
          <p:nvPr/>
        </p:nvSpPr>
        <p:spPr>
          <a:xfrm>
            <a:off x="6394410" y="5871217"/>
            <a:ext cx="5454289" cy="726609"/>
          </a:xfrm>
          <a:prstGeom prst="rect">
            <a:avLst/>
          </a:prstGeom>
          <a:noFill/>
        </p:spPr>
        <p:txBody>
          <a:bodyPr wrap="square" rtlCol="0">
            <a:spAutoFit/>
          </a:bodyPr>
          <a:lstStyle/>
          <a:p>
            <a:pPr algn="ctr">
              <a:lnSpc>
                <a:spcPct val="120000"/>
              </a:lnSpc>
            </a:pPr>
            <a:r>
              <a:rPr lang="vi-VN" b="1" dirty="0">
                <a:latin typeface="Arial" panose="020B0604020202020204" pitchFamily="34" charset="0"/>
                <a:cs typeface="Arial" panose="020B0604020202020204" pitchFamily="34" charset="0"/>
              </a:rPr>
              <a:t>Hình. </a:t>
            </a:r>
            <a:r>
              <a:rPr lang="vi-VN" dirty="0">
                <a:latin typeface="Arial" panose="020B0604020202020204" pitchFamily="34" charset="0"/>
                <a:cs typeface="Arial" panose="020B0604020202020204" pitchFamily="34" charset="0"/>
              </a:rPr>
              <a:t>Sơ đồ mối quan hệ giữa tế bào - cơ thể - môi trường qua hoạt động trao đổi chất ở thực vật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427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500377B-0114-45D7-9F67-870E53222AC0}"/>
              </a:ext>
            </a:extLst>
          </p:cNvPr>
          <p:cNvSpPr/>
          <p:nvPr/>
        </p:nvSpPr>
        <p:spPr>
          <a:xfrm>
            <a:off x="1998100" y="258666"/>
            <a:ext cx="9312903" cy="1499992"/>
          </a:xfrm>
          <a:custGeom>
            <a:avLst/>
            <a:gdLst>
              <a:gd name="connsiteX0" fmla="*/ 169869 w 3533774"/>
              <a:gd name="connsiteY0" fmla="*/ 0 h 4114800"/>
              <a:gd name="connsiteX1" fmla="*/ 3363905 w 3533774"/>
              <a:gd name="connsiteY1" fmla="*/ 0 h 4114800"/>
              <a:gd name="connsiteX2" fmla="*/ 3533774 w 3533774"/>
              <a:gd name="connsiteY2" fmla="*/ 169869 h 4114800"/>
              <a:gd name="connsiteX3" fmla="*/ 3533774 w 3533774"/>
              <a:gd name="connsiteY3" fmla="*/ 3563931 h 4114800"/>
              <a:gd name="connsiteX4" fmla="*/ 3363905 w 3533774"/>
              <a:gd name="connsiteY4" fmla="*/ 3733800 h 4114800"/>
              <a:gd name="connsiteX5" fmla="*/ 2160587 w 3533774"/>
              <a:gd name="connsiteY5" fmla="*/ 3733800 h 4114800"/>
              <a:gd name="connsiteX6" fmla="*/ 1766887 w 3533774"/>
              <a:gd name="connsiteY6" fmla="*/ 4114800 h 4114800"/>
              <a:gd name="connsiteX7" fmla="*/ 1373187 w 3533774"/>
              <a:gd name="connsiteY7" fmla="*/ 3733800 h 4114800"/>
              <a:gd name="connsiteX8" fmla="*/ 169869 w 3533774"/>
              <a:gd name="connsiteY8" fmla="*/ 3733800 h 4114800"/>
              <a:gd name="connsiteX9" fmla="*/ 0 w 3533774"/>
              <a:gd name="connsiteY9" fmla="*/ 3563931 h 4114800"/>
              <a:gd name="connsiteX10" fmla="*/ 0 w 3533774"/>
              <a:gd name="connsiteY10" fmla="*/ 169869 h 4114800"/>
              <a:gd name="connsiteX11" fmla="*/ 169869 w 3533774"/>
              <a:gd name="connsiteY11"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3774" h="4114800">
                <a:moveTo>
                  <a:pt x="169869" y="0"/>
                </a:moveTo>
                <a:lnTo>
                  <a:pt x="3363905" y="0"/>
                </a:lnTo>
                <a:cubicBezTo>
                  <a:pt x="3457721" y="0"/>
                  <a:pt x="3533774" y="76053"/>
                  <a:pt x="3533774" y="169869"/>
                </a:cubicBezTo>
                <a:lnTo>
                  <a:pt x="3533774" y="3563931"/>
                </a:lnTo>
                <a:cubicBezTo>
                  <a:pt x="3533774" y="3657747"/>
                  <a:pt x="3457721" y="3733800"/>
                  <a:pt x="3363905" y="3733800"/>
                </a:cubicBezTo>
                <a:lnTo>
                  <a:pt x="2160587" y="3733800"/>
                </a:lnTo>
                <a:lnTo>
                  <a:pt x="1766887" y="4114800"/>
                </a:lnTo>
                <a:lnTo>
                  <a:pt x="1373187" y="3733800"/>
                </a:lnTo>
                <a:lnTo>
                  <a:pt x="169869" y="3733800"/>
                </a:lnTo>
                <a:cubicBezTo>
                  <a:pt x="76053" y="3733800"/>
                  <a:pt x="0" y="3657747"/>
                  <a:pt x="0" y="3563931"/>
                </a:cubicBezTo>
                <a:lnTo>
                  <a:pt x="0" y="169869"/>
                </a:lnTo>
                <a:cubicBezTo>
                  <a:pt x="0" y="76053"/>
                  <a:pt x="76053" y="0"/>
                  <a:pt x="169869" y="0"/>
                </a:cubicBezTo>
                <a:close/>
              </a:path>
            </a:pathLst>
          </a:custGeom>
          <a:solidFill>
            <a:schemeClr val="bg1"/>
          </a:solidFill>
          <a:ln>
            <a:noFill/>
          </a:ln>
          <a:effectLst>
            <a:outerShdw dist="50800" dir="2700000" algn="tl" rotWithShape="0">
              <a:schemeClr val="bg2">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vi-VN" sz="2400" b="1" i="1" dirty="0">
                <a:solidFill>
                  <a:schemeClr val="tx1"/>
                </a:solidFill>
                <a:latin typeface="Arial" panose="020B0604020202020204" pitchFamily="34" charset="0"/>
                <a:cs typeface="Arial" panose="020B0604020202020204" pitchFamily="34" charset="0"/>
              </a:rPr>
              <a:t>Quan sát hình bên, em hãy nêu </a:t>
            </a:r>
            <a:r>
              <a:rPr lang="vi-VN" sz="2400" b="1" i="1" dirty="0">
                <a:solidFill>
                  <a:srgbClr val="FF0000"/>
                </a:solidFill>
                <a:latin typeface="Arial" panose="020B0604020202020204" pitchFamily="34" charset="0"/>
                <a:cs typeface="Arial" panose="020B0604020202020204" pitchFamily="34" charset="0"/>
              </a:rPr>
              <a:t>mối quan hệ giữa tế bào - cơ thể - môi trường</a:t>
            </a:r>
            <a:r>
              <a:rPr lang="vi-VN" sz="2400" b="1" i="1" dirty="0">
                <a:solidFill>
                  <a:schemeClr val="tx1"/>
                </a:solidFill>
                <a:latin typeface="Arial" panose="020B0604020202020204" pitchFamily="34" charset="0"/>
                <a:cs typeface="Arial" panose="020B0604020202020204" pitchFamily="34" charset="0"/>
              </a:rPr>
              <a:t> thông qua hoạt động trao đổi chất ở thực vật</a:t>
            </a:r>
          </a:p>
        </p:txBody>
      </p:sp>
      <p:pic>
        <p:nvPicPr>
          <p:cNvPr id="19" name="Picture 2">
            <a:extLst>
              <a:ext uri="{FF2B5EF4-FFF2-40B4-BE49-F238E27FC236}">
                <a16:creationId xmlns:a16="http://schemas.microsoft.com/office/drawing/2014/main" id="{2DEC4089-E6D3-46A4-A760-05557B20F3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462" y="150313"/>
            <a:ext cx="1586424" cy="15864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E88A71C-0D1D-9056-DF27-19F2C4CBE9BA}"/>
              </a:ext>
            </a:extLst>
          </p:cNvPr>
          <p:cNvSpPr txBox="1"/>
          <p:nvPr/>
        </p:nvSpPr>
        <p:spPr>
          <a:xfrm>
            <a:off x="496866" y="2143558"/>
            <a:ext cx="11252548" cy="4202536"/>
          </a:xfrm>
          <a:prstGeom prst="roundRect">
            <a:avLst>
              <a:gd name="adj" fmla="val 10098"/>
            </a:avLst>
          </a:prstGeom>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algn="ctr">
              <a:lnSpc>
                <a:spcPct val="120000"/>
              </a:lnSpc>
              <a:spcAft>
                <a:spcPts val="600"/>
              </a:spcAft>
            </a:pPr>
            <a:r>
              <a:rPr lang="vi-VN" sz="2400" b="1" i="0" dirty="0">
                <a:solidFill>
                  <a:srgbClr val="C00000"/>
                </a:solidFill>
                <a:effectLst/>
                <a:latin typeface="Arial" panose="020B0604020202020204" pitchFamily="34" charset="0"/>
                <a:cs typeface="Arial" panose="020B0604020202020204" pitchFamily="34" charset="0"/>
              </a:rPr>
              <a:t>Mối quan hệ giữa tế bào - cơ thể - môi trường thông qua hoạt động trao đổi chất ở thực vật:</a:t>
            </a:r>
          </a:p>
          <a:p>
            <a:pPr marL="342900" indent="-342900" algn="just">
              <a:lnSpc>
                <a:spcPct val="120000"/>
              </a:lnSpc>
              <a:spcAft>
                <a:spcPts val="600"/>
              </a:spcAft>
              <a:buFont typeface="Courier New" panose="02070309020205020404" pitchFamily="49" charset="0"/>
              <a:buChar char="o"/>
            </a:pPr>
            <a:r>
              <a:rPr lang="vi-VN" sz="2400" b="0" i="0" dirty="0">
                <a:solidFill>
                  <a:schemeClr val="tx1"/>
                </a:solidFill>
                <a:effectLst/>
                <a:latin typeface="Arial" panose="020B0604020202020204" pitchFamily="34" charset="0"/>
                <a:cs typeface="Arial" panose="020B0604020202020204" pitchFamily="34" charset="0"/>
              </a:rPr>
              <a:t>Thực vật lấy nước, muối khoáng, carbon dioxide,... từ môi trường và chuyển đến tế bào để thực hiện quá trình trao đổi chất và chuyển hoá năng lượng </a:t>
            </a:r>
          </a:p>
          <a:p>
            <a:pPr algn="just">
              <a:lnSpc>
                <a:spcPct val="120000"/>
              </a:lnSpc>
              <a:spcAft>
                <a:spcPts val="600"/>
              </a:spcAft>
            </a:pPr>
            <a:r>
              <a:rPr lang="vi-VN" sz="2400" b="1" i="0" dirty="0">
                <a:solidFill>
                  <a:schemeClr val="accent2">
                    <a:lumMod val="75000"/>
                  </a:schemeClr>
                </a:solidFill>
                <a:effectLst/>
                <a:latin typeface="Arial" panose="020B0604020202020204" pitchFamily="34" charset="0"/>
                <a:cs typeface="Arial" panose="020B0604020202020204" pitchFamily="34" charset="0"/>
                <a:sym typeface="Symbol" panose="05050102010706020507" pitchFamily="18" charset="2"/>
              </a:rPr>
              <a:t></a:t>
            </a:r>
            <a:r>
              <a:rPr lang="vi-VN" sz="2400" b="1" i="0" dirty="0">
                <a:solidFill>
                  <a:schemeClr val="accent2">
                    <a:lumMod val="75000"/>
                  </a:schemeClr>
                </a:solidFill>
                <a:effectLst/>
                <a:latin typeface="Arial" panose="020B0604020202020204" pitchFamily="34" charset="0"/>
                <a:cs typeface="Arial" panose="020B0604020202020204" pitchFamily="34" charset="0"/>
                <a:sym typeface="Wingdings" panose="05000000000000000000" pitchFamily="2" charset="2"/>
              </a:rPr>
              <a:t> </a:t>
            </a:r>
            <a:r>
              <a:rPr lang="vi-VN" sz="2400" b="1" i="0" dirty="0">
                <a:solidFill>
                  <a:schemeClr val="accent2">
                    <a:lumMod val="75000"/>
                  </a:schemeClr>
                </a:solidFill>
                <a:effectLst/>
                <a:latin typeface="Arial" panose="020B0604020202020204" pitchFamily="34" charset="0"/>
                <a:cs typeface="Arial" panose="020B0604020202020204" pitchFamily="34" charset="0"/>
              </a:rPr>
              <a:t>Giúp chúng lớn lên, sinh trưởng và phát triển.</a:t>
            </a:r>
          </a:p>
          <a:p>
            <a:pPr marL="342900" indent="-342900" algn="just">
              <a:lnSpc>
                <a:spcPct val="120000"/>
              </a:lnSpc>
              <a:spcAft>
                <a:spcPts val="600"/>
              </a:spcAft>
              <a:buFont typeface="Courier New" panose="02070309020205020404" pitchFamily="49" charset="0"/>
              <a:buChar char="o"/>
            </a:pPr>
            <a:r>
              <a:rPr lang="vi-VN" sz="2400" b="0" i="0" dirty="0">
                <a:solidFill>
                  <a:schemeClr val="tx1"/>
                </a:solidFill>
                <a:effectLst/>
                <a:latin typeface="Arial" panose="020B0604020202020204" pitchFamily="34" charset="0"/>
                <a:cs typeface="Arial" panose="020B0604020202020204" pitchFamily="34" charset="0"/>
              </a:rPr>
              <a:t>Đồng thời thực vật cũng tiến hành thoát hơi nước và nhả khí oxygen ra môi trường thông qua khí khổng.</a:t>
            </a:r>
          </a:p>
          <a:p>
            <a:pPr algn="just">
              <a:lnSpc>
                <a:spcPct val="120000"/>
              </a:lnSpc>
              <a:spcAft>
                <a:spcPts val="600"/>
              </a:spcAft>
            </a:pPr>
            <a:r>
              <a:rPr lang="vi-VN" sz="2400" b="1" i="0" dirty="0">
                <a:solidFill>
                  <a:schemeClr val="tx1"/>
                </a:solidFill>
                <a:effectLst/>
                <a:latin typeface="Arial" panose="020B0604020202020204" pitchFamily="34" charset="0"/>
                <a:cs typeface="Arial" panose="020B0604020202020204" pitchFamily="34" charset="0"/>
                <a:sym typeface="Wingdings" panose="05000000000000000000" pitchFamily="2" charset="2"/>
              </a:rPr>
              <a:t>	</a:t>
            </a:r>
            <a:r>
              <a:rPr lang="vi-VN" sz="2000" b="1" i="0" dirty="0">
                <a:solidFill>
                  <a:srgbClr val="0E13E8"/>
                </a:solidFill>
                <a:effectLst/>
                <a:latin typeface="Arial" panose="020B0604020202020204" pitchFamily="34" charset="0"/>
                <a:cs typeface="Arial" panose="020B0604020202020204" pitchFamily="34" charset="0"/>
                <a:sym typeface="Wingdings" panose="05000000000000000000" pitchFamily="2" charset="2"/>
              </a:rPr>
              <a:t>  </a:t>
            </a:r>
            <a:r>
              <a:rPr lang="vi-VN" sz="2800" b="1" i="0" dirty="0">
                <a:solidFill>
                  <a:srgbClr val="0E13E8"/>
                </a:solidFill>
                <a:effectLst/>
                <a:latin typeface="Arial" panose="020B0604020202020204" pitchFamily="34" charset="0"/>
                <a:cs typeface="Arial" panose="020B0604020202020204" pitchFamily="34" charset="0"/>
              </a:rPr>
              <a:t>Mối quan hệ </a:t>
            </a:r>
            <a:r>
              <a:rPr lang="vi-VN" sz="2800" b="1" i="0" dirty="0">
                <a:solidFill>
                  <a:srgbClr val="B84932"/>
                </a:solidFill>
                <a:effectLst/>
                <a:latin typeface="Arial" panose="020B0604020202020204" pitchFamily="34" charset="0"/>
                <a:cs typeface="Arial" panose="020B0604020202020204" pitchFamily="34" charset="0"/>
              </a:rPr>
              <a:t>chặt chẽ, gắn bó </a:t>
            </a:r>
            <a:r>
              <a:rPr lang="vi-VN" sz="2800" b="1" i="0" dirty="0">
                <a:solidFill>
                  <a:srgbClr val="0E13E8"/>
                </a:solidFill>
                <a:effectLst/>
                <a:latin typeface="Arial" panose="020B0604020202020204" pitchFamily="34" charset="0"/>
                <a:cs typeface="Arial" panose="020B0604020202020204" pitchFamily="34" charset="0"/>
              </a:rPr>
              <a:t>và </a:t>
            </a:r>
            <a:r>
              <a:rPr lang="vi-VN" sz="2800" b="1" i="0" dirty="0">
                <a:solidFill>
                  <a:srgbClr val="B84932"/>
                </a:solidFill>
                <a:effectLst/>
                <a:latin typeface="Arial" panose="020B0604020202020204" pitchFamily="34" charset="0"/>
                <a:cs typeface="Arial" panose="020B0604020202020204" pitchFamily="34" charset="0"/>
              </a:rPr>
              <a:t>hỗ trợ </a:t>
            </a:r>
            <a:r>
              <a:rPr lang="vi-VN" sz="2800" b="1" i="0" dirty="0">
                <a:solidFill>
                  <a:srgbClr val="0E13E8"/>
                </a:solidFill>
                <a:effectLst/>
                <a:latin typeface="Arial" panose="020B0604020202020204" pitchFamily="34" charset="0"/>
                <a:cs typeface="Arial" panose="020B0604020202020204" pitchFamily="34" charset="0"/>
              </a:rPr>
              <a:t>lẫn nhau.</a:t>
            </a:r>
            <a:endParaRPr lang="vi-VN" sz="2400" b="1" i="0" dirty="0">
              <a:solidFill>
                <a:srgbClr val="0E13E8"/>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989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1000"/>
                                        <p:tgtEl>
                                          <p:spTgt spid="20">
                                            <p:txEl>
                                              <p:pRg st="2" end="2"/>
                                            </p:txEl>
                                          </p:spTgt>
                                        </p:tgtEl>
                                      </p:cBhvr>
                                    </p:animEffect>
                                    <p:anim calcmode="lin" valueType="num">
                                      <p:cBhvr>
                                        <p:cTn id="27"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fade">
                                      <p:cBhvr>
                                        <p:cTn id="33" dur="1000"/>
                                        <p:tgtEl>
                                          <p:spTgt spid="20">
                                            <p:txEl>
                                              <p:pRg st="3" end="3"/>
                                            </p:txEl>
                                          </p:spTgt>
                                        </p:tgtEl>
                                      </p:cBhvr>
                                    </p:animEffect>
                                    <p:anim calcmode="lin" valueType="num">
                                      <p:cBhvr>
                                        <p:cTn id="34"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xEl>
                                              <p:pRg st="4" end="4"/>
                                            </p:txEl>
                                          </p:spTgt>
                                        </p:tgtEl>
                                        <p:attrNameLst>
                                          <p:attrName>style.visibility</p:attrName>
                                        </p:attrNameLst>
                                      </p:cBhvr>
                                      <p:to>
                                        <p:strVal val="visible"/>
                                      </p:to>
                                    </p:set>
                                    <p:animEffect transition="in" filter="fade">
                                      <p:cBhvr>
                                        <p:cTn id="40" dur="1000"/>
                                        <p:tgtEl>
                                          <p:spTgt spid="20">
                                            <p:txEl>
                                              <p:pRg st="4" end="4"/>
                                            </p:txEl>
                                          </p:spTgt>
                                        </p:tgtEl>
                                      </p:cBhvr>
                                    </p:animEffect>
                                    <p:anim calcmode="lin" valueType="num">
                                      <p:cBhvr>
                                        <p:cTn id="41"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5C2D69"/>
        </a:solidFill>
        <a:effectLst/>
      </p:bgPr>
    </p:bg>
    <p:spTree>
      <p:nvGrpSpPr>
        <p:cNvPr id="1" name=""/>
        <p:cNvGrpSpPr/>
        <p:nvPr/>
      </p:nvGrpSpPr>
      <p:grpSpPr>
        <a:xfrm>
          <a:off x="0" y="0"/>
          <a:ext cx="0" cy="0"/>
          <a:chOff x="0" y="0"/>
          <a:chExt cx="0" cy="0"/>
        </a:xfrm>
      </p:grpSpPr>
      <p:pic>
        <p:nvPicPr>
          <p:cNvPr id="1026" name="Picture 2" descr="Hình nền giáo án điện tử học sinh tiểu học | Powerpoint background design,  Powerpoint background templates, Background design">
            <a:extLst>
              <a:ext uri="{FF2B5EF4-FFF2-40B4-BE49-F238E27FC236}">
                <a16:creationId xmlns:a16="http://schemas.microsoft.com/office/drawing/2014/main" id="{9082561A-7CC2-4132-AA3E-09650E1F31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02"/>
          <a:stretch/>
        </p:blipFill>
        <p:spPr bwMode="auto">
          <a:xfrm>
            <a:off x="0" y="0"/>
            <a:ext cx="12192000" cy="6432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7 cách Luyện Viết Content tôi dùng hàng ngày trong 5 năm qua">
            <a:extLst>
              <a:ext uri="{FF2B5EF4-FFF2-40B4-BE49-F238E27FC236}">
                <a16:creationId xmlns:a16="http://schemas.microsoft.com/office/drawing/2014/main" id="{F4EF48FB-D93F-406A-8333-171E0F77C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435" y="598967"/>
            <a:ext cx="3280145" cy="21867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F88853-44F4-47EA-A62A-1633B86913B9}"/>
              </a:ext>
            </a:extLst>
          </p:cNvPr>
          <p:cNvGrpSpPr/>
          <p:nvPr/>
        </p:nvGrpSpPr>
        <p:grpSpPr>
          <a:xfrm>
            <a:off x="3157869" y="2318785"/>
            <a:ext cx="8240233" cy="3486592"/>
            <a:chOff x="3157869" y="2318785"/>
            <a:chExt cx="8240233" cy="3486592"/>
          </a:xfrm>
        </p:grpSpPr>
        <p:sp>
          <p:nvSpPr>
            <p:cNvPr id="5" name="Rectangle: Rounded Corners 4">
              <a:extLst>
                <a:ext uri="{FF2B5EF4-FFF2-40B4-BE49-F238E27FC236}">
                  <a16:creationId xmlns:a16="http://schemas.microsoft.com/office/drawing/2014/main" id="{CE0F440A-96CF-4777-B426-2901E6846F59}"/>
                </a:ext>
              </a:extLst>
            </p:cNvPr>
            <p:cNvSpPr/>
            <p:nvPr/>
          </p:nvSpPr>
          <p:spPr>
            <a:xfrm>
              <a:off x="3285460" y="3041798"/>
              <a:ext cx="8112642" cy="2763579"/>
            </a:xfrm>
            <a:prstGeom prst="roundRect">
              <a:avLst>
                <a:gd name="adj" fmla="val 10126"/>
              </a:avLst>
            </a:prstGeom>
            <a:solidFill>
              <a:srgbClr val="5C2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602BE0-AE7B-4599-A282-89A44D865C7E}"/>
                </a:ext>
              </a:extLst>
            </p:cNvPr>
            <p:cNvSpPr/>
            <p:nvPr/>
          </p:nvSpPr>
          <p:spPr>
            <a:xfrm>
              <a:off x="3157869" y="2946106"/>
              <a:ext cx="8112642" cy="2763579"/>
            </a:xfrm>
            <a:prstGeom prst="roundRect">
              <a:avLst>
                <a:gd name="adj" fmla="val 10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8DF0921-8949-481A-AD96-0EF5BBD93B6E}"/>
                </a:ext>
              </a:extLst>
            </p:cNvPr>
            <p:cNvCxnSpPr/>
            <p:nvPr/>
          </p:nvCxnSpPr>
          <p:spPr>
            <a:xfrm>
              <a:off x="3434316" y="3020533"/>
              <a:ext cx="4433777" cy="0"/>
            </a:xfrm>
            <a:prstGeom prst="line">
              <a:avLst/>
            </a:prstGeom>
            <a:ln w="57150">
              <a:solidFill>
                <a:srgbClr val="5C2D69"/>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C50A86B5-99E7-4E6A-96E3-E8B14722E67E}"/>
                </a:ext>
              </a:extLst>
            </p:cNvPr>
            <p:cNvSpPr/>
            <p:nvPr/>
          </p:nvSpPr>
          <p:spPr>
            <a:xfrm>
              <a:off x="3604436" y="2318785"/>
              <a:ext cx="2583712" cy="675167"/>
            </a:xfrm>
            <a:prstGeom prst="round2SameRect">
              <a:avLst/>
            </a:prstGeom>
            <a:solidFill>
              <a:srgbClr val="5C2D69"/>
            </a:solidFill>
            <a:ln>
              <a:solidFill>
                <a:srgbClr val="5C2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Arial" panose="020B0604020202020204" pitchFamily="34" charset="0"/>
                  <a:cs typeface="Arial" panose="020B0604020202020204" pitchFamily="34" charset="0"/>
                </a:rPr>
                <a:t>KẾT LUẬN</a:t>
              </a:r>
              <a:endParaRPr lang="en-US" sz="3200" b="1"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AAE0F445-B9EB-4AE9-AA29-B03ABB3D9350}"/>
              </a:ext>
            </a:extLst>
          </p:cNvPr>
          <p:cNvSpPr txBox="1"/>
          <p:nvPr/>
        </p:nvSpPr>
        <p:spPr>
          <a:xfrm>
            <a:off x="3226980" y="3216349"/>
            <a:ext cx="7974419" cy="2331664"/>
          </a:xfrm>
          <a:prstGeom prst="rect">
            <a:avLst/>
          </a:prstGeom>
          <a:noFill/>
        </p:spPr>
        <p:txBody>
          <a:bodyPr wrap="square" rtlCol="0">
            <a:spAutoFit/>
          </a:bodyPr>
          <a:lstStyle/>
          <a:p>
            <a:pPr marL="342900" indent="-342900" algn="just">
              <a:lnSpc>
                <a:spcPct val="120000"/>
              </a:lnSpc>
              <a:spcBef>
                <a:spcPts val="500"/>
              </a:spcBef>
              <a:buFont typeface="Wingdings" panose="05000000000000000000" pitchFamily="2" charset="2"/>
              <a:buChar char="q"/>
            </a:pPr>
            <a:r>
              <a:rPr lang="vi-VN" sz="2400" b="1" dirty="0">
                <a:latin typeface="Arial" panose="020B0604020202020204" pitchFamily="34" charset="0"/>
                <a:cs typeface="Arial" panose="020B0604020202020204" pitchFamily="34" charset="0"/>
              </a:rPr>
              <a:t>Tế bào </a:t>
            </a:r>
            <a:r>
              <a:rPr lang="vi-VN" sz="2400" dirty="0">
                <a:latin typeface="Arial" panose="020B0604020202020204" pitchFamily="34" charset="0"/>
                <a:cs typeface="Arial" panose="020B0604020202020204" pitchFamily="34" charset="0"/>
              </a:rPr>
              <a:t>vừa là đơn vị cấu trúc, vừa là đơn vị chức năng của cơ thể sống.</a:t>
            </a:r>
          </a:p>
          <a:p>
            <a:pPr marL="342900" indent="-342900" algn="just">
              <a:lnSpc>
                <a:spcPct val="120000"/>
              </a:lnSpc>
              <a:spcBef>
                <a:spcPts val="500"/>
              </a:spcBef>
              <a:buFont typeface="Wingdings" panose="05000000000000000000" pitchFamily="2" charset="2"/>
              <a:buChar char="q"/>
            </a:pPr>
            <a:r>
              <a:rPr lang="vi-VN" sz="2400" b="1" dirty="0">
                <a:latin typeface="Arial" panose="020B0604020202020204" pitchFamily="34" charset="0"/>
                <a:cs typeface="Arial" panose="020B0604020202020204" pitchFamily="34" charset="0"/>
              </a:rPr>
              <a:t>Mọi hoạt động sống </a:t>
            </a:r>
            <a:r>
              <a:rPr lang="vi-VN" sz="2400" dirty="0">
                <a:latin typeface="Arial" panose="020B0604020202020204" pitchFamily="34" charset="0"/>
                <a:cs typeface="Arial" panose="020B0604020202020204" pitchFamily="34" charset="0"/>
              </a:rPr>
              <a:t>trong cơ thể sinh vật đều diễn ra trong tế bào, giúp cho cơ thể sinh trưởng, phát triển và thích nghi với môi trường ngoài.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290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CE1A8-F980-4F58-BA7B-BBC595825451}"/>
              </a:ext>
            </a:extLst>
          </p:cNvPr>
          <p:cNvSpPr/>
          <p:nvPr/>
        </p:nvSpPr>
        <p:spPr>
          <a:xfrm>
            <a:off x="0" y="0"/>
            <a:ext cx="12192000" cy="15842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YaHei Light"/>
              <a:ea typeface="+mn-ea"/>
              <a:cs typeface="+mn-cs"/>
            </a:endParaRPr>
          </a:p>
        </p:txBody>
      </p:sp>
      <p:sp>
        <p:nvSpPr>
          <p:cNvPr id="5" name="Rectangle: Rounded Corners 4">
            <a:extLst>
              <a:ext uri="{FF2B5EF4-FFF2-40B4-BE49-F238E27FC236}">
                <a16:creationId xmlns:a16="http://schemas.microsoft.com/office/drawing/2014/main" id="{E23A8B3F-0324-40F5-93B0-E123244BCFE1}"/>
              </a:ext>
            </a:extLst>
          </p:cNvPr>
          <p:cNvSpPr/>
          <p:nvPr/>
        </p:nvSpPr>
        <p:spPr>
          <a:xfrm>
            <a:off x="754912" y="454542"/>
            <a:ext cx="2147777" cy="675168"/>
          </a:xfrm>
          <a:prstGeom prst="roundRect">
            <a:avLst>
              <a:gd name="adj" fmla="val 27500"/>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378B9">
                    <a:lumMod val="50000"/>
                  </a:srgbClr>
                </a:solidFill>
                <a:effectLst/>
                <a:uLnTx/>
                <a:uFillTx/>
                <a:latin typeface="Arial" panose="020B0604020202020204" pitchFamily="34" charset="0"/>
                <a:ea typeface="+mn-ea"/>
                <a:cs typeface="Arial" panose="020B0604020202020204" pitchFamily="34" charset="0"/>
              </a:rPr>
              <a:t>PHẦN 2</a:t>
            </a:r>
            <a:endParaRPr kumimoji="0" lang="en-US" sz="3600" b="1" i="0" u="none" strike="noStrike" kern="1200" cap="none" spc="0" normalizeH="0" baseline="0" noProof="0" dirty="0">
              <a:ln>
                <a:noFill/>
              </a:ln>
              <a:solidFill>
                <a:srgbClr val="3378B9">
                  <a:lumMod val="50000"/>
                </a:srgbClr>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C14CFB1C-A486-417F-9D10-BA7CC15E14B9}"/>
              </a:ext>
            </a:extLst>
          </p:cNvPr>
          <p:cNvSpPr/>
          <p:nvPr/>
        </p:nvSpPr>
        <p:spPr>
          <a:xfrm>
            <a:off x="2902689" y="231257"/>
            <a:ext cx="8984512" cy="126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CÁC HOẠT ĐỘNG SỐNG TRONG CƠ THỂ</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074" name="Picture 2" descr="88,770 Human Anatomy Organs Stock Photos, Pictures &amp; Royalty-Free Images -  iStock">
            <a:extLst>
              <a:ext uri="{FF2B5EF4-FFF2-40B4-BE49-F238E27FC236}">
                <a16:creationId xmlns:a16="http://schemas.microsoft.com/office/drawing/2014/main" id="{8C2759DB-69C3-4204-8F1C-66F94E3B7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233" y="1721810"/>
            <a:ext cx="5136190" cy="513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84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2DF5C76F-F2AF-4A08-9156-CC735116828E}"/>
              </a:ext>
            </a:extLst>
          </p:cNvPr>
          <p:cNvSpPr/>
          <p:nvPr/>
        </p:nvSpPr>
        <p:spPr>
          <a:xfrm>
            <a:off x="282925" y="215937"/>
            <a:ext cx="11676846" cy="861820"/>
          </a:xfrm>
          <a:prstGeom prst="roundRect">
            <a:avLst/>
          </a:prstGeom>
          <a:solidFill>
            <a:srgbClr val="B84932"/>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Quan sát hình, em hãy mô tả mối quan hệ giữa các hoạt động sống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458" y="1475136"/>
            <a:ext cx="7275758" cy="451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a:extLst>
              <a:ext uri="{FF2B5EF4-FFF2-40B4-BE49-F238E27FC236}">
                <a16:creationId xmlns:a16="http://schemas.microsoft.com/office/drawing/2014/main" id="{164B7E3D-2C8E-4911-AFD8-5D3579A1E02B}"/>
              </a:ext>
            </a:extLst>
          </p:cNvPr>
          <p:cNvSpPr txBox="1"/>
          <p:nvPr/>
        </p:nvSpPr>
        <p:spPr>
          <a:xfrm>
            <a:off x="2625784" y="5773138"/>
            <a:ext cx="7658084" cy="797078"/>
          </a:xfrm>
          <a:prstGeom prst="rect">
            <a:avLst/>
          </a:prstGeom>
          <a:noFill/>
        </p:spPr>
        <p:txBody>
          <a:bodyPr wrap="square" rtlCol="0">
            <a:spAutoFit/>
          </a:bodyPr>
          <a:lstStyle/>
          <a:p>
            <a:pPr algn="ctr">
              <a:lnSpc>
                <a:spcPct val="120000"/>
              </a:lnSpc>
            </a:pPr>
            <a:r>
              <a:rPr lang="vi-VN" sz="2000" b="1" dirty="0">
                <a:latin typeface="Arial" panose="020B0604020202020204" pitchFamily="34" charset="0"/>
                <a:cs typeface="Arial" panose="020B0604020202020204" pitchFamily="34" charset="0"/>
              </a:rPr>
              <a:t>Hình. </a:t>
            </a:r>
            <a:r>
              <a:rPr lang="vi-VN" sz="2000" dirty="0">
                <a:latin typeface="Arial" panose="020B0604020202020204" pitchFamily="34" charset="0"/>
                <a:cs typeface="Arial" panose="020B0604020202020204" pitchFamily="34" charset="0"/>
              </a:rPr>
              <a:t>Sơ đồ mối quan hệ giữa trao đổi chất và chuyển hóa năng lượng với các hoạt động sống trong cơ thể</a:t>
            </a:r>
          </a:p>
        </p:txBody>
      </p:sp>
    </p:spTree>
    <p:extLst>
      <p:ext uri="{BB962C8B-B14F-4D97-AF65-F5344CB8AC3E}">
        <p14:creationId xmlns:p14="http://schemas.microsoft.com/office/powerpoint/2010/main" val="141340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B84932"/>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B727AD1-2B4D-4A95-8402-53145626F2F4}"/>
              </a:ext>
            </a:extLst>
          </p:cNvPr>
          <p:cNvCxnSpPr>
            <a:cxnSpLocks/>
          </p:cNvCxnSpPr>
          <p:nvPr/>
        </p:nvCxnSpPr>
        <p:spPr>
          <a:xfrm>
            <a:off x="308610" y="1245870"/>
            <a:ext cx="53479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4B8C49D2-5257-494C-AE6D-789CFB62A642}"/>
              </a:ext>
            </a:extLst>
          </p:cNvPr>
          <p:cNvSpPr/>
          <p:nvPr/>
        </p:nvSpPr>
        <p:spPr>
          <a:xfrm>
            <a:off x="714375" y="491492"/>
            <a:ext cx="3017520" cy="760092"/>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Arial" panose="020B0604020202020204" pitchFamily="34" charset="0"/>
                <a:cs typeface="Arial" panose="020B0604020202020204" pitchFamily="34" charset="0"/>
              </a:rPr>
              <a:t>Chạy bộ</a:t>
            </a:r>
            <a:endParaRPr lang="en-US" sz="4000" b="1" dirty="0">
              <a:solidFill>
                <a:schemeClr val="tx1"/>
              </a:solidFill>
              <a:latin typeface="Arial" panose="020B0604020202020204" pitchFamily="34" charset="0"/>
              <a:cs typeface="Arial" panose="020B0604020202020204" pitchFamily="34" charset="0"/>
            </a:endParaRPr>
          </a:p>
        </p:txBody>
      </p:sp>
      <p:pic>
        <p:nvPicPr>
          <p:cNvPr id="4102" name="Picture 6" descr="Xiaomi gây quỹ giày chạy bộ Deep Space với 4 màu sắc trẻ trung, chất vải  thoáng khí đi kèm lót khuẩn khử mùi, giá hơn 1.7 triệu đồng">
            <a:extLst>
              <a:ext uri="{FF2B5EF4-FFF2-40B4-BE49-F238E27FC236}">
                <a16:creationId xmlns:a16="http://schemas.microsoft.com/office/drawing/2014/main" id="{5B606449-509F-4FC5-ADAB-3802850B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137" y="0"/>
            <a:ext cx="461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E1F01C7-5EFA-45D9-9A5D-B4893C40ABD8}"/>
              </a:ext>
            </a:extLst>
          </p:cNvPr>
          <p:cNvSpPr/>
          <p:nvPr/>
        </p:nvSpPr>
        <p:spPr>
          <a:xfrm>
            <a:off x="42530" y="1280410"/>
            <a:ext cx="7378729" cy="839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Theo em, khi chúng ta chạy bộ thì điều gì xảy ra?</a:t>
            </a:r>
            <a:endParaRPr lang="en-US" sz="2400" b="1" dirty="0">
              <a:latin typeface="Arial" panose="020B0604020202020204" pitchFamily="34" charset="0"/>
              <a:cs typeface="Arial" panose="020B0604020202020204" pitchFamily="34" charset="0"/>
            </a:endParaRPr>
          </a:p>
        </p:txBody>
      </p:sp>
      <p:pic>
        <p:nvPicPr>
          <p:cNvPr id="4104" name="Picture 8" descr="Pulsating sangre GIF - Find on GIFER">
            <a:extLst>
              <a:ext uri="{FF2B5EF4-FFF2-40B4-BE49-F238E27FC236}">
                <a16:creationId xmlns:a16="http://schemas.microsoft.com/office/drawing/2014/main" id="{655E9FAC-CACD-49F0-89C1-1FEFD4C33F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58" y="2158762"/>
            <a:ext cx="1849013" cy="1849013"/>
          </a:xfrm>
          <a:prstGeom prst="roundRect">
            <a:avLst>
              <a:gd name="adj" fmla="val 9041"/>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12" name="Picture 16" descr="Diafragma_ademhaling - Somatic Movement Center">
            <a:extLst>
              <a:ext uri="{FF2B5EF4-FFF2-40B4-BE49-F238E27FC236}">
                <a16:creationId xmlns:a16="http://schemas.microsoft.com/office/drawing/2014/main" id="{A3EEF552-F652-481A-9E73-F6C8815E4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823" y="3534941"/>
            <a:ext cx="1679022" cy="2637207"/>
          </a:xfrm>
          <a:prstGeom prst="roundRect">
            <a:avLst>
              <a:gd name="adj" fmla="val 7801"/>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 name="Picture 10" descr="KHÁT NƯỚC, tin tức Mới nhất Ăn mặn chút thôi khiến ta khát nước - nhưng vì  sao lại thế nhỉ? - Đọc tin tuc tại Kenh14.vn">
            <a:extLst>
              <a:ext uri="{FF2B5EF4-FFF2-40B4-BE49-F238E27FC236}">
                <a16:creationId xmlns:a16="http://schemas.microsoft.com/office/drawing/2014/main" id="{EC6D4FA2-17CE-4E86-9E5E-4F7F7071B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691" y="2154800"/>
            <a:ext cx="2903648" cy="1812408"/>
          </a:xfrm>
          <a:prstGeom prst="roundRect">
            <a:avLst>
              <a:gd name="adj" fmla="val 8454"/>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 name="Picture 12" descr="Nguyên nhân, dấu hiệu và cách điều trị tiểu không tự chủ">
            <a:extLst>
              <a:ext uri="{FF2B5EF4-FFF2-40B4-BE49-F238E27FC236}">
                <a16:creationId xmlns:a16="http://schemas.microsoft.com/office/drawing/2014/main" id="{DD952C0E-F5E9-48A2-B784-71713A62AA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745"/>
          <a:stretch/>
        </p:blipFill>
        <p:spPr bwMode="auto">
          <a:xfrm>
            <a:off x="3634836" y="3534941"/>
            <a:ext cx="1909865" cy="2637207"/>
          </a:xfrm>
          <a:prstGeom prst="roundRect">
            <a:avLst>
              <a:gd name="adj" fmla="val 4419"/>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F01655-6957-46C9-81D8-7B386A939B78}"/>
              </a:ext>
            </a:extLst>
          </p:cNvPr>
          <p:cNvSpPr txBox="1"/>
          <p:nvPr/>
        </p:nvSpPr>
        <p:spPr>
          <a:xfrm>
            <a:off x="51050" y="4078180"/>
            <a:ext cx="1737126" cy="400110"/>
          </a:xfrm>
          <a:prstGeom prst="rect">
            <a:avLst/>
          </a:prstGeom>
          <a:noFill/>
        </p:spPr>
        <p:txBody>
          <a:bodyPr wrap="square" rtlCol="0">
            <a:spAutoFit/>
          </a:bodyPr>
          <a:lstStyle/>
          <a:p>
            <a:pPr algn="ctr"/>
            <a:r>
              <a:rPr lang="vi-VN" sz="2000" dirty="0">
                <a:solidFill>
                  <a:schemeClr val="bg1"/>
                </a:solidFill>
                <a:latin typeface="Arial" panose="020B0604020202020204" pitchFamily="34" charset="0"/>
                <a:cs typeface="Arial" panose="020B0604020202020204" pitchFamily="34" charset="0"/>
              </a:rPr>
              <a:t>Nhịp tim tăng</a:t>
            </a:r>
            <a:endParaRPr lang="en-US" sz="2000"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8D87984-2A45-4F09-93BA-02694C227AB7}"/>
              </a:ext>
            </a:extLst>
          </p:cNvPr>
          <p:cNvSpPr txBox="1"/>
          <p:nvPr/>
        </p:nvSpPr>
        <p:spPr>
          <a:xfrm>
            <a:off x="1406175" y="6242553"/>
            <a:ext cx="2268190" cy="400110"/>
          </a:xfrm>
          <a:prstGeom prst="rect">
            <a:avLst/>
          </a:prstGeom>
          <a:noFill/>
        </p:spPr>
        <p:txBody>
          <a:bodyPr wrap="square" rtlCol="0">
            <a:spAutoFit/>
          </a:bodyPr>
          <a:lstStyle/>
          <a:p>
            <a:pPr algn="ctr"/>
            <a:r>
              <a:rPr lang="vi-VN" sz="2000" dirty="0">
                <a:solidFill>
                  <a:schemeClr val="bg1"/>
                </a:solidFill>
                <a:latin typeface="Arial" panose="020B0604020202020204" pitchFamily="34" charset="0"/>
                <a:cs typeface="Arial" panose="020B0604020202020204" pitchFamily="34" charset="0"/>
              </a:rPr>
              <a:t>Nhu cầu O</a:t>
            </a:r>
            <a:r>
              <a:rPr lang="vi-VN" sz="2000" baseline="-25000" dirty="0">
                <a:solidFill>
                  <a:schemeClr val="bg1"/>
                </a:solidFill>
                <a:latin typeface="Arial" panose="020B0604020202020204" pitchFamily="34" charset="0"/>
                <a:cs typeface="Arial" panose="020B0604020202020204" pitchFamily="34" charset="0"/>
              </a:rPr>
              <a:t>2</a:t>
            </a:r>
            <a:r>
              <a:rPr lang="vi-VN" sz="2000" dirty="0">
                <a:solidFill>
                  <a:schemeClr val="bg1"/>
                </a:solidFill>
                <a:latin typeface="Arial" panose="020B0604020202020204" pitchFamily="34" charset="0"/>
                <a:cs typeface="Arial" panose="020B0604020202020204" pitchFamily="34" charset="0"/>
              </a:rPr>
              <a:t> tăng</a:t>
            </a:r>
            <a:endParaRPr lang="en-US" sz="20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3851E53-3691-4804-9642-89D38CA49D3C}"/>
              </a:ext>
            </a:extLst>
          </p:cNvPr>
          <p:cNvSpPr txBox="1"/>
          <p:nvPr/>
        </p:nvSpPr>
        <p:spPr>
          <a:xfrm>
            <a:off x="5112064" y="4037613"/>
            <a:ext cx="2268190" cy="400110"/>
          </a:xfrm>
          <a:prstGeom prst="rect">
            <a:avLst/>
          </a:prstGeom>
          <a:noFill/>
        </p:spPr>
        <p:txBody>
          <a:bodyPr wrap="square" rtlCol="0">
            <a:spAutoFit/>
          </a:bodyPr>
          <a:lstStyle/>
          <a:p>
            <a:pPr algn="ctr"/>
            <a:r>
              <a:rPr lang="vi-VN" sz="2000" dirty="0">
                <a:solidFill>
                  <a:schemeClr val="bg1"/>
                </a:solidFill>
                <a:latin typeface="Arial" panose="020B0604020202020204" pitchFamily="34" charset="0"/>
                <a:cs typeface="Arial" panose="020B0604020202020204" pitchFamily="34" charset="0"/>
              </a:rPr>
              <a:t>Khát nước</a:t>
            </a:r>
            <a:endParaRPr lang="en-US" sz="20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F7EBD53-4284-4BD4-B584-C113CF4D5804}"/>
              </a:ext>
            </a:extLst>
          </p:cNvPr>
          <p:cNvSpPr txBox="1"/>
          <p:nvPr/>
        </p:nvSpPr>
        <p:spPr>
          <a:xfrm>
            <a:off x="3370609" y="6242553"/>
            <a:ext cx="2268190" cy="400110"/>
          </a:xfrm>
          <a:prstGeom prst="rect">
            <a:avLst/>
          </a:prstGeom>
          <a:noFill/>
        </p:spPr>
        <p:txBody>
          <a:bodyPr wrap="square" rtlCol="0">
            <a:spAutoFit/>
          </a:bodyPr>
          <a:lstStyle/>
          <a:p>
            <a:pPr algn="ctr"/>
            <a:r>
              <a:rPr lang="vi-VN" sz="2000" dirty="0">
                <a:solidFill>
                  <a:schemeClr val="bg1"/>
                </a:solidFill>
                <a:latin typeface="Arial" panose="020B0604020202020204" pitchFamily="34" charset="0"/>
                <a:cs typeface="Arial" panose="020B0604020202020204" pitchFamily="34" charset="0"/>
              </a:rPr>
              <a:t>Mắc tiểu</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0095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1000"/>
                                        <p:tgtEl>
                                          <p:spTgt spid="4104"/>
                                        </p:tgtEl>
                                      </p:cBhvr>
                                    </p:animEffect>
                                    <p:anim calcmode="lin" valueType="num">
                                      <p:cBhvr>
                                        <p:cTn id="27" dur="1000" fill="hold"/>
                                        <p:tgtEl>
                                          <p:spTgt spid="4104"/>
                                        </p:tgtEl>
                                        <p:attrNameLst>
                                          <p:attrName>ppt_x</p:attrName>
                                        </p:attrNameLst>
                                      </p:cBhvr>
                                      <p:tavLst>
                                        <p:tav tm="0">
                                          <p:val>
                                            <p:strVal val="#ppt_x"/>
                                          </p:val>
                                        </p:tav>
                                        <p:tav tm="100000">
                                          <p:val>
                                            <p:strVal val="#ppt_x"/>
                                          </p:val>
                                        </p:tav>
                                      </p:tavLst>
                                    </p:anim>
                                    <p:anim calcmode="lin" valueType="num">
                                      <p:cBhvr>
                                        <p:cTn id="28" dur="1000" fill="hold"/>
                                        <p:tgtEl>
                                          <p:spTgt spid="410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112"/>
                                        </p:tgtEl>
                                        <p:attrNameLst>
                                          <p:attrName>style.visibility</p:attrName>
                                        </p:attrNameLst>
                                      </p:cBhvr>
                                      <p:to>
                                        <p:strVal val="visible"/>
                                      </p:to>
                                    </p:set>
                                    <p:animEffect transition="in" filter="fade">
                                      <p:cBhvr>
                                        <p:cTn id="38" dur="1000"/>
                                        <p:tgtEl>
                                          <p:spTgt spid="4112"/>
                                        </p:tgtEl>
                                      </p:cBhvr>
                                    </p:animEffect>
                                    <p:anim calcmode="lin" valueType="num">
                                      <p:cBhvr>
                                        <p:cTn id="39" dur="1000" fill="hold"/>
                                        <p:tgtEl>
                                          <p:spTgt spid="4112"/>
                                        </p:tgtEl>
                                        <p:attrNameLst>
                                          <p:attrName>ppt_x</p:attrName>
                                        </p:attrNameLst>
                                      </p:cBhvr>
                                      <p:tavLst>
                                        <p:tav tm="0">
                                          <p:val>
                                            <p:strVal val="#ppt_x"/>
                                          </p:val>
                                        </p:tav>
                                        <p:tav tm="100000">
                                          <p:val>
                                            <p:strVal val="#ppt_x"/>
                                          </p:val>
                                        </p:tav>
                                      </p:tavLst>
                                    </p:anim>
                                    <p:anim calcmode="lin" valueType="num">
                                      <p:cBhvr>
                                        <p:cTn id="40" dur="1000" fill="hold"/>
                                        <p:tgtEl>
                                          <p:spTgt spid="41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2DF5C76F-F2AF-4A08-9156-CC735116828E}"/>
              </a:ext>
            </a:extLst>
          </p:cNvPr>
          <p:cNvSpPr/>
          <p:nvPr/>
        </p:nvSpPr>
        <p:spPr>
          <a:xfrm>
            <a:off x="282925" y="215937"/>
            <a:ext cx="11676846" cy="861820"/>
          </a:xfrm>
          <a:prstGeom prst="roundRect">
            <a:avLst/>
          </a:prstGeom>
          <a:solidFill>
            <a:srgbClr val="B84932"/>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Quan sát hình, em hãy mô tả mối quan hệ giữa các hoạt động sống</a:t>
            </a:r>
          </a:p>
        </p:txBody>
      </p:sp>
      <p:sp>
        <p:nvSpPr>
          <p:cNvPr id="3" name="Rectangle 2">
            <a:extLst>
              <a:ext uri="{FF2B5EF4-FFF2-40B4-BE49-F238E27FC236}">
                <a16:creationId xmlns:a16="http://schemas.microsoft.com/office/drawing/2014/main" id="{1D6A4079-CCCC-9630-3ED7-E29C77F573E4}"/>
              </a:ext>
            </a:extLst>
          </p:cNvPr>
          <p:cNvSpPr/>
          <p:nvPr/>
        </p:nvSpPr>
        <p:spPr>
          <a:xfrm>
            <a:off x="0" y="5523978"/>
            <a:ext cx="12192000" cy="13340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B2F5538-C0DA-F999-A19D-D9EA2D8DB8A1}"/>
              </a:ext>
            </a:extLst>
          </p:cNvPr>
          <p:cNvSpPr/>
          <p:nvPr/>
        </p:nvSpPr>
        <p:spPr>
          <a:xfrm>
            <a:off x="388307" y="1716066"/>
            <a:ext cx="11386159" cy="458452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C7FC59-AB65-EE0B-7CC0-A1FBA7867CF1}"/>
              </a:ext>
            </a:extLst>
          </p:cNvPr>
          <p:cNvSpPr txBox="1"/>
          <p:nvPr/>
        </p:nvSpPr>
        <p:spPr>
          <a:xfrm>
            <a:off x="607510" y="2591432"/>
            <a:ext cx="10728543" cy="3458639"/>
          </a:xfrm>
          <a:prstGeom prst="rect">
            <a:avLst/>
          </a:prstGeom>
          <a:noFill/>
        </p:spPr>
        <p:txBody>
          <a:bodyPr wrap="square">
            <a:spAutoFit/>
          </a:bodyPr>
          <a:lstStyle/>
          <a:p>
            <a:pPr algn="just">
              <a:lnSpc>
                <a:spcPct val="120000"/>
              </a:lnSpc>
              <a:spcAft>
                <a:spcPts val="600"/>
              </a:spcAft>
            </a:pPr>
            <a:r>
              <a:rPr lang="vi-VN" sz="2800" b="1" i="0" dirty="0">
                <a:effectLst/>
                <a:latin typeface="Arial" panose="020B0604020202020204" pitchFamily="34" charset="0"/>
                <a:cs typeface="Arial" panose="020B0604020202020204" pitchFamily="34" charset="0"/>
              </a:rPr>
              <a:t>Mối quan hệ giữa các hoạt động sống trong cơ thể:</a:t>
            </a:r>
          </a:p>
          <a:p>
            <a:pPr marL="342900" indent="-342900" algn="just">
              <a:lnSpc>
                <a:spcPct val="120000"/>
              </a:lnSpc>
              <a:spcAft>
                <a:spcPts val="600"/>
              </a:spcAft>
              <a:buFont typeface="Wingdings" panose="05000000000000000000" pitchFamily="2" charset="2"/>
              <a:buChar char="v"/>
            </a:pPr>
            <a:r>
              <a:rPr lang="vi-VN" sz="2400" b="0" i="0" dirty="0">
                <a:effectLst/>
                <a:latin typeface="Arial" panose="020B0604020202020204" pitchFamily="34" charset="0"/>
                <a:cs typeface="Arial" panose="020B0604020202020204" pitchFamily="34" charset="0"/>
              </a:rPr>
              <a:t>Các hoạt động sống trong cơ thể có mối quan hệ qua lại lẫn nhau, đảm bảo sự toàn vẹn, thống nhất giúp cơ thể tồn tại và phát triền.</a:t>
            </a:r>
          </a:p>
          <a:p>
            <a:pPr marL="342900" indent="-342900" algn="just">
              <a:lnSpc>
                <a:spcPct val="120000"/>
              </a:lnSpc>
              <a:spcAft>
                <a:spcPts val="600"/>
              </a:spcAft>
              <a:buFont typeface="Wingdings" panose="05000000000000000000" pitchFamily="2" charset="2"/>
              <a:buChar char="v"/>
            </a:pPr>
            <a:r>
              <a:rPr lang="vi-VN" sz="2400" b="0" i="0" dirty="0">
                <a:effectLst/>
                <a:latin typeface="Arial" panose="020B0604020202020204" pitchFamily="34" charset="0"/>
                <a:cs typeface="Arial" panose="020B0604020202020204" pitchFamily="34" charset="0"/>
              </a:rPr>
              <a:t>Trao đổi chất và chuyển hoá năng lượng cung cấp chất dinh dưỡng, năng lượng,... cho các hoạt động sinh sản, cảm ứng, sinh trưởng phát triển.</a:t>
            </a:r>
          </a:p>
          <a:p>
            <a:pPr marL="342900" indent="-342900" algn="just">
              <a:lnSpc>
                <a:spcPct val="120000"/>
              </a:lnSpc>
              <a:spcAft>
                <a:spcPts val="600"/>
              </a:spcAft>
              <a:buFont typeface="Wingdings" panose="05000000000000000000" pitchFamily="2" charset="2"/>
              <a:buChar char="v"/>
            </a:pPr>
            <a:r>
              <a:rPr lang="vi-VN" sz="2400" b="0" i="0" dirty="0">
                <a:effectLst/>
                <a:latin typeface="Arial" panose="020B0604020202020204" pitchFamily="34" charset="0"/>
                <a:cs typeface="Arial" panose="020B0604020202020204" pitchFamily="34" charset="0"/>
              </a:rPr>
              <a:t>Ngược lại, các hoạt động này cũng cung cấp nguyên liệu cho quá trình trao đổi chất và chuyển hoá năng lượng diễn ra thuận lợi.</a:t>
            </a:r>
          </a:p>
        </p:txBody>
      </p:sp>
      <p:sp>
        <p:nvSpPr>
          <p:cNvPr id="6" name="TextBox 5">
            <a:extLst>
              <a:ext uri="{FF2B5EF4-FFF2-40B4-BE49-F238E27FC236}">
                <a16:creationId xmlns:a16="http://schemas.microsoft.com/office/drawing/2014/main" id="{A8EEA056-E6B3-C31C-DAFD-4176A2EA67A3}"/>
              </a:ext>
            </a:extLst>
          </p:cNvPr>
          <p:cNvSpPr txBox="1"/>
          <p:nvPr/>
        </p:nvSpPr>
        <p:spPr>
          <a:xfrm>
            <a:off x="607511" y="1960125"/>
            <a:ext cx="5655504" cy="561885"/>
          </a:xfrm>
          <a:prstGeom prst="rect">
            <a:avLst/>
          </a:prstGeom>
          <a:noFill/>
        </p:spPr>
        <p:txBody>
          <a:bodyPr wrap="square">
            <a:spAutoFit/>
          </a:bodyPr>
          <a:lstStyle>
            <a:defPPr>
              <a:defRPr lang="en-US"/>
            </a:defPPr>
            <a:lvl1pPr algn="just">
              <a:lnSpc>
                <a:spcPct val="120000"/>
              </a:lnSpc>
              <a:spcAft>
                <a:spcPts val="600"/>
              </a:spcAft>
              <a:defRPr sz="2800" b="1" i="0">
                <a:effectLst/>
                <a:latin typeface="Arial" panose="020B0604020202020204" pitchFamily="34" charset="0"/>
                <a:cs typeface="Arial" panose="020B0604020202020204" pitchFamily="34" charset="0"/>
              </a:defRPr>
            </a:lvl1pPr>
          </a:lstStyle>
          <a:p>
            <a:r>
              <a:rPr lang="vi-VN" dirty="0">
                <a:solidFill>
                  <a:srgbClr val="C00000"/>
                </a:solidFill>
              </a:rPr>
              <a:t>Hướng dẫn trả lời</a:t>
            </a:r>
            <a:endParaRPr lang="en-US" dirty="0">
              <a:solidFill>
                <a:srgbClr val="C00000"/>
              </a:solidFill>
            </a:endParaRPr>
          </a:p>
        </p:txBody>
      </p:sp>
    </p:spTree>
    <p:extLst>
      <p:ext uri="{BB962C8B-B14F-4D97-AF65-F5344CB8AC3E}">
        <p14:creationId xmlns:p14="http://schemas.microsoft.com/office/powerpoint/2010/main" val="3973752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2DF5C76F-F2AF-4A08-9156-CC735116828E}"/>
              </a:ext>
            </a:extLst>
          </p:cNvPr>
          <p:cNvSpPr/>
          <p:nvPr/>
        </p:nvSpPr>
        <p:spPr>
          <a:xfrm>
            <a:off x="2100991" y="161894"/>
            <a:ext cx="9641066" cy="1701196"/>
          </a:xfrm>
          <a:prstGeom prst="roundRect">
            <a:avLst/>
          </a:prstGeom>
          <a:solidFill>
            <a:srgbClr val="0070C0"/>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solidFill>
                  <a:schemeClr val="bg1"/>
                </a:solidFill>
                <a:latin typeface="Arial" panose="020B0604020202020204" pitchFamily="34" charset="0"/>
                <a:cs typeface="Arial" panose="020B0604020202020204" pitchFamily="34" charset="0"/>
              </a:rPr>
              <a:t>Trong cơ thể sống, hoạt động trao đổi chất diễn ra không bình thường ảnh hưởng như thế nào đến các hoạt động khác?</a:t>
            </a:r>
          </a:p>
        </p:txBody>
      </p:sp>
      <p:sp>
        <p:nvSpPr>
          <p:cNvPr id="3" name="Rectangle 2">
            <a:extLst>
              <a:ext uri="{FF2B5EF4-FFF2-40B4-BE49-F238E27FC236}">
                <a16:creationId xmlns:a16="http://schemas.microsoft.com/office/drawing/2014/main" id="{AED6FB9C-2CAB-4629-8E37-E0DA5001530A}"/>
              </a:ext>
            </a:extLst>
          </p:cNvPr>
          <p:cNvSpPr/>
          <p:nvPr/>
        </p:nvSpPr>
        <p:spPr>
          <a:xfrm>
            <a:off x="0" y="925032"/>
            <a:ext cx="1711842" cy="26262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E1003C6-713D-4DD5-9259-2D3D9BBAEE6C}"/>
              </a:ext>
            </a:extLst>
          </p:cNvPr>
          <p:cNvCxnSpPr/>
          <p:nvPr/>
        </p:nvCxnSpPr>
        <p:spPr>
          <a:xfrm>
            <a:off x="1711842"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A6D11826-928D-4DB3-AE1B-AC832A140D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95" y="1288754"/>
            <a:ext cx="1898797" cy="1898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911ABF-8DDC-6F31-3492-4957B3A30020}"/>
              </a:ext>
            </a:extLst>
          </p:cNvPr>
          <p:cNvSpPr txBox="1"/>
          <p:nvPr/>
        </p:nvSpPr>
        <p:spPr>
          <a:xfrm>
            <a:off x="2100991" y="2474835"/>
            <a:ext cx="9641066" cy="4221271"/>
          </a:xfrm>
          <a:prstGeom prst="roundRect">
            <a:avLst>
              <a:gd name="adj" fmla="val 50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342900" indent="-342900" algn="just">
              <a:lnSpc>
                <a:spcPct val="120000"/>
              </a:lnSpc>
              <a:spcAft>
                <a:spcPts val="600"/>
              </a:spcAft>
              <a:buFont typeface="Wingdings" panose="05000000000000000000" pitchFamily="2" charset="2"/>
              <a:buChar char="§"/>
            </a:pPr>
            <a:r>
              <a:rPr lang="vi-VN" sz="2300" dirty="0">
                <a:solidFill>
                  <a:schemeClr val="tx1"/>
                </a:solidFill>
              </a:rPr>
              <a:t>Quá trình trao đổi chất có mối quan hệ qua lại, tác động lẫn nhau với các hoạt động sống trong cơ thể, giúp chúng ta tồn tại, sinh trưởng và phát triển.</a:t>
            </a:r>
          </a:p>
          <a:p>
            <a:pPr marL="342900" indent="-342900" algn="just">
              <a:lnSpc>
                <a:spcPct val="120000"/>
              </a:lnSpc>
              <a:spcAft>
                <a:spcPts val="600"/>
              </a:spcAft>
              <a:buFont typeface="Wingdings" panose="05000000000000000000" pitchFamily="2" charset="2"/>
              <a:buChar char="§"/>
            </a:pPr>
            <a:r>
              <a:rPr lang="vi-VN" sz="2300" dirty="0">
                <a:solidFill>
                  <a:schemeClr val="tx1"/>
                </a:solidFill>
              </a:rPr>
              <a:t>Khi quá trình trao đổi chất bị rối loạn, các hoạt động sống khác sẽ không được cung cấp đầy đủ chất dinh dưỡng cần thiết để hoạt động bình thường </a:t>
            </a:r>
            <a:r>
              <a:rPr lang="vi-VN" sz="2300" b="1" dirty="0">
                <a:solidFill>
                  <a:schemeClr val="tx1"/>
                </a:solidFill>
              </a:rPr>
              <a:t>=&gt; Ảnh hưởng trực tiếp tới sức khoẻ con người. </a:t>
            </a:r>
          </a:p>
          <a:p>
            <a:pPr marL="342900" indent="-342900" algn="just">
              <a:lnSpc>
                <a:spcPct val="120000"/>
              </a:lnSpc>
              <a:spcAft>
                <a:spcPts val="600"/>
              </a:spcAft>
              <a:buFont typeface="Wingdings" panose="05000000000000000000" pitchFamily="2" charset="2"/>
              <a:buChar char="§"/>
            </a:pPr>
            <a:r>
              <a:rPr lang="vi-VN" sz="2300" dirty="0">
                <a:solidFill>
                  <a:schemeClr val="tx1"/>
                </a:solidFill>
              </a:rPr>
              <a:t>Tương tự, nguồn nguyên liệu dùng cho quá trình trao đổi chất cũng không được sử dụng hiệu quả </a:t>
            </a:r>
            <a:r>
              <a:rPr lang="vi-VN" sz="2300" b="1" dirty="0">
                <a:solidFill>
                  <a:schemeClr val="tx1"/>
                </a:solidFill>
              </a:rPr>
              <a:t>=&gt; Các chất dư thừa tồn đọng trong cơ thể là nguyên nhân gây thừa cân, béo phì,...</a:t>
            </a:r>
          </a:p>
        </p:txBody>
      </p:sp>
    </p:spTree>
    <p:extLst>
      <p:ext uri="{BB962C8B-B14F-4D97-AF65-F5344CB8AC3E}">
        <p14:creationId xmlns:p14="http://schemas.microsoft.com/office/powerpoint/2010/main" val="2428818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0"/>
          <p:cNvGrpSpPr/>
          <p:nvPr/>
        </p:nvGrpSpPr>
        <p:grpSpPr>
          <a:xfrm>
            <a:off x="721216" y="579549"/>
            <a:ext cx="10823083" cy="5564077"/>
            <a:chOff x="0" y="0"/>
            <a:chExt cx="6103140" cy="2290381"/>
          </a:xfrm>
        </p:grpSpPr>
        <p:sp>
          <p:nvSpPr>
            <p:cNvPr id="14" name="Freeform 11"/>
            <p:cNvSpPr/>
            <p:nvPr/>
          </p:nvSpPr>
          <p:spPr>
            <a:xfrm>
              <a:off x="0" y="0"/>
              <a:ext cx="6103140" cy="2290381"/>
            </a:xfrm>
            <a:custGeom>
              <a:avLst/>
              <a:gdLst/>
              <a:ahLst/>
              <a:cxnLst/>
              <a:rect l="l" t="t" r="r" b="b"/>
              <a:pathLst>
                <a:path w="6103140" h="2290381">
                  <a:moveTo>
                    <a:pt x="5978680" y="59690"/>
                  </a:moveTo>
                  <a:cubicBezTo>
                    <a:pt x="6014240" y="59690"/>
                    <a:pt x="6043450" y="88900"/>
                    <a:pt x="6043450" y="124460"/>
                  </a:cubicBezTo>
                  <a:lnTo>
                    <a:pt x="6043450" y="2165921"/>
                  </a:lnTo>
                  <a:cubicBezTo>
                    <a:pt x="6043450" y="2201481"/>
                    <a:pt x="6014240" y="2230691"/>
                    <a:pt x="5978680" y="2230691"/>
                  </a:cubicBezTo>
                  <a:lnTo>
                    <a:pt x="124460" y="2230691"/>
                  </a:lnTo>
                  <a:cubicBezTo>
                    <a:pt x="88900" y="2230691"/>
                    <a:pt x="59690" y="2201481"/>
                    <a:pt x="59690" y="2165921"/>
                  </a:cubicBezTo>
                  <a:lnTo>
                    <a:pt x="59690" y="124460"/>
                  </a:lnTo>
                  <a:cubicBezTo>
                    <a:pt x="59690" y="88900"/>
                    <a:pt x="88900" y="59690"/>
                    <a:pt x="124460" y="59690"/>
                  </a:cubicBezTo>
                  <a:lnTo>
                    <a:pt x="5978680" y="59690"/>
                  </a:lnTo>
                  <a:moveTo>
                    <a:pt x="5978680" y="0"/>
                  </a:moveTo>
                  <a:lnTo>
                    <a:pt x="124460" y="0"/>
                  </a:lnTo>
                  <a:cubicBezTo>
                    <a:pt x="55880" y="0"/>
                    <a:pt x="0" y="55880"/>
                    <a:pt x="0" y="124460"/>
                  </a:cubicBezTo>
                  <a:lnTo>
                    <a:pt x="0" y="2165921"/>
                  </a:lnTo>
                  <a:cubicBezTo>
                    <a:pt x="0" y="2234501"/>
                    <a:pt x="55880" y="2290381"/>
                    <a:pt x="124460" y="2290381"/>
                  </a:cubicBezTo>
                  <a:lnTo>
                    <a:pt x="5978680" y="2290381"/>
                  </a:lnTo>
                  <a:cubicBezTo>
                    <a:pt x="6047260" y="2290381"/>
                    <a:pt x="6103140" y="2234501"/>
                    <a:pt x="6103140" y="2165921"/>
                  </a:cubicBezTo>
                  <a:lnTo>
                    <a:pt x="6103140" y="124460"/>
                  </a:lnTo>
                  <a:cubicBezTo>
                    <a:pt x="6103140" y="55880"/>
                    <a:pt x="6047260" y="0"/>
                    <a:pt x="5978680" y="0"/>
                  </a:cubicBezTo>
                  <a:close/>
                </a:path>
              </a:pathLst>
            </a:custGeom>
            <a:solidFill>
              <a:srgbClr val="237952"/>
            </a:solidFill>
          </p:spPr>
        </p:sp>
      </p:grpSp>
      <p:sp>
        <p:nvSpPr>
          <p:cNvPr id="15" name="Rectangle: Top Corners Rounded 9">
            <a:extLst>
              <a:ext uri="{FF2B5EF4-FFF2-40B4-BE49-F238E27FC236}">
                <a16:creationId xmlns:a16="http://schemas.microsoft.com/office/drawing/2014/main" id="{C50A86B5-99E7-4E6A-96E3-E8B14722E67E}"/>
              </a:ext>
            </a:extLst>
          </p:cNvPr>
          <p:cNvSpPr/>
          <p:nvPr/>
        </p:nvSpPr>
        <p:spPr>
          <a:xfrm>
            <a:off x="1183208" y="1069535"/>
            <a:ext cx="2583712" cy="675167"/>
          </a:xfrm>
          <a:prstGeom prst="round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Arial" panose="020B0604020202020204" pitchFamily="34" charset="0"/>
                <a:cs typeface="Arial" panose="020B0604020202020204" pitchFamily="34" charset="0"/>
              </a:rPr>
              <a:t>KẾT LUẬN</a:t>
            </a:r>
            <a:endParaRPr lang="en-US" sz="3200"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8DF0921-8949-481A-AD96-0EF5BBD93B6E}"/>
              </a:ext>
            </a:extLst>
          </p:cNvPr>
          <p:cNvCxnSpPr/>
          <p:nvPr/>
        </p:nvCxnSpPr>
        <p:spPr>
          <a:xfrm>
            <a:off x="1000209" y="1738700"/>
            <a:ext cx="44337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7" name="Group 12"/>
          <p:cNvGrpSpPr>
            <a:grpSpLocks noChangeAspect="1"/>
          </p:cNvGrpSpPr>
          <p:nvPr/>
        </p:nvGrpSpPr>
        <p:grpSpPr>
          <a:xfrm rot="5400000">
            <a:off x="1083261" y="2161344"/>
            <a:ext cx="1491749" cy="1291855"/>
            <a:chOff x="0" y="0"/>
            <a:chExt cx="6350000" cy="5499100"/>
          </a:xfrm>
        </p:grpSpPr>
        <p:sp>
          <p:nvSpPr>
            <p:cNvPr id="18"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9" name="Rectangle 18"/>
          <p:cNvSpPr/>
          <p:nvPr/>
        </p:nvSpPr>
        <p:spPr>
          <a:xfrm>
            <a:off x="2674511" y="2061397"/>
            <a:ext cx="8517229" cy="1824346"/>
          </a:xfrm>
          <a:prstGeom prst="rect">
            <a:avLst/>
          </a:prstGeom>
        </p:spPr>
        <p:txBody>
          <a:bodyPr wrap="square">
            <a:spAutoFit/>
          </a:bodyPr>
          <a:lstStyle/>
          <a:p>
            <a:pPr algn="just">
              <a:lnSpc>
                <a:spcPct val="120000"/>
              </a:lnSpc>
            </a:pPr>
            <a:r>
              <a:rPr lang="vi-VN" sz="2400" dirty="0">
                <a:latin typeface="Arial" pitchFamily="34" charset="0"/>
                <a:cs typeface="Arial" pitchFamily="34" charset="0"/>
              </a:rPr>
              <a:t>Tất cả các cơ thể sống đều có những đặc trưng nhất định để phân biệt với các dạng không sống khác, bao gồm: </a:t>
            </a:r>
            <a:r>
              <a:rPr lang="vi-VN" sz="2400" b="1" dirty="0">
                <a:latin typeface="Arial" pitchFamily="34" charset="0"/>
                <a:cs typeface="Arial" pitchFamily="34" charset="0"/>
              </a:rPr>
              <a:t>trao đổi chất và chuyển hóa năng lượng</a:t>
            </a:r>
            <a:r>
              <a:rPr lang="vi-VN" sz="2400" dirty="0">
                <a:latin typeface="Arial" pitchFamily="34" charset="0"/>
                <a:cs typeface="Arial" pitchFamily="34" charset="0"/>
              </a:rPr>
              <a:t>, </a:t>
            </a:r>
            <a:r>
              <a:rPr lang="vi-VN" sz="2400" b="1" dirty="0">
                <a:latin typeface="Arial" pitchFamily="34" charset="0"/>
                <a:cs typeface="Arial" pitchFamily="34" charset="0"/>
              </a:rPr>
              <a:t>sinh trưởng và phát triển</a:t>
            </a:r>
            <a:r>
              <a:rPr lang="vi-VN" sz="2400" dirty="0">
                <a:latin typeface="Arial" pitchFamily="34" charset="0"/>
                <a:cs typeface="Arial" pitchFamily="34" charset="0"/>
              </a:rPr>
              <a:t>, </a:t>
            </a:r>
            <a:r>
              <a:rPr lang="vi-VN" sz="2400" b="1" dirty="0">
                <a:latin typeface="Arial" pitchFamily="34" charset="0"/>
                <a:cs typeface="Arial" pitchFamily="34" charset="0"/>
              </a:rPr>
              <a:t>cảm ứng</a:t>
            </a:r>
            <a:r>
              <a:rPr lang="vi-VN" sz="2400" dirty="0">
                <a:latin typeface="Arial" pitchFamily="34" charset="0"/>
                <a:cs typeface="Arial" pitchFamily="34" charset="0"/>
              </a:rPr>
              <a:t>, </a:t>
            </a:r>
            <a:r>
              <a:rPr lang="vi-VN" sz="2400" b="1" dirty="0">
                <a:latin typeface="Arial" pitchFamily="34" charset="0"/>
                <a:cs typeface="Arial" pitchFamily="34" charset="0"/>
              </a:rPr>
              <a:t>sinh sản</a:t>
            </a:r>
            <a:r>
              <a:rPr lang="en-US" sz="2400" dirty="0">
                <a:latin typeface="Arial" pitchFamily="34" charset="0"/>
                <a:cs typeface="Arial" pitchFamily="34" charset="0"/>
              </a:rPr>
              <a:t>. </a:t>
            </a:r>
          </a:p>
        </p:txBody>
      </p:sp>
      <p:grpSp>
        <p:nvGrpSpPr>
          <p:cNvPr id="20" name="Group 12"/>
          <p:cNvGrpSpPr>
            <a:grpSpLocks noChangeAspect="1"/>
          </p:cNvGrpSpPr>
          <p:nvPr/>
        </p:nvGrpSpPr>
        <p:grpSpPr>
          <a:xfrm rot="5400000">
            <a:off x="1083260" y="4000877"/>
            <a:ext cx="1491749" cy="1291855"/>
            <a:chOff x="0" y="0"/>
            <a:chExt cx="6350000" cy="5499100"/>
          </a:xfrm>
        </p:grpSpPr>
        <p:sp>
          <p:nvSpPr>
            <p:cNvPr id="21"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Rectangle 21"/>
          <p:cNvSpPr/>
          <p:nvPr/>
        </p:nvSpPr>
        <p:spPr>
          <a:xfrm>
            <a:off x="2674510" y="3900930"/>
            <a:ext cx="8517229" cy="1824346"/>
          </a:xfrm>
          <a:prstGeom prst="rect">
            <a:avLst/>
          </a:prstGeom>
        </p:spPr>
        <p:txBody>
          <a:bodyPr wrap="square">
            <a:spAutoFit/>
          </a:bodyPr>
          <a:lstStyle/>
          <a:p>
            <a:pPr algn="just">
              <a:lnSpc>
                <a:spcPct val="120000"/>
              </a:lnSpc>
            </a:pPr>
            <a:r>
              <a:rPr lang="vi-VN" sz="2400" b="1" dirty="0">
                <a:latin typeface="Arial" pitchFamily="34" charset="0"/>
                <a:cs typeface="Arial" pitchFamily="34" charset="0"/>
              </a:rPr>
              <a:t>Mọi hoạt động sống </a:t>
            </a:r>
            <a:r>
              <a:rPr lang="vi-VN" sz="2400" dirty="0">
                <a:latin typeface="Arial" pitchFamily="34" charset="0"/>
                <a:cs typeface="Arial" pitchFamily="34" charset="0"/>
              </a:rPr>
              <a:t>trong cơ thể là tổng hợp các hoạt động sống của tế bào. Các hoạt động sống trong cơ thể có mối quan hệ qua lại lẫn nhau, đảm bảo sự thống nhất toàn vẹn giúp cơ thể tồn tại và phát triển</a:t>
            </a:r>
          </a:p>
        </p:txBody>
      </p:sp>
    </p:spTree>
    <p:extLst>
      <p:ext uri="{BB962C8B-B14F-4D97-AF65-F5344CB8AC3E}">
        <p14:creationId xmlns:p14="http://schemas.microsoft.com/office/powerpoint/2010/main" val="1275068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2DF5C76F-F2AF-4A08-9156-CC735116828E}"/>
              </a:ext>
            </a:extLst>
          </p:cNvPr>
          <p:cNvSpPr/>
          <p:nvPr/>
        </p:nvSpPr>
        <p:spPr>
          <a:xfrm>
            <a:off x="1941334" y="261786"/>
            <a:ext cx="9757180" cy="1198510"/>
          </a:xfrm>
          <a:prstGeom prst="roundRect">
            <a:avLst/>
          </a:prstGeom>
          <a:solidFill>
            <a:srgbClr val="0070C0"/>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latin typeface="Arial" pitchFamily="34" charset="0"/>
                <a:cs typeface="Arial" pitchFamily="34" charset="0"/>
              </a:rPr>
              <a:t>Bệnh suy dinh dưỡng ở trẻ em là do hoạt động sống nào chi phối? Giải thích?</a:t>
            </a:r>
            <a:endParaRPr lang="vi-VN" sz="28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D6FB9C-2CAB-4629-8E37-E0DA5001530A}"/>
              </a:ext>
            </a:extLst>
          </p:cNvPr>
          <p:cNvSpPr/>
          <p:nvPr/>
        </p:nvSpPr>
        <p:spPr>
          <a:xfrm>
            <a:off x="0" y="925032"/>
            <a:ext cx="1711842" cy="26262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E1003C6-713D-4DD5-9259-2D3D9BBAEE6C}"/>
              </a:ext>
            </a:extLst>
          </p:cNvPr>
          <p:cNvCxnSpPr/>
          <p:nvPr/>
        </p:nvCxnSpPr>
        <p:spPr>
          <a:xfrm>
            <a:off x="1711842"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A6D11826-928D-4DB3-AE1B-AC832A140D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95" y="1288754"/>
            <a:ext cx="1898797" cy="1898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rotWithShape="1">
          <a:blip r:embed="rId3"/>
          <a:srcRect l="12388" r="3833" b="1249"/>
          <a:stretch/>
        </p:blipFill>
        <p:spPr>
          <a:xfrm>
            <a:off x="2074620" y="1824019"/>
            <a:ext cx="4441372" cy="3463861"/>
          </a:xfrm>
          <a:prstGeom prst="rect">
            <a:avLst/>
          </a:prstGeom>
        </p:spPr>
      </p:pic>
      <p:pic>
        <p:nvPicPr>
          <p:cNvPr id="7" name="Picture 3"/>
          <p:cNvPicPr>
            <a:picLocks noChangeAspect="1"/>
          </p:cNvPicPr>
          <p:nvPr/>
        </p:nvPicPr>
        <p:blipFill rotWithShape="1">
          <a:blip r:embed="rId4"/>
          <a:srcRect l="17467"/>
          <a:stretch/>
        </p:blipFill>
        <p:spPr>
          <a:xfrm>
            <a:off x="6621172" y="1824019"/>
            <a:ext cx="5077342" cy="3454510"/>
          </a:xfrm>
          <a:prstGeom prst="rect">
            <a:avLst/>
          </a:prstGeom>
        </p:spPr>
      </p:pic>
    </p:spTree>
    <p:extLst>
      <p:ext uri="{BB962C8B-B14F-4D97-AF65-F5344CB8AC3E}">
        <p14:creationId xmlns:p14="http://schemas.microsoft.com/office/powerpoint/2010/main" val="1218934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2DF5C76F-F2AF-4A08-9156-CC735116828E}"/>
              </a:ext>
            </a:extLst>
          </p:cNvPr>
          <p:cNvSpPr/>
          <p:nvPr/>
        </p:nvSpPr>
        <p:spPr>
          <a:xfrm>
            <a:off x="1941334" y="261786"/>
            <a:ext cx="9757180" cy="1198510"/>
          </a:xfrm>
          <a:prstGeom prst="roundRect">
            <a:avLst/>
          </a:prstGeom>
          <a:solidFill>
            <a:srgbClr val="0070C0"/>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latin typeface="Arial" pitchFamily="34" charset="0"/>
                <a:cs typeface="Arial" pitchFamily="34" charset="0"/>
              </a:rPr>
              <a:t>Bệnh suy dinh dưỡng ở trẻ em là do hoạt động sống nào chi phối? Giải thích?</a:t>
            </a:r>
            <a:endParaRPr lang="vi-VN" sz="28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D6FB9C-2CAB-4629-8E37-E0DA5001530A}"/>
              </a:ext>
            </a:extLst>
          </p:cNvPr>
          <p:cNvSpPr/>
          <p:nvPr/>
        </p:nvSpPr>
        <p:spPr>
          <a:xfrm>
            <a:off x="0" y="925032"/>
            <a:ext cx="1711842" cy="26262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E1003C6-713D-4DD5-9259-2D3D9BBAEE6C}"/>
              </a:ext>
            </a:extLst>
          </p:cNvPr>
          <p:cNvCxnSpPr/>
          <p:nvPr/>
        </p:nvCxnSpPr>
        <p:spPr>
          <a:xfrm>
            <a:off x="1711842"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A6D11826-928D-4DB3-AE1B-AC832A140D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95" y="1288754"/>
            <a:ext cx="1898797" cy="18987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056F7E-14F4-F742-98A1-7898467260F8}"/>
              </a:ext>
            </a:extLst>
          </p:cNvPr>
          <p:cNvSpPr txBox="1"/>
          <p:nvPr/>
        </p:nvSpPr>
        <p:spPr>
          <a:xfrm>
            <a:off x="2135196" y="1929008"/>
            <a:ext cx="9563314" cy="442988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342900" indent="-342900" algn="just">
              <a:lnSpc>
                <a:spcPct val="120000"/>
              </a:lnSpc>
              <a:spcAft>
                <a:spcPts val="600"/>
              </a:spcAft>
              <a:buFont typeface="Wingdings" panose="05000000000000000000" pitchFamily="2" charset="2"/>
              <a:buChar char="§"/>
              <a:defRPr sz="23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buNone/>
            </a:pPr>
            <a:r>
              <a:rPr lang="vi-VN" sz="2400" b="1" dirty="0">
                <a:solidFill>
                  <a:srgbClr val="FF0000"/>
                </a:solidFill>
              </a:rPr>
              <a:t>Bệnh suy dinh dưỡng ở trẻ em do hoạt động trao đổi chất và chuyển hoá năng lượng chi phối.</a:t>
            </a:r>
          </a:p>
          <a:p>
            <a:r>
              <a:rPr lang="vi-VN" dirty="0">
                <a:solidFill>
                  <a:schemeClr val="tx1"/>
                </a:solidFill>
              </a:rPr>
              <a:t>Quá trình trao đổi chất bị rối loạn sẽ làm giảm khả năng hấp thu các chất dinh dưỡng, dẫn đến chán ăn, còi xương, chậm lớn và giảm trí tuệ ở trẻ em.</a:t>
            </a:r>
          </a:p>
          <a:p>
            <a:r>
              <a:rPr lang="vi-VN" dirty="0">
                <a:solidFill>
                  <a:schemeClr val="tx1"/>
                </a:solidFill>
              </a:rPr>
              <a:t>Hoạt động chuyển hoá năng lượng diễn ra không ổn định có thể khiến tất cả các cơ quan giảm phát triển, nhất là hệ cơ xương, ảnh hưởng trực tiếp đến chiều cao và tầm vóc của trẻ </a:t>
            </a:r>
            <a:r>
              <a:rPr lang="vi-VN" b="1" dirty="0">
                <a:solidFill>
                  <a:schemeClr val="tx1"/>
                </a:solidFill>
              </a:rPr>
              <a:t>=&gt; Trẻ bị suy dinh dưỡng thường thấp còi hơn các bạn cùng trang lứa.</a:t>
            </a:r>
          </a:p>
        </p:txBody>
      </p:sp>
    </p:spTree>
    <p:extLst>
      <p:ext uri="{BB962C8B-B14F-4D97-AF65-F5344CB8AC3E}">
        <p14:creationId xmlns:p14="http://schemas.microsoft.com/office/powerpoint/2010/main" val="1928069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0"/>
          <p:cNvGrpSpPr/>
          <p:nvPr/>
        </p:nvGrpSpPr>
        <p:grpSpPr>
          <a:xfrm>
            <a:off x="721216" y="579550"/>
            <a:ext cx="10823083" cy="3745708"/>
            <a:chOff x="0" y="0"/>
            <a:chExt cx="6103140" cy="2290381"/>
          </a:xfrm>
        </p:grpSpPr>
        <p:sp>
          <p:nvSpPr>
            <p:cNvPr id="14" name="Freeform 11"/>
            <p:cNvSpPr/>
            <p:nvPr/>
          </p:nvSpPr>
          <p:spPr>
            <a:xfrm>
              <a:off x="0" y="0"/>
              <a:ext cx="6103140" cy="2290381"/>
            </a:xfrm>
            <a:custGeom>
              <a:avLst/>
              <a:gdLst/>
              <a:ahLst/>
              <a:cxnLst/>
              <a:rect l="l" t="t" r="r" b="b"/>
              <a:pathLst>
                <a:path w="6103140" h="2290381">
                  <a:moveTo>
                    <a:pt x="5978680" y="59690"/>
                  </a:moveTo>
                  <a:cubicBezTo>
                    <a:pt x="6014240" y="59690"/>
                    <a:pt x="6043450" y="88900"/>
                    <a:pt x="6043450" y="124460"/>
                  </a:cubicBezTo>
                  <a:lnTo>
                    <a:pt x="6043450" y="2165921"/>
                  </a:lnTo>
                  <a:cubicBezTo>
                    <a:pt x="6043450" y="2201481"/>
                    <a:pt x="6014240" y="2230691"/>
                    <a:pt x="5978680" y="2230691"/>
                  </a:cubicBezTo>
                  <a:lnTo>
                    <a:pt x="124460" y="2230691"/>
                  </a:lnTo>
                  <a:cubicBezTo>
                    <a:pt x="88900" y="2230691"/>
                    <a:pt x="59690" y="2201481"/>
                    <a:pt x="59690" y="2165921"/>
                  </a:cubicBezTo>
                  <a:lnTo>
                    <a:pt x="59690" y="124460"/>
                  </a:lnTo>
                  <a:cubicBezTo>
                    <a:pt x="59690" y="88900"/>
                    <a:pt x="88900" y="59690"/>
                    <a:pt x="124460" y="59690"/>
                  </a:cubicBezTo>
                  <a:lnTo>
                    <a:pt x="5978680" y="59690"/>
                  </a:lnTo>
                  <a:moveTo>
                    <a:pt x="5978680" y="0"/>
                  </a:moveTo>
                  <a:lnTo>
                    <a:pt x="124460" y="0"/>
                  </a:lnTo>
                  <a:cubicBezTo>
                    <a:pt x="55880" y="0"/>
                    <a:pt x="0" y="55880"/>
                    <a:pt x="0" y="124460"/>
                  </a:cubicBezTo>
                  <a:lnTo>
                    <a:pt x="0" y="2165921"/>
                  </a:lnTo>
                  <a:cubicBezTo>
                    <a:pt x="0" y="2234501"/>
                    <a:pt x="55880" y="2290381"/>
                    <a:pt x="124460" y="2290381"/>
                  </a:cubicBezTo>
                  <a:lnTo>
                    <a:pt x="5978680" y="2290381"/>
                  </a:lnTo>
                  <a:cubicBezTo>
                    <a:pt x="6047260" y="2290381"/>
                    <a:pt x="6103140" y="2234501"/>
                    <a:pt x="6103140" y="2165921"/>
                  </a:cubicBezTo>
                  <a:lnTo>
                    <a:pt x="6103140" y="124460"/>
                  </a:lnTo>
                  <a:cubicBezTo>
                    <a:pt x="6103140" y="55880"/>
                    <a:pt x="6047260" y="0"/>
                    <a:pt x="5978680" y="0"/>
                  </a:cubicBezTo>
                  <a:close/>
                </a:path>
              </a:pathLst>
            </a:custGeom>
            <a:solidFill>
              <a:srgbClr val="237952"/>
            </a:solidFill>
          </p:spPr>
        </p:sp>
      </p:grpSp>
      <p:sp>
        <p:nvSpPr>
          <p:cNvPr id="15" name="Rectangle: Top Corners Rounded 9">
            <a:extLst>
              <a:ext uri="{FF2B5EF4-FFF2-40B4-BE49-F238E27FC236}">
                <a16:creationId xmlns:a16="http://schemas.microsoft.com/office/drawing/2014/main" id="{C50A86B5-99E7-4E6A-96E3-E8B14722E67E}"/>
              </a:ext>
            </a:extLst>
          </p:cNvPr>
          <p:cNvSpPr/>
          <p:nvPr/>
        </p:nvSpPr>
        <p:spPr>
          <a:xfrm>
            <a:off x="1183208" y="1069535"/>
            <a:ext cx="2583712" cy="675167"/>
          </a:xfrm>
          <a:prstGeom prst="round2Same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Arial" panose="020B0604020202020204" pitchFamily="34" charset="0"/>
                <a:cs typeface="Arial" panose="020B0604020202020204" pitchFamily="34" charset="0"/>
              </a:rPr>
              <a:t>GHI NHỚ:</a:t>
            </a:r>
          </a:p>
        </p:txBody>
      </p:sp>
      <p:cxnSp>
        <p:nvCxnSpPr>
          <p:cNvPr id="16" name="Straight Connector 15">
            <a:extLst>
              <a:ext uri="{FF2B5EF4-FFF2-40B4-BE49-F238E27FC236}">
                <a16:creationId xmlns:a16="http://schemas.microsoft.com/office/drawing/2014/main" id="{E8DF0921-8949-481A-AD96-0EF5BBD93B6E}"/>
              </a:ext>
            </a:extLst>
          </p:cNvPr>
          <p:cNvCxnSpPr/>
          <p:nvPr/>
        </p:nvCxnSpPr>
        <p:spPr>
          <a:xfrm>
            <a:off x="1000209" y="1738700"/>
            <a:ext cx="443377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2"/>
          <p:cNvGrpSpPr>
            <a:grpSpLocks noChangeAspect="1"/>
          </p:cNvGrpSpPr>
          <p:nvPr/>
        </p:nvGrpSpPr>
        <p:grpSpPr>
          <a:xfrm rot="5400000">
            <a:off x="1083261" y="2161344"/>
            <a:ext cx="1491749" cy="1291855"/>
            <a:chOff x="0" y="0"/>
            <a:chExt cx="6350000" cy="5499100"/>
          </a:xfrm>
        </p:grpSpPr>
        <p:sp>
          <p:nvSpPr>
            <p:cNvPr id="18"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9" name="Rectangle 18"/>
          <p:cNvSpPr/>
          <p:nvPr/>
        </p:nvSpPr>
        <p:spPr>
          <a:xfrm>
            <a:off x="2674511" y="2061397"/>
            <a:ext cx="8517229" cy="1381147"/>
          </a:xfrm>
          <a:prstGeom prst="rect">
            <a:avLst/>
          </a:prstGeom>
        </p:spPr>
        <p:txBody>
          <a:bodyPr wrap="square">
            <a:spAutoFit/>
          </a:bodyPr>
          <a:lstStyle/>
          <a:p>
            <a:pPr>
              <a:lnSpc>
                <a:spcPct val="120000"/>
              </a:lnSpc>
            </a:pPr>
            <a:r>
              <a:rPr lang="vi-VN" sz="2400" b="1" dirty="0">
                <a:latin typeface="Arial" pitchFamily="34" charset="0"/>
                <a:cs typeface="Arial" pitchFamily="34" charset="0"/>
              </a:rPr>
              <a:t>Cơ thể sinh vật </a:t>
            </a:r>
            <a:r>
              <a:rPr lang="vi-VN" sz="2400" dirty="0">
                <a:latin typeface="Arial" pitchFamily="34" charset="0"/>
                <a:cs typeface="Arial" pitchFamily="34" charset="0"/>
              </a:rPr>
              <a:t>là một thể thống nhất thể hiện ở mối quan hệ giữa tế bào – cơ thể – môi trường và mối quan hệ giữa các hoạt động sống trong cơ thể</a:t>
            </a:r>
          </a:p>
        </p:txBody>
      </p:sp>
      <p:pic>
        <p:nvPicPr>
          <p:cNvPr id="9" name="Picture 4" descr="7 cách Luyện Viết Content tôi dùng hàng ngày trong 5 năm qua">
            <a:extLst>
              <a:ext uri="{FF2B5EF4-FFF2-40B4-BE49-F238E27FC236}">
                <a16:creationId xmlns:a16="http://schemas.microsoft.com/office/drawing/2014/main" id="{062B9FFF-D674-FB4C-E0BD-E669C246D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7164" y="4494562"/>
            <a:ext cx="3280145" cy="218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0126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87417" y="322911"/>
            <a:ext cx="11527211" cy="1464607"/>
            <a:chOff x="1796902" y="322911"/>
            <a:chExt cx="11527211" cy="1464607"/>
          </a:xfrm>
        </p:grpSpPr>
        <p:grpSp>
          <p:nvGrpSpPr>
            <p:cNvPr id="16" name="Group 15"/>
            <p:cNvGrpSpPr/>
            <p:nvPr/>
          </p:nvGrpSpPr>
          <p:grpSpPr>
            <a:xfrm>
              <a:off x="1796902" y="322911"/>
              <a:ext cx="11527211" cy="1464607"/>
              <a:chOff x="1929373" y="398501"/>
              <a:chExt cx="11527211" cy="1464607"/>
            </a:xfrm>
          </p:grpSpPr>
          <p:sp>
            <p:nvSpPr>
              <p:cNvPr id="15" name="Freeform 9"/>
              <p:cNvSpPr/>
              <p:nvPr/>
            </p:nvSpPr>
            <p:spPr>
              <a:xfrm rot="5400000">
                <a:off x="7071882" y="-4521595"/>
                <a:ext cx="1464606" cy="11304799"/>
              </a:xfrm>
              <a:custGeom>
                <a:avLst/>
                <a:gdLst/>
                <a:ahLst/>
                <a:cxnLst/>
                <a:rect l="l" t="t" r="r" b="b"/>
                <a:pathLst>
                  <a:path w="2353310" h="26093195">
                    <a:moveTo>
                      <a:pt x="784860" y="26025887"/>
                    </a:moveTo>
                    <a:cubicBezTo>
                      <a:pt x="905510" y="26066527"/>
                      <a:pt x="1042670" y="26093195"/>
                      <a:pt x="1177290" y="26093195"/>
                    </a:cubicBezTo>
                    <a:cubicBezTo>
                      <a:pt x="1311910" y="26093195"/>
                      <a:pt x="1441450" y="26070337"/>
                      <a:pt x="1560830" y="26029695"/>
                    </a:cubicBezTo>
                    <a:cubicBezTo>
                      <a:pt x="1563370" y="26028427"/>
                      <a:pt x="1565910" y="26028427"/>
                      <a:pt x="1568450" y="26027156"/>
                    </a:cubicBezTo>
                    <a:cubicBezTo>
                      <a:pt x="2016760" y="25864596"/>
                      <a:pt x="2346960" y="25435336"/>
                      <a:pt x="2353310" y="24862228"/>
                    </a:cubicBezTo>
                    <a:lnTo>
                      <a:pt x="2353310" y="0"/>
                    </a:lnTo>
                    <a:lnTo>
                      <a:pt x="0" y="0"/>
                    </a:lnTo>
                    <a:lnTo>
                      <a:pt x="0" y="24843091"/>
                    </a:lnTo>
                    <a:cubicBezTo>
                      <a:pt x="6350" y="25437875"/>
                      <a:pt x="331470" y="25867136"/>
                      <a:pt x="784860" y="26025887"/>
                    </a:cubicBezTo>
                    <a:close/>
                  </a:path>
                </a:pathLst>
              </a:custGeom>
              <a:solidFill>
                <a:srgbClr val="FFD079"/>
              </a:solidFill>
            </p:spPr>
          </p:sp>
          <p:sp>
            <p:nvSpPr>
              <p:cNvPr id="13" name="Freeform 11"/>
              <p:cNvSpPr/>
              <p:nvPr/>
            </p:nvSpPr>
            <p:spPr>
              <a:xfrm>
                <a:off x="1929373" y="398501"/>
                <a:ext cx="1458071" cy="146460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37952"/>
              </a:solidFill>
            </p:spPr>
          </p:sp>
          <p:pic>
            <p:nvPicPr>
              <p:cNvPr id="14"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6207" y="556449"/>
                <a:ext cx="1144403" cy="1148711"/>
              </a:xfrm>
              <a:prstGeom prst="rect">
                <a:avLst/>
              </a:prstGeom>
            </p:spPr>
          </p:pic>
        </p:grpSp>
        <p:sp>
          <p:nvSpPr>
            <p:cNvPr id="17" name="Rectangle 16"/>
            <p:cNvSpPr/>
            <p:nvPr/>
          </p:nvSpPr>
          <p:spPr>
            <a:xfrm>
              <a:off x="3269486" y="536884"/>
              <a:ext cx="9953027" cy="1078950"/>
            </a:xfrm>
            <a:prstGeom prst="rect">
              <a:avLst/>
            </a:prstGeom>
          </p:spPr>
          <p:txBody>
            <a:bodyPr wrap="square">
              <a:spAutoFit/>
            </a:bodyPr>
            <a:lstStyle/>
            <a:p>
              <a:pPr algn="just">
                <a:lnSpc>
                  <a:spcPct val="120000"/>
                </a:lnSpc>
              </a:pPr>
              <a:r>
                <a:rPr lang="vi-VN" sz="2800" b="1">
                  <a:latin typeface="Arial" pitchFamily="34" charset="0"/>
                  <a:cs typeface="Arial" pitchFamily="34" charset="0"/>
                </a:rPr>
                <a:t>Lấy ví dụ về tính thống nhất trong cơ thể sinh vật phụ thuộc vào mối quan hệ giữa các  hoạt động sống</a:t>
              </a:r>
            </a:p>
          </p:txBody>
        </p:sp>
      </p:grpSp>
      <p:pic>
        <p:nvPicPr>
          <p:cNvPr id="2050" name="Picture 2" descr="Bộ Boxer Active S005 - Áo Glacool T002 - Gladimax">
            <a:extLst>
              <a:ext uri="{FF2B5EF4-FFF2-40B4-BE49-F238E27FC236}">
                <a16:creationId xmlns:a16="http://schemas.microsoft.com/office/drawing/2014/main" id="{1C79E2ED-A02A-8D2D-8FFA-BE6DE6C51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452" y="1787517"/>
            <a:ext cx="4927948" cy="4927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C5FC3C0-95CD-BD2E-181B-5D36D20C8258}"/>
              </a:ext>
            </a:extLst>
          </p:cNvPr>
          <p:cNvSpPr txBox="1"/>
          <p:nvPr/>
        </p:nvSpPr>
        <p:spPr>
          <a:xfrm>
            <a:off x="5601719" y="3844570"/>
            <a:ext cx="6212910" cy="2451825"/>
          </a:xfrm>
          <a:prstGeom prst="rect">
            <a:avLst/>
          </a:prstGeom>
          <a:noFill/>
        </p:spPr>
        <p:txBody>
          <a:bodyPr wrap="square">
            <a:spAutoFit/>
          </a:bodyPr>
          <a:lstStyle/>
          <a:p>
            <a:pPr algn="just">
              <a:lnSpc>
                <a:spcPct val="130000"/>
              </a:lnSpc>
            </a:pPr>
            <a:r>
              <a:rPr lang="vi-VN" sz="2400" b="1" i="0" dirty="0">
                <a:effectLst/>
              </a:rPr>
              <a:t>Khi chạy, hệ vận động làm việc với cường độ lớn, các hệ cơ quan khác cũng tăng cường hoạt động, </a:t>
            </a:r>
            <a:r>
              <a:rPr lang="vi-VN" sz="2400" b="1" i="0" dirty="0">
                <a:solidFill>
                  <a:srgbClr val="FF0000"/>
                </a:solidFill>
                <a:effectLst/>
              </a:rPr>
              <a:t>nhịp tim tăng, mạch máu dãn, thở nhanh và sâu, mồ hôi tiết nhiều.</a:t>
            </a:r>
            <a:endParaRPr lang="en-US" sz="2400" b="1" dirty="0">
              <a:solidFill>
                <a:srgbClr val="FF0000"/>
              </a:solidFill>
            </a:endParaRPr>
          </a:p>
        </p:txBody>
      </p:sp>
    </p:spTree>
    <p:extLst>
      <p:ext uri="{BB962C8B-B14F-4D97-AF65-F5344CB8AC3E}">
        <p14:creationId xmlns:p14="http://schemas.microsoft.com/office/powerpoint/2010/main" val="2381375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2"/>
          <p:cNvGrpSpPr/>
          <p:nvPr/>
        </p:nvGrpSpPr>
        <p:grpSpPr>
          <a:xfrm>
            <a:off x="908449" y="1228985"/>
            <a:ext cx="6256771" cy="3709162"/>
            <a:chOff x="0" y="0"/>
            <a:chExt cx="3142656" cy="1339912"/>
          </a:xfrm>
        </p:grpSpPr>
        <p:sp>
          <p:nvSpPr>
            <p:cNvPr id="12" name="Freeform 23"/>
            <p:cNvSpPr/>
            <p:nvPr/>
          </p:nvSpPr>
          <p:spPr>
            <a:xfrm>
              <a:off x="0" y="0"/>
              <a:ext cx="3142656" cy="1339912"/>
            </a:xfrm>
            <a:custGeom>
              <a:avLst/>
              <a:gdLst/>
              <a:ahLst/>
              <a:cxnLst/>
              <a:rect l="l" t="t" r="r" b="b"/>
              <a:pathLst>
                <a:path w="3142656" h="1339912">
                  <a:moveTo>
                    <a:pt x="3018196" y="59690"/>
                  </a:moveTo>
                  <a:cubicBezTo>
                    <a:pt x="3053756" y="59690"/>
                    <a:pt x="3082966" y="88900"/>
                    <a:pt x="3082966" y="124460"/>
                  </a:cubicBezTo>
                  <a:lnTo>
                    <a:pt x="3082966" y="1215452"/>
                  </a:lnTo>
                  <a:cubicBezTo>
                    <a:pt x="3082966" y="1251012"/>
                    <a:pt x="3053756" y="1280222"/>
                    <a:pt x="3018196" y="1280222"/>
                  </a:cubicBezTo>
                  <a:lnTo>
                    <a:pt x="124460" y="1280222"/>
                  </a:lnTo>
                  <a:cubicBezTo>
                    <a:pt x="88900" y="1280222"/>
                    <a:pt x="59690" y="1251012"/>
                    <a:pt x="59690" y="1215452"/>
                  </a:cubicBezTo>
                  <a:lnTo>
                    <a:pt x="59690" y="124460"/>
                  </a:lnTo>
                  <a:cubicBezTo>
                    <a:pt x="59690" y="88900"/>
                    <a:pt x="88900" y="59690"/>
                    <a:pt x="124460" y="59690"/>
                  </a:cubicBezTo>
                  <a:lnTo>
                    <a:pt x="3018196" y="59690"/>
                  </a:lnTo>
                  <a:moveTo>
                    <a:pt x="3018196" y="0"/>
                  </a:moveTo>
                  <a:lnTo>
                    <a:pt x="124460" y="0"/>
                  </a:lnTo>
                  <a:cubicBezTo>
                    <a:pt x="55880" y="0"/>
                    <a:pt x="0" y="55880"/>
                    <a:pt x="0" y="124460"/>
                  </a:cubicBezTo>
                  <a:lnTo>
                    <a:pt x="0" y="1215452"/>
                  </a:lnTo>
                  <a:cubicBezTo>
                    <a:pt x="0" y="1284032"/>
                    <a:pt x="55880" y="1339912"/>
                    <a:pt x="124460" y="1339912"/>
                  </a:cubicBezTo>
                  <a:lnTo>
                    <a:pt x="3018196" y="1339912"/>
                  </a:lnTo>
                  <a:cubicBezTo>
                    <a:pt x="3086776" y="1339912"/>
                    <a:pt x="3142656" y="1284032"/>
                    <a:pt x="3142656" y="1215452"/>
                  </a:cubicBezTo>
                  <a:lnTo>
                    <a:pt x="3142656" y="124460"/>
                  </a:lnTo>
                  <a:cubicBezTo>
                    <a:pt x="3142656" y="55880"/>
                    <a:pt x="3086776" y="0"/>
                    <a:pt x="3018196" y="0"/>
                  </a:cubicBezTo>
                  <a:close/>
                </a:path>
              </a:pathLst>
            </a:custGeom>
            <a:solidFill>
              <a:srgbClr val="237952"/>
            </a:solidFill>
          </p:spPr>
        </p:sp>
      </p:grpSp>
      <p:grpSp>
        <p:nvGrpSpPr>
          <p:cNvPr id="5" name="Group 9"/>
          <p:cNvGrpSpPr/>
          <p:nvPr/>
        </p:nvGrpSpPr>
        <p:grpSpPr>
          <a:xfrm rot="5400000">
            <a:off x="2716214" y="-1728269"/>
            <a:ext cx="1464606" cy="6544742"/>
            <a:chOff x="0" y="0"/>
            <a:chExt cx="2354580" cy="10521683"/>
          </a:xfrm>
        </p:grpSpPr>
        <p:sp>
          <p:nvSpPr>
            <p:cNvPr id="10" name="Freeform 10"/>
            <p:cNvSpPr/>
            <p:nvPr/>
          </p:nvSpPr>
          <p:spPr>
            <a:xfrm>
              <a:off x="0" y="0"/>
              <a:ext cx="2353310" cy="10521683"/>
            </a:xfrm>
            <a:custGeom>
              <a:avLst/>
              <a:gdLst/>
              <a:ahLst/>
              <a:cxnLst/>
              <a:rect l="l" t="t" r="r" b="b"/>
              <a:pathLst>
                <a:path w="2353310" h="10521683">
                  <a:moveTo>
                    <a:pt x="784860" y="10454373"/>
                  </a:moveTo>
                  <a:cubicBezTo>
                    <a:pt x="905510" y="10495013"/>
                    <a:pt x="1042670" y="10521683"/>
                    <a:pt x="1177290" y="10521683"/>
                  </a:cubicBezTo>
                  <a:cubicBezTo>
                    <a:pt x="1311910" y="10521683"/>
                    <a:pt x="1441450" y="10498823"/>
                    <a:pt x="1560830" y="10458183"/>
                  </a:cubicBezTo>
                  <a:cubicBezTo>
                    <a:pt x="1563370" y="10456913"/>
                    <a:pt x="1565910" y="10456913"/>
                    <a:pt x="1568450" y="10455642"/>
                  </a:cubicBezTo>
                  <a:cubicBezTo>
                    <a:pt x="2016760" y="10293083"/>
                    <a:pt x="2346960" y="9863823"/>
                    <a:pt x="2353310" y="9338626"/>
                  </a:cubicBezTo>
                  <a:lnTo>
                    <a:pt x="2353310" y="0"/>
                  </a:lnTo>
                  <a:lnTo>
                    <a:pt x="0" y="0"/>
                  </a:lnTo>
                  <a:lnTo>
                    <a:pt x="0" y="9331469"/>
                  </a:lnTo>
                  <a:cubicBezTo>
                    <a:pt x="6350" y="9866363"/>
                    <a:pt x="331470" y="10295623"/>
                    <a:pt x="784860" y="10454373"/>
                  </a:cubicBezTo>
                  <a:close/>
                </a:path>
              </a:pathLst>
            </a:custGeom>
            <a:solidFill>
              <a:srgbClr val="FFD079"/>
            </a:solidFill>
          </p:spPr>
        </p:sp>
      </p:grpSp>
      <p:grpSp>
        <p:nvGrpSpPr>
          <p:cNvPr id="6" name="Group 11"/>
          <p:cNvGrpSpPr/>
          <p:nvPr/>
        </p:nvGrpSpPr>
        <p:grpSpPr>
          <a:xfrm>
            <a:off x="176146" y="811799"/>
            <a:ext cx="1464606" cy="1464606"/>
            <a:chOff x="0" y="0"/>
            <a:chExt cx="6350000" cy="6350000"/>
          </a:xfrm>
        </p:grpSpPr>
        <p:sp>
          <p:nvSpPr>
            <p:cNvPr id="9"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37952"/>
            </a:solidFill>
          </p:spPr>
        </p:sp>
      </p:grpSp>
      <p:pic>
        <p:nvPicPr>
          <p:cNvPr id="7"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6248" y="969747"/>
            <a:ext cx="1144403" cy="1148711"/>
          </a:xfrm>
          <a:prstGeom prst="rect">
            <a:avLst/>
          </a:prstGeom>
        </p:spPr>
      </p:pic>
      <p:sp>
        <p:nvSpPr>
          <p:cNvPr id="13" name="TextBox 12"/>
          <p:cNvSpPr txBox="1"/>
          <p:nvPr/>
        </p:nvSpPr>
        <p:spPr>
          <a:xfrm>
            <a:off x="1794934" y="1228236"/>
            <a:ext cx="4503156" cy="630942"/>
          </a:xfrm>
          <a:prstGeom prst="rect">
            <a:avLst/>
          </a:prstGeom>
          <a:noFill/>
        </p:spPr>
        <p:txBody>
          <a:bodyPr wrap="none" rtlCol="0">
            <a:spAutoFit/>
          </a:bodyPr>
          <a:lstStyle/>
          <a:p>
            <a:r>
              <a:rPr lang="vi-VN" sz="3500" b="1" dirty="0">
                <a:latin typeface="Arial" pitchFamily="34" charset="0"/>
                <a:cs typeface="Arial" pitchFamily="34" charset="0"/>
              </a:rPr>
              <a:t>Có thể em chưa biết</a:t>
            </a:r>
          </a:p>
        </p:txBody>
      </p:sp>
      <p:sp>
        <p:nvSpPr>
          <p:cNvPr id="14" name="Rectangle 13"/>
          <p:cNvSpPr/>
          <p:nvPr/>
        </p:nvSpPr>
        <p:spPr>
          <a:xfrm>
            <a:off x="1317431" y="2364466"/>
            <a:ext cx="5533311" cy="2308324"/>
          </a:xfrm>
          <a:prstGeom prst="rect">
            <a:avLst/>
          </a:prstGeom>
        </p:spPr>
        <p:txBody>
          <a:bodyPr wrap="square">
            <a:spAutoFit/>
          </a:bodyPr>
          <a:lstStyle/>
          <a:p>
            <a:pPr algn="just">
              <a:lnSpc>
                <a:spcPct val="120000"/>
              </a:lnSpc>
            </a:pPr>
            <a:r>
              <a:rPr lang="vi-VN" sz="2400" b="1" dirty="0">
                <a:latin typeface="Arial" pitchFamily="34" charset="0"/>
                <a:cs typeface="Arial" pitchFamily="34" charset="0"/>
              </a:rPr>
              <a:t>Ung thư phổi </a:t>
            </a:r>
            <a:r>
              <a:rPr lang="vi-VN" sz="2400" dirty="0">
                <a:latin typeface="Arial" pitchFamily="34" charset="0"/>
                <a:cs typeface="Arial" pitchFamily="34" charset="0"/>
              </a:rPr>
              <a:t>là một căn bệnh, khi một người mắc bệnh này, một số tế bào ở phổi phát triển không kiểm soát và lan sang toàn lá phổi hoặc các mô, cơ quan khác trong cơ thể.</a:t>
            </a:r>
          </a:p>
        </p:txBody>
      </p:sp>
      <p:pic>
        <p:nvPicPr>
          <p:cNvPr id="19"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52050" flipH="1" flipV="1">
            <a:off x="5923998" y="4524258"/>
            <a:ext cx="890293" cy="2057400"/>
          </a:xfrm>
          <a:prstGeom prst="rect">
            <a:avLst/>
          </a:prstGeom>
        </p:spPr>
      </p:pic>
      <p:pic>
        <p:nvPicPr>
          <p:cNvPr id="20" name="Picture 3"/>
          <p:cNvPicPr>
            <a:picLocks noChangeAspect="1"/>
          </p:cNvPicPr>
          <p:nvPr/>
        </p:nvPicPr>
        <p:blipFill>
          <a:blip r:embed="rId6"/>
          <a:srcRect/>
          <a:stretch>
            <a:fillRect/>
          </a:stretch>
        </p:blipFill>
        <p:spPr>
          <a:xfrm>
            <a:off x="7446964" y="1859178"/>
            <a:ext cx="4552644" cy="2845402"/>
          </a:xfrm>
          <a:prstGeom prst="rect">
            <a:avLst/>
          </a:prstGeom>
        </p:spPr>
      </p:pic>
    </p:spTree>
    <p:extLst>
      <p:ext uri="{BB962C8B-B14F-4D97-AF65-F5344CB8AC3E}">
        <p14:creationId xmlns:p14="http://schemas.microsoft.com/office/powerpoint/2010/main" val="493090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2"/>
          <p:cNvGrpSpPr/>
          <p:nvPr/>
        </p:nvGrpSpPr>
        <p:grpSpPr>
          <a:xfrm>
            <a:off x="908449" y="1228985"/>
            <a:ext cx="6256771" cy="3589758"/>
            <a:chOff x="0" y="0"/>
            <a:chExt cx="3142656" cy="1339912"/>
          </a:xfrm>
        </p:grpSpPr>
        <p:sp>
          <p:nvSpPr>
            <p:cNvPr id="12" name="Freeform 23"/>
            <p:cNvSpPr/>
            <p:nvPr/>
          </p:nvSpPr>
          <p:spPr>
            <a:xfrm>
              <a:off x="0" y="0"/>
              <a:ext cx="3142656" cy="1339912"/>
            </a:xfrm>
            <a:custGeom>
              <a:avLst/>
              <a:gdLst/>
              <a:ahLst/>
              <a:cxnLst/>
              <a:rect l="l" t="t" r="r" b="b"/>
              <a:pathLst>
                <a:path w="3142656" h="1339912">
                  <a:moveTo>
                    <a:pt x="3018196" y="59690"/>
                  </a:moveTo>
                  <a:cubicBezTo>
                    <a:pt x="3053756" y="59690"/>
                    <a:pt x="3082966" y="88900"/>
                    <a:pt x="3082966" y="124460"/>
                  </a:cubicBezTo>
                  <a:lnTo>
                    <a:pt x="3082966" y="1215452"/>
                  </a:lnTo>
                  <a:cubicBezTo>
                    <a:pt x="3082966" y="1251012"/>
                    <a:pt x="3053756" y="1280222"/>
                    <a:pt x="3018196" y="1280222"/>
                  </a:cubicBezTo>
                  <a:lnTo>
                    <a:pt x="124460" y="1280222"/>
                  </a:lnTo>
                  <a:cubicBezTo>
                    <a:pt x="88900" y="1280222"/>
                    <a:pt x="59690" y="1251012"/>
                    <a:pt x="59690" y="1215452"/>
                  </a:cubicBezTo>
                  <a:lnTo>
                    <a:pt x="59690" y="124460"/>
                  </a:lnTo>
                  <a:cubicBezTo>
                    <a:pt x="59690" y="88900"/>
                    <a:pt x="88900" y="59690"/>
                    <a:pt x="124460" y="59690"/>
                  </a:cubicBezTo>
                  <a:lnTo>
                    <a:pt x="3018196" y="59690"/>
                  </a:lnTo>
                  <a:moveTo>
                    <a:pt x="3018196" y="0"/>
                  </a:moveTo>
                  <a:lnTo>
                    <a:pt x="124460" y="0"/>
                  </a:lnTo>
                  <a:cubicBezTo>
                    <a:pt x="55880" y="0"/>
                    <a:pt x="0" y="55880"/>
                    <a:pt x="0" y="124460"/>
                  </a:cubicBezTo>
                  <a:lnTo>
                    <a:pt x="0" y="1215452"/>
                  </a:lnTo>
                  <a:cubicBezTo>
                    <a:pt x="0" y="1284032"/>
                    <a:pt x="55880" y="1339912"/>
                    <a:pt x="124460" y="1339912"/>
                  </a:cubicBezTo>
                  <a:lnTo>
                    <a:pt x="3018196" y="1339912"/>
                  </a:lnTo>
                  <a:cubicBezTo>
                    <a:pt x="3086776" y="1339912"/>
                    <a:pt x="3142656" y="1284032"/>
                    <a:pt x="3142656" y="1215452"/>
                  </a:cubicBezTo>
                  <a:lnTo>
                    <a:pt x="3142656" y="124460"/>
                  </a:lnTo>
                  <a:cubicBezTo>
                    <a:pt x="3142656" y="55880"/>
                    <a:pt x="3086776" y="0"/>
                    <a:pt x="3018196" y="0"/>
                  </a:cubicBezTo>
                  <a:close/>
                </a:path>
              </a:pathLst>
            </a:custGeom>
            <a:solidFill>
              <a:srgbClr val="237952"/>
            </a:solidFill>
          </p:spPr>
        </p:sp>
      </p:grpSp>
      <p:grpSp>
        <p:nvGrpSpPr>
          <p:cNvPr id="5" name="Group 9"/>
          <p:cNvGrpSpPr/>
          <p:nvPr/>
        </p:nvGrpSpPr>
        <p:grpSpPr>
          <a:xfrm rot="5400000">
            <a:off x="2716214" y="-1728269"/>
            <a:ext cx="1464606" cy="6544742"/>
            <a:chOff x="0" y="0"/>
            <a:chExt cx="2354580" cy="10521683"/>
          </a:xfrm>
        </p:grpSpPr>
        <p:sp>
          <p:nvSpPr>
            <p:cNvPr id="10" name="Freeform 10"/>
            <p:cNvSpPr/>
            <p:nvPr/>
          </p:nvSpPr>
          <p:spPr>
            <a:xfrm>
              <a:off x="0" y="0"/>
              <a:ext cx="2353310" cy="10521683"/>
            </a:xfrm>
            <a:custGeom>
              <a:avLst/>
              <a:gdLst/>
              <a:ahLst/>
              <a:cxnLst/>
              <a:rect l="l" t="t" r="r" b="b"/>
              <a:pathLst>
                <a:path w="2353310" h="10521683">
                  <a:moveTo>
                    <a:pt x="784860" y="10454373"/>
                  </a:moveTo>
                  <a:cubicBezTo>
                    <a:pt x="905510" y="10495013"/>
                    <a:pt x="1042670" y="10521683"/>
                    <a:pt x="1177290" y="10521683"/>
                  </a:cubicBezTo>
                  <a:cubicBezTo>
                    <a:pt x="1311910" y="10521683"/>
                    <a:pt x="1441450" y="10498823"/>
                    <a:pt x="1560830" y="10458183"/>
                  </a:cubicBezTo>
                  <a:cubicBezTo>
                    <a:pt x="1563370" y="10456913"/>
                    <a:pt x="1565910" y="10456913"/>
                    <a:pt x="1568450" y="10455642"/>
                  </a:cubicBezTo>
                  <a:cubicBezTo>
                    <a:pt x="2016760" y="10293083"/>
                    <a:pt x="2346960" y="9863823"/>
                    <a:pt x="2353310" y="9338626"/>
                  </a:cubicBezTo>
                  <a:lnTo>
                    <a:pt x="2353310" y="0"/>
                  </a:lnTo>
                  <a:lnTo>
                    <a:pt x="0" y="0"/>
                  </a:lnTo>
                  <a:lnTo>
                    <a:pt x="0" y="9331469"/>
                  </a:lnTo>
                  <a:cubicBezTo>
                    <a:pt x="6350" y="9866363"/>
                    <a:pt x="331470" y="10295623"/>
                    <a:pt x="784860" y="10454373"/>
                  </a:cubicBezTo>
                  <a:close/>
                </a:path>
              </a:pathLst>
            </a:custGeom>
            <a:solidFill>
              <a:srgbClr val="FFD079"/>
            </a:solidFill>
          </p:spPr>
        </p:sp>
      </p:grpSp>
      <p:grpSp>
        <p:nvGrpSpPr>
          <p:cNvPr id="6" name="Group 11"/>
          <p:cNvGrpSpPr/>
          <p:nvPr/>
        </p:nvGrpSpPr>
        <p:grpSpPr>
          <a:xfrm>
            <a:off x="176146" y="811799"/>
            <a:ext cx="1464606" cy="1464606"/>
            <a:chOff x="0" y="0"/>
            <a:chExt cx="6350000" cy="6350000"/>
          </a:xfrm>
        </p:grpSpPr>
        <p:sp>
          <p:nvSpPr>
            <p:cNvPr id="9"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37952"/>
            </a:solidFill>
          </p:spPr>
        </p:sp>
      </p:grpSp>
      <p:pic>
        <p:nvPicPr>
          <p:cNvPr id="7"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6248" y="969747"/>
            <a:ext cx="1144403" cy="1148711"/>
          </a:xfrm>
          <a:prstGeom prst="rect">
            <a:avLst/>
          </a:prstGeom>
        </p:spPr>
      </p:pic>
      <p:sp>
        <p:nvSpPr>
          <p:cNvPr id="13" name="TextBox 12"/>
          <p:cNvSpPr txBox="1"/>
          <p:nvPr/>
        </p:nvSpPr>
        <p:spPr>
          <a:xfrm>
            <a:off x="1794934" y="1228236"/>
            <a:ext cx="4503156" cy="630942"/>
          </a:xfrm>
          <a:prstGeom prst="rect">
            <a:avLst/>
          </a:prstGeom>
          <a:noFill/>
        </p:spPr>
        <p:txBody>
          <a:bodyPr wrap="none" rtlCol="0">
            <a:spAutoFit/>
          </a:bodyPr>
          <a:lstStyle/>
          <a:p>
            <a:r>
              <a:rPr lang="vi-VN" sz="3500" b="1" dirty="0">
                <a:latin typeface="Arial" pitchFamily="34" charset="0"/>
                <a:cs typeface="Arial" pitchFamily="34" charset="0"/>
              </a:rPr>
              <a:t>Có thể em chưa biết</a:t>
            </a:r>
          </a:p>
        </p:txBody>
      </p:sp>
      <p:sp>
        <p:nvSpPr>
          <p:cNvPr id="14" name="Rectangle 13"/>
          <p:cNvSpPr/>
          <p:nvPr/>
        </p:nvSpPr>
        <p:spPr>
          <a:xfrm>
            <a:off x="1302919" y="2487987"/>
            <a:ext cx="5533310" cy="1865126"/>
          </a:xfrm>
          <a:prstGeom prst="rect">
            <a:avLst/>
          </a:prstGeom>
        </p:spPr>
        <p:txBody>
          <a:bodyPr wrap="square">
            <a:spAutoFit/>
          </a:bodyPr>
          <a:lstStyle/>
          <a:p>
            <a:pPr algn="just">
              <a:lnSpc>
                <a:spcPct val="120000"/>
              </a:lnSpc>
            </a:pPr>
            <a:r>
              <a:rPr lang="vi-VN" sz="2400" dirty="0">
                <a:latin typeface="Arial" pitchFamily="34" charset="0"/>
                <a:cs typeface="Arial" pitchFamily="34" charset="0"/>
              </a:rPr>
              <a:t>Hậu quả làm phá vỡ mối quan hệ giữa các hoạt động sống trong cơ thể. </a:t>
            </a:r>
            <a:r>
              <a:rPr lang="vi-VN" sz="2400" b="1" dirty="0">
                <a:latin typeface="Arial" pitchFamily="34" charset="0"/>
                <a:cs typeface="Arial" pitchFamily="34" charset="0"/>
              </a:rPr>
              <a:t>Đây là những nguyên nhân gây tử vong trên toàn thế giới</a:t>
            </a:r>
          </a:p>
        </p:txBody>
      </p:sp>
      <p:pic>
        <p:nvPicPr>
          <p:cNvPr id="19"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52050" flipH="1" flipV="1">
            <a:off x="5923998" y="4524258"/>
            <a:ext cx="890293" cy="2057400"/>
          </a:xfrm>
          <a:prstGeom prst="rect">
            <a:avLst/>
          </a:prstGeom>
        </p:spPr>
      </p:pic>
      <p:pic>
        <p:nvPicPr>
          <p:cNvPr id="15" name="Picture 2"/>
          <p:cNvPicPr>
            <a:picLocks noChangeAspect="1"/>
          </p:cNvPicPr>
          <p:nvPr/>
        </p:nvPicPr>
        <p:blipFill>
          <a:blip r:embed="rId6"/>
          <a:srcRect/>
          <a:stretch>
            <a:fillRect/>
          </a:stretch>
        </p:blipFill>
        <p:spPr>
          <a:xfrm>
            <a:off x="7283648" y="1821679"/>
            <a:ext cx="4606891" cy="2879307"/>
          </a:xfrm>
          <a:prstGeom prst="rect">
            <a:avLst/>
          </a:prstGeom>
        </p:spPr>
      </p:pic>
    </p:spTree>
    <p:extLst>
      <p:ext uri="{BB962C8B-B14F-4D97-AF65-F5344CB8AC3E}">
        <p14:creationId xmlns:p14="http://schemas.microsoft.com/office/powerpoint/2010/main" val="2234655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noChangeAspect="1"/>
          </p:cNvGrpSpPr>
          <p:nvPr/>
        </p:nvGrpSpPr>
        <p:grpSpPr>
          <a:xfrm>
            <a:off x="8377679" y="1132030"/>
            <a:ext cx="2996959" cy="2996947"/>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06" r="-24906"/>
              </a:stretch>
            </a:blipFill>
          </p:spPr>
        </p:sp>
      </p:grpSp>
      <p:grpSp>
        <p:nvGrpSpPr>
          <p:cNvPr id="9" name="Group 9"/>
          <p:cNvGrpSpPr>
            <a:grpSpLocks noChangeAspect="1"/>
          </p:cNvGrpSpPr>
          <p:nvPr/>
        </p:nvGrpSpPr>
        <p:grpSpPr>
          <a:xfrm>
            <a:off x="6879200" y="3072891"/>
            <a:ext cx="2996959" cy="2996947"/>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78678">
            <a:off x="11071104" y="1568292"/>
            <a:ext cx="614881" cy="52495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3496">
            <a:off x="11334390" y="2017450"/>
            <a:ext cx="371802" cy="317426"/>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42888" flipH="1">
            <a:off x="6350485" y="4744758"/>
            <a:ext cx="598774" cy="51120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29468" flipH="1">
            <a:off x="6669349" y="5208413"/>
            <a:ext cx="362062" cy="309111"/>
          </a:xfrm>
          <a:prstGeom prst="rect">
            <a:avLst/>
          </a:prstGeom>
        </p:spPr>
      </p:pic>
      <p:grpSp>
        <p:nvGrpSpPr>
          <p:cNvPr id="15" name="Group 15"/>
          <p:cNvGrpSpPr/>
          <p:nvPr/>
        </p:nvGrpSpPr>
        <p:grpSpPr>
          <a:xfrm>
            <a:off x="11278222" y="5848605"/>
            <a:ext cx="1482202" cy="148220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079"/>
            </a:solidFill>
          </p:spPr>
        </p:sp>
      </p:grpSp>
      <p:grpSp>
        <p:nvGrpSpPr>
          <p:cNvPr id="17" name="Group 17"/>
          <p:cNvGrpSpPr>
            <a:grpSpLocks noChangeAspect="1"/>
          </p:cNvGrpSpPr>
          <p:nvPr/>
        </p:nvGrpSpPr>
        <p:grpSpPr>
          <a:xfrm>
            <a:off x="759336" y="2351025"/>
            <a:ext cx="2649345" cy="2649334"/>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4766" r="-24766"/>
              </a:stretch>
            </a:blipFill>
          </p:spPr>
        </p:sp>
      </p:grpSp>
      <p:grpSp>
        <p:nvGrpSpPr>
          <p:cNvPr id="19" name="Group 19"/>
          <p:cNvGrpSpPr>
            <a:grpSpLocks noChangeAspect="1"/>
          </p:cNvGrpSpPr>
          <p:nvPr/>
        </p:nvGrpSpPr>
        <p:grpSpPr>
          <a:xfrm>
            <a:off x="2787065" y="3080038"/>
            <a:ext cx="3120276" cy="3120263"/>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5046" r="-25046"/>
              </a:stretch>
            </a:blipFill>
          </p:spPr>
        </p:sp>
      </p:grpSp>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42888" flipH="1">
            <a:off x="459950" y="2374903"/>
            <a:ext cx="598774" cy="511203"/>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78678">
            <a:off x="5385377" y="3166523"/>
            <a:ext cx="614881" cy="524955"/>
          </a:xfrm>
          <a:prstGeom prst="rect">
            <a:avLst/>
          </a:prstGeom>
        </p:spPr>
      </p:pic>
      <p:sp>
        <p:nvSpPr>
          <p:cNvPr id="23" name="TextBox 23"/>
          <p:cNvSpPr txBox="1"/>
          <p:nvPr/>
        </p:nvSpPr>
        <p:spPr>
          <a:xfrm>
            <a:off x="685801" y="618739"/>
            <a:ext cx="6091043" cy="961802"/>
          </a:xfrm>
          <a:prstGeom prst="rect">
            <a:avLst/>
          </a:prstGeom>
        </p:spPr>
        <p:txBody>
          <a:bodyPr lIns="0" tIns="0" rIns="0" bIns="0" rtlCol="0" anchor="t">
            <a:spAutoFit/>
          </a:bodyPr>
          <a:lstStyle/>
          <a:p>
            <a:pPr>
              <a:lnSpc>
                <a:spcPts val="7466"/>
              </a:lnSpc>
              <a:spcBef>
                <a:spcPct val="0"/>
              </a:spcBef>
            </a:pPr>
            <a:r>
              <a:rPr lang="en-US" sz="5300" b="1">
                <a:solidFill>
                  <a:srgbClr val="2D604A"/>
                </a:solidFill>
                <a:latin typeface="Arial" pitchFamily="34" charset="0"/>
              </a:rPr>
              <a:t>BÀI TẬP CÙNG CỐ</a:t>
            </a:r>
          </a:p>
        </p:txBody>
      </p:sp>
    </p:spTree>
    <p:extLst>
      <p:ext uri="{BB962C8B-B14F-4D97-AF65-F5344CB8AC3E}">
        <p14:creationId xmlns:p14="http://schemas.microsoft.com/office/powerpoint/2010/main" val="3723578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4 cách tạo động lực chạy bộ giảm cân - VnExpress Sức khỏe">
            <a:extLst>
              <a:ext uri="{FF2B5EF4-FFF2-40B4-BE49-F238E27FC236}">
                <a16:creationId xmlns:a16="http://schemas.microsoft.com/office/drawing/2014/main" id="{8B267477-6216-4487-8F3B-1FC60BF7C8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46" r="3577" b="-5"/>
          <a:stretch/>
        </p:blipFill>
        <p:spPr bwMode="auto">
          <a:xfrm>
            <a:off x="965200" y="1794507"/>
            <a:ext cx="2879083" cy="3268985"/>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Tình trạng đau nhức xương khớp ở người trẻ | Hapacol">
            <a:extLst>
              <a:ext uri="{FF2B5EF4-FFF2-40B4-BE49-F238E27FC236}">
                <a16:creationId xmlns:a16="http://schemas.microsoft.com/office/drawing/2014/main" id="{661459E8-2D00-4D51-9DCE-1A96E47757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25" r="15165" b="1"/>
          <a:stretch/>
        </p:blipFill>
        <p:spPr bwMode="auto">
          <a:xfrm>
            <a:off x="4647976" y="1989321"/>
            <a:ext cx="2880360" cy="2880371"/>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ư vấn: Chạy bộ quá sức - Phải làm sao?">
            <a:extLst>
              <a:ext uri="{FF2B5EF4-FFF2-40B4-BE49-F238E27FC236}">
                <a16:creationId xmlns:a16="http://schemas.microsoft.com/office/drawing/2014/main" id="{8C8D4796-5C79-46E9-A821-A29D7FF328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63" t="5760" r="8474" b="5732"/>
          <a:stretch/>
        </p:blipFill>
        <p:spPr bwMode="auto">
          <a:xfrm>
            <a:off x="8343941" y="1989321"/>
            <a:ext cx="2880360" cy="28803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57FEA9-0D43-47E5-A5FB-BAA70FBA5669}"/>
              </a:ext>
            </a:extLst>
          </p:cNvPr>
          <p:cNvSpPr txBox="1"/>
          <p:nvPr/>
        </p:nvSpPr>
        <p:spPr>
          <a:xfrm>
            <a:off x="965200" y="5063491"/>
            <a:ext cx="2879083" cy="797078"/>
          </a:xfrm>
          <a:prstGeom prst="rect">
            <a:avLst/>
          </a:prstGeom>
          <a:noFill/>
        </p:spPr>
        <p:txBody>
          <a:bodyPr wrap="square" rtlCol="0">
            <a:spAutoFit/>
          </a:bodyPr>
          <a:lstStyle/>
          <a:p>
            <a:pPr algn="ctr">
              <a:lnSpc>
                <a:spcPct val="120000"/>
              </a:lnSpc>
            </a:pPr>
            <a:r>
              <a:rPr lang="vi-VN" sz="2000" dirty="0">
                <a:latin typeface="Arial" panose="020B0604020202020204" pitchFamily="34" charset="0"/>
                <a:cs typeface="Arial" panose="020B0604020202020204" pitchFamily="34" charset="0"/>
              </a:rPr>
              <a:t>Giảm cân nặng do chuyển hóa lipid</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7DBD259-B5BA-4AA0-A213-103091C8F027}"/>
              </a:ext>
            </a:extLst>
          </p:cNvPr>
          <p:cNvSpPr txBox="1"/>
          <p:nvPr/>
        </p:nvSpPr>
        <p:spPr>
          <a:xfrm>
            <a:off x="4647975" y="5063492"/>
            <a:ext cx="2963061" cy="797078"/>
          </a:xfrm>
          <a:prstGeom prst="rect">
            <a:avLst/>
          </a:prstGeom>
          <a:noFill/>
        </p:spPr>
        <p:txBody>
          <a:bodyPr wrap="square" rtlCol="0">
            <a:spAutoFit/>
          </a:bodyPr>
          <a:lstStyle/>
          <a:p>
            <a:pPr algn="ctr">
              <a:lnSpc>
                <a:spcPct val="120000"/>
              </a:lnSpc>
            </a:pPr>
            <a:r>
              <a:rPr lang="vi-VN" sz="2000" dirty="0">
                <a:latin typeface="Arial" panose="020B0604020202020204" pitchFamily="34" charset="0"/>
                <a:cs typeface="Arial" panose="020B0604020202020204" pitchFamily="34" charset="0"/>
              </a:rPr>
              <a:t>Gây mỏi cơ do hoạt động nhiều</a:t>
            </a:r>
            <a:endParaRPr lang="en-US"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0512C4D-773F-4159-BE43-8DF5BB96C3E2}"/>
              </a:ext>
            </a:extLst>
          </p:cNvPr>
          <p:cNvSpPr txBox="1"/>
          <p:nvPr/>
        </p:nvSpPr>
        <p:spPr>
          <a:xfrm>
            <a:off x="8343941" y="5063490"/>
            <a:ext cx="2963061" cy="797078"/>
          </a:xfrm>
          <a:prstGeom prst="rect">
            <a:avLst/>
          </a:prstGeom>
          <a:noFill/>
        </p:spPr>
        <p:txBody>
          <a:bodyPr wrap="square" rtlCol="0">
            <a:spAutoFit/>
          </a:bodyPr>
          <a:lstStyle/>
          <a:p>
            <a:pPr algn="ctr">
              <a:lnSpc>
                <a:spcPct val="120000"/>
              </a:lnSpc>
            </a:pPr>
            <a:r>
              <a:rPr lang="vi-VN" sz="2000" dirty="0">
                <a:latin typeface="Arial" panose="020B0604020202020204" pitchFamily="34" charset="0"/>
                <a:cs typeface="Arial" panose="020B0604020202020204" pitchFamily="34" charset="0"/>
              </a:rPr>
              <a:t>Gây mệt mỏi, kiệt sức nếu hoạt động nhiều</a:t>
            </a:r>
            <a:endParaRPr lang="en-US" sz="2000"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0815DE1-B806-478C-913D-087168058826}"/>
              </a:ext>
            </a:extLst>
          </p:cNvPr>
          <p:cNvSpPr/>
          <p:nvPr/>
        </p:nvSpPr>
        <p:spPr>
          <a:xfrm>
            <a:off x="333153" y="115752"/>
            <a:ext cx="11525693" cy="1581855"/>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i="1" dirty="0">
                <a:solidFill>
                  <a:schemeClr val="tx1"/>
                </a:solidFill>
              </a:rPr>
              <a:t>Nhận thấy, khi ta hoạt động tất cả cơ quan trong cơ thể phối hợp hoạt động với nhau. Khi hoạt động quá mức dẫn đến cơ thể mất năng lượng, hoạt động trao đổi chất càng tăng để đáp ứng bù lại.</a:t>
            </a:r>
            <a:endParaRPr lang="en-US" sz="2400" i="1" dirty="0">
              <a:solidFill>
                <a:schemeClr val="tx1"/>
              </a:solidFill>
            </a:endParaRPr>
          </a:p>
        </p:txBody>
      </p:sp>
    </p:spTree>
    <p:extLst>
      <p:ext uri="{BB962C8B-B14F-4D97-AF65-F5344CB8AC3E}">
        <p14:creationId xmlns:p14="http://schemas.microsoft.com/office/powerpoint/2010/main" val="191486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8"/>
                                        </p:tgtEl>
                                        <p:attrNameLst>
                                          <p:attrName>style.visibility</p:attrName>
                                        </p:attrNameLst>
                                      </p:cBhvr>
                                      <p:to>
                                        <p:strVal val="visible"/>
                                      </p:to>
                                    </p:set>
                                    <p:animEffect transition="in" filter="fade">
                                      <p:cBhvr>
                                        <p:cTn id="14" dur="1000"/>
                                        <p:tgtEl>
                                          <p:spTgt spid="5128"/>
                                        </p:tgtEl>
                                      </p:cBhvr>
                                    </p:animEffect>
                                    <p:anim calcmode="lin" valueType="num">
                                      <p:cBhvr>
                                        <p:cTn id="15" dur="1000" fill="hold"/>
                                        <p:tgtEl>
                                          <p:spTgt spid="5128"/>
                                        </p:tgtEl>
                                        <p:attrNameLst>
                                          <p:attrName>ppt_x</p:attrName>
                                        </p:attrNameLst>
                                      </p:cBhvr>
                                      <p:tavLst>
                                        <p:tav tm="0">
                                          <p:val>
                                            <p:strVal val="#ppt_x"/>
                                          </p:val>
                                        </p:tav>
                                        <p:tav tm="100000">
                                          <p:val>
                                            <p:strVal val="#ppt_x"/>
                                          </p:val>
                                        </p:tav>
                                      </p:tavLst>
                                    </p:anim>
                                    <p:anim calcmode="lin" valueType="num">
                                      <p:cBhvr>
                                        <p:cTn id="16" dur="1000" fill="hold"/>
                                        <p:tgtEl>
                                          <p:spTgt spid="51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126"/>
                                        </p:tgtEl>
                                        <p:attrNameLst>
                                          <p:attrName>style.visibility</p:attrName>
                                        </p:attrNameLst>
                                      </p:cBhvr>
                                      <p:to>
                                        <p:strVal val="visible"/>
                                      </p:to>
                                    </p:set>
                                    <p:animEffect transition="in" filter="fade">
                                      <p:cBhvr>
                                        <p:cTn id="36" dur="1000"/>
                                        <p:tgtEl>
                                          <p:spTgt spid="5126"/>
                                        </p:tgtEl>
                                      </p:cBhvr>
                                    </p:animEffect>
                                    <p:anim calcmode="lin" valueType="num">
                                      <p:cBhvr>
                                        <p:cTn id="37" dur="1000" fill="hold"/>
                                        <p:tgtEl>
                                          <p:spTgt spid="5126"/>
                                        </p:tgtEl>
                                        <p:attrNameLst>
                                          <p:attrName>ppt_x</p:attrName>
                                        </p:attrNameLst>
                                      </p:cBhvr>
                                      <p:tavLst>
                                        <p:tav tm="0">
                                          <p:val>
                                            <p:strVal val="#ppt_x"/>
                                          </p:val>
                                        </p:tav>
                                        <p:tav tm="100000">
                                          <p:val>
                                            <p:strVal val="#ppt_x"/>
                                          </p:val>
                                        </p:tav>
                                      </p:tavLst>
                                    </p:anim>
                                    <p:anim calcmode="lin" valueType="num">
                                      <p:cBhvr>
                                        <p:cTn id="38" dur="1000" fill="hold"/>
                                        <p:tgtEl>
                                          <p:spTgt spid="512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1000"/>
                                        <p:tgtEl>
                                          <p:spTgt spid="81"/>
                                        </p:tgtEl>
                                      </p:cBhvr>
                                    </p:animEffect>
                                    <p:anim calcmode="lin" valueType="num">
                                      <p:cBhvr>
                                        <p:cTn id="42" dur="1000" fill="hold"/>
                                        <p:tgtEl>
                                          <p:spTgt spid="81"/>
                                        </p:tgtEl>
                                        <p:attrNameLst>
                                          <p:attrName>ppt_x</p:attrName>
                                        </p:attrNameLst>
                                      </p:cBhvr>
                                      <p:tavLst>
                                        <p:tav tm="0">
                                          <p:val>
                                            <p:strVal val="#ppt_x"/>
                                          </p:val>
                                        </p:tav>
                                        <p:tav tm="100000">
                                          <p:val>
                                            <p:strVal val="#ppt_x"/>
                                          </p:val>
                                        </p:tav>
                                      </p:tavLst>
                                    </p:anim>
                                    <p:anim calcmode="lin" valueType="num">
                                      <p:cBhvr>
                                        <p:cTn id="43"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122"/>
                                        </p:tgtEl>
                                        <p:attrNameLst>
                                          <p:attrName>style.visibility</p:attrName>
                                        </p:attrNameLst>
                                      </p:cBhvr>
                                      <p:to>
                                        <p:strVal val="visible"/>
                                      </p:to>
                                    </p:set>
                                    <p:animEffect transition="in" filter="fade">
                                      <p:cBhvr>
                                        <p:cTn id="53" dur="1000"/>
                                        <p:tgtEl>
                                          <p:spTgt spid="5122"/>
                                        </p:tgtEl>
                                      </p:cBhvr>
                                    </p:animEffect>
                                    <p:anim calcmode="lin" valueType="num">
                                      <p:cBhvr>
                                        <p:cTn id="54" dur="1000" fill="hold"/>
                                        <p:tgtEl>
                                          <p:spTgt spid="5122"/>
                                        </p:tgtEl>
                                        <p:attrNameLst>
                                          <p:attrName>ppt_x</p:attrName>
                                        </p:attrNameLst>
                                      </p:cBhvr>
                                      <p:tavLst>
                                        <p:tav tm="0">
                                          <p:val>
                                            <p:strVal val="#ppt_x"/>
                                          </p:val>
                                        </p:tav>
                                        <p:tav tm="100000">
                                          <p:val>
                                            <p:strVal val="#ppt_x"/>
                                          </p:val>
                                        </p:tav>
                                      </p:tavLst>
                                    </p:anim>
                                    <p:anim calcmode="lin" valueType="num">
                                      <p:cBhvr>
                                        <p:cTn id="55" dur="1000" fill="hold"/>
                                        <p:tgtEl>
                                          <p:spTgt spid="512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1000"/>
                                        <p:tgtEl>
                                          <p:spTgt spid="83"/>
                                        </p:tgtEl>
                                      </p:cBhvr>
                                    </p:animEffect>
                                    <p:anim calcmode="lin" valueType="num">
                                      <p:cBhvr>
                                        <p:cTn id="59" dur="1000" fill="hold"/>
                                        <p:tgtEl>
                                          <p:spTgt spid="83"/>
                                        </p:tgtEl>
                                        <p:attrNameLst>
                                          <p:attrName>ppt_x</p:attrName>
                                        </p:attrNameLst>
                                      </p:cBhvr>
                                      <p:tavLst>
                                        <p:tav tm="0">
                                          <p:val>
                                            <p:strVal val="#ppt_x"/>
                                          </p:val>
                                        </p:tav>
                                        <p:tav tm="100000">
                                          <p:val>
                                            <p:strVal val="#ppt_x"/>
                                          </p:val>
                                        </p:tav>
                                      </p:tavLst>
                                    </p:anim>
                                    <p:anim calcmode="lin" valueType="num">
                                      <p:cBhvr>
                                        <p:cTn id="6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1" grpId="0" animBg="1"/>
      <p:bldP spid="83" grpId="0" animBg="1"/>
      <p:bldP spid="12" grpId="0"/>
      <p:bldP spid="13" grpId="0"/>
      <p:bldP spid="14"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85800" y="425853"/>
            <a:ext cx="2463800" cy="558271"/>
            <a:chOff x="0" y="-15875"/>
            <a:chExt cx="4277313" cy="1116542"/>
          </a:xfrm>
        </p:grpSpPr>
        <p:grpSp>
          <p:nvGrpSpPr>
            <p:cNvPr id="7" name="Group 7"/>
            <p:cNvGrpSpPr>
              <a:grpSpLocks noChangeAspect="1"/>
            </p:cNvGrpSpPr>
            <p:nvPr/>
          </p:nvGrpSpPr>
          <p:grpSpPr>
            <a:xfrm>
              <a:off x="0" y="0"/>
              <a:ext cx="1058060" cy="1008037"/>
              <a:chOff x="0" y="0"/>
              <a:chExt cx="1772920" cy="1689100"/>
            </a:xfrm>
          </p:grpSpPr>
          <p:sp>
            <p:nvSpPr>
              <p:cNvPr id="8" name="Freeform 8"/>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EA917"/>
              </a:solidFill>
            </p:spPr>
          </p:sp>
        </p:grpSp>
        <p:sp>
          <p:nvSpPr>
            <p:cNvPr id="9" name="TextBox 9"/>
            <p:cNvSpPr txBox="1"/>
            <p:nvPr/>
          </p:nvSpPr>
          <p:spPr>
            <a:xfrm>
              <a:off x="1223161" y="-15875"/>
              <a:ext cx="3054152" cy="1096840"/>
            </a:xfrm>
            <a:prstGeom prst="rect">
              <a:avLst/>
            </a:prstGeom>
          </p:spPr>
          <p:txBody>
            <a:bodyPr lIns="0" tIns="0" rIns="0" bIns="0" rtlCol="0" anchor="t">
              <a:spAutoFit/>
            </a:bodyPr>
            <a:lstStyle/>
            <a:p>
              <a:pPr algn="ctr">
                <a:lnSpc>
                  <a:spcPts val="4666"/>
                </a:lnSpc>
              </a:pPr>
              <a:r>
                <a:rPr lang="vi-VN" sz="3300" b="1" dirty="0">
                  <a:solidFill>
                    <a:srgbClr val="000000"/>
                  </a:solidFill>
                  <a:latin typeface="Arial" pitchFamily="34" charset="0"/>
                </a:rPr>
                <a:t>BÀI TẬP</a:t>
              </a:r>
            </a:p>
          </p:txBody>
        </p:sp>
        <p:sp>
          <p:nvSpPr>
            <p:cNvPr id="10" name="AutoShape 10"/>
            <p:cNvSpPr/>
            <p:nvPr/>
          </p:nvSpPr>
          <p:spPr>
            <a:xfrm>
              <a:off x="1280815" y="1100667"/>
              <a:ext cx="2996497" cy="0"/>
            </a:xfrm>
            <a:prstGeom prst="line">
              <a:avLst/>
            </a:prstGeom>
            <a:ln w="63500" cap="rnd">
              <a:solidFill>
                <a:srgbClr val="1F6632"/>
              </a:solidFill>
              <a:prstDash val="solid"/>
              <a:headEnd type="none" w="sm" len="sm"/>
              <a:tailEnd type="none" w="sm" len="sm"/>
            </a:ln>
          </p:spPr>
        </p:sp>
      </p:grpSp>
      <p:grpSp>
        <p:nvGrpSpPr>
          <p:cNvPr id="11" name="Group 11"/>
          <p:cNvGrpSpPr/>
          <p:nvPr/>
        </p:nvGrpSpPr>
        <p:grpSpPr>
          <a:xfrm>
            <a:off x="9019032" y="-4978579"/>
            <a:ext cx="2487168" cy="6217920"/>
            <a:chOff x="0" y="0"/>
            <a:chExt cx="4974336" cy="12435840"/>
          </a:xfrm>
        </p:grpSpPr>
        <p:grpSp>
          <p:nvGrpSpPr>
            <p:cNvPr id="12" name="Group 12"/>
            <p:cNvGrpSpPr>
              <a:grpSpLocks noChangeAspect="1"/>
            </p:cNvGrpSpPr>
            <p:nvPr/>
          </p:nvGrpSpPr>
          <p:grpSpPr>
            <a:xfrm rot="5400000">
              <a:off x="-3730752" y="3730752"/>
              <a:ext cx="12435840" cy="4974336"/>
              <a:chOff x="0" y="0"/>
              <a:chExt cx="6350000" cy="2540000"/>
            </a:xfrm>
          </p:grpSpPr>
          <p:sp>
            <p:nvSpPr>
              <p:cNvPr id="13" name="Freeform 13"/>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1F6632"/>
              </a:solidFill>
            </p:spPr>
          </p:sp>
        </p:grpSp>
        <p:grpSp>
          <p:nvGrpSpPr>
            <p:cNvPr id="14" name="Group 14"/>
            <p:cNvGrpSpPr>
              <a:grpSpLocks noChangeAspect="1"/>
            </p:cNvGrpSpPr>
            <p:nvPr/>
          </p:nvGrpSpPr>
          <p:grpSpPr>
            <a:xfrm rot="5400000">
              <a:off x="-3049614" y="4003207"/>
              <a:ext cx="11073564" cy="4429426"/>
              <a:chOff x="0" y="0"/>
              <a:chExt cx="6350000" cy="2540000"/>
            </a:xfrm>
          </p:grpSpPr>
          <p:sp>
            <p:nvSpPr>
              <p:cNvPr id="15" name="Freeform 15"/>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4C9F38"/>
              </a:solidFill>
            </p:spPr>
          </p:sp>
        </p:grpSp>
        <p:grpSp>
          <p:nvGrpSpPr>
            <p:cNvPr id="16" name="Group 16"/>
            <p:cNvGrpSpPr>
              <a:grpSpLocks noChangeAspect="1"/>
            </p:cNvGrpSpPr>
            <p:nvPr/>
          </p:nvGrpSpPr>
          <p:grpSpPr>
            <a:xfrm rot="5400000">
              <a:off x="-2758791" y="3147575"/>
              <a:ext cx="10491918" cy="4196767"/>
              <a:chOff x="0" y="0"/>
              <a:chExt cx="6350000" cy="2540000"/>
            </a:xfrm>
          </p:grpSpPr>
          <p:sp>
            <p:nvSpPr>
              <p:cNvPr id="17" name="Freeform 17"/>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5FC233"/>
              </a:solidFill>
            </p:spPr>
          </p:sp>
        </p:grpSp>
      </p:grpSp>
      <p:grpSp>
        <p:nvGrpSpPr>
          <p:cNvPr id="18" name="Group 18"/>
          <p:cNvGrpSpPr/>
          <p:nvPr/>
        </p:nvGrpSpPr>
        <p:grpSpPr>
          <a:xfrm>
            <a:off x="1268971" y="1461285"/>
            <a:ext cx="10747700" cy="1389113"/>
            <a:chOff x="0" y="0"/>
            <a:chExt cx="5881185" cy="760129"/>
          </a:xfrm>
        </p:grpSpPr>
        <p:sp>
          <p:nvSpPr>
            <p:cNvPr id="19" name="Freeform 19"/>
            <p:cNvSpPr/>
            <p:nvPr/>
          </p:nvSpPr>
          <p:spPr>
            <a:xfrm>
              <a:off x="0" y="0"/>
              <a:ext cx="5881185" cy="760128"/>
            </a:xfrm>
            <a:custGeom>
              <a:avLst/>
              <a:gdLst/>
              <a:ahLst/>
              <a:cxnLst/>
              <a:rect l="l" t="t" r="r" b="b"/>
              <a:pathLst>
                <a:path w="5881185" h="760128">
                  <a:moveTo>
                    <a:pt x="0" y="0"/>
                  </a:moveTo>
                  <a:lnTo>
                    <a:pt x="5881185" y="0"/>
                  </a:lnTo>
                  <a:lnTo>
                    <a:pt x="5881185" y="760128"/>
                  </a:lnTo>
                  <a:lnTo>
                    <a:pt x="0" y="760128"/>
                  </a:lnTo>
                  <a:close/>
                </a:path>
              </a:pathLst>
            </a:custGeom>
            <a:solidFill>
              <a:srgbClr val="FFDD55"/>
            </a:solidFill>
          </p:spPr>
        </p:sp>
      </p:grpSp>
      <p:grpSp>
        <p:nvGrpSpPr>
          <p:cNvPr id="20" name="Group 20"/>
          <p:cNvGrpSpPr/>
          <p:nvPr/>
        </p:nvGrpSpPr>
        <p:grpSpPr>
          <a:xfrm>
            <a:off x="685800" y="1461285"/>
            <a:ext cx="1166342" cy="1389113"/>
            <a:chOff x="0" y="0"/>
            <a:chExt cx="6350000" cy="7562850"/>
          </a:xfrm>
        </p:grpSpPr>
        <p:sp>
          <p:nvSpPr>
            <p:cNvPr id="21" name="Freeform 21"/>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1F6632"/>
            </a:solidFill>
          </p:spPr>
        </p:sp>
        <p:sp>
          <p:nvSpPr>
            <p:cNvPr id="22" name="Freeform 22"/>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FEA917"/>
            </a:solidFill>
          </p:spPr>
        </p:sp>
        <p:sp>
          <p:nvSpPr>
            <p:cNvPr id="23" name="Freeform 23"/>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19486A"/>
            </a:solidFill>
          </p:spPr>
        </p:sp>
      </p:grpSp>
      <p:sp>
        <p:nvSpPr>
          <p:cNvPr id="24" name="TextBox 24"/>
          <p:cNvSpPr txBox="1"/>
          <p:nvPr/>
        </p:nvSpPr>
        <p:spPr>
          <a:xfrm>
            <a:off x="2081820" y="1728607"/>
            <a:ext cx="9777264" cy="854465"/>
          </a:xfrm>
          <a:prstGeom prst="rect">
            <a:avLst/>
          </a:prstGeom>
        </p:spPr>
        <p:txBody>
          <a:bodyPr lIns="0" tIns="0" rIns="0" bIns="0" rtlCol="0" anchor="t">
            <a:spAutoFit/>
          </a:bodyPr>
          <a:lstStyle/>
          <a:p>
            <a:pPr algn="just">
              <a:lnSpc>
                <a:spcPct val="120000"/>
              </a:lnSpc>
              <a:spcBef>
                <a:spcPct val="0"/>
              </a:spcBef>
            </a:pPr>
            <a:r>
              <a:rPr lang="vi-VN" sz="2400" dirty="0">
                <a:latin typeface="Arial" pitchFamily="34" charset="0"/>
                <a:cs typeface="Arial" pitchFamily="34" charset="0"/>
              </a:rPr>
              <a:t>Lấy ví dụ chứng minh mối quan hệ giữa tế bào – cơ thể – môi trường khi em tham gia một cuộc chạy đua</a:t>
            </a:r>
            <a:endParaRPr lang="vi-VN" sz="2300" b="1" dirty="0">
              <a:solidFill>
                <a:srgbClr val="000000"/>
              </a:solidFill>
              <a:latin typeface="Arial" pitchFamily="34" charset="0"/>
              <a:cs typeface="Arial" pitchFamily="34" charset="0"/>
            </a:endParaRPr>
          </a:p>
        </p:txBody>
      </p:sp>
      <p:sp>
        <p:nvSpPr>
          <p:cNvPr id="25" name="TextBox 25"/>
          <p:cNvSpPr txBox="1"/>
          <p:nvPr/>
        </p:nvSpPr>
        <p:spPr>
          <a:xfrm>
            <a:off x="5210828" y="3040442"/>
            <a:ext cx="1717218" cy="384529"/>
          </a:xfrm>
          <a:prstGeom prst="rect">
            <a:avLst/>
          </a:prstGeom>
        </p:spPr>
        <p:txBody>
          <a:bodyPr wrap="square" lIns="0" tIns="0" rIns="0" bIns="0" rtlCol="0" anchor="t">
            <a:spAutoFit/>
          </a:bodyPr>
          <a:lstStyle/>
          <a:p>
            <a:pPr algn="ctr">
              <a:lnSpc>
                <a:spcPts val="3266"/>
              </a:lnSpc>
            </a:pPr>
            <a:r>
              <a:rPr lang="vi-VN" sz="2300" b="1" dirty="0">
                <a:solidFill>
                  <a:srgbClr val="C00000"/>
                </a:solidFill>
                <a:latin typeface="Arial" pitchFamily="34" charset="0"/>
              </a:rPr>
              <a:t>Hướng dẫn</a:t>
            </a:r>
          </a:p>
        </p:txBody>
      </p:sp>
      <p:sp>
        <p:nvSpPr>
          <p:cNvPr id="26" name="TextBox 25">
            <a:extLst>
              <a:ext uri="{FF2B5EF4-FFF2-40B4-BE49-F238E27FC236}">
                <a16:creationId xmlns:a16="http://schemas.microsoft.com/office/drawing/2014/main" id="{D22117B1-3CC2-8C70-E9AF-34C5BED4EA84}"/>
              </a:ext>
            </a:extLst>
          </p:cNvPr>
          <p:cNvSpPr txBox="1"/>
          <p:nvPr/>
        </p:nvSpPr>
        <p:spPr>
          <a:xfrm>
            <a:off x="925377" y="3615017"/>
            <a:ext cx="10933707" cy="2923108"/>
          </a:xfrm>
          <a:prstGeom prst="rect">
            <a:avLst/>
          </a:prstGeom>
          <a:noFill/>
        </p:spPr>
        <p:txBody>
          <a:bodyPr wrap="square">
            <a:spAutoFit/>
          </a:bodyPr>
          <a:lstStyle>
            <a:defPPr>
              <a:defRPr lang="en-US"/>
            </a:defPPr>
            <a:lvl1pPr algn="just">
              <a:lnSpc>
                <a:spcPct val="130000"/>
              </a:lnSpc>
              <a:defRPr sz="2400" b="1" i="0">
                <a:effectLst/>
              </a:defRPr>
            </a:lvl1pPr>
          </a:lstStyle>
          <a:p>
            <a:pPr marL="342900" indent="-342900">
              <a:buFont typeface="Wingdings" panose="05000000000000000000" pitchFamily="2" charset="2"/>
              <a:buChar char="§"/>
            </a:pPr>
            <a:r>
              <a:rPr lang="vi-VN" b="0" dirty="0"/>
              <a:t>Khi chạy, cơ thể lấy oxygen từ môi trường.</a:t>
            </a:r>
          </a:p>
          <a:p>
            <a:pPr marL="342900" indent="-342900">
              <a:buFont typeface="Wingdings" panose="05000000000000000000" pitchFamily="2" charset="2"/>
              <a:buChar char="§"/>
            </a:pPr>
            <a:r>
              <a:rPr lang="vi-VN" b="0" dirty="0"/>
              <a:t>Hệ tuần hoàn dẫn máu đến tất cả các hệ cơ quan, giúp vận chuyển oxygen đến từng tế bào trong cơ thể để thực hiện quá trình trao đổi chất mạnh, sản sinh năng lượng cho phép chúng ta chạy.</a:t>
            </a:r>
          </a:p>
          <a:p>
            <a:pPr marL="342900" indent="-342900">
              <a:buFont typeface="Wingdings" panose="05000000000000000000" pitchFamily="2" charset="2"/>
              <a:buChar char="§"/>
            </a:pPr>
            <a:r>
              <a:rPr lang="vi-VN" b="0" dirty="0"/>
              <a:t>Đồng thời thải ra môi trường  khí carbon dioxide và mồ hôi qua da để làm mát, hạ nhiệt cho cơ thể.</a:t>
            </a:r>
          </a:p>
        </p:txBody>
      </p:sp>
    </p:spTree>
    <p:extLst>
      <p:ext uri="{BB962C8B-B14F-4D97-AF65-F5344CB8AC3E}">
        <p14:creationId xmlns:p14="http://schemas.microsoft.com/office/powerpoint/2010/main" val="3903053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85800" y="425853"/>
            <a:ext cx="2463800" cy="558271"/>
            <a:chOff x="0" y="-15875"/>
            <a:chExt cx="4277313" cy="1116542"/>
          </a:xfrm>
        </p:grpSpPr>
        <p:grpSp>
          <p:nvGrpSpPr>
            <p:cNvPr id="7" name="Group 7"/>
            <p:cNvGrpSpPr>
              <a:grpSpLocks noChangeAspect="1"/>
            </p:cNvGrpSpPr>
            <p:nvPr/>
          </p:nvGrpSpPr>
          <p:grpSpPr>
            <a:xfrm>
              <a:off x="0" y="0"/>
              <a:ext cx="1058060" cy="1008037"/>
              <a:chOff x="0" y="0"/>
              <a:chExt cx="1772920" cy="1689100"/>
            </a:xfrm>
          </p:grpSpPr>
          <p:sp>
            <p:nvSpPr>
              <p:cNvPr id="8" name="Freeform 8"/>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EA917"/>
              </a:solidFill>
            </p:spPr>
          </p:sp>
        </p:grpSp>
        <p:sp>
          <p:nvSpPr>
            <p:cNvPr id="9" name="TextBox 9"/>
            <p:cNvSpPr txBox="1"/>
            <p:nvPr/>
          </p:nvSpPr>
          <p:spPr>
            <a:xfrm>
              <a:off x="1223161" y="-15875"/>
              <a:ext cx="3054152" cy="1096840"/>
            </a:xfrm>
            <a:prstGeom prst="rect">
              <a:avLst/>
            </a:prstGeom>
          </p:spPr>
          <p:txBody>
            <a:bodyPr lIns="0" tIns="0" rIns="0" bIns="0" rtlCol="0" anchor="t">
              <a:spAutoFit/>
            </a:bodyPr>
            <a:lstStyle/>
            <a:p>
              <a:pPr algn="ctr">
                <a:lnSpc>
                  <a:spcPts val="4666"/>
                </a:lnSpc>
              </a:pPr>
              <a:r>
                <a:rPr lang="vi-VN" sz="3300" b="1" dirty="0">
                  <a:solidFill>
                    <a:srgbClr val="000000"/>
                  </a:solidFill>
                  <a:latin typeface="Arial" pitchFamily="34" charset="0"/>
                </a:rPr>
                <a:t>BÀI TẬP</a:t>
              </a:r>
            </a:p>
          </p:txBody>
        </p:sp>
        <p:sp>
          <p:nvSpPr>
            <p:cNvPr id="10" name="AutoShape 10"/>
            <p:cNvSpPr/>
            <p:nvPr/>
          </p:nvSpPr>
          <p:spPr>
            <a:xfrm>
              <a:off x="1280815" y="1100667"/>
              <a:ext cx="2996497" cy="0"/>
            </a:xfrm>
            <a:prstGeom prst="line">
              <a:avLst/>
            </a:prstGeom>
            <a:ln w="63500" cap="rnd">
              <a:solidFill>
                <a:srgbClr val="1F6632"/>
              </a:solidFill>
              <a:prstDash val="solid"/>
              <a:headEnd type="none" w="sm" len="sm"/>
              <a:tailEnd type="none" w="sm" len="sm"/>
            </a:ln>
          </p:spPr>
        </p:sp>
      </p:grpSp>
      <p:grpSp>
        <p:nvGrpSpPr>
          <p:cNvPr id="11" name="Group 11"/>
          <p:cNvGrpSpPr/>
          <p:nvPr/>
        </p:nvGrpSpPr>
        <p:grpSpPr>
          <a:xfrm>
            <a:off x="9019032" y="-4978579"/>
            <a:ext cx="2487168" cy="6217920"/>
            <a:chOff x="0" y="0"/>
            <a:chExt cx="4974336" cy="12435840"/>
          </a:xfrm>
        </p:grpSpPr>
        <p:grpSp>
          <p:nvGrpSpPr>
            <p:cNvPr id="12" name="Group 12"/>
            <p:cNvGrpSpPr>
              <a:grpSpLocks noChangeAspect="1"/>
            </p:cNvGrpSpPr>
            <p:nvPr/>
          </p:nvGrpSpPr>
          <p:grpSpPr>
            <a:xfrm rot="5400000">
              <a:off x="-3730752" y="3730752"/>
              <a:ext cx="12435840" cy="4974336"/>
              <a:chOff x="0" y="0"/>
              <a:chExt cx="6350000" cy="2540000"/>
            </a:xfrm>
          </p:grpSpPr>
          <p:sp>
            <p:nvSpPr>
              <p:cNvPr id="13" name="Freeform 13"/>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1F6632"/>
              </a:solidFill>
            </p:spPr>
          </p:sp>
        </p:grpSp>
        <p:grpSp>
          <p:nvGrpSpPr>
            <p:cNvPr id="14" name="Group 14"/>
            <p:cNvGrpSpPr>
              <a:grpSpLocks noChangeAspect="1"/>
            </p:cNvGrpSpPr>
            <p:nvPr/>
          </p:nvGrpSpPr>
          <p:grpSpPr>
            <a:xfrm rot="5400000">
              <a:off x="-3049614" y="4003207"/>
              <a:ext cx="11073564" cy="4429426"/>
              <a:chOff x="0" y="0"/>
              <a:chExt cx="6350000" cy="2540000"/>
            </a:xfrm>
          </p:grpSpPr>
          <p:sp>
            <p:nvSpPr>
              <p:cNvPr id="15" name="Freeform 15"/>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4C9F38"/>
              </a:solidFill>
            </p:spPr>
          </p:sp>
        </p:grpSp>
        <p:grpSp>
          <p:nvGrpSpPr>
            <p:cNvPr id="16" name="Group 16"/>
            <p:cNvGrpSpPr>
              <a:grpSpLocks noChangeAspect="1"/>
            </p:cNvGrpSpPr>
            <p:nvPr/>
          </p:nvGrpSpPr>
          <p:grpSpPr>
            <a:xfrm rot="5400000">
              <a:off x="-2758791" y="3147575"/>
              <a:ext cx="10491918" cy="4196767"/>
              <a:chOff x="0" y="0"/>
              <a:chExt cx="6350000" cy="2540000"/>
            </a:xfrm>
          </p:grpSpPr>
          <p:sp>
            <p:nvSpPr>
              <p:cNvPr id="17" name="Freeform 17"/>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5FC233"/>
              </a:solidFill>
            </p:spPr>
          </p:sp>
        </p:grpSp>
      </p:grpSp>
      <p:grpSp>
        <p:nvGrpSpPr>
          <p:cNvPr id="18" name="Group 18"/>
          <p:cNvGrpSpPr/>
          <p:nvPr/>
        </p:nvGrpSpPr>
        <p:grpSpPr>
          <a:xfrm>
            <a:off x="1268971" y="1461285"/>
            <a:ext cx="10747700" cy="1389113"/>
            <a:chOff x="0" y="0"/>
            <a:chExt cx="5881185" cy="760129"/>
          </a:xfrm>
        </p:grpSpPr>
        <p:sp>
          <p:nvSpPr>
            <p:cNvPr id="19" name="Freeform 19"/>
            <p:cNvSpPr/>
            <p:nvPr/>
          </p:nvSpPr>
          <p:spPr>
            <a:xfrm>
              <a:off x="0" y="0"/>
              <a:ext cx="5881185" cy="760128"/>
            </a:xfrm>
            <a:custGeom>
              <a:avLst/>
              <a:gdLst/>
              <a:ahLst/>
              <a:cxnLst/>
              <a:rect l="l" t="t" r="r" b="b"/>
              <a:pathLst>
                <a:path w="5881185" h="760128">
                  <a:moveTo>
                    <a:pt x="0" y="0"/>
                  </a:moveTo>
                  <a:lnTo>
                    <a:pt x="5881185" y="0"/>
                  </a:lnTo>
                  <a:lnTo>
                    <a:pt x="5881185" y="760128"/>
                  </a:lnTo>
                  <a:lnTo>
                    <a:pt x="0" y="760128"/>
                  </a:lnTo>
                  <a:close/>
                </a:path>
              </a:pathLst>
            </a:custGeom>
            <a:solidFill>
              <a:srgbClr val="FFDD55"/>
            </a:solidFill>
          </p:spPr>
        </p:sp>
      </p:grpSp>
      <p:grpSp>
        <p:nvGrpSpPr>
          <p:cNvPr id="20" name="Group 20"/>
          <p:cNvGrpSpPr/>
          <p:nvPr/>
        </p:nvGrpSpPr>
        <p:grpSpPr>
          <a:xfrm>
            <a:off x="685800" y="1461285"/>
            <a:ext cx="1166342" cy="1389113"/>
            <a:chOff x="0" y="0"/>
            <a:chExt cx="6350000" cy="7562850"/>
          </a:xfrm>
        </p:grpSpPr>
        <p:sp>
          <p:nvSpPr>
            <p:cNvPr id="21" name="Freeform 21"/>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1F6632"/>
            </a:solidFill>
          </p:spPr>
        </p:sp>
        <p:sp>
          <p:nvSpPr>
            <p:cNvPr id="22" name="Freeform 22"/>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FEA917"/>
            </a:solidFill>
          </p:spPr>
        </p:sp>
        <p:sp>
          <p:nvSpPr>
            <p:cNvPr id="23" name="Freeform 23"/>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19486A"/>
            </a:solidFill>
          </p:spPr>
        </p:sp>
      </p:grpSp>
      <p:sp>
        <p:nvSpPr>
          <p:cNvPr id="24" name="TextBox 24"/>
          <p:cNvSpPr txBox="1"/>
          <p:nvPr/>
        </p:nvSpPr>
        <p:spPr>
          <a:xfrm>
            <a:off x="2081820" y="1728607"/>
            <a:ext cx="9777264" cy="845616"/>
          </a:xfrm>
          <a:prstGeom prst="rect">
            <a:avLst/>
          </a:prstGeom>
        </p:spPr>
        <p:txBody>
          <a:bodyPr lIns="0" tIns="0" rIns="0" bIns="0" rtlCol="0" anchor="t">
            <a:spAutoFit/>
          </a:bodyPr>
          <a:lstStyle/>
          <a:p>
            <a:pPr>
              <a:lnSpc>
                <a:spcPct val="120000"/>
              </a:lnSpc>
            </a:pPr>
            <a:r>
              <a:rPr lang="vi-VN" sz="2400" dirty="0">
                <a:latin typeface="Arial" pitchFamily="34" charset="0"/>
                <a:cs typeface="Arial" pitchFamily="34" charset="0"/>
              </a:rPr>
              <a:t>Khi ăn cơm, những cơ quan, hệ cơ quan nào trong cơ thể của em hoạt động? Em hãy nêu mối quan hệ giữa các hoạt động đó</a:t>
            </a:r>
          </a:p>
        </p:txBody>
      </p:sp>
      <p:sp>
        <p:nvSpPr>
          <p:cNvPr id="26" name="TextBox 25">
            <a:extLst>
              <a:ext uri="{FF2B5EF4-FFF2-40B4-BE49-F238E27FC236}">
                <a16:creationId xmlns:a16="http://schemas.microsoft.com/office/drawing/2014/main" id="{8A4783F9-37FF-3589-DE52-DC54F5E419A7}"/>
              </a:ext>
            </a:extLst>
          </p:cNvPr>
          <p:cNvSpPr txBox="1"/>
          <p:nvPr/>
        </p:nvSpPr>
        <p:spPr>
          <a:xfrm>
            <a:off x="1009277" y="3664395"/>
            <a:ext cx="10747700" cy="2055178"/>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
              <a:defRPr sz="2400" b="0" i="0">
                <a:effectLst/>
              </a:defRPr>
            </a:lvl1pPr>
          </a:lstStyle>
          <a:p>
            <a:pPr marL="0" indent="0">
              <a:lnSpc>
                <a:spcPct val="120000"/>
              </a:lnSpc>
              <a:spcAft>
                <a:spcPts val="600"/>
              </a:spcAft>
              <a:buNone/>
            </a:pPr>
            <a:r>
              <a:rPr lang="vi-VN" b="1" dirty="0"/>
              <a:t>(1) Khi ăn cơm, trong cơ thể chúng ta có sự phối hợp hoạt động của:</a:t>
            </a:r>
          </a:p>
          <a:p>
            <a:pPr lvl="1">
              <a:lnSpc>
                <a:spcPct val="120000"/>
              </a:lnSpc>
              <a:spcAft>
                <a:spcPts val="600"/>
              </a:spcAft>
              <a:buFont typeface="Wingdings" panose="05000000000000000000" pitchFamily="2" charset="2"/>
              <a:buChar char="q"/>
            </a:pPr>
            <a:r>
              <a:rPr lang="vi-VN" sz="2400" dirty="0"/>
              <a:t> Các cơ quan trong hệ tiêu hoá: miệng, thực quản, dạ dày,...</a:t>
            </a:r>
          </a:p>
          <a:p>
            <a:pPr lvl="1">
              <a:lnSpc>
                <a:spcPct val="120000"/>
              </a:lnSpc>
              <a:spcAft>
                <a:spcPts val="600"/>
              </a:spcAft>
              <a:buFont typeface="Wingdings" panose="05000000000000000000" pitchFamily="2" charset="2"/>
              <a:buChar char="q"/>
            </a:pPr>
            <a:r>
              <a:rPr lang="vi-VN" sz="2400" dirty="0"/>
              <a:t> Các cơ quan trong hệ tuần hoàn: tim, mạch máu,...</a:t>
            </a:r>
          </a:p>
          <a:p>
            <a:pPr lvl="1">
              <a:lnSpc>
                <a:spcPct val="120000"/>
              </a:lnSpc>
              <a:spcAft>
                <a:spcPts val="600"/>
              </a:spcAft>
              <a:buFont typeface="Wingdings" panose="05000000000000000000" pitchFamily="2" charset="2"/>
              <a:buChar char="q"/>
            </a:pPr>
            <a:r>
              <a:rPr lang="vi-VN" sz="2400" dirty="0"/>
              <a:t> Các cơ quan trong hệ hô hấp: mũi, thanh quản, phổi,...</a:t>
            </a:r>
          </a:p>
        </p:txBody>
      </p:sp>
      <p:sp>
        <p:nvSpPr>
          <p:cNvPr id="27" name="TextBox 25">
            <a:extLst>
              <a:ext uri="{FF2B5EF4-FFF2-40B4-BE49-F238E27FC236}">
                <a16:creationId xmlns:a16="http://schemas.microsoft.com/office/drawing/2014/main" id="{446E7BF4-6F1D-88C1-001B-B153B004DBE7}"/>
              </a:ext>
            </a:extLst>
          </p:cNvPr>
          <p:cNvSpPr txBox="1"/>
          <p:nvPr/>
        </p:nvSpPr>
        <p:spPr>
          <a:xfrm>
            <a:off x="5210828" y="3040442"/>
            <a:ext cx="1717218" cy="384529"/>
          </a:xfrm>
          <a:prstGeom prst="rect">
            <a:avLst/>
          </a:prstGeom>
        </p:spPr>
        <p:txBody>
          <a:bodyPr wrap="square" lIns="0" tIns="0" rIns="0" bIns="0" rtlCol="0" anchor="t">
            <a:spAutoFit/>
          </a:bodyPr>
          <a:lstStyle/>
          <a:p>
            <a:pPr algn="ctr">
              <a:lnSpc>
                <a:spcPts val="3266"/>
              </a:lnSpc>
            </a:pPr>
            <a:r>
              <a:rPr lang="vi-VN" sz="2300" b="1" dirty="0">
                <a:solidFill>
                  <a:srgbClr val="C00000"/>
                </a:solidFill>
                <a:latin typeface="Arial" pitchFamily="34" charset="0"/>
              </a:rPr>
              <a:t>Hướng dẫn</a:t>
            </a:r>
          </a:p>
        </p:txBody>
      </p:sp>
    </p:spTree>
    <p:extLst>
      <p:ext uri="{BB962C8B-B14F-4D97-AF65-F5344CB8AC3E}">
        <p14:creationId xmlns:p14="http://schemas.microsoft.com/office/powerpoint/2010/main" val="24492370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85800" y="425853"/>
            <a:ext cx="2463800" cy="558271"/>
            <a:chOff x="0" y="-15875"/>
            <a:chExt cx="4277313" cy="1116542"/>
          </a:xfrm>
        </p:grpSpPr>
        <p:grpSp>
          <p:nvGrpSpPr>
            <p:cNvPr id="7" name="Group 7"/>
            <p:cNvGrpSpPr>
              <a:grpSpLocks noChangeAspect="1"/>
            </p:cNvGrpSpPr>
            <p:nvPr/>
          </p:nvGrpSpPr>
          <p:grpSpPr>
            <a:xfrm>
              <a:off x="0" y="0"/>
              <a:ext cx="1058060" cy="1008037"/>
              <a:chOff x="0" y="0"/>
              <a:chExt cx="1772920" cy="1689100"/>
            </a:xfrm>
          </p:grpSpPr>
          <p:sp>
            <p:nvSpPr>
              <p:cNvPr id="8" name="Freeform 8"/>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EA917"/>
              </a:solidFill>
            </p:spPr>
          </p:sp>
        </p:grpSp>
        <p:sp>
          <p:nvSpPr>
            <p:cNvPr id="9" name="TextBox 9"/>
            <p:cNvSpPr txBox="1"/>
            <p:nvPr/>
          </p:nvSpPr>
          <p:spPr>
            <a:xfrm>
              <a:off x="1223161" y="-15875"/>
              <a:ext cx="3054152" cy="1096840"/>
            </a:xfrm>
            <a:prstGeom prst="rect">
              <a:avLst/>
            </a:prstGeom>
          </p:spPr>
          <p:txBody>
            <a:bodyPr lIns="0" tIns="0" rIns="0" bIns="0" rtlCol="0" anchor="t">
              <a:spAutoFit/>
            </a:bodyPr>
            <a:lstStyle/>
            <a:p>
              <a:pPr algn="ctr">
                <a:lnSpc>
                  <a:spcPts val="4666"/>
                </a:lnSpc>
              </a:pPr>
              <a:r>
                <a:rPr lang="vi-VN" sz="3300" b="1" dirty="0">
                  <a:solidFill>
                    <a:srgbClr val="000000"/>
                  </a:solidFill>
                  <a:latin typeface="Arial" pitchFamily="34" charset="0"/>
                </a:rPr>
                <a:t>BÀI TẬP</a:t>
              </a:r>
            </a:p>
          </p:txBody>
        </p:sp>
        <p:sp>
          <p:nvSpPr>
            <p:cNvPr id="10" name="AutoShape 10"/>
            <p:cNvSpPr/>
            <p:nvPr/>
          </p:nvSpPr>
          <p:spPr>
            <a:xfrm>
              <a:off x="1280815" y="1100667"/>
              <a:ext cx="2996497" cy="0"/>
            </a:xfrm>
            <a:prstGeom prst="line">
              <a:avLst/>
            </a:prstGeom>
            <a:ln w="63500" cap="rnd">
              <a:solidFill>
                <a:srgbClr val="1F6632"/>
              </a:solidFill>
              <a:prstDash val="solid"/>
              <a:headEnd type="none" w="sm" len="sm"/>
              <a:tailEnd type="none" w="sm" len="sm"/>
            </a:ln>
          </p:spPr>
        </p:sp>
      </p:grpSp>
      <p:grpSp>
        <p:nvGrpSpPr>
          <p:cNvPr id="11" name="Group 11"/>
          <p:cNvGrpSpPr/>
          <p:nvPr/>
        </p:nvGrpSpPr>
        <p:grpSpPr>
          <a:xfrm>
            <a:off x="9019032" y="-4978579"/>
            <a:ext cx="2487168" cy="6217920"/>
            <a:chOff x="0" y="0"/>
            <a:chExt cx="4974336" cy="12435840"/>
          </a:xfrm>
        </p:grpSpPr>
        <p:grpSp>
          <p:nvGrpSpPr>
            <p:cNvPr id="12" name="Group 12"/>
            <p:cNvGrpSpPr>
              <a:grpSpLocks noChangeAspect="1"/>
            </p:cNvGrpSpPr>
            <p:nvPr/>
          </p:nvGrpSpPr>
          <p:grpSpPr>
            <a:xfrm rot="5400000">
              <a:off x="-3730752" y="3730752"/>
              <a:ext cx="12435840" cy="4974336"/>
              <a:chOff x="0" y="0"/>
              <a:chExt cx="6350000" cy="2540000"/>
            </a:xfrm>
          </p:grpSpPr>
          <p:sp>
            <p:nvSpPr>
              <p:cNvPr id="13" name="Freeform 13"/>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1F6632"/>
              </a:solidFill>
            </p:spPr>
          </p:sp>
        </p:grpSp>
        <p:grpSp>
          <p:nvGrpSpPr>
            <p:cNvPr id="14" name="Group 14"/>
            <p:cNvGrpSpPr>
              <a:grpSpLocks noChangeAspect="1"/>
            </p:cNvGrpSpPr>
            <p:nvPr/>
          </p:nvGrpSpPr>
          <p:grpSpPr>
            <a:xfrm rot="5400000">
              <a:off x="-3049614" y="4003207"/>
              <a:ext cx="11073564" cy="4429426"/>
              <a:chOff x="0" y="0"/>
              <a:chExt cx="6350000" cy="2540000"/>
            </a:xfrm>
          </p:grpSpPr>
          <p:sp>
            <p:nvSpPr>
              <p:cNvPr id="15" name="Freeform 15"/>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4C9F38"/>
              </a:solidFill>
            </p:spPr>
          </p:sp>
        </p:grpSp>
        <p:grpSp>
          <p:nvGrpSpPr>
            <p:cNvPr id="16" name="Group 16"/>
            <p:cNvGrpSpPr>
              <a:grpSpLocks noChangeAspect="1"/>
            </p:cNvGrpSpPr>
            <p:nvPr/>
          </p:nvGrpSpPr>
          <p:grpSpPr>
            <a:xfrm rot="5400000">
              <a:off x="-2758791" y="3147575"/>
              <a:ext cx="10491918" cy="4196767"/>
              <a:chOff x="0" y="0"/>
              <a:chExt cx="6350000" cy="2540000"/>
            </a:xfrm>
          </p:grpSpPr>
          <p:sp>
            <p:nvSpPr>
              <p:cNvPr id="17" name="Freeform 17"/>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5FC233"/>
              </a:solidFill>
            </p:spPr>
          </p:sp>
        </p:grpSp>
      </p:grpSp>
      <p:grpSp>
        <p:nvGrpSpPr>
          <p:cNvPr id="18" name="Group 18"/>
          <p:cNvGrpSpPr/>
          <p:nvPr/>
        </p:nvGrpSpPr>
        <p:grpSpPr>
          <a:xfrm>
            <a:off x="1268971" y="1461285"/>
            <a:ext cx="10747700" cy="1389113"/>
            <a:chOff x="0" y="0"/>
            <a:chExt cx="5881185" cy="760129"/>
          </a:xfrm>
        </p:grpSpPr>
        <p:sp>
          <p:nvSpPr>
            <p:cNvPr id="19" name="Freeform 19"/>
            <p:cNvSpPr/>
            <p:nvPr/>
          </p:nvSpPr>
          <p:spPr>
            <a:xfrm>
              <a:off x="0" y="0"/>
              <a:ext cx="5881185" cy="760128"/>
            </a:xfrm>
            <a:custGeom>
              <a:avLst/>
              <a:gdLst/>
              <a:ahLst/>
              <a:cxnLst/>
              <a:rect l="l" t="t" r="r" b="b"/>
              <a:pathLst>
                <a:path w="5881185" h="760128">
                  <a:moveTo>
                    <a:pt x="0" y="0"/>
                  </a:moveTo>
                  <a:lnTo>
                    <a:pt x="5881185" y="0"/>
                  </a:lnTo>
                  <a:lnTo>
                    <a:pt x="5881185" y="760128"/>
                  </a:lnTo>
                  <a:lnTo>
                    <a:pt x="0" y="760128"/>
                  </a:lnTo>
                  <a:close/>
                </a:path>
              </a:pathLst>
            </a:custGeom>
            <a:solidFill>
              <a:srgbClr val="FFDD55"/>
            </a:solidFill>
          </p:spPr>
        </p:sp>
      </p:grpSp>
      <p:grpSp>
        <p:nvGrpSpPr>
          <p:cNvPr id="20" name="Group 20"/>
          <p:cNvGrpSpPr/>
          <p:nvPr/>
        </p:nvGrpSpPr>
        <p:grpSpPr>
          <a:xfrm>
            <a:off x="685800" y="1461285"/>
            <a:ext cx="1166342" cy="1389113"/>
            <a:chOff x="0" y="0"/>
            <a:chExt cx="6350000" cy="7562850"/>
          </a:xfrm>
        </p:grpSpPr>
        <p:sp>
          <p:nvSpPr>
            <p:cNvPr id="21" name="Freeform 21"/>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1F6632"/>
            </a:solidFill>
          </p:spPr>
        </p:sp>
        <p:sp>
          <p:nvSpPr>
            <p:cNvPr id="22" name="Freeform 22"/>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FEA917"/>
            </a:solidFill>
          </p:spPr>
        </p:sp>
        <p:sp>
          <p:nvSpPr>
            <p:cNvPr id="23" name="Freeform 23"/>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19486A"/>
            </a:solidFill>
          </p:spPr>
        </p:sp>
      </p:grpSp>
      <p:sp>
        <p:nvSpPr>
          <p:cNvPr id="24" name="TextBox 24"/>
          <p:cNvSpPr txBox="1"/>
          <p:nvPr/>
        </p:nvSpPr>
        <p:spPr>
          <a:xfrm>
            <a:off x="2081820" y="1728607"/>
            <a:ext cx="9777264" cy="845616"/>
          </a:xfrm>
          <a:prstGeom prst="rect">
            <a:avLst/>
          </a:prstGeom>
        </p:spPr>
        <p:txBody>
          <a:bodyPr lIns="0" tIns="0" rIns="0" bIns="0" rtlCol="0" anchor="t">
            <a:spAutoFit/>
          </a:bodyPr>
          <a:lstStyle/>
          <a:p>
            <a:pPr>
              <a:lnSpc>
                <a:spcPct val="120000"/>
              </a:lnSpc>
            </a:pPr>
            <a:r>
              <a:rPr lang="vi-VN" sz="2400" dirty="0">
                <a:latin typeface="Arial" pitchFamily="34" charset="0"/>
                <a:cs typeface="Arial" pitchFamily="34" charset="0"/>
              </a:rPr>
              <a:t>Khi ăn cơm, những cơ quan, hệ cơ quan nào trong cơ thể của em hoạt động? Em hãy nêu mối quan hệ giữa các hoạt động đó</a:t>
            </a:r>
          </a:p>
        </p:txBody>
      </p:sp>
      <p:sp>
        <p:nvSpPr>
          <p:cNvPr id="26" name="TextBox 25">
            <a:extLst>
              <a:ext uri="{FF2B5EF4-FFF2-40B4-BE49-F238E27FC236}">
                <a16:creationId xmlns:a16="http://schemas.microsoft.com/office/drawing/2014/main" id="{B69AA178-9468-980F-6E56-149FA3201D63}"/>
              </a:ext>
            </a:extLst>
          </p:cNvPr>
          <p:cNvSpPr txBox="1"/>
          <p:nvPr/>
        </p:nvSpPr>
        <p:spPr>
          <a:xfrm>
            <a:off x="5210828" y="3040442"/>
            <a:ext cx="1717218" cy="384529"/>
          </a:xfrm>
          <a:prstGeom prst="rect">
            <a:avLst/>
          </a:prstGeom>
        </p:spPr>
        <p:txBody>
          <a:bodyPr wrap="square" lIns="0" tIns="0" rIns="0" bIns="0" rtlCol="0" anchor="t">
            <a:spAutoFit/>
          </a:bodyPr>
          <a:lstStyle/>
          <a:p>
            <a:pPr algn="ctr">
              <a:lnSpc>
                <a:spcPts val="3266"/>
              </a:lnSpc>
            </a:pPr>
            <a:r>
              <a:rPr lang="vi-VN" sz="2300" b="1" dirty="0">
                <a:solidFill>
                  <a:srgbClr val="C00000"/>
                </a:solidFill>
                <a:latin typeface="Arial" pitchFamily="34" charset="0"/>
              </a:rPr>
              <a:t>Hướng dẫn</a:t>
            </a:r>
          </a:p>
        </p:txBody>
      </p:sp>
      <p:sp>
        <p:nvSpPr>
          <p:cNvPr id="27" name="TextBox 26">
            <a:extLst>
              <a:ext uri="{FF2B5EF4-FFF2-40B4-BE49-F238E27FC236}">
                <a16:creationId xmlns:a16="http://schemas.microsoft.com/office/drawing/2014/main" id="{5066FB2C-EBCE-926D-1BA9-0E4558953D92}"/>
              </a:ext>
            </a:extLst>
          </p:cNvPr>
          <p:cNvSpPr txBox="1"/>
          <p:nvPr/>
        </p:nvSpPr>
        <p:spPr>
          <a:xfrm>
            <a:off x="547339" y="3615017"/>
            <a:ext cx="11097322" cy="3129639"/>
          </a:xfrm>
          <a:prstGeom prst="rect">
            <a:avLst/>
          </a:prstGeom>
          <a:noFill/>
        </p:spPr>
        <p:txBody>
          <a:bodyPr wrap="square">
            <a:spAutoFit/>
          </a:bodyPr>
          <a:lstStyle>
            <a:defPPr>
              <a:defRPr lang="en-US"/>
            </a:defPPr>
            <a:lvl1pPr indent="0" algn="just">
              <a:lnSpc>
                <a:spcPct val="120000"/>
              </a:lnSpc>
              <a:spcAft>
                <a:spcPts val="600"/>
              </a:spcAft>
              <a:buFont typeface="Wingdings" panose="05000000000000000000" pitchFamily="2" charset="2"/>
              <a:buNone/>
              <a:defRPr sz="2400" b="1" i="0">
                <a:effectLst/>
              </a:defRPr>
            </a:lvl1pPr>
            <a:lvl2pPr lvl="1">
              <a:lnSpc>
                <a:spcPct val="120000"/>
              </a:lnSpc>
              <a:spcAft>
                <a:spcPts val="600"/>
              </a:spcAft>
              <a:buFont typeface="Wingdings" panose="05000000000000000000" pitchFamily="2" charset="2"/>
              <a:buChar char="q"/>
              <a:defRPr sz="2400"/>
            </a:lvl2pPr>
          </a:lstStyle>
          <a:p>
            <a:pPr algn="l"/>
            <a:r>
              <a:rPr lang="vi-VN" sz="2200" dirty="0"/>
              <a:t>(2) Mối quan hệ giữa các hoạt động đó:</a:t>
            </a:r>
          </a:p>
          <a:p>
            <a:pPr marL="342900" indent="-342900" algn="l">
              <a:buFont typeface="Wingdings" panose="05000000000000000000" pitchFamily="2" charset="2"/>
              <a:buChar char="q"/>
            </a:pPr>
            <a:r>
              <a:rPr lang="vi-VN" sz="2200" b="0" dirty="0"/>
              <a:t>Khi ăn cơm, hệ tiêu hoá làm việc với cường độ liên tục để nghiền nhỏ, vận chuyển và tiêu hoá thức ăn.</a:t>
            </a:r>
            <a:br>
              <a:rPr lang="vi-VN" sz="2200" b="0" dirty="0"/>
            </a:br>
            <a:r>
              <a:rPr lang="vi-VN" sz="2200" b="0" dirty="0"/>
              <a:t>Cùng lúc đó, các hệ cơ quan khác cũng hoạt động không ngừng nghỉ: </a:t>
            </a:r>
          </a:p>
          <a:p>
            <a:pPr marL="342900" indent="-342900" algn="l">
              <a:buFont typeface="Wingdings" panose="05000000000000000000" pitchFamily="2" charset="2"/>
              <a:buChar char="q"/>
            </a:pPr>
            <a:r>
              <a:rPr lang="vi-VN" sz="2200" b="0" dirty="0"/>
              <a:t>Hệ tuần hoàn giúp vận chuyển các chất dinh dưỡng được chuyển hoá từ thức ăn và oxygen tới tế bào.</a:t>
            </a:r>
          </a:p>
          <a:p>
            <a:pPr marL="342900" indent="-342900" algn="l">
              <a:buFont typeface="Wingdings" panose="05000000000000000000" pitchFamily="2" charset="2"/>
              <a:buChar char="q"/>
            </a:pPr>
            <a:r>
              <a:rPr lang="vi-VN" sz="2200" b="0" dirty="0"/>
              <a:t>Hệ hô hấp có vai trò duy trì và điều hoà nhịp thở...</a:t>
            </a:r>
          </a:p>
        </p:txBody>
      </p:sp>
    </p:spTree>
    <p:extLst>
      <p:ext uri="{BB962C8B-B14F-4D97-AF65-F5344CB8AC3E}">
        <p14:creationId xmlns:p14="http://schemas.microsoft.com/office/powerpoint/2010/main" val="2719423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Thần đồng Powerpoint với Slide Animation cực kì đỉnh cao / Khóa học  #Powerpoint Online: 9slide.com/ - YouTube">
            <a:extLst>
              <a:ext uri="{FF2B5EF4-FFF2-40B4-BE49-F238E27FC236}">
                <a16:creationId xmlns:a16="http://schemas.microsoft.com/office/drawing/2014/main" id="{F47E85EB-8374-B592-80F6-5C166394C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82D82B-F65A-2230-E685-73A1ED52642E}"/>
              </a:ext>
            </a:extLst>
          </p:cNvPr>
          <p:cNvSpPr/>
          <p:nvPr/>
        </p:nvSpPr>
        <p:spPr>
          <a:xfrm>
            <a:off x="392482" y="400833"/>
            <a:ext cx="11711835" cy="49603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CÁM ƠN CÁC EM ĐÃ LẮNG NGHE</a:t>
            </a:r>
          </a:p>
          <a:p>
            <a:pPr algn="ctr">
              <a:lnSpc>
                <a:spcPct val="150000"/>
              </a:lnSpc>
            </a:pPr>
            <a:r>
              <a:rPr lang="vi-VN" sz="2400" b="1" dirty="0"/>
              <a:t>Môn: Khoa học tự nhiên 7</a:t>
            </a:r>
            <a:endParaRPr lang="en-US" sz="2400" b="1" dirty="0"/>
          </a:p>
        </p:txBody>
      </p:sp>
    </p:spTree>
    <p:extLst>
      <p:ext uri="{BB962C8B-B14F-4D97-AF65-F5344CB8AC3E}">
        <p14:creationId xmlns:p14="http://schemas.microsoft.com/office/powerpoint/2010/main" val="34923541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DFDFD"/>
        </a:solidFill>
        <a:effectLst/>
      </p:bgPr>
    </p:bg>
    <p:spTree>
      <p:nvGrpSpPr>
        <p:cNvPr id="1" name=""/>
        <p:cNvGrpSpPr/>
        <p:nvPr/>
      </p:nvGrpSpPr>
      <p:grpSpPr>
        <a:xfrm>
          <a:off x="0" y="0"/>
          <a:ext cx="0" cy="0"/>
          <a:chOff x="0" y="0"/>
          <a:chExt cx="0" cy="0"/>
        </a:xfrm>
      </p:grpSpPr>
      <p:pic>
        <p:nvPicPr>
          <p:cNvPr id="4100" name="Picture 4" descr="Làm ngay 3 điều này để hết mệt mỏi mà không cần cà phê">
            <a:extLst>
              <a:ext uri="{FF2B5EF4-FFF2-40B4-BE49-F238E27FC236}">
                <a16:creationId xmlns:a16="http://schemas.microsoft.com/office/drawing/2014/main" id="{2CE7A935-451F-4B57-8102-74436B044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624" y="1424762"/>
            <a:ext cx="7244316" cy="543323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BB727AD1-2B4D-4A95-8402-53145626F2F4}"/>
              </a:ext>
            </a:extLst>
          </p:cNvPr>
          <p:cNvCxnSpPr>
            <a:cxnSpLocks/>
          </p:cNvCxnSpPr>
          <p:nvPr/>
        </p:nvCxnSpPr>
        <p:spPr>
          <a:xfrm>
            <a:off x="308610" y="1245870"/>
            <a:ext cx="5787390" cy="0"/>
          </a:xfrm>
          <a:prstGeom prst="line">
            <a:avLst/>
          </a:prstGeom>
          <a:ln w="57150">
            <a:solidFill>
              <a:srgbClr val="F1BD67"/>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4B8C49D2-5257-494C-AE6D-789CFB62A642}"/>
              </a:ext>
            </a:extLst>
          </p:cNvPr>
          <p:cNvSpPr/>
          <p:nvPr/>
        </p:nvSpPr>
        <p:spPr>
          <a:xfrm>
            <a:off x="714375" y="491492"/>
            <a:ext cx="3017520" cy="760092"/>
          </a:xfrm>
          <a:prstGeom prst="round2SameRect">
            <a:avLst/>
          </a:prstGeom>
          <a:solidFill>
            <a:srgbClr val="F1B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Chạy bộ</a:t>
            </a:r>
            <a:endParaRPr lang="en-US" sz="4000" b="1"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B22EB7E-6094-4DC8-BB64-3EC217115C54}"/>
              </a:ext>
            </a:extLst>
          </p:cNvPr>
          <p:cNvSpPr/>
          <p:nvPr/>
        </p:nvSpPr>
        <p:spPr>
          <a:xfrm>
            <a:off x="308610" y="1543054"/>
            <a:ext cx="5787390" cy="5017763"/>
          </a:xfrm>
          <a:prstGeom prst="roundRect">
            <a:avLst>
              <a:gd name="adj" fmla="val 2589"/>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chemeClr val="tx1"/>
                </a:solidFill>
                <a:latin typeface="Arial" panose="020B0604020202020204" pitchFamily="34" charset="0"/>
                <a:cs typeface="Arial" panose="020B0604020202020204" pitchFamily="34" charset="0"/>
              </a:rPr>
              <a:t>Chạy bộ là hoạt động tích vận động tích cực và cần cho sự phối hợp nhiều cơ quan, hệ cơ quan trong cơ thể. Trong quá trình chạy bộ, hoạt động trao đổi chất diễn ra mạnh mẽ. Nếu duy trì tích cực hoạt động này thì cơ thể sẽ phát triển cân đối. </a:t>
            </a:r>
          </a:p>
          <a:p>
            <a:pPr algn="just">
              <a:lnSpc>
                <a:spcPct val="120000"/>
              </a:lnSpc>
            </a:pPr>
            <a:r>
              <a:rPr lang="vi-VN" sz="2400" i="1" dirty="0">
                <a:solidFill>
                  <a:srgbClr val="FF0000"/>
                </a:solidFill>
                <a:latin typeface="Arial" panose="020B0604020202020204" pitchFamily="34" charset="0"/>
                <a:cs typeface="Arial" panose="020B0604020202020204" pitchFamily="34" charset="0"/>
              </a:rPr>
              <a:t>Vậy các hoạt động sống trong cơ thể có mối quan hệ với nhau như thế nào đảm bảo cho cơ thể thống nhất và phát triển toàn vẹn? </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076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ác Hệ Cơ Quan Khác Nhau Chứa Trong Cơ Thể Con Người Là Gì?">
            <a:extLst>
              <a:ext uri="{FF2B5EF4-FFF2-40B4-BE49-F238E27FC236}">
                <a16:creationId xmlns:a16="http://schemas.microsoft.com/office/drawing/2014/main" id="{057EB37E-DAFA-427B-A81F-4A0262C064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50"/>
          <a:stretch/>
        </p:blipFill>
        <p:spPr bwMode="auto">
          <a:xfrm>
            <a:off x="290818" y="2984500"/>
            <a:ext cx="11612880" cy="3873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7704DC5-2CD4-4409-93BE-7073CBDA109A}"/>
              </a:ext>
            </a:extLst>
          </p:cNvPr>
          <p:cNvCxnSpPr/>
          <p:nvPr/>
        </p:nvCxnSpPr>
        <p:spPr>
          <a:xfrm>
            <a:off x="0" y="2823210"/>
            <a:ext cx="12192000" cy="0"/>
          </a:xfrm>
          <a:prstGeom prst="line">
            <a:avLst/>
          </a:prstGeom>
          <a:ln w="76200">
            <a:solidFill>
              <a:srgbClr val="3378B9"/>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2ECF646-3114-4E56-B61A-0D73BC07AD97}"/>
              </a:ext>
            </a:extLst>
          </p:cNvPr>
          <p:cNvGrpSpPr/>
          <p:nvPr/>
        </p:nvGrpSpPr>
        <p:grpSpPr>
          <a:xfrm>
            <a:off x="186690" y="215911"/>
            <a:ext cx="11841480" cy="2446010"/>
            <a:chOff x="186690" y="215911"/>
            <a:chExt cx="11841480" cy="2446010"/>
          </a:xfrm>
        </p:grpSpPr>
        <p:sp>
          <p:nvSpPr>
            <p:cNvPr id="6" name="Rectangle: Rounded Corners 5">
              <a:extLst>
                <a:ext uri="{FF2B5EF4-FFF2-40B4-BE49-F238E27FC236}">
                  <a16:creationId xmlns:a16="http://schemas.microsoft.com/office/drawing/2014/main" id="{D4987C38-69C0-407E-B940-8285E0AFD227}"/>
                </a:ext>
              </a:extLst>
            </p:cNvPr>
            <p:cNvSpPr/>
            <p:nvPr/>
          </p:nvSpPr>
          <p:spPr>
            <a:xfrm>
              <a:off x="323850" y="331480"/>
              <a:ext cx="11704320" cy="2330441"/>
            </a:xfrm>
            <a:prstGeom prst="roundRect">
              <a:avLst>
                <a:gd name="adj" fmla="val 59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DE85743-5C0E-4838-BF7D-0601BB329686}"/>
                </a:ext>
              </a:extLst>
            </p:cNvPr>
            <p:cNvSpPr/>
            <p:nvPr/>
          </p:nvSpPr>
          <p:spPr>
            <a:xfrm>
              <a:off x="186690" y="215911"/>
              <a:ext cx="11704320" cy="2330441"/>
            </a:xfrm>
            <a:prstGeom prst="roundRect">
              <a:avLst>
                <a:gd name="adj" fmla="val 5953"/>
              </a:avLst>
            </a:prstGeom>
            <a:solidFill>
              <a:schemeClr val="bg1"/>
            </a:solidFill>
            <a:ln w="38100">
              <a:solidFill>
                <a:srgbClr val="3378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D092380-6C8E-49EA-BD97-36E073911EA0}"/>
                </a:ext>
              </a:extLst>
            </p:cNvPr>
            <p:cNvSpPr/>
            <p:nvPr/>
          </p:nvSpPr>
          <p:spPr>
            <a:xfrm>
              <a:off x="450532" y="525790"/>
              <a:ext cx="1954530" cy="628640"/>
            </a:xfrm>
            <a:prstGeom prst="roundRect">
              <a:avLst>
                <a:gd name="adj" fmla="val 50000"/>
              </a:avLst>
            </a:prstGeom>
            <a:gradFill flip="none" rotWithShape="1">
              <a:gsLst>
                <a:gs pos="0">
                  <a:schemeClr val="accent1">
                    <a:lumMod val="5000"/>
                    <a:lumOff val="95000"/>
                  </a:schemeClr>
                </a:gs>
                <a:gs pos="57827">
                  <a:srgbClr val="B3CFEA"/>
                </a:gs>
                <a:gs pos="77000">
                  <a:schemeClr val="accent1">
                    <a:lumMod val="45000"/>
                    <a:lumOff val="55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Arial" panose="020B0604020202020204" pitchFamily="34" charset="0"/>
                  <a:cs typeface="Arial" panose="020B0604020202020204" pitchFamily="34" charset="0"/>
                </a:rPr>
                <a:t>BÀI 39</a:t>
              </a:r>
              <a:endParaRPr lang="en-US" sz="3200" b="1"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30E198D-CD63-429F-9625-8C280040378C}"/>
                </a:ext>
              </a:extLst>
            </p:cNvPr>
            <p:cNvSpPr txBox="1"/>
            <p:nvPr/>
          </p:nvSpPr>
          <p:spPr>
            <a:xfrm>
              <a:off x="2286000" y="840110"/>
              <a:ext cx="9617698" cy="1569660"/>
            </a:xfrm>
            <a:prstGeom prst="rect">
              <a:avLst/>
            </a:prstGeom>
            <a:noFill/>
          </p:spPr>
          <p:txBody>
            <a:bodyPr wrap="square" rtlCol="0">
              <a:spAutoFit/>
            </a:bodyPr>
            <a:lstStyle/>
            <a:p>
              <a:pPr algn="ctr"/>
              <a:r>
                <a:rPr lang="vi-VN" sz="4800" b="1" dirty="0">
                  <a:solidFill>
                    <a:srgbClr val="6FA5D7"/>
                  </a:solidFill>
                  <a:latin typeface="Arial" pitchFamily="34" charset="0"/>
                  <a:cs typeface="Arial" pitchFamily="34" charset="0"/>
                </a:rPr>
                <a:t>CHỨNG MINH CƠ THỂ SINH VẬT LÀ MỘT THỂ THỐNG NHẤT</a:t>
              </a:r>
              <a:endParaRPr lang="en-US" sz="4800" b="1" dirty="0">
                <a:solidFill>
                  <a:srgbClr val="6FA5D7"/>
                </a:solidFill>
                <a:latin typeface="Arial" pitchFamily="34" charset="0"/>
                <a:cs typeface="Arial" pitchFamily="34" charset="0"/>
              </a:endParaRPr>
            </a:p>
          </p:txBody>
        </p:sp>
      </p:grpSp>
    </p:spTree>
    <p:extLst>
      <p:ext uri="{BB962C8B-B14F-4D97-AF65-F5344CB8AC3E}">
        <p14:creationId xmlns:p14="http://schemas.microsoft.com/office/powerpoint/2010/main" val="2417781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Lý thuyết Trao đổi chất sinh 8">
            <a:extLst>
              <a:ext uri="{FF2B5EF4-FFF2-40B4-BE49-F238E27FC236}">
                <a16:creationId xmlns:a16="http://schemas.microsoft.com/office/drawing/2014/main" id="{3D8F767C-9924-4388-86CF-3D04FFC730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32"/>
          <a:stretch/>
        </p:blipFill>
        <p:spPr bwMode="auto">
          <a:xfrm>
            <a:off x="2548270" y="1584251"/>
            <a:ext cx="7095460" cy="50857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FCE1A8-F980-4F58-BA7B-BBC595825451}"/>
              </a:ext>
            </a:extLst>
          </p:cNvPr>
          <p:cNvSpPr/>
          <p:nvPr/>
        </p:nvSpPr>
        <p:spPr>
          <a:xfrm>
            <a:off x="0" y="0"/>
            <a:ext cx="12192000" cy="15842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23A8B3F-0324-40F5-93B0-E123244BCFE1}"/>
              </a:ext>
            </a:extLst>
          </p:cNvPr>
          <p:cNvSpPr/>
          <p:nvPr/>
        </p:nvSpPr>
        <p:spPr>
          <a:xfrm>
            <a:off x="754912" y="454542"/>
            <a:ext cx="2147777" cy="675168"/>
          </a:xfrm>
          <a:prstGeom prst="roundRect">
            <a:avLst>
              <a:gd name="adj" fmla="val 27500"/>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1">
                    <a:lumMod val="50000"/>
                  </a:schemeClr>
                </a:solidFill>
                <a:latin typeface="Arial" panose="020B0604020202020204" pitchFamily="34" charset="0"/>
                <a:cs typeface="Arial" panose="020B0604020202020204" pitchFamily="34" charset="0"/>
              </a:rPr>
              <a:t>PHẦN 1</a:t>
            </a:r>
            <a:endParaRPr 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14CFB1C-A486-417F-9D10-BA7CC15E14B9}"/>
              </a:ext>
            </a:extLst>
          </p:cNvPr>
          <p:cNvSpPr/>
          <p:nvPr/>
        </p:nvSpPr>
        <p:spPr>
          <a:xfrm>
            <a:off x="2902689" y="231257"/>
            <a:ext cx="8984512" cy="1267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sz="3600" b="1" dirty="0">
                <a:solidFill>
                  <a:schemeClr val="tx1"/>
                </a:solidFill>
                <a:latin typeface="Arial" panose="020B0604020202020204" pitchFamily="34" charset="0"/>
                <a:cs typeface="Arial" panose="020B0604020202020204" pitchFamily="34" charset="0"/>
              </a:rPr>
              <a:t>MỐI QUAN HỆ GIỮA TẾ BÀO VỚI CƠ THỂ VÀ MÔI TRƯỜNG</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054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54825"/>
        </a:solidFill>
        <a:effectLst/>
      </p:bgPr>
    </p:bg>
    <p:spTree>
      <p:nvGrpSpPr>
        <p:cNvPr id="1" name=""/>
        <p:cNvGrpSpPr/>
        <p:nvPr/>
      </p:nvGrpSpPr>
      <p:grpSpPr>
        <a:xfrm>
          <a:off x="0" y="0"/>
          <a:ext cx="0" cy="0"/>
          <a:chOff x="0" y="0"/>
          <a:chExt cx="0" cy="0"/>
        </a:xfrm>
      </p:grpSpPr>
      <p:pic>
        <p:nvPicPr>
          <p:cNvPr id="6154" name="Picture 10" descr="Khoa học tự nhiên lớp 6- Bài 20: Các cấp độ tổ chức trong cơ thể đa bào -  Tiết 3 - YouTube">
            <a:extLst>
              <a:ext uri="{FF2B5EF4-FFF2-40B4-BE49-F238E27FC236}">
                <a16:creationId xmlns:a16="http://schemas.microsoft.com/office/drawing/2014/main" id="{7D1CC00A-B814-414E-8050-70D1B697C1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1" t="12117" r="3809" b="21061"/>
          <a:stretch/>
        </p:blipFill>
        <p:spPr bwMode="auto">
          <a:xfrm>
            <a:off x="513907" y="1180208"/>
            <a:ext cx="11164186" cy="458263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0E391A84-D684-4D4E-AB04-3DB9CDD69557}"/>
              </a:ext>
            </a:extLst>
          </p:cNvPr>
          <p:cNvSpPr/>
          <p:nvPr/>
        </p:nvSpPr>
        <p:spPr>
          <a:xfrm>
            <a:off x="684556" y="5904194"/>
            <a:ext cx="1603261" cy="4647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Tế bào</a:t>
            </a:r>
            <a:endParaRPr lang="en-US" sz="2400" b="1" dirty="0">
              <a:solidFill>
                <a:schemeClr val="tx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D528113C-A161-4A84-A70B-E80E76AEED78}"/>
              </a:ext>
            </a:extLst>
          </p:cNvPr>
          <p:cNvSpPr/>
          <p:nvPr/>
        </p:nvSpPr>
        <p:spPr>
          <a:xfrm>
            <a:off x="3119404" y="5904194"/>
            <a:ext cx="1603261" cy="4647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Mô </a:t>
            </a:r>
            <a:endParaRPr lang="en-US" sz="2400" b="1" dirty="0">
              <a:solidFill>
                <a:schemeClr val="tx1"/>
              </a:solidFill>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33865591-F509-43AE-AF18-037E67AB48E0}"/>
              </a:ext>
            </a:extLst>
          </p:cNvPr>
          <p:cNvSpPr/>
          <p:nvPr/>
        </p:nvSpPr>
        <p:spPr>
          <a:xfrm>
            <a:off x="5414227" y="5904194"/>
            <a:ext cx="1603261" cy="46470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Cơ quan</a:t>
            </a:r>
            <a:endParaRPr lang="en-US" sz="2400" b="1" dirty="0">
              <a:solidFill>
                <a:schemeClr val="tx1"/>
              </a:solidFill>
              <a:latin typeface="Arial" panose="020B0604020202020204" pitchFamily="34" charset="0"/>
              <a:cs typeface="Arial" panose="020B0604020202020204" pitchFamily="34" charset="0"/>
            </a:endParaRPr>
          </a:p>
        </p:txBody>
      </p:sp>
      <p:sp>
        <p:nvSpPr>
          <p:cNvPr id="42" name="Rectangle: Rounded Corners 41">
            <a:extLst>
              <a:ext uri="{FF2B5EF4-FFF2-40B4-BE49-F238E27FC236}">
                <a16:creationId xmlns:a16="http://schemas.microsoft.com/office/drawing/2014/main" id="{26B2F0B2-5BA3-404C-B1B0-940D496121A2}"/>
              </a:ext>
            </a:extLst>
          </p:cNvPr>
          <p:cNvSpPr/>
          <p:nvPr/>
        </p:nvSpPr>
        <p:spPr>
          <a:xfrm>
            <a:off x="7511867" y="5904194"/>
            <a:ext cx="2005226" cy="46470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Hệ cơ quan</a:t>
            </a:r>
            <a:endParaRPr lang="en-US" sz="2400" b="1" dirty="0">
              <a:solidFill>
                <a:schemeClr val="tx1"/>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9E385023-8B11-4142-B6D0-EA815C237B6A}"/>
              </a:ext>
            </a:extLst>
          </p:cNvPr>
          <p:cNvSpPr/>
          <p:nvPr/>
        </p:nvSpPr>
        <p:spPr>
          <a:xfrm>
            <a:off x="9995068" y="5904194"/>
            <a:ext cx="1512376" cy="464704"/>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Cơ thể</a:t>
            </a:r>
            <a:endParaRPr lang="en-US" sz="2400" b="1"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2DF5C76F-F2AF-4A08-9156-CC735116828E}"/>
              </a:ext>
            </a:extLst>
          </p:cNvPr>
          <p:cNvSpPr/>
          <p:nvPr/>
        </p:nvSpPr>
        <p:spPr>
          <a:xfrm>
            <a:off x="164049" y="274882"/>
            <a:ext cx="11863899" cy="659218"/>
          </a:xfrm>
          <a:prstGeom prst="roundRect">
            <a:avLst/>
          </a:prstGeom>
          <a:solidFill>
            <a:srgbClr val="054825"/>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Quan sát hình, em hãy cho biết cơ thể được cấu tạo từ những cấp độ nào?</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644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54"/>
                                        </p:tgtEl>
                                        <p:attrNameLst>
                                          <p:attrName>style.visibility</p:attrName>
                                        </p:attrNameLst>
                                      </p:cBhvr>
                                      <p:to>
                                        <p:strVal val="visible"/>
                                      </p:to>
                                    </p:set>
                                    <p:animEffect transition="in" filter="fade">
                                      <p:cBhvr>
                                        <p:cTn id="14" dur="1000"/>
                                        <p:tgtEl>
                                          <p:spTgt spid="6154"/>
                                        </p:tgtEl>
                                      </p:cBhvr>
                                    </p:animEffect>
                                    <p:anim calcmode="lin" valueType="num">
                                      <p:cBhvr>
                                        <p:cTn id="15" dur="1000" fill="hold"/>
                                        <p:tgtEl>
                                          <p:spTgt spid="6154"/>
                                        </p:tgtEl>
                                        <p:attrNameLst>
                                          <p:attrName>ppt_x</p:attrName>
                                        </p:attrNameLst>
                                      </p:cBhvr>
                                      <p:tavLst>
                                        <p:tav tm="0">
                                          <p:val>
                                            <p:strVal val="#ppt_x"/>
                                          </p:val>
                                        </p:tav>
                                        <p:tav tm="100000">
                                          <p:val>
                                            <p:strVal val="#ppt_x"/>
                                          </p:val>
                                        </p:tav>
                                      </p:tavLst>
                                    </p:anim>
                                    <p:anim calcmode="lin" valueType="num">
                                      <p:cBhvr>
                                        <p:cTn id="16" dur="1000" fill="hold"/>
                                        <p:tgtEl>
                                          <p:spTgt spid="615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3C54C0-DF02-40A6-BF2F-90FA11AD77DA}"/>
              </a:ext>
            </a:extLst>
          </p:cNvPr>
          <p:cNvSpPr/>
          <p:nvPr/>
        </p:nvSpPr>
        <p:spPr>
          <a:xfrm>
            <a:off x="2581213" y="5803295"/>
            <a:ext cx="7321807" cy="548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grpSp>
        <p:nvGrpSpPr>
          <p:cNvPr id="45" name="Group 44"/>
          <p:cNvGrpSpPr/>
          <p:nvPr/>
        </p:nvGrpSpPr>
        <p:grpSpPr>
          <a:xfrm>
            <a:off x="5330907" y="1530824"/>
            <a:ext cx="5675505" cy="4114800"/>
            <a:chOff x="5330907" y="1530824"/>
            <a:chExt cx="5675505" cy="4114800"/>
          </a:xfrm>
        </p:grpSpPr>
        <p:sp>
          <p:nvSpPr>
            <p:cNvPr id="2" name="Freeform: Shape 1">
              <a:extLst>
                <a:ext uri="{FF2B5EF4-FFF2-40B4-BE49-F238E27FC236}">
                  <a16:creationId xmlns:a16="http://schemas.microsoft.com/office/drawing/2014/main" id="{6E28D8BE-B8E6-4412-BC8C-11F5AA51B1A4}"/>
                </a:ext>
              </a:extLst>
            </p:cNvPr>
            <p:cNvSpPr/>
            <p:nvPr/>
          </p:nvSpPr>
          <p:spPr>
            <a:xfrm>
              <a:off x="7472638" y="1530824"/>
              <a:ext cx="3533774" cy="4114800"/>
            </a:xfrm>
            <a:custGeom>
              <a:avLst/>
              <a:gdLst>
                <a:gd name="connsiteX0" fmla="*/ 169869 w 3533774"/>
                <a:gd name="connsiteY0" fmla="*/ 0 h 4114800"/>
                <a:gd name="connsiteX1" fmla="*/ 3363905 w 3533774"/>
                <a:gd name="connsiteY1" fmla="*/ 0 h 4114800"/>
                <a:gd name="connsiteX2" fmla="*/ 3533774 w 3533774"/>
                <a:gd name="connsiteY2" fmla="*/ 169869 h 4114800"/>
                <a:gd name="connsiteX3" fmla="*/ 3533774 w 3533774"/>
                <a:gd name="connsiteY3" fmla="*/ 3563931 h 4114800"/>
                <a:gd name="connsiteX4" fmla="*/ 3363905 w 3533774"/>
                <a:gd name="connsiteY4" fmla="*/ 3733800 h 4114800"/>
                <a:gd name="connsiteX5" fmla="*/ 2200815 w 3533774"/>
                <a:gd name="connsiteY5" fmla="*/ 3733800 h 4114800"/>
                <a:gd name="connsiteX6" fmla="*/ 1807115 w 3533774"/>
                <a:gd name="connsiteY6" fmla="*/ 4114800 h 4114800"/>
                <a:gd name="connsiteX7" fmla="*/ 1413415 w 3533774"/>
                <a:gd name="connsiteY7" fmla="*/ 3733800 h 4114800"/>
                <a:gd name="connsiteX8" fmla="*/ 169869 w 3533774"/>
                <a:gd name="connsiteY8" fmla="*/ 3733800 h 4114800"/>
                <a:gd name="connsiteX9" fmla="*/ 0 w 3533774"/>
                <a:gd name="connsiteY9" fmla="*/ 3563931 h 4114800"/>
                <a:gd name="connsiteX10" fmla="*/ 0 w 3533774"/>
                <a:gd name="connsiteY10" fmla="*/ 169869 h 4114800"/>
                <a:gd name="connsiteX11" fmla="*/ 169869 w 3533774"/>
                <a:gd name="connsiteY11"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3774" h="4114800">
                  <a:moveTo>
                    <a:pt x="169869" y="0"/>
                  </a:moveTo>
                  <a:lnTo>
                    <a:pt x="3363905" y="0"/>
                  </a:lnTo>
                  <a:cubicBezTo>
                    <a:pt x="3457721" y="0"/>
                    <a:pt x="3533774" y="76053"/>
                    <a:pt x="3533774" y="169869"/>
                  </a:cubicBezTo>
                  <a:lnTo>
                    <a:pt x="3533774" y="3563931"/>
                  </a:lnTo>
                  <a:cubicBezTo>
                    <a:pt x="3533774" y="3657747"/>
                    <a:pt x="3457721" y="3733800"/>
                    <a:pt x="3363905" y="3733800"/>
                  </a:cubicBezTo>
                  <a:lnTo>
                    <a:pt x="2200815" y="3733800"/>
                  </a:lnTo>
                  <a:lnTo>
                    <a:pt x="1807115" y="4114800"/>
                  </a:lnTo>
                  <a:lnTo>
                    <a:pt x="1413415" y="3733800"/>
                  </a:lnTo>
                  <a:lnTo>
                    <a:pt x="169869" y="3733800"/>
                  </a:lnTo>
                  <a:cubicBezTo>
                    <a:pt x="76053" y="3733800"/>
                    <a:pt x="0" y="3657747"/>
                    <a:pt x="0" y="3563931"/>
                  </a:cubicBezTo>
                  <a:lnTo>
                    <a:pt x="0" y="169869"/>
                  </a:lnTo>
                  <a:cubicBezTo>
                    <a:pt x="0" y="76053"/>
                    <a:pt x="76053" y="0"/>
                    <a:pt x="169869" y="0"/>
                  </a:cubicBezTo>
                  <a:close/>
                </a:path>
              </a:pathLst>
            </a:custGeom>
            <a:solidFill>
              <a:schemeClr val="bg1"/>
            </a:solidFill>
            <a:ln>
              <a:noFill/>
            </a:ln>
            <a:effectLst>
              <a:outerShdw dist="50800" dir="2700000" algn="tl" rotWithShape="0">
                <a:schemeClr val="bg2">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latin typeface="Arial" panose="020B0604020202020204" pitchFamily="34" charset="0"/>
                <a:cs typeface="Arial" panose="020B0604020202020204" pitchFamily="34" charset="0"/>
              </a:endParaRPr>
            </a:p>
          </p:txBody>
        </p:sp>
        <p:grpSp>
          <p:nvGrpSpPr>
            <p:cNvPr id="44" name="Group 43"/>
            <p:cNvGrpSpPr/>
            <p:nvPr/>
          </p:nvGrpSpPr>
          <p:grpSpPr>
            <a:xfrm>
              <a:off x="6147556" y="1941198"/>
              <a:ext cx="4778909" cy="2953777"/>
              <a:chOff x="6147556" y="1941198"/>
              <a:chExt cx="4778909" cy="2953777"/>
            </a:xfrm>
          </p:grpSpPr>
          <p:sp>
            <p:nvSpPr>
              <p:cNvPr id="9" name="Arrow: Pentagon 8">
                <a:extLst>
                  <a:ext uri="{FF2B5EF4-FFF2-40B4-BE49-F238E27FC236}">
                    <a16:creationId xmlns:a16="http://schemas.microsoft.com/office/drawing/2014/main" id="{5C63CFE4-120C-47D2-8A68-3AEB7C0C2D07}"/>
                  </a:ext>
                </a:extLst>
              </p:cNvPr>
              <p:cNvSpPr/>
              <p:nvPr/>
            </p:nvSpPr>
            <p:spPr>
              <a:xfrm flipH="1">
                <a:off x="6147556" y="1941198"/>
                <a:ext cx="4778909" cy="2953777"/>
              </a:xfrm>
              <a:prstGeom prst="homePlate">
                <a:avLst>
                  <a:gd name="adj" fmla="val 46054"/>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B300B9F-435A-42CF-9673-B40CF6356409}"/>
                  </a:ext>
                </a:extLst>
              </p:cNvPr>
              <p:cNvSpPr txBox="1"/>
              <p:nvPr/>
            </p:nvSpPr>
            <p:spPr>
              <a:xfrm>
                <a:off x="7645809" y="2072707"/>
                <a:ext cx="3013646" cy="2535438"/>
              </a:xfrm>
              <a:prstGeom prst="rect">
                <a:avLst/>
              </a:prstGeom>
              <a:noFill/>
            </p:spPr>
            <p:txBody>
              <a:bodyPr wrap="none" lIns="0" tIns="0" rIns="0" bIns="0" rtlCol="0">
                <a:spAutoFit/>
              </a:bodyPr>
              <a:lstStyle/>
              <a:p>
                <a:pPr algn="l">
                  <a:lnSpc>
                    <a:spcPct val="140000"/>
                  </a:lnSpc>
                </a:pPr>
                <a:r>
                  <a:rPr lang="vi-VN" sz="2000" dirty="0">
                    <a:solidFill>
                      <a:schemeClr val="tx1">
                        <a:lumMod val="85000"/>
                        <a:lumOff val="15000"/>
                      </a:schemeClr>
                    </a:solidFill>
                    <a:latin typeface="Arial" panose="020B0604020202020204" pitchFamily="34" charset="0"/>
                    <a:cs typeface="Arial" panose="020B0604020202020204" pitchFamily="34" charset="0"/>
                    <a:sym typeface="Symbol" panose="05050102010706020507" pitchFamily="18" charset="2"/>
                  </a:rPr>
                  <a:t></a:t>
                </a:r>
                <a:r>
                  <a:rPr lang="vi-VN" sz="2000" i="1" dirty="0">
                    <a:solidFill>
                      <a:schemeClr val="tx1">
                        <a:lumMod val="85000"/>
                        <a:lumOff val="15000"/>
                      </a:schemeClr>
                    </a:solidFill>
                    <a:latin typeface="Arial" panose="020B0604020202020204" pitchFamily="34" charset="0"/>
                    <a:cs typeface="Arial" panose="020B0604020202020204" pitchFamily="34" charset="0"/>
                    <a:sym typeface="Symbol" panose="05050102010706020507" pitchFamily="18" charset="2"/>
                  </a:rPr>
                  <a:t> </a:t>
                </a:r>
                <a:r>
                  <a:rPr lang="vi-VN" sz="2000" i="1" dirty="0">
                    <a:solidFill>
                      <a:schemeClr val="tx1">
                        <a:lumMod val="85000"/>
                        <a:lumOff val="15000"/>
                      </a:schemeClr>
                    </a:solidFill>
                    <a:latin typeface="Arial" panose="020B0604020202020204" pitchFamily="34" charset="0"/>
                    <a:cs typeface="Arial" panose="020B0604020202020204" pitchFamily="34" charset="0"/>
                  </a:rPr>
                  <a:t>Sinh trưởng (lớn lên)</a:t>
                </a:r>
              </a:p>
              <a:p>
                <a:pPr algn="l">
                  <a:lnSpc>
                    <a:spcPct val="140000"/>
                  </a:lnSpc>
                </a:pPr>
                <a:r>
                  <a:rPr lang="vi-VN" sz="2000" dirty="0">
                    <a:solidFill>
                      <a:schemeClr val="tx1">
                        <a:lumMod val="85000"/>
                        <a:lumOff val="15000"/>
                      </a:schemeClr>
                    </a:solidFill>
                    <a:latin typeface="Arial" panose="020B0604020202020204" pitchFamily="34" charset="0"/>
                    <a:cs typeface="Arial" panose="020B0604020202020204" pitchFamily="34" charset="0"/>
                    <a:sym typeface="Symbol" panose="05050102010706020507" pitchFamily="18" charset="2"/>
                  </a:rPr>
                  <a:t> </a:t>
                </a:r>
                <a:r>
                  <a:rPr lang="vi-VN" sz="2000" i="1" dirty="0">
                    <a:solidFill>
                      <a:schemeClr val="tx1">
                        <a:lumMod val="85000"/>
                        <a:lumOff val="15000"/>
                      </a:schemeClr>
                    </a:solidFill>
                    <a:latin typeface="Arial" panose="020B0604020202020204" pitchFamily="34" charset="0"/>
                    <a:cs typeface="Arial" panose="020B0604020202020204" pitchFamily="34" charset="0"/>
                  </a:rPr>
                  <a:t>Hấp thụ chất dinh dưỡng</a:t>
                </a:r>
              </a:p>
              <a:p>
                <a:pPr algn="l">
                  <a:lnSpc>
                    <a:spcPct val="140000"/>
                  </a:lnSpc>
                </a:pPr>
                <a:r>
                  <a:rPr lang="vi-VN" sz="2000" dirty="0">
                    <a:solidFill>
                      <a:schemeClr val="tx1">
                        <a:lumMod val="85000"/>
                        <a:lumOff val="15000"/>
                      </a:schemeClr>
                    </a:solidFill>
                    <a:latin typeface="Arial" panose="020B0604020202020204" pitchFamily="34" charset="0"/>
                    <a:cs typeface="Arial" panose="020B0604020202020204" pitchFamily="34" charset="0"/>
                    <a:sym typeface="Symbol" panose="05050102010706020507" pitchFamily="18" charset="2"/>
                  </a:rPr>
                  <a:t> </a:t>
                </a:r>
                <a:r>
                  <a:rPr lang="vi-VN" sz="2000" i="1" dirty="0">
                    <a:solidFill>
                      <a:schemeClr val="tx1">
                        <a:lumMod val="85000"/>
                        <a:lumOff val="15000"/>
                      </a:schemeClr>
                    </a:solidFill>
                    <a:latin typeface="Arial" panose="020B0604020202020204" pitchFamily="34" charset="0"/>
                    <a:cs typeface="Arial" panose="020B0604020202020204" pitchFamily="34" charset="0"/>
                  </a:rPr>
                  <a:t>Hô hấp</a:t>
                </a:r>
              </a:p>
              <a:p>
                <a:pPr algn="l">
                  <a:lnSpc>
                    <a:spcPct val="140000"/>
                  </a:lnSpc>
                </a:pPr>
                <a:r>
                  <a:rPr lang="vi-VN" sz="2000" dirty="0">
                    <a:solidFill>
                      <a:schemeClr val="tx1">
                        <a:lumMod val="85000"/>
                        <a:lumOff val="15000"/>
                      </a:schemeClr>
                    </a:solidFill>
                    <a:latin typeface="Arial" panose="020B0604020202020204" pitchFamily="34" charset="0"/>
                    <a:cs typeface="Arial" panose="020B0604020202020204" pitchFamily="34" charset="0"/>
                    <a:sym typeface="Symbol" panose="05050102010706020507" pitchFamily="18" charset="2"/>
                  </a:rPr>
                  <a:t> </a:t>
                </a:r>
                <a:r>
                  <a:rPr lang="vi-VN" sz="2000" i="1" dirty="0">
                    <a:solidFill>
                      <a:schemeClr val="tx1">
                        <a:lumMod val="85000"/>
                        <a:lumOff val="15000"/>
                      </a:schemeClr>
                    </a:solidFill>
                    <a:latin typeface="Arial" panose="020B0604020202020204" pitchFamily="34" charset="0"/>
                    <a:cs typeface="Arial" panose="020B0604020202020204" pitchFamily="34" charset="0"/>
                  </a:rPr>
                  <a:t>Cảm ứng</a:t>
                </a:r>
              </a:p>
              <a:p>
                <a:pPr algn="l">
                  <a:lnSpc>
                    <a:spcPct val="140000"/>
                  </a:lnSpc>
                </a:pPr>
                <a:r>
                  <a:rPr lang="vi-VN" sz="2000" dirty="0">
                    <a:solidFill>
                      <a:schemeClr val="tx1">
                        <a:lumMod val="85000"/>
                        <a:lumOff val="15000"/>
                      </a:schemeClr>
                    </a:solidFill>
                    <a:latin typeface="Arial" panose="020B0604020202020204" pitchFamily="34" charset="0"/>
                    <a:cs typeface="Arial" panose="020B0604020202020204" pitchFamily="34" charset="0"/>
                    <a:sym typeface="Symbol" panose="05050102010706020507" pitchFamily="18" charset="2"/>
                  </a:rPr>
                  <a:t> </a:t>
                </a:r>
                <a:r>
                  <a:rPr lang="vi-VN" sz="2000" i="1" dirty="0">
                    <a:solidFill>
                      <a:schemeClr val="tx1">
                        <a:lumMod val="85000"/>
                        <a:lumOff val="15000"/>
                      </a:schemeClr>
                    </a:solidFill>
                    <a:latin typeface="Arial" panose="020B0604020202020204" pitchFamily="34" charset="0"/>
                    <a:cs typeface="Arial" panose="020B0604020202020204" pitchFamily="34" charset="0"/>
                  </a:rPr>
                  <a:t>Bài tiết</a:t>
                </a:r>
              </a:p>
              <a:p>
                <a:pPr algn="l">
                  <a:lnSpc>
                    <a:spcPct val="140000"/>
                  </a:lnSpc>
                </a:pPr>
                <a:r>
                  <a:rPr lang="vi-VN" sz="2000" dirty="0">
                    <a:solidFill>
                      <a:schemeClr val="tx1">
                        <a:lumMod val="85000"/>
                        <a:lumOff val="15000"/>
                      </a:schemeClr>
                    </a:solidFill>
                    <a:latin typeface="Arial" panose="020B0604020202020204" pitchFamily="34" charset="0"/>
                    <a:cs typeface="Arial" panose="020B0604020202020204" pitchFamily="34" charset="0"/>
                    <a:sym typeface="Symbol" panose="05050102010706020507" pitchFamily="18" charset="2"/>
                  </a:rPr>
                  <a:t> </a:t>
                </a:r>
                <a:r>
                  <a:rPr lang="vi-VN" sz="2000" i="1" dirty="0">
                    <a:solidFill>
                      <a:schemeClr val="tx1">
                        <a:lumMod val="85000"/>
                        <a:lumOff val="15000"/>
                      </a:schemeClr>
                    </a:solidFill>
                    <a:latin typeface="Arial" panose="020B0604020202020204" pitchFamily="34" charset="0"/>
                    <a:cs typeface="Arial" panose="020B0604020202020204" pitchFamily="34" charset="0"/>
                  </a:rPr>
                  <a:t>Sinh sản</a:t>
                </a:r>
              </a:p>
            </p:txBody>
          </p:sp>
        </p:grpSp>
        <p:grpSp>
          <p:nvGrpSpPr>
            <p:cNvPr id="11" name="Group 10">
              <a:extLst>
                <a:ext uri="{FF2B5EF4-FFF2-40B4-BE49-F238E27FC236}">
                  <a16:creationId xmlns:a16="http://schemas.microsoft.com/office/drawing/2014/main" id="{493E4171-FE4F-42B9-A301-633F7DF41891}"/>
                </a:ext>
              </a:extLst>
            </p:cNvPr>
            <p:cNvGrpSpPr/>
            <p:nvPr/>
          </p:nvGrpSpPr>
          <p:grpSpPr>
            <a:xfrm>
              <a:off x="5330907" y="2473423"/>
              <a:ext cx="1654683" cy="1684631"/>
              <a:chOff x="4054604" y="2603181"/>
              <a:chExt cx="1267730" cy="1313660"/>
            </a:xfrm>
          </p:grpSpPr>
          <p:sp>
            <p:nvSpPr>
              <p:cNvPr id="12" name="Oval 6">
                <a:extLst>
                  <a:ext uri="{FF2B5EF4-FFF2-40B4-BE49-F238E27FC236}">
                    <a16:creationId xmlns:a16="http://schemas.microsoft.com/office/drawing/2014/main" id="{44F23263-E2A6-4265-9481-AFF2FBD0C835}"/>
                  </a:ext>
                </a:extLst>
              </p:cNvPr>
              <p:cNvSpPr/>
              <p:nvPr/>
            </p:nvSpPr>
            <p:spPr>
              <a:xfrm>
                <a:off x="4054604" y="2603181"/>
                <a:ext cx="1267730" cy="1313660"/>
              </a:xfrm>
              <a:custGeom>
                <a:avLst/>
                <a:gdLst>
                  <a:gd name="connsiteX0" fmla="*/ 0 w 1313450"/>
                  <a:gd name="connsiteY0" fmla="*/ 656725 h 1313450"/>
                  <a:gd name="connsiteX1" fmla="*/ 656725 w 1313450"/>
                  <a:gd name="connsiteY1" fmla="*/ 0 h 1313450"/>
                  <a:gd name="connsiteX2" fmla="*/ 1313450 w 1313450"/>
                  <a:gd name="connsiteY2" fmla="*/ 656725 h 1313450"/>
                  <a:gd name="connsiteX3" fmla="*/ 656725 w 1313450"/>
                  <a:gd name="connsiteY3" fmla="*/ 1313450 h 1313450"/>
                  <a:gd name="connsiteX4" fmla="*/ 0 w 1313450"/>
                  <a:gd name="connsiteY4" fmla="*/ 656725 h 1313450"/>
                  <a:gd name="connsiteX0" fmla="*/ 0 w 1267730"/>
                  <a:gd name="connsiteY0" fmla="*/ 603615 h 1313870"/>
                  <a:gd name="connsiteX1" fmla="*/ 611005 w 1267730"/>
                  <a:gd name="connsiteY1" fmla="*/ 230 h 1313870"/>
                  <a:gd name="connsiteX2" fmla="*/ 1267730 w 1267730"/>
                  <a:gd name="connsiteY2" fmla="*/ 656955 h 1313870"/>
                  <a:gd name="connsiteX3" fmla="*/ 611005 w 1267730"/>
                  <a:gd name="connsiteY3" fmla="*/ 1313680 h 1313870"/>
                  <a:gd name="connsiteX4" fmla="*/ 0 w 1267730"/>
                  <a:gd name="connsiteY4" fmla="*/ 603615 h 1313870"/>
                  <a:gd name="connsiteX0" fmla="*/ 0 w 1267730"/>
                  <a:gd name="connsiteY0" fmla="*/ 649110 h 1313459"/>
                  <a:gd name="connsiteX1" fmla="*/ 611005 w 1267730"/>
                  <a:gd name="connsiteY1" fmla="*/ 5 h 1313459"/>
                  <a:gd name="connsiteX2" fmla="*/ 1267730 w 1267730"/>
                  <a:gd name="connsiteY2" fmla="*/ 656730 h 1313459"/>
                  <a:gd name="connsiteX3" fmla="*/ 611005 w 1267730"/>
                  <a:gd name="connsiteY3" fmla="*/ 1313455 h 1313459"/>
                  <a:gd name="connsiteX4" fmla="*/ 0 w 1267730"/>
                  <a:gd name="connsiteY4" fmla="*/ 649110 h 1313459"/>
                  <a:gd name="connsiteX0" fmla="*/ 0 w 1267730"/>
                  <a:gd name="connsiteY0" fmla="*/ 618737 h 1313660"/>
                  <a:gd name="connsiteX1" fmla="*/ 611005 w 1267730"/>
                  <a:gd name="connsiteY1" fmla="*/ 112 h 1313660"/>
                  <a:gd name="connsiteX2" fmla="*/ 1267730 w 1267730"/>
                  <a:gd name="connsiteY2" fmla="*/ 656837 h 1313660"/>
                  <a:gd name="connsiteX3" fmla="*/ 611005 w 1267730"/>
                  <a:gd name="connsiteY3" fmla="*/ 1313562 h 1313660"/>
                  <a:gd name="connsiteX4" fmla="*/ 0 w 1267730"/>
                  <a:gd name="connsiteY4" fmla="*/ 618737 h 13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730" h="1313660">
                    <a:moveTo>
                      <a:pt x="0" y="618737"/>
                    </a:moveTo>
                    <a:cubicBezTo>
                      <a:pt x="0" y="256038"/>
                      <a:pt x="399717" y="-6238"/>
                      <a:pt x="611005" y="112"/>
                    </a:cubicBezTo>
                    <a:cubicBezTo>
                      <a:pt x="822293" y="6462"/>
                      <a:pt x="1267730" y="294138"/>
                      <a:pt x="1267730" y="656837"/>
                    </a:cubicBezTo>
                    <a:cubicBezTo>
                      <a:pt x="1267730" y="1019536"/>
                      <a:pt x="822293" y="1319912"/>
                      <a:pt x="611005" y="1313562"/>
                    </a:cubicBezTo>
                    <a:cubicBezTo>
                      <a:pt x="399717" y="1307212"/>
                      <a:pt x="0" y="981436"/>
                      <a:pt x="0" y="618737"/>
                    </a:cubicBezTo>
                    <a:close/>
                  </a:path>
                </a:pathLst>
              </a:cu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3" name="Oval 47">
                <a:extLst>
                  <a:ext uri="{FF2B5EF4-FFF2-40B4-BE49-F238E27FC236}">
                    <a16:creationId xmlns:a16="http://schemas.microsoft.com/office/drawing/2014/main" id="{533B1666-CAE7-430E-8DDD-8B48B252D974}"/>
                  </a:ext>
                </a:extLst>
              </p:cNvPr>
              <p:cNvSpPr/>
              <p:nvPr/>
            </p:nvSpPr>
            <p:spPr>
              <a:xfrm>
                <a:off x="4325466" y="2928169"/>
                <a:ext cx="664364" cy="663698"/>
              </a:xfrm>
              <a:custGeom>
                <a:avLst/>
                <a:gdLst>
                  <a:gd name="connsiteX0" fmla="*/ 0 w 663682"/>
                  <a:gd name="connsiteY0" fmla="*/ 331841 h 663682"/>
                  <a:gd name="connsiteX1" fmla="*/ 331841 w 663682"/>
                  <a:gd name="connsiteY1" fmla="*/ 0 h 663682"/>
                  <a:gd name="connsiteX2" fmla="*/ 663682 w 663682"/>
                  <a:gd name="connsiteY2" fmla="*/ 331841 h 663682"/>
                  <a:gd name="connsiteX3" fmla="*/ 331841 w 663682"/>
                  <a:gd name="connsiteY3" fmla="*/ 663682 h 663682"/>
                  <a:gd name="connsiteX4" fmla="*/ 0 w 663682"/>
                  <a:gd name="connsiteY4" fmla="*/ 331841 h 663682"/>
                  <a:gd name="connsiteX0" fmla="*/ 0 w 663682"/>
                  <a:gd name="connsiteY0" fmla="*/ 331841 h 663682"/>
                  <a:gd name="connsiteX1" fmla="*/ 331841 w 663682"/>
                  <a:gd name="connsiteY1" fmla="*/ 0 h 663682"/>
                  <a:gd name="connsiteX2" fmla="*/ 663682 w 663682"/>
                  <a:gd name="connsiteY2" fmla="*/ 331841 h 663682"/>
                  <a:gd name="connsiteX3" fmla="*/ 331841 w 663682"/>
                  <a:gd name="connsiteY3" fmla="*/ 663682 h 663682"/>
                  <a:gd name="connsiteX4" fmla="*/ 0 w 663682"/>
                  <a:gd name="connsiteY4" fmla="*/ 331841 h 663682"/>
                  <a:gd name="connsiteX0" fmla="*/ 0 w 663682"/>
                  <a:gd name="connsiteY0" fmla="*/ 334381 h 666222"/>
                  <a:gd name="connsiteX1" fmla="*/ 331841 w 663682"/>
                  <a:gd name="connsiteY1" fmla="*/ 2540 h 666222"/>
                  <a:gd name="connsiteX2" fmla="*/ 663682 w 663682"/>
                  <a:gd name="connsiteY2" fmla="*/ 334381 h 666222"/>
                  <a:gd name="connsiteX3" fmla="*/ 331841 w 663682"/>
                  <a:gd name="connsiteY3" fmla="*/ 666222 h 666222"/>
                  <a:gd name="connsiteX4" fmla="*/ 0 w 663682"/>
                  <a:gd name="connsiteY4" fmla="*/ 334381 h 666222"/>
                  <a:gd name="connsiteX0" fmla="*/ 0 w 625582"/>
                  <a:gd name="connsiteY0" fmla="*/ 331841 h 663682"/>
                  <a:gd name="connsiteX1" fmla="*/ 331841 w 625582"/>
                  <a:gd name="connsiteY1" fmla="*/ 0 h 663682"/>
                  <a:gd name="connsiteX2" fmla="*/ 625582 w 625582"/>
                  <a:gd name="connsiteY2" fmla="*/ 331841 h 663682"/>
                  <a:gd name="connsiteX3" fmla="*/ 331841 w 625582"/>
                  <a:gd name="connsiteY3" fmla="*/ 663682 h 663682"/>
                  <a:gd name="connsiteX4" fmla="*/ 0 w 625582"/>
                  <a:gd name="connsiteY4" fmla="*/ 331841 h 663682"/>
                  <a:gd name="connsiteX0" fmla="*/ 0 w 633202"/>
                  <a:gd name="connsiteY0" fmla="*/ 331922 h 663810"/>
                  <a:gd name="connsiteX1" fmla="*/ 331841 w 633202"/>
                  <a:gd name="connsiteY1" fmla="*/ 81 h 663810"/>
                  <a:gd name="connsiteX2" fmla="*/ 633202 w 633202"/>
                  <a:gd name="connsiteY2" fmla="*/ 309062 h 663810"/>
                  <a:gd name="connsiteX3" fmla="*/ 331841 w 633202"/>
                  <a:gd name="connsiteY3" fmla="*/ 663763 h 663810"/>
                  <a:gd name="connsiteX4" fmla="*/ 0 w 633202"/>
                  <a:gd name="connsiteY4" fmla="*/ 331922 h 663810"/>
                  <a:gd name="connsiteX0" fmla="*/ 0 w 656062"/>
                  <a:gd name="connsiteY0" fmla="*/ 331863 h 663739"/>
                  <a:gd name="connsiteX1" fmla="*/ 331841 w 656062"/>
                  <a:gd name="connsiteY1" fmla="*/ 22 h 663739"/>
                  <a:gd name="connsiteX2" fmla="*/ 656062 w 656062"/>
                  <a:gd name="connsiteY2" fmla="*/ 347103 h 663739"/>
                  <a:gd name="connsiteX3" fmla="*/ 331841 w 656062"/>
                  <a:gd name="connsiteY3" fmla="*/ 663704 h 663739"/>
                  <a:gd name="connsiteX4" fmla="*/ 0 w 656062"/>
                  <a:gd name="connsiteY4" fmla="*/ 331863 h 663739"/>
                  <a:gd name="connsiteX0" fmla="*/ 0 w 663682"/>
                  <a:gd name="connsiteY0" fmla="*/ 354709 h 663696"/>
                  <a:gd name="connsiteX1" fmla="*/ 339461 w 663682"/>
                  <a:gd name="connsiteY1" fmla="*/ 8 h 663696"/>
                  <a:gd name="connsiteX2" fmla="*/ 663682 w 663682"/>
                  <a:gd name="connsiteY2" fmla="*/ 347089 h 663696"/>
                  <a:gd name="connsiteX3" fmla="*/ 339461 w 663682"/>
                  <a:gd name="connsiteY3" fmla="*/ 663690 h 663696"/>
                  <a:gd name="connsiteX4" fmla="*/ 0 w 663682"/>
                  <a:gd name="connsiteY4" fmla="*/ 354709 h 663696"/>
                  <a:gd name="connsiteX0" fmla="*/ 682 w 664364"/>
                  <a:gd name="connsiteY0" fmla="*/ 354709 h 663698"/>
                  <a:gd name="connsiteX1" fmla="*/ 340143 w 664364"/>
                  <a:gd name="connsiteY1" fmla="*/ 8 h 663698"/>
                  <a:gd name="connsiteX2" fmla="*/ 664364 w 664364"/>
                  <a:gd name="connsiteY2" fmla="*/ 347089 h 663698"/>
                  <a:gd name="connsiteX3" fmla="*/ 340143 w 664364"/>
                  <a:gd name="connsiteY3" fmla="*/ 663690 h 663698"/>
                  <a:gd name="connsiteX4" fmla="*/ 682 w 664364"/>
                  <a:gd name="connsiteY4" fmla="*/ 354709 h 66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64" h="663698">
                    <a:moveTo>
                      <a:pt x="682" y="354709"/>
                    </a:moveTo>
                    <a:cubicBezTo>
                      <a:pt x="15922" y="190755"/>
                      <a:pt x="229529" y="1278"/>
                      <a:pt x="340143" y="8"/>
                    </a:cubicBezTo>
                    <a:cubicBezTo>
                      <a:pt x="450757" y="-1262"/>
                      <a:pt x="664364" y="163818"/>
                      <a:pt x="664364" y="347089"/>
                    </a:cubicBezTo>
                    <a:cubicBezTo>
                      <a:pt x="664364" y="530360"/>
                      <a:pt x="450757" y="662420"/>
                      <a:pt x="340143" y="663690"/>
                    </a:cubicBezTo>
                    <a:cubicBezTo>
                      <a:pt x="229529" y="664960"/>
                      <a:pt x="-14558" y="518663"/>
                      <a:pt x="682" y="354709"/>
                    </a:cubicBezTo>
                    <a:close/>
                  </a:path>
                </a:pathLst>
              </a:custGeom>
              <a:solidFill>
                <a:srgbClr val="3AB9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4" name="Oval 48">
                <a:extLst>
                  <a:ext uri="{FF2B5EF4-FFF2-40B4-BE49-F238E27FC236}">
                    <a16:creationId xmlns:a16="http://schemas.microsoft.com/office/drawing/2014/main" id="{64F0155A-1149-4C32-B251-B47C9581E058}"/>
                  </a:ext>
                </a:extLst>
              </p:cNvPr>
              <p:cNvSpPr/>
              <p:nvPr/>
            </p:nvSpPr>
            <p:spPr>
              <a:xfrm>
                <a:off x="4483127" y="3071490"/>
                <a:ext cx="369622" cy="370210"/>
              </a:xfrm>
              <a:custGeom>
                <a:avLst/>
                <a:gdLst>
                  <a:gd name="connsiteX0" fmla="*/ 0 w 363364"/>
                  <a:gd name="connsiteY0" fmla="*/ 181682 h 363364"/>
                  <a:gd name="connsiteX1" fmla="*/ 181682 w 363364"/>
                  <a:gd name="connsiteY1" fmla="*/ 0 h 363364"/>
                  <a:gd name="connsiteX2" fmla="*/ 363364 w 363364"/>
                  <a:gd name="connsiteY2" fmla="*/ 181682 h 363364"/>
                  <a:gd name="connsiteX3" fmla="*/ 181682 w 363364"/>
                  <a:gd name="connsiteY3" fmla="*/ 363364 h 363364"/>
                  <a:gd name="connsiteX4" fmla="*/ 0 w 363364"/>
                  <a:gd name="connsiteY4" fmla="*/ 181682 h 363364"/>
                  <a:gd name="connsiteX0" fmla="*/ 0 w 369622"/>
                  <a:gd name="connsiteY0" fmla="*/ 188528 h 370210"/>
                  <a:gd name="connsiteX1" fmla="*/ 181682 w 369622"/>
                  <a:gd name="connsiteY1" fmla="*/ 6846 h 370210"/>
                  <a:gd name="connsiteX2" fmla="*/ 325093 w 369622"/>
                  <a:gd name="connsiteY2" fmla="*/ 52710 h 370210"/>
                  <a:gd name="connsiteX3" fmla="*/ 363364 w 369622"/>
                  <a:gd name="connsiteY3" fmla="*/ 188528 h 370210"/>
                  <a:gd name="connsiteX4" fmla="*/ 181682 w 369622"/>
                  <a:gd name="connsiteY4" fmla="*/ 370210 h 370210"/>
                  <a:gd name="connsiteX5" fmla="*/ 0 w 369622"/>
                  <a:gd name="connsiteY5" fmla="*/ 188528 h 37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22" h="370210">
                    <a:moveTo>
                      <a:pt x="0" y="188528"/>
                    </a:moveTo>
                    <a:cubicBezTo>
                      <a:pt x="0" y="88188"/>
                      <a:pt x="127500" y="29482"/>
                      <a:pt x="181682" y="6846"/>
                    </a:cubicBezTo>
                    <a:cubicBezTo>
                      <a:pt x="235864" y="-15790"/>
                      <a:pt x="294813" y="22430"/>
                      <a:pt x="325093" y="52710"/>
                    </a:cubicBezTo>
                    <a:cubicBezTo>
                      <a:pt x="355373" y="82990"/>
                      <a:pt x="382186" y="136881"/>
                      <a:pt x="363364" y="188528"/>
                    </a:cubicBezTo>
                    <a:cubicBezTo>
                      <a:pt x="344542" y="240175"/>
                      <a:pt x="282022" y="370210"/>
                      <a:pt x="181682" y="370210"/>
                    </a:cubicBezTo>
                    <a:cubicBezTo>
                      <a:pt x="81342" y="370210"/>
                      <a:pt x="0" y="288868"/>
                      <a:pt x="0" y="188528"/>
                    </a:cubicBezTo>
                    <a:close/>
                  </a:path>
                </a:pathLst>
              </a:cu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grpSp>
      </p:grpSp>
      <p:grpSp>
        <p:nvGrpSpPr>
          <p:cNvPr id="42" name="Group 41"/>
          <p:cNvGrpSpPr/>
          <p:nvPr/>
        </p:nvGrpSpPr>
        <p:grpSpPr>
          <a:xfrm>
            <a:off x="1377729" y="1530824"/>
            <a:ext cx="3736887" cy="4114800"/>
            <a:chOff x="1377729" y="1530824"/>
            <a:chExt cx="3736887" cy="4114800"/>
          </a:xfrm>
        </p:grpSpPr>
        <p:sp>
          <p:nvSpPr>
            <p:cNvPr id="3" name="Freeform: Shape 2">
              <a:extLst>
                <a:ext uri="{FF2B5EF4-FFF2-40B4-BE49-F238E27FC236}">
                  <a16:creationId xmlns:a16="http://schemas.microsoft.com/office/drawing/2014/main" id="{1E9A0222-6F7A-481E-8664-BB271DA9DDDC}"/>
                </a:ext>
              </a:extLst>
            </p:cNvPr>
            <p:cNvSpPr/>
            <p:nvPr/>
          </p:nvSpPr>
          <p:spPr>
            <a:xfrm>
              <a:off x="1580842" y="1530824"/>
              <a:ext cx="3533774" cy="4114800"/>
            </a:xfrm>
            <a:custGeom>
              <a:avLst/>
              <a:gdLst>
                <a:gd name="connsiteX0" fmla="*/ 169869 w 3533774"/>
                <a:gd name="connsiteY0" fmla="*/ 0 h 4114800"/>
                <a:gd name="connsiteX1" fmla="*/ 3363905 w 3533774"/>
                <a:gd name="connsiteY1" fmla="*/ 0 h 4114800"/>
                <a:gd name="connsiteX2" fmla="*/ 3533774 w 3533774"/>
                <a:gd name="connsiteY2" fmla="*/ 169869 h 4114800"/>
                <a:gd name="connsiteX3" fmla="*/ 3533774 w 3533774"/>
                <a:gd name="connsiteY3" fmla="*/ 3563931 h 4114800"/>
                <a:gd name="connsiteX4" fmla="*/ 3363905 w 3533774"/>
                <a:gd name="connsiteY4" fmla="*/ 3733800 h 4114800"/>
                <a:gd name="connsiteX5" fmla="*/ 2160587 w 3533774"/>
                <a:gd name="connsiteY5" fmla="*/ 3733800 h 4114800"/>
                <a:gd name="connsiteX6" fmla="*/ 1766887 w 3533774"/>
                <a:gd name="connsiteY6" fmla="*/ 4114800 h 4114800"/>
                <a:gd name="connsiteX7" fmla="*/ 1373187 w 3533774"/>
                <a:gd name="connsiteY7" fmla="*/ 3733800 h 4114800"/>
                <a:gd name="connsiteX8" fmla="*/ 169869 w 3533774"/>
                <a:gd name="connsiteY8" fmla="*/ 3733800 h 4114800"/>
                <a:gd name="connsiteX9" fmla="*/ 0 w 3533774"/>
                <a:gd name="connsiteY9" fmla="*/ 3563931 h 4114800"/>
                <a:gd name="connsiteX10" fmla="*/ 0 w 3533774"/>
                <a:gd name="connsiteY10" fmla="*/ 169869 h 4114800"/>
                <a:gd name="connsiteX11" fmla="*/ 169869 w 3533774"/>
                <a:gd name="connsiteY11"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3774" h="4114800">
                  <a:moveTo>
                    <a:pt x="169869" y="0"/>
                  </a:moveTo>
                  <a:lnTo>
                    <a:pt x="3363905" y="0"/>
                  </a:lnTo>
                  <a:cubicBezTo>
                    <a:pt x="3457721" y="0"/>
                    <a:pt x="3533774" y="76053"/>
                    <a:pt x="3533774" y="169869"/>
                  </a:cubicBezTo>
                  <a:lnTo>
                    <a:pt x="3533774" y="3563931"/>
                  </a:lnTo>
                  <a:cubicBezTo>
                    <a:pt x="3533774" y="3657747"/>
                    <a:pt x="3457721" y="3733800"/>
                    <a:pt x="3363905" y="3733800"/>
                  </a:cubicBezTo>
                  <a:lnTo>
                    <a:pt x="2160587" y="3733800"/>
                  </a:lnTo>
                  <a:lnTo>
                    <a:pt x="1766887" y="4114800"/>
                  </a:lnTo>
                  <a:lnTo>
                    <a:pt x="1373187" y="3733800"/>
                  </a:lnTo>
                  <a:lnTo>
                    <a:pt x="169869" y="3733800"/>
                  </a:lnTo>
                  <a:cubicBezTo>
                    <a:pt x="76053" y="3733800"/>
                    <a:pt x="0" y="3657747"/>
                    <a:pt x="0" y="3563931"/>
                  </a:cubicBezTo>
                  <a:lnTo>
                    <a:pt x="0" y="169869"/>
                  </a:lnTo>
                  <a:cubicBezTo>
                    <a:pt x="0" y="76053"/>
                    <a:pt x="76053" y="0"/>
                    <a:pt x="169869" y="0"/>
                  </a:cubicBezTo>
                  <a:close/>
                </a:path>
              </a:pathLst>
            </a:custGeom>
            <a:solidFill>
              <a:schemeClr val="bg1"/>
            </a:solidFill>
            <a:ln>
              <a:noFill/>
            </a:ln>
            <a:effectLst>
              <a:outerShdw dist="50800" dir="2700000" algn="tl" rotWithShape="0">
                <a:schemeClr val="bg2">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1700DDEE-4548-4437-9E7B-49C7B29B4D89}"/>
                </a:ext>
              </a:extLst>
            </p:cNvPr>
            <p:cNvGrpSpPr/>
            <p:nvPr/>
          </p:nvGrpSpPr>
          <p:grpSpPr>
            <a:xfrm>
              <a:off x="2232004" y="1834282"/>
              <a:ext cx="1634423" cy="1663496"/>
              <a:chOff x="4054604" y="2603181"/>
              <a:chExt cx="1267730" cy="1313660"/>
            </a:xfrm>
          </p:grpSpPr>
          <p:sp>
            <p:nvSpPr>
              <p:cNvPr id="16" name="Oval 6">
                <a:extLst>
                  <a:ext uri="{FF2B5EF4-FFF2-40B4-BE49-F238E27FC236}">
                    <a16:creationId xmlns:a16="http://schemas.microsoft.com/office/drawing/2014/main" id="{71ECEF27-5B48-4164-932C-00EC0CD12B09}"/>
                  </a:ext>
                </a:extLst>
              </p:cNvPr>
              <p:cNvSpPr/>
              <p:nvPr/>
            </p:nvSpPr>
            <p:spPr>
              <a:xfrm>
                <a:off x="4054604" y="2603181"/>
                <a:ext cx="1267730" cy="1313660"/>
              </a:xfrm>
              <a:custGeom>
                <a:avLst/>
                <a:gdLst>
                  <a:gd name="connsiteX0" fmla="*/ 0 w 1313450"/>
                  <a:gd name="connsiteY0" fmla="*/ 656725 h 1313450"/>
                  <a:gd name="connsiteX1" fmla="*/ 656725 w 1313450"/>
                  <a:gd name="connsiteY1" fmla="*/ 0 h 1313450"/>
                  <a:gd name="connsiteX2" fmla="*/ 1313450 w 1313450"/>
                  <a:gd name="connsiteY2" fmla="*/ 656725 h 1313450"/>
                  <a:gd name="connsiteX3" fmla="*/ 656725 w 1313450"/>
                  <a:gd name="connsiteY3" fmla="*/ 1313450 h 1313450"/>
                  <a:gd name="connsiteX4" fmla="*/ 0 w 1313450"/>
                  <a:gd name="connsiteY4" fmla="*/ 656725 h 1313450"/>
                  <a:gd name="connsiteX0" fmla="*/ 0 w 1267730"/>
                  <a:gd name="connsiteY0" fmla="*/ 603615 h 1313870"/>
                  <a:gd name="connsiteX1" fmla="*/ 611005 w 1267730"/>
                  <a:gd name="connsiteY1" fmla="*/ 230 h 1313870"/>
                  <a:gd name="connsiteX2" fmla="*/ 1267730 w 1267730"/>
                  <a:gd name="connsiteY2" fmla="*/ 656955 h 1313870"/>
                  <a:gd name="connsiteX3" fmla="*/ 611005 w 1267730"/>
                  <a:gd name="connsiteY3" fmla="*/ 1313680 h 1313870"/>
                  <a:gd name="connsiteX4" fmla="*/ 0 w 1267730"/>
                  <a:gd name="connsiteY4" fmla="*/ 603615 h 1313870"/>
                  <a:gd name="connsiteX0" fmla="*/ 0 w 1267730"/>
                  <a:gd name="connsiteY0" fmla="*/ 649110 h 1313459"/>
                  <a:gd name="connsiteX1" fmla="*/ 611005 w 1267730"/>
                  <a:gd name="connsiteY1" fmla="*/ 5 h 1313459"/>
                  <a:gd name="connsiteX2" fmla="*/ 1267730 w 1267730"/>
                  <a:gd name="connsiteY2" fmla="*/ 656730 h 1313459"/>
                  <a:gd name="connsiteX3" fmla="*/ 611005 w 1267730"/>
                  <a:gd name="connsiteY3" fmla="*/ 1313455 h 1313459"/>
                  <a:gd name="connsiteX4" fmla="*/ 0 w 1267730"/>
                  <a:gd name="connsiteY4" fmla="*/ 649110 h 1313459"/>
                  <a:gd name="connsiteX0" fmla="*/ 0 w 1267730"/>
                  <a:gd name="connsiteY0" fmla="*/ 618737 h 1313660"/>
                  <a:gd name="connsiteX1" fmla="*/ 611005 w 1267730"/>
                  <a:gd name="connsiteY1" fmla="*/ 112 h 1313660"/>
                  <a:gd name="connsiteX2" fmla="*/ 1267730 w 1267730"/>
                  <a:gd name="connsiteY2" fmla="*/ 656837 h 1313660"/>
                  <a:gd name="connsiteX3" fmla="*/ 611005 w 1267730"/>
                  <a:gd name="connsiteY3" fmla="*/ 1313562 h 1313660"/>
                  <a:gd name="connsiteX4" fmla="*/ 0 w 1267730"/>
                  <a:gd name="connsiteY4" fmla="*/ 618737 h 13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730" h="1313660">
                    <a:moveTo>
                      <a:pt x="0" y="618737"/>
                    </a:moveTo>
                    <a:cubicBezTo>
                      <a:pt x="0" y="256038"/>
                      <a:pt x="399717" y="-6238"/>
                      <a:pt x="611005" y="112"/>
                    </a:cubicBezTo>
                    <a:cubicBezTo>
                      <a:pt x="822293" y="6462"/>
                      <a:pt x="1267730" y="294138"/>
                      <a:pt x="1267730" y="656837"/>
                    </a:cubicBezTo>
                    <a:cubicBezTo>
                      <a:pt x="1267730" y="1019536"/>
                      <a:pt x="822293" y="1319912"/>
                      <a:pt x="611005" y="1313562"/>
                    </a:cubicBezTo>
                    <a:cubicBezTo>
                      <a:pt x="399717" y="1307212"/>
                      <a:pt x="0" y="981436"/>
                      <a:pt x="0" y="618737"/>
                    </a:cubicBezTo>
                    <a:close/>
                  </a:path>
                </a:pathLst>
              </a:cu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7" name="Oval 47">
                <a:extLst>
                  <a:ext uri="{FF2B5EF4-FFF2-40B4-BE49-F238E27FC236}">
                    <a16:creationId xmlns:a16="http://schemas.microsoft.com/office/drawing/2014/main" id="{E707DD31-35F5-449F-BB68-FD6051FB8AF2}"/>
                  </a:ext>
                </a:extLst>
              </p:cNvPr>
              <p:cNvSpPr/>
              <p:nvPr/>
            </p:nvSpPr>
            <p:spPr>
              <a:xfrm>
                <a:off x="4325466" y="2928169"/>
                <a:ext cx="664364" cy="663698"/>
              </a:xfrm>
              <a:custGeom>
                <a:avLst/>
                <a:gdLst>
                  <a:gd name="connsiteX0" fmla="*/ 0 w 663682"/>
                  <a:gd name="connsiteY0" fmla="*/ 331841 h 663682"/>
                  <a:gd name="connsiteX1" fmla="*/ 331841 w 663682"/>
                  <a:gd name="connsiteY1" fmla="*/ 0 h 663682"/>
                  <a:gd name="connsiteX2" fmla="*/ 663682 w 663682"/>
                  <a:gd name="connsiteY2" fmla="*/ 331841 h 663682"/>
                  <a:gd name="connsiteX3" fmla="*/ 331841 w 663682"/>
                  <a:gd name="connsiteY3" fmla="*/ 663682 h 663682"/>
                  <a:gd name="connsiteX4" fmla="*/ 0 w 663682"/>
                  <a:gd name="connsiteY4" fmla="*/ 331841 h 663682"/>
                  <a:gd name="connsiteX0" fmla="*/ 0 w 663682"/>
                  <a:gd name="connsiteY0" fmla="*/ 331841 h 663682"/>
                  <a:gd name="connsiteX1" fmla="*/ 331841 w 663682"/>
                  <a:gd name="connsiteY1" fmla="*/ 0 h 663682"/>
                  <a:gd name="connsiteX2" fmla="*/ 663682 w 663682"/>
                  <a:gd name="connsiteY2" fmla="*/ 331841 h 663682"/>
                  <a:gd name="connsiteX3" fmla="*/ 331841 w 663682"/>
                  <a:gd name="connsiteY3" fmla="*/ 663682 h 663682"/>
                  <a:gd name="connsiteX4" fmla="*/ 0 w 663682"/>
                  <a:gd name="connsiteY4" fmla="*/ 331841 h 663682"/>
                  <a:gd name="connsiteX0" fmla="*/ 0 w 663682"/>
                  <a:gd name="connsiteY0" fmla="*/ 334381 h 666222"/>
                  <a:gd name="connsiteX1" fmla="*/ 331841 w 663682"/>
                  <a:gd name="connsiteY1" fmla="*/ 2540 h 666222"/>
                  <a:gd name="connsiteX2" fmla="*/ 663682 w 663682"/>
                  <a:gd name="connsiteY2" fmla="*/ 334381 h 666222"/>
                  <a:gd name="connsiteX3" fmla="*/ 331841 w 663682"/>
                  <a:gd name="connsiteY3" fmla="*/ 666222 h 666222"/>
                  <a:gd name="connsiteX4" fmla="*/ 0 w 663682"/>
                  <a:gd name="connsiteY4" fmla="*/ 334381 h 666222"/>
                  <a:gd name="connsiteX0" fmla="*/ 0 w 625582"/>
                  <a:gd name="connsiteY0" fmla="*/ 331841 h 663682"/>
                  <a:gd name="connsiteX1" fmla="*/ 331841 w 625582"/>
                  <a:gd name="connsiteY1" fmla="*/ 0 h 663682"/>
                  <a:gd name="connsiteX2" fmla="*/ 625582 w 625582"/>
                  <a:gd name="connsiteY2" fmla="*/ 331841 h 663682"/>
                  <a:gd name="connsiteX3" fmla="*/ 331841 w 625582"/>
                  <a:gd name="connsiteY3" fmla="*/ 663682 h 663682"/>
                  <a:gd name="connsiteX4" fmla="*/ 0 w 625582"/>
                  <a:gd name="connsiteY4" fmla="*/ 331841 h 663682"/>
                  <a:gd name="connsiteX0" fmla="*/ 0 w 633202"/>
                  <a:gd name="connsiteY0" fmla="*/ 331922 h 663810"/>
                  <a:gd name="connsiteX1" fmla="*/ 331841 w 633202"/>
                  <a:gd name="connsiteY1" fmla="*/ 81 h 663810"/>
                  <a:gd name="connsiteX2" fmla="*/ 633202 w 633202"/>
                  <a:gd name="connsiteY2" fmla="*/ 309062 h 663810"/>
                  <a:gd name="connsiteX3" fmla="*/ 331841 w 633202"/>
                  <a:gd name="connsiteY3" fmla="*/ 663763 h 663810"/>
                  <a:gd name="connsiteX4" fmla="*/ 0 w 633202"/>
                  <a:gd name="connsiteY4" fmla="*/ 331922 h 663810"/>
                  <a:gd name="connsiteX0" fmla="*/ 0 w 656062"/>
                  <a:gd name="connsiteY0" fmla="*/ 331863 h 663739"/>
                  <a:gd name="connsiteX1" fmla="*/ 331841 w 656062"/>
                  <a:gd name="connsiteY1" fmla="*/ 22 h 663739"/>
                  <a:gd name="connsiteX2" fmla="*/ 656062 w 656062"/>
                  <a:gd name="connsiteY2" fmla="*/ 347103 h 663739"/>
                  <a:gd name="connsiteX3" fmla="*/ 331841 w 656062"/>
                  <a:gd name="connsiteY3" fmla="*/ 663704 h 663739"/>
                  <a:gd name="connsiteX4" fmla="*/ 0 w 656062"/>
                  <a:gd name="connsiteY4" fmla="*/ 331863 h 663739"/>
                  <a:gd name="connsiteX0" fmla="*/ 0 w 663682"/>
                  <a:gd name="connsiteY0" fmla="*/ 354709 h 663696"/>
                  <a:gd name="connsiteX1" fmla="*/ 339461 w 663682"/>
                  <a:gd name="connsiteY1" fmla="*/ 8 h 663696"/>
                  <a:gd name="connsiteX2" fmla="*/ 663682 w 663682"/>
                  <a:gd name="connsiteY2" fmla="*/ 347089 h 663696"/>
                  <a:gd name="connsiteX3" fmla="*/ 339461 w 663682"/>
                  <a:gd name="connsiteY3" fmla="*/ 663690 h 663696"/>
                  <a:gd name="connsiteX4" fmla="*/ 0 w 663682"/>
                  <a:gd name="connsiteY4" fmla="*/ 354709 h 663696"/>
                  <a:gd name="connsiteX0" fmla="*/ 682 w 664364"/>
                  <a:gd name="connsiteY0" fmla="*/ 354709 h 663698"/>
                  <a:gd name="connsiteX1" fmla="*/ 340143 w 664364"/>
                  <a:gd name="connsiteY1" fmla="*/ 8 h 663698"/>
                  <a:gd name="connsiteX2" fmla="*/ 664364 w 664364"/>
                  <a:gd name="connsiteY2" fmla="*/ 347089 h 663698"/>
                  <a:gd name="connsiteX3" fmla="*/ 340143 w 664364"/>
                  <a:gd name="connsiteY3" fmla="*/ 663690 h 663698"/>
                  <a:gd name="connsiteX4" fmla="*/ 682 w 664364"/>
                  <a:gd name="connsiteY4" fmla="*/ 354709 h 66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64" h="663698">
                    <a:moveTo>
                      <a:pt x="682" y="354709"/>
                    </a:moveTo>
                    <a:cubicBezTo>
                      <a:pt x="15922" y="190755"/>
                      <a:pt x="229529" y="1278"/>
                      <a:pt x="340143" y="8"/>
                    </a:cubicBezTo>
                    <a:cubicBezTo>
                      <a:pt x="450757" y="-1262"/>
                      <a:pt x="664364" y="163818"/>
                      <a:pt x="664364" y="347089"/>
                    </a:cubicBezTo>
                    <a:cubicBezTo>
                      <a:pt x="664364" y="530360"/>
                      <a:pt x="450757" y="662420"/>
                      <a:pt x="340143" y="663690"/>
                    </a:cubicBezTo>
                    <a:cubicBezTo>
                      <a:pt x="229529" y="664960"/>
                      <a:pt x="-14558" y="518663"/>
                      <a:pt x="682" y="354709"/>
                    </a:cubicBezTo>
                    <a:close/>
                  </a:path>
                </a:pathLst>
              </a:custGeom>
              <a:solidFill>
                <a:srgbClr val="3AB9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8" name="Oval 48">
                <a:extLst>
                  <a:ext uri="{FF2B5EF4-FFF2-40B4-BE49-F238E27FC236}">
                    <a16:creationId xmlns:a16="http://schemas.microsoft.com/office/drawing/2014/main" id="{642B9F3E-DE1C-45D7-ABF3-30DDC4D708C4}"/>
                  </a:ext>
                </a:extLst>
              </p:cNvPr>
              <p:cNvSpPr/>
              <p:nvPr/>
            </p:nvSpPr>
            <p:spPr>
              <a:xfrm>
                <a:off x="4483127" y="3071490"/>
                <a:ext cx="369622" cy="370210"/>
              </a:xfrm>
              <a:custGeom>
                <a:avLst/>
                <a:gdLst>
                  <a:gd name="connsiteX0" fmla="*/ 0 w 363364"/>
                  <a:gd name="connsiteY0" fmla="*/ 181682 h 363364"/>
                  <a:gd name="connsiteX1" fmla="*/ 181682 w 363364"/>
                  <a:gd name="connsiteY1" fmla="*/ 0 h 363364"/>
                  <a:gd name="connsiteX2" fmla="*/ 363364 w 363364"/>
                  <a:gd name="connsiteY2" fmla="*/ 181682 h 363364"/>
                  <a:gd name="connsiteX3" fmla="*/ 181682 w 363364"/>
                  <a:gd name="connsiteY3" fmla="*/ 363364 h 363364"/>
                  <a:gd name="connsiteX4" fmla="*/ 0 w 363364"/>
                  <a:gd name="connsiteY4" fmla="*/ 181682 h 363364"/>
                  <a:gd name="connsiteX0" fmla="*/ 0 w 369622"/>
                  <a:gd name="connsiteY0" fmla="*/ 188528 h 370210"/>
                  <a:gd name="connsiteX1" fmla="*/ 181682 w 369622"/>
                  <a:gd name="connsiteY1" fmla="*/ 6846 h 370210"/>
                  <a:gd name="connsiteX2" fmla="*/ 325093 w 369622"/>
                  <a:gd name="connsiteY2" fmla="*/ 52710 h 370210"/>
                  <a:gd name="connsiteX3" fmla="*/ 363364 w 369622"/>
                  <a:gd name="connsiteY3" fmla="*/ 188528 h 370210"/>
                  <a:gd name="connsiteX4" fmla="*/ 181682 w 369622"/>
                  <a:gd name="connsiteY4" fmla="*/ 370210 h 370210"/>
                  <a:gd name="connsiteX5" fmla="*/ 0 w 369622"/>
                  <a:gd name="connsiteY5" fmla="*/ 188528 h 37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22" h="370210">
                    <a:moveTo>
                      <a:pt x="0" y="188528"/>
                    </a:moveTo>
                    <a:cubicBezTo>
                      <a:pt x="0" y="88188"/>
                      <a:pt x="127500" y="29482"/>
                      <a:pt x="181682" y="6846"/>
                    </a:cubicBezTo>
                    <a:cubicBezTo>
                      <a:pt x="235864" y="-15790"/>
                      <a:pt x="294813" y="22430"/>
                      <a:pt x="325093" y="52710"/>
                    </a:cubicBezTo>
                    <a:cubicBezTo>
                      <a:pt x="355373" y="82990"/>
                      <a:pt x="382186" y="136881"/>
                      <a:pt x="363364" y="188528"/>
                    </a:cubicBezTo>
                    <a:cubicBezTo>
                      <a:pt x="344542" y="240175"/>
                      <a:pt x="282022" y="370210"/>
                      <a:pt x="181682" y="370210"/>
                    </a:cubicBezTo>
                    <a:cubicBezTo>
                      <a:pt x="81342" y="370210"/>
                      <a:pt x="0" y="288868"/>
                      <a:pt x="0" y="188528"/>
                    </a:cubicBezTo>
                    <a:close/>
                  </a:path>
                </a:pathLst>
              </a:cu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grpSp>
        <p:sp>
          <p:nvSpPr>
            <p:cNvPr id="24" name="Arrow: Down 23">
              <a:extLst>
                <a:ext uri="{FF2B5EF4-FFF2-40B4-BE49-F238E27FC236}">
                  <a16:creationId xmlns:a16="http://schemas.microsoft.com/office/drawing/2014/main" id="{7AB20039-E407-427A-A746-F8E7413C86E5}"/>
                </a:ext>
              </a:extLst>
            </p:cNvPr>
            <p:cNvSpPr/>
            <p:nvPr/>
          </p:nvSpPr>
          <p:spPr>
            <a:xfrm>
              <a:off x="2895642" y="3818587"/>
              <a:ext cx="258113" cy="3799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85FC757-8778-4790-B0C6-EECBBFCD5A98}"/>
                </a:ext>
              </a:extLst>
            </p:cNvPr>
            <p:cNvGrpSpPr/>
            <p:nvPr/>
          </p:nvGrpSpPr>
          <p:grpSpPr>
            <a:xfrm>
              <a:off x="3451264" y="3225044"/>
              <a:ext cx="689772" cy="652548"/>
              <a:chOff x="2219029" y="2752960"/>
              <a:chExt cx="689772" cy="652548"/>
            </a:xfrm>
          </p:grpSpPr>
          <p:sp>
            <p:nvSpPr>
              <p:cNvPr id="26" name="Arrow: Down 25">
                <a:extLst>
                  <a:ext uri="{FF2B5EF4-FFF2-40B4-BE49-F238E27FC236}">
                    <a16:creationId xmlns:a16="http://schemas.microsoft.com/office/drawing/2014/main" id="{5CD43525-E57E-4B59-A4FA-87056F75F3E4}"/>
                  </a:ext>
                </a:extLst>
              </p:cNvPr>
              <p:cNvSpPr/>
              <p:nvPr/>
            </p:nvSpPr>
            <p:spPr>
              <a:xfrm rot="19800000">
                <a:off x="2219029" y="3025557"/>
                <a:ext cx="258113" cy="3799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27" name="Arrow: Down 26">
                <a:extLst>
                  <a:ext uri="{FF2B5EF4-FFF2-40B4-BE49-F238E27FC236}">
                    <a16:creationId xmlns:a16="http://schemas.microsoft.com/office/drawing/2014/main" id="{CD813092-C11C-483B-AB07-D4307C0BB6CD}"/>
                  </a:ext>
                </a:extLst>
              </p:cNvPr>
              <p:cNvSpPr/>
              <p:nvPr/>
            </p:nvSpPr>
            <p:spPr>
              <a:xfrm rot="18773099">
                <a:off x="2589769" y="2692041"/>
                <a:ext cx="258113" cy="3799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1B97AEF-5935-49AC-AA15-590CEC057112}"/>
                </a:ext>
              </a:extLst>
            </p:cNvPr>
            <p:cNvGrpSpPr/>
            <p:nvPr/>
          </p:nvGrpSpPr>
          <p:grpSpPr>
            <a:xfrm flipH="1">
              <a:off x="1938860" y="3251684"/>
              <a:ext cx="689772" cy="652548"/>
              <a:chOff x="2219029" y="2752960"/>
              <a:chExt cx="689772" cy="652548"/>
            </a:xfrm>
          </p:grpSpPr>
          <p:sp>
            <p:nvSpPr>
              <p:cNvPr id="29" name="Arrow: Down 28">
                <a:extLst>
                  <a:ext uri="{FF2B5EF4-FFF2-40B4-BE49-F238E27FC236}">
                    <a16:creationId xmlns:a16="http://schemas.microsoft.com/office/drawing/2014/main" id="{C4861314-F380-4BB5-BCEF-5EC08D2DF1AA}"/>
                  </a:ext>
                </a:extLst>
              </p:cNvPr>
              <p:cNvSpPr/>
              <p:nvPr/>
            </p:nvSpPr>
            <p:spPr>
              <a:xfrm rot="19800000">
                <a:off x="2219029" y="3025557"/>
                <a:ext cx="258113" cy="3799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30" name="Arrow: Down 29">
                <a:extLst>
                  <a:ext uri="{FF2B5EF4-FFF2-40B4-BE49-F238E27FC236}">
                    <a16:creationId xmlns:a16="http://schemas.microsoft.com/office/drawing/2014/main" id="{9F1C62C4-1FC4-40E9-8056-1DD4F6B9529A}"/>
                  </a:ext>
                </a:extLst>
              </p:cNvPr>
              <p:cNvSpPr/>
              <p:nvPr/>
            </p:nvSpPr>
            <p:spPr>
              <a:xfrm rot="18773099">
                <a:off x="2589769" y="2692041"/>
                <a:ext cx="258113" cy="3799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grpSp>
        <p:grpSp>
          <p:nvGrpSpPr>
            <p:cNvPr id="41" name="Group 40"/>
            <p:cNvGrpSpPr/>
            <p:nvPr/>
          </p:nvGrpSpPr>
          <p:grpSpPr>
            <a:xfrm>
              <a:off x="1377729" y="3561531"/>
              <a:ext cx="698604" cy="698604"/>
              <a:chOff x="1377729" y="3561531"/>
              <a:chExt cx="698604" cy="698604"/>
            </a:xfrm>
          </p:grpSpPr>
          <p:sp>
            <p:nvSpPr>
              <p:cNvPr id="19" name="Oval 18">
                <a:extLst>
                  <a:ext uri="{FF2B5EF4-FFF2-40B4-BE49-F238E27FC236}">
                    <a16:creationId xmlns:a16="http://schemas.microsoft.com/office/drawing/2014/main" id="{1597204C-4608-4096-9008-ECC99DF46596}"/>
                  </a:ext>
                </a:extLst>
              </p:cNvPr>
              <p:cNvSpPr/>
              <p:nvPr/>
            </p:nvSpPr>
            <p:spPr>
              <a:xfrm>
                <a:off x="1377729" y="3561531"/>
                <a:ext cx="698604" cy="698604"/>
              </a:xfrm>
              <a:prstGeom prst="ellipse">
                <a:avLst/>
              </a:prstGeom>
              <a:solidFill>
                <a:schemeClr val="accent5">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pic>
            <p:nvPicPr>
              <p:cNvPr id="31" name="Picture 12" descr="Bacteria - Free education icons">
                <a:extLst>
                  <a:ext uri="{FF2B5EF4-FFF2-40B4-BE49-F238E27FC236}">
                    <a16:creationId xmlns:a16="http://schemas.microsoft.com/office/drawing/2014/main" id="{FFB47D4F-7963-4257-A1DF-B13F978C49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307" y="3665647"/>
                <a:ext cx="492408" cy="492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4039809" y="3510496"/>
              <a:ext cx="698604" cy="698604"/>
              <a:chOff x="4039809" y="3510496"/>
              <a:chExt cx="698604" cy="698604"/>
            </a:xfrm>
          </p:grpSpPr>
          <p:sp>
            <p:nvSpPr>
              <p:cNvPr id="20" name="Oval 19">
                <a:extLst>
                  <a:ext uri="{FF2B5EF4-FFF2-40B4-BE49-F238E27FC236}">
                    <a16:creationId xmlns:a16="http://schemas.microsoft.com/office/drawing/2014/main" id="{D33E84B1-4E3B-4E19-A29C-D16784075EAB}"/>
                  </a:ext>
                </a:extLst>
              </p:cNvPr>
              <p:cNvSpPr/>
              <p:nvPr/>
            </p:nvSpPr>
            <p:spPr>
              <a:xfrm>
                <a:off x="4039809" y="3510496"/>
                <a:ext cx="698604" cy="698604"/>
              </a:xfrm>
              <a:prstGeom prst="ellipse">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pic>
            <p:nvPicPr>
              <p:cNvPr id="32" name="Picture 14" descr="Cute girl character wearing school uniform Vector Image">
                <a:extLst>
                  <a:ext uri="{FF2B5EF4-FFF2-40B4-BE49-F238E27FC236}">
                    <a16:creationId xmlns:a16="http://schemas.microsoft.com/office/drawing/2014/main" id="{0A8FBDEF-6FD4-4E2F-AA70-41F346C3657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1821"/>
              <a:stretch/>
            </p:blipFill>
            <p:spPr bwMode="auto">
              <a:xfrm>
                <a:off x="4110279" y="3604587"/>
                <a:ext cx="557663" cy="531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3362219" y="3909541"/>
              <a:ext cx="698604" cy="698604"/>
              <a:chOff x="3362219" y="3909541"/>
              <a:chExt cx="698604" cy="698604"/>
            </a:xfrm>
          </p:grpSpPr>
          <p:sp>
            <p:nvSpPr>
              <p:cNvPr id="21" name="Oval 20">
                <a:extLst>
                  <a:ext uri="{FF2B5EF4-FFF2-40B4-BE49-F238E27FC236}">
                    <a16:creationId xmlns:a16="http://schemas.microsoft.com/office/drawing/2014/main" id="{97309CB2-E304-4EDB-A66D-C30C68628BC7}"/>
                  </a:ext>
                </a:extLst>
              </p:cNvPr>
              <p:cNvSpPr/>
              <p:nvPr/>
            </p:nvSpPr>
            <p:spPr>
              <a:xfrm>
                <a:off x="3362219" y="3909541"/>
                <a:ext cx="698604" cy="698604"/>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pic>
            <p:nvPicPr>
              <p:cNvPr id="33" name="Picture 16" descr="Starling bird sitting on a branch isolated object Vector Image">
                <a:extLst>
                  <a:ext uri="{FF2B5EF4-FFF2-40B4-BE49-F238E27FC236}">
                    <a16:creationId xmlns:a16="http://schemas.microsoft.com/office/drawing/2014/main" id="{CB878FB2-9496-48B9-920F-E514D7099BC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1398"/>
              <a:stretch/>
            </p:blipFill>
            <p:spPr bwMode="auto">
              <a:xfrm>
                <a:off x="3437745" y="4010779"/>
                <a:ext cx="498306" cy="476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2027906" y="3956534"/>
              <a:ext cx="698604" cy="698604"/>
              <a:chOff x="2027906" y="3956534"/>
              <a:chExt cx="698604" cy="698604"/>
            </a:xfrm>
          </p:grpSpPr>
          <p:sp>
            <p:nvSpPr>
              <p:cNvPr id="23" name="Oval 22">
                <a:extLst>
                  <a:ext uri="{FF2B5EF4-FFF2-40B4-BE49-F238E27FC236}">
                    <a16:creationId xmlns:a16="http://schemas.microsoft.com/office/drawing/2014/main" id="{47BA6DA1-1238-4B7A-B4D9-91639AE76FF1}"/>
                  </a:ext>
                </a:extLst>
              </p:cNvPr>
              <p:cNvSpPr/>
              <p:nvPr/>
            </p:nvSpPr>
            <p:spPr>
              <a:xfrm>
                <a:off x="2027906" y="3956534"/>
                <a:ext cx="698604" cy="698604"/>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pic>
            <p:nvPicPr>
              <p:cNvPr id="34" name="Picture 18" descr="Tree object Royalty Free Vector Image - VectorStock">
                <a:extLst>
                  <a:ext uri="{FF2B5EF4-FFF2-40B4-BE49-F238E27FC236}">
                    <a16:creationId xmlns:a16="http://schemas.microsoft.com/office/drawing/2014/main" id="{75324E31-5326-446E-AAF1-6B3AD1D47EB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7493"/>
              <a:stretch/>
            </p:blipFill>
            <p:spPr bwMode="auto">
              <a:xfrm>
                <a:off x="2182819" y="4081145"/>
                <a:ext cx="398394" cy="429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2683821" y="4337172"/>
              <a:ext cx="698604" cy="698604"/>
              <a:chOff x="2683821" y="4337172"/>
              <a:chExt cx="698604" cy="698604"/>
            </a:xfrm>
          </p:grpSpPr>
          <p:sp>
            <p:nvSpPr>
              <p:cNvPr id="22" name="Oval 21">
                <a:extLst>
                  <a:ext uri="{FF2B5EF4-FFF2-40B4-BE49-F238E27FC236}">
                    <a16:creationId xmlns:a16="http://schemas.microsoft.com/office/drawing/2014/main" id="{3FD25F48-4DA9-44EF-B82E-B61D7EB5052C}"/>
                  </a:ext>
                </a:extLst>
              </p:cNvPr>
              <p:cNvSpPr/>
              <p:nvPr/>
            </p:nvSpPr>
            <p:spPr>
              <a:xfrm>
                <a:off x="2683821" y="4337172"/>
                <a:ext cx="698604" cy="698604"/>
              </a:xfrm>
              <a:prstGeom prst="ellipse">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pic>
            <p:nvPicPr>
              <p:cNvPr id="35" name="Picture 20" descr="Fat brown bear Royalty Free Vector Image - VectorStock">
                <a:extLst>
                  <a:ext uri="{FF2B5EF4-FFF2-40B4-BE49-F238E27FC236}">
                    <a16:creationId xmlns:a16="http://schemas.microsoft.com/office/drawing/2014/main" id="{FD87360F-9993-45D1-BB66-7D9D7FA4C82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151"/>
              <a:stretch/>
            </p:blipFill>
            <p:spPr bwMode="auto">
              <a:xfrm>
                <a:off x="2863155" y="4507599"/>
                <a:ext cx="393799" cy="3577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6" name="Rectangle: Rounded Corners 35">
            <a:extLst>
              <a:ext uri="{FF2B5EF4-FFF2-40B4-BE49-F238E27FC236}">
                <a16:creationId xmlns:a16="http://schemas.microsoft.com/office/drawing/2014/main" id="{2DB03A4B-7054-4B34-ACF7-C93AD2F7B6B9}"/>
              </a:ext>
            </a:extLst>
          </p:cNvPr>
          <p:cNvSpPr/>
          <p:nvPr/>
        </p:nvSpPr>
        <p:spPr>
          <a:xfrm>
            <a:off x="1535893" y="191842"/>
            <a:ext cx="9307491" cy="1186385"/>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solidFill>
                  <a:schemeClr val="tx1"/>
                </a:solidFill>
                <a:latin typeface="Arial" panose="020B0604020202020204" pitchFamily="34" charset="0"/>
                <a:cs typeface="Arial" panose="020B0604020202020204" pitchFamily="34" charset="0"/>
              </a:rPr>
              <a:t>Mọi cơ thể sống đều được cấu tạo từ tế bào, thực hiện đầy đủ các chức năng sống</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232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6FB9C-2CAB-4629-8E37-E0DA5001530A}"/>
              </a:ext>
            </a:extLst>
          </p:cNvPr>
          <p:cNvSpPr/>
          <p:nvPr/>
        </p:nvSpPr>
        <p:spPr>
          <a:xfrm>
            <a:off x="0" y="925032"/>
            <a:ext cx="1711842" cy="262624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E1003C6-713D-4DD5-9259-2D3D9BBAEE6C}"/>
              </a:ext>
            </a:extLst>
          </p:cNvPr>
          <p:cNvCxnSpPr/>
          <p:nvPr/>
        </p:nvCxnSpPr>
        <p:spPr>
          <a:xfrm>
            <a:off x="1711842"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A33B11A-F9BA-4A33-A188-86CBB39F2E9A}"/>
              </a:ext>
            </a:extLst>
          </p:cNvPr>
          <p:cNvSpPr/>
          <p:nvPr/>
        </p:nvSpPr>
        <p:spPr>
          <a:xfrm>
            <a:off x="1796902" y="318977"/>
            <a:ext cx="10395098" cy="12652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solidFill>
                  <a:schemeClr val="tx1"/>
                </a:solidFill>
                <a:latin typeface="Arial" panose="020B0604020202020204" pitchFamily="34" charset="0"/>
                <a:cs typeface="Arial" panose="020B0604020202020204" pitchFamily="34" charset="0"/>
              </a:rPr>
              <a:t>Hãy lấy ví dụ chứng minh rằng tế bào có thể đảm nhiệm chức năng của một cơ thể sống.</a:t>
            </a:r>
            <a:endParaRPr lang="en-US" sz="2800" b="1" dirty="0">
              <a:solidFill>
                <a:schemeClr val="tx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A6D11826-928D-4DB3-AE1B-AC832A140D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95" y="1288754"/>
            <a:ext cx="1898797" cy="1898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278E47-2F49-002A-E783-2255860C61ED}"/>
              </a:ext>
            </a:extLst>
          </p:cNvPr>
          <p:cNvSpPr txBox="1"/>
          <p:nvPr/>
        </p:nvSpPr>
        <p:spPr>
          <a:xfrm>
            <a:off x="1963211" y="2238152"/>
            <a:ext cx="5275046" cy="3751027"/>
          </a:xfrm>
          <a:prstGeom prst="rect">
            <a:avLst/>
          </a:prstGeom>
          <a:noFill/>
        </p:spPr>
        <p:txBody>
          <a:bodyPr wrap="square">
            <a:spAutoFit/>
          </a:bodyPr>
          <a:lstStyle/>
          <a:p>
            <a:pPr algn="just">
              <a:lnSpc>
                <a:spcPct val="120000"/>
              </a:lnSpc>
              <a:spcAft>
                <a:spcPts val="600"/>
              </a:spcAft>
            </a:pPr>
            <a:r>
              <a:rPr lang="vi-VN" sz="2400" b="1" i="0" dirty="0">
                <a:solidFill>
                  <a:srgbClr val="FF0000"/>
                </a:solidFill>
                <a:effectLst/>
                <a:latin typeface="Arial" panose="020B0604020202020204" pitchFamily="34" charset="0"/>
                <a:ea typeface="Aachen" panose="02020500000000000000" pitchFamily="18" charset="0"/>
                <a:cs typeface="Arial" panose="020B0604020202020204" pitchFamily="34" charset="0"/>
              </a:rPr>
              <a:t>Trùng roi là sinh vật đơn bào:</a:t>
            </a:r>
          </a:p>
          <a:p>
            <a:pPr marL="342900" indent="-342900" algn="just">
              <a:lnSpc>
                <a:spcPct val="120000"/>
              </a:lnSpc>
              <a:spcAft>
                <a:spcPts val="600"/>
              </a:spcAft>
              <a:buFont typeface="Wingdings" panose="05000000000000000000" pitchFamily="2" charset="2"/>
              <a:buChar char="§"/>
            </a:pPr>
            <a:r>
              <a:rPr lang="vi-VN" sz="2400" b="1" i="0" dirty="0">
                <a:effectLst/>
                <a:latin typeface="Arial" panose="020B0604020202020204" pitchFamily="34" charset="0"/>
                <a:ea typeface="Aachen" panose="02020500000000000000" pitchFamily="18" charset="0"/>
                <a:cs typeface="Arial" panose="020B0604020202020204" pitchFamily="34" charset="0"/>
              </a:rPr>
              <a:t>Cơ thể </a:t>
            </a:r>
            <a:r>
              <a:rPr lang="vi-VN" sz="2400" b="0" i="0" dirty="0">
                <a:effectLst/>
                <a:latin typeface="Arial" panose="020B0604020202020204" pitchFamily="34" charset="0"/>
                <a:ea typeface="Aachen" panose="02020500000000000000" pitchFamily="18" charset="0"/>
                <a:cs typeface="Arial" panose="020B0604020202020204" pitchFamily="34" charset="0"/>
              </a:rPr>
              <a:t>hình thoi, đuôi nhọn, đầu tù và có một roi dài xoáy vào nước giúp cơ thể vừa tiến vừa xoay.</a:t>
            </a:r>
          </a:p>
          <a:p>
            <a:pPr marL="342900" indent="-342900" algn="just">
              <a:lnSpc>
                <a:spcPct val="120000"/>
              </a:lnSpc>
              <a:spcAft>
                <a:spcPts val="600"/>
              </a:spcAft>
              <a:buFont typeface="Wingdings" panose="05000000000000000000" pitchFamily="2" charset="2"/>
              <a:buChar char="§"/>
            </a:pPr>
            <a:r>
              <a:rPr lang="vi-VN" sz="2400" b="1" i="0" dirty="0">
                <a:effectLst/>
                <a:latin typeface="Arial" panose="020B0604020202020204" pitchFamily="34" charset="0"/>
                <a:ea typeface="Aachen" panose="02020500000000000000" pitchFamily="18" charset="0"/>
                <a:cs typeface="Arial" panose="020B0604020202020204" pitchFamily="34" charset="0"/>
              </a:rPr>
              <a:t>Cấu tạo: </a:t>
            </a:r>
            <a:r>
              <a:rPr lang="vi-VN" sz="2400" b="0" i="0" dirty="0">
                <a:effectLst/>
                <a:latin typeface="Arial" panose="020B0604020202020204" pitchFamily="34" charset="0"/>
                <a:ea typeface="Aachen" panose="02020500000000000000" pitchFamily="18" charset="0"/>
                <a:cs typeface="Arial" panose="020B0604020202020204" pitchFamily="34" charset="0"/>
              </a:rPr>
              <a:t>gồm nhân và chất nguyên sinh chứa các hạt diệp lục như thực vật, các hạt dự trữ, điểm mắt và không bào co bóp.</a:t>
            </a:r>
          </a:p>
        </p:txBody>
      </p:sp>
      <p:grpSp>
        <p:nvGrpSpPr>
          <p:cNvPr id="11" name="Group 10">
            <a:extLst>
              <a:ext uri="{FF2B5EF4-FFF2-40B4-BE49-F238E27FC236}">
                <a16:creationId xmlns:a16="http://schemas.microsoft.com/office/drawing/2014/main" id="{1190DD1D-E39F-A4A6-5794-861338046BF5}"/>
              </a:ext>
            </a:extLst>
          </p:cNvPr>
          <p:cNvGrpSpPr/>
          <p:nvPr/>
        </p:nvGrpSpPr>
        <p:grpSpPr>
          <a:xfrm>
            <a:off x="7404566" y="2035893"/>
            <a:ext cx="4335334" cy="4593232"/>
            <a:chOff x="7404566" y="2035893"/>
            <a:chExt cx="4335334" cy="4593232"/>
          </a:xfrm>
        </p:grpSpPr>
        <p:pic>
          <p:nvPicPr>
            <p:cNvPr id="10" name="Picture 2" descr="Medical background, amphitrichous bacteria with two flagella or a bundle of  flagella at both ends, vibrio, 3D rendering Stock Illustration | Adobe Stock">
              <a:extLst>
                <a:ext uri="{FF2B5EF4-FFF2-40B4-BE49-F238E27FC236}">
                  <a16:creationId xmlns:a16="http://schemas.microsoft.com/office/drawing/2014/main" id="{C6AEC177-0619-22E5-8ECA-F2145AD2B6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9"/>
            <a:stretch/>
          </p:blipFill>
          <p:spPr bwMode="auto">
            <a:xfrm>
              <a:off x="7404566" y="2035893"/>
              <a:ext cx="4335334" cy="41555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323792-2F22-0383-682D-C845F175358E}"/>
                </a:ext>
              </a:extLst>
            </p:cNvPr>
            <p:cNvSpPr txBox="1"/>
            <p:nvPr/>
          </p:nvSpPr>
          <p:spPr>
            <a:xfrm>
              <a:off x="7979079" y="6229015"/>
              <a:ext cx="2918564" cy="400110"/>
            </a:xfrm>
            <a:prstGeom prst="rect">
              <a:avLst/>
            </a:prstGeom>
            <a:noFill/>
          </p:spPr>
          <p:txBody>
            <a:bodyPr wrap="square" rtlCol="0">
              <a:spAutoFit/>
            </a:bodyPr>
            <a:lstStyle/>
            <a:p>
              <a:pPr algn="ctr"/>
              <a:r>
                <a:rPr lang="vi-VN" sz="2000" b="1" dirty="0">
                  <a:latin typeface="Arial" panose="020B0604020202020204" pitchFamily="34" charset="0"/>
                  <a:cs typeface="Arial" panose="020B0604020202020204" pitchFamily="34" charset="0"/>
                </a:rPr>
                <a:t>Hình. </a:t>
              </a:r>
              <a:r>
                <a:rPr lang="vi-VN" sz="2000" dirty="0">
                  <a:latin typeface="Arial" panose="020B0604020202020204" pitchFamily="34" charset="0"/>
                  <a:cs typeface="Arial" panose="020B0604020202020204" pitchFamily="34" charset="0"/>
                </a:rPr>
                <a:t>Trùng roi</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88477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heme/theme1.xml><?xml version="1.0" encoding="utf-8"?>
<a:theme xmlns:a="http://schemas.openxmlformats.org/drawingml/2006/main" name="SineVTI">
  <a:themeElements>
    <a:clrScheme name="AnalogousFromRegularSeed_2SEEDS">
      <a:dk1>
        <a:srgbClr val="000000"/>
      </a:dk1>
      <a:lt1>
        <a:srgbClr val="FFFFFF"/>
      </a:lt1>
      <a:dk2>
        <a:srgbClr val="3B2E22"/>
      </a:dk2>
      <a:lt2>
        <a:srgbClr val="E8E5E2"/>
      </a:lt2>
      <a:accent1>
        <a:srgbClr val="3378B9"/>
      </a:accent1>
      <a:accent2>
        <a:srgbClr val="3FB0B9"/>
      </a:accent2>
      <a:accent3>
        <a:srgbClr val="4552CB"/>
      </a:accent3>
      <a:accent4>
        <a:srgbClr val="B93C33"/>
      </a:accent4>
      <a:accent5>
        <a:srgbClr val="CB8645"/>
      </a:accent5>
      <a:accent6>
        <a:srgbClr val="B0A330"/>
      </a:accent6>
      <a:hlink>
        <a:srgbClr val="B0743A"/>
      </a:hlink>
      <a:folHlink>
        <a:srgbClr val="7F7F7F"/>
      </a:folHlink>
    </a:clrScheme>
    <a:fontScheme name="Custom 49">
      <a:majorFont>
        <a:latin typeface="Microsoft YaHei"/>
        <a:ea typeface=""/>
        <a:cs typeface=""/>
      </a:majorFont>
      <a:minorFont>
        <a:latin typeface="Microsoft YaHe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MadridVTI">
  <a:themeElements>
    <a:clrScheme name="AnalogousFromLightSeedRightStep">
      <a:dk1>
        <a:srgbClr val="000000"/>
      </a:dk1>
      <a:lt1>
        <a:srgbClr val="FFFFFF"/>
      </a:lt1>
      <a:dk2>
        <a:srgbClr val="3C3122"/>
      </a:dk2>
      <a:lt2>
        <a:srgbClr val="E2E5E8"/>
      </a:lt2>
      <a:accent1>
        <a:srgbClr val="B99C7E"/>
      </a:accent1>
      <a:accent2>
        <a:srgbClr val="A7A372"/>
      </a:accent2>
      <a:accent3>
        <a:srgbClr val="98A67E"/>
      </a:accent3>
      <a:accent4>
        <a:srgbClr val="83AD76"/>
      </a:accent4>
      <a:accent5>
        <a:srgbClr val="82AB89"/>
      </a:accent5>
      <a:accent6>
        <a:srgbClr val="76AD97"/>
      </a:accent6>
      <a:hlink>
        <a:srgbClr val="6084A9"/>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win32_fixed.potx" id="{77A354E5-B5EE-4AB9-809F-A0D2B600BCA7}" vid="{AA6B4579-2F6C-46AF-9F52-46B284B7108D}"/>
    </a:ext>
  </a:extLst>
</a:theme>
</file>

<file path=docProps/app.xml><?xml version="1.0" encoding="utf-8"?>
<Properties xmlns="http://schemas.openxmlformats.org/officeDocument/2006/extended-properties" xmlns:vt="http://schemas.openxmlformats.org/officeDocument/2006/docPropsVTypes">
  <TotalTime>516</TotalTime>
  <Words>2043</Words>
  <PresentationFormat>Widescreen</PresentationFormat>
  <Paragraphs>135</Paragraphs>
  <Slides>33</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33</vt:i4>
      </vt:variant>
    </vt:vector>
  </HeadingPairs>
  <TitlesOfParts>
    <vt:vector size="49" baseType="lpstr">
      <vt:lpstr>Microsoft YaHei</vt:lpstr>
      <vt:lpstr>Microsoft YaHei Light</vt:lpstr>
      <vt:lpstr>Arial</vt:lpstr>
      <vt:lpstr>Calibri</vt:lpstr>
      <vt:lpstr>Calibri Light</vt:lpstr>
      <vt:lpstr>Courier New</vt:lpstr>
      <vt:lpstr>Franklin Gothic Book</vt:lpstr>
      <vt:lpstr>Franklin Gothic Demi Cond</vt:lpstr>
      <vt:lpstr>Seaford Display</vt:lpstr>
      <vt:lpstr>System Font Regular</vt:lpstr>
      <vt:lpstr>Tenorite</vt:lpstr>
      <vt:lpstr>Wingdings</vt:lpstr>
      <vt:lpstr>SineVTI</vt:lpstr>
      <vt:lpstr>MadridVTI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2022-04-01T11:21:48Z</dcterms:created>
  <dcterms:modified xsi:type="dcterms:W3CDTF">2022-07-25T15:37:04Z</dcterms:modified>
</cp:coreProperties>
</file>