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5" r:id="rId19"/>
    <p:sldId id="276" r:id="rId20"/>
    <p:sldId id="277" r:id="rId21"/>
    <p:sldId id="278" r:id="rId22"/>
    <p:sldId id="280" r:id="rId23"/>
    <p:sldId id="281" r:id="rId24"/>
    <p:sldId id="283" r:id="rId25"/>
    <p:sldId id="284"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4" d="100"/>
          <a:sy n="74" d="100"/>
        </p:scale>
        <p:origin x="-1146"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3C152-3AAC-4E32-B77A-02F7019A5279}" type="datetimeFigureOut">
              <a:rPr lang="en-US" smtClean="0"/>
              <a:t>02/10/2015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7C324E-125A-46C9-A5B6-8390A1E71FAA}" type="slidenum">
              <a:rPr lang="en-US" smtClean="0"/>
              <a:t>‹#›</a:t>
            </a:fld>
            <a:endParaRPr lang="en-US"/>
          </a:p>
        </p:txBody>
      </p:sp>
    </p:spTree>
    <p:extLst>
      <p:ext uri="{BB962C8B-B14F-4D97-AF65-F5344CB8AC3E}">
        <p14:creationId xmlns:p14="http://schemas.microsoft.com/office/powerpoint/2010/main" val="67839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C324E-125A-46C9-A5B6-8390A1E71FAA}" type="slidenum">
              <a:rPr lang="en-US" smtClean="0"/>
              <a:t>15</a:t>
            </a:fld>
            <a:endParaRPr lang="en-US"/>
          </a:p>
        </p:txBody>
      </p:sp>
    </p:spTree>
    <p:extLst>
      <p:ext uri="{BB962C8B-B14F-4D97-AF65-F5344CB8AC3E}">
        <p14:creationId xmlns:p14="http://schemas.microsoft.com/office/powerpoint/2010/main" val="92737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C324E-125A-46C9-A5B6-8390A1E71FAA}" type="slidenum">
              <a:rPr lang="en-US" smtClean="0"/>
              <a:t>18</a:t>
            </a:fld>
            <a:endParaRPr lang="en-US"/>
          </a:p>
        </p:txBody>
      </p:sp>
    </p:spTree>
    <p:extLst>
      <p:ext uri="{BB962C8B-B14F-4D97-AF65-F5344CB8AC3E}">
        <p14:creationId xmlns:p14="http://schemas.microsoft.com/office/powerpoint/2010/main" val="92737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C324E-125A-46C9-A5B6-8390A1E71FAA}" type="slidenum">
              <a:rPr lang="en-US" smtClean="0"/>
              <a:t>20</a:t>
            </a:fld>
            <a:endParaRPr lang="en-US"/>
          </a:p>
        </p:txBody>
      </p:sp>
    </p:spTree>
    <p:extLst>
      <p:ext uri="{BB962C8B-B14F-4D97-AF65-F5344CB8AC3E}">
        <p14:creationId xmlns:p14="http://schemas.microsoft.com/office/powerpoint/2010/main" val="92737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C324E-125A-46C9-A5B6-8390A1E71FAA}" type="slidenum">
              <a:rPr lang="en-US" smtClean="0"/>
              <a:t>22</a:t>
            </a:fld>
            <a:endParaRPr lang="en-US"/>
          </a:p>
        </p:txBody>
      </p:sp>
    </p:spTree>
    <p:extLst>
      <p:ext uri="{BB962C8B-B14F-4D97-AF65-F5344CB8AC3E}">
        <p14:creationId xmlns:p14="http://schemas.microsoft.com/office/powerpoint/2010/main" val="92737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fld id="{B47504A4-9E1E-4821-B821-E2B7B8B22255}" type="slidenum">
              <a:rPr lang="en-US" smtClean="0">
                <a:latin typeface="Times New Roman" pitchFamily="18" charset="0"/>
              </a:rPr>
              <a:pPr/>
              <a:t>26</a:t>
            </a:fld>
            <a:endParaRPr lang="en-US" smtClean="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D4FC265-7F89-4835-BF11-9C540C161B9D}" type="datetimeFigureOut">
              <a:rPr lang="en-US" smtClean="0"/>
              <a:t>02/10/2015</a:t>
            </a:fld>
            <a:endParaRPr lang="en-US"/>
          </a:p>
        </p:txBody>
      </p:sp>
      <p:sp>
        <p:nvSpPr>
          <p:cNvPr id="8" name="Slide Number Placeholder 7"/>
          <p:cNvSpPr>
            <a:spLocks noGrp="1"/>
          </p:cNvSpPr>
          <p:nvPr>
            <p:ph type="sldNum" sz="quarter" idx="11"/>
          </p:nvPr>
        </p:nvSpPr>
        <p:spPr/>
        <p:txBody>
          <a:bodyPr/>
          <a:lstStyle/>
          <a:p>
            <a:fld id="{B0885335-739B-48C2-A5C6-DFF47DFABC0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FC265-7F89-4835-BF11-9C540C161B9D}" type="datetimeFigureOut">
              <a:rPr lang="en-US" smtClean="0"/>
              <a:t>02/10/2015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FC265-7F89-4835-BF11-9C540C161B9D}" type="datetimeFigureOut">
              <a:rPr lang="en-US" smtClean="0"/>
              <a:t>02/10/2015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3AC528-7FFD-4E0E-884A-7FEEDA782DA4}" type="slidenum">
              <a:rPr lang="en-US"/>
              <a:pPr>
                <a:defRPr/>
              </a:pPr>
              <a:t>‹#›</a:t>
            </a:fld>
            <a:endParaRPr lang="en-US"/>
          </a:p>
        </p:txBody>
      </p:sp>
    </p:spTree>
    <p:extLst>
      <p:ext uri="{BB962C8B-B14F-4D97-AF65-F5344CB8AC3E}">
        <p14:creationId xmlns:p14="http://schemas.microsoft.com/office/powerpoint/2010/main" val="78641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D4FC265-7F89-4835-BF11-9C540C161B9D}" type="datetimeFigureOut">
              <a:rPr lang="en-US" smtClean="0"/>
              <a:t>02/10/2015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FC265-7F89-4835-BF11-9C540C161B9D}" type="datetimeFigureOut">
              <a:rPr lang="en-US" smtClean="0"/>
              <a:t>02/10/2015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85335-739B-48C2-A5C6-DFF47DFABC03}"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D4FC265-7F89-4835-BF11-9C540C161B9D}" type="datetimeFigureOut">
              <a:rPr lang="en-US" smtClean="0"/>
              <a:t>02/10/2015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85335-739B-48C2-A5C6-DFF47DFABC03}"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D4FC265-7F89-4835-BF11-9C540C161B9D}" type="datetimeFigureOut">
              <a:rPr lang="en-US" smtClean="0"/>
              <a:t>02/10/2015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885335-739B-48C2-A5C6-DFF47DFABC03}"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4FC265-7F89-4835-BF11-9C540C161B9D}" type="datetimeFigureOut">
              <a:rPr lang="en-US" smtClean="0"/>
              <a:t>02/10/2015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FC265-7F89-4835-BF11-9C540C161B9D}" type="datetimeFigureOut">
              <a:rPr lang="en-US" smtClean="0"/>
              <a:t>02/10/2015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FC265-7F89-4835-BF11-9C540C161B9D}" type="datetimeFigureOut">
              <a:rPr lang="en-US" smtClean="0"/>
              <a:t>02/10/2015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FC265-7F89-4835-BF11-9C540C161B9D}" type="datetimeFigureOut">
              <a:rPr lang="en-US" smtClean="0"/>
              <a:t>02/10/2015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85335-739B-48C2-A5C6-DFF47DFABC0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D4FC265-7F89-4835-BF11-9C540C161B9D}" type="datetimeFigureOut">
              <a:rPr lang="en-US" smtClean="0"/>
              <a:t>02/10/2015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0885335-739B-48C2-A5C6-DFF47DFABC03}"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4.jpg"/><Relationship Id="rId7" Type="http://schemas.openxmlformats.org/officeDocument/2006/relationships/slide" Target="slide7.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9.xml"/><Relationship Id="rId9" Type="http://schemas.openxmlformats.org/officeDocument/2006/relationships/slide" Target="slide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wmf"/><Relationship Id="rId4" Type="http://schemas.openxmlformats.org/officeDocument/2006/relationships/image" Target="../media/image32.gif"/></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gif"/><Relationship Id="rId3" Type="http://schemas.openxmlformats.org/officeDocument/2006/relationships/notesSlide" Target="../notesSlides/notesSlide5.xml"/><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audio" Target="../media/audio1.wav"/><Relationship Id="rId9" Type="http://schemas.openxmlformats.org/officeDocument/2006/relationships/image" Target="../media/image39.jpeg"/><Relationship Id="rId14" Type="http://schemas.openxmlformats.org/officeDocument/2006/relationships/image" Target="../media/image4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066800"/>
            <a:ext cx="8763000" cy="369332"/>
          </a:xfrm>
          <a:prstGeom prst="rect">
            <a:avLst/>
          </a:prstGeom>
        </p:spPr>
        <p:txBody>
          <a:bodyPr wrap="square">
            <a:spAutoFit/>
          </a:bodyPr>
          <a:lstStyle/>
          <a:p>
            <a:pPr algn="ctr"/>
            <a:r>
              <a:rPr lang="en-US" dirty="0" err="1" smtClean="0">
                <a:latin typeface="Times New Roman" panose="02020603050405020304" pitchFamily="18" charset="0"/>
                <a:cs typeface="Times New Roman" panose="02020603050405020304" pitchFamily="18" charset="0"/>
              </a:rPr>
              <a:t>Cùng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nhóm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Doraemon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châu</a:t>
            </a:r>
            <a:r>
              <a:rPr lang="en-US" dirty="0" smtClean="0">
                <a:latin typeface="Times New Roman" panose="02020603050405020304" pitchFamily="18" charset="0"/>
                <a:cs typeface="Times New Roman" panose="02020603050405020304" pitchFamily="18" charset="0"/>
              </a:rPr>
              <a:t> Á </a:t>
            </a:r>
            <a:r>
              <a:rPr lang="en-US" dirty="0" err="1" smtClean="0">
                <a:latin typeface="Times New Roman" panose="02020603050405020304" pitchFamily="18" charset="0"/>
                <a:cs typeface="Times New Roman" panose="02020603050405020304" pitchFamily="18" charset="0"/>
              </a:rPr>
              <a:t>nha</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676400"/>
            <a:ext cx="2552700" cy="2847975"/>
          </a:xfrm>
          <a:prstGeom prst="rect">
            <a:avLst/>
          </a:prstGeom>
        </p:spPr>
      </p:pic>
      <p:sp>
        <p:nvSpPr>
          <p:cNvPr id="7" name="Rectangle 6"/>
          <p:cNvSpPr/>
          <p:nvPr/>
        </p:nvSpPr>
        <p:spPr>
          <a:xfrm>
            <a:off x="4419600" y="2057399"/>
            <a:ext cx="4191000" cy="2466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62800" y="2699266"/>
            <a:ext cx="990600" cy="369332"/>
          </a:xfrm>
          <a:prstGeom prst="rect">
            <a:avLst/>
          </a:prstGeom>
          <a:noFill/>
        </p:spPr>
        <p:txBody>
          <a:bodyPr wrap="square" rtlCol="0">
            <a:spAutoFit/>
          </a:bodyPr>
          <a:lstStyle/>
          <a:p>
            <a:r>
              <a:rPr lang="en-US" dirty="0" smtClean="0"/>
              <a:t>Ensign </a:t>
            </a:r>
            <a:endParaRPr lang="en-US" dirty="0"/>
          </a:p>
        </p:txBody>
      </p:sp>
      <p:sp>
        <p:nvSpPr>
          <p:cNvPr id="17" name="TextBox 16"/>
          <p:cNvSpPr txBox="1"/>
          <p:nvPr/>
        </p:nvSpPr>
        <p:spPr>
          <a:xfrm>
            <a:off x="5029200" y="3810000"/>
            <a:ext cx="2971800" cy="369332"/>
          </a:xfrm>
          <a:prstGeom prst="rect">
            <a:avLst/>
          </a:prstGeom>
          <a:noFill/>
        </p:spPr>
        <p:txBody>
          <a:bodyPr wrap="square" rtlCol="0">
            <a:spAutoFit/>
          </a:bodyPr>
          <a:lstStyle/>
          <a:p>
            <a:r>
              <a:rPr lang="en-US" dirty="0" smtClean="0"/>
              <a:t>Name of Country</a:t>
            </a:r>
            <a:endParaRPr lang="en-US" dirty="0"/>
          </a:p>
        </p:txBody>
      </p:sp>
      <p:sp>
        <p:nvSpPr>
          <p:cNvPr id="18" name="Rectangle 17"/>
          <p:cNvSpPr/>
          <p:nvPr/>
        </p:nvSpPr>
        <p:spPr>
          <a:xfrm>
            <a:off x="4419600" y="2057399"/>
            <a:ext cx="2667000" cy="1600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895850" y="2672834"/>
            <a:ext cx="1562100" cy="369332"/>
          </a:xfrm>
          <a:prstGeom prst="rect">
            <a:avLst/>
          </a:prstGeom>
          <a:noFill/>
        </p:spPr>
        <p:txBody>
          <a:bodyPr wrap="square" rtlCol="0">
            <a:spAutoFit/>
          </a:bodyPr>
          <a:lstStyle/>
          <a:p>
            <a:r>
              <a:rPr lang="en-US" dirty="0" smtClean="0"/>
              <a:t>Picture</a:t>
            </a:r>
            <a:endParaRPr lang="en-US" dirty="0"/>
          </a:p>
        </p:txBody>
      </p:sp>
      <p:cxnSp>
        <p:nvCxnSpPr>
          <p:cNvPr id="20" name="Straight Connector 19"/>
          <p:cNvCxnSpPr/>
          <p:nvPr/>
        </p:nvCxnSpPr>
        <p:spPr>
          <a:xfrm>
            <a:off x="6705600" y="2057399"/>
            <a:ext cx="0" cy="1371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705600" y="3429001"/>
            <a:ext cx="1905000"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0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81600" y="3797300"/>
            <a:ext cx="2143536" cy="369332"/>
          </a:xfrm>
          <a:prstGeom prst="rect">
            <a:avLst/>
          </a:prstGeom>
        </p:spPr>
        <p:txBody>
          <a:bodyPr wrap="none">
            <a:spAutoFit/>
          </a:bodyPr>
          <a:lstStyle/>
          <a:p>
            <a:r>
              <a:rPr lang="en-US" dirty="0"/>
              <a:t>Size: </a:t>
            </a:r>
            <a:r>
              <a:rPr lang="en-US" dirty="0" smtClean="0"/>
              <a:t>9.596.961 km</a:t>
            </a:r>
            <a:r>
              <a:rPr lang="en-US" baseline="30000" dirty="0" smtClean="0"/>
              <a:t>2 </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98005"/>
            <a:ext cx="5181601" cy="3739946"/>
          </a:xfrm>
          <a:prstGeom prst="rect">
            <a:avLst/>
          </a:prstGeom>
        </p:spPr>
      </p:pic>
      <p:sp>
        <p:nvSpPr>
          <p:cNvPr id="11" name="Rectangle 10"/>
          <p:cNvSpPr/>
          <p:nvPr/>
        </p:nvSpPr>
        <p:spPr>
          <a:xfrm>
            <a:off x="5181600" y="4164463"/>
            <a:ext cx="4085477" cy="369332"/>
          </a:xfrm>
          <a:prstGeom prst="rect">
            <a:avLst/>
          </a:prstGeom>
        </p:spPr>
        <p:txBody>
          <a:bodyPr wrap="none">
            <a:spAutoFit/>
          </a:bodyPr>
          <a:lstStyle/>
          <a:p>
            <a:r>
              <a:rPr lang="en-US" dirty="0"/>
              <a:t>Population: 1.357 billion people (2013)</a:t>
            </a:r>
          </a:p>
        </p:txBody>
      </p:sp>
      <p:sp>
        <p:nvSpPr>
          <p:cNvPr id="12" name="Rectangle 11"/>
          <p:cNvSpPr/>
          <p:nvPr/>
        </p:nvSpPr>
        <p:spPr>
          <a:xfrm>
            <a:off x="5181600" y="4546305"/>
            <a:ext cx="3884397" cy="369332"/>
          </a:xfrm>
          <a:prstGeom prst="rect">
            <a:avLst/>
          </a:prstGeom>
        </p:spPr>
        <p:txBody>
          <a:bodyPr wrap="none">
            <a:spAutoFit/>
          </a:bodyPr>
          <a:lstStyle/>
          <a:p>
            <a:r>
              <a:rPr lang="en-US" dirty="0"/>
              <a:t>Chinese premier: </a:t>
            </a:r>
            <a:r>
              <a:rPr lang="en-US" dirty="0" smtClean="0"/>
              <a:t>Xi( </a:t>
            </a:r>
            <a:r>
              <a:rPr lang="en-US" dirty="0" err="1" smtClean="0"/>
              <a:t>Tập</a:t>
            </a:r>
            <a:r>
              <a:rPr lang="en-US" dirty="0" smtClean="0"/>
              <a:t> </a:t>
            </a:r>
            <a:r>
              <a:rPr lang="en-US" dirty="0" err="1" smtClean="0"/>
              <a:t>Cân</a:t>
            </a:r>
            <a:r>
              <a:rPr lang="en-US" dirty="0" smtClean="0"/>
              <a:t> </a:t>
            </a:r>
            <a:r>
              <a:rPr lang="en-US" dirty="0" err="1" smtClean="0"/>
              <a:t>Bình</a:t>
            </a:r>
            <a:r>
              <a:rPr lang="en-US" dirty="0" smtClean="0"/>
              <a:t> )</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9" y="42333"/>
            <a:ext cx="3122397" cy="335172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10200"/>
            <a:ext cx="1447800" cy="1447800"/>
          </a:xfrm>
          <a:prstGeom prst="rect">
            <a:avLst/>
          </a:prstGeom>
        </p:spPr>
      </p:pic>
      <p:sp>
        <p:nvSpPr>
          <p:cNvPr id="15" name="Action Button: Home 14">
            <a:hlinkClick r:id="rId5" action="ppaction://hlinksldjump" highlightClick="1"/>
          </p:cNvPr>
          <p:cNvSpPr/>
          <p:nvPr/>
        </p:nvSpPr>
        <p:spPr>
          <a:xfrm>
            <a:off x="3975077" y="6248400"/>
            <a:ext cx="825523"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637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533400"/>
            <a:ext cx="7086600" cy="4572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
            <a:ext cx="4351311" cy="2895600"/>
          </a:xfrm>
          <a:prstGeom prst="rect">
            <a:avLst/>
          </a:prstGeom>
        </p:spPr>
      </p:pic>
      <p:sp>
        <p:nvSpPr>
          <p:cNvPr id="6" name="TextBox 5"/>
          <p:cNvSpPr txBox="1"/>
          <p:nvPr/>
        </p:nvSpPr>
        <p:spPr>
          <a:xfrm>
            <a:off x="6705600" y="5257800"/>
            <a:ext cx="2293911" cy="369332"/>
          </a:xfrm>
          <a:prstGeom prst="rect">
            <a:avLst/>
          </a:prstGeom>
          <a:noFill/>
        </p:spPr>
        <p:txBody>
          <a:bodyPr wrap="square" rtlCol="0">
            <a:spAutoFit/>
          </a:bodyPr>
          <a:lstStyle/>
          <a:p>
            <a:r>
              <a:rPr lang="en-US" dirty="0" smtClean="0"/>
              <a:t>….. Thailand</a:t>
            </a:r>
            <a:endParaRPr lang="en-US" dirty="0"/>
          </a:p>
        </p:txBody>
      </p:sp>
    </p:spTree>
    <p:extLst>
      <p:ext uri="{BB962C8B-B14F-4D97-AF65-F5344CB8AC3E}">
        <p14:creationId xmlns:p14="http://schemas.microsoft.com/office/powerpoint/2010/main" val="610327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58"/>
            <a:ext cx="5299089" cy="53459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10200"/>
            <a:ext cx="1447800" cy="1447800"/>
          </a:xfrm>
          <a:prstGeom prst="rect">
            <a:avLst/>
          </a:prstGeom>
        </p:spPr>
      </p:pic>
      <p:sp>
        <p:nvSpPr>
          <p:cNvPr id="7" name="Rectangle 6"/>
          <p:cNvSpPr/>
          <p:nvPr/>
        </p:nvSpPr>
        <p:spPr>
          <a:xfrm>
            <a:off x="4555777" y="3639058"/>
            <a:ext cx="3487558" cy="369332"/>
          </a:xfrm>
          <a:prstGeom prst="rect">
            <a:avLst/>
          </a:prstGeom>
        </p:spPr>
        <p:txBody>
          <a:bodyPr wrap="none">
            <a:spAutoFit/>
          </a:bodyPr>
          <a:lstStyle/>
          <a:p>
            <a:r>
              <a:rPr lang="en-US" dirty="0"/>
              <a:t>Population: 67.01 million people</a:t>
            </a:r>
          </a:p>
        </p:txBody>
      </p:sp>
      <p:sp>
        <p:nvSpPr>
          <p:cNvPr id="8" name="Rectangle 7"/>
          <p:cNvSpPr/>
          <p:nvPr/>
        </p:nvSpPr>
        <p:spPr>
          <a:xfrm>
            <a:off x="4555777" y="3986425"/>
            <a:ext cx="4607223" cy="369332"/>
          </a:xfrm>
          <a:prstGeom prst="rect">
            <a:avLst/>
          </a:prstGeom>
        </p:spPr>
        <p:txBody>
          <a:bodyPr wrap="none">
            <a:spAutoFit/>
          </a:bodyPr>
          <a:lstStyle/>
          <a:p>
            <a:r>
              <a:rPr lang="en-US" dirty="0"/>
              <a:t>The King of Thailand: </a:t>
            </a:r>
            <a:r>
              <a:rPr lang="en-US" dirty="0" err="1"/>
              <a:t>Bhumibol</a:t>
            </a:r>
            <a:r>
              <a:rPr lang="en-US" dirty="0"/>
              <a:t> </a:t>
            </a:r>
            <a:r>
              <a:rPr lang="en-US" dirty="0" err="1"/>
              <a:t>Adulyadej</a:t>
            </a:r>
            <a:endParaRPr lang="en-US" dirty="0"/>
          </a:p>
        </p:txBody>
      </p:sp>
      <p:sp>
        <p:nvSpPr>
          <p:cNvPr id="9" name="Rectangle 8"/>
          <p:cNvSpPr/>
          <p:nvPr/>
        </p:nvSpPr>
        <p:spPr>
          <a:xfrm>
            <a:off x="4555777" y="3244334"/>
            <a:ext cx="1989647" cy="369332"/>
          </a:xfrm>
          <a:prstGeom prst="rect">
            <a:avLst/>
          </a:prstGeom>
        </p:spPr>
        <p:txBody>
          <a:bodyPr wrap="none">
            <a:spAutoFit/>
          </a:bodyPr>
          <a:lstStyle/>
          <a:p>
            <a:r>
              <a:rPr lang="en-US" dirty="0"/>
              <a:t>Size: 513 </a:t>
            </a:r>
            <a:r>
              <a:rPr lang="en-US" dirty="0" smtClean="0"/>
              <a:t>120 km</a:t>
            </a:r>
            <a:r>
              <a:rPr lang="en-US" baseline="30000" dirty="0" smtClean="0"/>
              <a:t>2</a:t>
            </a:r>
            <a:r>
              <a:rPr lang="en-US" dirty="0" smtClean="0"/>
              <a:t> </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600" y="76200"/>
            <a:ext cx="2540283" cy="3352800"/>
          </a:xfrm>
          <a:prstGeom prst="rect">
            <a:avLst/>
          </a:prstGeom>
        </p:spPr>
      </p:pic>
      <p:sp>
        <p:nvSpPr>
          <p:cNvPr id="11" name="Action Button: Home 10">
            <a:hlinkClick r:id="rId5" action="ppaction://hlinksldjump" highlightClick="1"/>
          </p:cNvPr>
          <p:cNvSpPr/>
          <p:nvPr/>
        </p:nvSpPr>
        <p:spPr>
          <a:xfrm>
            <a:off x="3975077" y="6248400"/>
            <a:ext cx="825523"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6130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05290"/>
            <a:ext cx="8763000" cy="369332"/>
          </a:xfrm>
          <a:prstGeom prst="rect">
            <a:avLst/>
          </a:prstGeom>
        </p:spPr>
        <p:txBody>
          <a:bodyPr wrap="square">
            <a:spAutoFit/>
          </a:bodyPr>
          <a:lstStyle/>
          <a:p>
            <a:r>
              <a:rPr lang="en-US" dirty="0"/>
              <a:t>Together they learn about the country </a:t>
            </a:r>
            <a:r>
              <a:rPr lang="en-US" dirty="0" smtClean="0"/>
              <a:t>Thailand </a:t>
            </a:r>
            <a:r>
              <a:rPr lang="en-US" dirty="0"/>
              <a:t>and Thailand's Bangkok home!</a:t>
            </a:r>
          </a:p>
        </p:txBody>
      </p:sp>
    </p:spTree>
    <p:extLst>
      <p:ext uri="{BB962C8B-B14F-4D97-AF65-F5344CB8AC3E}">
        <p14:creationId xmlns:p14="http://schemas.microsoft.com/office/powerpoint/2010/main" val="261492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85800"/>
            <a:ext cx="7986482"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54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VnAristote" pitchFamily="34" charset="0"/>
              </a:rPr>
              <a:t>Unit 16: Peoples and Places</a:t>
            </a:r>
            <a:endParaRPr lang="en-US" sz="5400" b="1" cap="none" spc="0"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VnAristote" pitchFamily="34" charset="0"/>
            </a:endParaRPr>
          </a:p>
        </p:txBody>
      </p:sp>
      <p:sp>
        <p:nvSpPr>
          <p:cNvPr id="3" name="TextBox 2"/>
          <p:cNvSpPr txBox="1"/>
          <p:nvPr/>
        </p:nvSpPr>
        <p:spPr>
          <a:xfrm>
            <a:off x="795867" y="1752600"/>
            <a:ext cx="8382000" cy="400110"/>
          </a:xfrm>
          <a:prstGeom prst="rect">
            <a:avLst/>
          </a:prstGeom>
          <a:noFill/>
        </p:spPr>
        <p:txBody>
          <a:bodyPr wrap="square" rtlCol="0">
            <a:spAutoFit/>
          </a:bodyPr>
          <a:lstStyle/>
          <a:p>
            <a:pPr algn="r"/>
            <a:r>
              <a:rPr lang="en-US" sz="2000" dirty="0" smtClean="0">
                <a:latin typeface=".VnAristote" pitchFamily="34" charset="0"/>
              </a:rPr>
              <a:t>Section A: Famous Places in Asia. Lesson 1. A</a:t>
            </a:r>
            <a:r>
              <a:rPr lang="en-US" sz="2000" baseline="-25000" dirty="0" smtClean="0">
                <a:latin typeface=".VnAristote" pitchFamily="34" charset="0"/>
              </a:rPr>
              <a:t>1</a:t>
            </a:r>
            <a:r>
              <a:rPr lang="en-US" sz="2000" dirty="0" smtClean="0">
                <a:latin typeface=".VnAristote" pitchFamily="34" charset="0"/>
              </a:rPr>
              <a:t>-</a:t>
            </a:r>
            <a:r>
              <a:rPr lang="en-US" sz="2000" baseline="-25000" dirty="0" smtClean="0">
                <a:latin typeface=".VnAristote" pitchFamily="34" charset="0"/>
              </a:rPr>
              <a:t>2</a:t>
            </a:r>
            <a:r>
              <a:rPr lang="en-US" sz="2000" dirty="0" smtClean="0">
                <a:latin typeface=".VnAristote" pitchFamily="34" charset="0"/>
              </a:rPr>
              <a:t> . Page from 154 to 155 </a:t>
            </a:r>
            <a:endParaRPr lang="en-US" sz="2000" dirty="0">
              <a:latin typeface=".VnAristote" pitchFamily="34" charset="0"/>
            </a:endParaRPr>
          </a:p>
        </p:txBody>
      </p:sp>
    </p:spTree>
    <p:extLst>
      <p:ext uri="{BB962C8B-B14F-4D97-AF65-F5344CB8AC3E}">
        <p14:creationId xmlns:p14="http://schemas.microsoft.com/office/powerpoint/2010/main" val="5020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right)">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867" y="228601"/>
            <a:ext cx="7509933" cy="1015663"/>
          </a:xfrm>
          <a:prstGeom prst="rect">
            <a:avLst/>
          </a:prstGeom>
          <a:noFill/>
        </p:spPr>
        <p:txBody>
          <a:bodyPr wrap="square" rtlCol="0">
            <a:spAutoFit/>
          </a:bodyPr>
          <a:lstStyle/>
          <a:p>
            <a:pPr algn="ctr"/>
            <a:r>
              <a:rPr lang="en-US" sz="2400" dirty="0" smtClean="0">
                <a:latin typeface=".VnAristote" pitchFamily="34" charset="0"/>
              </a:rPr>
              <a:t>Unit 16: Peoples and Places</a:t>
            </a:r>
          </a:p>
          <a:p>
            <a:pPr algn="ctr"/>
            <a:r>
              <a:rPr lang="en-US" dirty="0">
                <a:latin typeface=".VnAristote" pitchFamily="34" charset="0"/>
              </a:rPr>
              <a:t>Section A: Famous Places in Asia. Lesson 1. A</a:t>
            </a:r>
            <a:r>
              <a:rPr lang="en-US" baseline="-25000" dirty="0">
                <a:latin typeface=".VnAristote" pitchFamily="34" charset="0"/>
              </a:rPr>
              <a:t>1</a:t>
            </a:r>
            <a:r>
              <a:rPr lang="en-US" dirty="0">
                <a:latin typeface=".VnAristote" pitchFamily="34" charset="0"/>
              </a:rPr>
              <a:t>-</a:t>
            </a:r>
            <a:r>
              <a:rPr lang="en-US" baseline="-25000" dirty="0">
                <a:latin typeface=".VnAristote" pitchFamily="34" charset="0"/>
              </a:rPr>
              <a:t>2</a:t>
            </a:r>
            <a:r>
              <a:rPr lang="en-US" dirty="0">
                <a:latin typeface=".VnAristote" pitchFamily="34" charset="0"/>
              </a:rPr>
              <a:t> . Page from 154 to 155 </a:t>
            </a:r>
          </a:p>
          <a:p>
            <a:pPr algn="ctr"/>
            <a:endParaRPr lang="en-US" dirty="0"/>
          </a:p>
        </p:txBody>
      </p:sp>
      <p:sp>
        <p:nvSpPr>
          <p:cNvPr id="6" name="TextBox 5"/>
          <p:cNvSpPr txBox="1"/>
          <p:nvPr/>
        </p:nvSpPr>
        <p:spPr>
          <a:xfrm>
            <a:off x="381000" y="1315998"/>
            <a:ext cx="5943600" cy="369332"/>
          </a:xfrm>
          <a:prstGeom prst="rect">
            <a:avLst/>
          </a:prstGeom>
          <a:noFill/>
        </p:spPr>
        <p:txBody>
          <a:bodyPr wrap="square" rtlCol="0">
            <a:spAutoFit/>
          </a:bodyPr>
          <a:lstStyle/>
          <a:p>
            <a:r>
              <a:rPr lang="en-US" dirty="0" smtClean="0">
                <a:solidFill>
                  <a:srgbClr val="FF0000"/>
                </a:solidFill>
              </a:rPr>
              <a:t>I. Listen. Then practice with a partner</a:t>
            </a:r>
            <a:endParaRPr lang="en-US" dirty="0">
              <a:solidFill>
                <a:srgbClr val="FF0000"/>
              </a:solidFill>
            </a:endParaRPr>
          </a:p>
        </p:txBody>
      </p:sp>
      <p:sp>
        <p:nvSpPr>
          <p:cNvPr id="7" name="TextBox 6"/>
          <p:cNvSpPr txBox="1"/>
          <p:nvPr/>
        </p:nvSpPr>
        <p:spPr>
          <a:xfrm>
            <a:off x="381000" y="1685330"/>
            <a:ext cx="2895600" cy="369332"/>
          </a:xfrm>
          <a:prstGeom prst="rect">
            <a:avLst/>
          </a:prstGeom>
          <a:noFill/>
        </p:spPr>
        <p:txBody>
          <a:bodyPr wrap="square" rtlCol="0">
            <a:spAutoFit/>
          </a:bodyPr>
          <a:lstStyle/>
          <a:p>
            <a:r>
              <a:rPr lang="en-US" dirty="0" smtClean="0"/>
              <a:t>1 Vocabulary</a:t>
            </a:r>
            <a:endParaRPr lang="en-US" dirty="0"/>
          </a:p>
        </p:txBody>
      </p:sp>
      <p:sp>
        <p:nvSpPr>
          <p:cNvPr id="8" name="TextBox 7"/>
          <p:cNvSpPr txBox="1"/>
          <p:nvPr/>
        </p:nvSpPr>
        <p:spPr>
          <a:xfrm>
            <a:off x="533400" y="2209801"/>
            <a:ext cx="3733800" cy="369332"/>
          </a:xfrm>
          <a:prstGeom prst="rect">
            <a:avLst/>
          </a:prstGeom>
          <a:noFill/>
        </p:spPr>
        <p:txBody>
          <a:bodyPr wrap="square" rtlCol="0">
            <a:spAutoFit/>
          </a:bodyPr>
          <a:lstStyle/>
          <a:p>
            <a:r>
              <a:rPr lang="en-US" dirty="0" smtClean="0">
                <a:solidFill>
                  <a:srgbClr val="0070C0"/>
                </a:solidFill>
              </a:rPr>
              <a:t>(</a:t>
            </a:r>
            <a:r>
              <a:rPr lang="en-US" dirty="0" smtClean="0">
                <a:solidFill>
                  <a:srgbClr val="0070C0"/>
                </a:solidFill>
                <a:latin typeface="Comic Sans MS" pitchFamily="66" charset="0"/>
              </a:rPr>
              <a:t>to) send – sent ( past form)</a:t>
            </a:r>
            <a:endParaRPr lang="en-US" dirty="0">
              <a:solidFill>
                <a:srgbClr val="0070C0"/>
              </a:solidFill>
              <a:latin typeface="Comic Sans MS" pitchFamily="66" charset="0"/>
            </a:endParaRPr>
          </a:p>
        </p:txBody>
      </p:sp>
      <p:sp>
        <p:nvSpPr>
          <p:cNvPr id="9" name="TextBox 8"/>
          <p:cNvSpPr txBox="1"/>
          <p:nvPr/>
        </p:nvSpPr>
        <p:spPr>
          <a:xfrm>
            <a:off x="3647722" y="2209801"/>
            <a:ext cx="1219200" cy="369332"/>
          </a:xfrm>
          <a:prstGeom prst="rect">
            <a:avLst/>
          </a:prstGeom>
          <a:noFill/>
        </p:spPr>
        <p:txBody>
          <a:bodyPr wrap="square" rtlCol="0">
            <a:spAutoFit/>
          </a:bodyPr>
          <a:lstStyle/>
          <a:p>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gửi</a:t>
            </a:r>
            <a:endParaRPr lang="en-US" dirty="0">
              <a:solidFill>
                <a:srgbClr val="0070C0"/>
              </a:solidFill>
              <a:latin typeface="Comic Sans MS" pitchFamily="66" charset="0"/>
            </a:endParaRPr>
          </a:p>
        </p:txBody>
      </p:sp>
      <p:pic>
        <p:nvPicPr>
          <p:cNvPr id="11" name="Picture 14" descr="wome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10354"/>
            <a:ext cx="31242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3400" y="2601332"/>
            <a:ext cx="1295400" cy="369332"/>
          </a:xfrm>
          <a:prstGeom prst="rect">
            <a:avLst/>
          </a:prstGeom>
          <a:noFill/>
        </p:spPr>
        <p:txBody>
          <a:bodyPr wrap="square" rtlCol="0">
            <a:spAutoFit/>
          </a:bodyPr>
          <a:lstStyle/>
          <a:p>
            <a:r>
              <a:rPr lang="en-US" dirty="0" smtClean="0">
                <a:solidFill>
                  <a:srgbClr val="0070C0"/>
                </a:solidFill>
                <a:latin typeface="Comic Sans MS" pitchFamily="66" charset="0"/>
              </a:rPr>
              <a:t>Pilot(n)</a:t>
            </a:r>
            <a:endParaRPr lang="en-US" dirty="0">
              <a:solidFill>
                <a:srgbClr val="0070C0"/>
              </a:solidFill>
              <a:latin typeface="Comic Sans MS" pitchFamily="66" charset="0"/>
            </a:endParaRPr>
          </a:p>
        </p:txBody>
      </p:sp>
      <p:sp>
        <p:nvSpPr>
          <p:cNvPr id="13" name="TextBox 12"/>
          <p:cNvSpPr txBox="1"/>
          <p:nvPr/>
        </p:nvSpPr>
        <p:spPr>
          <a:xfrm>
            <a:off x="1371600" y="2592108"/>
            <a:ext cx="1905000" cy="369332"/>
          </a:xfrm>
          <a:prstGeom prst="rect">
            <a:avLst/>
          </a:prstGeom>
          <a:noFill/>
        </p:spPr>
        <p:txBody>
          <a:bodyPr wrap="square" rtlCol="0">
            <a:spAutoFit/>
          </a:bodyPr>
          <a:lstStyle/>
          <a:p>
            <a:r>
              <a:rPr lang="en-US" dirty="0" smtClean="0">
                <a:solidFill>
                  <a:srgbClr val="0070C0"/>
                </a:solidFill>
                <a:latin typeface="Comic Sans MS" pitchFamily="66" charset="0"/>
              </a:rPr>
              <a:t>: Phi </a:t>
            </a:r>
            <a:r>
              <a:rPr lang="en-US" dirty="0" err="1" smtClean="0">
                <a:solidFill>
                  <a:srgbClr val="0070C0"/>
                </a:solidFill>
                <a:latin typeface="Comic Sans MS" pitchFamily="66" charset="0"/>
              </a:rPr>
              <a:t>công</a:t>
            </a:r>
            <a:endParaRPr lang="en-US" dirty="0">
              <a:solidFill>
                <a:srgbClr val="0070C0"/>
              </a:solidFill>
              <a:latin typeface="Comic Sans MS" pitchFamily="66" charset="0"/>
            </a:endParaRPr>
          </a:p>
        </p:txBody>
      </p:sp>
      <p:pic>
        <p:nvPicPr>
          <p:cNvPr id="14" name="Picture 18" descr="bando-hoian-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249" y="1244264"/>
            <a:ext cx="2528351" cy="518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33400" y="2970665"/>
            <a:ext cx="1447800" cy="369332"/>
          </a:xfrm>
          <a:prstGeom prst="rect">
            <a:avLst/>
          </a:prstGeom>
          <a:noFill/>
        </p:spPr>
        <p:txBody>
          <a:bodyPr wrap="square" rtlCol="0">
            <a:spAutoFit/>
          </a:bodyPr>
          <a:lstStyle/>
          <a:p>
            <a:r>
              <a:rPr lang="en-US" dirty="0" smtClean="0">
                <a:solidFill>
                  <a:srgbClr val="0070C0"/>
                </a:solidFill>
                <a:latin typeface="Comic Sans MS" pitchFamily="66" charset="0"/>
              </a:rPr>
              <a:t>Region (n)</a:t>
            </a:r>
            <a:endParaRPr lang="en-US" dirty="0">
              <a:solidFill>
                <a:srgbClr val="0070C0"/>
              </a:solidFill>
              <a:latin typeface="Comic Sans MS" pitchFamily="66" charset="0"/>
            </a:endParaRPr>
          </a:p>
        </p:txBody>
      </p:sp>
      <p:sp>
        <p:nvSpPr>
          <p:cNvPr id="17" name="TextBox 16"/>
          <p:cNvSpPr txBox="1"/>
          <p:nvPr/>
        </p:nvSpPr>
        <p:spPr>
          <a:xfrm>
            <a:off x="1714500" y="2970665"/>
            <a:ext cx="1371600" cy="369332"/>
          </a:xfrm>
          <a:prstGeom prst="rect">
            <a:avLst/>
          </a:prstGeom>
          <a:noFill/>
        </p:spPr>
        <p:txBody>
          <a:bodyPr wrap="square" rtlCol="0">
            <a:spAutoFit/>
          </a:bodyPr>
          <a:lstStyle/>
          <a:p>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Vùng</a:t>
            </a:r>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miền</a:t>
            </a:r>
            <a:endParaRPr lang="en-US" dirty="0">
              <a:solidFill>
                <a:srgbClr val="0070C0"/>
              </a:solidFill>
              <a:latin typeface="Comic Sans MS" pitchFamily="66" charset="0"/>
            </a:endParaRPr>
          </a:p>
        </p:txBody>
      </p:sp>
      <p:sp>
        <p:nvSpPr>
          <p:cNvPr id="18" name="TextBox 17"/>
          <p:cNvSpPr txBox="1"/>
          <p:nvPr/>
        </p:nvSpPr>
        <p:spPr>
          <a:xfrm>
            <a:off x="533400" y="3339997"/>
            <a:ext cx="2133600" cy="369332"/>
          </a:xfrm>
          <a:prstGeom prst="rect">
            <a:avLst/>
          </a:prstGeom>
          <a:noFill/>
        </p:spPr>
        <p:txBody>
          <a:bodyPr wrap="square" rtlCol="0">
            <a:spAutoFit/>
          </a:bodyPr>
          <a:lstStyle/>
          <a:p>
            <a:r>
              <a:rPr lang="en-US" dirty="0" smtClean="0">
                <a:solidFill>
                  <a:srgbClr val="0070C0"/>
                </a:solidFill>
                <a:latin typeface="Comic Sans MS" pitchFamily="66" charset="0"/>
              </a:rPr>
              <a:t>Occasionally (</a:t>
            </a:r>
            <a:r>
              <a:rPr lang="en-US" dirty="0" err="1" smtClean="0">
                <a:solidFill>
                  <a:srgbClr val="0070C0"/>
                </a:solidFill>
                <a:latin typeface="Comic Sans MS" pitchFamily="66" charset="0"/>
              </a:rPr>
              <a:t>adv</a:t>
            </a:r>
            <a:r>
              <a:rPr lang="en-US" dirty="0" smtClean="0">
                <a:solidFill>
                  <a:srgbClr val="0070C0"/>
                </a:solidFill>
                <a:latin typeface="Comic Sans MS" pitchFamily="66" charset="0"/>
              </a:rPr>
              <a:t>)</a:t>
            </a:r>
            <a:endParaRPr lang="en-US" dirty="0">
              <a:solidFill>
                <a:srgbClr val="0070C0"/>
              </a:solidFill>
              <a:latin typeface="Comic Sans MS" pitchFamily="66" charset="0"/>
            </a:endParaRPr>
          </a:p>
        </p:txBody>
      </p:sp>
      <p:sp>
        <p:nvSpPr>
          <p:cNvPr id="19" name="TextBox 18"/>
          <p:cNvSpPr txBox="1"/>
          <p:nvPr/>
        </p:nvSpPr>
        <p:spPr>
          <a:xfrm>
            <a:off x="2531533" y="3335282"/>
            <a:ext cx="1752600" cy="369332"/>
          </a:xfrm>
          <a:prstGeom prst="rect">
            <a:avLst/>
          </a:prstGeom>
          <a:noFill/>
        </p:spPr>
        <p:txBody>
          <a:bodyPr wrap="square" rtlCol="0">
            <a:spAutoFit/>
          </a:bodyPr>
          <a:lstStyle/>
          <a:p>
            <a:r>
              <a:rPr lang="en-US" dirty="0" smtClean="0">
                <a:solidFill>
                  <a:srgbClr val="0070C0"/>
                </a:solidFill>
                <a:latin typeface="Comic Sans MS" pitchFamily="66" charset="0"/>
              </a:rPr>
              <a:t>:</a:t>
            </a:r>
            <a:r>
              <a:rPr lang="en-US" dirty="0" err="1" smtClean="0">
                <a:solidFill>
                  <a:srgbClr val="0070C0"/>
                </a:solidFill>
                <a:latin typeface="Comic Sans MS" pitchFamily="66" charset="0"/>
              </a:rPr>
              <a:t>Thỉnh</a:t>
            </a:r>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thoảng</a:t>
            </a:r>
            <a:endParaRPr lang="en-US" dirty="0">
              <a:solidFill>
                <a:srgbClr val="0070C0"/>
              </a:solidFill>
              <a:latin typeface="Comic Sans MS" pitchFamily="66" charset="0"/>
            </a:endParaRPr>
          </a:p>
        </p:txBody>
      </p:sp>
      <p:sp>
        <p:nvSpPr>
          <p:cNvPr id="20" name="TextBox 19"/>
          <p:cNvSpPr txBox="1"/>
          <p:nvPr/>
        </p:nvSpPr>
        <p:spPr>
          <a:xfrm>
            <a:off x="539044" y="3601474"/>
            <a:ext cx="1583267" cy="923330"/>
          </a:xfrm>
          <a:prstGeom prst="rect">
            <a:avLst/>
          </a:prstGeom>
          <a:noFill/>
        </p:spPr>
        <p:txBody>
          <a:bodyPr wrap="square" rtlCol="0">
            <a:spAutoFit/>
          </a:bodyPr>
          <a:lstStyle/>
          <a:p>
            <a:pPr>
              <a:lnSpc>
                <a:spcPct val="150000"/>
              </a:lnSpc>
            </a:pPr>
            <a:r>
              <a:rPr lang="en-US" dirty="0" smtClean="0">
                <a:solidFill>
                  <a:srgbClr val="0070C0"/>
                </a:solidFill>
                <a:latin typeface="Comic Sans MS" pitchFamily="66" charset="0"/>
              </a:rPr>
              <a:t>Both (</a:t>
            </a:r>
            <a:r>
              <a:rPr lang="en-US" dirty="0" err="1" smtClean="0">
                <a:solidFill>
                  <a:srgbClr val="0070C0"/>
                </a:solidFill>
                <a:latin typeface="Comic Sans MS" pitchFamily="66" charset="0"/>
              </a:rPr>
              <a:t>adv</a:t>
            </a:r>
            <a:r>
              <a:rPr lang="en-US" dirty="0" smtClean="0">
                <a:solidFill>
                  <a:srgbClr val="0070C0"/>
                </a:solidFill>
                <a:latin typeface="Comic Sans MS" pitchFamily="66" charset="0"/>
              </a:rPr>
              <a:t>)</a:t>
            </a:r>
          </a:p>
          <a:p>
            <a:pPr>
              <a:lnSpc>
                <a:spcPct val="150000"/>
              </a:lnSpc>
            </a:pPr>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adj</a:t>
            </a:r>
            <a:r>
              <a:rPr lang="en-US" dirty="0" smtClean="0">
                <a:solidFill>
                  <a:srgbClr val="0070C0"/>
                </a:solidFill>
                <a:latin typeface="Comic Sans MS" pitchFamily="66" charset="0"/>
              </a:rPr>
              <a:t>)</a:t>
            </a:r>
            <a:endParaRPr lang="en-US" dirty="0">
              <a:solidFill>
                <a:srgbClr val="0070C0"/>
              </a:solidFill>
              <a:latin typeface="Comic Sans MS" pitchFamily="66" charset="0"/>
            </a:endParaRPr>
          </a:p>
        </p:txBody>
      </p:sp>
      <p:sp>
        <p:nvSpPr>
          <p:cNvPr id="21" name="TextBox 20"/>
          <p:cNvSpPr txBox="1"/>
          <p:nvPr/>
        </p:nvSpPr>
        <p:spPr>
          <a:xfrm>
            <a:off x="1680633" y="3739315"/>
            <a:ext cx="2455333" cy="369332"/>
          </a:xfrm>
          <a:prstGeom prst="rect">
            <a:avLst/>
          </a:prstGeom>
          <a:noFill/>
        </p:spPr>
        <p:txBody>
          <a:bodyPr wrap="square" rtlCol="0">
            <a:spAutoFit/>
          </a:bodyPr>
          <a:lstStyle/>
          <a:p>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anh</a:t>
            </a:r>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và</a:t>
            </a:r>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tôi</a:t>
            </a:r>
            <a:endParaRPr lang="en-US" dirty="0">
              <a:solidFill>
                <a:srgbClr val="0070C0"/>
              </a:solidFill>
              <a:latin typeface="Comic Sans MS" pitchFamily="66" charset="0"/>
            </a:endParaRPr>
          </a:p>
        </p:txBody>
      </p:sp>
      <p:sp>
        <p:nvSpPr>
          <p:cNvPr id="22" name="TextBox 21"/>
          <p:cNvSpPr txBox="1"/>
          <p:nvPr/>
        </p:nvSpPr>
        <p:spPr>
          <a:xfrm>
            <a:off x="1627012" y="4108647"/>
            <a:ext cx="1371600" cy="369332"/>
          </a:xfrm>
          <a:prstGeom prst="rect">
            <a:avLst/>
          </a:prstGeom>
          <a:noFill/>
        </p:spPr>
        <p:txBody>
          <a:bodyPr wrap="square" rtlCol="0">
            <a:spAutoFit/>
          </a:bodyPr>
          <a:lstStyle/>
          <a:p>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cả</a:t>
            </a:r>
            <a:r>
              <a:rPr lang="en-US" dirty="0" smtClean="0">
                <a:solidFill>
                  <a:srgbClr val="0070C0"/>
                </a:solidFill>
                <a:latin typeface="Comic Sans MS" pitchFamily="66" charset="0"/>
              </a:rPr>
              <a:t> </a:t>
            </a:r>
            <a:r>
              <a:rPr lang="en-US" dirty="0" err="1" smtClean="0">
                <a:solidFill>
                  <a:srgbClr val="0070C0"/>
                </a:solidFill>
                <a:latin typeface="Comic Sans MS" pitchFamily="66" charset="0"/>
              </a:rPr>
              <a:t>hai</a:t>
            </a:r>
            <a:endParaRPr lang="en-US" dirty="0">
              <a:solidFill>
                <a:srgbClr val="0070C0"/>
              </a:solidFill>
              <a:latin typeface="Comic Sans MS" pitchFamily="66" charset="0"/>
            </a:endParaRPr>
          </a:p>
        </p:txBody>
      </p:sp>
    </p:spTree>
    <p:extLst>
      <p:ext uri="{BB962C8B-B14F-4D97-AF65-F5344CB8AC3E}">
        <p14:creationId xmlns:p14="http://schemas.microsoft.com/office/powerpoint/2010/main" val="5092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1+#ppt_w/2"/>
                                          </p:val>
                                        </p:tav>
                                        <p:tav tm="100000">
                                          <p:val>
                                            <p:strVal val="#ppt_x"/>
                                          </p:val>
                                        </p:tav>
                                      </p:tavLst>
                                    </p:anim>
                                    <p:anim calcmode="lin" valueType="num">
                                      <p:cBhvr additive="base">
                                        <p:cTn id="23"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edge">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edg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0">
                                            <p:txEl>
                                              <p:pRg st="0" end="0"/>
                                            </p:txEl>
                                          </p:spTgt>
                                        </p:tgtEl>
                                        <p:attrNameLst>
                                          <p:attrName>style.visibility</p:attrName>
                                        </p:attrNameLst>
                                      </p:cBhvr>
                                      <p:to>
                                        <p:strVal val="visible"/>
                                      </p:to>
                                    </p:set>
                                    <p:animEffect transition="in" filter="wipe(left)">
                                      <p:cBhvr>
                                        <p:cTn id="81" dur="500"/>
                                        <p:tgtEl>
                                          <p:spTgt spid="20">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0">
                                            <p:txEl>
                                              <p:pRg st="1" end="1"/>
                                            </p:txEl>
                                          </p:spTgt>
                                        </p:tgtEl>
                                        <p:attrNameLst>
                                          <p:attrName>style.visibility</p:attrName>
                                        </p:attrNameLst>
                                      </p:cBhvr>
                                      <p:to>
                                        <p:strVal val="visible"/>
                                      </p:to>
                                    </p:set>
                                    <p:animEffect transition="in" filter="wipe(left)">
                                      <p:cBhvr>
                                        <p:cTn id="86" dur="500"/>
                                        <p:tgtEl>
                                          <p:spTgt spid="20">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barn(inVertical)">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2">
                                            <p:txEl>
                                              <p:pRg st="0" end="0"/>
                                            </p:txEl>
                                          </p:spTgt>
                                        </p:tgtEl>
                                        <p:attrNameLst>
                                          <p:attrName>style.visibility</p:attrName>
                                        </p:attrNameLst>
                                      </p:cBhvr>
                                      <p:to>
                                        <p:strVal val="visible"/>
                                      </p:to>
                                    </p:set>
                                    <p:animEffect transition="in" filter="barn(inVertical)">
                                      <p:cBhvr>
                                        <p:cTn id="96"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2" grpId="0"/>
      <p:bldP spid="13" grpId="0"/>
      <p:bldP spid="16" grpId="0"/>
      <p:bldP spid="17" grpId="0"/>
      <p:bldP spid="18" grpId="0"/>
      <p:bldP spid="19" grpId="0"/>
      <p:bldP spid="20" grpId="0" uiExpand="1" build="p"/>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eople and pla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77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83356" y="4190999"/>
            <a:ext cx="7162800" cy="2031325"/>
          </a:xfrm>
          <a:prstGeom prst="rect">
            <a:avLst/>
          </a:prstGeom>
        </p:spPr>
        <p:txBody>
          <a:bodyPr wrap="square">
            <a:spAutoFit/>
          </a:bodyPr>
          <a:lstStyle/>
          <a:p>
            <a:pPr algn="just">
              <a:tabLst>
                <a:tab pos="631825" algn="l"/>
              </a:tabLst>
            </a:pPr>
            <a:r>
              <a:rPr lang="en-US" dirty="0"/>
              <a:t>Bangkok is the capital and is also the most populous city of Thailand. Bangkok has an area 1568.7 km2 and is located in the Chao Phraya River Basin in central Thailand with a population of about 8 million people. If including the Bangkok metropolitan area of the city's population of over 14 million, representing more than 1/5 of the national population and surpassed all other urban areas in Thailand.</a:t>
            </a:r>
          </a:p>
        </p:txBody>
      </p:sp>
    </p:spTree>
    <p:extLst>
      <p:ext uri="{BB962C8B-B14F-4D97-AF65-F5344CB8AC3E}">
        <p14:creationId xmlns:p14="http://schemas.microsoft.com/office/powerpoint/2010/main" val="38948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152401"/>
            <a:ext cx="8991600" cy="6617196"/>
          </a:xfrm>
          <a:prstGeom prst="rect">
            <a:avLst/>
          </a:prstGeom>
          <a:noFill/>
        </p:spPr>
        <p:txBody>
          <a:bodyPr wrap="square" rtlCol="0">
            <a:spAutoFit/>
          </a:bodyPr>
          <a:lstStyle/>
          <a:p>
            <a:pPr>
              <a:lnSpc>
                <a:spcPct val="200000"/>
              </a:lnSpc>
            </a:pPr>
            <a:r>
              <a:rPr lang="en-US" sz="1600" b="1" dirty="0" err="1" smtClean="0"/>
              <a:t>Hoa</a:t>
            </a:r>
            <a:r>
              <a:rPr lang="en-US" sz="1600" b="1" dirty="0" smtClean="0"/>
              <a:t>: </a:t>
            </a:r>
            <a:r>
              <a:rPr lang="en-US" sz="1600" dirty="0" smtClean="0"/>
              <a:t>What is this, Ba ?</a:t>
            </a:r>
          </a:p>
          <a:p>
            <a:pPr>
              <a:lnSpc>
                <a:spcPct val="200000"/>
              </a:lnSpc>
            </a:pPr>
            <a:r>
              <a:rPr lang="en-US" sz="1600" b="1" dirty="0" smtClean="0"/>
              <a:t>Ba:    </a:t>
            </a:r>
            <a:r>
              <a:rPr lang="en-US" sz="1600" dirty="0" smtClean="0"/>
              <a:t>It’s a postcard from my uncle </a:t>
            </a:r>
            <a:r>
              <a:rPr lang="en-US" sz="1600" dirty="0" err="1" smtClean="0"/>
              <a:t>Nghia</a:t>
            </a:r>
            <a:r>
              <a:rPr lang="en-US" sz="1600" dirty="0" smtClean="0"/>
              <a:t>. He sent it from Bangkok</a:t>
            </a:r>
          </a:p>
          <a:p>
            <a:pPr>
              <a:lnSpc>
                <a:spcPct val="200000"/>
              </a:lnSpc>
            </a:pPr>
            <a:r>
              <a:rPr lang="en-US" sz="1600" b="1" dirty="0" err="1" smtClean="0"/>
              <a:t>Hoa</a:t>
            </a:r>
            <a:r>
              <a:rPr lang="en-US" sz="1600" b="1" dirty="0" smtClean="0"/>
              <a:t>: </a:t>
            </a:r>
            <a:r>
              <a:rPr lang="en-US" sz="1600" dirty="0" smtClean="0"/>
              <a:t>What is he doing in Bangkok?</a:t>
            </a:r>
          </a:p>
          <a:p>
            <a:pPr>
              <a:lnSpc>
                <a:spcPct val="200000"/>
              </a:lnSpc>
            </a:pPr>
            <a:r>
              <a:rPr lang="en-US" sz="1600" b="1" dirty="0" smtClean="0"/>
              <a:t>Ba:    </a:t>
            </a:r>
            <a:r>
              <a:rPr lang="en-US" sz="1600" dirty="0" smtClean="0"/>
              <a:t>He’s a pilot. It’s his job to fly there.</a:t>
            </a:r>
          </a:p>
          <a:p>
            <a:pPr>
              <a:lnSpc>
                <a:spcPct val="200000"/>
              </a:lnSpc>
            </a:pPr>
            <a:r>
              <a:rPr lang="en-US" sz="1600" b="1" dirty="0" err="1" smtClean="0"/>
              <a:t>Hoa</a:t>
            </a:r>
            <a:r>
              <a:rPr lang="en-US" sz="1600" b="1" dirty="0" smtClean="0"/>
              <a:t>: </a:t>
            </a:r>
            <a:r>
              <a:rPr lang="en-US" sz="1600" dirty="0" smtClean="0"/>
              <a:t>How </a:t>
            </a:r>
            <a:r>
              <a:rPr lang="en-US" sz="1600" dirty="0" err="1" smtClean="0"/>
              <a:t>execting</a:t>
            </a:r>
            <a:r>
              <a:rPr lang="en-US" sz="1600" dirty="0" smtClean="0"/>
              <a:t>! Does he fly only to Bangkok ?</a:t>
            </a:r>
          </a:p>
          <a:p>
            <a:pPr>
              <a:lnSpc>
                <a:spcPct val="200000"/>
              </a:lnSpc>
            </a:pPr>
            <a:r>
              <a:rPr lang="en-US" sz="1600" b="1" dirty="0" smtClean="0"/>
              <a:t>Ba:    </a:t>
            </a:r>
            <a:r>
              <a:rPr lang="en-US" sz="1600" dirty="0" smtClean="0"/>
              <a:t>No. He flies all over the region. He usually flies to Hong Kong as well as Bangkok. Sometimes he flies to Kuala Lumpur, or Singapore or Jakarta. Occasionally he goes to Phnom Penh, Vientiane or Yangon</a:t>
            </a:r>
          </a:p>
          <a:p>
            <a:pPr>
              <a:lnSpc>
                <a:spcPct val="200000"/>
              </a:lnSpc>
            </a:pPr>
            <a:r>
              <a:rPr lang="en-US" sz="1600" b="1" dirty="0" err="1" smtClean="0"/>
              <a:t>Hoa</a:t>
            </a:r>
            <a:r>
              <a:rPr lang="en-US" sz="1600" b="1" dirty="0" smtClean="0"/>
              <a:t>: </a:t>
            </a:r>
            <a:r>
              <a:rPr lang="en-US" sz="1600" dirty="0" smtClean="0"/>
              <a:t>I’d love to see all those places.</a:t>
            </a:r>
          </a:p>
          <a:p>
            <a:pPr>
              <a:lnSpc>
                <a:spcPct val="200000"/>
              </a:lnSpc>
            </a:pPr>
            <a:r>
              <a:rPr lang="en-US" sz="1600" b="1" dirty="0" smtClean="0"/>
              <a:t>Ba:    </a:t>
            </a:r>
            <a:r>
              <a:rPr lang="en-US" sz="1600" dirty="0" smtClean="0"/>
              <a:t>Me, too. My uncle sends me postcards every time he goes away, so I have both postcards   and stamps from all those cities.</a:t>
            </a:r>
          </a:p>
          <a:p>
            <a:pPr>
              <a:lnSpc>
                <a:spcPct val="200000"/>
              </a:lnSpc>
            </a:pPr>
            <a:r>
              <a:rPr lang="en-US" sz="1600" b="1" dirty="0" err="1" smtClean="0"/>
              <a:t>Hoa</a:t>
            </a:r>
            <a:r>
              <a:rPr lang="en-US" sz="1600" b="1" dirty="0" smtClean="0"/>
              <a:t>: </a:t>
            </a:r>
            <a:r>
              <a:rPr lang="en-US" sz="1600" dirty="0" smtClean="0"/>
              <a:t>Can I see the stamps ?</a:t>
            </a:r>
          </a:p>
          <a:p>
            <a:pPr>
              <a:lnSpc>
                <a:spcPct val="200000"/>
              </a:lnSpc>
            </a:pPr>
            <a:r>
              <a:rPr lang="en-US" sz="1600" b="1" dirty="0" smtClean="0"/>
              <a:t>Ba:    </a:t>
            </a:r>
            <a:r>
              <a:rPr lang="en-US" sz="1600" dirty="0" smtClean="0"/>
              <a:t>Sure. I’ll bring my album to school tomorrow.</a:t>
            </a:r>
            <a:endParaRPr lang="en-US" sz="1600" dirty="0"/>
          </a:p>
        </p:txBody>
      </p:sp>
      <p:pic>
        <p:nvPicPr>
          <p:cNvPr id="7" name="Unit 16 Part 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2667" y="1371600"/>
            <a:ext cx="609600" cy="609600"/>
          </a:xfrm>
          <a:prstGeom prst="rect">
            <a:avLst/>
          </a:prstGeom>
        </p:spPr>
      </p:pic>
    </p:spTree>
    <p:extLst>
      <p:ext uri="{BB962C8B-B14F-4D97-AF65-F5344CB8AC3E}">
        <p14:creationId xmlns:p14="http://schemas.microsoft.com/office/powerpoint/2010/main" val="426960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left)">
                                      <p:cBhvr>
                                        <p:cTn id="25" dur="500"/>
                                        <p:tgtEl>
                                          <p:spTgt spid="6">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left)">
                                      <p:cBhvr>
                                        <p:cTn id="28" dur="500"/>
                                        <p:tgtEl>
                                          <p:spTgt spid="6">
                                            <p:txEl>
                                              <p:pRg st="7" end="7"/>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left)">
                                      <p:cBhvr>
                                        <p:cTn id="31" dur="500"/>
                                        <p:tgtEl>
                                          <p:spTgt spid="6">
                                            <p:txEl>
                                              <p:pRg st="8" end="8"/>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wipe(left)">
                                      <p:cBhvr>
                                        <p:cTn id="34"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77454"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867" y="228601"/>
            <a:ext cx="7509933" cy="1015663"/>
          </a:xfrm>
          <a:prstGeom prst="rect">
            <a:avLst/>
          </a:prstGeom>
          <a:noFill/>
        </p:spPr>
        <p:txBody>
          <a:bodyPr wrap="square" rtlCol="0">
            <a:spAutoFit/>
          </a:bodyPr>
          <a:lstStyle/>
          <a:p>
            <a:pPr algn="ctr"/>
            <a:r>
              <a:rPr lang="en-US" sz="2400" dirty="0" smtClean="0">
                <a:latin typeface=".VnAristote" pitchFamily="34" charset="0"/>
              </a:rPr>
              <a:t>Unit 16: Peoples and Places</a:t>
            </a:r>
          </a:p>
          <a:p>
            <a:pPr algn="ctr"/>
            <a:r>
              <a:rPr lang="en-US" dirty="0">
                <a:latin typeface=".VnAristote" pitchFamily="34" charset="0"/>
              </a:rPr>
              <a:t>Section A: Famous Places in Asia. Lesson 1. A</a:t>
            </a:r>
            <a:r>
              <a:rPr lang="en-US" baseline="-25000" dirty="0">
                <a:latin typeface=".VnAristote" pitchFamily="34" charset="0"/>
              </a:rPr>
              <a:t>1</a:t>
            </a:r>
            <a:r>
              <a:rPr lang="en-US" dirty="0">
                <a:latin typeface=".VnAristote" pitchFamily="34" charset="0"/>
              </a:rPr>
              <a:t>-</a:t>
            </a:r>
            <a:r>
              <a:rPr lang="en-US" baseline="-25000" dirty="0">
                <a:latin typeface=".VnAristote" pitchFamily="34" charset="0"/>
              </a:rPr>
              <a:t>2</a:t>
            </a:r>
            <a:r>
              <a:rPr lang="en-US" dirty="0">
                <a:latin typeface=".VnAristote" pitchFamily="34" charset="0"/>
              </a:rPr>
              <a:t> . Page from 154 to 155 </a:t>
            </a:r>
          </a:p>
          <a:p>
            <a:pPr algn="ctr"/>
            <a:endParaRPr lang="en-US" dirty="0"/>
          </a:p>
        </p:txBody>
      </p:sp>
      <p:sp>
        <p:nvSpPr>
          <p:cNvPr id="6" name="TextBox 5"/>
          <p:cNvSpPr txBox="1"/>
          <p:nvPr/>
        </p:nvSpPr>
        <p:spPr>
          <a:xfrm>
            <a:off x="381000" y="1315998"/>
            <a:ext cx="5943600" cy="369332"/>
          </a:xfrm>
          <a:prstGeom prst="rect">
            <a:avLst/>
          </a:prstGeom>
          <a:noFill/>
        </p:spPr>
        <p:txBody>
          <a:bodyPr wrap="square" rtlCol="0">
            <a:spAutoFit/>
          </a:bodyPr>
          <a:lstStyle/>
          <a:p>
            <a:r>
              <a:rPr lang="en-US" dirty="0" smtClean="0">
                <a:solidFill>
                  <a:srgbClr val="FF0000"/>
                </a:solidFill>
              </a:rPr>
              <a:t>I. Listen. Then practice with a partner</a:t>
            </a:r>
            <a:endParaRPr lang="en-US" dirty="0">
              <a:solidFill>
                <a:srgbClr val="FF0000"/>
              </a:solidFill>
            </a:endParaRPr>
          </a:p>
        </p:txBody>
      </p:sp>
      <p:sp>
        <p:nvSpPr>
          <p:cNvPr id="7" name="TextBox 6"/>
          <p:cNvSpPr txBox="1"/>
          <p:nvPr/>
        </p:nvSpPr>
        <p:spPr>
          <a:xfrm>
            <a:off x="381000" y="1685330"/>
            <a:ext cx="2895600" cy="369332"/>
          </a:xfrm>
          <a:prstGeom prst="rect">
            <a:avLst/>
          </a:prstGeom>
          <a:noFill/>
        </p:spPr>
        <p:txBody>
          <a:bodyPr wrap="square" rtlCol="0">
            <a:spAutoFit/>
          </a:bodyPr>
          <a:lstStyle/>
          <a:p>
            <a:r>
              <a:rPr lang="en-US" dirty="0" smtClean="0"/>
              <a:t>1 Vocabulary</a:t>
            </a:r>
            <a:endParaRPr lang="en-US" dirty="0"/>
          </a:p>
        </p:txBody>
      </p:sp>
      <p:sp>
        <p:nvSpPr>
          <p:cNvPr id="2" name="TextBox 1"/>
          <p:cNvSpPr txBox="1"/>
          <p:nvPr/>
        </p:nvSpPr>
        <p:spPr>
          <a:xfrm>
            <a:off x="381000" y="2054662"/>
            <a:ext cx="3962400" cy="369332"/>
          </a:xfrm>
          <a:prstGeom prst="rect">
            <a:avLst/>
          </a:prstGeom>
          <a:noFill/>
        </p:spPr>
        <p:txBody>
          <a:bodyPr wrap="square" rtlCol="0">
            <a:spAutoFit/>
          </a:bodyPr>
          <a:lstStyle/>
          <a:p>
            <a:r>
              <a:rPr lang="en-US" dirty="0" smtClean="0"/>
              <a:t>2. Now match the half - sentences</a:t>
            </a:r>
            <a:endParaRPr lang="en-US" dirty="0"/>
          </a:p>
        </p:txBody>
      </p:sp>
    </p:spTree>
    <p:extLst>
      <p:ext uri="{BB962C8B-B14F-4D97-AF65-F5344CB8AC3E}">
        <p14:creationId xmlns:p14="http://schemas.microsoft.com/office/powerpoint/2010/main" val="30647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Group 183"/>
          <p:cNvGraphicFramePr>
            <a:graphicFrameLocks/>
          </p:cNvGraphicFramePr>
          <p:nvPr/>
        </p:nvGraphicFramePr>
        <p:xfrm>
          <a:off x="304800" y="1524000"/>
          <a:ext cx="3771900" cy="3840432"/>
        </p:xfrm>
        <a:graphic>
          <a:graphicData uri="http://schemas.openxmlformats.org/drawingml/2006/table">
            <a:tbl>
              <a:tblPr/>
              <a:tblGrid>
                <a:gridCol w="3771900"/>
              </a:tblGrid>
              <a:tr h="45716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rgbClr val="0000FF"/>
                          </a:solidFill>
                          <a:effectLst/>
                          <a:latin typeface="Arial" charset="0"/>
                        </a:rPr>
                        <a:t>a, Ba’s uncle is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b, Uncle Nghia sends postcards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c, Ba keeps the postcards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6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d, Ba puts the stamps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6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e, Hoa wants to</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rgbClr val="0000FF"/>
                          </a:solidFill>
                          <a:effectLst/>
                          <a:latin typeface="Arial" charset="0"/>
                        </a:rPr>
                        <a:t>f, </a:t>
                      </a:r>
                      <a:r>
                        <a:rPr kumimoji="0" lang="en-US" sz="2400" b="1" i="0" u="none" strike="noStrike" cap="none" normalizeH="0" baseline="0" dirty="0" err="1" smtClean="0">
                          <a:ln>
                            <a:noFill/>
                          </a:ln>
                          <a:solidFill>
                            <a:srgbClr val="0000FF"/>
                          </a:solidFill>
                          <a:effectLst/>
                          <a:latin typeface="Arial" charset="0"/>
                        </a:rPr>
                        <a:t>Ba</a:t>
                      </a:r>
                      <a:r>
                        <a:rPr kumimoji="0" lang="en-US" sz="2400" b="1" i="0" u="none" strike="noStrike" cap="none" normalizeH="0" baseline="0" dirty="0" smtClean="0">
                          <a:ln>
                            <a:noFill/>
                          </a:ln>
                          <a:solidFill>
                            <a:srgbClr val="0000FF"/>
                          </a:solidFill>
                          <a:effectLst/>
                          <a:latin typeface="Arial" charset="0"/>
                        </a:rPr>
                        <a:t> and </a:t>
                      </a:r>
                      <a:r>
                        <a:rPr kumimoji="0" lang="en-US" sz="2400" b="1" i="0" u="none" strike="noStrike" cap="none" normalizeH="0" baseline="0" dirty="0" err="1" smtClean="0">
                          <a:ln>
                            <a:noFill/>
                          </a:ln>
                          <a:solidFill>
                            <a:srgbClr val="0000FF"/>
                          </a:solidFill>
                          <a:effectLst/>
                          <a:latin typeface="Arial" charset="0"/>
                        </a:rPr>
                        <a:t>Hoa</a:t>
                      </a:r>
                      <a:r>
                        <a:rPr kumimoji="0" lang="en-US" sz="2400" b="1" i="0" u="none" strike="noStrike" cap="none" normalizeH="0" baseline="0" dirty="0" smtClean="0">
                          <a:ln>
                            <a:noFill/>
                          </a:ln>
                          <a:solidFill>
                            <a:srgbClr val="0000FF"/>
                          </a:solidFill>
                          <a:effectLst/>
                          <a:latin typeface="Arial" charset="0"/>
                        </a:rPr>
                        <a:t> would like to visit</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Group 193"/>
          <p:cNvGraphicFramePr>
            <a:graphicFrameLocks/>
          </p:cNvGraphicFramePr>
          <p:nvPr/>
        </p:nvGraphicFramePr>
        <p:xfrm>
          <a:off x="5105400" y="1524000"/>
          <a:ext cx="3771900" cy="3840432"/>
        </p:xfrm>
        <a:graphic>
          <a:graphicData uri="http://schemas.openxmlformats.org/drawingml/2006/table">
            <a:tbl>
              <a:tblPr/>
              <a:tblGrid>
                <a:gridCol w="3771900"/>
              </a:tblGrid>
              <a:tr h="45716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rgbClr val="0000FF"/>
                          </a:solidFill>
                          <a:effectLst/>
                          <a:latin typeface="Arial" charset="0"/>
                        </a:rPr>
                        <a:t>A. see the stamps.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B. as well as the stamps.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6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C. in a special book.</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6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D. a pilot.</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rgbClr val="0000FF"/>
                          </a:solidFill>
                          <a:effectLst/>
                          <a:latin typeface="Arial" charset="0"/>
                        </a:rPr>
                        <a:t>E. many different places.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rgbClr val="0000FF"/>
                          </a:solidFill>
                          <a:effectLst/>
                          <a:latin typeface="Arial" charset="0"/>
                        </a:rPr>
                        <a:t>F. to Ba from the cities he visits.</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Line 184"/>
          <p:cNvSpPr>
            <a:spLocks noChangeShapeType="1"/>
          </p:cNvSpPr>
          <p:nvPr/>
        </p:nvSpPr>
        <p:spPr bwMode="auto">
          <a:xfrm>
            <a:off x="4114800" y="1752600"/>
            <a:ext cx="990600"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95"/>
          <p:cNvSpPr>
            <a:spLocks noChangeShapeType="1"/>
          </p:cNvSpPr>
          <p:nvPr/>
        </p:nvSpPr>
        <p:spPr bwMode="auto">
          <a:xfrm>
            <a:off x="4038600" y="2438400"/>
            <a:ext cx="1066800" cy="23622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196"/>
          <p:cNvSpPr>
            <a:spLocks noChangeShapeType="1"/>
          </p:cNvSpPr>
          <p:nvPr/>
        </p:nvSpPr>
        <p:spPr bwMode="auto">
          <a:xfrm flipV="1">
            <a:off x="4038600" y="2286000"/>
            <a:ext cx="1066800" cy="114300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97"/>
          <p:cNvSpPr>
            <a:spLocks noChangeShapeType="1"/>
          </p:cNvSpPr>
          <p:nvPr/>
        </p:nvSpPr>
        <p:spPr bwMode="auto">
          <a:xfrm flipV="1">
            <a:off x="4114800" y="1676400"/>
            <a:ext cx="990600" cy="26670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98"/>
          <p:cNvSpPr>
            <a:spLocks noChangeShapeType="1"/>
          </p:cNvSpPr>
          <p:nvPr/>
        </p:nvSpPr>
        <p:spPr bwMode="auto">
          <a:xfrm flipV="1">
            <a:off x="4114800" y="2971800"/>
            <a:ext cx="990600" cy="914400"/>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99"/>
          <p:cNvSpPr>
            <a:spLocks noChangeShapeType="1"/>
          </p:cNvSpPr>
          <p:nvPr/>
        </p:nvSpPr>
        <p:spPr bwMode="auto">
          <a:xfrm flipV="1">
            <a:off x="4038600" y="3962400"/>
            <a:ext cx="1066800" cy="114300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179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1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upLeft)">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up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9"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trips(up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9"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strips(upLeft)">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000" t="-3004" b="-1"/>
          <a:stretch/>
        </p:blipFill>
        <p:spPr>
          <a:xfrm>
            <a:off x="2381298" y="708378"/>
            <a:ext cx="4361843" cy="44506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5410200"/>
            <a:ext cx="1447800" cy="1447800"/>
          </a:xfrm>
          <a:prstGeom prst="rect">
            <a:avLst/>
          </a:prstGeom>
        </p:spPr>
      </p:pic>
      <p:sp>
        <p:nvSpPr>
          <p:cNvPr id="16" name="Oval 15">
            <a:hlinkClick r:id="rId4" action="ppaction://hlinksldjump"/>
          </p:cNvPr>
          <p:cNvSpPr/>
          <p:nvPr/>
        </p:nvSpPr>
        <p:spPr>
          <a:xfrm>
            <a:off x="4402667" y="2163231"/>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23" name="Oval 22"/>
          <p:cNvSpPr/>
          <p:nvPr/>
        </p:nvSpPr>
        <p:spPr>
          <a:xfrm>
            <a:off x="5638800" y="4387143"/>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5" action="ppaction://hlinksldjump"/>
              </a:rPr>
              <a:t>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Oval 23">
            <a:hlinkClick r:id="rId6" action="ppaction://hlinksldjump"/>
          </p:cNvPr>
          <p:cNvSpPr/>
          <p:nvPr/>
        </p:nvSpPr>
        <p:spPr>
          <a:xfrm>
            <a:off x="4301165" y="332880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5" name="Oval 24"/>
          <p:cNvSpPr/>
          <p:nvPr/>
        </p:nvSpPr>
        <p:spPr>
          <a:xfrm>
            <a:off x="4285545" y="2494841"/>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7" action="ppaction://hlinksldjump"/>
              </a:rPr>
              <a:t>3</a:t>
            </a:r>
            <a:endParaRPr lang="en-US" dirty="0"/>
          </a:p>
        </p:txBody>
      </p:sp>
      <p:sp>
        <p:nvSpPr>
          <p:cNvPr id="26" name="Oval 25">
            <a:hlinkClick r:id="rId8" action="ppaction://hlinksldjump"/>
          </p:cNvPr>
          <p:cNvSpPr/>
          <p:nvPr/>
        </p:nvSpPr>
        <p:spPr>
          <a:xfrm>
            <a:off x="4062590" y="27051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2" name="Action Button: Return 1">
            <a:hlinkClick r:id="rId9" action="ppaction://hlinksldjump" highlightClick="1"/>
          </p:cNvPr>
          <p:cNvSpPr/>
          <p:nvPr/>
        </p:nvSpPr>
        <p:spPr>
          <a:xfrm>
            <a:off x="8610600" y="6400800"/>
            <a:ext cx="533400" cy="4572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133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867" y="228601"/>
            <a:ext cx="7509933" cy="1015663"/>
          </a:xfrm>
          <a:prstGeom prst="rect">
            <a:avLst/>
          </a:prstGeom>
          <a:noFill/>
        </p:spPr>
        <p:txBody>
          <a:bodyPr wrap="square" rtlCol="0">
            <a:spAutoFit/>
          </a:bodyPr>
          <a:lstStyle/>
          <a:p>
            <a:pPr algn="ctr"/>
            <a:r>
              <a:rPr lang="en-US" sz="2400" dirty="0" smtClean="0">
                <a:latin typeface=".VnAristote" pitchFamily="34" charset="0"/>
              </a:rPr>
              <a:t>Unit 16: Peoples and Places</a:t>
            </a:r>
          </a:p>
          <a:p>
            <a:pPr algn="ctr"/>
            <a:r>
              <a:rPr lang="en-US" dirty="0">
                <a:latin typeface=".VnAristote" pitchFamily="34" charset="0"/>
              </a:rPr>
              <a:t>Section A: Famous Places in Asia. Lesson 1. A</a:t>
            </a:r>
            <a:r>
              <a:rPr lang="en-US" baseline="-25000" dirty="0">
                <a:latin typeface=".VnAristote" pitchFamily="34" charset="0"/>
              </a:rPr>
              <a:t>1</a:t>
            </a:r>
            <a:r>
              <a:rPr lang="en-US" dirty="0">
                <a:latin typeface=".VnAristote" pitchFamily="34" charset="0"/>
              </a:rPr>
              <a:t>-</a:t>
            </a:r>
            <a:r>
              <a:rPr lang="en-US" baseline="-25000" dirty="0">
                <a:latin typeface=".VnAristote" pitchFamily="34" charset="0"/>
              </a:rPr>
              <a:t>2</a:t>
            </a:r>
            <a:r>
              <a:rPr lang="en-US" dirty="0">
                <a:latin typeface=".VnAristote" pitchFamily="34" charset="0"/>
              </a:rPr>
              <a:t> . Page from 154 to 155 </a:t>
            </a:r>
          </a:p>
          <a:p>
            <a:pPr algn="ctr"/>
            <a:endParaRPr lang="en-US" dirty="0"/>
          </a:p>
        </p:txBody>
      </p:sp>
      <p:sp>
        <p:nvSpPr>
          <p:cNvPr id="6" name="TextBox 5"/>
          <p:cNvSpPr txBox="1"/>
          <p:nvPr/>
        </p:nvSpPr>
        <p:spPr>
          <a:xfrm>
            <a:off x="381000" y="1315998"/>
            <a:ext cx="5943600" cy="369332"/>
          </a:xfrm>
          <a:prstGeom prst="rect">
            <a:avLst/>
          </a:prstGeom>
          <a:noFill/>
        </p:spPr>
        <p:txBody>
          <a:bodyPr wrap="square" rtlCol="0">
            <a:spAutoFit/>
          </a:bodyPr>
          <a:lstStyle/>
          <a:p>
            <a:r>
              <a:rPr lang="en-US" dirty="0" smtClean="0">
                <a:solidFill>
                  <a:srgbClr val="FF0000"/>
                </a:solidFill>
              </a:rPr>
              <a:t>I. Listen. Then practice with a partner</a:t>
            </a:r>
            <a:endParaRPr lang="en-US" dirty="0">
              <a:solidFill>
                <a:srgbClr val="FF0000"/>
              </a:solidFill>
            </a:endParaRPr>
          </a:p>
        </p:txBody>
      </p:sp>
      <p:sp>
        <p:nvSpPr>
          <p:cNvPr id="7" name="TextBox 6"/>
          <p:cNvSpPr txBox="1"/>
          <p:nvPr/>
        </p:nvSpPr>
        <p:spPr>
          <a:xfrm>
            <a:off x="381000" y="1685330"/>
            <a:ext cx="2895600" cy="369332"/>
          </a:xfrm>
          <a:prstGeom prst="rect">
            <a:avLst/>
          </a:prstGeom>
          <a:noFill/>
        </p:spPr>
        <p:txBody>
          <a:bodyPr wrap="square" rtlCol="0">
            <a:spAutoFit/>
          </a:bodyPr>
          <a:lstStyle/>
          <a:p>
            <a:r>
              <a:rPr lang="en-US" dirty="0" smtClean="0"/>
              <a:t>1 Vocabulary</a:t>
            </a:r>
            <a:endParaRPr lang="en-US" dirty="0"/>
          </a:p>
        </p:txBody>
      </p:sp>
      <p:sp>
        <p:nvSpPr>
          <p:cNvPr id="2" name="TextBox 1"/>
          <p:cNvSpPr txBox="1"/>
          <p:nvPr/>
        </p:nvSpPr>
        <p:spPr>
          <a:xfrm>
            <a:off x="381000" y="2054662"/>
            <a:ext cx="3962400" cy="369332"/>
          </a:xfrm>
          <a:prstGeom prst="rect">
            <a:avLst/>
          </a:prstGeom>
          <a:noFill/>
        </p:spPr>
        <p:txBody>
          <a:bodyPr wrap="square" rtlCol="0">
            <a:spAutoFit/>
          </a:bodyPr>
          <a:lstStyle/>
          <a:p>
            <a:r>
              <a:rPr lang="en-US" dirty="0" smtClean="0"/>
              <a:t>2. Now match the half - sentences</a:t>
            </a:r>
            <a:endParaRPr lang="en-US" dirty="0"/>
          </a:p>
        </p:txBody>
      </p:sp>
      <p:sp>
        <p:nvSpPr>
          <p:cNvPr id="3" name="TextBox 2"/>
          <p:cNvSpPr txBox="1"/>
          <p:nvPr/>
        </p:nvSpPr>
        <p:spPr>
          <a:xfrm>
            <a:off x="381000" y="2417676"/>
            <a:ext cx="8610600" cy="369332"/>
          </a:xfrm>
          <a:prstGeom prst="rect">
            <a:avLst/>
          </a:prstGeom>
          <a:noFill/>
        </p:spPr>
        <p:txBody>
          <a:bodyPr wrap="square" rtlCol="0">
            <a:spAutoFit/>
          </a:bodyPr>
          <a:lstStyle/>
          <a:p>
            <a:r>
              <a:rPr lang="en-US" dirty="0" smtClean="0">
                <a:solidFill>
                  <a:srgbClr val="FF0000"/>
                </a:solidFill>
              </a:rPr>
              <a:t>II. Complete the table. Use the names of the countries in the box</a:t>
            </a:r>
            <a:endParaRPr lang="en-US" dirty="0">
              <a:solidFill>
                <a:srgbClr val="FF0000"/>
              </a:solidFill>
            </a:endParaRPr>
          </a:p>
        </p:txBody>
      </p:sp>
      <p:sp>
        <p:nvSpPr>
          <p:cNvPr id="16" name="TextBox 15"/>
          <p:cNvSpPr txBox="1"/>
          <p:nvPr/>
        </p:nvSpPr>
        <p:spPr>
          <a:xfrm>
            <a:off x="381000" y="2787008"/>
            <a:ext cx="2438400" cy="369332"/>
          </a:xfrm>
          <a:prstGeom prst="rect">
            <a:avLst/>
          </a:prstGeom>
          <a:noFill/>
        </p:spPr>
        <p:txBody>
          <a:bodyPr wrap="square" rtlCol="0">
            <a:spAutoFit/>
          </a:bodyPr>
          <a:lstStyle/>
          <a:p>
            <a:r>
              <a:rPr lang="en-US" dirty="0" smtClean="0"/>
              <a:t>1. Complete the table</a:t>
            </a:r>
            <a:endParaRPr lang="en-US" dirty="0"/>
          </a:p>
        </p:txBody>
      </p:sp>
    </p:spTree>
    <p:extLst>
      <p:ext uri="{BB962C8B-B14F-4D97-AF65-F5344CB8AC3E}">
        <p14:creationId xmlns:p14="http://schemas.microsoft.com/office/powerpoint/2010/main" val="274471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16413118"/>
              </p:ext>
            </p:extLst>
          </p:nvPr>
        </p:nvGraphicFramePr>
        <p:xfrm>
          <a:off x="1676400" y="2044949"/>
          <a:ext cx="5791200" cy="3627288"/>
        </p:xfrm>
        <a:graphic>
          <a:graphicData uri="http://schemas.openxmlformats.org/drawingml/2006/table">
            <a:tbl>
              <a:tblPr firstRow="1" bandRow="1">
                <a:tableStyleId>{5C22544A-7EE6-4342-B048-85BDC9FD1C3A}</a:tableStyleId>
              </a:tblPr>
              <a:tblGrid>
                <a:gridCol w="2895600"/>
                <a:gridCol w="2895600"/>
              </a:tblGrid>
              <a:tr h="453411">
                <a:tc>
                  <a:txBody>
                    <a:bodyPr/>
                    <a:lstStyle/>
                    <a:p>
                      <a:r>
                        <a:rPr lang="en-US" dirty="0" smtClean="0"/>
                        <a:t>Capital</a:t>
                      </a:r>
                      <a:endParaRPr lang="en-US" dirty="0"/>
                    </a:p>
                  </a:txBody>
                  <a:tcPr/>
                </a:tc>
                <a:tc>
                  <a:txBody>
                    <a:bodyPr/>
                    <a:lstStyle/>
                    <a:p>
                      <a:r>
                        <a:rPr lang="en-US" dirty="0" smtClean="0"/>
                        <a:t>Countries</a:t>
                      </a:r>
                      <a:endParaRPr lang="en-US" dirty="0"/>
                    </a:p>
                  </a:txBody>
                  <a:tcPr/>
                </a:tc>
              </a:tr>
              <a:tr h="453411">
                <a:tc>
                  <a:txBody>
                    <a:bodyPr/>
                    <a:lstStyle/>
                    <a:p>
                      <a:r>
                        <a:rPr lang="en-US" b="1" dirty="0" smtClean="0"/>
                        <a:t>Bangkok</a:t>
                      </a:r>
                      <a:endParaRPr lang="en-US" b="1" dirty="0"/>
                    </a:p>
                  </a:txBody>
                  <a:tcPr/>
                </a:tc>
                <a:tc>
                  <a:txBody>
                    <a:bodyPr/>
                    <a:lstStyle/>
                    <a:p>
                      <a:endParaRPr lang="en-US" dirty="0"/>
                    </a:p>
                  </a:txBody>
                  <a:tcPr/>
                </a:tc>
              </a:tr>
              <a:tr h="453411">
                <a:tc>
                  <a:txBody>
                    <a:bodyPr/>
                    <a:lstStyle/>
                    <a:p>
                      <a:r>
                        <a:rPr lang="en-US" b="1" dirty="0" smtClean="0"/>
                        <a:t>Beijing</a:t>
                      </a:r>
                      <a:endParaRPr lang="en-US" b="1" dirty="0"/>
                    </a:p>
                  </a:txBody>
                  <a:tcPr/>
                </a:tc>
                <a:tc>
                  <a:txBody>
                    <a:bodyPr/>
                    <a:lstStyle/>
                    <a:p>
                      <a:endParaRPr lang="en-US"/>
                    </a:p>
                  </a:txBody>
                  <a:tcPr/>
                </a:tc>
              </a:tr>
              <a:tr h="453411">
                <a:tc>
                  <a:txBody>
                    <a:bodyPr/>
                    <a:lstStyle/>
                    <a:p>
                      <a:r>
                        <a:rPr lang="en-US" b="1" dirty="0" smtClean="0"/>
                        <a:t>Kuala Lumpur</a:t>
                      </a:r>
                      <a:endParaRPr lang="en-US" b="1" dirty="0"/>
                    </a:p>
                  </a:txBody>
                  <a:tcPr/>
                </a:tc>
                <a:tc>
                  <a:txBody>
                    <a:bodyPr/>
                    <a:lstStyle/>
                    <a:p>
                      <a:endParaRPr lang="en-US"/>
                    </a:p>
                  </a:txBody>
                  <a:tcPr/>
                </a:tc>
              </a:tr>
              <a:tr h="453411">
                <a:tc>
                  <a:txBody>
                    <a:bodyPr/>
                    <a:lstStyle/>
                    <a:p>
                      <a:r>
                        <a:rPr lang="en-US" b="1" dirty="0" smtClean="0"/>
                        <a:t>Phnom Penh</a:t>
                      </a:r>
                      <a:endParaRPr lang="en-US" b="1" dirty="0"/>
                    </a:p>
                  </a:txBody>
                  <a:tcPr/>
                </a:tc>
                <a:tc>
                  <a:txBody>
                    <a:bodyPr/>
                    <a:lstStyle/>
                    <a:p>
                      <a:endParaRPr lang="en-US"/>
                    </a:p>
                  </a:txBody>
                  <a:tcPr/>
                </a:tc>
              </a:tr>
              <a:tr h="453411">
                <a:tc>
                  <a:txBody>
                    <a:bodyPr/>
                    <a:lstStyle/>
                    <a:p>
                      <a:r>
                        <a:rPr lang="en-US" b="1" dirty="0" smtClean="0"/>
                        <a:t>Vientiane</a:t>
                      </a:r>
                      <a:endParaRPr lang="en-US" b="1" dirty="0"/>
                    </a:p>
                  </a:txBody>
                  <a:tcPr/>
                </a:tc>
                <a:tc>
                  <a:txBody>
                    <a:bodyPr/>
                    <a:lstStyle/>
                    <a:p>
                      <a:endParaRPr lang="en-US"/>
                    </a:p>
                  </a:txBody>
                  <a:tcPr/>
                </a:tc>
              </a:tr>
              <a:tr h="453411">
                <a:tc>
                  <a:txBody>
                    <a:bodyPr/>
                    <a:lstStyle/>
                    <a:p>
                      <a:r>
                        <a:rPr lang="en-US" b="1" dirty="0" smtClean="0"/>
                        <a:t>Yangon</a:t>
                      </a:r>
                      <a:endParaRPr lang="en-US" b="1" dirty="0"/>
                    </a:p>
                  </a:txBody>
                  <a:tcPr/>
                </a:tc>
                <a:tc>
                  <a:txBody>
                    <a:bodyPr/>
                    <a:lstStyle/>
                    <a:p>
                      <a:endParaRPr lang="en-US"/>
                    </a:p>
                  </a:txBody>
                  <a:tcPr/>
                </a:tc>
              </a:tr>
              <a:tr h="453411">
                <a:tc>
                  <a:txBody>
                    <a:bodyPr/>
                    <a:lstStyle/>
                    <a:p>
                      <a:r>
                        <a:rPr lang="en-US" b="1" dirty="0" smtClean="0"/>
                        <a:t>Jakarta</a:t>
                      </a:r>
                      <a:endParaRPr lang="en-US" b="1" dirty="0"/>
                    </a:p>
                  </a:txBody>
                  <a:tcPr/>
                </a:tc>
                <a:tc>
                  <a:txBody>
                    <a:bodyPr/>
                    <a:lstStyle/>
                    <a:p>
                      <a:endParaRPr lang="en-US" dirty="0"/>
                    </a:p>
                  </a:txBody>
                  <a:tcPr/>
                </a:tc>
              </a:tr>
            </a:tbl>
          </a:graphicData>
        </a:graphic>
      </p:graphicFrame>
      <p:sp>
        <p:nvSpPr>
          <p:cNvPr id="5" name="Rectangle 4"/>
          <p:cNvSpPr/>
          <p:nvPr/>
        </p:nvSpPr>
        <p:spPr>
          <a:xfrm>
            <a:off x="4560711" y="2511963"/>
            <a:ext cx="2895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Thailand</a:t>
            </a:r>
            <a:endParaRPr lang="en-US" dirty="0"/>
          </a:p>
        </p:txBody>
      </p:sp>
      <p:sp>
        <p:nvSpPr>
          <p:cNvPr id="6" name="Rounded Rectangle 5"/>
          <p:cNvSpPr/>
          <p:nvPr/>
        </p:nvSpPr>
        <p:spPr>
          <a:xfrm>
            <a:off x="4560711" y="2969163"/>
            <a:ext cx="2895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China</a:t>
            </a:r>
            <a:endParaRPr lang="en-US" dirty="0"/>
          </a:p>
        </p:txBody>
      </p:sp>
      <p:sp>
        <p:nvSpPr>
          <p:cNvPr id="7" name="Rounded Rectangle 6"/>
          <p:cNvSpPr/>
          <p:nvPr/>
        </p:nvSpPr>
        <p:spPr>
          <a:xfrm>
            <a:off x="4560711" y="3426363"/>
            <a:ext cx="2895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Malaysia</a:t>
            </a:r>
            <a:endParaRPr lang="en-US" dirty="0"/>
          </a:p>
        </p:txBody>
      </p:sp>
      <p:sp>
        <p:nvSpPr>
          <p:cNvPr id="8" name="Rounded Rectangle 7"/>
          <p:cNvSpPr/>
          <p:nvPr/>
        </p:nvSpPr>
        <p:spPr>
          <a:xfrm>
            <a:off x="4560711" y="3883563"/>
            <a:ext cx="2895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Cambodia</a:t>
            </a:r>
            <a:endParaRPr lang="en-US" dirty="0"/>
          </a:p>
        </p:txBody>
      </p:sp>
      <p:sp>
        <p:nvSpPr>
          <p:cNvPr id="9" name="Rounded Rectangle 8"/>
          <p:cNvSpPr/>
          <p:nvPr/>
        </p:nvSpPr>
        <p:spPr>
          <a:xfrm>
            <a:off x="4572000" y="4340763"/>
            <a:ext cx="2884311"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Laos</a:t>
            </a:r>
            <a:endParaRPr lang="en-US" dirty="0"/>
          </a:p>
        </p:txBody>
      </p:sp>
      <p:sp>
        <p:nvSpPr>
          <p:cNvPr id="10" name="Rounded Rectangle 9"/>
          <p:cNvSpPr/>
          <p:nvPr/>
        </p:nvSpPr>
        <p:spPr>
          <a:xfrm>
            <a:off x="4560711" y="4797963"/>
            <a:ext cx="2895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Myanmar</a:t>
            </a:r>
            <a:endParaRPr lang="en-US" dirty="0"/>
          </a:p>
        </p:txBody>
      </p:sp>
      <p:sp>
        <p:nvSpPr>
          <p:cNvPr id="11" name="Rounded Rectangle 10"/>
          <p:cNvSpPr/>
          <p:nvPr/>
        </p:nvSpPr>
        <p:spPr>
          <a:xfrm>
            <a:off x="4560711" y="5255163"/>
            <a:ext cx="2895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Indonesia</a:t>
            </a:r>
            <a:endParaRPr lang="en-US" dirty="0"/>
          </a:p>
        </p:txBody>
      </p:sp>
    </p:spTree>
    <p:extLst>
      <p:ext uri="{BB962C8B-B14F-4D97-AF65-F5344CB8AC3E}">
        <p14:creationId xmlns:p14="http://schemas.microsoft.com/office/powerpoint/2010/main" val="33232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867" y="228601"/>
            <a:ext cx="7509933" cy="1015663"/>
          </a:xfrm>
          <a:prstGeom prst="rect">
            <a:avLst/>
          </a:prstGeom>
          <a:noFill/>
        </p:spPr>
        <p:txBody>
          <a:bodyPr wrap="square" rtlCol="0">
            <a:spAutoFit/>
          </a:bodyPr>
          <a:lstStyle/>
          <a:p>
            <a:pPr algn="ctr"/>
            <a:r>
              <a:rPr lang="en-US" sz="2400" dirty="0" smtClean="0">
                <a:latin typeface=".VnAristote" pitchFamily="34" charset="0"/>
              </a:rPr>
              <a:t>Unit 16: Peoples and Places</a:t>
            </a:r>
          </a:p>
          <a:p>
            <a:pPr algn="ctr"/>
            <a:r>
              <a:rPr lang="en-US" dirty="0">
                <a:latin typeface=".VnAristote" pitchFamily="34" charset="0"/>
              </a:rPr>
              <a:t>Section A: Famous Places in Asia. Lesson 1. A</a:t>
            </a:r>
            <a:r>
              <a:rPr lang="en-US" baseline="-25000" dirty="0">
                <a:latin typeface=".VnAristote" pitchFamily="34" charset="0"/>
              </a:rPr>
              <a:t>1</a:t>
            </a:r>
            <a:r>
              <a:rPr lang="en-US" dirty="0">
                <a:latin typeface=".VnAristote" pitchFamily="34" charset="0"/>
              </a:rPr>
              <a:t>-</a:t>
            </a:r>
            <a:r>
              <a:rPr lang="en-US" baseline="-25000" dirty="0">
                <a:latin typeface=".VnAristote" pitchFamily="34" charset="0"/>
              </a:rPr>
              <a:t>2</a:t>
            </a:r>
            <a:r>
              <a:rPr lang="en-US" dirty="0">
                <a:latin typeface=".VnAristote" pitchFamily="34" charset="0"/>
              </a:rPr>
              <a:t> . Page from 154 to 155 </a:t>
            </a:r>
          </a:p>
          <a:p>
            <a:pPr algn="ctr"/>
            <a:endParaRPr lang="en-US" dirty="0"/>
          </a:p>
        </p:txBody>
      </p:sp>
      <p:sp>
        <p:nvSpPr>
          <p:cNvPr id="6" name="TextBox 5"/>
          <p:cNvSpPr txBox="1"/>
          <p:nvPr/>
        </p:nvSpPr>
        <p:spPr>
          <a:xfrm>
            <a:off x="381000" y="1315998"/>
            <a:ext cx="5943600" cy="369332"/>
          </a:xfrm>
          <a:prstGeom prst="rect">
            <a:avLst/>
          </a:prstGeom>
          <a:noFill/>
        </p:spPr>
        <p:txBody>
          <a:bodyPr wrap="square" rtlCol="0">
            <a:spAutoFit/>
          </a:bodyPr>
          <a:lstStyle/>
          <a:p>
            <a:r>
              <a:rPr lang="en-US" dirty="0" smtClean="0">
                <a:solidFill>
                  <a:srgbClr val="FF0000"/>
                </a:solidFill>
              </a:rPr>
              <a:t>I. Listen. Then practice with a partner</a:t>
            </a:r>
            <a:endParaRPr lang="en-US" dirty="0">
              <a:solidFill>
                <a:srgbClr val="FF0000"/>
              </a:solidFill>
            </a:endParaRPr>
          </a:p>
        </p:txBody>
      </p:sp>
      <p:sp>
        <p:nvSpPr>
          <p:cNvPr id="7" name="TextBox 6"/>
          <p:cNvSpPr txBox="1"/>
          <p:nvPr/>
        </p:nvSpPr>
        <p:spPr>
          <a:xfrm>
            <a:off x="381000" y="1685330"/>
            <a:ext cx="2895600" cy="369332"/>
          </a:xfrm>
          <a:prstGeom prst="rect">
            <a:avLst/>
          </a:prstGeom>
          <a:noFill/>
        </p:spPr>
        <p:txBody>
          <a:bodyPr wrap="square" rtlCol="0">
            <a:spAutoFit/>
          </a:bodyPr>
          <a:lstStyle/>
          <a:p>
            <a:r>
              <a:rPr lang="en-US" dirty="0" smtClean="0"/>
              <a:t>1 Vocabulary</a:t>
            </a:r>
            <a:endParaRPr lang="en-US" dirty="0"/>
          </a:p>
        </p:txBody>
      </p:sp>
      <p:sp>
        <p:nvSpPr>
          <p:cNvPr id="2" name="TextBox 1"/>
          <p:cNvSpPr txBox="1"/>
          <p:nvPr/>
        </p:nvSpPr>
        <p:spPr>
          <a:xfrm>
            <a:off x="381000" y="2054662"/>
            <a:ext cx="3962400" cy="369332"/>
          </a:xfrm>
          <a:prstGeom prst="rect">
            <a:avLst/>
          </a:prstGeom>
          <a:noFill/>
        </p:spPr>
        <p:txBody>
          <a:bodyPr wrap="square" rtlCol="0">
            <a:spAutoFit/>
          </a:bodyPr>
          <a:lstStyle/>
          <a:p>
            <a:r>
              <a:rPr lang="en-US" dirty="0" smtClean="0"/>
              <a:t>2. Now match the half - sentences</a:t>
            </a:r>
            <a:endParaRPr lang="en-US" dirty="0"/>
          </a:p>
        </p:txBody>
      </p:sp>
      <p:sp>
        <p:nvSpPr>
          <p:cNvPr id="3" name="TextBox 2"/>
          <p:cNvSpPr txBox="1"/>
          <p:nvPr/>
        </p:nvSpPr>
        <p:spPr>
          <a:xfrm>
            <a:off x="381000" y="2417676"/>
            <a:ext cx="8610600" cy="369332"/>
          </a:xfrm>
          <a:prstGeom prst="rect">
            <a:avLst/>
          </a:prstGeom>
          <a:noFill/>
        </p:spPr>
        <p:txBody>
          <a:bodyPr wrap="square" rtlCol="0">
            <a:spAutoFit/>
          </a:bodyPr>
          <a:lstStyle/>
          <a:p>
            <a:r>
              <a:rPr lang="en-US" dirty="0" smtClean="0">
                <a:solidFill>
                  <a:srgbClr val="FF0000"/>
                </a:solidFill>
              </a:rPr>
              <a:t>II. Complete the table. Use the names of the countries in the box</a:t>
            </a:r>
            <a:endParaRPr lang="en-US" dirty="0">
              <a:solidFill>
                <a:srgbClr val="FF0000"/>
              </a:solidFill>
            </a:endParaRPr>
          </a:p>
        </p:txBody>
      </p:sp>
      <p:sp>
        <p:nvSpPr>
          <p:cNvPr id="16" name="TextBox 15"/>
          <p:cNvSpPr txBox="1"/>
          <p:nvPr/>
        </p:nvSpPr>
        <p:spPr>
          <a:xfrm>
            <a:off x="381000" y="2787008"/>
            <a:ext cx="2438400" cy="369332"/>
          </a:xfrm>
          <a:prstGeom prst="rect">
            <a:avLst/>
          </a:prstGeom>
          <a:noFill/>
        </p:spPr>
        <p:txBody>
          <a:bodyPr wrap="square" rtlCol="0">
            <a:spAutoFit/>
          </a:bodyPr>
          <a:lstStyle/>
          <a:p>
            <a:r>
              <a:rPr lang="en-US" dirty="0" smtClean="0"/>
              <a:t>1. Complete the table</a:t>
            </a:r>
            <a:endParaRPr lang="en-US" dirty="0"/>
          </a:p>
        </p:txBody>
      </p:sp>
      <p:sp>
        <p:nvSpPr>
          <p:cNvPr id="5" name="TextBox 4"/>
          <p:cNvSpPr txBox="1"/>
          <p:nvPr/>
        </p:nvSpPr>
        <p:spPr>
          <a:xfrm>
            <a:off x="381000" y="3156340"/>
            <a:ext cx="6477000" cy="369332"/>
          </a:xfrm>
          <a:prstGeom prst="rect">
            <a:avLst/>
          </a:prstGeom>
          <a:noFill/>
        </p:spPr>
        <p:txBody>
          <a:bodyPr wrap="square" rtlCol="0">
            <a:spAutoFit/>
          </a:bodyPr>
          <a:lstStyle/>
          <a:p>
            <a:r>
              <a:rPr lang="en-US" dirty="0" smtClean="0"/>
              <a:t>2. Now ask and answer questions with a partner.</a:t>
            </a:r>
            <a:endParaRPr lang="en-US" dirty="0"/>
          </a:p>
        </p:txBody>
      </p:sp>
    </p:spTree>
    <p:extLst>
      <p:ext uri="{BB962C8B-B14F-4D97-AF65-F5344CB8AC3E}">
        <p14:creationId xmlns:p14="http://schemas.microsoft.com/office/powerpoint/2010/main" val="15021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6324600" cy="2308324"/>
          </a:xfrm>
          <a:prstGeom prst="rect">
            <a:avLst/>
          </a:prstGeom>
          <a:noFill/>
        </p:spPr>
        <p:txBody>
          <a:bodyPr wrap="square" rtlCol="0">
            <a:spAutoFit/>
          </a:bodyPr>
          <a:lstStyle/>
          <a:p>
            <a:r>
              <a:rPr lang="en-US" dirty="0" err="1" smtClean="0"/>
              <a:t>Eg</a:t>
            </a:r>
            <a:r>
              <a:rPr lang="en-US" dirty="0" smtClean="0"/>
              <a:t> dialogue:</a:t>
            </a:r>
          </a:p>
          <a:p>
            <a:endParaRPr lang="en-US" dirty="0"/>
          </a:p>
          <a:p>
            <a:pPr>
              <a:lnSpc>
                <a:spcPct val="150000"/>
              </a:lnSpc>
            </a:pPr>
            <a:r>
              <a:rPr lang="en-US" dirty="0" smtClean="0">
                <a:solidFill>
                  <a:schemeClr val="tx2"/>
                </a:solidFill>
              </a:rPr>
              <a:t>Alan : Where does Ba’s uncle fly to ?</a:t>
            </a:r>
          </a:p>
          <a:p>
            <a:pPr>
              <a:lnSpc>
                <a:spcPct val="150000"/>
              </a:lnSpc>
            </a:pPr>
            <a:r>
              <a:rPr lang="en-US" dirty="0" smtClean="0">
                <a:solidFill>
                  <a:srgbClr val="FF0000"/>
                </a:solidFill>
              </a:rPr>
              <a:t>Alex : He usually flies to Phnom Penh.</a:t>
            </a:r>
          </a:p>
          <a:p>
            <a:pPr>
              <a:lnSpc>
                <a:spcPct val="150000"/>
              </a:lnSpc>
            </a:pPr>
            <a:r>
              <a:rPr lang="en-US" dirty="0" smtClean="0">
                <a:solidFill>
                  <a:schemeClr val="tx2"/>
                </a:solidFill>
              </a:rPr>
              <a:t>Alan : Where is that ?</a:t>
            </a:r>
          </a:p>
          <a:p>
            <a:pPr>
              <a:lnSpc>
                <a:spcPct val="150000"/>
              </a:lnSpc>
            </a:pPr>
            <a:r>
              <a:rPr lang="en-US" dirty="0" smtClean="0">
                <a:solidFill>
                  <a:srgbClr val="FF0000"/>
                </a:solidFill>
              </a:rPr>
              <a:t>Alex : It’s in Cambodia</a:t>
            </a:r>
            <a:endParaRPr lang="en-US" dirty="0">
              <a:solidFill>
                <a:srgbClr val="FF0000"/>
              </a:solidFill>
            </a:endParaRPr>
          </a:p>
        </p:txBody>
      </p:sp>
      <p:sp>
        <p:nvSpPr>
          <p:cNvPr id="5" name="Rectangle 4"/>
          <p:cNvSpPr/>
          <p:nvPr/>
        </p:nvSpPr>
        <p:spPr>
          <a:xfrm>
            <a:off x="457200" y="2959881"/>
            <a:ext cx="7696200" cy="369332"/>
          </a:xfrm>
          <a:prstGeom prst="rect">
            <a:avLst/>
          </a:prstGeom>
        </p:spPr>
        <p:txBody>
          <a:bodyPr wrap="square">
            <a:spAutoFit/>
          </a:bodyPr>
          <a:lstStyle/>
          <a:p>
            <a:r>
              <a:rPr lang="en-US" dirty="0"/>
              <a:t>Based on the suggestions below to make conversation with you next!</a:t>
            </a:r>
          </a:p>
        </p:txBody>
      </p:sp>
      <p:sp>
        <p:nvSpPr>
          <p:cNvPr id="7" name="TextBox 6"/>
          <p:cNvSpPr txBox="1"/>
          <p:nvPr/>
        </p:nvSpPr>
        <p:spPr>
          <a:xfrm>
            <a:off x="457200" y="3505200"/>
            <a:ext cx="4724400" cy="1711944"/>
          </a:xfrm>
          <a:prstGeom prst="rect">
            <a:avLst/>
          </a:prstGeom>
          <a:noFill/>
        </p:spPr>
        <p:txBody>
          <a:bodyPr wrap="square" rtlCol="0">
            <a:spAutoFit/>
          </a:bodyPr>
          <a:lstStyle/>
          <a:p>
            <a:pPr marL="342900" indent="-342900">
              <a:lnSpc>
                <a:spcPct val="150000"/>
              </a:lnSpc>
              <a:buAutoNum type="alphaLcParenR"/>
            </a:pPr>
            <a:r>
              <a:rPr lang="en-US" dirty="0" smtClean="0"/>
              <a:t>Hanoi</a:t>
            </a:r>
          </a:p>
          <a:p>
            <a:pPr marL="342900" indent="-342900">
              <a:lnSpc>
                <a:spcPct val="150000"/>
              </a:lnSpc>
              <a:buAutoNum type="alphaLcParenR"/>
            </a:pPr>
            <a:r>
              <a:rPr lang="en-US" dirty="0" smtClean="0"/>
              <a:t>Tokyo</a:t>
            </a:r>
          </a:p>
          <a:p>
            <a:pPr marL="342900" indent="-342900">
              <a:lnSpc>
                <a:spcPct val="150000"/>
              </a:lnSpc>
              <a:buAutoNum type="alphaLcParenR"/>
            </a:pPr>
            <a:r>
              <a:rPr lang="en-US" dirty="0" smtClean="0"/>
              <a:t>Singapore City</a:t>
            </a:r>
          </a:p>
          <a:p>
            <a:pPr marL="342900" indent="-342900">
              <a:lnSpc>
                <a:spcPct val="150000"/>
              </a:lnSpc>
              <a:buAutoNum type="alphaLcParenR"/>
            </a:pPr>
            <a:r>
              <a:rPr lang="en-US" dirty="0" smtClean="0"/>
              <a:t>Jakarta</a:t>
            </a:r>
            <a:endParaRPr lang="en-US" dirty="0"/>
          </a:p>
        </p:txBody>
      </p:sp>
    </p:spTree>
    <p:extLst>
      <p:ext uri="{BB962C8B-B14F-4D97-AF65-F5344CB8AC3E}">
        <p14:creationId xmlns:p14="http://schemas.microsoft.com/office/powerpoint/2010/main" val="26803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4" presetClass="emph" presetSubtype="0" fill="hold" grpId="0" nodeType="click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5"/>
                                        </p:tgtEl>
                                        <p:attrNameLst>
                                          <p:attrName>ppt_x</p:attrName>
                                          <p:attrName>ppt_y</p:attrName>
                                        </p:attrNameLst>
                                      </p:cBhvr>
                                    </p:animMotion>
                                    <p:animRot by="1500000">
                                      <p:cBhvr>
                                        <p:cTn id="34" dur="125" fill="hold">
                                          <p:stCondLst>
                                            <p:cond delay="0"/>
                                          </p:stCondLst>
                                        </p:cTn>
                                        <p:tgtEl>
                                          <p:spTgt spid="5"/>
                                        </p:tgtEl>
                                        <p:attrNameLst>
                                          <p:attrName>r</p:attrName>
                                        </p:attrNameLst>
                                      </p:cBhvr>
                                    </p:animRot>
                                    <p:animRot by="-1500000">
                                      <p:cBhvr>
                                        <p:cTn id="35" dur="125" fill="hold">
                                          <p:stCondLst>
                                            <p:cond delay="125"/>
                                          </p:stCondLst>
                                        </p:cTn>
                                        <p:tgtEl>
                                          <p:spTgt spid="5"/>
                                        </p:tgtEl>
                                        <p:attrNameLst>
                                          <p:attrName>r</p:attrName>
                                        </p:attrNameLst>
                                      </p:cBhvr>
                                    </p:animRot>
                                    <p:animRot by="-1500000">
                                      <p:cBhvr>
                                        <p:cTn id="36" dur="125" fill="hold">
                                          <p:stCondLst>
                                            <p:cond delay="250"/>
                                          </p:stCondLst>
                                        </p:cTn>
                                        <p:tgtEl>
                                          <p:spTgt spid="5"/>
                                        </p:tgtEl>
                                        <p:attrNameLst>
                                          <p:attrName>r</p:attrName>
                                        </p:attrNameLst>
                                      </p:cBhvr>
                                    </p:animRot>
                                    <p:animRot by="1500000">
                                      <p:cBhvr>
                                        <p:cTn id="37" dur="125" fill="hold">
                                          <p:stCondLst>
                                            <p:cond delay="375"/>
                                          </p:stCondLst>
                                        </p:cTn>
                                        <p:tgtEl>
                                          <p:spTgt spid="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wipe(left)">
                                      <p:cBhvr>
                                        <p:cTn id="42" dur="500"/>
                                        <p:tgtEl>
                                          <p:spTgt spid="7">
                                            <p:txEl>
                                              <p:pRg st="0" end="0"/>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wipe(left)">
                                      <p:cBhvr>
                                        <p:cTn id="5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smtClean="0"/>
          </a:p>
        </p:txBody>
      </p:sp>
      <p:sp>
        <p:nvSpPr>
          <p:cNvPr id="17411" name="Rectangle 3"/>
          <p:cNvSpPr>
            <a:spLocks noGrp="1" noChangeArrowheads="1"/>
          </p:cNvSpPr>
          <p:nvPr>
            <p:ph type="body" idx="1"/>
          </p:nvPr>
        </p:nvSpPr>
        <p:spPr/>
        <p:txBody>
          <a:bodyPr/>
          <a:lstStyle/>
          <a:p>
            <a:pPr eaLnBrk="1" hangingPunct="1"/>
            <a:endParaRPr lang="en-US" smtClean="0"/>
          </a:p>
        </p:txBody>
      </p:sp>
      <p:pic>
        <p:nvPicPr>
          <p:cNvPr id="17412" name="Picture 4" descr="B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p:cNvSpPr>
            <a:spLocks noChangeArrowheads="1"/>
          </p:cNvSpPr>
          <p:nvPr/>
        </p:nvSpPr>
        <p:spPr bwMode="auto">
          <a:xfrm>
            <a:off x="990600" y="1924050"/>
            <a:ext cx="7010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355600"/>
            <a:r>
              <a:rPr lang="en-US" sz="2400" b="1">
                <a:solidFill>
                  <a:srgbClr val="0000FF"/>
                </a:solidFill>
              </a:rPr>
              <a:t>1. Kuala Lumpur is the capital of ……….. </a:t>
            </a:r>
          </a:p>
          <a:p>
            <a:pPr indent="355600"/>
            <a:r>
              <a:rPr lang="en-US" sz="2400" b="1">
                <a:solidFill>
                  <a:srgbClr val="0000FF"/>
                </a:solidFill>
              </a:rPr>
              <a:t>   </a:t>
            </a:r>
            <a:r>
              <a:rPr lang="en-US" sz="2400" b="1">
                <a:solidFill>
                  <a:srgbClr val="FF3399"/>
                </a:solidFill>
              </a:rPr>
              <a:t>A.Australia     B.Malaysia     C.Japan </a:t>
            </a:r>
          </a:p>
          <a:p>
            <a:pPr indent="355600"/>
            <a:r>
              <a:rPr lang="en-US" sz="2400" b="1">
                <a:solidFill>
                  <a:srgbClr val="0000FF"/>
                </a:solidFill>
              </a:rPr>
              <a:t>2. Ba’s uncle is a ………</a:t>
            </a:r>
          </a:p>
          <a:p>
            <a:pPr indent="355600"/>
            <a:r>
              <a:rPr lang="en-US" sz="2400" b="1">
                <a:solidFill>
                  <a:srgbClr val="0000FF"/>
                </a:solidFill>
              </a:rPr>
              <a:t>   </a:t>
            </a:r>
            <a:r>
              <a:rPr lang="en-US" sz="2400" b="1">
                <a:solidFill>
                  <a:srgbClr val="FF3399"/>
                </a:solidFill>
              </a:rPr>
              <a:t>A.farmer       B.doctor        C.pilot.</a:t>
            </a:r>
          </a:p>
          <a:p>
            <a:pPr indent="355600"/>
            <a:r>
              <a:rPr lang="en-US" sz="2400" b="1">
                <a:solidFill>
                  <a:srgbClr val="0000FF"/>
                </a:solidFill>
              </a:rPr>
              <a:t>3. Mr Nghia …….. flies to Kuala Lumpur.</a:t>
            </a:r>
          </a:p>
          <a:p>
            <a:pPr indent="355600"/>
            <a:r>
              <a:rPr lang="en-US" sz="2400" b="1">
                <a:solidFill>
                  <a:srgbClr val="0000FF"/>
                </a:solidFill>
              </a:rPr>
              <a:t>   </a:t>
            </a:r>
            <a:r>
              <a:rPr lang="en-US" sz="2400" b="1">
                <a:solidFill>
                  <a:srgbClr val="FF3399"/>
                </a:solidFill>
              </a:rPr>
              <a:t>A.usually   B.sometimes   C.occasionally</a:t>
            </a:r>
          </a:p>
          <a:p>
            <a:pPr indent="355600"/>
            <a:r>
              <a:rPr lang="en-US" sz="2400" b="1">
                <a:solidFill>
                  <a:srgbClr val="0000FF"/>
                </a:solidFill>
              </a:rPr>
              <a:t>4.Bangkok is the capital of …………</a:t>
            </a:r>
          </a:p>
          <a:p>
            <a:pPr indent="355600"/>
            <a:r>
              <a:rPr lang="en-US" sz="2400" b="1">
                <a:solidFill>
                  <a:srgbClr val="FF3399"/>
                </a:solidFill>
              </a:rPr>
              <a:t>   A.Thailand</a:t>
            </a:r>
            <a:r>
              <a:rPr lang="en-US">
                <a:solidFill>
                  <a:srgbClr val="FF3399"/>
                </a:solidFill>
              </a:rPr>
              <a:t>     </a:t>
            </a:r>
            <a:r>
              <a:rPr lang="en-US" sz="2400" b="1">
                <a:solidFill>
                  <a:srgbClr val="FF3399"/>
                </a:solidFill>
              </a:rPr>
              <a:t>B.Malaysia    C.Indonesia</a:t>
            </a:r>
          </a:p>
        </p:txBody>
      </p:sp>
      <p:sp>
        <p:nvSpPr>
          <p:cNvPr id="17414" name="Rectangle 6"/>
          <p:cNvSpPr>
            <a:spLocks noChangeArrowheads="1"/>
          </p:cNvSpPr>
          <p:nvPr/>
        </p:nvSpPr>
        <p:spPr bwMode="auto">
          <a:xfrm>
            <a:off x="1143000" y="914400"/>
            <a:ext cx="7331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indent="355600" algn="ctr"/>
            <a:r>
              <a:rPr lang="en-US" sz="2800" b="1" u="sng">
                <a:solidFill>
                  <a:srgbClr val="C00000"/>
                </a:solidFill>
              </a:rPr>
              <a:t>*Choose the best answer and circle it</a:t>
            </a:r>
            <a:r>
              <a:rPr lang="en-US" sz="2800" b="1">
                <a:solidFill>
                  <a:srgbClr val="C00000"/>
                </a:solidFill>
              </a:rPr>
              <a:t>:</a:t>
            </a:r>
          </a:p>
        </p:txBody>
      </p:sp>
      <p:pic>
        <p:nvPicPr>
          <p:cNvPr id="17415" name="Picture 7" descr="tay cỉc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91475" y="0"/>
            <a:ext cx="11525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tay cỉc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10572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descr="vc cbv"/>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305425"/>
            <a:ext cx="9715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1" descr="o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5932488"/>
            <a:ext cx="129540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5" name="Oval 13"/>
          <p:cNvSpPr>
            <a:spLocks noChangeArrowheads="1"/>
          </p:cNvSpPr>
          <p:nvPr/>
        </p:nvSpPr>
        <p:spPr bwMode="auto">
          <a:xfrm>
            <a:off x="3460044" y="2286000"/>
            <a:ext cx="533400" cy="533400"/>
          </a:xfrm>
          <a:prstGeom prst="ellipse">
            <a:avLst/>
          </a:prstGeom>
          <a:solidFill>
            <a:schemeClr val="accent1">
              <a:alpha val="47842"/>
            </a:schemeClr>
          </a:solidFill>
          <a:ln w="9525">
            <a:solidFill>
              <a:schemeClr val="tx1"/>
            </a:solidFill>
            <a:round/>
            <a:headEnd/>
            <a:tailEnd/>
          </a:ln>
        </p:spPr>
        <p:txBody>
          <a:bodyPr wrap="none" anchor="ctr"/>
          <a:lstStyle/>
          <a:p>
            <a:endParaRPr lang="en-US"/>
          </a:p>
        </p:txBody>
      </p:sp>
      <p:sp>
        <p:nvSpPr>
          <p:cNvPr id="136206" name="Oval 14"/>
          <p:cNvSpPr>
            <a:spLocks noChangeArrowheads="1"/>
          </p:cNvSpPr>
          <p:nvPr/>
        </p:nvSpPr>
        <p:spPr bwMode="auto">
          <a:xfrm>
            <a:off x="5029200" y="2964656"/>
            <a:ext cx="533400" cy="533400"/>
          </a:xfrm>
          <a:prstGeom prst="ellipse">
            <a:avLst/>
          </a:prstGeom>
          <a:solidFill>
            <a:schemeClr val="accent1">
              <a:alpha val="47842"/>
            </a:schemeClr>
          </a:solidFill>
          <a:ln w="9525">
            <a:solidFill>
              <a:schemeClr val="tx1"/>
            </a:solidFill>
            <a:round/>
            <a:headEnd/>
            <a:tailEnd/>
          </a:ln>
        </p:spPr>
        <p:txBody>
          <a:bodyPr wrap="none" anchor="ctr"/>
          <a:lstStyle/>
          <a:p>
            <a:endParaRPr lang="en-US"/>
          </a:p>
        </p:txBody>
      </p:sp>
      <p:sp>
        <p:nvSpPr>
          <p:cNvPr id="136207" name="Oval 15"/>
          <p:cNvSpPr>
            <a:spLocks noChangeArrowheads="1"/>
          </p:cNvSpPr>
          <p:nvPr/>
        </p:nvSpPr>
        <p:spPr bwMode="auto">
          <a:xfrm>
            <a:off x="3086100" y="3733800"/>
            <a:ext cx="533400" cy="533400"/>
          </a:xfrm>
          <a:prstGeom prst="ellipse">
            <a:avLst/>
          </a:prstGeom>
          <a:solidFill>
            <a:schemeClr val="accent1">
              <a:alpha val="47842"/>
            </a:schemeClr>
          </a:solidFill>
          <a:ln w="9525">
            <a:solidFill>
              <a:schemeClr val="tx1"/>
            </a:solidFill>
            <a:round/>
            <a:headEnd/>
            <a:tailEnd/>
          </a:ln>
        </p:spPr>
        <p:txBody>
          <a:bodyPr wrap="none" anchor="ctr"/>
          <a:lstStyle/>
          <a:p>
            <a:endParaRPr lang="en-US"/>
          </a:p>
        </p:txBody>
      </p:sp>
      <p:sp>
        <p:nvSpPr>
          <p:cNvPr id="136208" name="Oval 16"/>
          <p:cNvSpPr>
            <a:spLocks noChangeArrowheads="1"/>
          </p:cNvSpPr>
          <p:nvPr/>
        </p:nvSpPr>
        <p:spPr bwMode="auto">
          <a:xfrm>
            <a:off x="1524000" y="4495800"/>
            <a:ext cx="533400" cy="533400"/>
          </a:xfrm>
          <a:prstGeom prst="ellipse">
            <a:avLst/>
          </a:prstGeom>
          <a:solidFill>
            <a:schemeClr val="accent1">
              <a:alpha val="47842"/>
            </a:schemeClr>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952088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36205"/>
                                        </p:tgtEl>
                                        <p:attrNameLst>
                                          <p:attrName>style.visibility</p:attrName>
                                        </p:attrNameLst>
                                      </p:cBhvr>
                                      <p:to>
                                        <p:strVal val="visible"/>
                                      </p:to>
                                    </p:set>
                                    <p:anim calcmode="lin" valueType="num">
                                      <p:cBhvr>
                                        <p:cTn id="7" dur="1000" fill="hold"/>
                                        <p:tgtEl>
                                          <p:spTgt spid="136205"/>
                                        </p:tgtEl>
                                        <p:attrNameLst>
                                          <p:attrName>ppt_w</p:attrName>
                                        </p:attrNameLst>
                                      </p:cBhvr>
                                      <p:tavLst>
                                        <p:tav tm="0">
                                          <p:val>
                                            <p:fltVal val="0"/>
                                          </p:val>
                                        </p:tav>
                                        <p:tav tm="100000">
                                          <p:val>
                                            <p:strVal val="#ppt_w"/>
                                          </p:val>
                                        </p:tav>
                                      </p:tavLst>
                                    </p:anim>
                                    <p:anim calcmode="lin" valueType="num">
                                      <p:cBhvr>
                                        <p:cTn id="8" dur="1000" fill="hold"/>
                                        <p:tgtEl>
                                          <p:spTgt spid="136205"/>
                                        </p:tgtEl>
                                        <p:attrNameLst>
                                          <p:attrName>ppt_h</p:attrName>
                                        </p:attrNameLst>
                                      </p:cBhvr>
                                      <p:tavLst>
                                        <p:tav tm="0">
                                          <p:val>
                                            <p:fltVal val="0"/>
                                          </p:val>
                                        </p:tav>
                                        <p:tav tm="100000">
                                          <p:val>
                                            <p:strVal val="#ppt_h"/>
                                          </p:val>
                                        </p:tav>
                                      </p:tavLst>
                                    </p:anim>
                                    <p:anim calcmode="lin" valueType="num">
                                      <p:cBhvr>
                                        <p:cTn id="9" dur="1000" fill="hold"/>
                                        <p:tgtEl>
                                          <p:spTgt spid="136205"/>
                                        </p:tgtEl>
                                        <p:attrNameLst>
                                          <p:attrName>style.rotation</p:attrName>
                                        </p:attrNameLst>
                                      </p:cBhvr>
                                      <p:tavLst>
                                        <p:tav tm="0">
                                          <p:val>
                                            <p:fltVal val="90"/>
                                          </p:val>
                                        </p:tav>
                                        <p:tav tm="100000">
                                          <p:val>
                                            <p:fltVal val="0"/>
                                          </p:val>
                                        </p:tav>
                                      </p:tavLst>
                                    </p:anim>
                                    <p:animEffect transition="in" filter="fade">
                                      <p:cBhvr>
                                        <p:cTn id="10" dur="1000"/>
                                        <p:tgtEl>
                                          <p:spTgt spid="13620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36206"/>
                                        </p:tgtEl>
                                        <p:attrNameLst>
                                          <p:attrName>style.visibility</p:attrName>
                                        </p:attrNameLst>
                                      </p:cBhvr>
                                      <p:to>
                                        <p:strVal val="visible"/>
                                      </p:to>
                                    </p:set>
                                    <p:anim calcmode="lin" valueType="num">
                                      <p:cBhvr>
                                        <p:cTn id="15" dur="1000" fill="hold"/>
                                        <p:tgtEl>
                                          <p:spTgt spid="136206"/>
                                        </p:tgtEl>
                                        <p:attrNameLst>
                                          <p:attrName>ppt_w</p:attrName>
                                        </p:attrNameLst>
                                      </p:cBhvr>
                                      <p:tavLst>
                                        <p:tav tm="0">
                                          <p:val>
                                            <p:fltVal val="0"/>
                                          </p:val>
                                        </p:tav>
                                        <p:tav tm="100000">
                                          <p:val>
                                            <p:strVal val="#ppt_w"/>
                                          </p:val>
                                        </p:tav>
                                      </p:tavLst>
                                    </p:anim>
                                    <p:anim calcmode="lin" valueType="num">
                                      <p:cBhvr>
                                        <p:cTn id="16" dur="1000" fill="hold"/>
                                        <p:tgtEl>
                                          <p:spTgt spid="136206"/>
                                        </p:tgtEl>
                                        <p:attrNameLst>
                                          <p:attrName>ppt_h</p:attrName>
                                        </p:attrNameLst>
                                      </p:cBhvr>
                                      <p:tavLst>
                                        <p:tav tm="0">
                                          <p:val>
                                            <p:fltVal val="0"/>
                                          </p:val>
                                        </p:tav>
                                        <p:tav tm="100000">
                                          <p:val>
                                            <p:strVal val="#ppt_h"/>
                                          </p:val>
                                        </p:tav>
                                      </p:tavLst>
                                    </p:anim>
                                    <p:anim calcmode="lin" valueType="num">
                                      <p:cBhvr>
                                        <p:cTn id="17" dur="1000" fill="hold"/>
                                        <p:tgtEl>
                                          <p:spTgt spid="136206"/>
                                        </p:tgtEl>
                                        <p:attrNameLst>
                                          <p:attrName>style.rotation</p:attrName>
                                        </p:attrNameLst>
                                      </p:cBhvr>
                                      <p:tavLst>
                                        <p:tav tm="0">
                                          <p:val>
                                            <p:fltVal val="90"/>
                                          </p:val>
                                        </p:tav>
                                        <p:tav tm="100000">
                                          <p:val>
                                            <p:fltVal val="0"/>
                                          </p:val>
                                        </p:tav>
                                      </p:tavLst>
                                    </p:anim>
                                    <p:animEffect transition="in" filter="fade">
                                      <p:cBhvr>
                                        <p:cTn id="18" dur="1000"/>
                                        <p:tgtEl>
                                          <p:spTgt spid="1362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136207"/>
                                        </p:tgtEl>
                                        <p:attrNameLst>
                                          <p:attrName>style.visibility</p:attrName>
                                        </p:attrNameLst>
                                      </p:cBhvr>
                                      <p:to>
                                        <p:strVal val="visible"/>
                                      </p:to>
                                    </p:set>
                                    <p:anim calcmode="lin" valueType="num">
                                      <p:cBhvr>
                                        <p:cTn id="23" dur="1000" fill="hold"/>
                                        <p:tgtEl>
                                          <p:spTgt spid="136207"/>
                                        </p:tgtEl>
                                        <p:attrNameLst>
                                          <p:attrName>ppt_w</p:attrName>
                                        </p:attrNameLst>
                                      </p:cBhvr>
                                      <p:tavLst>
                                        <p:tav tm="0">
                                          <p:val>
                                            <p:fltVal val="0"/>
                                          </p:val>
                                        </p:tav>
                                        <p:tav tm="100000">
                                          <p:val>
                                            <p:strVal val="#ppt_w"/>
                                          </p:val>
                                        </p:tav>
                                      </p:tavLst>
                                    </p:anim>
                                    <p:anim calcmode="lin" valueType="num">
                                      <p:cBhvr>
                                        <p:cTn id="24" dur="1000" fill="hold"/>
                                        <p:tgtEl>
                                          <p:spTgt spid="136207"/>
                                        </p:tgtEl>
                                        <p:attrNameLst>
                                          <p:attrName>ppt_h</p:attrName>
                                        </p:attrNameLst>
                                      </p:cBhvr>
                                      <p:tavLst>
                                        <p:tav tm="0">
                                          <p:val>
                                            <p:fltVal val="0"/>
                                          </p:val>
                                        </p:tav>
                                        <p:tav tm="100000">
                                          <p:val>
                                            <p:strVal val="#ppt_h"/>
                                          </p:val>
                                        </p:tav>
                                      </p:tavLst>
                                    </p:anim>
                                    <p:anim calcmode="lin" valueType="num">
                                      <p:cBhvr>
                                        <p:cTn id="25" dur="1000" fill="hold"/>
                                        <p:tgtEl>
                                          <p:spTgt spid="136207"/>
                                        </p:tgtEl>
                                        <p:attrNameLst>
                                          <p:attrName>style.rotation</p:attrName>
                                        </p:attrNameLst>
                                      </p:cBhvr>
                                      <p:tavLst>
                                        <p:tav tm="0">
                                          <p:val>
                                            <p:fltVal val="90"/>
                                          </p:val>
                                        </p:tav>
                                        <p:tav tm="100000">
                                          <p:val>
                                            <p:fltVal val="0"/>
                                          </p:val>
                                        </p:tav>
                                      </p:tavLst>
                                    </p:anim>
                                    <p:animEffect transition="in" filter="fade">
                                      <p:cBhvr>
                                        <p:cTn id="26" dur="1000"/>
                                        <p:tgtEl>
                                          <p:spTgt spid="13620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grpId="0" nodeType="clickEffect">
                                  <p:stCondLst>
                                    <p:cond delay="0"/>
                                  </p:stCondLst>
                                  <p:iterate type="lt">
                                    <p:tmPct val="5000"/>
                                  </p:iterate>
                                  <p:childTnLst>
                                    <p:set>
                                      <p:cBhvr>
                                        <p:cTn id="30" dur="1" fill="hold">
                                          <p:stCondLst>
                                            <p:cond delay="0"/>
                                          </p:stCondLst>
                                        </p:cTn>
                                        <p:tgtEl>
                                          <p:spTgt spid="136208"/>
                                        </p:tgtEl>
                                        <p:attrNameLst>
                                          <p:attrName>style.visibility</p:attrName>
                                        </p:attrNameLst>
                                      </p:cBhvr>
                                      <p:to>
                                        <p:strVal val="visible"/>
                                      </p:to>
                                    </p:set>
                                    <p:anim calcmode="lin" valueType="num">
                                      <p:cBhvr>
                                        <p:cTn id="31" dur="1000" fill="hold"/>
                                        <p:tgtEl>
                                          <p:spTgt spid="136208"/>
                                        </p:tgtEl>
                                        <p:attrNameLst>
                                          <p:attrName>ppt_w</p:attrName>
                                        </p:attrNameLst>
                                      </p:cBhvr>
                                      <p:tavLst>
                                        <p:tav tm="0">
                                          <p:val>
                                            <p:fltVal val="0"/>
                                          </p:val>
                                        </p:tav>
                                        <p:tav tm="100000">
                                          <p:val>
                                            <p:strVal val="#ppt_w"/>
                                          </p:val>
                                        </p:tav>
                                      </p:tavLst>
                                    </p:anim>
                                    <p:anim calcmode="lin" valueType="num">
                                      <p:cBhvr>
                                        <p:cTn id="32" dur="1000" fill="hold"/>
                                        <p:tgtEl>
                                          <p:spTgt spid="136208"/>
                                        </p:tgtEl>
                                        <p:attrNameLst>
                                          <p:attrName>ppt_h</p:attrName>
                                        </p:attrNameLst>
                                      </p:cBhvr>
                                      <p:tavLst>
                                        <p:tav tm="0">
                                          <p:val>
                                            <p:fltVal val="0"/>
                                          </p:val>
                                        </p:tav>
                                        <p:tav tm="100000">
                                          <p:val>
                                            <p:strVal val="#ppt_h"/>
                                          </p:val>
                                        </p:tav>
                                      </p:tavLst>
                                    </p:anim>
                                    <p:anim calcmode="lin" valueType="num">
                                      <p:cBhvr>
                                        <p:cTn id="33" dur="1000" fill="hold"/>
                                        <p:tgtEl>
                                          <p:spTgt spid="136208"/>
                                        </p:tgtEl>
                                        <p:attrNameLst>
                                          <p:attrName>style.rotation</p:attrName>
                                        </p:attrNameLst>
                                      </p:cBhvr>
                                      <p:tavLst>
                                        <p:tav tm="0">
                                          <p:val>
                                            <p:fltVal val="90"/>
                                          </p:val>
                                        </p:tav>
                                        <p:tav tm="100000">
                                          <p:val>
                                            <p:fltVal val="0"/>
                                          </p:val>
                                        </p:tav>
                                      </p:tavLst>
                                    </p:anim>
                                    <p:animEffect transition="in" filter="fade">
                                      <p:cBhvr>
                                        <p:cTn id="34" dur="1000"/>
                                        <p:tgtEl>
                                          <p:spTgt spid="136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animBg="1"/>
      <p:bldP spid="136206" grpId="0" animBg="1"/>
      <p:bldP spid="136207" grpId="0" animBg="1"/>
      <p:bldP spid="13620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495300"/>
            <a:ext cx="8293145" cy="5867400"/>
          </a:xfrm>
          <a:prstGeom prst="rect">
            <a:avLst/>
          </a:prstGeom>
        </p:spPr>
      </p:pic>
      <p:sp>
        <p:nvSpPr>
          <p:cNvPr id="7" name="Rectangle 6"/>
          <p:cNvSpPr/>
          <p:nvPr/>
        </p:nvSpPr>
        <p:spPr>
          <a:xfrm>
            <a:off x="152400" y="838200"/>
            <a:ext cx="3276600" cy="461665"/>
          </a:xfrm>
          <a:prstGeom prst="rect">
            <a:avLst/>
          </a:prstGeom>
          <a:noFill/>
        </p:spPr>
        <p:txBody>
          <a:bodyPr wrap="square" lIns="91440" tIns="45720" rIns="91440" bIns="45720">
            <a:spAutoFit/>
          </a:bodyPr>
          <a:lstStyle/>
          <a:p>
            <a:pPr algn="ctr"/>
            <a:r>
              <a:rPr lang="en-US"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Guide to home</a:t>
            </a:r>
            <a:endParaRPr lang="en-US" sz="2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8" name="Rectangle 7"/>
          <p:cNvSpPr/>
          <p:nvPr/>
        </p:nvSpPr>
        <p:spPr>
          <a:xfrm>
            <a:off x="1066800" y="1447800"/>
            <a:ext cx="5029200" cy="923330"/>
          </a:xfrm>
          <a:prstGeom prst="rect">
            <a:avLst/>
          </a:prstGeom>
        </p:spPr>
        <p:txBody>
          <a:bodyPr wrap="square">
            <a:spAutoFit/>
          </a:bodyPr>
          <a:lstStyle/>
          <a:p>
            <a:r>
              <a:rPr lang="en-US" dirty="0">
                <a:solidFill>
                  <a:schemeClr val="bg1"/>
                </a:solidFill>
                <a:latin typeface="Comic Sans MS" pitchFamily="66" charset="0"/>
              </a:rPr>
              <a:t>+ Memorize new words. Write each of 2 </a:t>
            </a:r>
            <a:r>
              <a:rPr lang="en-US" dirty="0" smtClean="0">
                <a:solidFill>
                  <a:schemeClr val="bg1"/>
                </a:solidFill>
                <a:latin typeface="Comic Sans MS" pitchFamily="66" charset="0"/>
              </a:rPr>
              <a:t>lines</a:t>
            </a:r>
          </a:p>
          <a:p>
            <a:endParaRPr lang="en-US" dirty="0">
              <a:solidFill>
                <a:schemeClr val="bg1"/>
              </a:solidFill>
              <a:latin typeface="Comic Sans MS" pitchFamily="66" charset="0"/>
            </a:endParaRPr>
          </a:p>
          <a:p>
            <a:r>
              <a:rPr lang="en-US" dirty="0" smtClean="0">
                <a:solidFill>
                  <a:schemeClr val="bg1"/>
                </a:solidFill>
                <a:latin typeface="Comic Sans MS" pitchFamily="66" charset="0"/>
              </a:rPr>
              <a:t>+ Exercise </a:t>
            </a:r>
            <a:r>
              <a:rPr lang="en-US" dirty="0">
                <a:solidFill>
                  <a:schemeClr val="bg1"/>
                </a:solidFill>
                <a:latin typeface="Comic Sans MS" pitchFamily="66" charset="0"/>
              </a:rPr>
              <a:t>1 + 2 in English workbooks 7</a:t>
            </a:r>
          </a:p>
        </p:txBody>
      </p:sp>
    </p:spTree>
    <p:extLst>
      <p:ext uri="{BB962C8B-B14F-4D97-AF65-F5344CB8AC3E}">
        <p14:creationId xmlns:p14="http://schemas.microsoft.com/office/powerpoint/2010/main" val="53251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descr="hinh n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0" y="2362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a:spcBef>
                <a:spcPct val="50000"/>
              </a:spcBef>
            </a:pPr>
            <a:endParaRPr lang="en-US">
              <a:latin typeface="Verdana" pitchFamily="34" charset="0"/>
            </a:endParaRPr>
          </a:p>
        </p:txBody>
      </p:sp>
      <p:pic>
        <p:nvPicPr>
          <p:cNvPr id="19460" name="Picture 4" descr="button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0"/>
            <a:ext cx="3124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button1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2860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button1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187700"/>
            <a:ext cx="3048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button1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013200"/>
            <a:ext cx="3048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button1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4889500"/>
            <a:ext cx="2438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1" name="Rectangle 9"/>
          <p:cNvSpPr>
            <a:spLocks noChangeArrowheads="1"/>
          </p:cNvSpPr>
          <p:nvPr/>
        </p:nvSpPr>
        <p:spPr bwMode="auto">
          <a:xfrm>
            <a:off x="304800" y="1600200"/>
            <a:ext cx="2819400" cy="457200"/>
          </a:xfrm>
          <a:prstGeom prst="rect">
            <a:avLst/>
          </a:prstGeom>
          <a:noFill/>
          <a:ln w="9525">
            <a:noFill/>
            <a:miter lim="800000"/>
            <a:headEnd/>
            <a:tailEnd/>
          </a:ln>
          <a:effectLst/>
        </p:spPr>
        <p:txBody>
          <a:bodyPr anchor="ctr"/>
          <a:lstStyle/>
          <a:p>
            <a:pPr>
              <a:defRPr/>
            </a:pPr>
            <a:endParaRPr lang="en-US" sz="3600" b="1">
              <a:solidFill>
                <a:schemeClr val="accent2"/>
              </a:solidFill>
              <a:effectLst>
                <a:outerShdw blurRad="38100" dist="38100" dir="2700000" algn="tl">
                  <a:srgbClr val="000000"/>
                </a:outerShdw>
              </a:effectLst>
              <a:latin typeface="Times New Roman" pitchFamily="18" charset="0"/>
              <a:cs typeface="Arial" charset="0"/>
            </a:endParaRPr>
          </a:p>
        </p:txBody>
      </p:sp>
      <p:sp>
        <p:nvSpPr>
          <p:cNvPr id="151562" name="Rectangle 10"/>
          <p:cNvSpPr>
            <a:spLocks noChangeArrowheads="1"/>
          </p:cNvSpPr>
          <p:nvPr/>
        </p:nvSpPr>
        <p:spPr bwMode="auto">
          <a:xfrm>
            <a:off x="304800" y="2438400"/>
            <a:ext cx="2209800" cy="457200"/>
          </a:xfrm>
          <a:prstGeom prst="rect">
            <a:avLst/>
          </a:prstGeom>
          <a:noFill/>
          <a:ln w="9525">
            <a:noFill/>
            <a:miter lim="800000"/>
            <a:headEnd/>
            <a:tailEnd/>
          </a:ln>
          <a:effectLst/>
        </p:spPr>
        <p:txBody>
          <a:bodyPr anchor="ctr"/>
          <a:lstStyle/>
          <a:p>
            <a:pPr>
              <a:defRPr/>
            </a:pPr>
            <a:endParaRPr lang="en-US" sz="4400" b="1">
              <a:solidFill>
                <a:schemeClr val="accent2"/>
              </a:solidFill>
              <a:effectLst>
                <a:outerShdw blurRad="38100" dist="38100" dir="2700000" algn="tl">
                  <a:srgbClr val="000000"/>
                </a:outerShdw>
              </a:effectLst>
              <a:latin typeface="Times New Roman" pitchFamily="18" charset="0"/>
              <a:cs typeface="Arial" charset="0"/>
            </a:endParaRPr>
          </a:p>
        </p:txBody>
      </p:sp>
      <p:sp>
        <p:nvSpPr>
          <p:cNvPr id="151563" name="Rectangle 11"/>
          <p:cNvSpPr>
            <a:spLocks noChangeArrowheads="1"/>
          </p:cNvSpPr>
          <p:nvPr/>
        </p:nvSpPr>
        <p:spPr bwMode="auto">
          <a:xfrm>
            <a:off x="228600" y="3276600"/>
            <a:ext cx="2209800" cy="457200"/>
          </a:xfrm>
          <a:prstGeom prst="rect">
            <a:avLst/>
          </a:prstGeom>
          <a:noFill/>
          <a:ln w="9525">
            <a:noFill/>
            <a:miter lim="800000"/>
            <a:headEnd/>
            <a:tailEnd/>
          </a:ln>
          <a:effectLst/>
        </p:spPr>
        <p:txBody>
          <a:bodyPr anchor="ctr"/>
          <a:lstStyle/>
          <a:p>
            <a:pPr>
              <a:defRPr/>
            </a:pPr>
            <a:endParaRPr lang="en-US" sz="3600" b="1">
              <a:solidFill>
                <a:schemeClr val="accent2"/>
              </a:solidFill>
              <a:effectLst>
                <a:outerShdw blurRad="38100" dist="38100" dir="2700000" algn="tl">
                  <a:srgbClr val="000000"/>
                </a:outerShdw>
              </a:effectLst>
              <a:latin typeface="Times New Roman" pitchFamily="18" charset="0"/>
              <a:cs typeface="Arial" charset="0"/>
            </a:endParaRPr>
          </a:p>
        </p:txBody>
      </p:sp>
      <p:pic>
        <p:nvPicPr>
          <p:cNvPr id="19468" name="Picture 12" descr="tough_guy_drumming_hc"/>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3657600"/>
            <a:ext cx="2254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gypsy_woman_guitar_si_a_hc"/>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2667000"/>
            <a:ext cx="10842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descr="bassist_lights_hc"/>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0" y="3657600"/>
            <a:ext cx="15478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7" name="Rectangle 15"/>
          <p:cNvSpPr>
            <a:spLocks noChangeArrowheads="1"/>
          </p:cNvSpPr>
          <p:nvPr/>
        </p:nvSpPr>
        <p:spPr bwMode="auto">
          <a:xfrm>
            <a:off x="2057400" y="2362200"/>
            <a:ext cx="7543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sz="9600" b="1">
                <a:solidFill>
                  <a:srgbClr val="FFFF00"/>
                </a:solidFill>
              </a:rPr>
              <a:t>GOODBYE !</a:t>
            </a:r>
          </a:p>
        </p:txBody>
      </p:sp>
      <p:pic>
        <p:nvPicPr>
          <p:cNvPr id="151568" name="Picture 16" descr="bd13738_"/>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3657600"/>
            <a:ext cx="4419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9" name="WordArt 17"/>
          <p:cNvSpPr>
            <a:spLocks noChangeArrowheads="1" noChangeShapeType="1" noTextEdit="1"/>
          </p:cNvSpPr>
          <p:nvPr/>
        </p:nvSpPr>
        <p:spPr bwMode="auto">
          <a:xfrm>
            <a:off x="1524000" y="1143000"/>
            <a:ext cx="6248400" cy="4114800"/>
          </a:xfrm>
          <a:prstGeom prst="rect">
            <a:avLst/>
          </a:prstGeom>
        </p:spPr>
        <p:txBody>
          <a:bodyPr spcFirstLastPara="1" wrap="none" fromWordArt="1">
            <a:prstTxWarp prst="textArchUp">
              <a:avLst>
                <a:gd name="adj" fmla="val 11616380"/>
              </a:avLst>
            </a:prstTxWarp>
          </a:bodyPr>
          <a:lstStyle/>
          <a:p>
            <a:pPr algn="ctr"/>
            <a:r>
              <a:rPr lang="en-US" sz="3600" b="1" kern="10">
                <a:ln w="9525">
                  <a:solidFill>
                    <a:srgbClr val="FF00FF"/>
                  </a:solidFill>
                  <a:round/>
                  <a:headEnd/>
                  <a:tailEnd/>
                </a:ln>
                <a:solidFill>
                  <a:srgbClr val="0000FF"/>
                </a:solidFill>
                <a:latin typeface="Comic Sans MS"/>
              </a:rPr>
              <a:t>THANK YOU </a:t>
            </a:r>
          </a:p>
          <a:p>
            <a:pPr algn="ctr"/>
            <a:r>
              <a:rPr lang="en-US" sz="3600" b="1" kern="10">
                <a:ln w="9525">
                  <a:solidFill>
                    <a:srgbClr val="FF00FF"/>
                  </a:solidFill>
                  <a:round/>
                  <a:headEnd/>
                  <a:tailEnd/>
                </a:ln>
                <a:solidFill>
                  <a:srgbClr val="0000FF"/>
                </a:solidFill>
                <a:latin typeface="Comic Sans MS"/>
              </a:rPr>
              <a:t>FOR YOUR ATTENTION </a:t>
            </a:r>
          </a:p>
        </p:txBody>
      </p:sp>
    </p:spTree>
    <p:custDataLst>
      <p:tags r:id="rId1"/>
    </p:custDataLst>
    <p:extLst>
      <p:ext uri="{BB962C8B-B14F-4D97-AF65-F5344CB8AC3E}">
        <p14:creationId xmlns:p14="http://schemas.microsoft.com/office/powerpoint/2010/main" val="1118316126"/>
      </p:ext>
    </p:extLst>
  </p:cSld>
  <p:clrMapOvr>
    <a:masterClrMapping/>
  </p:clrMapOvr>
  <p:transition spd="med">
    <p:strips/>
    <p:sndAc>
      <p:stSnd>
        <p:snd r:embed="rId4" name="goodbye_moi.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3000" fill="hold" grpId="0" nodeType="afterEffect">
                                  <p:stCondLst>
                                    <p:cond delay="0"/>
                                  </p:stCondLst>
                                  <p:childTnLst>
                                    <p:set>
                                      <p:cBhvr>
                                        <p:cTn id="6" dur="1" fill="hold">
                                          <p:stCondLst>
                                            <p:cond delay="0"/>
                                          </p:stCondLst>
                                        </p:cTn>
                                        <p:tgtEl>
                                          <p:spTgt spid="151569"/>
                                        </p:tgtEl>
                                        <p:attrNameLst>
                                          <p:attrName>style.visibility</p:attrName>
                                        </p:attrNameLst>
                                      </p:cBhvr>
                                      <p:to>
                                        <p:strVal val="visible"/>
                                      </p:to>
                                    </p:set>
                                    <p:animEffect transition="in" filter="fade">
                                      <p:cBhvr>
                                        <p:cTn id="7" dur="2000"/>
                                        <p:tgtEl>
                                          <p:spTgt spid="151569"/>
                                        </p:tgtEl>
                                      </p:cBhvr>
                                    </p:animEffect>
                                  </p:childTnLst>
                                </p:cTn>
                              </p:par>
                            </p:childTnLst>
                          </p:cTn>
                        </p:par>
                        <p:par>
                          <p:cTn id="8" fill="hold" nodeType="afterGroup">
                            <p:stCondLst>
                              <p:cond delay="6000"/>
                            </p:stCondLst>
                            <p:childTnLst>
                              <p:par>
                                <p:cTn id="9" presetID="2" presetClass="entr" presetSubtype="4" fill="hold" grpId="0" nodeType="afterEffect">
                                  <p:stCondLst>
                                    <p:cond delay="6000"/>
                                  </p:stCondLst>
                                  <p:iterate type="lt">
                                    <p:tmPct val="0"/>
                                  </p:iterate>
                                  <p:childTnLst>
                                    <p:set>
                                      <p:cBhvr>
                                        <p:cTn id="10" dur="1" fill="hold">
                                          <p:stCondLst>
                                            <p:cond delay="0"/>
                                          </p:stCondLst>
                                        </p:cTn>
                                        <p:tgtEl>
                                          <p:spTgt spid="151567">
                                            <p:txEl>
                                              <p:pRg st="0" end="0"/>
                                            </p:txEl>
                                          </p:spTgt>
                                        </p:tgtEl>
                                        <p:attrNameLst>
                                          <p:attrName>style.visibility</p:attrName>
                                        </p:attrNameLst>
                                      </p:cBhvr>
                                      <p:to>
                                        <p:strVal val="visible"/>
                                      </p:to>
                                    </p:set>
                                    <p:anim calcmode="lin" valueType="num">
                                      <p:cBhvr additive="base">
                                        <p:cTn id="11" dur="1000" fill="hold"/>
                                        <p:tgtEl>
                                          <p:spTgt spid="15156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51567">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3000"/>
                            </p:stCondLst>
                            <p:childTnLst>
                              <p:par>
                                <p:cTn id="14" presetID="21" presetClass="emph" presetSubtype="0" repeatCount="indefinite" nodeType="afterEffect">
                                  <p:stCondLst>
                                    <p:cond delay="0"/>
                                  </p:stCondLst>
                                  <p:iterate type="lt">
                                    <p:tmPct val="0"/>
                                  </p:iterate>
                                  <p:childTnLst>
                                    <p:animClr clrSpc="hsl" dir="cw">
                                      <p:cBhvr override="childStyle">
                                        <p:cTn id="15" dur="1000" fill="hold"/>
                                        <p:tgtEl>
                                          <p:spTgt spid="151567">
                                            <p:txEl>
                                              <p:pRg st="0" end="0"/>
                                            </p:txEl>
                                          </p:spTgt>
                                        </p:tgtEl>
                                        <p:attrNameLst>
                                          <p:attrName>style.color</p:attrName>
                                        </p:attrNameLst>
                                      </p:cBhvr>
                                      <p:by>
                                        <p:hsl h="7200000" s="0" l="0"/>
                                      </p:by>
                                    </p:animClr>
                                    <p:animClr clrSpc="hsl" dir="cw">
                                      <p:cBhvr>
                                        <p:cTn id="16" dur="1000" fill="hold"/>
                                        <p:tgtEl>
                                          <p:spTgt spid="151567">
                                            <p:txEl>
                                              <p:pRg st="0" end="0"/>
                                            </p:txEl>
                                          </p:spTgt>
                                        </p:tgtEl>
                                        <p:attrNameLst>
                                          <p:attrName>fillcolor</p:attrName>
                                        </p:attrNameLst>
                                      </p:cBhvr>
                                      <p:by>
                                        <p:hsl h="7200000" s="0" l="0"/>
                                      </p:by>
                                    </p:animClr>
                                    <p:animClr clrSpc="hsl" dir="cw">
                                      <p:cBhvr>
                                        <p:cTn id="17" dur="1000" fill="hold"/>
                                        <p:tgtEl>
                                          <p:spTgt spid="151567">
                                            <p:txEl>
                                              <p:pRg st="0" end="0"/>
                                            </p:txEl>
                                          </p:spTgt>
                                        </p:tgtEl>
                                        <p:attrNameLst>
                                          <p:attrName>stroke.color</p:attrName>
                                        </p:attrNameLst>
                                      </p:cBhvr>
                                      <p:by>
                                        <p:hsl h="7200000" s="0" l="0"/>
                                      </p:by>
                                    </p:animClr>
                                    <p:set>
                                      <p:cBhvr>
                                        <p:cTn id="18" dur="1000" fill="hold"/>
                                        <p:tgtEl>
                                          <p:spTgt spid="151567">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51567">
                                            <p:txEl>
                                              <p:pRg st="0" end="0"/>
                                            </p:txEl>
                                          </p:spTgt>
                                        </p:tgtEl>
                                        <p:attrNameLst>
                                          <p:attrName>ppt_c</p:attrName>
                                        </p:attrNameLst>
                                      </p:cBhvr>
                                      <p:to>
                                        <a:srgbClr val="FFFF00"/>
                                      </p:to>
                                    </p:animClr>
                                  </p:subTnLst>
                                </p:cTn>
                              </p:par>
                            </p:childTnLst>
                          </p:cTn>
                        </p:par>
                        <p:par>
                          <p:cTn id="19" fill="hold" nodeType="afterGroup">
                            <p:stCondLst>
                              <p:cond delay="14000"/>
                            </p:stCondLst>
                            <p:childTnLst>
                              <p:par>
                                <p:cTn id="20" presetID="10" presetClass="entr" presetSubtype="0" fill="hold" nodeType="afterEffect">
                                  <p:stCondLst>
                                    <p:cond delay="0"/>
                                  </p:stCondLst>
                                  <p:childTnLst>
                                    <p:set>
                                      <p:cBhvr>
                                        <p:cTn id="21" dur="1" fill="hold">
                                          <p:stCondLst>
                                            <p:cond delay="0"/>
                                          </p:stCondLst>
                                        </p:cTn>
                                        <p:tgtEl>
                                          <p:spTgt spid="151568"/>
                                        </p:tgtEl>
                                        <p:attrNameLst>
                                          <p:attrName>style.visibility</p:attrName>
                                        </p:attrNameLst>
                                      </p:cBhvr>
                                      <p:to>
                                        <p:strVal val="visible"/>
                                      </p:to>
                                    </p:set>
                                    <p:animEffect transition="in" filter="fade">
                                      <p:cBhvr>
                                        <p:cTn id="22" dur="2000"/>
                                        <p:tgtEl>
                                          <p:spTgt spid="151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7" grpId="0" build="allAtOnce"/>
      <p:bldP spid="1515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57199"/>
            <a:ext cx="7467600" cy="4654103"/>
          </a:xfrm>
          <a:prstGeom prst="rect">
            <a:avLst/>
          </a:prstGeom>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29200" y="152400"/>
            <a:ext cx="3962743"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0" y="5243461"/>
            <a:ext cx="2133600" cy="369332"/>
          </a:xfrm>
          <a:prstGeom prst="rect">
            <a:avLst/>
          </a:prstGeom>
          <a:noFill/>
        </p:spPr>
        <p:txBody>
          <a:bodyPr wrap="square" rtlCol="0">
            <a:spAutoFit/>
          </a:bodyPr>
          <a:lstStyle/>
          <a:p>
            <a:r>
              <a:rPr lang="en-US" dirty="0" smtClean="0"/>
              <a:t>….. New Zealand</a:t>
            </a:r>
            <a:endParaRPr lang="en-US" dirty="0"/>
          </a:p>
        </p:txBody>
      </p:sp>
    </p:spTree>
    <p:extLst>
      <p:ext uri="{BB962C8B-B14F-4D97-AF65-F5344CB8AC3E}">
        <p14:creationId xmlns:p14="http://schemas.microsoft.com/office/powerpoint/2010/main" val="35570283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10200"/>
            <a:ext cx="1447800" cy="1447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67"/>
            <a:ext cx="4267200" cy="5388862"/>
          </a:xfrm>
          <a:prstGeom prst="rect">
            <a:avLst/>
          </a:prstGeom>
        </p:spPr>
      </p:pic>
      <p:sp>
        <p:nvSpPr>
          <p:cNvPr id="9" name="TextBox 8"/>
          <p:cNvSpPr txBox="1"/>
          <p:nvPr/>
        </p:nvSpPr>
        <p:spPr>
          <a:xfrm>
            <a:off x="3975077" y="2477869"/>
            <a:ext cx="2286000" cy="646331"/>
          </a:xfrm>
          <a:prstGeom prst="rect">
            <a:avLst/>
          </a:prstGeom>
          <a:noFill/>
        </p:spPr>
        <p:txBody>
          <a:bodyPr wrap="square" rtlCol="0">
            <a:spAutoFit/>
          </a:bodyPr>
          <a:lstStyle/>
          <a:p>
            <a:r>
              <a:rPr lang="en-US" dirty="0" smtClean="0"/>
              <a:t>Size: 268 . 021 km</a:t>
            </a:r>
            <a:r>
              <a:rPr lang="en-US" baseline="30000" dirty="0" smtClean="0"/>
              <a:t>2</a:t>
            </a:r>
            <a:r>
              <a:rPr lang="en-US" dirty="0" smtClean="0"/>
              <a:t> </a:t>
            </a:r>
          </a:p>
          <a:p>
            <a:endParaRPr lang="en-US" dirty="0"/>
          </a:p>
        </p:txBody>
      </p:sp>
      <p:sp>
        <p:nvSpPr>
          <p:cNvPr id="10" name="TextBox 9"/>
          <p:cNvSpPr txBox="1"/>
          <p:nvPr/>
        </p:nvSpPr>
        <p:spPr>
          <a:xfrm>
            <a:off x="3975077" y="2801034"/>
            <a:ext cx="4800600" cy="369332"/>
          </a:xfrm>
          <a:prstGeom prst="rect">
            <a:avLst/>
          </a:prstGeom>
          <a:noFill/>
        </p:spPr>
        <p:txBody>
          <a:bodyPr wrap="square" rtlCol="0">
            <a:spAutoFit/>
          </a:bodyPr>
          <a:lstStyle/>
          <a:p>
            <a:r>
              <a:rPr lang="en-US" dirty="0" smtClean="0"/>
              <a:t>Population: 4,471,000 people (2013)</a:t>
            </a:r>
            <a:endParaRPr lang="en-US" dirty="0"/>
          </a:p>
        </p:txBody>
      </p:sp>
      <p:sp>
        <p:nvSpPr>
          <p:cNvPr id="11" name="Rectangle 10"/>
          <p:cNvSpPr/>
          <p:nvPr/>
        </p:nvSpPr>
        <p:spPr>
          <a:xfrm>
            <a:off x="3975077" y="3124200"/>
            <a:ext cx="5149167" cy="369332"/>
          </a:xfrm>
          <a:prstGeom prst="rect">
            <a:avLst/>
          </a:prstGeom>
        </p:spPr>
        <p:txBody>
          <a:bodyPr wrap="none">
            <a:spAutoFit/>
          </a:bodyPr>
          <a:lstStyle/>
          <a:p>
            <a:r>
              <a:rPr lang="en-US" dirty="0" smtClean="0"/>
              <a:t>New Zealand's prime minister : John Phillip Key</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0529" y="0"/>
            <a:ext cx="2185004" cy="2185004"/>
          </a:xfrm>
          <a:prstGeom prst="rect">
            <a:avLst/>
          </a:prstGeom>
        </p:spPr>
      </p:pic>
      <p:sp>
        <p:nvSpPr>
          <p:cNvPr id="13" name="Action Button: Home 12">
            <a:hlinkClick r:id="rId5" action="ppaction://hlinksldjump" highlightClick="1"/>
          </p:cNvPr>
          <p:cNvSpPr/>
          <p:nvPr/>
        </p:nvSpPr>
        <p:spPr>
          <a:xfrm>
            <a:off x="3975077" y="6248400"/>
            <a:ext cx="825523"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590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
            <a:ext cx="7335864"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52400"/>
            <a:ext cx="4114800" cy="3086100"/>
          </a:xfrm>
          <a:prstGeom prst="rect">
            <a:avLst/>
          </a:prstGeom>
        </p:spPr>
      </p:pic>
      <p:sp>
        <p:nvSpPr>
          <p:cNvPr id="6" name="TextBox 5"/>
          <p:cNvSpPr txBox="1"/>
          <p:nvPr/>
        </p:nvSpPr>
        <p:spPr>
          <a:xfrm>
            <a:off x="6400800" y="5105400"/>
            <a:ext cx="2895600" cy="369332"/>
          </a:xfrm>
          <a:prstGeom prst="rect">
            <a:avLst/>
          </a:prstGeom>
          <a:noFill/>
        </p:spPr>
        <p:txBody>
          <a:bodyPr wrap="square" rtlCol="0">
            <a:spAutoFit/>
          </a:bodyPr>
          <a:lstStyle/>
          <a:p>
            <a:r>
              <a:rPr lang="en-US" dirty="0" smtClean="0"/>
              <a:t>…. Singapore</a:t>
            </a:r>
            <a:endParaRPr lang="en-US" dirty="0"/>
          </a:p>
        </p:txBody>
      </p:sp>
    </p:spTree>
    <p:extLst>
      <p:ext uri="{BB962C8B-B14F-4D97-AF65-F5344CB8AC3E}">
        <p14:creationId xmlns:p14="http://schemas.microsoft.com/office/powerpoint/2010/main" val="2106542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10200"/>
            <a:ext cx="1447800" cy="1447800"/>
          </a:xfrm>
          <a:prstGeom prst="rect">
            <a:avLst/>
          </a:prstGeom>
        </p:spPr>
      </p:pic>
      <p:sp>
        <p:nvSpPr>
          <p:cNvPr id="5" name="Rectangle 4"/>
          <p:cNvSpPr/>
          <p:nvPr/>
        </p:nvSpPr>
        <p:spPr>
          <a:xfrm>
            <a:off x="4191000" y="2635160"/>
            <a:ext cx="1701107" cy="369332"/>
          </a:xfrm>
          <a:prstGeom prst="rect">
            <a:avLst/>
          </a:prstGeom>
        </p:spPr>
        <p:txBody>
          <a:bodyPr wrap="none">
            <a:spAutoFit/>
          </a:bodyPr>
          <a:lstStyle/>
          <a:p>
            <a:r>
              <a:rPr lang="en-US" dirty="0" smtClean="0"/>
              <a:t>Size: 716.1 km</a:t>
            </a:r>
            <a:r>
              <a:rPr lang="en-US" baseline="30000" dirty="0" smtClean="0"/>
              <a:t>2</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791200" cy="4748784"/>
          </a:xfrm>
          <a:prstGeom prst="rect">
            <a:avLst/>
          </a:prstGeom>
        </p:spPr>
      </p:pic>
      <p:sp>
        <p:nvSpPr>
          <p:cNvPr id="7" name="Rectangle 6"/>
          <p:cNvSpPr/>
          <p:nvPr/>
        </p:nvSpPr>
        <p:spPr>
          <a:xfrm>
            <a:off x="4191000" y="3004492"/>
            <a:ext cx="3772892" cy="369332"/>
          </a:xfrm>
          <a:prstGeom prst="rect">
            <a:avLst/>
          </a:prstGeom>
        </p:spPr>
        <p:txBody>
          <a:bodyPr wrap="none">
            <a:spAutoFit/>
          </a:bodyPr>
          <a:lstStyle/>
          <a:p>
            <a:r>
              <a:rPr lang="en-US" dirty="0" smtClean="0"/>
              <a:t>Population: 5,399,000 people (2013)</a:t>
            </a:r>
            <a:endParaRPr lang="en-US" dirty="0"/>
          </a:p>
        </p:txBody>
      </p:sp>
      <p:sp>
        <p:nvSpPr>
          <p:cNvPr id="8" name="Rectangle 7"/>
          <p:cNvSpPr/>
          <p:nvPr/>
        </p:nvSpPr>
        <p:spPr>
          <a:xfrm>
            <a:off x="4191000" y="3389744"/>
            <a:ext cx="6172200" cy="369332"/>
          </a:xfrm>
          <a:prstGeom prst="rect">
            <a:avLst/>
          </a:prstGeom>
        </p:spPr>
        <p:txBody>
          <a:bodyPr wrap="square">
            <a:spAutoFit/>
          </a:bodyPr>
          <a:lstStyle/>
          <a:p>
            <a:r>
              <a:rPr lang="en-US" dirty="0" smtClean="0"/>
              <a:t>Prime Minister of Singapore Lee </a:t>
            </a:r>
            <a:r>
              <a:rPr lang="en-US" dirty="0" err="1" smtClean="0"/>
              <a:t>Hsien</a:t>
            </a:r>
            <a:r>
              <a:rPr lang="en-US" dirty="0" smtClean="0"/>
              <a:t> </a:t>
            </a:r>
            <a:r>
              <a:rPr lang="en-US" dirty="0" err="1" smtClean="0"/>
              <a:t>Loong</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0"/>
            <a:ext cx="3165856" cy="2374392"/>
          </a:xfrm>
          <a:prstGeom prst="rect">
            <a:avLst/>
          </a:prstGeom>
        </p:spPr>
      </p:pic>
      <p:sp>
        <p:nvSpPr>
          <p:cNvPr id="10" name="Action Button: Home 9">
            <a:hlinkClick r:id="rId5" action="ppaction://hlinksldjump" highlightClick="1"/>
          </p:cNvPr>
          <p:cNvSpPr/>
          <p:nvPr/>
        </p:nvSpPr>
        <p:spPr>
          <a:xfrm>
            <a:off x="3975077" y="6248400"/>
            <a:ext cx="825523"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9480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457200"/>
            <a:ext cx="6879167" cy="4191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689" y="152400"/>
            <a:ext cx="4343400" cy="2895600"/>
          </a:xfrm>
          <a:prstGeom prst="rect">
            <a:avLst/>
          </a:prstGeom>
        </p:spPr>
      </p:pic>
      <p:sp>
        <p:nvSpPr>
          <p:cNvPr id="6" name="TextBox 5"/>
          <p:cNvSpPr txBox="1"/>
          <p:nvPr/>
        </p:nvSpPr>
        <p:spPr>
          <a:xfrm>
            <a:off x="5715000" y="4876800"/>
            <a:ext cx="3237089" cy="369332"/>
          </a:xfrm>
          <a:prstGeom prst="rect">
            <a:avLst/>
          </a:prstGeom>
          <a:noFill/>
        </p:spPr>
        <p:txBody>
          <a:bodyPr wrap="square" rtlCol="0">
            <a:spAutoFit/>
          </a:bodyPr>
          <a:lstStyle/>
          <a:p>
            <a:r>
              <a:rPr lang="en-US" dirty="0" smtClean="0"/>
              <a:t>…. Vietnam</a:t>
            </a:r>
            <a:endParaRPr lang="en-US" dirty="0"/>
          </a:p>
        </p:txBody>
      </p:sp>
    </p:spTree>
    <p:extLst>
      <p:ext uri="{BB962C8B-B14F-4D97-AF65-F5344CB8AC3E}">
        <p14:creationId xmlns:p14="http://schemas.microsoft.com/office/powerpoint/2010/main" val="40281867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5400" y="3245556"/>
            <a:ext cx="1989647" cy="369332"/>
          </a:xfrm>
          <a:prstGeom prst="rect">
            <a:avLst/>
          </a:prstGeom>
        </p:spPr>
        <p:txBody>
          <a:bodyPr wrap="none">
            <a:spAutoFit/>
          </a:bodyPr>
          <a:lstStyle/>
          <a:p>
            <a:r>
              <a:rPr lang="en-US" dirty="0" smtClean="0"/>
              <a:t>Size: 331 210 km</a:t>
            </a:r>
            <a:r>
              <a:rPr lang="en-US" baseline="30000" dirty="0" smtClean="0"/>
              <a:t>2</a:t>
            </a:r>
            <a:r>
              <a:rPr lang="en-US" dirty="0" smtClean="0"/>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0"/>
            <a:ext cx="6226098" cy="5105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10200"/>
            <a:ext cx="1447800" cy="1447800"/>
          </a:xfrm>
          <a:prstGeom prst="rect">
            <a:avLst/>
          </a:prstGeom>
        </p:spPr>
      </p:pic>
      <p:sp>
        <p:nvSpPr>
          <p:cNvPr id="7" name="Rectangle 6"/>
          <p:cNvSpPr/>
          <p:nvPr/>
        </p:nvSpPr>
        <p:spPr>
          <a:xfrm>
            <a:off x="5105400" y="3614888"/>
            <a:ext cx="3487558" cy="369332"/>
          </a:xfrm>
          <a:prstGeom prst="rect">
            <a:avLst/>
          </a:prstGeom>
        </p:spPr>
        <p:txBody>
          <a:bodyPr wrap="none">
            <a:spAutoFit/>
          </a:bodyPr>
          <a:lstStyle/>
          <a:p>
            <a:r>
              <a:rPr lang="en-US" dirty="0" smtClean="0"/>
              <a:t>Population: 89.71 million people</a:t>
            </a:r>
            <a:endParaRPr lang="en-US" dirty="0"/>
          </a:p>
        </p:txBody>
      </p:sp>
      <p:sp>
        <p:nvSpPr>
          <p:cNvPr id="8" name="Rectangle 7"/>
          <p:cNvSpPr/>
          <p:nvPr/>
        </p:nvSpPr>
        <p:spPr>
          <a:xfrm>
            <a:off x="5105400" y="3984220"/>
            <a:ext cx="3927165" cy="369332"/>
          </a:xfrm>
          <a:prstGeom prst="rect">
            <a:avLst/>
          </a:prstGeom>
        </p:spPr>
        <p:txBody>
          <a:bodyPr wrap="none">
            <a:spAutoFit/>
          </a:bodyPr>
          <a:lstStyle/>
          <a:p>
            <a:r>
              <a:rPr lang="en-US" dirty="0" smtClean="0"/>
              <a:t>Vietnam President: Truong Tan Sang</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809" y="0"/>
            <a:ext cx="2918732" cy="2971800"/>
          </a:xfrm>
          <a:prstGeom prst="rect">
            <a:avLst/>
          </a:prstGeom>
        </p:spPr>
      </p:pic>
      <p:sp>
        <p:nvSpPr>
          <p:cNvPr id="10" name="Action Button: Home 9">
            <a:hlinkClick r:id="rId5" action="ppaction://hlinksldjump" highlightClick="1"/>
          </p:cNvPr>
          <p:cNvSpPr/>
          <p:nvPr/>
        </p:nvSpPr>
        <p:spPr>
          <a:xfrm>
            <a:off x="3975077" y="6248400"/>
            <a:ext cx="825523"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0079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
            <a:ext cx="7443033" cy="495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599" y="152400"/>
            <a:ext cx="4245685" cy="2819400"/>
          </a:xfrm>
          <a:prstGeom prst="rect">
            <a:avLst/>
          </a:prstGeom>
        </p:spPr>
      </p:pic>
      <p:sp>
        <p:nvSpPr>
          <p:cNvPr id="6" name="TextBox 5"/>
          <p:cNvSpPr txBox="1"/>
          <p:nvPr/>
        </p:nvSpPr>
        <p:spPr>
          <a:xfrm>
            <a:off x="6781800" y="5562600"/>
            <a:ext cx="2209800" cy="369332"/>
          </a:xfrm>
          <a:prstGeom prst="rect">
            <a:avLst/>
          </a:prstGeom>
          <a:noFill/>
        </p:spPr>
        <p:txBody>
          <a:bodyPr wrap="square" rtlCol="0">
            <a:spAutoFit/>
          </a:bodyPr>
          <a:lstStyle/>
          <a:p>
            <a:r>
              <a:rPr lang="en-US" dirty="0" smtClean="0"/>
              <a:t>….. China</a:t>
            </a:r>
            <a:endParaRPr lang="en-US" dirty="0"/>
          </a:p>
        </p:txBody>
      </p:sp>
    </p:spTree>
    <p:extLst>
      <p:ext uri="{BB962C8B-B14F-4D97-AF65-F5344CB8AC3E}">
        <p14:creationId xmlns:p14="http://schemas.microsoft.com/office/powerpoint/2010/main" val="331168862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258</TotalTime>
  <Words>894</Words>
  <Application>Microsoft Office PowerPoint</Application>
  <PresentationFormat>On-screen Show (4:3)</PresentationFormat>
  <Paragraphs>139</Paragraphs>
  <Slides>26</Slides>
  <Notes>5</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 XP SP3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HẢI PHÒNG</dc:creator>
  <cp:lastModifiedBy>TRINHLILAC</cp:lastModifiedBy>
  <cp:revision>27</cp:revision>
  <dcterms:created xsi:type="dcterms:W3CDTF">2015-06-02T08:08:44Z</dcterms:created>
  <dcterms:modified xsi:type="dcterms:W3CDTF">2015-10-02T06:38:47Z</dcterms:modified>
</cp:coreProperties>
</file>