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301" r:id="rId2"/>
    <p:sldId id="257" r:id="rId3"/>
    <p:sldId id="284" r:id="rId4"/>
    <p:sldId id="285" r:id="rId5"/>
    <p:sldId id="270" r:id="rId6"/>
    <p:sldId id="286" r:id="rId7"/>
    <p:sldId id="317" r:id="rId8"/>
    <p:sldId id="273" r:id="rId9"/>
    <p:sldId id="305" r:id="rId10"/>
    <p:sldId id="306" r:id="rId11"/>
    <p:sldId id="303" r:id="rId12"/>
    <p:sldId id="302" r:id="rId13"/>
    <p:sldId id="304" r:id="rId14"/>
    <p:sldId id="307" r:id="rId15"/>
    <p:sldId id="318" r:id="rId16"/>
    <p:sldId id="308" r:id="rId17"/>
    <p:sldId id="309" r:id="rId18"/>
    <p:sldId id="291" r:id="rId19"/>
    <p:sldId id="311" r:id="rId20"/>
    <p:sldId id="312" r:id="rId21"/>
    <p:sldId id="313" r:id="rId22"/>
    <p:sldId id="314" r:id="rId23"/>
    <p:sldId id="319" r:id="rId24"/>
    <p:sldId id="322" r:id="rId25"/>
    <p:sldId id="282" r:id="rId26"/>
    <p:sldId id="294" r:id="rId27"/>
    <p:sldId id="320" r:id="rId28"/>
    <p:sldId id="269" r:id="rId29"/>
    <p:sldId id="296" r:id="rId30"/>
    <p:sldId id="295" r:id="rId31"/>
    <p:sldId id="321" r:id="rId3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14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6296"/>
  </p:normalViewPr>
  <p:slideViewPr>
    <p:cSldViewPr snapToGrid="0" snapToObjects="1">
      <p:cViewPr varScale="1">
        <p:scale>
          <a:sx n="71" d="100"/>
          <a:sy n="71" d="100"/>
        </p:scale>
        <p:origin x="46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24C8C-DDD8-4255-9C31-1136218F8F69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47397-6384-44EE-A694-5C2CB09E4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5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Please,</a:t>
            </a:r>
            <a:r>
              <a:rPr lang="en-US" b="1" baseline="0" dirty="0">
                <a:solidFill>
                  <a:srgbClr val="FF0000"/>
                </a:solidFill>
              </a:rPr>
              <a:t> c</a:t>
            </a:r>
            <a:r>
              <a:rPr lang="en-US" b="1" dirty="0">
                <a:solidFill>
                  <a:srgbClr val="FF0000"/>
                </a:solidFill>
              </a:rPr>
              <a:t>lick</a:t>
            </a:r>
            <a:r>
              <a:rPr lang="en-US" b="1" baseline="0" dirty="0">
                <a:solidFill>
                  <a:srgbClr val="FF0000"/>
                </a:solidFill>
              </a:rPr>
              <a:t> on each phrase to hear the sound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58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Taken</a:t>
            </a:r>
            <a:r>
              <a:rPr lang="en-US" b="1" baseline="0" dirty="0"/>
              <a:t> from TA 10 </a:t>
            </a:r>
            <a:r>
              <a:rPr lang="en-US" b="1" baseline="0" dirty="0" err="1"/>
              <a:t>i</a:t>
            </a:r>
            <a:r>
              <a:rPr lang="en-US" b="1" baseline="0" dirty="0"/>
              <a:t>-Learn Smart World WB, page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02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Taken</a:t>
            </a:r>
            <a:r>
              <a:rPr lang="en-US" b="1" baseline="0" dirty="0"/>
              <a:t> from TA 10 </a:t>
            </a:r>
            <a:r>
              <a:rPr lang="en-US" b="1" baseline="0" dirty="0" err="1"/>
              <a:t>i</a:t>
            </a:r>
            <a:r>
              <a:rPr lang="en-US" b="1" baseline="0" dirty="0"/>
              <a:t>-Learn Smart World WB, page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02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Taken</a:t>
            </a:r>
            <a:r>
              <a:rPr lang="en-US" b="1" baseline="0" dirty="0"/>
              <a:t> from TA 10 </a:t>
            </a:r>
            <a:r>
              <a:rPr lang="en-US" b="1" baseline="0" dirty="0" err="1"/>
              <a:t>i</a:t>
            </a:r>
            <a:r>
              <a:rPr lang="en-US" b="1" baseline="0" dirty="0"/>
              <a:t>-Learn Smart World WB, page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02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Taken</a:t>
            </a:r>
            <a:r>
              <a:rPr lang="en-US" b="1" baseline="0" dirty="0"/>
              <a:t> from TA 10 </a:t>
            </a:r>
            <a:r>
              <a:rPr lang="en-US" b="1" baseline="0" dirty="0" err="1"/>
              <a:t>i</a:t>
            </a:r>
            <a:r>
              <a:rPr lang="en-US" b="1" baseline="0" dirty="0"/>
              <a:t>-Learn Smart World WB, page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02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Taken</a:t>
            </a:r>
            <a:r>
              <a:rPr lang="en-US" b="1" baseline="0" dirty="0"/>
              <a:t> from TA 10 </a:t>
            </a:r>
            <a:r>
              <a:rPr lang="en-US" b="1" baseline="0" dirty="0" err="1"/>
              <a:t>i</a:t>
            </a:r>
            <a:r>
              <a:rPr lang="en-US" b="1" baseline="0" dirty="0"/>
              <a:t>-Learn Smart World WB, page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02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Please,</a:t>
            </a:r>
            <a:r>
              <a:rPr lang="en-US" b="1" baseline="0" dirty="0">
                <a:solidFill>
                  <a:srgbClr val="FF0000"/>
                </a:solidFill>
              </a:rPr>
              <a:t> c</a:t>
            </a:r>
            <a:r>
              <a:rPr lang="en-US" b="1" dirty="0">
                <a:solidFill>
                  <a:srgbClr val="FF0000"/>
                </a:solidFill>
              </a:rPr>
              <a:t>lick</a:t>
            </a:r>
            <a:r>
              <a:rPr lang="en-US" b="1" baseline="0" dirty="0">
                <a:solidFill>
                  <a:srgbClr val="FF0000"/>
                </a:solidFill>
              </a:rPr>
              <a:t> on each phrase to hear the sound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1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Please,</a:t>
            </a:r>
            <a:r>
              <a:rPr lang="en-US" b="1" baseline="0" dirty="0">
                <a:solidFill>
                  <a:srgbClr val="FF0000"/>
                </a:solidFill>
              </a:rPr>
              <a:t> c</a:t>
            </a:r>
            <a:r>
              <a:rPr lang="en-US" b="1" dirty="0">
                <a:solidFill>
                  <a:srgbClr val="FF0000"/>
                </a:solidFill>
              </a:rPr>
              <a:t>lick</a:t>
            </a:r>
            <a:r>
              <a:rPr lang="en-US" b="1" baseline="0" dirty="0">
                <a:solidFill>
                  <a:srgbClr val="FF0000"/>
                </a:solidFill>
              </a:rPr>
              <a:t> on each phrase to hear the sound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58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Please,</a:t>
            </a:r>
            <a:r>
              <a:rPr lang="en-US" b="1" baseline="0" dirty="0">
                <a:solidFill>
                  <a:srgbClr val="FF0000"/>
                </a:solidFill>
              </a:rPr>
              <a:t> c</a:t>
            </a:r>
            <a:r>
              <a:rPr lang="en-US" b="1" dirty="0">
                <a:solidFill>
                  <a:srgbClr val="FF0000"/>
                </a:solidFill>
              </a:rPr>
              <a:t>lick</a:t>
            </a:r>
            <a:r>
              <a:rPr lang="en-US" b="1" baseline="0" dirty="0">
                <a:solidFill>
                  <a:srgbClr val="FF0000"/>
                </a:solidFill>
              </a:rPr>
              <a:t> on each phrase to hear the sound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58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Please,</a:t>
            </a:r>
            <a:r>
              <a:rPr lang="en-US" b="1" baseline="0" dirty="0">
                <a:solidFill>
                  <a:srgbClr val="FF0000"/>
                </a:solidFill>
              </a:rPr>
              <a:t> c</a:t>
            </a:r>
            <a:r>
              <a:rPr lang="en-US" b="1" dirty="0">
                <a:solidFill>
                  <a:srgbClr val="FF0000"/>
                </a:solidFill>
              </a:rPr>
              <a:t>lick</a:t>
            </a:r>
            <a:r>
              <a:rPr lang="en-US" b="1" baseline="0" dirty="0">
                <a:solidFill>
                  <a:srgbClr val="FF0000"/>
                </a:solidFill>
              </a:rPr>
              <a:t> on each phrase to hear the sound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58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Please,</a:t>
            </a:r>
            <a:r>
              <a:rPr lang="en-US" b="1" baseline="0" dirty="0">
                <a:solidFill>
                  <a:srgbClr val="FF0000"/>
                </a:solidFill>
              </a:rPr>
              <a:t> c</a:t>
            </a:r>
            <a:r>
              <a:rPr lang="en-US" b="1" dirty="0">
                <a:solidFill>
                  <a:srgbClr val="FF0000"/>
                </a:solidFill>
              </a:rPr>
              <a:t>lick</a:t>
            </a:r>
            <a:r>
              <a:rPr lang="en-US" b="1" baseline="0" dirty="0">
                <a:solidFill>
                  <a:srgbClr val="FF0000"/>
                </a:solidFill>
              </a:rPr>
              <a:t> on each phrase to hear the sound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58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Please,</a:t>
            </a:r>
            <a:r>
              <a:rPr lang="en-US" b="1" baseline="0" dirty="0">
                <a:solidFill>
                  <a:srgbClr val="FF0000"/>
                </a:solidFill>
              </a:rPr>
              <a:t> c</a:t>
            </a:r>
            <a:r>
              <a:rPr lang="en-US" b="1" dirty="0">
                <a:solidFill>
                  <a:srgbClr val="FF0000"/>
                </a:solidFill>
              </a:rPr>
              <a:t>lick</a:t>
            </a:r>
            <a:r>
              <a:rPr lang="en-US" b="1" baseline="0" dirty="0">
                <a:solidFill>
                  <a:srgbClr val="FF0000"/>
                </a:solidFill>
              </a:rPr>
              <a:t> on each phrase to hear the sound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58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Please,</a:t>
            </a:r>
            <a:r>
              <a:rPr lang="en-US" b="1" baseline="0" dirty="0">
                <a:solidFill>
                  <a:srgbClr val="FF0000"/>
                </a:solidFill>
              </a:rPr>
              <a:t> c</a:t>
            </a:r>
            <a:r>
              <a:rPr lang="en-US" b="1" dirty="0">
                <a:solidFill>
                  <a:srgbClr val="FF0000"/>
                </a:solidFill>
              </a:rPr>
              <a:t>lick</a:t>
            </a:r>
            <a:r>
              <a:rPr lang="en-US" b="1" baseline="0" dirty="0">
                <a:solidFill>
                  <a:srgbClr val="FF0000"/>
                </a:solidFill>
              </a:rPr>
              <a:t> on each phrase to hear the sound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58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Please,</a:t>
            </a:r>
            <a:r>
              <a:rPr lang="en-US" b="1" baseline="0" dirty="0">
                <a:solidFill>
                  <a:srgbClr val="FF0000"/>
                </a:solidFill>
              </a:rPr>
              <a:t> c</a:t>
            </a:r>
            <a:r>
              <a:rPr lang="en-US" b="1" dirty="0">
                <a:solidFill>
                  <a:srgbClr val="FF0000"/>
                </a:solidFill>
              </a:rPr>
              <a:t>lick</a:t>
            </a:r>
            <a:r>
              <a:rPr lang="en-US" b="1" baseline="0" dirty="0">
                <a:solidFill>
                  <a:srgbClr val="FF0000"/>
                </a:solidFill>
              </a:rPr>
              <a:t> on each phrase to hear the sound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58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Please,</a:t>
            </a:r>
            <a:r>
              <a:rPr lang="en-US" b="1" baseline="0" dirty="0">
                <a:solidFill>
                  <a:srgbClr val="FF0000"/>
                </a:solidFill>
              </a:rPr>
              <a:t> c</a:t>
            </a:r>
            <a:r>
              <a:rPr lang="en-US" b="1" dirty="0">
                <a:solidFill>
                  <a:srgbClr val="FF0000"/>
                </a:solidFill>
              </a:rPr>
              <a:t>lick</a:t>
            </a:r>
            <a:r>
              <a:rPr lang="en-US" b="1" baseline="0" dirty="0">
                <a:solidFill>
                  <a:srgbClr val="FF0000"/>
                </a:solidFill>
              </a:rPr>
              <a:t> on each phrase to hear the sound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58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369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A025F-4A42-FE48-B7B2-D5FBC143A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BFAD-4F29-F94C-9D8A-33DE84098633}" type="datetimeFigureOut">
              <a:t>7/27/2022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59E23-09A3-C844-8CD6-BFEB8E957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DAE2F-0754-4F4F-B969-EB3B6F0BB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D39D-5E4B-5941-A936-433FC1C6FE25}" type="slidenum"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99B83-00F1-524F-BDF6-BAB5619A00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22386" cy="685799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DFDE0FC-811C-6B4D-A402-4A4EC1420D9C}"/>
              </a:ext>
            </a:extLst>
          </p:cNvPr>
          <p:cNvGrpSpPr/>
          <p:nvPr userDrawn="1"/>
        </p:nvGrpSpPr>
        <p:grpSpPr>
          <a:xfrm>
            <a:off x="5693239" y="6314169"/>
            <a:ext cx="805521" cy="529389"/>
            <a:chOff x="5778584" y="6325677"/>
            <a:chExt cx="805521" cy="529389"/>
          </a:xfrm>
        </p:grpSpPr>
        <p:pic>
          <p:nvPicPr>
            <p:cNvPr id="10" name="Picture 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128DB713-A925-E940-9C1F-35CFB2B255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6650" y="6325677"/>
              <a:ext cx="529389" cy="52938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8ADE026-D255-0E46-A4EC-CE36DFF08E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7190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9B62DC2-97D1-B64B-869E-DEBA545BEC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778584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1DF492A-81AD-5D4A-A943-32E917C1B56B}"/>
              </a:ext>
            </a:extLst>
          </p:cNvPr>
          <p:cNvSpPr txBox="1"/>
          <p:nvPr userDrawn="1"/>
        </p:nvSpPr>
        <p:spPr>
          <a:xfrm>
            <a:off x="24732" y="6510902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 Anh 10 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7DD529-7747-654A-B7AB-AFCA57F988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018" y="6396200"/>
            <a:ext cx="814608" cy="41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436751-F2B7-3544-9527-8B13899DC1B3}"/>
              </a:ext>
            </a:extLst>
          </p:cNvPr>
          <p:cNvSpPr txBox="1"/>
          <p:nvPr userDrawn="1"/>
        </p:nvSpPr>
        <p:spPr>
          <a:xfrm>
            <a:off x="82240" y="-48141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Unit 1</a:t>
            </a:r>
          </a:p>
        </p:txBody>
      </p:sp>
    </p:spTree>
    <p:extLst>
      <p:ext uri="{BB962C8B-B14F-4D97-AF65-F5344CB8AC3E}">
        <p14:creationId xmlns:p14="http://schemas.microsoft.com/office/powerpoint/2010/main" val="120749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eduhome.com.vn/DHALesson?idGrade=19&amp;idSubject=1&amp;idSeries=117&amp;idTheme=979&amp;IdLevel=1&amp;idThemeServer=60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1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07577" y="2626285"/>
            <a:ext cx="684493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UNIT 3: SHOPPING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Lesson 1.2 – Grammar</a:t>
            </a:r>
          </a:p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Page 21</a:t>
            </a:r>
            <a:endParaRPr lang="en-US" sz="3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350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1285152" y="1679510"/>
            <a:ext cx="906848" cy="1194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:\E-3HIGHSCHOOL\E10_SMART_WORLD\3. Icon trong sach\Gramma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1050" y="310079"/>
            <a:ext cx="3979336" cy="78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7985" y="496221"/>
            <a:ext cx="7010400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5198" y="1243184"/>
            <a:ext cx="4936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3. How can we form the comparative and superlative adjectives?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1D351DB8-0834-4221-9C92-2570C04E9ACC}"/>
              </a:ext>
            </a:extLst>
          </p:cNvPr>
          <p:cNvSpPr txBox="1"/>
          <p:nvPr/>
        </p:nvSpPr>
        <p:spPr>
          <a:xfrm>
            <a:off x="0" y="-17814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1.2</a:t>
            </a:r>
          </a:p>
        </p:txBody>
      </p:sp>
    </p:spTree>
    <p:extLst>
      <p:ext uri="{BB962C8B-B14F-4D97-AF65-F5344CB8AC3E}">
        <p14:creationId xmlns:p14="http://schemas.microsoft.com/office/powerpoint/2010/main" val="2025997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1285152" y="1679510"/>
            <a:ext cx="906848" cy="1194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:\E-3HIGHSCHOOL\E10_SMART_WORLD\3. Icon trong sach\Gramma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1050" y="310079"/>
            <a:ext cx="3979336" cy="78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93729" y="465743"/>
            <a:ext cx="8191423" cy="78840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Comparative and Superlative Adjectives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307" y="1254145"/>
            <a:ext cx="11685994" cy="4621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48FDB626-0824-4898-8945-D767BE3D7626}"/>
              </a:ext>
            </a:extLst>
          </p:cNvPr>
          <p:cNvSpPr txBox="1"/>
          <p:nvPr/>
        </p:nvSpPr>
        <p:spPr>
          <a:xfrm>
            <a:off x="0" y="-17814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1.2</a:t>
            </a:r>
          </a:p>
        </p:txBody>
      </p:sp>
    </p:spTree>
    <p:extLst>
      <p:ext uri="{BB962C8B-B14F-4D97-AF65-F5344CB8AC3E}">
        <p14:creationId xmlns:p14="http://schemas.microsoft.com/office/powerpoint/2010/main" val="4150056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1285152" y="1679510"/>
            <a:ext cx="906848" cy="1194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:\E-3HIGHSCHOOL\E10_SMART_WORLD\3. Icon trong sach\Gramma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1050" y="310079"/>
            <a:ext cx="3979336" cy="78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746090" y="642843"/>
            <a:ext cx="8191423" cy="1213643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Comparative and Superlative Adjectives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2" y="1534909"/>
            <a:ext cx="9096375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9429A876-7C20-44B4-98E8-9C8537A09A3B}"/>
              </a:ext>
            </a:extLst>
          </p:cNvPr>
          <p:cNvSpPr txBox="1"/>
          <p:nvPr/>
        </p:nvSpPr>
        <p:spPr>
          <a:xfrm>
            <a:off x="0" y="-17814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1.2</a:t>
            </a:r>
          </a:p>
        </p:txBody>
      </p:sp>
    </p:spTree>
    <p:extLst>
      <p:ext uri="{BB962C8B-B14F-4D97-AF65-F5344CB8AC3E}">
        <p14:creationId xmlns:p14="http://schemas.microsoft.com/office/powerpoint/2010/main" val="440256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1285152" y="1679510"/>
            <a:ext cx="906848" cy="1194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:\E-3HIGHSCHOOL\E10_SMART_WORLD\3. Icon trong sach\Gramma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1050" y="310079"/>
            <a:ext cx="3979336" cy="78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746090" y="642843"/>
            <a:ext cx="8191423" cy="1213643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Comparative and Superlative Adjectives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4950" y="2047875"/>
            <a:ext cx="918210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0E9F2B2F-D067-4E6B-BCE8-69D251DEFB32}"/>
              </a:ext>
            </a:extLst>
          </p:cNvPr>
          <p:cNvSpPr txBox="1"/>
          <p:nvPr/>
        </p:nvSpPr>
        <p:spPr>
          <a:xfrm>
            <a:off x="0" y="-17814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1.2</a:t>
            </a:r>
          </a:p>
        </p:txBody>
      </p:sp>
    </p:spTree>
    <p:extLst>
      <p:ext uri="{BB962C8B-B14F-4D97-AF65-F5344CB8AC3E}">
        <p14:creationId xmlns:p14="http://schemas.microsoft.com/office/powerpoint/2010/main" val="3188767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1285152" y="1679510"/>
            <a:ext cx="906848" cy="1194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:\E-3HIGHSCHOOL\E10_SMART_WORLD\3. Icon trong sach\Gramma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1050" y="310079"/>
            <a:ext cx="3979336" cy="78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205178" y="506394"/>
            <a:ext cx="8191423" cy="1213643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Comparative and Superlative Adjectives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108" y="1664775"/>
            <a:ext cx="11091784" cy="3336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56C8A83F-E4AC-4D1E-9BF9-F2AC0162E72D}"/>
              </a:ext>
            </a:extLst>
          </p:cNvPr>
          <p:cNvSpPr txBox="1"/>
          <p:nvPr/>
        </p:nvSpPr>
        <p:spPr>
          <a:xfrm>
            <a:off x="0" y="-17814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1.2</a:t>
            </a:r>
          </a:p>
        </p:txBody>
      </p:sp>
    </p:spTree>
    <p:extLst>
      <p:ext uri="{BB962C8B-B14F-4D97-AF65-F5344CB8AC3E}">
        <p14:creationId xmlns:p14="http://schemas.microsoft.com/office/powerpoint/2010/main" val="3512145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396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1285152" y="1679510"/>
            <a:ext cx="906848" cy="1194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:\E-3HIGHSCHOOL\E10_SMART_WORLD\3. Icon trong sach\Gramma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1050" y="310079"/>
            <a:ext cx="3979336" cy="78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69343" y="445874"/>
            <a:ext cx="53212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b. Circle the correct words.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0219" y="1063753"/>
            <a:ext cx="1181304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1. I think you should buy this pair of sunglasses. It looks </a:t>
            </a:r>
            <a:r>
              <a:rPr lang="en-US" sz="3200" i="1" dirty="0">
                <a:solidFill>
                  <a:srgbClr val="002060"/>
                </a:solidFill>
              </a:rPr>
              <a:t>cooler/coolest </a:t>
            </a:r>
            <a:r>
              <a:rPr lang="en-US" sz="3200" dirty="0"/>
              <a:t>than the other pair.</a:t>
            </a:r>
          </a:p>
          <a:p>
            <a:r>
              <a:rPr lang="en-US" sz="3200" dirty="0"/>
              <a:t>2. Can I borrow some money? This dress is </a:t>
            </a:r>
            <a:r>
              <a:rPr lang="en-US" sz="3200" i="1" dirty="0">
                <a:solidFill>
                  <a:srgbClr val="002060"/>
                </a:solidFill>
              </a:rPr>
              <a:t>more/most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/>
              <a:t>expensive than I thought.</a:t>
            </a:r>
          </a:p>
          <a:p>
            <a:r>
              <a:rPr lang="en-US" sz="3200" dirty="0"/>
              <a:t>3.   This restaurant may not have the greatest food in town but their customer service is definitely the </a:t>
            </a:r>
            <a:r>
              <a:rPr lang="en-US" sz="3200" i="1" dirty="0">
                <a:solidFill>
                  <a:srgbClr val="002060"/>
                </a:solidFill>
              </a:rPr>
              <a:t>best/better</a:t>
            </a:r>
            <a:r>
              <a:rPr lang="en-US" sz="3200" dirty="0"/>
              <a:t>.  We eat here at least twice a month.</a:t>
            </a:r>
          </a:p>
          <a:p>
            <a:r>
              <a:rPr lang="en-US" sz="3200" dirty="0"/>
              <a:t>4. It's best if you come on Wednesday, when I'm </a:t>
            </a:r>
            <a:r>
              <a:rPr lang="en-US" sz="3200" i="1" dirty="0">
                <a:solidFill>
                  <a:srgbClr val="002060"/>
                </a:solidFill>
              </a:rPr>
              <a:t>less busy/busiest</a:t>
            </a:r>
            <a:r>
              <a:rPr lang="en-US" sz="3200" dirty="0"/>
              <a:t>. We'll have time to chat.</a:t>
            </a:r>
          </a:p>
          <a:p>
            <a:r>
              <a:rPr lang="en-US" sz="3200" dirty="0"/>
              <a:t>5. Shopping is my </a:t>
            </a:r>
            <a:r>
              <a:rPr lang="en-US" sz="3200" i="1" dirty="0">
                <a:solidFill>
                  <a:srgbClr val="002060"/>
                </a:solidFill>
              </a:rPr>
              <a:t>less/least</a:t>
            </a:r>
            <a:r>
              <a:rPr lang="en-US" sz="3200" dirty="0"/>
              <a:t> favorite thing to do. It's boring and takes a lot of time.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553008" y="1615530"/>
            <a:ext cx="110612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379110" y="2541638"/>
            <a:ext cx="9389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867916" y="3977148"/>
            <a:ext cx="7393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21330" y="4970208"/>
            <a:ext cx="134701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075472" y="5948519"/>
            <a:ext cx="8357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4">
            <a:extLst>
              <a:ext uri="{FF2B5EF4-FFF2-40B4-BE49-F238E27FC236}">
                <a16:creationId xmlns:a16="http://schemas.microsoft.com/office/drawing/2014/main" id="{D82EB236-806F-480C-BAF3-A8AC7EBA7F02}"/>
              </a:ext>
            </a:extLst>
          </p:cNvPr>
          <p:cNvSpPr txBox="1"/>
          <p:nvPr/>
        </p:nvSpPr>
        <p:spPr>
          <a:xfrm>
            <a:off x="0" y="-17814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1.2</a:t>
            </a:r>
          </a:p>
        </p:txBody>
      </p:sp>
    </p:spTree>
    <p:extLst>
      <p:ext uri="{BB962C8B-B14F-4D97-AF65-F5344CB8AC3E}">
        <p14:creationId xmlns:p14="http://schemas.microsoft.com/office/powerpoint/2010/main" val="422747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1285152" y="1679510"/>
            <a:ext cx="906848" cy="1194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:\E-3HIGHSCHOOL\E10_SMART_WORLD\3. Icon trong sach\Gramma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1050" y="310079"/>
            <a:ext cx="3979336" cy="78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39414" y="297146"/>
            <a:ext cx="91397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33CC"/>
                </a:solidFill>
              </a:rPr>
              <a:t>c. Fill in the blanks with the right forms of the adjectives.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0219" y="1579943"/>
            <a:ext cx="1148785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1. I think this dress is  _________________ (pretty) the other one.</a:t>
            </a:r>
          </a:p>
          <a:p>
            <a:r>
              <a:rPr lang="en-US" sz="2800" dirty="0"/>
              <a:t>2.  This is _________________ (good) place to shop for shoes in town. All the other stores are too expensive.</a:t>
            </a:r>
          </a:p>
          <a:p>
            <a:r>
              <a:rPr lang="en-US" sz="2800" dirty="0"/>
              <a:t>3. I rarely wear my green jacket. It's _______________________ (comfortable) my red one.</a:t>
            </a:r>
          </a:p>
          <a:p>
            <a:r>
              <a:rPr lang="en-US" sz="2800" dirty="0"/>
              <a:t>4. Do you have a _________________ (expensive) bag? This one is a bit too much.</a:t>
            </a:r>
          </a:p>
          <a:p>
            <a:r>
              <a:rPr lang="en-US" sz="2800" dirty="0"/>
              <a:t>5. We'll never go back to that restaurant. It has _________________ (bad) customer service ever.</a:t>
            </a:r>
          </a:p>
          <a:p>
            <a:r>
              <a:rPr lang="en-US" sz="2800" dirty="0"/>
              <a:t>6. The black shirt is _________________ (good) the white one, so it will last longer.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61539" y="1524315"/>
            <a:ext cx="42327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sym typeface="Wingdings" pitchFamily="2" charset="2"/>
              </a:rPr>
              <a:t>prettier than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94074" y="1991222"/>
            <a:ext cx="20106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sym typeface="Wingdings" pitchFamily="2" charset="2"/>
              </a:rPr>
              <a:t>the best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21516" y="2798758"/>
            <a:ext cx="42327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sym typeface="Wingdings" pitchFamily="2" charset="2"/>
              </a:rPr>
              <a:t>less comfortable than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78314" y="3652998"/>
            <a:ext cx="42327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sym typeface="Wingdings" pitchFamily="2" charset="2"/>
              </a:rPr>
              <a:t>less expensive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37909" y="4502550"/>
            <a:ext cx="42327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sym typeface="Wingdings" pitchFamily="2" charset="2"/>
              </a:rPr>
              <a:t>the worst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05122" y="5357950"/>
            <a:ext cx="42327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sym typeface="Wingdings" pitchFamily="2" charset="2"/>
              </a:rPr>
              <a:t>better than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A0158BE1-5E89-407C-96E4-4377B253024B}"/>
              </a:ext>
            </a:extLst>
          </p:cNvPr>
          <p:cNvSpPr txBox="1"/>
          <p:nvPr/>
        </p:nvSpPr>
        <p:spPr>
          <a:xfrm>
            <a:off x="0" y="-17814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1.2</a:t>
            </a:r>
          </a:p>
        </p:txBody>
      </p:sp>
    </p:spTree>
    <p:extLst>
      <p:ext uri="{BB962C8B-B14F-4D97-AF65-F5344CB8AC3E}">
        <p14:creationId xmlns:p14="http://schemas.microsoft.com/office/powerpoint/2010/main" val="283184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6" grpId="0"/>
      <p:bldP spid="18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00846" y="436741"/>
            <a:ext cx="85921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a. Complete the table with the correct comparative and superlative adjectives.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243" y="1672867"/>
            <a:ext cx="11037725" cy="4447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558655" y="3573558"/>
            <a:ext cx="1619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itchFamily="2" charset="2"/>
              </a:rPr>
              <a:t>finer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08216" y="3573558"/>
            <a:ext cx="2238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itchFamily="2" charset="2"/>
              </a:rPr>
              <a:t>the finest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29159" y="4433883"/>
            <a:ext cx="1619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itchFamily="2" charset="2"/>
              </a:rPr>
              <a:t>bigger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22968" y="4379055"/>
            <a:ext cx="2577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itchFamily="2" charset="2"/>
              </a:rPr>
              <a:t>the biggest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27755" y="5274539"/>
            <a:ext cx="3495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itchFamily="2" charset="2"/>
              </a:rPr>
              <a:t>more interesting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64131" y="5304034"/>
            <a:ext cx="3701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the most interesting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E1E7B0B9-CE84-42BE-BBCA-8128F4770B3B}"/>
              </a:ext>
            </a:extLst>
          </p:cNvPr>
          <p:cNvSpPr txBox="1"/>
          <p:nvPr/>
        </p:nvSpPr>
        <p:spPr>
          <a:xfrm>
            <a:off x="0" y="-17814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1.2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B2BEC4-900D-4E9B-A83B-2F4D1EE75F48}"/>
              </a:ext>
            </a:extLst>
          </p:cNvPr>
          <p:cNvSpPr txBox="1"/>
          <p:nvPr/>
        </p:nvSpPr>
        <p:spPr>
          <a:xfrm>
            <a:off x="98995" y="381674"/>
            <a:ext cx="2004452" cy="830997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Extra Practice</a:t>
            </a:r>
          </a:p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WB, page 15</a:t>
            </a:r>
          </a:p>
        </p:txBody>
      </p:sp>
    </p:spTree>
    <p:extLst>
      <p:ext uri="{BB962C8B-B14F-4D97-AF65-F5344CB8AC3E}">
        <p14:creationId xmlns:p14="http://schemas.microsoft.com/office/powerpoint/2010/main" val="198847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00846" y="436741"/>
            <a:ext cx="85921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a. Complete the table with the correct comparative and superlative adjectives.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3500" y="1987806"/>
            <a:ext cx="9525000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15818" y="3622027"/>
            <a:ext cx="1619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itchFamily="2" charset="2"/>
              </a:rPr>
              <a:t>worse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83867" y="3642850"/>
            <a:ext cx="2228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itchFamily="2" charset="2"/>
              </a:rPr>
              <a:t>the worst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79728" y="4428965"/>
            <a:ext cx="1619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itchFamily="2" charset="2"/>
              </a:rPr>
              <a:t>better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05987" y="4428964"/>
            <a:ext cx="2272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itchFamily="2" charset="2"/>
              </a:rPr>
              <a:t>the best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6199" y="5169612"/>
            <a:ext cx="2338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itchFamily="2" charset="2"/>
              </a:rPr>
              <a:t>more fun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08374" y="5169612"/>
            <a:ext cx="2850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itchFamily="2" charset="2"/>
              </a:rPr>
              <a:t>the most fun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7CCF2A8D-B919-4967-827A-DDFB3879F9E9}"/>
              </a:ext>
            </a:extLst>
          </p:cNvPr>
          <p:cNvSpPr txBox="1"/>
          <p:nvPr/>
        </p:nvSpPr>
        <p:spPr>
          <a:xfrm>
            <a:off x="0" y="-17814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1.2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B88415-7BE5-46E1-B15E-4C3CEB4B4A88}"/>
              </a:ext>
            </a:extLst>
          </p:cNvPr>
          <p:cNvSpPr txBox="1"/>
          <p:nvPr/>
        </p:nvSpPr>
        <p:spPr>
          <a:xfrm>
            <a:off x="98995" y="381674"/>
            <a:ext cx="2004452" cy="830997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Extra Practice</a:t>
            </a:r>
          </a:p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WB, page 15</a:t>
            </a:r>
          </a:p>
        </p:txBody>
      </p:sp>
    </p:spTree>
    <p:extLst>
      <p:ext uri="{BB962C8B-B14F-4D97-AF65-F5344CB8AC3E}">
        <p14:creationId xmlns:p14="http://schemas.microsoft.com/office/powerpoint/2010/main" val="284444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7F6AF1-48D1-A442-8D9A-9DCAA189DECF}"/>
              </a:ext>
            </a:extLst>
          </p:cNvPr>
          <p:cNvSpPr txBox="1"/>
          <p:nvPr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1.2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6627" y="627013"/>
            <a:ext cx="3265715" cy="584775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LESSSON OUTLINE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552" y="1572957"/>
            <a:ext cx="1920785" cy="570039"/>
          </a:xfrm>
          <a:prstGeom prst="rect">
            <a:avLst/>
          </a:prstGeom>
        </p:spPr>
      </p:pic>
      <p:sp>
        <p:nvSpPr>
          <p:cNvPr id="11" name="Round Diagonal Corner Rectangle 10"/>
          <p:cNvSpPr/>
          <p:nvPr/>
        </p:nvSpPr>
        <p:spPr>
          <a:xfrm>
            <a:off x="1964766" y="5697670"/>
            <a:ext cx="2378633" cy="539496"/>
          </a:xfrm>
          <a:prstGeom prst="round2Diag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Consolidation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5769" y="3613663"/>
            <a:ext cx="34766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E3BB7653-5448-4AB2-A0A7-3F34965FAEBF}"/>
              </a:ext>
            </a:extLst>
          </p:cNvPr>
          <p:cNvSpPr txBox="1"/>
          <p:nvPr/>
        </p:nvSpPr>
        <p:spPr>
          <a:xfrm>
            <a:off x="0" y="-17814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1.2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3615" y="490818"/>
            <a:ext cx="414800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00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03447" y="444048"/>
            <a:ext cx="976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b. Fill in the blanks using comparatives or </a:t>
            </a:r>
            <a:r>
              <a:rPr lang="en-US" sz="3600" b="1" dirty="0">
                <a:solidFill>
                  <a:srgbClr val="FF0000"/>
                </a:solidFill>
              </a:rPr>
              <a:t>superlatives</a:t>
            </a:r>
            <a:r>
              <a:rPr lang="en-US" sz="3200" b="1" dirty="0">
                <a:solidFill>
                  <a:srgbClr val="FF0000"/>
                </a:solidFill>
              </a:rPr>
              <a:t>.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8771" y="1474705"/>
            <a:ext cx="11945994" cy="3789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3600" dirty="0"/>
              <a:t>1. (good) Dime Time is a very good clothing store. It's </a:t>
            </a:r>
            <a:r>
              <a:rPr lang="en-US" sz="3600" u="sng" dirty="0">
                <a:solidFill>
                  <a:srgbClr val="FF0000"/>
                </a:solidFill>
              </a:rPr>
              <a:t>the best</a:t>
            </a:r>
            <a:r>
              <a:rPr lang="en-US" sz="3600" dirty="0"/>
              <a:t> store in </a:t>
            </a:r>
            <a:r>
              <a:rPr lang="en-US" sz="3600" dirty="0" err="1"/>
              <a:t>Blackwater</a:t>
            </a:r>
            <a:r>
              <a:rPr lang="en-US" sz="3600" dirty="0"/>
              <a:t> Falls.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3600" dirty="0"/>
              <a:t>2.   (good) Dime Time is ____________________ the shopping mall for people who want to save money.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3600" dirty="0"/>
              <a:t>3. (cheap) Dime Time is ____________________ store in town.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80531" y="3059842"/>
            <a:ext cx="4232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itchFamily="2" charset="2"/>
              </a:rPr>
              <a:t>better than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02191" y="4542376"/>
            <a:ext cx="4232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itchFamily="2" charset="2"/>
              </a:rPr>
              <a:t>the cheapest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56B879AE-3F25-4573-BFD2-17D2EE8FD00E}"/>
              </a:ext>
            </a:extLst>
          </p:cNvPr>
          <p:cNvSpPr txBox="1"/>
          <p:nvPr/>
        </p:nvSpPr>
        <p:spPr>
          <a:xfrm>
            <a:off x="0" y="-17814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1.2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64F4D3-9627-45EF-A85E-7C419D33BAE8}"/>
              </a:ext>
            </a:extLst>
          </p:cNvPr>
          <p:cNvSpPr txBox="1"/>
          <p:nvPr/>
        </p:nvSpPr>
        <p:spPr>
          <a:xfrm>
            <a:off x="98995" y="381674"/>
            <a:ext cx="2004452" cy="830997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Extra Practice</a:t>
            </a:r>
          </a:p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WB, page 15</a:t>
            </a:r>
          </a:p>
        </p:txBody>
      </p:sp>
    </p:spTree>
    <p:extLst>
      <p:ext uri="{BB962C8B-B14F-4D97-AF65-F5344CB8AC3E}">
        <p14:creationId xmlns:p14="http://schemas.microsoft.com/office/powerpoint/2010/main" val="271528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99448" y="436741"/>
            <a:ext cx="97935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b. Fill in the blanks using comparatives or superlatives.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6006" y="1513959"/>
            <a:ext cx="114789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4.   (big) The shopping mall has a ____________________ range of clothes than Dime Time.</a:t>
            </a:r>
          </a:p>
          <a:p>
            <a:r>
              <a:rPr lang="en-US" sz="3600" dirty="0"/>
              <a:t>5.   (expensive) The shopping mall is ____________________ place to shop  in town.</a:t>
            </a:r>
          </a:p>
          <a:p>
            <a:r>
              <a:rPr lang="en-US" sz="3600" dirty="0"/>
              <a:t>6. (noisy) The shopping mall is ____________________ Dime Time.</a:t>
            </a:r>
          </a:p>
          <a:p>
            <a:r>
              <a:rPr lang="en-US" sz="3600" dirty="0"/>
              <a:t>7.   (crowded) On the weekends, Dime Time can be ____________________ the shopping mall.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92181" y="1513958"/>
            <a:ext cx="4232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itchFamily="2" charset="2"/>
              </a:rPr>
              <a:t>bigger than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92181" y="2577949"/>
            <a:ext cx="4232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itchFamily="2" charset="2"/>
              </a:rPr>
              <a:t>the most expensive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7226" y="3688991"/>
            <a:ext cx="4232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itchFamily="2" charset="2"/>
              </a:rPr>
              <a:t>less noisy/ noisier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859" y="5332250"/>
            <a:ext cx="4232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itchFamily="2" charset="2"/>
              </a:rPr>
              <a:t>less crowded than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4B36A67C-3831-427E-8630-D1F79A7F251D}"/>
              </a:ext>
            </a:extLst>
          </p:cNvPr>
          <p:cNvSpPr txBox="1"/>
          <p:nvPr/>
        </p:nvSpPr>
        <p:spPr>
          <a:xfrm>
            <a:off x="0" y="-17814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1.2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A02836-7104-465D-8193-2010DF031A49}"/>
              </a:ext>
            </a:extLst>
          </p:cNvPr>
          <p:cNvSpPr txBox="1"/>
          <p:nvPr/>
        </p:nvSpPr>
        <p:spPr>
          <a:xfrm>
            <a:off x="98995" y="381674"/>
            <a:ext cx="2004452" cy="830997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Extra Practice</a:t>
            </a:r>
          </a:p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WB, page 15</a:t>
            </a:r>
          </a:p>
        </p:txBody>
      </p:sp>
    </p:spTree>
    <p:extLst>
      <p:ext uri="{BB962C8B-B14F-4D97-AF65-F5344CB8AC3E}">
        <p14:creationId xmlns:p14="http://schemas.microsoft.com/office/powerpoint/2010/main" val="88403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18766" y="436741"/>
            <a:ext cx="9874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b. Fill in the blanks using comparatives or superlatives.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6006" y="1150816"/>
            <a:ext cx="11847000" cy="5366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dirty="0"/>
              <a:t>4.   (big) The shopping mall has a ____________________ range of clothes than Dime Time.</a:t>
            </a:r>
          </a:p>
          <a:p>
            <a:pPr algn="just">
              <a:lnSpc>
                <a:spcPct val="120000"/>
              </a:lnSpc>
            </a:pPr>
            <a:r>
              <a:rPr lang="en-US" sz="3600" dirty="0"/>
              <a:t>5.   (expensive) The shopping mall is ____________________ place to shop  in town.</a:t>
            </a:r>
          </a:p>
          <a:p>
            <a:pPr algn="just">
              <a:lnSpc>
                <a:spcPct val="120000"/>
              </a:lnSpc>
            </a:pPr>
            <a:r>
              <a:rPr lang="en-US" sz="3600" dirty="0"/>
              <a:t>6. (noisy) The shopping mall is ____________________ Dime Time.</a:t>
            </a:r>
          </a:p>
          <a:p>
            <a:pPr algn="just">
              <a:lnSpc>
                <a:spcPct val="120000"/>
              </a:lnSpc>
            </a:pPr>
            <a:r>
              <a:rPr lang="en-US" sz="3600" dirty="0"/>
              <a:t>7. (crowded) On the weekends, Dime Time can be ____________________ the shopping mall.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19770" y="1208804"/>
            <a:ext cx="362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itchFamily="2" charset="2"/>
              </a:rPr>
              <a:t>bigger than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61121" y="2524161"/>
            <a:ext cx="4232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itchFamily="2" charset="2"/>
              </a:rPr>
              <a:t>the most expensive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47531" y="3812493"/>
            <a:ext cx="4232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itchFamily="2" charset="2"/>
              </a:rPr>
              <a:t>less noisy/ noisier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859" y="5769568"/>
            <a:ext cx="4232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itchFamily="2" charset="2"/>
              </a:rPr>
              <a:t>less crowded than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3BED57F7-30D1-48B4-9F4A-118BA83F1244}"/>
              </a:ext>
            </a:extLst>
          </p:cNvPr>
          <p:cNvSpPr txBox="1"/>
          <p:nvPr/>
        </p:nvSpPr>
        <p:spPr>
          <a:xfrm>
            <a:off x="0" y="-17814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1.2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746B63-A71B-489C-8A4B-C3EC64A8D17B}"/>
              </a:ext>
            </a:extLst>
          </p:cNvPr>
          <p:cNvSpPr txBox="1"/>
          <p:nvPr/>
        </p:nvSpPr>
        <p:spPr>
          <a:xfrm>
            <a:off x="98995" y="381674"/>
            <a:ext cx="2004452" cy="830997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Extra Practice</a:t>
            </a:r>
          </a:p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WB, page 15</a:t>
            </a:r>
          </a:p>
        </p:txBody>
      </p:sp>
    </p:spTree>
    <p:extLst>
      <p:ext uri="{BB962C8B-B14F-4D97-AF65-F5344CB8AC3E}">
        <p14:creationId xmlns:p14="http://schemas.microsoft.com/office/powerpoint/2010/main" val="184852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356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1285152" y="1679510"/>
            <a:ext cx="906848" cy="1194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:\E-3HIGHSCHOOL\E10_SMART_WORLD\3. Icon trong sach\Gramma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1050" y="310079"/>
            <a:ext cx="3979336" cy="78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88092" y="474548"/>
            <a:ext cx="8847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d. In pairs: Compare computer games. 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Use the prompts from the box.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701" y="2022578"/>
            <a:ext cx="11878597" cy="1982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809" y="4073559"/>
            <a:ext cx="6486525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9752" y="4783548"/>
            <a:ext cx="51054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0A687544-35DD-4DCC-8270-F5FEE7B30D9B}"/>
              </a:ext>
            </a:extLst>
          </p:cNvPr>
          <p:cNvSpPr txBox="1"/>
          <p:nvPr/>
        </p:nvSpPr>
        <p:spPr>
          <a:xfrm>
            <a:off x="0" y="-17814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1.2</a:t>
            </a:r>
          </a:p>
        </p:txBody>
      </p:sp>
      <p:pic>
        <p:nvPicPr>
          <p:cNvPr id="9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2071E71E-6058-4805-836A-5B5E97264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109" y="1017535"/>
            <a:ext cx="1441756" cy="91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441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4765" y="371016"/>
            <a:ext cx="1131678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e. In pairs: </a:t>
            </a:r>
          </a:p>
          <a:p>
            <a:endParaRPr lang="en-US" sz="4400" b="1" dirty="0">
              <a:solidFill>
                <a:srgbClr val="000000"/>
              </a:solidFill>
            </a:endParaRPr>
          </a:p>
          <a:p>
            <a:endParaRPr lang="en-US" sz="4400" b="1" dirty="0">
              <a:solidFill>
                <a:srgbClr val="000000"/>
              </a:solidFill>
            </a:endParaRPr>
          </a:p>
          <a:p>
            <a:endParaRPr lang="en-US" sz="4400" b="1" dirty="0">
              <a:solidFill>
                <a:srgbClr val="000000"/>
              </a:solidFill>
            </a:endParaRPr>
          </a:p>
          <a:p>
            <a:r>
              <a:rPr lang="en-US" sz="4400" b="1" dirty="0">
                <a:solidFill>
                  <a:srgbClr val="FF0000"/>
                </a:solidFill>
              </a:rPr>
              <a:t>Are you more similar to Sam or Alice? Why?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</a:p>
          <a:p>
            <a:r>
              <a:rPr lang="en-US" sz="4400" dirty="0">
                <a:solidFill>
                  <a:srgbClr val="FF0000"/>
                </a:solidFill>
              </a:rPr>
              <a:t>       </a:t>
            </a:r>
            <a:r>
              <a:rPr lang="en-US" sz="4400" i="1" dirty="0">
                <a:solidFill>
                  <a:srgbClr val="0070C0"/>
                </a:solidFill>
              </a:rPr>
              <a:t>I am similar to Same/Alice because ……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510" y="412117"/>
            <a:ext cx="4266424" cy="2688652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057B18AA-9982-42DB-80C8-19F6A16AB119}"/>
              </a:ext>
            </a:extLst>
          </p:cNvPr>
          <p:cNvSpPr txBox="1"/>
          <p:nvPr/>
        </p:nvSpPr>
        <p:spPr>
          <a:xfrm>
            <a:off x="0" y="-17814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1.2</a:t>
            </a:r>
          </a:p>
        </p:txBody>
      </p:sp>
    </p:spTree>
    <p:extLst>
      <p:ext uri="{BB962C8B-B14F-4D97-AF65-F5344CB8AC3E}">
        <p14:creationId xmlns:p14="http://schemas.microsoft.com/office/powerpoint/2010/main" val="3248621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200" y="-934343"/>
            <a:ext cx="12395200" cy="8262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50" y="685800"/>
            <a:ext cx="2857500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932173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17370" y="699795"/>
            <a:ext cx="2141377" cy="646331"/>
          </a:xfrm>
          <a:prstGeom prst="rect">
            <a:avLst/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Let’s play!</a:t>
            </a:r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457200" y="3951514"/>
            <a:ext cx="1861457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here to play the games!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5742" y="2025432"/>
            <a:ext cx="8628647" cy="385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2144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0560" y="447973"/>
            <a:ext cx="8605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Today’s lesson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32480" y="1854692"/>
            <a:ext cx="860552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Grammar</a:t>
            </a:r>
            <a:r>
              <a:rPr lang="en-US" sz="3600" dirty="0">
                <a:solidFill>
                  <a:srgbClr val="0070C0"/>
                </a:solidFill>
              </a:rPr>
              <a:t>: Comparative and Superlative   			       Adjectives</a:t>
            </a:r>
          </a:p>
          <a:p>
            <a:endParaRPr lang="en-US" sz="36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98A2"/>
              </a:solidFill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64C63F58-21A0-46A4-9A4B-A8158C892514}"/>
              </a:ext>
            </a:extLst>
          </p:cNvPr>
          <p:cNvSpPr txBox="1"/>
          <p:nvPr/>
        </p:nvSpPr>
        <p:spPr>
          <a:xfrm>
            <a:off x="0" y="-17814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1.2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50" y="685800"/>
            <a:ext cx="1922429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5873869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6572" y="-347019"/>
            <a:ext cx="14119795" cy="793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81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01871" y="779974"/>
            <a:ext cx="562666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</a:t>
            </a:r>
          </a:p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students will be able to: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802" y="2762319"/>
            <a:ext cx="118741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/>
              <a:t>- to practice and use </a:t>
            </a:r>
            <a:r>
              <a:rPr lang="en-US" sz="3600" i="1" dirty="0"/>
              <a:t>comparative </a:t>
            </a:r>
            <a:r>
              <a:rPr lang="en-US" sz="3600" dirty="0"/>
              <a:t>and </a:t>
            </a:r>
            <a:r>
              <a:rPr lang="en-US" sz="3600" i="1" dirty="0"/>
              <a:t>superlative adjectives</a:t>
            </a:r>
            <a:r>
              <a:rPr lang="en-US" sz="3600" dirty="0"/>
              <a:t> correctly.</a:t>
            </a:r>
            <a:endParaRPr lang="en-US" sz="3600" dirty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52" y="427730"/>
            <a:ext cx="3829770" cy="24725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6636FB-2052-4F3B-9083-6BE9514B5271}"/>
              </a:ext>
            </a:extLst>
          </p:cNvPr>
          <p:cNvSpPr txBox="1"/>
          <p:nvPr/>
        </p:nvSpPr>
        <p:spPr>
          <a:xfrm>
            <a:off x="0" y="-17814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1.2</a:t>
            </a:r>
          </a:p>
        </p:txBody>
      </p:sp>
    </p:spTree>
    <p:extLst>
      <p:ext uri="{BB962C8B-B14F-4D97-AF65-F5344CB8AC3E}">
        <p14:creationId xmlns:p14="http://schemas.microsoft.com/office/powerpoint/2010/main" val="673863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131" y="1859869"/>
            <a:ext cx="117195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33CC"/>
                </a:solidFill>
                <a:ea typeface="Times New Roman" panose="02020603050405020304" pitchFamily="18" charset="0"/>
              </a:rPr>
              <a:t>Make 10 sentences, using comparative and superlative adjectives.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33CC"/>
                </a:solidFill>
                <a:ea typeface="Times New Roman" panose="02020603050405020304" pitchFamily="18" charset="0"/>
              </a:rPr>
              <a:t>Do</a:t>
            </a:r>
            <a:r>
              <a:rPr lang="en-US" sz="3600" dirty="0">
                <a:solidFill>
                  <a:srgbClr val="0033CC"/>
                </a:solidFill>
                <a:ea typeface="Calibri" panose="020F0502020204030204" pitchFamily="34" charset="0"/>
              </a:rPr>
              <a:t> the exercises in </a:t>
            </a:r>
            <a:r>
              <a:rPr lang="en-US" sz="3600" b="1" dirty="0">
                <a:solidFill>
                  <a:srgbClr val="0033CC"/>
                </a:solidFill>
                <a:ea typeface="Calibri" panose="020F0502020204030204" pitchFamily="34" charset="0"/>
              </a:rPr>
              <a:t>WB</a:t>
            </a:r>
            <a:r>
              <a:rPr lang="en-US" sz="3600" dirty="0">
                <a:solidFill>
                  <a:srgbClr val="0033CC"/>
                </a:solidFill>
                <a:ea typeface="Calibri" panose="020F0502020204030204" pitchFamily="34" charset="0"/>
              </a:rPr>
              <a:t> on page 15.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33CC"/>
                </a:solidFill>
                <a:ea typeface="Times New Roman" panose="02020603050405020304" pitchFamily="18" charset="0"/>
              </a:rPr>
              <a:t>Do the exercises in </a:t>
            </a:r>
            <a:r>
              <a:rPr lang="en-US" sz="3600" b="1" dirty="0" err="1">
                <a:solidFill>
                  <a:srgbClr val="0033CC"/>
                </a:solidFill>
                <a:ea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33CC"/>
                </a:solidFill>
                <a:ea typeface="Times New Roman" panose="02020603050405020304" pitchFamily="18" charset="0"/>
              </a:rPr>
              <a:t> Anh 10 i-Learn Smart World</a:t>
            </a:r>
            <a:r>
              <a:rPr lang="en-US" sz="3600" dirty="0">
                <a:solidFill>
                  <a:srgbClr val="0033CC"/>
                </a:solidFill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33CC"/>
                </a:solidFill>
                <a:ea typeface="Times New Roman" panose="02020603050405020304" pitchFamily="18" charset="0"/>
              </a:rPr>
              <a:t>Notebook</a:t>
            </a:r>
            <a:r>
              <a:rPr lang="en-US" sz="3600" dirty="0">
                <a:solidFill>
                  <a:srgbClr val="0033CC"/>
                </a:solidFill>
                <a:ea typeface="Times New Roman" panose="02020603050405020304" pitchFamily="18" charset="0"/>
              </a:rPr>
              <a:t> on page 15. 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33CC"/>
                </a:solidFill>
                <a:ea typeface="Times New Roman" panose="02020603050405020304" pitchFamily="18" charset="0"/>
              </a:rPr>
              <a:t>Prepare the next lesson – Pronunciation, </a:t>
            </a:r>
            <a:r>
              <a:rPr lang="en-US" sz="3600" b="1" dirty="0">
                <a:solidFill>
                  <a:srgbClr val="0033CC"/>
                </a:solidFill>
                <a:ea typeface="Times New Roman" panose="02020603050405020304" pitchFamily="18" charset="0"/>
              </a:rPr>
              <a:t>SB</a:t>
            </a:r>
            <a:r>
              <a:rPr lang="en-US" sz="3600" dirty="0">
                <a:solidFill>
                  <a:srgbClr val="0033CC"/>
                </a:solidFill>
                <a:ea typeface="Times New Roman" panose="02020603050405020304" pitchFamily="18" charset="0"/>
              </a:rPr>
              <a:t> (page 22) 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33CC"/>
                </a:solidFill>
                <a:effectLst/>
                <a:ea typeface="Times New Roman" panose="02020603050405020304" pitchFamily="18" charset="0"/>
              </a:rPr>
              <a:t>Play the consolidation games in </a:t>
            </a:r>
            <a:r>
              <a:rPr lang="en-US" sz="3600" b="1" dirty="0" err="1">
                <a:solidFill>
                  <a:srgbClr val="0033CC"/>
                </a:solidFill>
                <a:ea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33CC"/>
                </a:solidFill>
                <a:ea typeface="Times New Roman" panose="02020603050405020304" pitchFamily="18" charset="0"/>
              </a:rPr>
              <a:t> Anh 10 </a:t>
            </a:r>
            <a:r>
              <a:rPr lang="en-US" sz="3600" b="1" dirty="0" err="1">
                <a:solidFill>
                  <a:srgbClr val="0033CC"/>
                </a:solidFill>
                <a:ea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0033CC"/>
                </a:solidFill>
                <a:ea typeface="Times New Roman" panose="02020603050405020304" pitchFamily="18" charset="0"/>
              </a:rPr>
              <a:t>-Learn Smart World</a:t>
            </a:r>
            <a:r>
              <a:rPr lang="en-US" sz="3600" dirty="0">
                <a:solidFill>
                  <a:srgbClr val="0033CC"/>
                </a:solidFill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33CC"/>
                </a:solidFill>
                <a:ea typeface="Times New Roman" panose="02020603050405020304" pitchFamily="18" charset="0"/>
              </a:rPr>
              <a:t>DHA </a:t>
            </a:r>
            <a:r>
              <a:rPr lang="en-US" sz="3600" dirty="0">
                <a:solidFill>
                  <a:srgbClr val="0033CC"/>
                </a:solidFill>
                <a:ea typeface="Times New Roman" panose="02020603050405020304" pitchFamily="18" charset="0"/>
              </a:rPr>
              <a:t>on</a:t>
            </a:r>
            <a:r>
              <a:rPr lang="en-US" sz="3600" b="1" dirty="0">
                <a:solidFill>
                  <a:srgbClr val="0033CC"/>
                </a:solidFill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33CC"/>
                </a:solidFill>
                <a:ea typeface="Times New Roman" panose="02020603050405020304" pitchFamily="18" charset="0"/>
                <a:hlinkClick r:id="rId2"/>
              </a:rPr>
              <a:t>www.eduhome.com.vn</a:t>
            </a:r>
            <a:r>
              <a:rPr lang="en-US" sz="3600" b="1" dirty="0">
                <a:solidFill>
                  <a:srgbClr val="0033CC"/>
                </a:solidFill>
                <a:ea typeface="Times New Roman" panose="02020603050405020304" pitchFamily="18" charset="0"/>
              </a:rPr>
              <a:t> </a:t>
            </a:r>
            <a:endParaRPr lang="en-US" sz="3600" dirty="0">
              <a:solidFill>
                <a:srgbClr val="0033CC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505" y="396366"/>
            <a:ext cx="11262343" cy="13069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49F8B6-F7C2-4C5A-B225-9D5384D43E6E}"/>
              </a:ext>
            </a:extLst>
          </p:cNvPr>
          <p:cNvSpPr txBox="1"/>
          <p:nvPr/>
        </p:nvSpPr>
        <p:spPr>
          <a:xfrm>
            <a:off x="0" y="-17814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1.2</a:t>
            </a:r>
          </a:p>
        </p:txBody>
      </p:sp>
    </p:spTree>
    <p:extLst>
      <p:ext uri="{BB962C8B-B14F-4D97-AF65-F5344CB8AC3E}">
        <p14:creationId xmlns:p14="http://schemas.microsoft.com/office/powerpoint/2010/main" val="24098305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7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54849" y="-855619"/>
            <a:ext cx="14246879" cy="94979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00" y="725386"/>
            <a:ext cx="4032226" cy="11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33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8285" y="468890"/>
            <a:ext cx="42098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285" y="1756206"/>
            <a:ext cx="10835429" cy="3542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400" b="1" dirty="0">
                <a:solidFill>
                  <a:srgbClr val="000000"/>
                </a:solidFill>
              </a:rPr>
              <a:t>Who is taller, you or your partner?</a:t>
            </a:r>
          </a:p>
          <a:p>
            <a:pPr>
              <a:lnSpc>
                <a:spcPct val="130000"/>
              </a:lnSpc>
            </a:pPr>
            <a:r>
              <a:rPr lang="en-US" sz="4400" b="1" dirty="0">
                <a:solidFill>
                  <a:srgbClr val="000000"/>
                </a:solidFill>
              </a:rPr>
              <a:t>Who is shorter, you or your partner?</a:t>
            </a:r>
          </a:p>
          <a:p>
            <a:pPr>
              <a:lnSpc>
                <a:spcPct val="130000"/>
              </a:lnSpc>
            </a:pPr>
            <a:r>
              <a:rPr lang="en-US" sz="4400" b="1" dirty="0">
                <a:solidFill>
                  <a:srgbClr val="000000"/>
                </a:solidFill>
              </a:rPr>
              <a:t>Who is more intelligent, you or your partner?</a:t>
            </a:r>
          </a:p>
          <a:p>
            <a:pPr>
              <a:lnSpc>
                <a:spcPct val="130000"/>
              </a:lnSpc>
            </a:pPr>
            <a:r>
              <a:rPr lang="en-US" sz="4400" b="1" dirty="0">
                <a:solidFill>
                  <a:srgbClr val="000000"/>
                </a:solidFill>
              </a:rPr>
              <a:t>     </a:t>
            </a:r>
            <a:r>
              <a:rPr lang="en-US" sz="4400" b="1" i="1" dirty="0">
                <a:solidFill>
                  <a:srgbClr val="00B0F0"/>
                </a:solidFill>
              </a:rPr>
              <a:t>I am taller than my partner.</a:t>
            </a:r>
          </a:p>
        </p:txBody>
      </p:sp>
      <p:pic>
        <p:nvPicPr>
          <p:cNvPr id="307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8380" y="310869"/>
            <a:ext cx="2175240" cy="138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911D44-E765-4F9D-9CF4-3EBD2CB3D911}"/>
              </a:ext>
            </a:extLst>
          </p:cNvPr>
          <p:cNvSpPr txBox="1"/>
          <p:nvPr/>
        </p:nvSpPr>
        <p:spPr>
          <a:xfrm>
            <a:off x="0" y="-17814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1.2</a:t>
            </a:r>
          </a:p>
        </p:txBody>
      </p:sp>
    </p:spTree>
    <p:extLst>
      <p:ext uri="{BB962C8B-B14F-4D97-AF65-F5344CB8AC3E}">
        <p14:creationId xmlns:p14="http://schemas.microsoft.com/office/powerpoint/2010/main" val="2675527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E-3HIGHSCHOOL\E10_SMART_WORLD\4. IMAGES\shutterstock_5701544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8576"/>
            <a:ext cx="121920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E-3HIGHSCHOOL\E10_SMART_WORLD\3. Icon trong sach\Gramma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033" y="1368477"/>
            <a:ext cx="8281987" cy="146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049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78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1285152" y="1679510"/>
            <a:ext cx="906848" cy="1194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:\E-3HIGHSCHOOL\E10_SMART_WORLD\3. Icon trong sach\Grammar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1050" y="310079"/>
            <a:ext cx="3979336" cy="78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8659" y="361573"/>
            <a:ext cx="4940004" cy="685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3461" y="1204144"/>
            <a:ext cx="7010400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D1-TRACK 2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904261" y="399480"/>
            <a:ext cx="609600" cy="609600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2F2E9D89-BBCF-4A92-86E1-2EF8D0A082BC}"/>
              </a:ext>
            </a:extLst>
          </p:cNvPr>
          <p:cNvSpPr txBox="1"/>
          <p:nvPr/>
        </p:nvSpPr>
        <p:spPr>
          <a:xfrm>
            <a:off x="0" y="-17814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1.2</a:t>
            </a:r>
          </a:p>
        </p:txBody>
      </p:sp>
    </p:spTree>
    <p:extLst>
      <p:ext uri="{BB962C8B-B14F-4D97-AF65-F5344CB8AC3E}">
        <p14:creationId xmlns:p14="http://schemas.microsoft.com/office/powerpoint/2010/main" val="327655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1285152" y="1679510"/>
            <a:ext cx="906848" cy="1194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:\E-3HIGHSCHOOL\E10_SMART_WORLD\3. Icon trong sach\Gramma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1050" y="310079"/>
            <a:ext cx="3979336" cy="78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2170" y="496221"/>
            <a:ext cx="8243900" cy="589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0803" y="1099173"/>
            <a:ext cx="52846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33CC"/>
                </a:solidFill>
              </a:rPr>
              <a:t>1. What is the comparative adjective?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803" y="3172331"/>
            <a:ext cx="56596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33CC"/>
                </a:solidFill>
              </a:rPr>
              <a:t>2. What is the superlative adjective?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01148" y="2358011"/>
            <a:ext cx="4232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itchFamily="2" charset="2"/>
              </a:rPr>
              <a:t> cheaper (than)</a:t>
            </a:r>
            <a:r>
              <a:rPr lang="en-US" sz="4000" dirty="0">
                <a:solidFill>
                  <a:srgbClr val="002060"/>
                </a:solidFill>
                <a:sym typeface="Wingdings" pitchFamily="2" charset="2"/>
              </a:rPr>
              <a:t> 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3272" y="4562185"/>
            <a:ext cx="4232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itchFamily="2" charset="2"/>
              </a:rPr>
              <a:t> the cheapest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46244309-43C2-4F8E-88EA-554B85340FE6}"/>
              </a:ext>
            </a:extLst>
          </p:cNvPr>
          <p:cNvSpPr txBox="1"/>
          <p:nvPr/>
        </p:nvSpPr>
        <p:spPr>
          <a:xfrm>
            <a:off x="0" y="-17814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1.2</a:t>
            </a:r>
          </a:p>
        </p:txBody>
      </p:sp>
    </p:spTree>
    <p:extLst>
      <p:ext uri="{BB962C8B-B14F-4D97-AF65-F5344CB8AC3E}">
        <p14:creationId xmlns:p14="http://schemas.microsoft.com/office/powerpoint/2010/main" val="1504067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2805</TotalTime>
  <Words>1118</Words>
  <Application>Microsoft Office PowerPoint</Application>
  <PresentationFormat>Màn hình rộng</PresentationFormat>
  <Paragraphs>164</Paragraphs>
  <Slides>31</Slides>
  <Notes>15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 Canh</dc:creator>
  <cp:lastModifiedBy>1</cp:lastModifiedBy>
  <cp:revision>167</cp:revision>
  <dcterms:created xsi:type="dcterms:W3CDTF">2022-02-12T14:14:43Z</dcterms:created>
  <dcterms:modified xsi:type="dcterms:W3CDTF">2022-07-27T09:28:55Z</dcterms:modified>
</cp:coreProperties>
</file>