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60" r:id="rId2"/>
    <p:sldId id="264" r:id="rId3"/>
    <p:sldId id="268" r:id="rId4"/>
    <p:sldId id="269" r:id="rId5"/>
    <p:sldId id="270" r:id="rId6"/>
    <p:sldId id="271" r:id="rId7"/>
  </p:sldIdLst>
  <p:sldSz cx="16778288" cy="9475788"/>
  <p:notesSz cx="6858000" cy="9144000"/>
  <p:embeddedFontLst>
    <p:embeddedFont>
      <p:font typeface="Helvetica Neue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8VaMGXwm+GCt8gP+jbtwgKdPo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2E5927-4BCE-45A8-AAFA-6F243725E654}">
  <a:tblStyle styleId="{882E5927-4BCE-45A8-AAFA-6F243725E65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tcBdr/>
        <a:fill>
          <a:solidFill>
            <a:srgbClr val="E7F3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F3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20" y="48"/>
      </p:cViewPr>
      <p:guideLst>
        <p:guide orient="horz" pos="2985"/>
        <p:guide pos="52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77" name="Google Shape;17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/>
              <a:t>1</a:t>
            </a:fld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24" name="Google Shape;22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76" name="Google Shape;27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/>
              <a:t>3</a:t>
            </a:fld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88" name="Google Shape;28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/>
              <a:t>4</a:t>
            </a:fld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97" name="Google Shape;29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/>
              <a:t>5</a:t>
            </a:fld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Google Shape;3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08" name="Google Shape;30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/>
              <a:t>6</a:t>
            </a:fld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ctrTitle"/>
          </p:nvPr>
        </p:nvSpPr>
        <p:spPr>
          <a:xfrm>
            <a:off x="2097326" y="1550835"/>
            <a:ext cx="12583953" cy="329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5"/>
              <a:buFont typeface="Arial"/>
              <a:buNone/>
              <a:defRPr sz="825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ubTitle" idx="1"/>
          </p:nvPr>
        </p:nvSpPr>
        <p:spPr>
          <a:xfrm>
            <a:off x="2097326" y="4977149"/>
            <a:ext cx="12583953" cy="228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3305"/>
              <a:buFont typeface="Arial"/>
              <a:buNone/>
              <a:defRPr sz="33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 rot="5400000">
            <a:off x="2308860" y="-251460"/>
            <a:ext cx="452628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版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title"/>
          </p:nvPr>
        </p:nvSpPr>
        <p:spPr>
          <a:xfrm rot="5400000">
            <a:off x="9800853" y="2710852"/>
            <a:ext cx="8030561" cy="361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body" idx="1"/>
          </p:nvPr>
        </p:nvSpPr>
        <p:spPr>
          <a:xfrm rot="5400000">
            <a:off x="2460213" y="-802169"/>
            <a:ext cx="8030561" cy="1064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OBJECT_AND_TWO_OBJEC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body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2"/>
          </p:nvPr>
        </p:nvSpPr>
        <p:spPr>
          <a:xfrm>
            <a:off x="8494169" y="2522574"/>
            <a:ext cx="7130907" cy="289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body" idx="3"/>
          </p:nvPr>
        </p:nvSpPr>
        <p:spPr>
          <a:xfrm>
            <a:off x="8494169" y="5633018"/>
            <a:ext cx="7130907" cy="2902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1144790" y="2362446"/>
            <a:ext cx="14471548" cy="394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5"/>
              <a:buFont typeface="Arial"/>
              <a:buNone/>
              <a:defRPr sz="825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1144790" y="6341533"/>
            <a:ext cx="14471548" cy="207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888888"/>
              </a:buClr>
              <a:buSzPts val="3305"/>
              <a:buFont typeface="Arial"/>
              <a:buNone/>
              <a:defRPr sz="330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888888"/>
              </a:buClr>
              <a:buSzPts val="2750"/>
              <a:buFont typeface="Arial"/>
              <a:buNone/>
              <a:defRPr sz="27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rgbClr val="888888"/>
              </a:buClr>
              <a:buSzPts val="2475"/>
              <a:buFont typeface="Arial"/>
              <a:buNone/>
              <a:defRPr sz="24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1155714" y="504515"/>
            <a:ext cx="14471548" cy="183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71"/>
              </a:spcBef>
              <a:spcAft>
                <a:spcPts val="0"/>
              </a:spcAft>
              <a:buClr>
                <a:schemeClr val="dk1"/>
              </a:buClr>
              <a:buSzPts val="3855"/>
              <a:buFont typeface="Arial"/>
              <a:buNone/>
              <a:defRPr sz="3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3305"/>
              <a:buFont typeface="Arial"/>
              <a:buNone/>
              <a:defRPr sz="33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71"/>
              </a:spcBef>
              <a:spcAft>
                <a:spcPts val="0"/>
              </a:spcAft>
              <a:buClr>
                <a:schemeClr val="dk1"/>
              </a:buClr>
              <a:buSzPts val="3855"/>
              <a:buFont typeface="Arial"/>
              <a:buNone/>
              <a:defRPr sz="3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3305"/>
              <a:buFont typeface="Arial"/>
              <a:buNone/>
              <a:defRPr sz="33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5"/>
              <a:buFont typeface="Arial"/>
              <a:buNone/>
              <a:defRPr sz="440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8317" algn="l" rtl="0">
              <a:lnSpc>
                <a:spcPct val="100000"/>
              </a:lnSpc>
              <a:spcBef>
                <a:spcPts val="881"/>
              </a:spcBef>
              <a:spcAft>
                <a:spcPts val="0"/>
              </a:spcAft>
              <a:buClr>
                <a:schemeClr val="dk1"/>
              </a:buClr>
              <a:buSzPts val="4405"/>
              <a:buFont typeface="Arial"/>
              <a:buChar char="•"/>
              <a:defRPr sz="4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73392" algn="l" rtl="0">
              <a:lnSpc>
                <a:spcPct val="100000"/>
              </a:lnSpc>
              <a:spcBef>
                <a:spcPts val="771"/>
              </a:spcBef>
              <a:spcAft>
                <a:spcPts val="0"/>
              </a:spcAft>
              <a:buClr>
                <a:schemeClr val="dk1"/>
              </a:buClr>
              <a:buSzPts val="3855"/>
              <a:buFont typeface="Arial"/>
              <a:buChar char="–"/>
              <a:defRPr sz="3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8467" algn="l" rtl="0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3305"/>
              <a:buFont typeface="Arial"/>
              <a:buChar char="•"/>
              <a:defRPr sz="33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3225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–"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3225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»"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3225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»"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3225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»"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3225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»"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3225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Char char="»"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925"/>
              <a:buFont typeface="Arial"/>
              <a:buNone/>
              <a:defRPr sz="1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  <a:defRPr sz="16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None/>
              <a:defRPr sz="13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None/>
              <a:defRPr sz="13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None/>
              <a:defRPr sz="13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None/>
              <a:defRPr sz="13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None/>
              <a:defRPr sz="13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rial"/>
              <a:buNone/>
              <a:defRPr sz="13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 txBox="1"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5"/>
              <a:buFont typeface="Arial"/>
              <a:buNone/>
              <a:defRPr sz="440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28"/>
          <p:cNvSpPr>
            <a:spLocks noGrp="1"/>
          </p:cNvSpPr>
          <p:nvPr>
            <p:ph type="pic" idx="2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81"/>
              </a:spcBef>
              <a:spcAft>
                <a:spcPts val="0"/>
              </a:spcAft>
              <a:buClr>
                <a:schemeClr val="dk1"/>
              </a:buClr>
              <a:buSzPts val="4405"/>
              <a:buFont typeface="Arial"/>
              <a:buNone/>
              <a:defRPr sz="44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71"/>
              </a:spcBef>
              <a:spcAft>
                <a:spcPts val="0"/>
              </a:spcAft>
              <a:buClr>
                <a:schemeClr val="dk1"/>
              </a:buClr>
              <a:buSzPts val="3855"/>
              <a:buFont typeface="Arial"/>
              <a:buNone/>
              <a:defRPr sz="385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3305"/>
              <a:buFont typeface="Arial"/>
              <a:buNone/>
              <a:defRPr sz="330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1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Font typeface="Arial"/>
              <a:buNone/>
              <a:defRPr sz="2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925"/>
              <a:buFont typeface="Arial"/>
              <a:buNone/>
              <a:defRPr sz="1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925"/>
              <a:buFont typeface="Arial"/>
              <a:buNone/>
              <a:defRPr sz="1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925"/>
              <a:buFont typeface="Arial"/>
              <a:buNone/>
              <a:defRPr sz="1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925"/>
              <a:buFont typeface="Arial"/>
              <a:buNone/>
              <a:defRPr sz="1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925"/>
              <a:buFont typeface="Arial"/>
              <a:buNone/>
              <a:defRPr sz="1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1925"/>
              <a:buFont typeface="Arial"/>
              <a:buNone/>
              <a:defRPr sz="19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 descr="背景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 advTm="3000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" descr="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 descr="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79938"/>
            <a:ext cx="16778289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"/>
          <p:cNvSpPr txBox="1"/>
          <p:nvPr/>
        </p:nvSpPr>
        <p:spPr>
          <a:xfrm>
            <a:off x="3275806" y="1368803"/>
            <a:ext cx="957738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Bài 15:</a:t>
            </a:r>
            <a:endParaRPr/>
          </a:p>
        </p:txBody>
      </p:sp>
      <p:sp>
        <p:nvSpPr>
          <p:cNvPr id="182" name="Google Shape;182;p4"/>
          <p:cNvSpPr txBox="1"/>
          <p:nvPr/>
        </p:nvSpPr>
        <p:spPr>
          <a:xfrm>
            <a:off x="972320" y="3050639"/>
            <a:ext cx="14256816" cy="183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</a:pPr>
            <a:r>
              <a:rPr lang="en-US"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THỰC HÀNH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None/>
            </a:pPr>
            <a:r>
              <a:rPr lang="en-US" sz="5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PHÂN TÍCH BIỂU ĐỒ NHIỆT ĐỘ VÀ LƯỢNG MƯA</a:t>
            </a:r>
            <a:endParaRPr sz="5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4" descr="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77927" y="5035511"/>
            <a:ext cx="10373146" cy="3984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8" descr="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004522"/>
            <a:ext cx="16778288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4">
            <a:alphaModFix/>
          </a:blip>
          <a:srcRect l="38336" t="22032" r="40574" b="33932"/>
          <a:stretch/>
        </p:blipFill>
        <p:spPr>
          <a:xfrm>
            <a:off x="484477" y="1569542"/>
            <a:ext cx="5224309" cy="613287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8"/>
          <p:cNvSpPr/>
          <p:nvPr/>
        </p:nvSpPr>
        <p:spPr>
          <a:xfrm>
            <a:off x="180232" y="7702422"/>
            <a:ext cx="58327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Helvetica Neue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Hình 15.1. Biểu đồ nhiệt độ, lượng mưa của Va-len-xi-a</a:t>
            </a: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9" name="Google Shape;229;p8" descr="1-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5985" y="401752"/>
            <a:ext cx="11576547" cy="943708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8"/>
          <p:cNvSpPr/>
          <p:nvPr/>
        </p:nvSpPr>
        <p:spPr>
          <a:xfrm>
            <a:off x="7046508" y="2368009"/>
            <a:ext cx="875946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 sát hình 15.1, cho biết: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Trục bên trái thể hiện yếu tố nào? Đơn vị đo của yếu tố đó là gì?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Trục bên phải thể hiện yếu tố nào? Đơn vị đo của yếu tố đó là gì?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Biểu đồ cột màu xanh thể hiện cho yếu tố nào?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Đường biểu diễn màu đỏ thể hiện yếu tố nào?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Trục ngang thể hiện yếu tố nào?</a:t>
            </a: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10730294" y="3441750"/>
            <a:ext cx="58327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Helvetica Neue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Lượng mưa (mm)</a:t>
            </a: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11557496" y="4537833"/>
            <a:ext cx="43379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Helvetica Neue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Nhiệt độ (</a:t>
            </a:r>
            <a:r>
              <a:rPr lang="en-US" sz="3600" b="1" i="0" u="none" strike="noStrike" cap="none" baseline="30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lang="en-US" sz="3600" b="1" i="0" u="none" strike="noStrike" cap="non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C)</a:t>
            </a: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8637403" y="5637033"/>
            <a:ext cx="58327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Helvetica Neue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Lượng mưa trung bình năm</a:t>
            </a: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7672440" y="6748054"/>
            <a:ext cx="75075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Helvetica Neue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Nhiệt độ các tháng trong năm</a:t>
            </a: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8641097" y="7868180"/>
            <a:ext cx="45109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Helvetica Neue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Các tháng trong năm</a:t>
            </a: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2" descr="1-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5710238"/>
            <a:ext cx="16775113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 descr="1-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17588" y="633413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2" descr="1-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825" y="1785938"/>
            <a:ext cx="1951038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2" descr="1-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75" y="633413"/>
            <a:ext cx="15695613" cy="892968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2"/>
          <p:cNvSpPr/>
          <p:nvPr/>
        </p:nvSpPr>
        <p:spPr>
          <a:xfrm>
            <a:off x="828304" y="1281510"/>
            <a:ext cx="14768313" cy="785443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C8A06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3" name="Google Shape;283;p12"/>
          <p:cNvGraphicFramePr/>
          <p:nvPr/>
        </p:nvGraphicFramePr>
        <p:xfrm>
          <a:off x="1435100" y="1785938"/>
          <a:ext cx="13866800" cy="6441575"/>
        </p:xfrm>
        <a:graphic>
          <a:graphicData uri="http://schemas.openxmlformats.org/drawingml/2006/table">
            <a:tbl>
              <a:tblPr firstRow="1" bandRow="1">
                <a:noFill/>
                <a:tableStyleId>{882E5927-4BCE-45A8-AAFA-6F243725E654}</a:tableStyleId>
              </a:tblPr>
              <a:tblGrid>
                <a:gridCol w="69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70C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Môn-trê-an (Montreal), Ca-na-đa </a:t>
                      </a:r>
                      <a:endParaRPr sz="3600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3600"/>
                        <a:buFont typeface="Helvetica Neue"/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70C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Hà Nội, Việt Nam</a:t>
                      </a:r>
                      <a:endParaRPr sz="3600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1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Nhiệt độ tháng thấp nhất khoảng -10</a:t>
                      </a:r>
                      <a:r>
                        <a:rPr lang="en-US" sz="3600" b="1" i="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en-US" sz="3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C, nhiệt độ tháng cao nhất khoảng 23</a:t>
                      </a:r>
                      <a:r>
                        <a:rPr lang="en-US" sz="3600" b="1" i="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en-US" sz="3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C, biên độ nhiệt độ khoảng 33</a:t>
                      </a:r>
                      <a:r>
                        <a:rPr lang="en-US" sz="3600" b="1" i="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en-US" sz="3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</a:t>
                      </a:r>
                      <a:endParaRPr sz="36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Tổng lượng mưa cả năm là 1040 mm. Có nhiều tháng lượng mưa dưới 100mm.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Ở đới khí hậu </a:t>
                      </a:r>
                      <a:r>
                        <a:rPr lang="en-US" sz="36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ôn đới.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Nhiệt độ tháng thấp nhất khoảng 17</a:t>
                      </a:r>
                      <a:r>
                        <a:rPr lang="en-US" sz="3600" b="1" i="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en-US" sz="3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C, nhiệt độ tháng cao nhất khoảng 30</a:t>
                      </a:r>
                      <a:r>
                        <a:rPr lang="en-US" sz="3600" b="1" i="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en-US" sz="3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C, biên độ nhiệt độ khoảng 13</a:t>
                      </a:r>
                      <a:r>
                        <a:rPr lang="en-US" sz="3600" b="1" i="0" u="none" strike="noStrike" cap="none" baseline="30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r>
                        <a:rPr lang="en-US" sz="3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C.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Tổng lượng mưa cả năm là 1724 mm. Mưa nhiều từ tháng 5 đến tháng 10; mưa ít hoặc không có mưa từ tháng 11 tới tháng 4.</a:t>
                      </a:r>
                      <a:endParaRPr sz="36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Ở đới khí hậu </a:t>
                      </a:r>
                      <a:r>
                        <a:rPr lang="en-US" sz="36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nhiệt đới.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4" name="Google Shape;284;p12" descr="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0176" y="555841"/>
            <a:ext cx="1302184" cy="1877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3" descr="1-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298450"/>
            <a:ext cx="16792575" cy="92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3" descr="1-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507038"/>
            <a:ext cx="6808788" cy="39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3"/>
          <p:cNvSpPr/>
          <p:nvPr/>
        </p:nvSpPr>
        <p:spPr>
          <a:xfrm>
            <a:off x="1915059" y="2679425"/>
            <a:ext cx="1288943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Khi phân tích biểu đồ nhiệt độ và lượng mưa, em cần chú ý những gì?</a:t>
            </a:r>
            <a:endParaRPr sz="6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3"/>
          <p:cNvSpPr txBox="1"/>
          <p:nvPr/>
        </p:nvSpPr>
        <p:spPr>
          <a:xfrm>
            <a:off x="5467003" y="1433260"/>
            <a:ext cx="578554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66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4" descr="1-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7950" y="5622925"/>
            <a:ext cx="16886238" cy="3852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4" descr="1-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0338" y="346075"/>
            <a:ext cx="10514012" cy="857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4" descr="1-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82400" y="4059238"/>
            <a:ext cx="5195888" cy="550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4" descr="1-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581025"/>
            <a:ext cx="4114800" cy="1005681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4"/>
          <p:cNvSpPr/>
          <p:nvPr/>
        </p:nvSpPr>
        <p:spPr>
          <a:xfrm>
            <a:off x="4222750" y="3441750"/>
            <a:ext cx="776679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Nhiệm vụ: </a:t>
            </a:r>
            <a:r>
              <a:rPr lang="en-US" sz="4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Sưu tầm </a:t>
            </a: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biểu đồ nhiệt độ và lượng mưa ở địa phương em và </a:t>
            </a:r>
            <a:r>
              <a:rPr lang="en-US" sz="4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phân tích.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Thực hiện theo </a:t>
            </a:r>
            <a:r>
              <a:rPr lang="en-US" sz="4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cá nhân.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Nộp </a:t>
            </a:r>
            <a:r>
              <a:rPr lang="en-US" sz="4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sau 1 tuần.</a:t>
            </a:r>
            <a:endParaRPr sz="48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5128276" y="2261746"/>
            <a:ext cx="578554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VẬN DỤNG</a:t>
            </a:r>
            <a:endParaRPr sz="66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15" descr="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5" descr="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79938"/>
            <a:ext cx="16778289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5"/>
          <p:cNvSpPr txBox="1"/>
          <p:nvPr/>
        </p:nvSpPr>
        <p:spPr>
          <a:xfrm>
            <a:off x="1764408" y="2361630"/>
            <a:ext cx="1216858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Cảm ơn các thầy, cô giáo</a:t>
            </a:r>
            <a:endParaRPr sz="7200" b="1" i="0" u="none" strike="noStrike" cap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và các em học sinh!</a:t>
            </a:r>
            <a:endParaRPr/>
          </a:p>
        </p:txBody>
      </p:sp>
      <p:pic>
        <p:nvPicPr>
          <p:cNvPr id="313" name="Google Shape;313;p15" descr="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77927" y="5035511"/>
            <a:ext cx="10373146" cy="3984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PresentationFormat>Custom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Helvetica Neue</vt:lpstr>
      <vt:lpstr>Arial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2015-09-14T06:10:05Z</dcterms:created>
  <dcterms:modified xsi:type="dcterms:W3CDTF">2021-08-22T13:45:42Z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