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10" r:id="rId3"/>
    <p:sldId id="323" r:id="rId4"/>
    <p:sldId id="257" r:id="rId5"/>
    <p:sldId id="311" r:id="rId6"/>
    <p:sldId id="322" r:id="rId7"/>
    <p:sldId id="324" r:id="rId8"/>
    <p:sldId id="342" r:id="rId9"/>
    <p:sldId id="327" r:id="rId10"/>
    <p:sldId id="340" r:id="rId11"/>
    <p:sldId id="325" r:id="rId12"/>
    <p:sldId id="331" r:id="rId13"/>
    <p:sldId id="332" r:id="rId14"/>
    <p:sldId id="328" r:id="rId15"/>
    <p:sldId id="333" r:id="rId16"/>
    <p:sldId id="329" r:id="rId17"/>
    <p:sldId id="334" r:id="rId18"/>
    <p:sldId id="341" r:id="rId19"/>
    <p:sldId id="345" r:id="rId20"/>
    <p:sldId id="335" r:id="rId21"/>
    <p:sldId id="336" r:id="rId22"/>
    <p:sldId id="337" r:id="rId23"/>
    <p:sldId id="339" r:id="rId24"/>
    <p:sldId id="338" r:id="rId25"/>
    <p:sldId id="283" r:id="rId26"/>
    <p:sldId id="344" r:id="rId27"/>
    <p:sldId id="346" r:id="rId28"/>
    <p:sldId id="347" r:id="rId29"/>
    <p:sldId id="348" r:id="rId30"/>
    <p:sldId id="279" r:id="rId31"/>
    <p:sldId id="294" r:id="rId32"/>
    <p:sldId id="321" r:id="rId33"/>
    <p:sldId id="284" r:id="rId34"/>
    <p:sldId id="320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29D"/>
    <a:srgbClr val="E745EB"/>
    <a:srgbClr val="0F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818"/>
  </p:normalViewPr>
  <p:slideViewPr>
    <p:cSldViewPr snapToGrid="0" snapToObjects="1">
      <p:cViewPr varScale="1">
        <p:scale>
          <a:sx n="80" d="100"/>
          <a:sy n="80" d="100"/>
        </p:scale>
        <p:origin x="-8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5T08:04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45D6A-00E0-A84E-9D2C-010F6302F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0182D3-108B-D74E-9C5D-8DCCD6A8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25B274-2BBC-BC4B-B39B-316C66D9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00BC3-1AC7-3E45-9670-0D433039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A7E16D-CB85-9449-806B-CD98709C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390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D428F-6D11-1C44-BD1C-D89953B3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0EBCA9-C38F-5846-8249-3A8143DA0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112AB-1DDA-224C-8EDD-837A7D09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7AC23-24CF-2F49-92FC-0E178AC2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354F3-7834-FD43-AE84-B6815B17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879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0021FC-B3F8-EF4B-B135-AB7E97B30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CA6101-E940-2F4D-88C6-89BF21DA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8B69B-4FCE-9F4D-9087-D16A1823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247D9-CF7B-CC41-91DA-F2806819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0BB5C-85BC-5E4C-8505-B895075C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88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4465A-6333-3F48-8283-FA1D6412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197451-9B4E-A442-9A53-08DA618B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6D88ED-CD65-A24E-A9EE-2C46A69D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8A0D9-A233-444B-99E0-4980467F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D1BAD-6F84-C84A-B30C-36CB458C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B898D-EF49-2E41-83DB-DD864491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4E337B-23A1-814C-8E98-86A775EC1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B8EACC-3AF1-4544-9B07-B637D635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5F820-1C48-7148-831D-4F303272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A33AC1-3A06-4147-B455-06CB9509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792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B0BD3-F59A-2F44-9F53-DD5F06C9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213D34-EEC0-904D-938D-CB1DDF432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043747-1747-0345-B9FF-E34861D9E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D8E9F5-70E9-B14C-88D2-57D26E01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8CAF2B-5FB8-594A-BA2D-034FA4D7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024B0D-BF30-4E49-ADA2-88F687D0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41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084B5-EA8E-6D4E-9C52-BDAD433E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66B961-6A75-2243-AAFD-002F0DB9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EEB2A1-5B23-6942-A5A6-372A5B3F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F1B4F3-B706-1744-8620-8C625EB01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B9DDEE-D226-0949-9488-786E1519B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FD629A-D061-184B-A42A-85904B48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6A9406-7F89-0740-8370-3DF54630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46C814-A155-9B47-83E8-EEB9B5D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259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1EB46-48F1-6B4D-9A53-2AB888AC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CA2E2D-B09A-D24E-B86A-4EA11054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9A5F01-10FF-3E46-B2A8-3C517D57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BEE85A-3372-C74E-A9C5-929B15F1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85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78D4BC-1414-C845-B21A-A9E1B984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FABDDD-65DF-7347-9E5A-146E16E8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DFB5B2-3F3C-5649-83A0-501454D2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65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4B3D2-06DA-164E-BC51-716EB2F0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E20F4B-B14D-F149-9908-AA8B33A2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F3785D-2D53-474A-861C-E97E1D6C7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A4ECE1-B5A7-DC4B-834F-ED2A3B37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CD7808-0ADA-2E4E-BE01-2668686C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4E2C11-DCE4-C74E-82F5-9FA949BB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0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CA6F5-9FBC-8F4A-BDC1-6F0C1DE3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680D67-E60F-FD4D-91A4-C9F0D974B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A69DD6-F3FE-F14E-8A89-B8A731A91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F0869A-1FD8-2645-870C-D6537181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0BF101-4E28-B24D-A61A-3079F5C6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231B29-4E68-6B4E-8747-895E2A14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02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AB83CE-547B-C044-A997-3BC9D21E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F2BAC7-C63C-D84D-8088-AB7ADAED9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3D83E-9E9D-7C4A-AF44-FCFCFDCA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7ECD3-7985-F243-98D5-8036A4DD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CE68CB-2C72-E140-BEF1-626C9E6D3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95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m.wikipedia.org/wiki/B%E1%BA%A3y_k%E1%BB%B3_quan_th%E1%BA%BF_gi%E1%BB%9Bi_c%E1%BB%95_%C4%91%E1%BA%A1i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vi.wikipedia.org/wiki/Ch%C3%B4n_c%E1%BA%A5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Giza" TargetMode="External"/><Relationship Id="rId3" Type="http://schemas.openxmlformats.org/officeDocument/2006/relationships/hyperlink" Target="https://vi.wikipedia.org/wiki/Ai_C%E1%BA%ADp_c%E1%BB%95_%C4%91%E1%BA%A1i" TargetMode="External"/><Relationship Id="rId7" Type="http://schemas.openxmlformats.org/officeDocument/2006/relationships/hyperlink" Target="https://vi.wikipedia.org/wiki/Kim_t%E1%BB%B1_th%C3%A1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C%E1%BB%95_v%C6%B0%C6%A1ng_qu%E1%BB%91c_Ai_C%E1%BA%ADp" TargetMode="External"/><Relationship Id="rId5" Type="http://schemas.openxmlformats.org/officeDocument/2006/relationships/hyperlink" Target="https://vi.wikipedia.org/wiki/V%C6%B0%C6%A1ng_tri%E1%BB%81u_th%E1%BB%A9_T%C6%B0_c%E1%BB%A7a_Ai_C%E1%BA%ADp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vi.wikipedia.org/wiki/Pharaon" TargetMode="External"/><Relationship Id="rId9" Type="http://schemas.openxmlformats.org/officeDocument/2006/relationships/hyperlink" Target="https://vi.wikipedia.org/wiki/T%C6%B0%E1%BB%A3ng_Nh%C3%A2n_s%C6%B0_l%E1%BB%9Bn_%E1%BB%9F_Giz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Amenemhat_II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B%E1%BA%A3o_t%C3%A0ng_Brookly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/index.php?title=Ch%C3%A2n_dung_x%C3%A1c_%C6%B0%E1%BB%9Bp_Fayum&amp;action=edit&amp;redlink=1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%C4%90%E1%BA%BF_qu%E1%BB%91c_Akka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ri%E1%BB%81u_%C4%91%E1%BA%A1i_th%E1%BB%A9_ba_c%E1%BB%A7a_U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iki/Nineveh" TargetMode="Externa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E36A37-3757-8B49-8741-68EC1AD2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3390900"/>
            <a:ext cx="889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E8E10A-4680-2349-90C3-4B371239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4" y="171784"/>
            <a:ext cx="5419591" cy="3753576"/>
          </a:xfrm>
          <a:prstGeom prst="rect">
            <a:avLst/>
          </a:prstGeom>
        </p:spPr>
      </p:pic>
      <p:pic>
        <p:nvPicPr>
          <p:cNvPr id="15" name="Picture 14" descr="Những điều kỳ diệu của kim tự tháp Kê Ốp - Reference.vn - Chuyên gia hằng  ngày của bạ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584"/>
            <a:ext cx="5922963" cy="3772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22963" y="4027736"/>
            <a:ext cx="6096000" cy="272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Kê-ốp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hay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Giza, hay Ku-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83" y="4049945"/>
            <a:ext cx="5419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Ba-bi-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bảy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chuỗi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thang,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bụi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bùn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4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94"/>
              </p:ext>
            </p:extLst>
          </p:nvPr>
        </p:nvGraphicFramePr>
        <p:xfrm>
          <a:off x="759655" y="1241447"/>
          <a:ext cx="10747717" cy="5046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74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2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3100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 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2500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97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2510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9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2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09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 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3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67618" y="308774"/>
            <a:ext cx="993179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32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12072"/>
            <a:ext cx="10724271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" y="2012072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c/cd/Ancient_Egypt_map-vi.svg/320px-Ancient_Egypt_map-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0"/>
            <a:ext cx="6087292" cy="58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6301" y="5842337"/>
            <a:ext cx="6039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đồ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phố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kỳ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triều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3150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tới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30 TCN)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3/39/Narmer-Menes_seal_impression.jpg/220px-Narmer-Menes_seal_im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12" y="140992"/>
            <a:ext cx="3524803" cy="23110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0659" y="2469874"/>
            <a:ext cx="352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Phục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dựng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lại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triện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- Menes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Abydos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5124" name="Picture 4" descr="https://upload.wikimedia.org/wikipedia/commons/d/d7/Chambers_B17_and_B18_%28Umm_el-Qa%27ab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75" y="3351796"/>
            <a:ext cx="44862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1375" y="6090086"/>
            <a:ext cx="466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căn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phòng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chôn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cất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B17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B18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ngôi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5126" name="Picture 6" descr="https://upload.wikimedia.org/wikipedia/commons/thumb/c/cf/Limestone_head_of_a_king._Thought_by_Petrie_to_be_Narmer._Bought_by_Petrie_in_Cairo%2C_Egypt._1st_Dynasty._The_Petrie_Museum_of_Egyptian_Archaeology%2C_London.jpg/800px-Limestone_head_of_a_king._Thought_by_Petrie_to_be_Narmer._Bought_by_Petrie_in_Cairo%2C_Egypt._1st_Dynasty._The_Petrie_Museum_of_Egyptian_Archaeology%2C_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0" y="268493"/>
            <a:ext cx="4871142" cy="50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920" y="5532962"/>
            <a:ext cx="4288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Đầu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vua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5/Khafre_statue.jpg/220px-Khafre_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0" y="174850"/>
            <a:ext cx="3924886" cy="55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170" y="5729024"/>
            <a:ext cx="4029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Bức tượng bằng </a:t>
            </a:r>
            <a:r>
              <a:rPr lang="vi-VN" sz="2000" b="1" dirty="0" smtClean="0">
                <a:solidFill>
                  <a:srgbClr val="0F36FF"/>
                </a:solidFill>
              </a:rPr>
              <a:t>đá </a:t>
            </a:r>
            <a:r>
              <a:rPr lang="vi-VN" sz="2000" b="1" dirty="0">
                <a:solidFill>
                  <a:srgbClr val="0F36FF"/>
                </a:solidFill>
              </a:rPr>
              <a:t>của </a:t>
            </a:r>
            <a:r>
              <a:rPr lang="vi-VN" sz="2000" b="1" dirty="0" smtClean="0">
                <a:solidFill>
                  <a:srgbClr val="0F36FF"/>
                </a:solidFill>
              </a:rPr>
              <a:t>Khafra </a:t>
            </a:r>
            <a:endParaRPr lang="en-US" sz="2000" b="1" dirty="0" smtClean="0">
              <a:solidFill>
                <a:srgbClr val="0F3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F36FF"/>
                </a:solidFill>
              </a:rPr>
              <a:t>(</a:t>
            </a:r>
            <a:r>
              <a:rPr lang="vi-VN" sz="2000" b="1" dirty="0" smtClean="0">
                <a:solidFill>
                  <a:srgbClr val="0F36FF"/>
                </a:solidFill>
              </a:rPr>
              <a:t>tại </a:t>
            </a:r>
            <a:r>
              <a:rPr lang="vi-VN" sz="2000" b="1" dirty="0">
                <a:solidFill>
                  <a:srgbClr val="0F36FF"/>
                </a:solidFill>
              </a:rPr>
              <a:t>Bảo tàng Ai Cập ở </a:t>
            </a:r>
            <a:r>
              <a:rPr lang="vi-VN" sz="2000" b="1" dirty="0" smtClean="0">
                <a:solidFill>
                  <a:srgbClr val="0F36FF"/>
                </a:solidFill>
              </a:rPr>
              <a:t>Cairo</a:t>
            </a:r>
            <a:r>
              <a:rPr lang="en-US" sz="2000" b="1" dirty="0" smtClean="0">
                <a:solidFill>
                  <a:srgbClr val="0F36FF"/>
                </a:solidFill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27" y="13144"/>
            <a:ext cx="723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202122"/>
                </a:solidFill>
              </a:rPr>
              <a:t>Khafra (còn được gọi là </a:t>
            </a:r>
            <a:r>
              <a:rPr lang="vi-VN" sz="2400" b="1" dirty="0" smtClean="0">
                <a:solidFill>
                  <a:srgbClr val="202122"/>
                </a:solidFill>
              </a:rPr>
              <a:t>Khafre) </a:t>
            </a:r>
            <a:r>
              <a:rPr lang="vi-VN" sz="2400" b="1" dirty="0">
                <a:solidFill>
                  <a:srgbClr val="202122"/>
                </a:solidFill>
              </a:rPr>
              <a:t>là một vị vua </a:t>
            </a:r>
            <a:r>
              <a:rPr lang="vi-VN" sz="2400" b="1" dirty="0">
                <a:solidFill>
                  <a:srgbClr val="0645AD"/>
                </a:solidFill>
                <a:hlinkClick r:id="rId3" tooltip="Ai Cập cổ đại"/>
              </a:rPr>
              <a:t>Ai Cập cổ đại</a:t>
            </a:r>
            <a:r>
              <a:rPr lang="vi-VN" sz="2400" b="1" dirty="0">
                <a:solidFill>
                  <a:srgbClr val="202122"/>
                </a:solidFill>
              </a:rPr>
              <a:t> (</a:t>
            </a:r>
            <a:r>
              <a:rPr lang="vi-VN" sz="2400" b="1" dirty="0">
                <a:solidFill>
                  <a:srgbClr val="0645AD"/>
                </a:solidFill>
                <a:hlinkClick r:id="rId4" tooltip="Pharaon"/>
              </a:rPr>
              <a:t>pharaon</a:t>
            </a:r>
            <a:r>
              <a:rPr lang="vi-VN" sz="2400" b="1" dirty="0">
                <a:solidFill>
                  <a:srgbClr val="202122"/>
                </a:solidFill>
              </a:rPr>
              <a:t>) của </a:t>
            </a:r>
            <a:r>
              <a:rPr lang="vi-VN" sz="2400" b="1" dirty="0">
                <a:solidFill>
                  <a:srgbClr val="0645AD"/>
                </a:solidFill>
                <a:hlinkClick r:id="rId5" tooltip="Vương triều thứ Tư của Ai Cập"/>
              </a:rPr>
              <a:t>vương triều thứ 4</a:t>
            </a:r>
            <a:r>
              <a:rPr lang="vi-VN" sz="2400" b="1" dirty="0">
                <a:solidFill>
                  <a:srgbClr val="202122"/>
                </a:solidFill>
              </a:rPr>
              <a:t> thuộc thời kỳ </a:t>
            </a:r>
            <a:r>
              <a:rPr lang="vi-VN" sz="2400" b="1" dirty="0">
                <a:solidFill>
                  <a:srgbClr val="0645AD"/>
                </a:solidFill>
                <a:hlinkClick r:id="rId6" tooltip="Cổ vương quốc Ai Cập"/>
              </a:rPr>
              <a:t>Cổ vương quốc</a:t>
            </a:r>
            <a:r>
              <a:rPr lang="vi-VN" sz="2400" b="1" dirty="0">
                <a:solidFill>
                  <a:srgbClr val="202122"/>
                </a:solidFill>
              </a:rPr>
              <a:t>. </a:t>
            </a:r>
            <a:r>
              <a:rPr lang="vi-VN" sz="2400" b="1" dirty="0" smtClean="0">
                <a:solidFill>
                  <a:srgbClr val="202122"/>
                </a:solidFill>
              </a:rPr>
              <a:t>Khafra </a:t>
            </a:r>
            <a:r>
              <a:rPr lang="vi-VN" sz="2400" b="1" dirty="0">
                <a:solidFill>
                  <a:srgbClr val="202122"/>
                </a:solidFill>
              </a:rPr>
              <a:t>là người đã cho xây dựng nên </a:t>
            </a:r>
            <a:r>
              <a:rPr lang="vi-VN" sz="2400" b="1" dirty="0">
                <a:solidFill>
                  <a:srgbClr val="0645AD"/>
                </a:solidFill>
                <a:hlinkClick r:id="rId7" tooltip="Kim tự tháp"/>
              </a:rPr>
              <a:t>kim tự tháp</a:t>
            </a:r>
            <a:r>
              <a:rPr lang="vi-VN" sz="2400" b="1" dirty="0">
                <a:solidFill>
                  <a:srgbClr val="202122"/>
                </a:solidFill>
              </a:rPr>
              <a:t> lớn thứ hai tại </a:t>
            </a:r>
            <a:r>
              <a:rPr lang="vi-VN" sz="2400" b="1" dirty="0">
                <a:solidFill>
                  <a:srgbClr val="0645AD"/>
                </a:solidFill>
                <a:hlinkClick r:id="rId8" tooltip="Giza"/>
              </a:rPr>
              <a:t>Giza</a:t>
            </a:r>
            <a:r>
              <a:rPr lang="vi-VN" sz="2400" b="1" dirty="0">
                <a:solidFill>
                  <a:srgbClr val="202122"/>
                </a:solidFill>
              </a:rPr>
              <a:t>. </a:t>
            </a:r>
            <a:r>
              <a:rPr lang="en-US" sz="2400" b="1" dirty="0" smtClean="0">
                <a:solidFill>
                  <a:srgbClr val="202122"/>
                </a:solidFill>
              </a:rPr>
              <a:t>P</a:t>
            </a:r>
            <a:r>
              <a:rPr lang="vi-VN" sz="2400" b="1" dirty="0" smtClean="0">
                <a:solidFill>
                  <a:srgbClr val="202122"/>
                </a:solidFill>
              </a:rPr>
              <a:t>hần </a:t>
            </a:r>
            <a:r>
              <a:rPr lang="vi-VN" sz="2400" b="1" dirty="0">
                <a:solidFill>
                  <a:srgbClr val="202122"/>
                </a:solidFill>
              </a:rPr>
              <a:t>lớn các nhà Ai Cập học đều cho rằng </a:t>
            </a:r>
            <a:r>
              <a:rPr lang="vi-VN" sz="2400" b="1" dirty="0">
                <a:solidFill>
                  <a:srgbClr val="0645AD"/>
                </a:solidFill>
                <a:hlinkClick r:id="rId9" tooltip="Tượng Nhân sư lớn ở Giza"/>
              </a:rPr>
              <a:t>Tượng Nhân Sư lớn</a:t>
            </a:r>
            <a:r>
              <a:rPr lang="vi-VN" sz="2400" b="1" dirty="0">
                <a:solidFill>
                  <a:srgbClr val="202122"/>
                </a:solidFill>
              </a:rPr>
              <a:t> đã được xây dựng vào khoảng năm 2500 TCN nhằm tôn vinh </a:t>
            </a:r>
            <a:r>
              <a:rPr lang="vi-VN" sz="2400" b="1" dirty="0" smtClean="0">
                <a:solidFill>
                  <a:srgbClr val="202122"/>
                </a:solidFill>
              </a:rPr>
              <a:t>Khafra</a:t>
            </a:r>
            <a:r>
              <a:rPr lang="en-US" sz="2400" b="1" baseline="30000" dirty="0">
                <a:solidFill>
                  <a:srgbClr val="0645AD"/>
                </a:solidFill>
              </a:rPr>
              <a:t>.</a:t>
            </a:r>
            <a:r>
              <a:rPr lang="vi-VN" sz="2400" b="1" dirty="0" smtClean="0">
                <a:solidFill>
                  <a:srgbClr val="202122"/>
                </a:solidFill>
              </a:rPr>
              <a:t> </a:t>
            </a:r>
            <a:endParaRPr lang="en-US" sz="2400" b="1" dirty="0"/>
          </a:p>
        </p:txBody>
      </p:sp>
      <p:pic>
        <p:nvPicPr>
          <p:cNvPr id="7" name="Picture 6" descr="https://upload.wikimedia.org/wikipedia/commons/thumb/7/73/Khafre.jpg/800px-Khaf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5" y="2708624"/>
            <a:ext cx="4971048" cy="37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239" y="6436910"/>
            <a:ext cx="5363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Kim tự tháp Khafre và tượng Nhân sư lớn.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4/4d/Egypte_louvre_231_visage.jpg/800px-Egypte_louvre_231_vi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7" y="63680"/>
            <a:ext cx="6035041" cy="62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1863" y="6354895"/>
            <a:ext cx="7981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  <a:hlinkClick r:id="rId3" tooltip="Amenemhat III"/>
              </a:rPr>
              <a:t>Amenemhat III</a:t>
            </a:r>
            <a:r>
              <a:rPr lang="vi-VN" sz="2000" b="1" dirty="0">
                <a:solidFill>
                  <a:srgbClr val="0F36FF"/>
                </a:solidFill>
              </a:rPr>
              <a:t>, vị vua vĩ đại cuối cùng của Trung Vương quốc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6/Egypt_1450_BC_vi.svg/800px-Egypt_1450_BC_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46" y="391885"/>
            <a:ext cx="9171305" cy="57627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248791"/>
            <a:ext cx="8818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Lãnh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cực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XV 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TCN -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Tân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vương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quốc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a/a1/Alexander_the_Great%2C_100_B.C.E._%E2%80%93_100_C.E.%2C_54.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2" y="114777"/>
            <a:ext cx="4393382" cy="60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697" y="6211669"/>
            <a:ext cx="480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Alexander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đế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, 100 TCN – 100 CN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Bảo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tàng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Brooklyn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Hy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Lạp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7172" name="Picture 4" descr="https://upload.wikimedia.org/wikipedia/commons/thumb/5/53/Fayum-22.jpg/320px-Fayum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133350"/>
            <a:ext cx="4480560" cy="59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27817" y="6165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F36FF"/>
                </a:solidFill>
                <a:hlinkClick r:id="rId5" tooltip="Chân dung xác ướp Fayum (trang chưa được viết)"/>
              </a:rPr>
              <a:t>Chân dung xác ướp Fayum</a:t>
            </a:r>
            <a:r>
              <a:rPr lang="vi-VN" b="1" dirty="0">
                <a:solidFill>
                  <a:srgbClr val="0F36FF"/>
                </a:solidFill>
              </a:rPr>
              <a:t>, hình ảnh hội tụ cả văn hóa Ai Cập và La Mã.</a:t>
            </a:r>
            <a:endParaRPr lang="en-US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43951"/>
              </p:ext>
            </p:extLst>
          </p:nvPr>
        </p:nvGraphicFramePr>
        <p:xfrm>
          <a:off x="633046" y="1139483"/>
          <a:ext cx="11141612" cy="3023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3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Xu-men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–mu-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80149" y="328930"/>
            <a:ext cx="795560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8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046" y="4837174"/>
            <a:ext cx="11141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IV TCN,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Ti-grơ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Ơ-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phrát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En-xi.</a:t>
            </a:r>
            <a:endParaRPr lang="en-US" sz="2400" b="1" dirty="0">
              <a:solidFill>
                <a:srgbClr val="052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373570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347986-F8D4-2146-82EB-FAD0EA79ECEC}"/>
              </a:ext>
            </a:extLst>
          </p:cNvPr>
          <p:cNvSpPr/>
          <p:nvPr/>
        </p:nvSpPr>
        <p:spPr>
          <a:xfrm>
            <a:off x="606439" y="6567"/>
            <a:ext cx="1097912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III: XÃ HỘI CỔ ĐẠI</a:t>
            </a:r>
            <a:endParaRPr lang="x-none" sz="3200" b="1" dirty="0">
              <a:solidFill>
                <a:srgbClr val="05229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err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13, 14 </a:t>
            </a:r>
            <a:r>
              <a:rPr lang="en-US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x-none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x-none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x-none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 CẬP </a:t>
            </a:r>
            <a:r>
              <a:rPr lang="en-US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 HÀ </a:t>
            </a:r>
            <a:r>
              <a:rPr lang="x-none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endParaRPr lang="x-none" sz="3200" b="1" dirty="0">
              <a:solidFill>
                <a:srgbClr val="05229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17DEFF-DED0-DD4C-BD9C-22D86360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7" y="3921679"/>
            <a:ext cx="3441700" cy="2400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7FCBF6-FF4A-5E48-903C-AE6680A52D9F}"/>
              </a:ext>
            </a:extLst>
          </p:cNvPr>
          <p:cNvSpPr/>
          <p:nvPr/>
        </p:nvSpPr>
        <p:spPr>
          <a:xfrm>
            <a:off x="1115878" y="4769905"/>
            <a:ext cx="2650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PHẨM CỦA NHỮNG DÒNG SÔNG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6AA47D7-7992-574E-A00D-166DF42E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09" y="3868505"/>
            <a:ext cx="3262398" cy="2349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022DF1-8411-A644-9068-D6F5C13E9570}"/>
              </a:ext>
            </a:extLst>
          </p:cNvPr>
          <p:cNvSpPr/>
          <p:nvPr/>
        </p:nvSpPr>
        <p:spPr>
          <a:xfrm>
            <a:off x="9144000" y="4769905"/>
            <a:ext cx="2057093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THÀNH TỰU VĂN HOÁ TIÊU BIỂU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95BBB0B-837C-AB43-86ED-C506D0D00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60" y="3868505"/>
            <a:ext cx="3441700" cy="2349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5F5169-2A7F-3540-82C0-5077184DB85E}"/>
              </a:ext>
            </a:extLst>
          </p:cNvPr>
          <p:cNvSpPr/>
          <p:nvPr/>
        </p:nvSpPr>
        <p:spPr>
          <a:xfrm>
            <a:off x="5050161" y="4532057"/>
            <a:ext cx="2558297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TRÌNH LẬP QUỐC CỦA NGƯỜI AI CẬP LƯỠNG HÀ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1F7C274-D02F-234A-9646-BFA8F30B3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618767" y="1231518"/>
            <a:ext cx="3477233" cy="2690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0B256FC-9178-CE47-96CD-E0D04EB1B82B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6096000" y="1231518"/>
            <a:ext cx="233310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040E6EC-C625-4C4F-89D0-E0D31DB730FA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>
            <a:off x="6096000" y="1231518"/>
            <a:ext cx="4058008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Horizontal Scroll 29">
            <a:extLst>
              <a:ext uri="{FF2B5EF4-FFF2-40B4-BE49-F238E27FC236}">
                <a16:creationId xmlns:a16="http://schemas.microsoft.com/office/drawing/2014/main" xmlns="" id="{D324C614-890B-DC49-952F-E03C106772C9}"/>
              </a:ext>
            </a:extLst>
          </p:cNvPr>
          <p:cNvSpPr/>
          <p:nvPr/>
        </p:nvSpPr>
        <p:spPr>
          <a:xfrm>
            <a:off x="606439" y="901337"/>
            <a:ext cx="10979122" cy="3286110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Câp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e/ed/N-Mesopotamia_and_Syria_english.svg/800px-N-Mesopotamia_and_Syria_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80" y="304897"/>
            <a:ext cx="8530196" cy="60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9328" y="6329349"/>
            <a:ext cx="5041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 cho thấy phạm vi của Lưỡng Hà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7/Empire_akkad.svg/800px-Empire_akka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68" y="274320"/>
            <a:ext cx="7475143" cy="58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9023" y="6154391"/>
            <a:ext cx="7022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Bản đồ của </a:t>
            </a:r>
            <a:r>
              <a:rPr lang="vi-VN" sz="2000" b="1" dirty="0">
                <a:solidFill>
                  <a:srgbClr val="0F36FF"/>
                </a:solidFill>
                <a:hlinkClick r:id="rId3" tooltip="Đế quốc Akkad"/>
              </a:rPr>
              <a:t>Đế chế Akkad</a:t>
            </a:r>
            <a:r>
              <a:rPr lang="vi-VN" sz="2000" b="1" dirty="0">
                <a:solidFill>
                  <a:srgbClr val="0F36FF"/>
                </a:solidFill>
              </a:rPr>
              <a:t> (màu nâu) và các hướng tiến hành các chiến dịch quân sự (mũi tên màu vàng)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7/73/Ur_III.svg/800px-Ur_II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98" y="168812"/>
            <a:ext cx="8081424" cy="6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428232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 </a:t>
            </a:r>
            <a:r>
              <a:rPr lang="vi-VN" sz="2000" b="1" dirty="0">
                <a:solidFill>
                  <a:srgbClr val="0F36FF"/>
                </a:solidFill>
                <a:hlinkClick r:id="rId3" tooltip="Triều đại thứ ba của Ur"/>
              </a:rPr>
              <a:t>Ur III</a:t>
            </a:r>
            <a:r>
              <a:rPr lang="vi-VN" sz="2000" b="1" dirty="0">
                <a:solidFill>
                  <a:srgbClr val="0F36FF"/>
                </a:solidFill>
              </a:rPr>
              <a:t> (màu nâu) và phạm vi ảnh hưởng của nó (màu </a:t>
            </a:r>
            <a:r>
              <a:rPr lang="en-US" sz="2000" b="1" dirty="0" err="1" smtClean="0">
                <a:solidFill>
                  <a:srgbClr val="0F36FF"/>
                </a:solidFill>
              </a:rPr>
              <a:t>hồng</a:t>
            </a:r>
            <a:r>
              <a:rPr lang="vi-VN" sz="2000" b="1" dirty="0" smtClean="0">
                <a:solidFill>
                  <a:srgbClr val="0F36FF"/>
                </a:solidFill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4/43/Golden_helmet_of_Meskalamdug_in_the_British_Museum.jpg/800px-Golden_helmet_of_Meskalamdug_in_the_British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89" y="182562"/>
            <a:ext cx="6435887" cy="5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8789" y="6073114"/>
            <a:ext cx="660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Mũ trụ vàng của Meskalamdug, có thể là người sáng lập Triều đại đầu tiên của Ur, thế kỷ 26 TCN.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c/c4/Cylinder_seal_and_modern_impression_Presentation_scene%2Cca._2000%E2%80%931750_B.C._Isin-Lar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01082"/>
            <a:ext cx="3845680" cy="22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373" y="2345274"/>
            <a:ext cx="3845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đệ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2000 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- 1750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Isin-Larsa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68" name="Picture 4" descr="https://upload.wikimedia.org/wikipedia/commons/3/3f/Cylinder_seal%2Cca._16th%E2%80%9315th_century_BC_Mitan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1" y="3563845"/>
            <a:ext cx="3356324" cy="24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901" y="6074229"/>
            <a:ext cx="335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15-16 TCN, Mitanni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70" name="Picture 6" descr="https://upload.wikimedia.org/wikipedia/commons/thumb/0/01/Assyrian_Crown-Prince_MET_DP-13006-005.jpg/800px-Assyrian_Crown-Prince_MET_DP-13006-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29" y="101082"/>
            <a:ext cx="5073749" cy="58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4529" y="6071215"/>
            <a:ext cx="5247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Thái tử Assyria, k. 704-681 TCN. </a:t>
            </a:r>
            <a:r>
              <a:rPr lang="vi-VN" sz="2000" b="1" dirty="0">
                <a:solidFill>
                  <a:srgbClr val="0F36FF"/>
                </a:solidFill>
                <a:hlinkClick r:id="rId5" tooltip="Nineveh"/>
              </a:rPr>
              <a:t>Niveneh</a:t>
            </a:r>
            <a:r>
              <a:rPr lang="vi-VN" sz="2000" b="1" dirty="0">
                <a:solidFill>
                  <a:srgbClr val="0F36FF"/>
                </a:solidFill>
              </a:rPr>
              <a:t>, Lưỡng Hà.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2644" y="1400325"/>
            <a:ext cx="10504844" cy="45391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2086" y="641112"/>
            <a:ext cx="6515357" cy="774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xmlns="" id="{D111DD19-31A2-764D-A8B2-E93FA0E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2" y="268949"/>
            <a:ext cx="1561811" cy="11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454" y="5326699"/>
            <a:ext cx="103585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-xi).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" y="5326699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8522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522" y="1892657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\Pictures\Screenshots\Screenshot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26624" r="53009" b="47275"/>
          <a:stretch>
            <a:fillRect/>
          </a:stretch>
        </p:blipFill>
        <p:spPr bwMode="auto">
          <a:xfrm>
            <a:off x="229861" y="58416"/>
            <a:ext cx="2939798" cy="29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56831" r="64769" b="16098"/>
          <a:stretch/>
        </p:blipFill>
        <p:spPr bwMode="auto">
          <a:xfrm>
            <a:off x="3246242" y="67278"/>
            <a:ext cx="3006902" cy="2964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20960" r="29535" b="53499"/>
          <a:stretch/>
        </p:blipFill>
        <p:spPr bwMode="auto">
          <a:xfrm>
            <a:off x="229861" y="3483484"/>
            <a:ext cx="3038026" cy="3035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5090" y="394453"/>
            <a:ext cx="5015348" cy="23442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091" y="5764017"/>
            <a:ext cx="5015347" cy="830997"/>
          </a:xfrm>
          <a:prstGeom prst="rect">
            <a:avLst/>
          </a:prstGeom>
          <a:solidFill>
            <a:srgbClr val="E745EB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8182"/>
              </p:ext>
            </p:extLst>
          </p:nvPr>
        </p:nvGraphicFramePr>
        <p:xfrm>
          <a:off x="6865089" y="2869889"/>
          <a:ext cx="501534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674">
                  <a:extLst>
                    <a:ext uri="{9D8B030D-6E8A-4147-A177-3AD203B41FA5}">
                      <a16:colId xmlns:a16="http://schemas.microsoft.com/office/drawing/2014/main" xmlns="" val="2919673180"/>
                    </a:ext>
                  </a:extLst>
                </a:gridCol>
                <a:gridCol w="2507674">
                  <a:extLst>
                    <a:ext uri="{9D8B030D-6E8A-4147-A177-3AD203B41FA5}">
                      <a16:colId xmlns:a16="http://schemas.microsoft.com/office/drawing/2014/main" xmlns="" val="3385318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90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24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03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75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748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41464"/>
              </p:ext>
            </p:extLst>
          </p:nvPr>
        </p:nvGraphicFramePr>
        <p:xfrm>
          <a:off x="767810" y="651194"/>
          <a:ext cx="10066760" cy="61190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1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17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1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04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 Hà cổ đại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VH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3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294" name="Picture 13" descr="Chữ tượng hình của người Ai Cập cổ đ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1" y="1914952"/>
            <a:ext cx="120815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4" descr="Screenshot_2021-07-12-20-07-44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5" t="45129" r="11467" b="43640"/>
          <a:stretch>
            <a:fillRect/>
          </a:stretch>
        </p:blipFill>
        <p:spPr bwMode="auto">
          <a:xfrm>
            <a:off x="8822979" y="1899317"/>
            <a:ext cx="1767684" cy="6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5" descr="Văn minh thế giới: Toán Ai Cập cổ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00" y="2860200"/>
            <a:ext cx="1735595" cy="11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16" descr="Toán học Lưỡng Hà cổ đại - Trầm Tâm L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05" y="2861488"/>
            <a:ext cx="179505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17" descr="Screenshot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0959" r="29535" b="55391"/>
          <a:stretch>
            <a:fillRect/>
          </a:stretch>
        </p:blipFill>
        <p:spPr bwMode="auto">
          <a:xfrm>
            <a:off x="4738200" y="4145796"/>
            <a:ext cx="1652406" cy="8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8" descr="Screenshot_2021-07-12-20-08-17-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55403" r="43558" b="21976"/>
          <a:stretch>
            <a:fillRect/>
          </a:stretch>
        </p:blipFill>
        <p:spPr bwMode="auto">
          <a:xfrm>
            <a:off x="8795605" y="4113971"/>
            <a:ext cx="1994803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307" y="34068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017" y="2021979"/>
            <a:ext cx="2199851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851" y="2669415"/>
            <a:ext cx="2199851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813" y="4181475"/>
            <a:ext cx="219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89017" y="6125185"/>
            <a:ext cx="196560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7529" y="5113697"/>
            <a:ext cx="4226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360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38002" y="5074825"/>
            <a:ext cx="411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Chia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623128" y="2039528"/>
            <a:ext cx="193995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7174" y="3006727"/>
            <a:ext cx="153439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3128" y="4096101"/>
            <a:ext cx="19399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Ba-bi-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7" descr="vie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" y="509244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8086" y="-91417"/>
            <a:ext cx="7518883" cy="774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056" y="635068"/>
            <a:ext cx="10017171" cy="1220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Sume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600" i="1" dirty="0">
              <a:solidFill>
                <a:srgbClr val="0F3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668827"/>
            <a:ext cx="5285968" cy="3703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4B4850C-3D7A-0147-A218-7EBEFD45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528" y="2015708"/>
            <a:ext cx="5061992" cy="65311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Bảng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chữ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cái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Sume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4" descr="Image result for cuneiform">
            <a:extLst>
              <a:ext uri="{FF2B5EF4-FFF2-40B4-BE49-F238E27FC236}">
                <a16:creationId xmlns:a16="http://schemas.microsoft.com/office/drawing/2014/main" xmlns="" id="{11A6324F-37CE-B545-8F08-065EA0CCC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7322"/>
          <a:stretch/>
        </p:blipFill>
        <p:spPr bwMode="auto">
          <a:xfrm>
            <a:off x="6389914" y="2681919"/>
            <a:ext cx="5009606" cy="35664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593A204-938C-8349-81CD-347F134CACF4}"/>
              </a:ext>
            </a:extLst>
          </p:cNvPr>
          <p:cNvSpPr txBox="1">
            <a:spLocks/>
          </p:cNvSpPr>
          <p:nvPr/>
        </p:nvSpPr>
        <p:spPr>
          <a:xfrm>
            <a:off x="905302" y="2028799"/>
            <a:ext cx="5432225" cy="6531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Bảng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chữ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của</a:t>
            </a:r>
            <a:r>
              <a:rPr lang="en-GB" sz="3200" b="1" dirty="0">
                <a:solidFill>
                  <a:srgbClr val="002060"/>
                </a:solidFill>
              </a:rPr>
              <a:t> Ai </a:t>
            </a:r>
            <a:r>
              <a:rPr lang="en-GB" sz="3200" b="1" dirty="0" err="1">
                <a:solidFill>
                  <a:srgbClr val="002060"/>
                </a:solidFill>
              </a:rPr>
              <a:t>Cập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1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56" y="409006"/>
            <a:ext cx="9603275" cy="104923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pic>
        <p:nvPicPr>
          <p:cNvPr id="4" name="Picture 3" descr="Agriculture, Mesopotam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96" y="2485005"/>
            <a:ext cx="5179315" cy="2346439"/>
          </a:xfrm>
          <a:prstGeom prst="rect">
            <a:avLst/>
          </a:prstGeom>
          <a:solidFill>
            <a:srgbClr val="FFFF00"/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Mesopotamians started the concept of urbanizat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/>
          <a:stretch/>
        </p:blipFill>
        <p:spPr bwMode="auto">
          <a:xfrm>
            <a:off x="709554" y="4116261"/>
            <a:ext cx="2551096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uniform: first writi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11017"/>
          <a:stretch/>
        </p:blipFill>
        <p:spPr bwMode="auto">
          <a:xfrm>
            <a:off x="8819458" y="4261881"/>
            <a:ext cx="2662988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nvention of tim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58" y="1689610"/>
            <a:ext cx="2553830" cy="217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Image result for babylonian m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8" y="1689610"/>
            <a:ext cx="2175093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xmlns="" id="{63D495E2-5BBE-6B4F-A101-E744FF70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3" y="50569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8057" y="402867"/>
            <a:ext cx="6865258" cy="7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</a:rPr>
              <a:t>HOẠT ĐỘNG 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160" y="1443841"/>
            <a:ext cx="542740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Babylon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70"/>
          <a:stretch/>
        </p:blipFill>
        <p:spPr>
          <a:xfrm>
            <a:off x="6465435" y="1563327"/>
            <a:ext cx="5392267" cy="50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6DFE12-352A-4A4B-BEF4-7C765E06B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5363" y="976393"/>
            <a:ext cx="10616339" cy="5656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448D52-1ADD-9342-8FCC-1917CA8C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7" y="1208867"/>
            <a:ext cx="2789694" cy="32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7426DD-7CB3-134C-9A61-8C4DB69F4D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0424"/>
            <a:ext cx="9310533" cy="3569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F00DB4-2F65-4344-B9D6-2300B2E12992}"/>
              </a:ext>
            </a:extLst>
          </p:cNvPr>
          <p:cNvSpPr/>
          <p:nvPr/>
        </p:nvSpPr>
        <p:spPr>
          <a:xfrm>
            <a:off x="630126" y="1285631"/>
            <a:ext cx="1020022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</a:t>
            </a:r>
            <a:r>
              <a:rPr lang="x-none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x-none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 ĐỘ CỔ ĐẠI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các câu hỏi sau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DC86385-4C0A-C641-AE3D-2617AB41A974}"/>
              </a:ext>
            </a:extLst>
          </p:cNvPr>
          <p:cNvSpPr/>
          <p:nvPr/>
        </p:nvSpPr>
        <p:spPr>
          <a:xfrm>
            <a:off x="2346960" y="4160520"/>
            <a:ext cx="1828800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ẤN ĐỘ </a:t>
            </a:r>
          </a:p>
        </p:txBody>
      </p:sp>
    </p:spTree>
    <p:extLst>
      <p:ext uri="{BB962C8B-B14F-4D97-AF65-F5344CB8AC3E}">
        <p14:creationId xmlns:p14="http://schemas.microsoft.com/office/powerpoint/2010/main" val="16153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DF94D410-D286-A24B-A5BE-13CF38AC4828}"/>
                  </a:ext>
                </a:extLst>
              </p14:cNvPr>
              <p14:cNvContentPartPr/>
              <p14:nvPr/>
            </p14:nvContentPartPr>
            <p14:xfrm>
              <a:off x="9109473" y="205874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94D410-D286-A24B-A5BE-13CF38AC48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833" y="20497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2E1FC8-54D1-1445-A8F6-02DC495874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4880"/>
            <a:ext cx="5760203" cy="5487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5A7E56-3A4A-1A44-90BC-0308B16EDCDE}"/>
              </a:ext>
            </a:extLst>
          </p:cNvPr>
          <p:cNvSpPr txBox="1"/>
          <p:nvPr/>
        </p:nvSpPr>
        <p:spPr>
          <a:xfrm>
            <a:off x="211377" y="2597114"/>
            <a:ext cx="5884623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Hà nằm ở khu vực nào?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Nêu tên con sông lớn ở Ai Cập và Lưỡng Hà?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Rút ra điểm tương đồng về điều kiện tự nhiên của hai quốc gia cổ đại Ai Cập- Lưỡng Hà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những điều kiện tự nhiên đó hai quốc gia Ai Câp, Lưỡng Hà sẽ phát triển những ngành kinh tế nào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061" y="747592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F3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307" y="147301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490" y="1610782"/>
            <a:ext cx="381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xmlns="" id="{7BA840DA-3F17-F24C-8458-E3E4F800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" y="1348594"/>
            <a:ext cx="1522340" cy="10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53CCD6-03BA-FD49-8A8B-112937A2499F}"/>
              </a:ext>
            </a:extLst>
          </p:cNvPr>
          <p:cNvSpPr/>
          <p:nvPr/>
        </p:nvSpPr>
        <p:spPr>
          <a:xfrm>
            <a:off x="112621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2F57B3-C9BB-174F-91C2-579BC0010CB0}"/>
              </a:ext>
            </a:extLst>
          </p:cNvPr>
          <p:cNvSpPr/>
          <p:nvPr/>
        </p:nvSpPr>
        <p:spPr>
          <a:xfrm>
            <a:off x="609600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BE092C-ECDF-C844-95D9-4871003F047B}"/>
              </a:ext>
            </a:extLst>
          </p:cNvPr>
          <p:cNvSpPr/>
          <p:nvPr/>
        </p:nvSpPr>
        <p:spPr>
          <a:xfrm>
            <a:off x="609600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khu vực Tây Nam Á (Trung Đông)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58FC00-BDDD-FF4E-9706-C2BCEA3C8DD6}"/>
              </a:ext>
            </a:extLst>
          </p:cNvPr>
          <p:cNvSpPr/>
          <p:nvPr/>
        </p:nvSpPr>
        <p:spPr>
          <a:xfrm>
            <a:off x="112621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593792-1EC4-2142-860E-3877E6D4C711}"/>
              </a:ext>
            </a:extLst>
          </p:cNvPr>
          <p:cNvSpPr/>
          <p:nvPr/>
        </p:nvSpPr>
        <p:spPr>
          <a:xfrm>
            <a:off x="1126210" y="1596324"/>
            <a:ext cx="4969790" cy="635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425A70-4291-9E4E-A74D-98AC0167A825}"/>
              </a:ext>
            </a:extLst>
          </p:cNvPr>
          <p:cNvSpPr/>
          <p:nvPr/>
        </p:nvSpPr>
        <p:spPr>
          <a:xfrm>
            <a:off x="6096000" y="159632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sông: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0BD1C5-B5AA-0040-B4AB-9205396728A7}"/>
              </a:ext>
            </a:extLst>
          </p:cNvPr>
          <p:cNvSpPr/>
          <p:nvPr/>
        </p:nvSpPr>
        <p:spPr>
          <a:xfrm>
            <a:off x="112621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Nile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3EE7B8-31C3-AC48-B04A-406CCA909035}"/>
              </a:ext>
            </a:extLst>
          </p:cNvPr>
          <p:cNvSpPr/>
          <p:nvPr/>
        </p:nvSpPr>
        <p:spPr>
          <a:xfrm>
            <a:off x="609600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lnSpc>
                <a:spcPct val="114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39EA84-8EEB-2D4B-8690-8B2B139EF4EC}"/>
              </a:ext>
            </a:extLst>
          </p:cNvPr>
          <p:cNvSpPr/>
          <p:nvPr/>
        </p:nvSpPr>
        <p:spPr>
          <a:xfrm>
            <a:off x="1126210" y="3913326"/>
            <a:ext cx="9939580" cy="922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phát triển kinh tế nông nghiệp, thuỷ sản, giao lưu đi lại buôn bán, thúc đẩy văn minh phát triển =&gt;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 tặng của những dòng sông</a:t>
            </a:r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580C5F-2FDB-FB49-B54B-478367FE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09" y="4804470"/>
            <a:ext cx="4969791" cy="1793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638F94-7B13-B748-86C5-D186A15F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804470"/>
            <a:ext cx="4969790" cy="16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754" y="1352961"/>
            <a:ext cx="104459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Nin, Ơ-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Ti-gơ-rơ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1570" y="2454422"/>
            <a:ext cx="1053737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570" y="3641264"/>
            <a:ext cx="10681065" cy="94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638" y="4812586"/>
            <a:ext cx="8468024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133083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AF896F-1712-3A44-A8E9-1C7E0BC74F78}"/>
              </a:ext>
            </a:extLst>
          </p:cNvPr>
          <p:cNvSpPr txBox="1"/>
          <p:nvPr/>
        </p:nvSpPr>
        <p:spPr>
          <a:xfrm>
            <a:off x="3671888" y="97155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chữ lên đây</a:t>
            </a:r>
          </a:p>
        </p:txBody>
      </p:sp>
      <p:pic>
        <p:nvPicPr>
          <p:cNvPr id="8" name="Picture 7" descr="C:\Users\Administrator.MAYTINH-FBKMM3Q\Desktop\DỰ ÁN GIÁO ÁN SỬ 6\hình sách\Screenshot_2021-07-12-20-07-44-3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0" b="20602"/>
          <a:stretch/>
        </p:blipFill>
        <p:spPr bwMode="auto">
          <a:xfrm>
            <a:off x="42863" y="3892730"/>
            <a:ext cx="12192000" cy="2993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46775"/>
              </p:ext>
            </p:extLst>
          </p:nvPr>
        </p:nvGraphicFramePr>
        <p:xfrm>
          <a:off x="1885950" y="1956020"/>
          <a:ext cx="8986838" cy="146607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71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8856" y="3395953"/>
            <a:ext cx="836669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233" y="778907"/>
            <a:ext cx="11521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4252" y="46458"/>
            <a:ext cx="25211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5252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1897</Words>
  <PresentationFormat>Custom</PresentationFormat>
  <Paragraphs>169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chữ cái của người Sume</vt:lpstr>
      <vt:lpstr>Theo bạn thành tựu văn hóa nào của Lưỡng Hà có ảnh hưởng nhất đối với ngày nay?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2021-07-26T14:08:03Z</dcterms:created>
  <dcterms:modified xsi:type="dcterms:W3CDTF">2022-11-22T16:28:26Z</dcterms:modified>
</cp:coreProperties>
</file>