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31" r:id="rId3"/>
    <p:sldId id="332" r:id="rId4"/>
    <p:sldId id="302" r:id="rId5"/>
    <p:sldId id="303" r:id="rId6"/>
    <p:sldId id="317" r:id="rId7"/>
    <p:sldId id="325" r:id="rId8"/>
    <p:sldId id="328" r:id="rId9"/>
    <p:sldId id="334" r:id="rId10"/>
    <p:sldId id="290" r:id="rId11"/>
    <p:sldId id="299" r:id="rId12"/>
    <p:sldId id="327" r:id="rId13"/>
    <p:sldId id="304" r:id="rId14"/>
    <p:sldId id="329" r:id="rId15"/>
    <p:sldId id="33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E40"/>
    <a:srgbClr val="9CD6EA"/>
    <a:srgbClr val="F7941E"/>
    <a:srgbClr val="A6DDFB"/>
    <a:srgbClr val="70D0F6"/>
    <a:srgbClr val="FFF79A"/>
    <a:srgbClr val="DF3C7E"/>
    <a:srgbClr val="FFFAC2"/>
    <a:srgbClr val="D34CD6"/>
    <a:srgbClr val="EA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5" autoAdjust="0"/>
    <p:restoredTop sz="94325" autoAdjust="0"/>
  </p:normalViewPr>
  <p:slideViewPr>
    <p:cSldViewPr snapToGrid="0">
      <p:cViewPr>
        <p:scale>
          <a:sx n="73" d="100"/>
          <a:sy n="73" d="100"/>
        </p:scale>
        <p:origin x="-15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30/03/2022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10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09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5983328-5D9C-4CDA-A4B0-8F0932BA2C1A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0053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20089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338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>
            <a:extLst>
              <a:ext uri="{FF2B5EF4-FFF2-40B4-BE49-F238E27FC236}">
                <a16:creationId xmlns="" xmlns:a16="http://schemas.microsoft.com/office/drawing/2014/main" id="{C747FDE4-8F45-F44C-B9B6-817871E1E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93" r:id="rId7"/>
    <p:sldLayoutId id="2147483692" r:id="rId8"/>
    <p:sldLayoutId id="2147483662" r:id="rId9"/>
    <p:sldLayoutId id="2147483663" r:id="rId10"/>
    <p:sldLayoutId id="2147483664" r:id="rId11"/>
    <p:sldLayoutId id="2147483665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4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73402" y="232092"/>
            <a:ext cx="7381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 DÀI VÀ ĐƠN VỊ ĐO ĐỘ DÀI</a:t>
            </a:r>
          </a:p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TIỀN VIỆT NAM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30629" y="2068879"/>
            <a:ext cx="6513323" cy="204530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58</a:t>
            </a:r>
          </a:p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7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D2C9FC69-F50E-5246-9B1F-BF8D3A85A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6CD3551-02F3-6946-A407-D015BBA26EA0}"/>
              </a:ext>
            </a:extLst>
          </p:cNvPr>
          <p:cNvGrpSpPr/>
          <p:nvPr/>
        </p:nvGrpSpPr>
        <p:grpSpPr>
          <a:xfrm>
            <a:off x="2749275" y="458467"/>
            <a:ext cx="7887978" cy="700417"/>
            <a:chOff x="2957822" y="487895"/>
            <a:chExt cx="7887978" cy="700417"/>
          </a:xfrm>
        </p:grpSpPr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4D50468E-920E-864D-A742-E79597A4A6E9}"/>
                </a:ext>
              </a:extLst>
            </p:cNvPr>
            <p:cNvSpPr/>
            <p:nvPr/>
          </p:nvSpPr>
          <p:spPr>
            <a:xfrm>
              <a:off x="4092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593D83C-628F-5949-AF1B-01AD16C90349}"/>
                </a:ext>
              </a:extLst>
            </p:cNvPr>
            <p:cNvGrpSpPr/>
            <p:nvPr/>
          </p:nvGrpSpPr>
          <p:grpSpPr>
            <a:xfrm>
              <a:off x="2957822" y="487895"/>
              <a:ext cx="7887978" cy="700417"/>
              <a:chOff x="1183343" y="1334475"/>
              <a:chExt cx="7887978" cy="700417"/>
            </a:xfrm>
          </p:grpSpPr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3A6C3171-94EC-6B48-82AB-3D066841322A}"/>
                  </a:ext>
                </a:extLst>
              </p:cNvPr>
              <p:cNvSpPr txBox="1"/>
              <p:nvPr/>
            </p:nvSpPr>
            <p:spPr>
              <a:xfrm>
                <a:off x="1820069" y="1334475"/>
                <a:ext cx="7251252" cy="6587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D89047BD-F1E3-B842-9E81-2EC28B089BEB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2651F1E-99BA-3449-A5A9-BC9E8CFB2BC6}"/>
              </a:ext>
            </a:extLst>
          </p:cNvPr>
          <p:cNvGrpSpPr/>
          <p:nvPr/>
        </p:nvGrpSpPr>
        <p:grpSpPr>
          <a:xfrm>
            <a:off x="577518" y="1394312"/>
            <a:ext cx="10986587" cy="1772138"/>
            <a:chOff x="705854" y="1198653"/>
            <a:chExt cx="10986587" cy="1772138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90C2EE17-F88E-3C47-BF1E-CF25A748203C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7984C488-C8E6-8744-BCBE-723FA83192E3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7 dm =         cm		8 m =           dm		9 m =           cm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60 cm =          dm	600 cm =           m	50 dm =          m</a:t>
                </a:r>
                <a:endParaRPr lang="x-none" sz="28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1F77E75A-6214-5442-87F5-5B523C884CD5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26" name="Rounded Rectangle 25">
              <a:extLst>
                <a:ext uri="{FF2B5EF4-FFF2-40B4-BE49-F238E27FC236}">
                  <a16:creationId xmlns="" xmlns:a16="http://schemas.microsoft.com/office/drawing/2014/main" id="{3527BF32-9640-8B44-89D2-9CE7CDBB0DE3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="" xmlns:a16="http://schemas.microsoft.com/office/drawing/2014/main" id="{B78CC008-548B-D84E-B319-42273CF52A39}"/>
                </a:ext>
              </a:extLst>
            </p:cNvPr>
            <p:cNvSpPr/>
            <p:nvPr/>
          </p:nvSpPr>
          <p:spPr>
            <a:xfrm>
              <a:off x="2853610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="" xmlns:a16="http://schemas.microsoft.com/office/drawing/2014/main" id="{361B3D40-D4C9-164B-A402-62F9FB815CA0}"/>
                </a:ext>
              </a:extLst>
            </p:cNvPr>
            <p:cNvSpPr/>
            <p:nvPr/>
          </p:nvSpPr>
          <p:spPr>
            <a:xfrm>
              <a:off x="61379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A91D64DD-3E8E-024B-8375-9E1B093AE376}"/>
                </a:ext>
              </a:extLst>
            </p:cNvPr>
            <p:cNvSpPr/>
            <p:nvPr/>
          </p:nvSpPr>
          <p:spPr>
            <a:xfrm>
              <a:off x="6716206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 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3D780A62-4F40-614E-8F30-976745E6930E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170BC9D6-F885-014F-9E0E-76A3D45E82B4}"/>
                </a:ext>
              </a:extLst>
            </p:cNvPr>
            <p:cNvSpPr/>
            <p:nvPr/>
          </p:nvSpPr>
          <p:spPr>
            <a:xfrm>
              <a:off x="10125040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692A5D8C-5169-774D-8371-E5C3221B4F72}"/>
              </a:ext>
            </a:extLst>
          </p:cNvPr>
          <p:cNvGrpSpPr/>
          <p:nvPr/>
        </p:nvGrpSpPr>
        <p:grpSpPr>
          <a:xfrm>
            <a:off x="627895" y="3581354"/>
            <a:ext cx="9127103" cy="915442"/>
            <a:chOff x="705854" y="1198653"/>
            <a:chExt cx="9127103" cy="915442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192813CE-8490-EA4A-8412-CA8020BEB4CE}"/>
                </a:ext>
              </a:extLst>
            </p:cNvPr>
            <p:cNvGrpSpPr/>
            <p:nvPr/>
          </p:nvGrpSpPr>
          <p:grpSpPr>
            <a:xfrm>
              <a:off x="705854" y="1198653"/>
              <a:ext cx="9127103" cy="820353"/>
              <a:chOff x="882316" y="1198653"/>
              <a:chExt cx="9127103" cy="820353"/>
            </a:xfrm>
          </p:grpSpPr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103714C-39C5-8240-860F-B753F736AA9E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8494633" cy="820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 km =             m		1000 m =           km		</a:t>
                </a:r>
                <a:endParaRPr lang="x-none" sz="28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E8F9644-FF00-9947-A4BF-C6F2453AEE04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36" name="Rounded Rectangle 35">
              <a:extLst>
                <a:ext uri="{FF2B5EF4-FFF2-40B4-BE49-F238E27FC236}">
                  <a16:creationId xmlns="" xmlns:a16="http://schemas.microsoft.com/office/drawing/2014/main" id="{8F029581-B771-594F-B7FC-40A02E2B1DDB}"/>
                </a:ext>
              </a:extLst>
            </p:cNvPr>
            <p:cNvSpPr/>
            <p:nvPr/>
          </p:nvSpPr>
          <p:spPr>
            <a:xfrm>
              <a:off x="2634343" y="1400376"/>
              <a:ext cx="104495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1FB78C07-CEE0-3F41-ADCD-17CADE12BAFE}"/>
                </a:ext>
              </a:extLst>
            </p:cNvPr>
            <p:cNvSpPr/>
            <p:nvPr/>
          </p:nvSpPr>
          <p:spPr>
            <a:xfrm>
              <a:off x="6707531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97E37A0-913C-304F-84D9-883FBCC45847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819A64F-CB3E-6047-B368-E06C29C0A5D8}"/>
              </a:ext>
            </a:extLst>
          </p:cNvPr>
          <p:cNvSpPr txBox="1"/>
          <p:nvPr/>
        </p:nvSpPr>
        <p:spPr>
          <a:xfrm>
            <a:off x="2894856" y="252244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68E3001-6E61-5343-80D9-28DDAC3F75AD}"/>
              </a:ext>
            </a:extLst>
          </p:cNvPr>
          <p:cNvSpPr txBox="1"/>
          <p:nvPr/>
        </p:nvSpPr>
        <p:spPr>
          <a:xfrm>
            <a:off x="6140970" y="1671219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72ADAD8-BFAA-854E-82B9-13DBFA3989BE}"/>
              </a:ext>
            </a:extLst>
          </p:cNvPr>
          <p:cNvSpPr txBox="1"/>
          <p:nvPr/>
        </p:nvSpPr>
        <p:spPr>
          <a:xfrm>
            <a:off x="6837886" y="25325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6F8279F-E6E1-9C4D-969C-242B8283E4BE}"/>
              </a:ext>
            </a:extLst>
          </p:cNvPr>
          <p:cNvSpPr txBox="1"/>
          <p:nvPr/>
        </p:nvSpPr>
        <p:spPr>
          <a:xfrm>
            <a:off x="9659235" y="1691937"/>
            <a:ext cx="749332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63E3085-68CB-EC42-89B8-8A1AB83804C1}"/>
              </a:ext>
            </a:extLst>
          </p:cNvPr>
          <p:cNvSpPr txBox="1"/>
          <p:nvPr/>
        </p:nvSpPr>
        <p:spPr>
          <a:xfrm>
            <a:off x="10250231" y="253465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CB3447C-08E7-A441-9314-0BD8831583DC}"/>
              </a:ext>
            </a:extLst>
          </p:cNvPr>
          <p:cNvSpPr txBox="1"/>
          <p:nvPr/>
        </p:nvSpPr>
        <p:spPr>
          <a:xfrm>
            <a:off x="2570531" y="3839799"/>
            <a:ext cx="1037463" cy="55399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8A31BD0-2A79-C741-8B59-D16E5342BDB9}"/>
              </a:ext>
            </a:extLst>
          </p:cNvPr>
          <p:cNvSpPr txBox="1"/>
          <p:nvPr/>
        </p:nvSpPr>
        <p:spPr>
          <a:xfrm>
            <a:off x="6882902" y="386977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7CAB196E-8F12-0343-ACC7-2633C42AB7E4}"/>
              </a:ext>
            </a:extLst>
          </p:cNvPr>
          <p:cNvGrpSpPr/>
          <p:nvPr/>
        </p:nvGrpSpPr>
        <p:grpSpPr>
          <a:xfrm>
            <a:off x="861482" y="320023"/>
            <a:ext cx="10469035" cy="639334"/>
            <a:chOff x="1183343" y="1395558"/>
            <a:chExt cx="10469035" cy="639334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ED7BBFD7-8031-334F-BEE7-C8DD599712DE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577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Vườn hoa dưới đây đã được làm bao nhiêu mét hàng rào? 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91ED8DE7-435A-FF4B-B0CB-D30EF53871A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7E2BB1F-4BA6-3545-A5DF-D8629E27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16" y="972823"/>
            <a:ext cx="6545184" cy="38379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EB762D-7AFE-9244-A20F-EF135240AFE8}"/>
              </a:ext>
            </a:extLst>
          </p:cNvPr>
          <p:cNvSpPr txBox="1"/>
          <p:nvPr/>
        </p:nvSpPr>
        <p:spPr>
          <a:xfrm>
            <a:off x="3301839" y="4840708"/>
            <a:ext cx="3711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18 m + 35 m + 18 m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A9A9787-8898-B54E-B511-CFBB7ACDD82E}"/>
              </a:ext>
            </a:extLst>
          </p:cNvPr>
          <p:cNvSpPr txBox="1"/>
          <p:nvPr/>
        </p:nvSpPr>
        <p:spPr>
          <a:xfrm>
            <a:off x="6940887" y="4847633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71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F11F73F-8F64-2C4C-A1A4-2CC07FE8B58F}"/>
              </a:ext>
            </a:extLst>
          </p:cNvPr>
          <p:cNvSpPr txBox="1"/>
          <p:nvPr/>
        </p:nvSpPr>
        <p:spPr>
          <a:xfrm>
            <a:off x="1186372" y="5667739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 </a:t>
            </a:r>
            <a:r>
              <a:rPr lang="vi-VN" sz="3200" dirty="0"/>
              <a:t>Vườn hoa đã được làm </a:t>
            </a:r>
            <a:r>
              <a:rPr lang="vi-VN" sz="3200" dirty="0">
                <a:solidFill>
                  <a:srgbClr val="FF0000"/>
                </a:solidFill>
              </a:rPr>
              <a:t>71 m</a:t>
            </a:r>
            <a:r>
              <a:rPr lang="vi-VN" sz="3200" dirty="0"/>
              <a:t> hàng rào.</a:t>
            </a:r>
            <a:r>
              <a:rPr lang="x-none" sz="3200" dirty="0">
                <a:sym typeface="Wingdings" pitchFamily="2" charset="2"/>
              </a:rPr>
              <a:t>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1190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D84574D-F472-1441-862F-C831F5DCB2CE}"/>
              </a:ext>
            </a:extLst>
          </p:cNvPr>
          <p:cNvGrpSpPr/>
          <p:nvPr/>
        </p:nvGrpSpPr>
        <p:grpSpPr>
          <a:xfrm>
            <a:off x="861482" y="320023"/>
            <a:ext cx="10469035" cy="1685846"/>
            <a:chOff x="1183343" y="1395558"/>
            <a:chExt cx="10469035" cy="1685846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B617322-BB4C-F043-A450-BBA681D0B095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Một chú chim hải âu có thể nhìn thấy vật cách mình đến 10 km. Quan sát hình vẽ rồi trả lời câu hỏi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Chúc chim hải âu đang ở vị trí M thì:</a:t>
              </a:r>
              <a:endParaRPr lang="en-US" sz="24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FFB9B248-8175-524E-B08B-26025A764B8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EC87C7BD-9786-E14D-BEA3-BBFAC2ECD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19875"/>
              </p:ext>
            </p:extLst>
          </p:nvPr>
        </p:nvGraphicFramePr>
        <p:xfrm>
          <a:off x="1003160" y="2324774"/>
          <a:ext cx="5194440" cy="3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740">
                  <a:extLst>
                    <a:ext uri="{9D8B030D-6E8A-4147-A177-3AD203B41FA5}">
                      <a16:colId xmlns="" xmlns:a16="http://schemas.microsoft.com/office/drawing/2014/main" val="4077578912"/>
                    </a:ext>
                  </a:extLst>
                </a:gridCol>
                <a:gridCol w="865740">
                  <a:extLst>
                    <a:ext uri="{9D8B030D-6E8A-4147-A177-3AD203B41FA5}">
                      <a16:colId xmlns="" xmlns:a16="http://schemas.microsoft.com/office/drawing/2014/main" val="3057305085"/>
                    </a:ext>
                  </a:extLst>
                </a:gridCol>
                <a:gridCol w="865740">
                  <a:extLst>
                    <a:ext uri="{9D8B030D-6E8A-4147-A177-3AD203B41FA5}">
                      <a16:colId xmlns="" xmlns:a16="http://schemas.microsoft.com/office/drawing/2014/main" val="2177875764"/>
                    </a:ext>
                  </a:extLst>
                </a:gridCol>
                <a:gridCol w="865740">
                  <a:extLst>
                    <a:ext uri="{9D8B030D-6E8A-4147-A177-3AD203B41FA5}">
                      <a16:colId xmlns="" xmlns:a16="http://schemas.microsoft.com/office/drawing/2014/main" val="660237191"/>
                    </a:ext>
                  </a:extLst>
                </a:gridCol>
                <a:gridCol w="865740">
                  <a:extLst>
                    <a:ext uri="{9D8B030D-6E8A-4147-A177-3AD203B41FA5}">
                      <a16:colId xmlns="" xmlns:a16="http://schemas.microsoft.com/office/drawing/2014/main" val="3255071068"/>
                    </a:ext>
                  </a:extLst>
                </a:gridCol>
                <a:gridCol w="865740">
                  <a:extLst>
                    <a:ext uri="{9D8B030D-6E8A-4147-A177-3AD203B41FA5}">
                      <a16:colId xmlns="" xmlns:a16="http://schemas.microsoft.com/office/drawing/2014/main" val="1681549314"/>
                    </a:ext>
                  </a:extLst>
                </a:gridCol>
              </a:tblGrid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077267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2644701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9534872"/>
                  </a:ext>
                </a:extLst>
              </a:tr>
              <a:tr h="910149"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75665" marR="75665" marT="41616" marB="41616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D0F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2917089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9C191F9E-6128-1D47-93B3-9A181A69D042}"/>
              </a:ext>
            </a:extLst>
          </p:cNvPr>
          <p:cNvGrpSpPr/>
          <p:nvPr/>
        </p:nvGrpSpPr>
        <p:grpSpPr>
          <a:xfrm>
            <a:off x="1003160" y="1853795"/>
            <a:ext cx="880310" cy="369332"/>
            <a:chOff x="1003160" y="1853795"/>
            <a:chExt cx="880310" cy="36933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E4212B8A-3BF7-814A-B041-CCE6489FE7B5}"/>
                </a:ext>
              </a:extLst>
            </p:cNvPr>
            <p:cNvCxnSpPr>
              <a:cxnSpLocks/>
            </p:cNvCxnSpPr>
            <p:nvPr/>
          </p:nvCxnSpPr>
          <p:spPr>
            <a:xfrm>
              <a:off x="1003160" y="2189639"/>
              <a:ext cx="880310" cy="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126B3CD-0932-9042-A699-2398936445A5}"/>
                </a:ext>
              </a:extLst>
            </p:cNvPr>
            <p:cNvSpPr txBox="1"/>
            <p:nvPr/>
          </p:nvSpPr>
          <p:spPr>
            <a:xfrm>
              <a:off x="1109265" y="185379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CCBCCC32-7AE5-C84F-8A9F-F91EE86E302E}"/>
              </a:ext>
            </a:extLst>
          </p:cNvPr>
          <p:cNvGrpSpPr/>
          <p:nvPr/>
        </p:nvGrpSpPr>
        <p:grpSpPr>
          <a:xfrm>
            <a:off x="544975" y="2335652"/>
            <a:ext cx="369332" cy="912734"/>
            <a:chOff x="544975" y="2335652"/>
            <a:chExt cx="369332" cy="91273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CDBDC8D3-8562-A844-AB4A-12509116C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1803" y="2335652"/>
              <a:ext cx="0" cy="912734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3399362D-223A-6E42-BB64-E1D9E13F1914}"/>
                </a:ext>
              </a:extLst>
            </p:cNvPr>
            <p:cNvSpPr txBox="1"/>
            <p:nvPr/>
          </p:nvSpPr>
          <p:spPr>
            <a:xfrm rot="16200000">
              <a:off x="387239" y="2632725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5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5DF5A22-F4C8-DC4D-AC8B-1385F00A01E9}"/>
              </a:ext>
            </a:extLst>
          </p:cNvPr>
          <p:cNvGrpSpPr/>
          <p:nvPr/>
        </p:nvGrpSpPr>
        <p:grpSpPr>
          <a:xfrm>
            <a:off x="2284000" y="4046461"/>
            <a:ext cx="551505" cy="682382"/>
            <a:chOff x="2428177" y="4095169"/>
            <a:chExt cx="551505" cy="682382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A940EF95-1A16-9C43-BE56-6D5B675FA42E}"/>
                </a:ext>
              </a:extLst>
            </p:cNvPr>
            <p:cNvSpPr/>
            <p:nvPr/>
          </p:nvSpPr>
          <p:spPr>
            <a:xfrm>
              <a:off x="2758965" y="4095169"/>
              <a:ext cx="220717" cy="2207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3401DB5-AE48-3045-8472-BD79CA9ADB89}"/>
                </a:ext>
              </a:extLst>
            </p:cNvPr>
            <p:cNvSpPr txBox="1"/>
            <p:nvPr/>
          </p:nvSpPr>
          <p:spPr>
            <a:xfrm>
              <a:off x="2428177" y="4315886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/>
                <a:t>M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5D7D34D-6826-9E4E-8AF5-18C3341648E4}"/>
              </a:ext>
            </a:extLst>
          </p:cNvPr>
          <p:cNvGrpSpPr/>
          <p:nvPr/>
        </p:nvGrpSpPr>
        <p:grpSpPr>
          <a:xfrm>
            <a:off x="2206516" y="2539011"/>
            <a:ext cx="1032364" cy="1078707"/>
            <a:chOff x="2409712" y="2568039"/>
            <a:chExt cx="1032364" cy="1078707"/>
          </a:xfrm>
        </p:grpSpPr>
        <p:pic>
          <p:nvPicPr>
            <p:cNvPr id="1030" name="Picture 6" descr="Mô Hình Vector Tàu Hoạt Hình Hình ảnh | Định dạng hình ảnh PSD 611042970|  vn.lovepik.com">
              <a:extLst>
                <a:ext uri="{FF2B5EF4-FFF2-40B4-BE49-F238E27FC236}">
                  <a16:creationId xmlns="" xmlns:a16="http://schemas.microsoft.com/office/drawing/2014/main" id="{B3B2C349-781E-8548-B877-1FB636D061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79667" y1="51000" x2="79667" y2="51000"/>
                          <a14:foregroundMark x1="78333" y1="51000" x2="73667" y2="51000"/>
                          <a14:foregroundMark x1="39667" y1="42000" x2="39667" y2="42000"/>
                          <a14:foregroundMark x1="39333" y1="24333" x2="39333" y2="2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8" t="21018" r="14291" b="26722"/>
            <a:stretch/>
          </p:blipFill>
          <p:spPr bwMode="auto">
            <a:xfrm flipH="1">
              <a:off x="2409712" y="2568039"/>
              <a:ext cx="1032364" cy="76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3BE281B2-A3E5-214C-9FF5-3722DE001655}"/>
                </a:ext>
              </a:extLst>
            </p:cNvPr>
            <p:cNvSpPr txBox="1"/>
            <p:nvPr/>
          </p:nvSpPr>
          <p:spPr>
            <a:xfrm>
              <a:off x="2433451" y="327741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(A)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9C97495-1C2B-834C-881F-51E37446C5CF}"/>
              </a:ext>
            </a:extLst>
          </p:cNvPr>
          <p:cNvGrpSpPr/>
          <p:nvPr/>
        </p:nvGrpSpPr>
        <p:grpSpPr>
          <a:xfrm>
            <a:off x="4769526" y="3513608"/>
            <a:ext cx="1094050" cy="986139"/>
            <a:chOff x="5146893" y="3586179"/>
            <a:chExt cx="1094050" cy="986139"/>
          </a:xfrm>
        </p:grpSpPr>
        <p:pic>
          <p:nvPicPr>
            <p:cNvPr id="1028" name="Picture 4" descr="Humo Crucero Mar Herramientas, Humo, Crucero, De PNG y PSD para Descargar  Gratis | Pngtree">
              <a:extLst>
                <a:ext uri="{FF2B5EF4-FFF2-40B4-BE49-F238E27FC236}">
                  <a16:creationId xmlns="" xmlns:a16="http://schemas.microsoft.com/office/drawing/2014/main" id="{D034EAA9-917A-0A46-A63E-35DB0D94A1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8833" r="90000">
                          <a14:foregroundMark x1="8833" y1="80952" x2="8833" y2="80952"/>
                          <a14:foregroundMark x1="71917" y1="19286" x2="71917" y2="19286"/>
                          <a14:foregroundMark x1="48583" y1="23452" x2="48583" y2="2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893" y="3586179"/>
              <a:ext cx="1094050" cy="76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3254A0E-FE7E-EE43-906A-6A31F28B936E}"/>
                </a:ext>
              </a:extLst>
            </p:cNvPr>
            <p:cNvSpPr txBox="1"/>
            <p:nvPr/>
          </p:nvSpPr>
          <p:spPr>
            <a:xfrm>
              <a:off x="5250411" y="420298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(C)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7BB1772-1C94-1749-9DDB-FDFA831B42CF}"/>
              </a:ext>
            </a:extLst>
          </p:cNvPr>
          <p:cNvGrpSpPr/>
          <p:nvPr/>
        </p:nvGrpSpPr>
        <p:grpSpPr>
          <a:xfrm>
            <a:off x="2141434" y="5459651"/>
            <a:ext cx="946708" cy="881259"/>
            <a:chOff x="2565347" y="5567652"/>
            <a:chExt cx="946708" cy="881259"/>
          </a:xfrm>
        </p:grpSpPr>
        <p:pic>
          <p:nvPicPr>
            <p:cNvPr id="1034" name="Picture 10" descr="Cargo ship icon, cartoon style - stock vector | Crushpixel">
              <a:extLst>
                <a:ext uri="{FF2B5EF4-FFF2-40B4-BE49-F238E27FC236}">
                  <a16:creationId xmlns="" xmlns:a16="http://schemas.microsoft.com/office/drawing/2014/main" id="{F32EFBBA-F740-A349-BC3D-76F31EEB3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32667" y1="31733" x2="32667" y2="35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83" t="24127" r="6191" b="29249"/>
            <a:stretch/>
          </p:blipFill>
          <p:spPr bwMode="auto">
            <a:xfrm>
              <a:off x="2565347" y="5567652"/>
              <a:ext cx="946708" cy="522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B722DF0-494F-1549-8142-94FEF51DCB25}"/>
                </a:ext>
              </a:extLst>
            </p:cNvPr>
            <p:cNvSpPr txBox="1"/>
            <p:nvPr/>
          </p:nvSpPr>
          <p:spPr>
            <a:xfrm>
              <a:off x="2658746" y="6079579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dirty="0"/>
                <a:t>(B)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E2E44E4-13BF-1940-B8C8-3BFE0748DBCB}"/>
              </a:ext>
            </a:extLst>
          </p:cNvPr>
          <p:cNvSpPr/>
          <p:nvPr/>
        </p:nvSpPr>
        <p:spPr>
          <a:xfrm>
            <a:off x="6306399" y="2324774"/>
            <a:ext cx="6096000" cy="29066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B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hay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3C0EB6D8-08C1-AB47-A905-A28693BE3BAC}"/>
              </a:ext>
            </a:extLst>
          </p:cNvPr>
          <p:cNvCxnSpPr>
            <a:cxnSpLocks/>
          </p:cNvCxnSpPr>
          <p:nvPr/>
        </p:nvCxnSpPr>
        <p:spPr>
          <a:xfrm flipV="1">
            <a:off x="3042757" y="3232756"/>
            <a:ext cx="0" cy="9127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6EC7A553-F984-FB49-A60B-8EDEA3A8F3F3}"/>
              </a:ext>
            </a:extLst>
          </p:cNvPr>
          <p:cNvSpPr txBox="1"/>
          <p:nvPr/>
        </p:nvSpPr>
        <p:spPr>
          <a:xfrm rot="5400000" flipH="1">
            <a:off x="2885022" y="348641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5 km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DC3F902-C440-4E46-A242-891463E6BD5C}"/>
              </a:ext>
            </a:extLst>
          </p:cNvPr>
          <p:cNvSpPr txBox="1"/>
          <p:nvPr/>
        </p:nvSpPr>
        <p:spPr>
          <a:xfrm>
            <a:off x="6728612" y="3206630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A.</a:t>
            </a:r>
            <a:endParaRPr lang="x-none" sz="2400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4557AC6E-7DDB-794D-AF0C-ED64238267BF}"/>
              </a:ext>
            </a:extLst>
          </p:cNvPr>
          <p:cNvCxnSpPr>
            <a:cxnSpLocks/>
          </p:cNvCxnSpPr>
          <p:nvPr/>
        </p:nvCxnSpPr>
        <p:spPr>
          <a:xfrm flipV="1">
            <a:off x="3061660" y="4170287"/>
            <a:ext cx="0" cy="1778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C062610-BFE8-574D-9998-41B707741B2F}"/>
              </a:ext>
            </a:extLst>
          </p:cNvPr>
          <p:cNvSpPr txBox="1"/>
          <p:nvPr/>
        </p:nvSpPr>
        <p:spPr>
          <a:xfrm rot="5400000" flipH="1">
            <a:off x="2865931" y="4856905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10 km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520D7E90-5CEA-EB40-8D59-ACF915F72FB9}"/>
              </a:ext>
            </a:extLst>
          </p:cNvPr>
          <p:cNvSpPr txBox="1"/>
          <p:nvPr/>
        </p:nvSpPr>
        <p:spPr>
          <a:xfrm>
            <a:off x="6728612" y="4219048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CÓ </a:t>
            </a:r>
            <a:r>
              <a:rPr lang="x-none" sz="2400" dirty="0">
                <a:sym typeface="Wingdings" pitchFamily="2" charset="2"/>
              </a:rPr>
              <a:t>nhìn thấy tàu B.</a:t>
            </a:r>
            <a:endParaRPr lang="x-none" sz="2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AF918BC1-0E5E-8F4D-BAEF-0735B317723E}"/>
              </a:ext>
            </a:extLst>
          </p:cNvPr>
          <p:cNvCxnSpPr>
            <a:cxnSpLocks/>
          </p:cNvCxnSpPr>
          <p:nvPr/>
        </p:nvCxnSpPr>
        <p:spPr>
          <a:xfrm flipV="1">
            <a:off x="2722698" y="4511579"/>
            <a:ext cx="2598448" cy="41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0A4A305B-574D-244B-AA92-50D10B351DBF}"/>
              </a:ext>
            </a:extLst>
          </p:cNvPr>
          <p:cNvSpPr txBox="1"/>
          <p:nvPr/>
        </p:nvSpPr>
        <p:spPr>
          <a:xfrm>
            <a:off x="3570196" y="449604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dirty="0"/>
              <a:t>15 km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987ED819-EB10-1D4B-92EE-E5696DB0BE52}"/>
              </a:ext>
            </a:extLst>
          </p:cNvPr>
          <p:cNvSpPr txBox="1"/>
          <p:nvPr/>
        </p:nvSpPr>
        <p:spPr>
          <a:xfrm>
            <a:off x="6728612" y="5247692"/>
            <a:ext cx="493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x-none" sz="2400" dirty="0">
                <a:sym typeface="Wingdings" pitchFamily="2" charset="2"/>
              </a:rPr>
              <a:t> Hải âu </a:t>
            </a:r>
            <a:r>
              <a:rPr lang="x-none" sz="2400" dirty="0">
                <a:solidFill>
                  <a:srgbClr val="FF0000"/>
                </a:solidFill>
                <a:sym typeface="Wingdings" pitchFamily="2" charset="2"/>
              </a:rPr>
              <a:t>KHÔNG </a:t>
            </a:r>
            <a:r>
              <a:rPr lang="x-none" sz="2400" dirty="0">
                <a:sym typeface="Wingdings" pitchFamily="2" charset="2"/>
              </a:rPr>
              <a:t>nhìn thấy tàu C.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51" grpId="0"/>
      <p:bldP spid="51" grpId="1"/>
      <p:bldP spid="32" grpId="0"/>
      <p:bldP spid="58" grpId="0"/>
      <p:bldP spid="58" grpId="1"/>
      <p:bldP spid="59" grpId="0"/>
      <p:bldP spid="62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DF8B8DE-6ABE-1841-9374-FB020DC66EA5}"/>
              </a:ext>
            </a:extLst>
          </p:cNvPr>
          <p:cNvGrpSpPr/>
          <p:nvPr/>
        </p:nvGrpSpPr>
        <p:grpSpPr>
          <a:xfrm>
            <a:off x="531801" y="1386234"/>
            <a:ext cx="10989388" cy="1882565"/>
            <a:chOff x="531801" y="1386234"/>
            <a:chExt cx="10989388" cy="1882565"/>
          </a:xfrm>
        </p:grpSpPr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FC84E310-64C3-274C-8B3A-9223D0D54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6" b="44118"/>
            <a:stretch/>
          </p:blipFill>
          <p:spPr>
            <a:xfrm>
              <a:off x="3913110" y="1434352"/>
              <a:ext cx="4113185" cy="1834447"/>
            </a:xfrm>
            <a:prstGeom prst="rect">
              <a:avLst/>
            </a:prstGeom>
          </p:spPr>
        </p:pic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E4CBD9CC-94F2-0746-9FD6-E7E40286559B}"/>
                </a:ext>
              </a:extLst>
            </p:cNvPr>
            <p:cNvGrpSpPr/>
            <p:nvPr/>
          </p:nvGrpSpPr>
          <p:grpSpPr>
            <a:xfrm>
              <a:off x="531801" y="1386234"/>
              <a:ext cx="10989388" cy="1834447"/>
              <a:chOff x="531801" y="1386234"/>
              <a:chExt cx="10989388" cy="18344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="" xmlns:a16="http://schemas.microsoft.com/office/drawing/2014/main" id="{C3569BFB-8AC7-4244-8504-63DCA5CC81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690" b="44118"/>
              <a:stretch/>
            </p:blipFill>
            <p:spPr>
              <a:xfrm>
                <a:off x="531801" y="1386234"/>
                <a:ext cx="2940379" cy="183444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3885976C-5030-7643-8973-3EB93417F3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272" t="52932" r="38558"/>
              <a:stretch/>
            </p:blipFill>
            <p:spPr>
              <a:xfrm>
                <a:off x="8509257" y="1675567"/>
                <a:ext cx="3011932" cy="1545114"/>
              </a:xfrm>
              <a:prstGeom prst="rect">
                <a:avLst/>
              </a:prstGeom>
            </p:spPr>
          </p:pic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67B970D-1216-0141-A082-2BA91D6418B7}"/>
              </a:ext>
            </a:extLst>
          </p:cNvPr>
          <p:cNvGrpSpPr/>
          <p:nvPr/>
        </p:nvGrpSpPr>
        <p:grpSpPr>
          <a:xfrm>
            <a:off x="861482" y="320023"/>
            <a:ext cx="10469035" cy="1131848"/>
            <a:chOff x="1183343" y="1395558"/>
            <a:chExt cx="10469035" cy="113184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BB835B4-F356-7640-91D3-1EF18DD0E8D8}"/>
                </a:ext>
              </a:extLst>
            </p:cNvPr>
            <p:cNvSpPr txBox="1"/>
            <p:nvPr/>
          </p:nvSpPr>
          <p:spPr>
            <a:xfrm>
              <a:off x="1819585" y="1395558"/>
              <a:ext cx="9832793" cy="113184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Bác Lâm cần xếp lên mỗi xe một thùng hàng. Em hãy giúp bác Lâm xếp hàng cho hợp lý </a:t>
              </a:r>
              <a:endParaRPr lang="en-US" sz="2400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390418D3-EFC0-7A49-A8B1-0F16731DD0F6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2094D4E-A76C-4D40-8706-C6DD741F3DFC}"/>
              </a:ext>
            </a:extLst>
          </p:cNvPr>
          <p:cNvGrpSpPr/>
          <p:nvPr/>
        </p:nvGrpSpPr>
        <p:grpSpPr>
          <a:xfrm>
            <a:off x="1836068" y="4087773"/>
            <a:ext cx="8079963" cy="2310884"/>
            <a:chOff x="1432070" y="3927259"/>
            <a:chExt cx="8887959" cy="2541972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94C7B1D-D168-2747-AE81-843CACB812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6" r="8470" b="57949"/>
            <a:stretch/>
          </p:blipFill>
          <p:spPr>
            <a:xfrm>
              <a:off x="1432070" y="3927259"/>
              <a:ext cx="8887959" cy="254197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0B4DE9F-6294-8745-A9F7-1132EE6FAFC6}"/>
                </a:ext>
              </a:extLst>
            </p:cNvPr>
            <p:cNvSpPr txBox="1"/>
            <p:nvPr/>
          </p:nvSpPr>
          <p:spPr>
            <a:xfrm rot="20755302">
              <a:off x="2193928" y="4877794"/>
              <a:ext cx="1338828" cy="491581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r>
                <a:rPr lang="x-none" dirty="0"/>
                <a:t>Thanh long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BD139EE-AAC8-1545-A66A-FADAF8961C03}"/>
                </a:ext>
              </a:extLst>
            </p:cNvPr>
            <p:cNvSpPr txBox="1"/>
            <p:nvPr/>
          </p:nvSpPr>
          <p:spPr>
            <a:xfrm>
              <a:off x="5712806" y="4938919"/>
              <a:ext cx="1269917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Bắp cải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8EE6A85-DA41-3649-AC88-51975FA6D9C1}"/>
                </a:ext>
              </a:extLst>
            </p:cNvPr>
            <p:cNvSpPr txBox="1"/>
            <p:nvPr/>
          </p:nvSpPr>
          <p:spPr>
            <a:xfrm rot="20970099">
              <a:off x="9021502" y="4938919"/>
              <a:ext cx="787395" cy="369332"/>
            </a:xfrm>
            <a:prstGeom prst="rect">
              <a:avLst/>
            </a:prstGeom>
            <a:solidFill>
              <a:srgbClr val="A6DDFB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Chuối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CE4C0A37-7D9D-DA48-9906-8BF8796D295A}"/>
                </a:ext>
              </a:extLst>
            </p:cNvPr>
            <p:cNvSpPr txBox="1"/>
            <p:nvPr/>
          </p:nvSpPr>
          <p:spPr>
            <a:xfrm>
              <a:off x="2747241" y="5280819"/>
              <a:ext cx="363641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5985850-40D8-FC49-9F66-ACA9ED515CD6}"/>
                </a:ext>
              </a:extLst>
            </p:cNvPr>
            <p:cNvSpPr txBox="1"/>
            <p:nvPr/>
          </p:nvSpPr>
          <p:spPr>
            <a:xfrm>
              <a:off x="6151812" y="5233481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74ECA19B-7DE8-3E43-8F77-34C7FD9037C4}"/>
                </a:ext>
              </a:extLst>
            </p:cNvPr>
            <p:cNvSpPr txBox="1"/>
            <p:nvPr/>
          </p:nvSpPr>
          <p:spPr>
            <a:xfrm>
              <a:off x="9244756" y="5233480"/>
              <a:ext cx="400005" cy="390195"/>
            </a:xfrm>
            <a:prstGeom prst="ellipse">
              <a:avLst/>
            </a:prstGeom>
            <a:solidFill>
              <a:schemeClr val="bg1"/>
            </a:solidFill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x-none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A00BD0D-DB9B-A44D-954E-35C35DE62745}"/>
                </a:ext>
              </a:extLst>
            </p:cNvPr>
            <p:cNvSpPr txBox="1"/>
            <p:nvPr/>
          </p:nvSpPr>
          <p:spPr>
            <a:xfrm>
              <a:off x="5827429" y="6007566"/>
              <a:ext cx="10310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200" dirty="0">
                  <a:latin typeface="UTM Avo" panose="02040603050506020204" pitchFamily="18" charset="0"/>
                </a:rPr>
                <a:t>78 dm</a:t>
              </a:r>
            </a:p>
          </p:txBody>
        </p:sp>
      </p:grpSp>
      <p:cxnSp>
        <p:nvCxnSpPr>
          <p:cNvPr id="20" name="Curved Connector 19">
            <a:extLst>
              <a:ext uri="{FF2B5EF4-FFF2-40B4-BE49-F238E27FC236}">
                <a16:creationId xmlns="" xmlns:a16="http://schemas.microsoft.com/office/drawing/2014/main" id="{56B4EBEA-930E-9B40-8DD1-C9DE39D423C0}"/>
              </a:ext>
            </a:extLst>
          </p:cNvPr>
          <p:cNvCxnSpPr>
            <a:cxnSpLocks/>
          </p:cNvCxnSpPr>
          <p:nvPr/>
        </p:nvCxnSpPr>
        <p:spPr>
          <a:xfrm>
            <a:off x="2492591" y="2566200"/>
            <a:ext cx="6336616" cy="2177681"/>
          </a:xfrm>
          <a:prstGeom prst="straightConnector1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19">
            <a:extLst>
              <a:ext uri="{FF2B5EF4-FFF2-40B4-BE49-F238E27FC236}">
                <a16:creationId xmlns="" xmlns:a16="http://schemas.microsoft.com/office/drawing/2014/main" id="{A8CE6480-873E-8A48-94DE-D1A29DF47161}"/>
              </a:ext>
            </a:extLst>
          </p:cNvPr>
          <p:cNvCxnSpPr>
            <a:cxnSpLocks/>
          </p:cNvCxnSpPr>
          <p:nvPr/>
        </p:nvCxnSpPr>
        <p:spPr>
          <a:xfrm flipH="1">
            <a:off x="6414120" y="2632896"/>
            <a:ext cx="773504" cy="2068230"/>
          </a:xfrm>
          <a:prstGeom prst="straightConnector1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19">
            <a:extLst>
              <a:ext uri="{FF2B5EF4-FFF2-40B4-BE49-F238E27FC236}">
                <a16:creationId xmlns="" xmlns:a16="http://schemas.microsoft.com/office/drawing/2014/main" id="{79F06A60-684B-4449-A271-D83B1A6F2A3B}"/>
              </a:ext>
            </a:extLst>
          </p:cNvPr>
          <p:cNvCxnSpPr>
            <a:cxnSpLocks/>
          </p:cNvCxnSpPr>
          <p:nvPr/>
        </p:nvCxnSpPr>
        <p:spPr>
          <a:xfrm flipH="1">
            <a:off x="3722138" y="2469457"/>
            <a:ext cx="4988015" cy="2272797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5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4A21E36-A990-CD42-BCC7-1B91DBCA0FF7}"/>
              </a:ext>
            </a:extLst>
          </p:cNvPr>
          <p:cNvGrpSpPr/>
          <p:nvPr/>
        </p:nvGrpSpPr>
        <p:grpSpPr>
          <a:xfrm>
            <a:off x="861482" y="161760"/>
            <a:ext cx="10469035" cy="1808328"/>
            <a:chOff x="861482" y="320023"/>
            <a:chExt cx="10469035" cy="1808328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96BA9B30-4156-6148-AE46-06C6E85B38B7}"/>
                </a:ext>
              </a:extLst>
            </p:cNvPr>
            <p:cNvGrpSpPr/>
            <p:nvPr/>
          </p:nvGrpSpPr>
          <p:grpSpPr>
            <a:xfrm>
              <a:off x="861482" y="320023"/>
              <a:ext cx="10469035" cy="1685846"/>
              <a:chOff x="1183343" y="1395558"/>
              <a:chExt cx="10469035" cy="1685846"/>
            </a:xfrm>
          </p:grpSpPr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F911159-15A5-9A4C-85EE-0EBD1523A45F}"/>
                  </a:ext>
                </a:extLst>
              </p:cNvPr>
              <p:cNvSpPr txBox="1"/>
              <p:nvPr/>
            </p:nvSpPr>
            <p:spPr>
              <a:xfrm>
                <a:off x="1819585" y="1395558"/>
                <a:ext cx="9832793" cy="168584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/>
                  <a:t>Một đoàn tàu dài 99 m  đang đi qua một cây cầu sắt AB dài 54 m. Khi đầu tàu vừa đến điểm A (như hình vẽ) thì điểm C ở đuôi tàu con cách điểm B             m.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="" xmlns:a16="http://schemas.microsoft.com/office/drawing/2014/main" id="{06CB0BA4-7FB5-C24D-976B-A3644BF6F47A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5</a:t>
                </a:r>
              </a:p>
            </p:txBody>
          </p:sp>
        </p:grpSp>
        <p:sp>
          <p:nvSpPr>
            <p:cNvPr id="5" name="Rounded Rectangle 4">
              <a:extLst>
                <a:ext uri="{FF2B5EF4-FFF2-40B4-BE49-F238E27FC236}">
                  <a16:creationId xmlns="" xmlns:a16="http://schemas.microsoft.com/office/drawing/2014/main" id="{D0553543-21D1-5241-B521-AC269AC35E94}"/>
                </a:ext>
              </a:extLst>
            </p:cNvPr>
            <p:cNvSpPr/>
            <p:nvPr/>
          </p:nvSpPr>
          <p:spPr>
            <a:xfrm>
              <a:off x="2672168" y="1414632"/>
              <a:ext cx="844566" cy="71371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3FF2FCE-0F9D-F14D-B701-1CE3E7137CF6}"/>
              </a:ext>
            </a:extLst>
          </p:cNvPr>
          <p:cNvGrpSpPr/>
          <p:nvPr/>
        </p:nvGrpSpPr>
        <p:grpSpPr>
          <a:xfrm>
            <a:off x="2178733" y="2086433"/>
            <a:ext cx="7834534" cy="3692032"/>
            <a:chOff x="1573235" y="2211190"/>
            <a:chExt cx="9045530" cy="4262715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10B4668F-3108-A140-9DD6-8A9C28C138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4"/>
            <a:stretch/>
          </p:blipFill>
          <p:spPr>
            <a:xfrm>
              <a:off x="1573235" y="2211190"/>
              <a:ext cx="9045530" cy="42627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9A22E69-93C5-D844-B53C-92A7232AEDF1}"/>
                </a:ext>
              </a:extLst>
            </p:cNvPr>
            <p:cNvSpPr txBox="1"/>
            <p:nvPr/>
          </p:nvSpPr>
          <p:spPr>
            <a:xfrm rot="936661">
              <a:off x="6452752" y="3623211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99 m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A27FDDA-A0CE-C049-9626-FDD856AB4D21}"/>
                </a:ext>
              </a:extLst>
            </p:cNvPr>
            <p:cNvSpPr txBox="1"/>
            <p:nvPr/>
          </p:nvSpPr>
          <p:spPr>
            <a:xfrm rot="936661">
              <a:off x="4421789" y="4390088"/>
              <a:ext cx="824265" cy="400110"/>
            </a:xfrm>
            <a:prstGeom prst="rect">
              <a:avLst/>
            </a:prstGeom>
            <a:solidFill>
              <a:srgbClr val="9CD6EA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54 m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E6E2C1F2-BE7B-3844-AAA8-B9138B6D4A4C}"/>
                </a:ext>
              </a:extLst>
            </p:cNvPr>
            <p:cNvSpPr txBox="1"/>
            <p:nvPr/>
          </p:nvSpPr>
          <p:spPr>
            <a:xfrm rot="936661">
              <a:off x="7752615" y="5335590"/>
              <a:ext cx="681597" cy="400110"/>
            </a:xfrm>
            <a:prstGeom prst="rect">
              <a:avLst/>
            </a:prstGeom>
            <a:solidFill>
              <a:srgbClr val="3F8E40"/>
            </a:solidFill>
            <a:effectLst>
              <a:softEdge rad="635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n>
                    <a:solidFill>
                      <a:schemeClr val="tx1"/>
                    </a:solidFill>
                  </a:ln>
                </a:rPr>
                <a:t>? m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C7413E-159C-1140-9EB1-FB2CAFD817C5}"/>
              </a:ext>
            </a:extLst>
          </p:cNvPr>
          <p:cNvSpPr txBox="1"/>
          <p:nvPr/>
        </p:nvSpPr>
        <p:spPr>
          <a:xfrm>
            <a:off x="3803336" y="5817598"/>
            <a:ext cx="2815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99 m – 54 m =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0443C54-C99A-8544-8866-9C699FE174A8}"/>
              </a:ext>
            </a:extLst>
          </p:cNvPr>
          <p:cNvSpPr/>
          <p:nvPr/>
        </p:nvSpPr>
        <p:spPr>
          <a:xfrm>
            <a:off x="6691090" y="5793924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21F23DD-8577-CB4F-B663-ECCFF99EBEE9}"/>
              </a:ext>
            </a:extLst>
          </p:cNvPr>
          <p:cNvSpPr/>
          <p:nvPr/>
        </p:nvSpPr>
        <p:spPr>
          <a:xfrm>
            <a:off x="2774491" y="132084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45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6368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2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792808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58:Luyện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986CED1A-DBFE-A240-840C-3E61EA17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FCBA7B3-8BF7-0041-9536-B84CAB1714CF}"/>
              </a:ext>
            </a:extLst>
          </p:cNvPr>
          <p:cNvGrpSpPr/>
          <p:nvPr/>
        </p:nvGrpSpPr>
        <p:grpSpPr>
          <a:xfrm>
            <a:off x="2765317" y="439325"/>
            <a:ext cx="5945546" cy="580447"/>
            <a:chOff x="2957822" y="607865"/>
            <a:chExt cx="5945546" cy="580447"/>
          </a:xfrm>
        </p:grpSpPr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ADDC87D-DC7C-D947-9656-65469076726B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12A1738-5CCE-9543-ADF8-8AB388A1163D}"/>
                </a:ext>
              </a:extLst>
            </p:cNvPr>
            <p:cNvGrpSpPr/>
            <p:nvPr/>
          </p:nvGrpSpPr>
          <p:grpSpPr>
            <a:xfrm>
              <a:off x="2957822" y="617724"/>
              <a:ext cx="5945546" cy="570588"/>
              <a:chOff x="1183343" y="1464304"/>
              <a:chExt cx="5945546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8B39127-01CC-8A4D-8A25-60279F2FDCA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5308820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111DE061-C4BD-D243-B799-D02B6698A441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6C3EAFD-4095-0548-98D5-8CF8722AA24A}"/>
              </a:ext>
            </a:extLst>
          </p:cNvPr>
          <p:cNvGrpSpPr/>
          <p:nvPr/>
        </p:nvGrpSpPr>
        <p:grpSpPr>
          <a:xfrm>
            <a:off x="577518" y="1394312"/>
            <a:ext cx="10685222" cy="1772138"/>
            <a:chOff x="705854" y="1198653"/>
            <a:chExt cx="10685222" cy="177213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84096B41-B084-994A-A25C-3851A68301FA}"/>
                </a:ext>
              </a:extLst>
            </p:cNvPr>
            <p:cNvGrpSpPr/>
            <p:nvPr/>
          </p:nvGrpSpPr>
          <p:grpSpPr>
            <a:xfrm>
              <a:off x="705854" y="1198653"/>
              <a:ext cx="10685222" cy="1682127"/>
              <a:chOff x="882316" y="1198653"/>
              <a:chExt cx="10685222" cy="1682127"/>
            </a:xfrm>
          </p:grpSpPr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21DC0504-C4BD-224E-BA5E-024EE2CDF6DC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052752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3 dm =         cm		6 dm =           cm		3 m =           dm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6 m =          dm		3 m =            cm		6 m =          cm</a:t>
                </a:r>
                <a:endParaRPr lang="x-none" sz="2800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9B9DC8EC-8C0A-9243-A492-09D4CF9B1AC6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</a:t>
                </a:r>
                <a:endParaRPr lang="x-none" sz="2800" dirty="0"/>
              </a:p>
            </p:txBody>
          </p:sp>
        </p:grpSp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23B4D2BF-E3A4-BF47-94F0-6F1EA51ABDFB}"/>
                </a:ext>
              </a:extLst>
            </p:cNvPr>
            <p:cNvSpPr/>
            <p:nvPr/>
          </p:nvSpPr>
          <p:spPr>
            <a:xfrm>
              <a:off x="259010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9BE218F1-3126-2042-8FF0-35C51FC68578}"/>
                </a:ext>
              </a:extLst>
            </p:cNvPr>
            <p:cNvSpPr/>
            <p:nvPr/>
          </p:nvSpPr>
          <p:spPr>
            <a:xfrm>
              <a:off x="249384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1455986F-7121-9D44-837F-BE8CFAE11AF1}"/>
                </a:ext>
              </a:extLst>
            </p:cNvPr>
            <p:cNvSpPr/>
            <p:nvPr/>
          </p:nvSpPr>
          <p:spPr>
            <a:xfrm>
              <a:off x="6287808" y="140037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="" xmlns:a16="http://schemas.microsoft.com/office/drawing/2014/main" id="{86544388-FE80-8C4D-9719-61F1493BE3AC}"/>
                </a:ext>
              </a:extLst>
            </p:cNvPr>
            <p:cNvSpPr/>
            <p:nvPr/>
          </p:nvSpPr>
          <p:spPr>
            <a:xfrm>
              <a:off x="6191555" y="2251066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CAEE55DF-A1A3-7345-A710-8155771A0F6D}"/>
                </a:ext>
              </a:extLst>
            </p:cNvPr>
            <p:cNvSpPr/>
            <p:nvPr/>
          </p:nvSpPr>
          <p:spPr>
            <a:xfrm>
              <a:off x="9737404" y="14063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D0458839-A20F-B342-A224-F16A5706C796}"/>
                </a:ext>
              </a:extLst>
            </p:cNvPr>
            <p:cNvSpPr/>
            <p:nvPr/>
          </p:nvSpPr>
          <p:spPr>
            <a:xfrm>
              <a:off x="9705319" y="225707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AD5F598-F965-1548-A257-24D0A31E405C}"/>
              </a:ext>
            </a:extLst>
          </p:cNvPr>
          <p:cNvGrpSpPr/>
          <p:nvPr/>
        </p:nvGrpSpPr>
        <p:grpSpPr>
          <a:xfrm>
            <a:off x="577518" y="3672557"/>
            <a:ext cx="10986587" cy="1772138"/>
            <a:chOff x="705854" y="1198653"/>
            <a:chExt cx="10986587" cy="1772138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A4744BC2-A308-9247-BE65-95E91C40D999}"/>
                </a:ext>
              </a:extLst>
            </p:cNvPr>
            <p:cNvGrpSpPr/>
            <p:nvPr/>
          </p:nvGrpSpPr>
          <p:grpSpPr>
            <a:xfrm>
              <a:off x="705854" y="1198653"/>
              <a:ext cx="10986587" cy="1682127"/>
              <a:chOff x="882316" y="1198653"/>
              <a:chExt cx="10986587" cy="1682127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6CDE1191-72DB-7940-BB1E-3E377AF5DE91}"/>
                  </a:ext>
                </a:extLst>
              </p:cNvPr>
              <p:cNvSpPr txBox="1"/>
              <p:nvPr/>
            </p:nvSpPr>
            <p:spPr>
              <a:xfrm>
                <a:off x="1514786" y="1198653"/>
                <a:ext cx="10354117" cy="1682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100 cm = 1 m 		200 cm =         m		500 cm =         m</a:t>
                </a:r>
                <a:endParaRPr lang="x-none" sz="2800" dirty="0"/>
              </a:p>
              <a:p>
                <a:pPr>
                  <a:lnSpc>
                    <a:spcPct val="200000"/>
                  </a:lnSpc>
                </a:pPr>
                <a:r>
                  <a:rPr lang="en-US" sz="2800" dirty="0"/>
                  <a:t>10 dm = 1 m 		20 dm =           m		50 dm =          m</a:t>
                </a:r>
                <a:endParaRPr lang="x-none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19B56475-C92C-2B47-AAA7-45F7DAA042ED}"/>
                  </a:ext>
                </a:extLst>
              </p:cNvPr>
              <p:cNvSpPr txBox="1"/>
              <p:nvPr/>
            </p:nvSpPr>
            <p:spPr>
              <a:xfrm>
                <a:off x="882316" y="1343031"/>
                <a:ext cx="505267" cy="658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</a:t>
                </a:r>
                <a:endParaRPr lang="x-none" sz="2800" dirty="0"/>
              </a:p>
            </p:txBody>
          </p:sp>
        </p:grpSp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8E0C4969-749B-C54B-9C76-462BB763BD94}"/>
                </a:ext>
              </a:extLst>
            </p:cNvPr>
            <p:cNvSpPr/>
            <p:nvPr/>
          </p:nvSpPr>
          <p:spPr>
            <a:xfrm>
              <a:off x="6640732" y="140037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="" xmlns:a16="http://schemas.microsoft.com/office/drawing/2014/main" id="{A57F34C7-1F0F-424F-981B-C6202EE464C3}"/>
                </a:ext>
              </a:extLst>
            </p:cNvPr>
            <p:cNvSpPr/>
            <p:nvPr/>
          </p:nvSpPr>
          <p:spPr>
            <a:xfrm>
              <a:off x="6544479" y="225106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="" xmlns:a16="http://schemas.microsoft.com/office/drawing/2014/main" id="{8894F77A-35A3-164A-9CD5-2CDE0D6FB2ED}"/>
                </a:ext>
              </a:extLst>
            </p:cNvPr>
            <p:cNvSpPr/>
            <p:nvPr/>
          </p:nvSpPr>
          <p:spPr>
            <a:xfrm>
              <a:off x="10314916" y="140638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2C20E390-92F0-454D-8F2E-80EBEC961DF1}"/>
                </a:ext>
              </a:extLst>
            </p:cNvPr>
            <p:cNvSpPr/>
            <p:nvPr/>
          </p:nvSpPr>
          <p:spPr>
            <a:xfrm>
              <a:off x="10186579" y="2257072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B7DB74A7-6C69-804F-88EB-639F847DB3EA}"/>
              </a:ext>
            </a:extLst>
          </p:cNvPr>
          <p:cNvSpPr txBox="1"/>
          <p:nvPr/>
        </p:nvSpPr>
        <p:spPr>
          <a:xfrm>
            <a:off x="2517842" y="1675895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C8D5D1E-B868-C942-A494-2C38E019A4E3}"/>
              </a:ext>
            </a:extLst>
          </p:cNvPr>
          <p:cNvSpPr txBox="1"/>
          <p:nvPr/>
        </p:nvSpPr>
        <p:spPr>
          <a:xfrm>
            <a:off x="2439546" y="2550692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2A681BE-2C78-8040-82D5-94B85A9BF754}"/>
              </a:ext>
            </a:extLst>
          </p:cNvPr>
          <p:cNvSpPr txBox="1"/>
          <p:nvPr/>
        </p:nvSpPr>
        <p:spPr>
          <a:xfrm>
            <a:off x="6298455" y="1685543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0841597-7C74-5C42-BABC-EC526374B2FC}"/>
              </a:ext>
            </a:extLst>
          </p:cNvPr>
          <p:cNvSpPr txBox="1"/>
          <p:nvPr/>
        </p:nvSpPr>
        <p:spPr>
          <a:xfrm>
            <a:off x="6075781" y="2544298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19F0682-7688-AB4B-BFB0-7F0F4A969EEA}"/>
              </a:ext>
            </a:extLst>
          </p:cNvPr>
          <p:cNvSpPr txBox="1"/>
          <p:nvPr/>
        </p:nvSpPr>
        <p:spPr>
          <a:xfrm>
            <a:off x="9741689" y="1691937"/>
            <a:ext cx="6110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9757CF5-0424-6747-8F52-255824108E26}"/>
              </a:ext>
            </a:extLst>
          </p:cNvPr>
          <p:cNvSpPr txBox="1"/>
          <p:nvPr/>
        </p:nvSpPr>
        <p:spPr>
          <a:xfrm>
            <a:off x="9583183" y="2534650"/>
            <a:ext cx="82426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8791642D-C37F-1445-8B22-68722919E439}"/>
              </a:ext>
            </a:extLst>
          </p:cNvPr>
          <p:cNvSpPr txBox="1"/>
          <p:nvPr/>
        </p:nvSpPr>
        <p:spPr>
          <a:xfrm>
            <a:off x="6689207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3D32B43-9B4F-EB4F-9E51-C2E3AB78A089}"/>
              </a:ext>
            </a:extLst>
          </p:cNvPr>
          <p:cNvSpPr txBox="1"/>
          <p:nvPr/>
        </p:nvSpPr>
        <p:spPr>
          <a:xfrm>
            <a:off x="6594869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71DAB54-031F-874B-A6A3-ED67CEFC9914}"/>
              </a:ext>
            </a:extLst>
          </p:cNvPr>
          <p:cNvSpPr txBox="1"/>
          <p:nvPr/>
        </p:nvSpPr>
        <p:spPr>
          <a:xfrm>
            <a:off x="10352754" y="3950108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A16DD08D-304A-BE44-BCDE-15C03093D8FC}"/>
              </a:ext>
            </a:extLst>
          </p:cNvPr>
          <p:cNvSpPr txBox="1"/>
          <p:nvPr/>
        </p:nvSpPr>
        <p:spPr>
          <a:xfrm>
            <a:off x="10226332" y="4808863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CD1E955-30C6-B540-8430-26A67175D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7375527-D8A4-ED4F-9D9E-2845D5650C66}"/>
              </a:ext>
            </a:extLst>
          </p:cNvPr>
          <p:cNvSpPr txBox="1"/>
          <p:nvPr/>
        </p:nvSpPr>
        <p:spPr>
          <a:xfrm>
            <a:off x="2749275" y="713239"/>
            <a:ext cx="8416031" cy="138114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                   Người ta làm một cây cầu gỗ trên hồ nước và đóng các cọc làm thành cầu (như hình vẽ). Hai cọc cạnh nhau cách nhau đúng 1 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37A3E52-5C83-BD43-88EA-32718531C974}"/>
              </a:ext>
            </a:extLst>
          </p:cNvPr>
          <p:cNvGrpSpPr/>
          <p:nvPr/>
        </p:nvGrpSpPr>
        <p:grpSpPr>
          <a:xfrm>
            <a:off x="2749275" y="698297"/>
            <a:ext cx="1560027" cy="580447"/>
            <a:chOff x="2957822" y="607865"/>
            <a:chExt cx="1560027" cy="580447"/>
          </a:xfrm>
        </p:grpSpPr>
        <p:sp>
          <p:nvSpPr>
            <p:cNvPr id="9" name="Rounded Rectangle 8">
              <a:extLst>
                <a:ext uri="{FF2B5EF4-FFF2-40B4-BE49-F238E27FC236}">
                  <a16:creationId xmlns="" xmlns:a16="http://schemas.microsoft.com/office/drawing/2014/main" id="{2E145158-387C-8A47-BEE8-5F9A228D2009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4060B8-75F3-0442-972B-03AE41DE0AF1}"/>
                </a:ext>
              </a:extLst>
            </p:cNvPr>
            <p:cNvGrpSpPr/>
            <p:nvPr/>
          </p:nvGrpSpPr>
          <p:grpSpPr>
            <a:xfrm>
              <a:off x="2957822" y="617724"/>
              <a:ext cx="1560027" cy="570588"/>
              <a:chOff x="1183343" y="1464304"/>
              <a:chExt cx="1560027" cy="570588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152B5D4-1528-AE44-B4F3-09E948BEB909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BF9383FE-6537-9442-933C-53F1E7883CA8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F27916-8FD9-4A41-BA17-B9CE1AF9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7" r="108" b="33671"/>
          <a:stretch/>
        </p:blipFill>
        <p:spPr>
          <a:xfrm>
            <a:off x="4733748" y="2309189"/>
            <a:ext cx="6641431" cy="319729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F486D6B-E23E-EE4A-93DF-87F71C056171}"/>
              </a:ext>
            </a:extLst>
          </p:cNvPr>
          <p:cNvGrpSpPr/>
          <p:nvPr/>
        </p:nvGrpSpPr>
        <p:grpSpPr>
          <a:xfrm>
            <a:off x="683091" y="2094386"/>
            <a:ext cx="4782720" cy="713719"/>
            <a:chOff x="683091" y="2094386"/>
            <a:chExt cx="4782720" cy="713719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9A75EB0-69DF-904A-8162-56DD65ECADE2}"/>
                </a:ext>
              </a:extLst>
            </p:cNvPr>
            <p:cNvSpPr/>
            <p:nvPr/>
          </p:nvSpPr>
          <p:spPr>
            <a:xfrm>
              <a:off x="683091" y="2289109"/>
              <a:ext cx="4782720" cy="4587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Chiều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4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           m.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="" xmlns:a16="http://schemas.microsoft.com/office/drawing/2014/main" id="{69FC79D3-6139-F64C-BB99-0D1AF17B5251}"/>
                </a:ext>
              </a:extLst>
            </p:cNvPr>
            <p:cNvSpPr/>
            <p:nvPr/>
          </p:nvSpPr>
          <p:spPr>
            <a:xfrm>
              <a:off x="4084197" y="2094386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D68385D-274C-F042-87AF-1730E376886C}"/>
              </a:ext>
            </a:extLst>
          </p:cNvPr>
          <p:cNvSpPr txBox="1"/>
          <p:nvPr/>
        </p:nvSpPr>
        <p:spPr>
          <a:xfrm>
            <a:off x="5776650" y="25451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4CDA6C4-276D-4E46-B580-892A99BCF667}"/>
              </a:ext>
            </a:extLst>
          </p:cNvPr>
          <p:cNvSpPr txBox="1"/>
          <p:nvPr/>
        </p:nvSpPr>
        <p:spPr>
          <a:xfrm>
            <a:off x="6096000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5F2DC5-0940-FC4E-B694-561D853BE836}"/>
              </a:ext>
            </a:extLst>
          </p:cNvPr>
          <p:cNvSpPr txBox="1"/>
          <p:nvPr/>
        </p:nvSpPr>
        <p:spPr>
          <a:xfrm>
            <a:off x="6385006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64AA11C-9E8B-BC46-9039-46853775D655}"/>
              </a:ext>
            </a:extLst>
          </p:cNvPr>
          <p:cNvSpPr txBox="1"/>
          <p:nvPr/>
        </p:nvSpPr>
        <p:spPr>
          <a:xfrm>
            <a:off x="6685822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7E74B73-5D87-EC46-8005-FA62BCB1545A}"/>
              </a:ext>
            </a:extLst>
          </p:cNvPr>
          <p:cNvSpPr txBox="1"/>
          <p:nvPr/>
        </p:nvSpPr>
        <p:spPr>
          <a:xfrm>
            <a:off x="6974828" y="253055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3B59F20-A708-D449-8752-B6A97CD5C6F5}"/>
              </a:ext>
            </a:extLst>
          </p:cNvPr>
          <p:cNvSpPr txBox="1"/>
          <p:nvPr/>
        </p:nvSpPr>
        <p:spPr>
          <a:xfrm>
            <a:off x="7275644" y="252827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B51CAD-BADC-0049-8475-7C74617DB76C}"/>
              </a:ext>
            </a:extLst>
          </p:cNvPr>
          <p:cNvSpPr txBox="1"/>
          <p:nvPr/>
        </p:nvSpPr>
        <p:spPr>
          <a:xfrm>
            <a:off x="7589550" y="252796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DD57239-3AFA-BF4B-A8AF-94581F457A1A}"/>
              </a:ext>
            </a:extLst>
          </p:cNvPr>
          <p:cNvSpPr txBox="1"/>
          <p:nvPr/>
        </p:nvSpPr>
        <p:spPr>
          <a:xfrm>
            <a:off x="7871832" y="252568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F409706-6F2D-0A41-B6DA-AC7E79F9D54F}"/>
              </a:ext>
            </a:extLst>
          </p:cNvPr>
          <p:cNvSpPr txBox="1"/>
          <p:nvPr/>
        </p:nvSpPr>
        <p:spPr>
          <a:xfrm>
            <a:off x="8164625" y="25234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F6204F8-0B11-2F42-B352-8A894434BAC9}"/>
              </a:ext>
            </a:extLst>
          </p:cNvPr>
          <p:cNvSpPr txBox="1"/>
          <p:nvPr/>
        </p:nvSpPr>
        <p:spPr>
          <a:xfrm>
            <a:off x="4258169" y="2130006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="" xmlns:a16="http://schemas.microsoft.com/office/drawing/2014/main" id="{41C50E7E-BC21-924A-809B-521A42024601}"/>
              </a:ext>
            </a:extLst>
          </p:cNvPr>
          <p:cNvSpPr/>
          <p:nvPr/>
        </p:nvSpPr>
        <p:spPr>
          <a:xfrm rot="10800000">
            <a:off x="8569805" y="3037630"/>
            <a:ext cx="296433" cy="160637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01A3076-4728-F14F-A131-E9AF1C9543F3}"/>
              </a:ext>
            </a:extLst>
          </p:cNvPr>
          <p:cNvSpPr txBox="1"/>
          <p:nvPr/>
        </p:nvSpPr>
        <p:spPr>
          <a:xfrm>
            <a:off x="8830475" y="359099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Left Brace 31">
            <a:extLst>
              <a:ext uri="{FF2B5EF4-FFF2-40B4-BE49-F238E27FC236}">
                <a16:creationId xmlns="" xmlns:a16="http://schemas.microsoft.com/office/drawing/2014/main" id="{B7ECDDAB-4804-E84E-9BE6-D112E1BCB7C3}"/>
              </a:ext>
            </a:extLst>
          </p:cNvPr>
          <p:cNvSpPr/>
          <p:nvPr/>
        </p:nvSpPr>
        <p:spPr>
          <a:xfrm rot="5400000">
            <a:off x="9393403" y="3451627"/>
            <a:ext cx="296433" cy="2012761"/>
          </a:xfrm>
          <a:prstGeom prst="leftBrace">
            <a:avLst>
              <a:gd name="adj1" fmla="val 64431"/>
              <a:gd name="adj2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9474C79-3EA2-D24C-81CA-D73535B41335}"/>
              </a:ext>
            </a:extLst>
          </p:cNvPr>
          <p:cNvSpPr txBox="1"/>
          <p:nvPr/>
        </p:nvSpPr>
        <p:spPr>
          <a:xfrm>
            <a:off x="9370712" y="3870366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7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70D1E5B-51E7-D446-8C86-14F5789A6585}"/>
              </a:ext>
            </a:extLst>
          </p:cNvPr>
          <p:cNvGrpSpPr/>
          <p:nvPr/>
        </p:nvGrpSpPr>
        <p:grpSpPr>
          <a:xfrm>
            <a:off x="692610" y="2936918"/>
            <a:ext cx="4327625" cy="2377959"/>
            <a:chOff x="692610" y="3134137"/>
            <a:chExt cx="4327625" cy="2377959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FDF94B29-5F5E-6942-9B20-D39C62C38483}"/>
                </a:ext>
              </a:extLst>
            </p:cNvPr>
            <p:cNvSpPr/>
            <p:nvPr/>
          </p:nvSpPr>
          <p:spPr>
            <a:xfrm>
              <a:off x="692610" y="3134137"/>
              <a:ext cx="4327625" cy="2342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tính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</a:t>
              </a: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đường</a:t>
              </a:r>
              <a:r>
                <a:rPr lang="en-US" sz="2400" dirty="0"/>
                <a:t> </a:t>
              </a:r>
              <a:r>
                <a:rPr lang="en-US" sz="2400" dirty="0" err="1"/>
                <a:t>gấp</a:t>
              </a:r>
              <a:r>
                <a:rPr lang="en-US" sz="2400" dirty="0"/>
                <a:t> </a:t>
              </a:r>
              <a:r>
                <a:rPr lang="en-US" sz="2400" dirty="0" err="1"/>
                <a:t>khúc</a:t>
              </a:r>
              <a:r>
                <a:rPr lang="en-US" sz="2400" dirty="0"/>
                <a:t> ABCD. </a:t>
              </a:r>
            </a:p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 err="1"/>
                <a:t>Độ</a:t>
              </a:r>
              <a:r>
                <a:rPr lang="en-US" sz="2400" dirty="0"/>
                <a:t> </a:t>
              </a:r>
              <a:r>
                <a:rPr lang="en-US" sz="2400" dirty="0" err="1"/>
                <a:t>dài</a:t>
              </a:r>
              <a:r>
                <a:rPr lang="en-US" sz="2400" dirty="0"/>
                <a:t> </a:t>
              </a:r>
              <a:r>
                <a:rPr lang="en-US" sz="2400" dirty="0" err="1"/>
                <a:t>cây</a:t>
              </a:r>
              <a:r>
                <a:rPr lang="en-US" sz="2400" dirty="0"/>
                <a:t> </a:t>
              </a:r>
              <a:r>
                <a:rPr lang="en-US" sz="2400" dirty="0" err="1"/>
                <a:t>cầu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              m.</a:t>
              </a:r>
              <a:r>
                <a:rPr lang="x-none" sz="2400" dirty="0"/>
                <a:t> </a:t>
              </a:r>
              <a:endParaRPr lang="x-none" sz="2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02ADC614-CA5F-6E46-843B-76612CD1AE6E}"/>
                </a:ext>
              </a:extLst>
            </p:cNvPr>
            <p:cNvSpPr/>
            <p:nvPr/>
          </p:nvSpPr>
          <p:spPr>
            <a:xfrm>
              <a:off x="3301043" y="4798377"/>
              <a:ext cx="863600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A6D7B84-7B56-114C-A1B2-B4224D6A0F6E}"/>
              </a:ext>
            </a:extLst>
          </p:cNvPr>
          <p:cNvSpPr txBox="1"/>
          <p:nvPr/>
        </p:nvSpPr>
        <p:spPr>
          <a:xfrm>
            <a:off x="692610" y="5719482"/>
            <a:ext cx="1690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( ABCD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81BD08D-3383-D841-8AEB-F2A4F0B43427}"/>
              </a:ext>
            </a:extLst>
          </p:cNvPr>
          <p:cNvSpPr/>
          <p:nvPr/>
        </p:nvSpPr>
        <p:spPr>
          <a:xfrm>
            <a:off x="2383522" y="5719482"/>
            <a:ext cx="290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AB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BC</a:t>
            </a:r>
            <a:r>
              <a:rPr lang="x-none" sz="2800" dirty="0"/>
              <a:t> + </a:t>
            </a:r>
            <a:r>
              <a:rPr lang="x-none" sz="2800" dirty="0">
                <a:solidFill>
                  <a:srgbClr val="FF0000"/>
                </a:solidFill>
              </a:rPr>
              <a:t>CD</a:t>
            </a:r>
            <a:r>
              <a:rPr lang="x-none" sz="2800" dirty="0"/>
              <a:t> =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ECD665B-1E98-B24B-8B6F-6DCEBE4107C5}"/>
              </a:ext>
            </a:extLst>
          </p:cNvPr>
          <p:cNvSpPr/>
          <p:nvPr/>
        </p:nvSpPr>
        <p:spPr>
          <a:xfrm>
            <a:off x="5147898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9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AD6CB23-0D14-E248-ABB6-57299E4F0014}"/>
              </a:ext>
            </a:extLst>
          </p:cNvPr>
          <p:cNvSpPr/>
          <p:nvPr/>
        </p:nvSpPr>
        <p:spPr>
          <a:xfrm>
            <a:off x="5845455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5 </a:t>
            </a:r>
            <a:r>
              <a:rPr lang="x-none" sz="2800" dirty="0"/>
              <a:t>+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05768AF-F131-9448-8D75-0D2290E5CD9E}"/>
              </a:ext>
            </a:extLst>
          </p:cNvPr>
          <p:cNvSpPr/>
          <p:nvPr/>
        </p:nvSpPr>
        <p:spPr>
          <a:xfrm>
            <a:off x="6570894" y="5719482"/>
            <a:ext cx="7938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</a:t>
            </a:r>
            <a:r>
              <a:rPr lang="x-none" sz="2800" dirty="0"/>
              <a:t>=</a:t>
            </a:r>
            <a:r>
              <a:rPr lang="x-none" sz="2800" dirty="0">
                <a:solidFill>
                  <a:srgbClr val="FF0000"/>
                </a:solidFill>
              </a:rPr>
              <a:t> </a:t>
            </a:r>
            <a:endParaRPr lang="x-none" sz="2800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973B87D-CFF8-114C-9F7C-A4E77E9BF5FA}"/>
              </a:ext>
            </a:extLst>
          </p:cNvPr>
          <p:cNvSpPr/>
          <p:nvPr/>
        </p:nvSpPr>
        <p:spPr>
          <a:xfrm>
            <a:off x="7249192" y="5712783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21 m )</a:t>
            </a:r>
            <a:endParaRPr lang="x-non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0E81055-8C00-2847-8E3F-B17BAADF2EB4}"/>
              </a:ext>
            </a:extLst>
          </p:cNvPr>
          <p:cNvSpPr txBox="1"/>
          <p:nvPr/>
        </p:nvSpPr>
        <p:spPr>
          <a:xfrm>
            <a:off x="3396705" y="4634851"/>
            <a:ext cx="69762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9690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20" grpId="0" animBg="1"/>
      <p:bldP spid="31" grpId="0"/>
      <p:bldP spid="32" grpId="0" animBg="1"/>
      <p:bldP spid="33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479E14EA-D9C7-884D-A4A6-680A9D18507B}"/>
              </a:ext>
            </a:extLst>
          </p:cNvPr>
          <p:cNvGrpSpPr/>
          <p:nvPr/>
        </p:nvGrpSpPr>
        <p:grpSpPr>
          <a:xfrm>
            <a:off x="795784" y="396428"/>
            <a:ext cx="1580809" cy="570588"/>
            <a:chOff x="2937040" y="596942"/>
            <a:chExt cx="1580809" cy="570588"/>
          </a:xfrm>
        </p:grpSpPr>
        <p:sp>
          <p:nvSpPr>
            <p:cNvPr id="18" name="Rounded Rectangle 17">
              <a:extLst>
                <a:ext uri="{FF2B5EF4-FFF2-40B4-BE49-F238E27FC236}">
                  <a16:creationId xmlns="" xmlns:a16="http://schemas.microsoft.com/office/drawing/2014/main" id="{710B8D9D-B9AA-FA42-8958-5C1E99668BF2}"/>
                </a:ext>
              </a:extLst>
            </p:cNvPr>
            <p:cNvSpPr/>
            <p:nvPr/>
          </p:nvSpPr>
          <p:spPr>
            <a:xfrm>
              <a:off x="3584531" y="607865"/>
              <a:ext cx="923301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8E4E50A1-6EB5-AA46-94CD-E0EC956E8B08}"/>
                </a:ext>
              </a:extLst>
            </p:cNvPr>
            <p:cNvGrpSpPr/>
            <p:nvPr/>
          </p:nvGrpSpPr>
          <p:grpSpPr>
            <a:xfrm>
              <a:off x="2937040" y="596942"/>
              <a:ext cx="1580809" cy="570588"/>
              <a:chOff x="1162561" y="1443522"/>
              <a:chExt cx="1580809" cy="570588"/>
            </a:xfrm>
          </p:grpSpPr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B6CBD102-6F16-8841-89F0-64BC4949D15B}"/>
                  </a:ext>
                </a:extLst>
              </p:cNvPr>
              <p:cNvSpPr txBox="1"/>
              <p:nvPr/>
            </p:nvSpPr>
            <p:spPr>
              <a:xfrm>
                <a:off x="1820069" y="1474175"/>
                <a:ext cx="923301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DF9854FA-0F03-5040-83FB-EA95385DDC9B}"/>
                  </a:ext>
                </a:extLst>
              </p:cNvPr>
              <p:cNvSpPr/>
              <p:nvPr/>
            </p:nvSpPr>
            <p:spPr>
              <a:xfrm>
                <a:off x="1162561" y="1443522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3</a:t>
                </a: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5825F6-1C72-D642-886D-E16E2394556F}"/>
              </a:ext>
            </a:extLst>
          </p:cNvPr>
          <p:cNvSpPr/>
          <p:nvPr/>
        </p:nvSpPr>
        <p:spPr>
          <a:xfrm>
            <a:off x="1366372" y="1204606"/>
            <a:ext cx="589520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vạch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B, C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endParaRPr lang="x-non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B3CD99-70D4-234B-8B3E-0E23656A7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2" y="1693156"/>
            <a:ext cx="7366000" cy="18669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826838F2-0B06-1A4A-8D00-6462E9A94703}"/>
              </a:ext>
            </a:extLst>
          </p:cNvPr>
          <p:cNvGrpSpPr/>
          <p:nvPr/>
        </p:nvGrpSpPr>
        <p:grpSpPr>
          <a:xfrm>
            <a:off x="2366576" y="3444356"/>
            <a:ext cx="6096000" cy="2828569"/>
            <a:chOff x="2366576" y="3527484"/>
            <a:chExt cx="6096000" cy="282856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1D09DBC-C9DB-C74C-A182-A1D24BD2AB74}"/>
                </a:ext>
              </a:extLst>
            </p:cNvPr>
            <p:cNvSpPr/>
            <p:nvPr/>
          </p:nvSpPr>
          <p:spPr>
            <a:xfrm>
              <a:off x="2366576" y="3527484"/>
              <a:ext cx="6096000" cy="27621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Vạch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 dm</a:t>
              </a:r>
              <a:endParaRPr lang="x-non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EDAD1E06-EA9F-1B45-838A-C527DB7D51B7}"/>
                </a:ext>
              </a:extLst>
            </p:cNvPr>
            <p:cNvSpPr/>
            <p:nvPr/>
          </p:nvSpPr>
          <p:spPr>
            <a:xfrm>
              <a:off x="4992293" y="3685589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3B54AFFF-8970-F340-A079-0D7781BD6CC1}"/>
                </a:ext>
              </a:extLst>
            </p:cNvPr>
            <p:cNvSpPr/>
            <p:nvPr/>
          </p:nvSpPr>
          <p:spPr>
            <a:xfrm>
              <a:off x="4997143" y="4678882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="" xmlns:a16="http://schemas.microsoft.com/office/drawing/2014/main" id="{374FEB11-DB01-6042-96B8-32830CE2EBCF}"/>
                </a:ext>
              </a:extLst>
            </p:cNvPr>
            <p:cNvSpPr/>
            <p:nvPr/>
          </p:nvSpPr>
          <p:spPr>
            <a:xfrm>
              <a:off x="5017925" y="5642334"/>
              <a:ext cx="844566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93AC30-3286-F644-B40D-E88F51D5F62D}"/>
              </a:ext>
            </a:extLst>
          </p:cNvPr>
          <p:cNvSpPr txBox="1"/>
          <p:nvPr/>
        </p:nvSpPr>
        <p:spPr>
          <a:xfrm>
            <a:off x="5065762" y="3636154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D458C93-F85E-F246-9A3E-48E3D5CF4524}"/>
              </a:ext>
            </a:extLst>
          </p:cNvPr>
          <p:cNvSpPr txBox="1"/>
          <p:nvPr/>
        </p:nvSpPr>
        <p:spPr>
          <a:xfrm>
            <a:off x="5082881" y="4629447"/>
            <a:ext cx="66338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ADBBA1C-8B96-394C-AF24-8050C659E97A}"/>
              </a:ext>
            </a:extLst>
          </p:cNvPr>
          <p:cNvSpPr txBox="1"/>
          <p:nvPr/>
        </p:nvSpPr>
        <p:spPr>
          <a:xfrm>
            <a:off x="5069567" y="5577038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81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F5BD9CC-1755-734A-B755-4C6C438DA88A}"/>
              </a:ext>
            </a:extLst>
          </p:cNvPr>
          <p:cNvGrpSpPr/>
          <p:nvPr/>
        </p:nvGrpSpPr>
        <p:grpSpPr>
          <a:xfrm>
            <a:off x="795784" y="214210"/>
            <a:ext cx="10471484" cy="1685846"/>
            <a:chOff x="1162561" y="1381224"/>
            <a:chExt cx="10471484" cy="1685846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87E39FC-94A5-0244-8A1A-F31316A926D7}"/>
                </a:ext>
              </a:extLst>
            </p:cNvPr>
            <p:cNvSpPr txBox="1"/>
            <p:nvPr/>
          </p:nvSpPr>
          <p:spPr>
            <a:xfrm>
              <a:off x="1733149" y="1381224"/>
              <a:ext cx="9900896" cy="16858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Mi và Mai đi tham quan cùng bố mẹ. Điểm tham quan cách nhà 50 km. Đến trạm dừng nghỉ, bố cho biết ô tô đã đi được 25 km. Hỏi từ trạm dừng nghỉ còn cách điểm đến bao nhiêu ki-lô-mét? </a:t>
              </a:r>
              <a:endParaRPr lang="en-US" sz="24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CEFD371F-28A9-F54C-8000-C93B5B237E10}"/>
                </a:ext>
              </a:extLst>
            </p:cNvPr>
            <p:cNvSpPr/>
            <p:nvPr/>
          </p:nvSpPr>
          <p:spPr>
            <a:xfrm>
              <a:off x="1162561" y="1443522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B8232C7-FB9E-2142-9414-DD3615CDDF2B}"/>
              </a:ext>
            </a:extLst>
          </p:cNvPr>
          <p:cNvGrpSpPr/>
          <p:nvPr/>
        </p:nvGrpSpPr>
        <p:grpSpPr>
          <a:xfrm>
            <a:off x="1298026" y="1624578"/>
            <a:ext cx="9776374" cy="1902345"/>
            <a:chOff x="1298026" y="1894398"/>
            <a:chExt cx="9776374" cy="1902345"/>
          </a:xfrm>
        </p:grpSpPr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51CA996A-09FB-404D-8BDF-29126CC09CCE}"/>
                </a:ext>
              </a:extLst>
            </p:cNvPr>
            <p:cNvSpPr/>
            <p:nvPr/>
          </p:nvSpPr>
          <p:spPr>
            <a:xfrm>
              <a:off x="1649506" y="3429000"/>
              <a:ext cx="8803341" cy="342437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50" name="Picture 2" descr="Funny house cartoon Royalty Free Vector Image - VectorStock">
              <a:extLst>
                <a:ext uri="{FF2B5EF4-FFF2-40B4-BE49-F238E27FC236}">
                  <a16:creationId xmlns="" xmlns:a16="http://schemas.microsoft.com/office/drawing/2014/main" id="{D51089C4-E00A-ED4F-9729-17A88ED9FB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3"/>
            <a:stretch/>
          </p:blipFill>
          <p:spPr bwMode="auto">
            <a:xfrm>
              <a:off x="1298026" y="2495490"/>
              <a:ext cx="974082" cy="104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Bus stop cartoon pop art Royalty Free Vector Image">
              <a:extLst>
                <a:ext uri="{FF2B5EF4-FFF2-40B4-BE49-F238E27FC236}">
                  <a16:creationId xmlns="" xmlns:a16="http://schemas.microsoft.com/office/drawing/2014/main" id="{3BC37AD7-0B72-404C-B3EF-E26962F77E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38"/>
            <a:stretch/>
          </p:blipFill>
          <p:spPr bwMode="auto">
            <a:xfrm>
              <a:off x="4952643" y="2168352"/>
              <a:ext cx="2197065" cy="136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artoon collection zoo animals | Stock Images Page | Everypixel">
              <a:extLst>
                <a:ext uri="{FF2B5EF4-FFF2-40B4-BE49-F238E27FC236}">
                  <a16:creationId xmlns="" xmlns:a16="http://schemas.microsoft.com/office/drawing/2014/main" id="{04D8C0BE-9621-A54F-BED8-E2A3111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1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2448" y="1894398"/>
              <a:ext cx="1321952" cy="190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Left Brace 14">
            <a:extLst>
              <a:ext uri="{FF2B5EF4-FFF2-40B4-BE49-F238E27FC236}">
                <a16:creationId xmlns="" xmlns:a16="http://schemas.microsoft.com/office/drawing/2014/main" id="{6D207D69-E17A-F148-B82B-34B41D7D325D}"/>
              </a:ext>
            </a:extLst>
          </p:cNvPr>
          <p:cNvSpPr/>
          <p:nvPr/>
        </p:nvSpPr>
        <p:spPr>
          <a:xfrm rot="16200000">
            <a:off x="5820055" y="-63655"/>
            <a:ext cx="362949" cy="7541020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80B12CE-EC6C-9848-A5D8-6ED5E913D142}"/>
              </a:ext>
            </a:extLst>
          </p:cNvPr>
          <p:cNvSpPr txBox="1"/>
          <p:nvPr/>
        </p:nvSpPr>
        <p:spPr>
          <a:xfrm>
            <a:off x="5485154" y="3792784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50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6576DDF-A152-6F4E-90CC-0CB89626790D}"/>
              </a:ext>
            </a:extLst>
          </p:cNvPr>
          <p:cNvSpPr/>
          <p:nvPr/>
        </p:nvSpPr>
        <p:spPr>
          <a:xfrm>
            <a:off x="6358907" y="322877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Điểm tham quan cách nhà 50 km </a:t>
            </a:r>
            <a:endParaRPr lang="x-none" sz="240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91BE74D-DF65-6047-B2D9-9473ECEE92D2}"/>
              </a:ext>
            </a:extLst>
          </p:cNvPr>
          <p:cNvSpPr/>
          <p:nvPr/>
        </p:nvSpPr>
        <p:spPr>
          <a:xfrm>
            <a:off x="5824775" y="866930"/>
            <a:ext cx="4673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n w="28575"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ô tô đã đi được 25 km</a:t>
            </a:r>
            <a:endParaRPr lang="x-none" sz="2400" dirty="0">
              <a:ln w="28575"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53E8FE0F-3B86-D045-97BE-0F831BB97775}"/>
              </a:ext>
            </a:extLst>
          </p:cNvPr>
          <p:cNvCxnSpPr/>
          <p:nvPr/>
        </p:nvCxnSpPr>
        <p:spPr>
          <a:xfrm>
            <a:off x="5898925" y="1305222"/>
            <a:ext cx="3005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="" xmlns:a16="http://schemas.microsoft.com/office/drawing/2014/main" id="{301AE98C-8EEA-6E4C-852C-0ADF1F2E9F3A}"/>
              </a:ext>
            </a:extLst>
          </p:cNvPr>
          <p:cNvSpPr/>
          <p:nvPr/>
        </p:nvSpPr>
        <p:spPr>
          <a:xfrm rot="5400000" flipV="1">
            <a:off x="3452275" y="1280669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2DF343-97CE-644E-812D-F5A204A80150}"/>
              </a:ext>
            </a:extLst>
          </p:cNvPr>
          <p:cNvSpPr txBox="1"/>
          <p:nvPr/>
        </p:nvSpPr>
        <p:spPr>
          <a:xfrm>
            <a:off x="3085253" y="1907317"/>
            <a:ext cx="11320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25 km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="" xmlns:a16="http://schemas.microsoft.com/office/drawing/2014/main" id="{F3164A47-2DBF-DF45-94BB-DB3B66A612AB}"/>
              </a:ext>
            </a:extLst>
          </p:cNvPr>
          <p:cNvSpPr/>
          <p:nvPr/>
        </p:nvSpPr>
        <p:spPr>
          <a:xfrm rot="5400000" flipV="1">
            <a:off x="8082687" y="1280670"/>
            <a:ext cx="483085" cy="2895619"/>
          </a:xfrm>
          <a:prstGeom prst="leftBrace">
            <a:avLst>
              <a:gd name="adj1" fmla="val 6443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8915B4C-C1E4-6845-B83D-5E951F609862}"/>
              </a:ext>
            </a:extLst>
          </p:cNvPr>
          <p:cNvSpPr txBox="1"/>
          <p:nvPr/>
        </p:nvSpPr>
        <p:spPr>
          <a:xfrm>
            <a:off x="7850575" y="1907318"/>
            <a:ext cx="96372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600" b="1" dirty="0">
                <a:solidFill>
                  <a:srgbClr val="FF0000"/>
                </a:solidFill>
              </a:rPr>
              <a:t>? km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74A2D19-8B5F-2A47-9456-ADA4A29AA339}"/>
              </a:ext>
            </a:extLst>
          </p:cNvPr>
          <p:cNvSpPr txBox="1"/>
          <p:nvPr/>
        </p:nvSpPr>
        <p:spPr>
          <a:xfrm>
            <a:off x="2086199" y="4227186"/>
            <a:ext cx="7511993" cy="2239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Từ trạm dừng nghỉ còn cách điểm đến số ki-lô-mét là:</a:t>
            </a:r>
          </a:p>
          <a:p>
            <a:pPr algn="ctr">
              <a:lnSpc>
                <a:spcPct val="150000"/>
              </a:lnSpc>
            </a:pPr>
            <a:r>
              <a:rPr lang="vi-VN" sz="2400" dirty="0"/>
              <a:t> </a:t>
            </a:r>
            <a:r>
              <a:rPr lang="vi-VN" sz="2400" dirty="0">
                <a:solidFill>
                  <a:srgbClr val="FF0000"/>
                </a:solidFill>
                <a:sym typeface="Wingdings" pitchFamily="2" charset="2"/>
              </a:rPr>
              <a:t>50 –  25 = 25 (km)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sym typeface="Wingdings" pitchFamily="2" charset="2"/>
              </a:rPr>
              <a:t>Đáp số: 25 km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470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2" grpId="0"/>
      <p:bldP spid="19" grpId="0"/>
      <p:bldP spid="22" grpId="0" animBg="1"/>
      <p:bldP spid="23" grpId="0"/>
      <p:bldP spid="24" grpId="0" animBg="1"/>
      <p:bldP spid="25" grpId="0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anhdung\Desktop\bảng 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459629"/>
            <a:ext cx="12191999" cy="73366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5923" y="979713"/>
            <a:ext cx="9764540" cy="1792808"/>
          </a:xfrm>
          <a:prstGeom prst="rect">
            <a:avLst/>
          </a:prstGeom>
          <a:noFill/>
        </p:spPr>
        <p:txBody>
          <a:bodyPr wrap="square" lIns="68588" tIns="34294" rIns="68588" bIns="34294" rtlCol="0">
            <a:spAutoFit/>
          </a:bodyPr>
          <a:lstStyle/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700" dirty="0" err="1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700" dirty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58:Luyện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tâp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3700" dirty="0" err="1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700" dirty="0" smtClean="0">
                <a:solidFill>
                  <a:srgbClr val="E7E6E6"/>
                </a:solidFill>
                <a:latin typeface="Times New Roman" pitchFamily="18" charset="0"/>
                <a:cs typeface="Times New Roman" pitchFamily="18" charset="0"/>
              </a:rPr>
              <a:t> 2) </a:t>
            </a:r>
            <a:endParaRPr lang="en-US" sz="3700" dirty="0">
              <a:solidFill>
                <a:srgbClr val="E7E6E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618</Words>
  <Application>Microsoft Office PowerPoint</Application>
  <PresentationFormat>Custom</PresentationFormat>
  <Paragraphs>156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anhdung</cp:lastModifiedBy>
  <cp:revision>316</cp:revision>
  <dcterms:created xsi:type="dcterms:W3CDTF">2021-06-02T01:34:28Z</dcterms:created>
  <dcterms:modified xsi:type="dcterms:W3CDTF">2022-03-30T04:29:21Z</dcterms:modified>
</cp:coreProperties>
</file>