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519" r:id="rId2"/>
    <p:sldId id="494" r:id="rId3"/>
    <p:sldId id="495" r:id="rId4"/>
    <p:sldId id="565" r:id="rId5"/>
    <p:sldId id="564" r:id="rId6"/>
    <p:sldId id="539" r:id="rId7"/>
    <p:sldId id="520" r:id="rId8"/>
    <p:sldId id="540" r:id="rId9"/>
    <p:sldId id="541" r:id="rId10"/>
    <p:sldId id="542" r:id="rId11"/>
    <p:sldId id="523" r:id="rId12"/>
    <p:sldId id="566" r:id="rId13"/>
    <p:sldId id="548" r:id="rId14"/>
    <p:sldId id="549" r:id="rId15"/>
    <p:sldId id="553" r:id="rId16"/>
    <p:sldId id="567" r:id="rId17"/>
    <p:sldId id="568" r:id="rId18"/>
    <p:sldId id="569" r:id="rId19"/>
    <p:sldId id="556" r:id="rId20"/>
    <p:sldId id="554" r:id="rId21"/>
    <p:sldId id="550" r:id="rId22"/>
    <p:sldId id="571" r:id="rId23"/>
    <p:sldId id="572" r:id="rId24"/>
    <p:sldId id="563" r:id="rId25"/>
    <p:sldId id="551" r:id="rId26"/>
    <p:sldId id="558" r:id="rId27"/>
    <p:sldId id="560" r:id="rId28"/>
    <p:sldId id="559" r:id="rId29"/>
    <p:sldId id="561" r:id="rId30"/>
    <p:sldId id="557" r:id="rId31"/>
    <p:sldId id="574" r:id="rId32"/>
    <p:sldId id="573" r:id="rId33"/>
    <p:sldId id="552" r:id="rId34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519"/>
            <p14:sldId id="494"/>
            <p14:sldId id="495"/>
            <p14:sldId id="565"/>
            <p14:sldId id="564"/>
            <p14:sldId id="539"/>
            <p14:sldId id="520"/>
            <p14:sldId id="540"/>
            <p14:sldId id="541"/>
            <p14:sldId id="542"/>
            <p14:sldId id="523"/>
            <p14:sldId id="566"/>
            <p14:sldId id="548"/>
            <p14:sldId id="549"/>
            <p14:sldId id="553"/>
            <p14:sldId id="567"/>
            <p14:sldId id="568"/>
            <p14:sldId id="569"/>
            <p14:sldId id="556"/>
            <p14:sldId id="554"/>
            <p14:sldId id="550"/>
            <p14:sldId id="571"/>
            <p14:sldId id="572"/>
            <p14:sldId id="563"/>
            <p14:sldId id="551"/>
            <p14:sldId id="558"/>
            <p14:sldId id="560"/>
            <p14:sldId id="559"/>
            <p14:sldId id="561"/>
            <p14:sldId id="557"/>
            <p14:sldId id="574"/>
            <p14:sldId id="573"/>
            <p14:sldId id="5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1C3"/>
    <a:srgbClr val="314D70"/>
    <a:srgbClr val="CFD4CE"/>
    <a:srgbClr val="B1B9AF"/>
    <a:srgbClr val="D1DEE1"/>
    <a:srgbClr val="BED0D4"/>
    <a:srgbClr val="F4F7ED"/>
    <a:srgbClr val="8DAED7"/>
    <a:srgbClr val="7AA1D0"/>
    <a:srgbClr val="BED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3915" autoAdjust="0"/>
  </p:normalViewPr>
  <p:slideViewPr>
    <p:cSldViewPr>
      <p:cViewPr varScale="1">
        <p:scale>
          <a:sx n="85" d="100"/>
          <a:sy n="85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image" Target="../media/image110.e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image" Target="../media/image73.wmf"/><Relationship Id="rId7" Type="http://schemas.openxmlformats.org/officeDocument/2006/relationships/image" Target="../media/image122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Relationship Id="rId9" Type="http://schemas.openxmlformats.org/officeDocument/2006/relationships/image" Target="../media/image124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Relationship Id="rId9" Type="http://schemas.openxmlformats.org/officeDocument/2006/relationships/image" Target="../media/image135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2" Type="http://schemas.openxmlformats.org/officeDocument/2006/relationships/image" Target="../media/image142.e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11" Type="http://schemas.openxmlformats.org/officeDocument/2006/relationships/image" Target="../media/image151.wmf"/><Relationship Id="rId5" Type="http://schemas.openxmlformats.org/officeDocument/2006/relationships/image" Target="../media/image145.wmf"/><Relationship Id="rId10" Type="http://schemas.openxmlformats.org/officeDocument/2006/relationships/image" Target="../media/image150.wmf"/><Relationship Id="rId4" Type="http://schemas.openxmlformats.org/officeDocument/2006/relationships/image" Target="../media/image144.wmf"/><Relationship Id="rId9" Type="http://schemas.openxmlformats.org/officeDocument/2006/relationships/image" Target="../media/image14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image" Target="../media/image158.wmf"/><Relationship Id="rId18" Type="http://schemas.openxmlformats.org/officeDocument/2006/relationships/image" Target="../media/image163.wmf"/><Relationship Id="rId3" Type="http://schemas.openxmlformats.org/officeDocument/2006/relationships/image" Target="../media/image153.wmf"/><Relationship Id="rId7" Type="http://schemas.openxmlformats.org/officeDocument/2006/relationships/image" Target="../media/image154.wmf"/><Relationship Id="rId12" Type="http://schemas.openxmlformats.org/officeDocument/2006/relationships/image" Target="../media/image157.wmf"/><Relationship Id="rId17" Type="http://schemas.openxmlformats.org/officeDocument/2006/relationships/image" Target="../media/image162.wmf"/><Relationship Id="rId2" Type="http://schemas.openxmlformats.org/officeDocument/2006/relationships/image" Target="../media/image72.wmf"/><Relationship Id="rId16" Type="http://schemas.openxmlformats.org/officeDocument/2006/relationships/image" Target="../media/image161.wmf"/><Relationship Id="rId20" Type="http://schemas.openxmlformats.org/officeDocument/2006/relationships/image" Target="../media/image165.wmf"/><Relationship Id="rId1" Type="http://schemas.openxmlformats.org/officeDocument/2006/relationships/image" Target="../media/image71.wmf"/><Relationship Id="rId6" Type="http://schemas.openxmlformats.org/officeDocument/2006/relationships/image" Target="../media/image74.wmf"/><Relationship Id="rId11" Type="http://schemas.openxmlformats.org/officeDocument/2006/relationships/image" Target="../media/image76.wmf"/><Relationship Id="rId5" Type="http://schemas.openxmlformats.org/officeDocument/2006/relationships/image" Target="../media/image77.wmf"/><Relationship Id="rId15" Type="http://schemas.openxmlformats.org/officeDocument/2006/relationships/image" Target="../media/image160.wmf"/><Relationship Id="rId10" Type="http://schemas.openxmlformats.org/officeDocument/2006/relationships/image" Target="../media/image156.wmf"/><Relationship Id="rId19" Type="http://schemas.openxmlformats.org/officeDocument/2006/relationships/image" Target="../media/image164.wmf"/><Relationship Id="rId4" Type="http://schemas.openxmlformats.org/officeDocument/2006/relationships/image" Target="../media/image73.wmf"/><Relationship Id="rId9" Type="http://schemas.openxmlformats.org/officeDocument/2006/relationships/image" Target="../media/image75.wmf"/><Relationship Id="rId14" Type="http://schemas.openxmlformats.org/officeDocument/2006/relationships/image" Target="../media/image159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emf"/><Relationship Id="rId3" Type="http://schemas.openxmlformats.org/officeDocument/2006/relationships/image" Target="../media/image169.emf"/><Relationship Id="rId7" Type="http://schemas.openxmlformats.org/officeDocument/2006/relationships/image" Target="../media/image173.emf"/><Relationship Id="rId2" Type="http://schemas.openxmlformats.org/officeDocument/2006/relationships/image" Target="../media/image168.emf"/><Relationship Id="rId1" Type="http://schemas.openxmlformats.org/officeDocument/2006/relationships/image" Target="../media/image167.wmf"/><Relationship Id="rId6" Type="http://schemas.openxmlformats.org/officeDocument/2006/relationships/image" Target="../media/image172.emf"/><Relationship Id="rId5" Type="http://schemas.openxmlformats.org/officeDocument/2006/relationships/image" Target="../media/image171.wmf"/><Relationship Id="rId4" Type="http://schemas.openxmlformats.org/officeDocument/2006/relationships/image" Target="../media/image170.wmf"/><Relationship Id="rId9" Type="http://schemas.openxmlformats.org/officeDocument/2006/relationships/image" Target="../media/image17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emf"/><Relationship Id="rId1" Type="http://schemas.openxmlformats.org/officeDocument/2006/relationships/image" Target="../media/image191.wmf"/><Relationship Id="rId5" Type="http://schemas.openxmlformats.org/officeDocument/2006/relationships/image" Target="../media/image195.emf"/><Relationship Id="rId4" Type="http://schemas.openxmlformats.org/officeDocument/2006/relationships/image" Target="../media/image19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2" Type="http://schemas.openxmlformats.org/officeDocument/2006/relationships/image" Target="../media/image203.emf"/><Relationship Id="rId1" Type="http://schemas.openxmlformats.org/officeDocument/2006/relationships/image" Target="../media/image202.wmf"/><Relationship Id="rId5" Type="http://schemas.openxmlformats.org/officeDocument/2006/relationships/image" Target="../media/image206.emf"/><Relationship Id="rId4" Type="http://schemas.openxmlformats.org/officeDocument/2006/relationships/image" Target="../media/image205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image" Target="../media/image209.emf"/><Relationship Id="rId1" Type="http://schemas.openxmlformats.org/officeDocument/2006/relationships/image" Target="../media/image208.emf"/><Relationship Id="rId4" Type="http://schemas.openxmlformats.org/officeDocument/2006/relationships/image" Target="../media/image211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image" Target="../media/image218.emf"/><Relationship Id="rId1" Type="http://schemas.openxmlformats.org/officeDocument/2006/relationships/image" Target="../media/image217.wmf"/><Relationship Id="rId5" Type="http://schemas.openxmlformats.org/officeDocument/2006/relationships/image" Target="../media/image221.emf"/><Relationship Id="rId4" Type="http://schemas.openxmlformats.org/officeDocument/2006/relationships/image" Target="../media/image220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image" Target="../media/image227.wmf"/><Relationship Id="rId1" Type="http://schemas.openxmlformats.org/officeDocument/2006/relationships/image" Target="../media/image226.wmf"/><Relationship Id="rId4" Type="http://schemas.openxmlformats.org/officeDocument/2006/relationships/image" Target="../media/image2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0" Type="http://schemas.openxmlformats.org/officeDocument/2006/relationships/image" Target="../media/image78.emf"/><Relationship Id="rId4" Type="http://schemas.openxmlformats.org/officeDocument/2006/relationships/image" Target="../media/image72.wmf"/><Relationship Id="rId9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40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52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32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71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25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6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44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44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52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64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51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96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790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97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33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8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4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287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16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4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16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4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1">
                <a:solidFill>
                  <a:schemeClr val="tx1">
                    <a:tint val="75000"/>
                  </a:schemeClr>
                </a:solidFill>
              </a:defRPr>
            </a:lvl1pPr>
            <a:lvl2pPr marL="609676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2pPr>
            <a:lvl3pPr marL="1219353" indent="0">
              <a:buNone/>
              <a:defRPr sz="2101">
                <a:solidFill>
                  <a:schemeClr val="tx1">
                    <a:tint val="75000"/>
                  </a:schemeClr>
                </a:solidFill>
              </a:defRPr>
            </a:lvl3pPr>
            <a:lvl4pPr marL="1829029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4pPr>
            <a:lvl5pPr marL="2438704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5pPr>
            <a:lvl6pPr marL="3048381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6pPr>
            <a:lvl7pPr marL="3658057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7pPr>
            <a:lvl8pPr marL="4267733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8pPr>
            <a:lvl9pPr marL="4877410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01"/>
            </a:lvl1pPr>
            <a:lvl2pPr>
              <a:defRPr sz="3201"/>
            </a:lvl2pPr>
            <a:lvl3pPr>
              <a:defRPr sz="2701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01"/>
            </a:lvl1pPr>
            <a:lvl2pPr>
              <a:defRPr sz="3201"/>
            </a:lvl2pPr>
            <a:lvl3pPr>
              <a:defRPr sz="2701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676" indent="0">
              <a:buNone/>
              <a:defRPr sz="2701" b="1"/>
            </a:lvl2pPr>
            <a:lvl3pPr marL="1219353" indent="0">
              <a:buNone/>
              <a:defRPr sz="2401" b="1"/>
            </a:lvl3pPr>
            <a:lvl4pPr marL="1829029" indent="0">
              <a:buNone/>
              <a:defRPr sz="2101" b="1"/>
            </a:lvl4pPr>
            <a:lvl5pPr marL="2438704" indent="0">
              <a:buNone/>
              <a:defRPr sz="2101" b="1"/>
            </a:lvl5pPr>
            <a:lvl6pPr marL="3048381" indent="0">
              <a:buNone/>
              <a:defRPr sz="2101" b="1"/>
            </a:lvl6pPr>
            <a:lvl7pPr marL="3658057" indent="0">
              <a:buNone/>
              <a:defRPr sz="2101" b="1"/>
            </a:lvl7pPr>
            <a:lvl8pPr marL="4267733" indent="0">
              <a:buNone/>
              <a:defRPr sz="2101" b="1"/>
            </a:lvl8pPr>
            <a:lvl9pPr marL="4877410" indent="0">
              <a:buNone/>
              <a:defRPr sz="21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1"/>
            </a:lvl1pPr>
            <a:lvl2pPr>
              <a:defRPr sz="2701"/>
            </a:lvl2pPr>
            <a:lvl3pPr>
              <a:defRPr sz="2401"/>
            </a:lvl3pPr>
            <a:lvl4pPr>
              <a:defRPr sz="2101"/>
            </a:lvl4pPr>
            <a:lvl5pPr>
              <a:defRPr sz="2101"/>
            </a:lvl5pPr>
            <a:lvl6pPr>
              <a:defRPr sz="2101"/>
            </a:lvl6pPr>
            <a:lvl7pPr>
              <a:defRPr sz="2101"/>
            </a:lvl7pPr>
            <a:lvl8pPr>
              <a:defRPr sz="2101"/>
            </a:lvl8pPr>
            <a:lvl9pPr>
              <a:defRPr sz="21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676" indent="0">
              <a:buNone/>
              <a:defRPr sz="2701" b="1"/>
            </a:lvl2pPr>
            <a:lvl3pPr marL="1219353" indent="0">
              <a:buNone/>
              <a:defRPr sz="2401" b="1"/>
            </a:lvl3pPr>
            <a:lvl4pPr marL="1829029" indent="0">
              <a:buNone/>
              <a:defRPr sz="2101" b="1"/>
            </a:lvl4pPr>
            <a:lvl5pPr marL="2438704" indent="0">
              <a:buNone/>
              <a:defRPr sz="2101" b="1"/>
            </a:lvl5pPr>
            <a:lvl6pPr marL="3048381" indent="0">
              <a:buNone/>
              <a:defRPr sz="2101" b="1"/>
            </a:lvl6pPr>
            <a:lvl7pPr marL="3658057" indent="0">
              <a:buNone/>
              <a:defRPr sz="2101" b="1"/>
            </a:lvl7pPr>
            <a:lvl8pPr marL="4267733" indent="0">
              <a:buNone/>
              <a:defRPr sz="2101" b="1"/>
            </a:lvl8pPr>
            <a:lvl9pPr marL="4877410" indent="0">
              <a:buNone/>
              <a:defRPr sz="21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1"/>
            </a:lvl1pPr>
            <a:lvl2pPr>
              <a:defRPr sz="2701"/>
            </a:lvl2pPr>
            <a:lvl3pPr>
              <a:defRPr sz="2401"/>
            </a:lvl3pPr>
            <a:lvl4pPr>
              <a:defRPr sz="2101"/>
            </a:lvl4pPr>
            <a:lvl5pPr>
              <a:defRPr sz="2101"/>
            </a:lvl5pPr>
            <a:lvl6pPr>
              <a:defRPr sz="2101"/>
            </a:lvl6pPr>
            <a:lvl7pPr>
              <a:defRPr sz="2101"/>
            </a:lvl7pPr>
            <a:lvl8pPr>
              <a:defRPr sz="2101"/>
            </a:lvl8pPr>
            <a:lvl9pPr>
              <a:defRPr sz="21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1"/>
            </a:lvl1pPr>
            <a:lvl2pPr>
              <a:defRPr sz="3701"/>
            </a:lvl2pPr>
            <a:lvl3pPr>
              <a:defRPr sz="3201"/>
            </a:lvl3pPr>
            <a:lvl4pPr>
              <a:defRPr sz="2701"/>
            </a:lvl4pPr>
            <a:lvl5pPr>
              <a:defRPr sz="2701"/>
            </a:lvl5pPr>
            <a:lvl6pPr>
              <a:defRPr sz="2701"/>
            </a:lvl6pPr>
            <a:lvl7pPr>
              <a:defRPr sz="2701"/>
            </a:lvl7pPr>
            <a:lvl8pPr>
              <a:defRPr sz="2701"/>
            </a:lvl8pPr>
            <a:lvl9pPr>
              <a:defRPr sz="27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1"/>
            </a:lvl1pPr>
            <a:lvl2pPr marL="609676" indent="0">
              <a:buNone/>
              <a:defRPr sz="1600"/>
            </a:lvl2pPr>
            <a:lvl3pPr marL="1219353" indent="0">
              <a:buNone/>
              <a:defRPr sz="1300"/>
            </a:lvl3pPr>
            <a:lvl4pPr marL="1829029" indent="0">
              <a:buNone/>
              <a:defRPr sz="1200"/>
            </a:lvl4pPr>
            <a:lvl5pPr marL="2438704" indent="0">
              <a:buNone/>
              <a:defRPr sz="1200"/>
            </a:lvl5pPr>
            <a:lvl6pPr marL="3048381" indent="0">
              <a:buNone/>
              <a:defRPr sz="1200"/>
            </a:lvl6pPr>
            <a:lvl7pPr marL="3658057" indent="0">
              <a:buNone/>
              <a:defRPr sz="1200"/>
            </a:lvl7pPr>
            <a:lvl8pPr marL="4267733" indent="0">
              <a:buNone/>
              <a:defRPr sz="1200"/>
            </a:lvl8pPr>
            <a:lvl9pPr marL="487741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1"/>
            </a:lvl1pPr>
            <a:lvl2pPr marL="609676" indent="0">
              <a:buNone/>
              <a:defRPr sz="3701"/>
            </a:lvl2pPr>
            <a:lvl3pPr marL="1219353" indent="0">
              <a:buNone/>
              <a:defRPr sz="3201"/>
            </a:lvl3pPr>
            <a:lvl4pPr marL="1829029" indent="0">
              <a:buNone/>
              <a:defRPr sz="2701"/>
            </a:lvl4pPr>
            <a:lvl5pPr marL="2438704" indent="0">
              <a:buNone/>
              <a:defRPr sz="2701"/>
            </a:lvl5pPr>
            <a:lvl6pPr marL="3048381" indent="0">
              <a:buNone/>
              <a:defRPr sz="2701"/>
            </a:lvl6pPr>
            <a:lvl7pPr marL="3658057" indent="0">
              <a:buNone/>
              <a:defRPr sz="2701"/>
            </a:lvl7pPr>
            <a:lvl8pPr marL="4267733" indent="0">
              <a:buNone/>
              <a:defRPr sz="2701"/>
            </a:lvl8pPr>
            <a:lvl9pPr marL="4877410" indent="0">
              <a:buNone/>
              <a:defRPr sz="270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1"/>
            </a:lvl1pPr>
            <a:lvl2pPr marL="609676" indent="0">
              <a:buNone/>
              <a:defRPr sz="1600"/>
            </a:lvl2pPr>
            <a:lvl3pPr marL="1219353" indent="0">
              <a:buNone/>
              <a:defRPr sz="1300"/>
            </a:lvl3pPr>
            <a:lvl4pPr marL="1829029" indent="0">
              <a:buNone/>
              <a:defRPr sz="1200"/>
            </a:lvl4pPr>
            <a:lvl5pPr marL="2438704" indent="0">
              <a:buNone/>
              <a:defRPr sz="1200"/>
            </a:lvl5pPr>
            <a:lvl6pPr marL="3048381" indent="0">
              <a:buNone/>
              <a:defRPr sz="1200"/>
            </a:lvl6pPr>
            <a:lvl7pPr marL="3658057" indent="0">
              <a:buNone/>
              <a:defRPr sz="1200"/>
            </a:lvl7pPr>
            <a:lvl8pPr marL="4267733" indent="0">
              <a:buNone/>
              <a:defRPr sz="1200"/>
            </a:lvl8pPr>
            <a:lvl9pPr marL="487741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353" rtl="0" eaLnBrk="1" latinLnBrk="0" hangingPunct="1">
        <a:spcBef>
          <a:spcPct val="0"/>
        </a:spcBef>
        <a:buNone/>
        <a:defRPr sz="59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57" indent="-457257" algn="l" defTabSz="1219353" rtl="0" eaLnBrk="1" latinLnBrk="0" hangingPunct="1">
        <a:spcBef>
          <a:spcPct val="20000"/>
        </a:spcBef>
        <a:buFont typeface="Arial" pitchFamily="34" charset="0"/>
        <a:buChar char="•"/>
        <a:defRPr sz="4301" kern="1200">
          <a:solidFill>
            <a:schemeClr val="tx1"/>
          </a:solidFill>
          <a:latin typeface="+mn-lt"/>
          <a:ea typeface="+mn-ea"/>
          <a:cs typeface="+mn-cs"/>
        </a:defRPr>
      </a:lvl1pPr>
      <a:lvl2pPr marL="990724" indent="-381047" algn="l" defTabSz="1219353" rtl="0" eaLnBrk="1" latinLnBrk="0" hangingPunct="1">
        <a:spcBef>
          <a:spcPct val="20000"/>
        </a:spcBef>
        <a:buFont typeface="Arial" pitchFamily="34" charset="0"/>
        <a:buChar char="–"/>
        <a:defRPr sz="3701" kern="1200">
          <a:solidFill>
            <a:schemeClr val="tx1"/>
          </a:solidFill>
          <a:latin typeface="+mn-lt"/>
          <a:ea typeface="+mn-ea"/>
          <a:cs typeface="+mn-cs"/>
        </a:defRPr>
      </a:lvl2pPr>
      <a:lvl3pPr marL="1524190" indent="-304838" algn="l" defTabSz="1219353" rtl="0" eaLnBrk="1" latinLnBrk="0" hangingPunct="1">
        <a:spcBef>
          <a:spcPct val="20000"/>
        </a:spcBef>
        <a:buFont typeface="Arial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3pPr>
      <a:lvl4pPr marL="2133867" indent="-304838" algn="l" defTabSz="1219353" rtl="0" eaLnBrk="1" latinLnBrk="0" hangingPunct="1">
        <a:spcBef>
          <a:spcPct val="20000"/>
        </a:spcBef>
        <a:buFont typeface="Arial" pitchFamily="34" charset="0"/>
        <a:buChar char="–"/>
        <a:defRPr sz="2701" kern="1200">
          <a:solidFill>
            <a:schemeClr val="tx1"/>
          </a:solidFill>
          <a:latin typeface="+mn-lt"/>
          <a:ea typeface="+mn-ea"/>
          <a:cs typeface="+mn-cs"/>
        </a:defRPr>
      </a:lvl4pPr>
      <a:lvl5pPr marL="2743543" indent="-304838" algn="l" defTabSz="1219353" rtl="0" eaLnBrk="1" latinLnBrk="0" hangingPunct="1">
        <a:spcBef>
          <a:spcPct val="20000"/>
        </a:spcBef>
        <a:buFont typeface="Arial" pitchFamily="34" charset="0"/>
        <a:buChar char="»"/>
        <a:defRPr sz="2701" kern="1200">
          <a:solidFill>
            <a:schemeClr val="tx1"/>
          </a:solidFill>
          <a:latin typeface="+mn-lt"/>
          <a:ea typeface="+mn-ea"/>
          <a:cs typeface="+mn-cs"/>
        </a:defRPr>
      </a:lvl5pPr>
      <a:lvl6pPr marL="3353219" indent="-304838" algn="l" defTabSz="1219353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6" indent="-304838" algn="l" defTabSz="1219353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1" indent="-304838" algn="l" defTabSz="1219353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7" indent="-304838" algn="l" defTabSz="1219353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6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1.wmf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67.png"/><Relationship Id="rId10" Type="http://schemas.openxmlformats.org/officeDocument/2006/relationships/image" Target="../media/image63.png"/><Relationship Id="rId4" Type="http://schemas.openxmlformats.org/officeDocument/2006/relationships/image" Target="../media/image66.png"/><Relationship Id="rId9" Type="http://schemas.openxmlformats.org/officeDocument/2006/relationships/image" Target="../media/image6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8.pn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74.wmf"/><Relationship Id="rId26" Type="http://schemas.openxmlformats.org/officeDocument/2006/relationships/image" Target="../media/image78.e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42.bin"/><Relationship Id="rId7" Type="http://schemas.openxmlformats.org/officeDocument/2006/relationships/image" Target="../media/image69.wmf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40.bin"/><Relationship Id="rId25" Type="http://schemas.openxmlformats.org/officeDocument/2006/relationships/oleObject" Target="../embeddings/oleObject44.bin"/><Relationship Id="rId33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29" Type="http://schemas.openxmlformats.org/officeDocument/2006/relationships/image" Target="../media/image79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77.wmf"/><Relationship Id="rId32" Type="http://schemas.openxmlformats.org/officeDocument/2006/relationships/oleObject" Target="../embeddings/oleObject47.bin"/><Relationship Id="rId5" Type="http://schemas.openxmlformats.org/officeDocument/2006/relationships/image" Target="../media/image83.png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3.bin"/><Relationship Id="rId28" Type="http://schemas.openxmlformats.org/officeDocument/2006/relationships/oleObject" Target="../embeddings/oleObject45.bin"/><Relationship Id="rId10" Type="http://schemas.openxmlformats.org/officeDocument/2006/relationships/image" Target="../media/image70.wmf"/><Relationship Id="rId19" Type="http://schemas.openxmlformats.org/officeDocument/2006/relationships/oleObject" Target="../embeddings/oleObject41.bin"/><Relationship Id="rId31" Type="http://schemas.openxmlformats.org/officeDocument/2006/relationships/image" Target="../media/image80.wmf"/><Relationship Id="rId4" Type="http://schemas.openxmlformats.org/officeDocument/2006/relationships/image" Target="../media/image82.pn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72.wmf"/><Relationship Id="rId22" Type="http://schemas.openxmlformats.org/officeDocument/2006/relationships/image" Target="../media/image76.wmf"/><Relationship Id="rId27" Type="http://schemas.openxmlformats.org/officeDocument/2006/relationships/image" Target="../media/image84.png"/><Relationship Id="rId30" Type="http://schemas.openxmlformats.org/officeDocument/2006/relationships/oleObject" Target="../embeddings/oleObject4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88.wmf"/><Relationship Id="rId18" Type="http://schemas.openxmlformats.org/officeDocument/2006/relationships/image" Target="../media/image9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7.png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0.png"/><Relationship Id="rId11" Type="http://schemas.openxmlformats.org/officeDocument/2006/relationships/image" Target="../media/image87.wmf"/><Relationship Id="rId5" Type="http://schemas.openxmlformats.org/officeDocument/2006/relationships/image" Target="../media/image85.w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5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93.png"/><Relationship Id="rId5" Type="http://schemas.openxmlformats.org/officeDocument/2006/relationships/image" Target="../media/image47.png"/><Relationship Id="rId10" Type="http://schemas.microsoft.com/office/2007/relationships/hdphoto" Target="../media/hdphoto1.wdp"/><Relationship Id="rId4" Type="http://schemas.openxmlformats.org/officeDocument/2006/relationships/image" Target="../media/image91.png"/><Relationship Id="rId9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58.bin"/><Relationship Id="rId18" Type="http://schemas.openxmlformats.org/officeDocument/2006/relationships/oleObject" Target="../embeddings/oleObject60.bin"/><Relationship Id="rId26" Type="http://schemas.openxmlformats.org/officeDocument/2006/relationships/image" Target="../media/image101.e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6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97.wmf"/><Relationship Id="rId17" Type="http://schemas.openxmlformats.org/officeDocument/2006/relationships/image" Target="../media/image103.png"/><Relationship Id="rId25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9.wmf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100.wmf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5.bin"/><Relationship Id="rId10" Type="http://schemas.openxmlformats.org/officeDocument/2006/relationships/image" Target="../media/image96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102.png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98.wmf"/><Relationship Id="rId22" Type="http://schemas.openxmlformats.org/officeDocument/2006/relationships/oleObject" Target="../embeddings/oleObject6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10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4.emf"/><Relationship Id="rId11" Type="http://schemas.openxmlformats.org/officeDocument/2006/relationships/image" Target="../media/image106.wmf"/><Relationship Id="rId5" Type="http://schemas.openxmlformats.org/officeDocument/2006/relationships/oleObject" Target="../embeddings/oleObject67.bin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107.png"/><Relationship Id="rId9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13" Type="http://schemas.openxmlformats.org/officeDocument/2006/relationships/oleObject" Target="../embeddings/oleObject74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6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0.e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image" Target="../media/image114.wmf"/><Relationship Id="rId10" Type="http://schemas.openxmlformats.org/officeDocument/2006/relationships/image" Target="../media/image112.emf"/><Relationship Id="rId4" Type="http://schemas.openxmlformats.org/officeDocument/2006/relationships/image" Target="../media/image115.png"/><Relationship Id="rId9" Type="http://schemas.openxmlformats.org/officeDocument/2006/relationships/oleObject" Target="../embeddings/oleObject72.bin"/><Relationship Id="rId14" Type="http://schemas.openxmlformats.org/officeDocument/2006/relationships/oleObject" Target="../embeddings/oleObject7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122.wmf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125.png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119.wmf"/><Relationship Id="rId1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1.wmf"/><Relationship Id="rId20" Type="http://schemas.openxmlformats.org/officeDocument/2006/relationships/image" Target="../media/image123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78.bin"/><Relationship Id="rId24" Type="http://schemas.openxmlformats.org/officeDocument/2006/relationships/image" Target="../media/image126.png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0.bin"/><Relationship Id="rId23" Type="http://schemas.openxmlformats.org/officeDocument/2006/relationships/image" Target="../media/image124.emf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82.bin"/><Relationship Id="rId4" Type="http://schemas.openxmlformats.org/officeDocument/2006/relationships/image" Target="../media/image115.png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120.wmf"/><Relationship Id="rId22" Type="http://schemas.openxmlformats.org/officeDocument/2006/relationships/oleObject" Target="../embeddings/oleObject8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130.wmf"/><Relationship Id="rId18" Type="http://schemas.openxmlformats.org/officeDocument/2006/relationships/oleObject" Target="../embeddings/oleObject90.bin"/><Relationship Id="rId26" Type="http://schemas.openxmlformats.org/officeDocument/2006/relationships/image" Target="../media/image139.png"/><Relationship Id="rId3" Type="http://schemas.openxmlformats.org/officeDocument/2006/relationships/notesSlide" Target="../notesSlides/notesSlide19.xml"/><Relationship Id="rId21" Type="http://schemas.openxmlformats.org/officeDocument/2006/relationships/oleObject" Target="../embeddings/oleObject91.bin"/><Relationship Id="rId7" Type="http://schemas.openxmlformats.org/officeDocument/2006/relationships/image" Target="../media/image47.png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132.wmf"/><Relationship Id="rId25" Type="http://schemas.openxmlformats.org/officeDocument/2006/relationships/image" Target="../media/image138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9.bin"/><Relationship Id="rId20" Type="http://schemas.openxmlformats.org/officeDocument/2006/relationships/image" Target="../media/image137.pn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6.png"/><Relationship Id="rId11" Type="http://schemas.openxmlformats.org/officeDocument/2006/relationships/image" Target="../media/image129.wmf"/><Relationship Id="rId24" Type="http://schemas.openxmlformats.org/officeDocument/2006/relationships/image" Target="../media/image135.wmf"/><Relationship Id="rId5" Type="http://schemas.openxmlformats.org/officeDocument/2006/relationships/image" Target="../media/image127.wmf"/><Relationship Id="rId15" Type="http://schemas.openxmlformats.org/officeDocument/2006/relationships/image" Target="../media/image131.wmf"/><Relationship Id="rId23" Type="http://schemas.openxmlformats.org/officeDocument/2006/relationships/oleObject" Target="../embeddings/oleObject92.bin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133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88.bin"/><Relationship Id="rId22" Type="http://schemas.openxmlformats.org/officeDocument/2006/relationships/image" Target="../media/image134.wmf"/><Relationship Id="rId27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144.wmf"/><Relationship Id="rId18" Type="http://schemas.openxmlformats.org/officeDocument/2006/relationships/oleObject" Target="../embeddings/oleObject99.bin"/><Relationship Id="rId26" Type="http://schemas.openxmlformats.org/officeDocument/2006/relationships/oleObject" Target="../embeddings/oleObject103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148.wmf"/><Relationship Id="rId7" Type="http://schemas.openxmlformats.org/officeDocument/2006/relationships/image" Target="../media/image141.wmf"/><Relationship Id="rId12" Type="http://schemas.openxmlformats.org/officeDocument/2006/relationships/oleObject" Target="../embeddings/oleObject96.bin"/><Relationship Id="rId17" Type="http://schemas.openxmlformats.org/officeDocument/2006/relationships/image" Target="../media/image146.wmf"/><Relationship Id="rId25" Type="http://schemas.openxmlformats.org/officeDocument/2006/relationships/image" Target="../media/image1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8.bin"/><Relationship Id="rId20" Type="http://schemas.openxmlformats.org/officeDocument/2006/relationships/oleObject" Target="../embeddings/oleObject100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143.wmf"/><Relationship Id="rId24" Type="http://schemas.openxmlformats.org/officeDocument/2006/relationships/oleObject" Target="../embeddings/oleObject102.bin"/><Relationship Id="rId5" Type="http://schemas.openxmlformats.org/officeDocument/2006/relationships/image" Target="../media/image47.png"/><Relationship Id="rId15" Type="http://schemas.openxmlformats.org/officeDocument/2006/relationships/image" Target="../media/image145.wmf"/><Relationship Id="rId23" Type="http://schemas.openxmlformats.org/officeDocument/2006/relationships/image" Target="../media/image149.wmf"/><Relationship Id="rId10" Type="http://schemas.openxmlformats.org/officeDocument/2006/relationships/oleObject" Target="../embeddings/oleObject95.bin"/><Relationship Id="rId19" Type="http://schemas.openxmlformats.org/officeDocument/2006/relationships/image" Target="../media/image147.wmf"/><Relationship Id="rId4" Type="http://schemas.openxmlformats.org/officeDocument/2006/relationships/image" Target="../media/image152.png"/><Relationship Id="rId9" Type="http://schemas.openxmlformats.org/officeDocument/2006/relationships/image" Target="../media/image142.emf"/><Relationship Id="rId14" Type="http://schemas.openxmlformats.org/officeDocument/2006/relationships/oleObject" Target="../embeddings/oleObject97.bin"/><Relationship Id="rId22" Type="http://schemas.openxmlformats.org/officeDocument/2006/relationships/oleObject" Target="../embeddings/oleObject101.bin"/><Relationship Id="rId27" Type="http://schemas.openxmlformats.org/officeDocument/2006/relationships/image" Target="../media/image15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77.wmf"/><Relationship Id="rId18" Type="http://schemas.openxmlformats.org/officeDocument/2006/relationships/oleObject" Target="../embeddings/oleObject106.bin"/><Relationship Id="rId26" Type="http://schemas.openxmlformats.org/officeDocument/2006/relationships/oleObject" Target="../embeddings/oleObject108.bin"/><Relationship Id="rId39" Type="http://schemas.openxmlformats.org/officeDocument/2006/relationships/oleObject" Target="../embeddings/oleObject114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75.wmf"/><Relationship Id="rId34" Type="http://schemas.openxmlformats.org/officeDocument/2006/relationships/image" Target="../media/image166.png"/><Relationship Id="rId42" Type="http://schemas.openxmlformats.org/officeDocument/2006/relationships/image" Target="../media/image164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154.wmf"/><Relationship Id="rId25" Type="http://schemas.openxmlformats.org/officeDocument/2006/relationships/image" Target="../media/image76.wmf"/><Relationship Id="rId33" Type="http://schemas.openxmlformats.org/officeDocument/2006/relationships/image" Target="../media/image160.wmf"/><Relationship Id="rId38" Type="http://schemas.openxmlformats.org/officeDocument/2006/relationships/image" Target="../media/image16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5.bin"/><Relationship Id="rId20" Type="http://schemas.openxmlformats.org/officeDocument/2006/relationships/oleObject" Target="../embeddings/oleObject41.bin"/><Relationship Id="rId29" Type="http://schemas.openxmlformats.org/officeDocument/2006/relationships/image" Target="../media/image158.wmf"/><Relationship Id="rId41" Type="http://schemas.openxmlformats.org/officeDocument/2006/relationships/oleObject" Target="../embeddings/oleObject115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73.wmf"/><Relationship Id="rId24" Type="http://schemas.openxmlformats.org/officeDocument/2006/relationships/oleObject" Target="../embeddings/oleObject42.bin"/><Relationship Id="rId32" Type="http://schemas.openxmlformats.org/officeDocument/2006/relationships/oleObject" Target="../embeddings/oleObject111.bin"/><Relationship Id="rId37" Type="http://schemas.openxmlformats.org/officeDocument/2006/relationships/oleObject" Target="../embeddings/oleObject113.bin"/><Relationship Id="rId40" Type="http://schemas.openxmlformats.org/officeDocument/2006/relationships/image" Target="../media/image163.wmf"/><Relationship Id="rId5" Type="http://schemas.openxmlformats.org/officeDocument/2006/relationships/image" Target="../media/image71.wmf"/><Relationship Id="rId15" Type="http://schemas.openxmlformats.org/officeDocument/2006/relationships/image" Target="../media/image74.wmf"/><Relationship Id="rId23" Type="http://schemas.openxmlformats.org/officeDocument/2006/relationships/image" Target="../media/image156.wmf"/><Relationship Id="rId28" Type="http://schemas.openxmlformats.org/officeDocument/2006/relationships/oleObject" Target="../embeddings/oleObject109.bin"/><Relationship Id="rId36" Type="http://schemas.openxmlformats.org/officeDocument/2006/relationships/image" Target="../media/image161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155.wmf"/><Relationship Id="rId31" Type="http://schemas.openxmlformats.org/officeDocument/2006/relationships/image" Target="../media/image159.wmf"/><Relationship Id="rId44" Type="http://schemas.openxmlformats.org/officeDocument/2006/relationships/image" Target="../media/image165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153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107.bin"/><Relationship Id="rId27" Type="http://schemas.openxmlformats.org/officeDocument/2006/relationships/image" Target="../media/image157.wmf"/><Relationship Id="rId30" Type="http://schemas.openxmlformats.org/officeDocument/2006/relationships/oleObject" Target="../embeddings/oleObject110.bin"/><Relationship Id="rId35" Type="http://schemas.openxmlformats.org/officeDocument/2006/relationships/oleObject" Target="../embeddings/oleObject112.bin"/><Relationship Id="rId43" Type="http://schemas.openxmlformats.org/officeDocument/2006/relationships/oleObject" Target="../embeddings/oleObject11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emf"/><Relationship Id="rId13" Type="http://schemas.openxmlformats.org/officeDocument/2006/relationships/oleObject" Target="../embeddings/oleObject121.bin"/><Relationship Id="rId18" Type="http://schemas.openxmlformats.org/officeDocument/2006/relationships/oleObject" Target="../embeddings/oleObject122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173.emf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170.wmf"/><Relationship Id="rId17" Type="http://schemas.openxmlformats.org/officeDocument/2006/relationships/image" Target="../media/image179.png"/><Relationship Id="rId25" Type="http://schemas.openxmlformats.org/officeDocument/2006/relationships/image" Target="../media/image17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8.png"/><Relationship Id="rId20" Type="http://schemas.openxmlformats.org/officeDocument/2006/relationships/oleObject" Target="../embeddings/oleObject123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7.wmf"/><Relationship Id="rId11" Type="http://schemas.openxmlformats.org/officeDocument/2006/relationships/oleObject" Target="../embeddings/oleObject120.bin"/><Relationship Id="rId24" Type="http://schemas.openxmlformats.org/officeDocument/2006/relationships/oleObject" Target="../embeddings/oleObject125.bin"/><Relationship Id="rId5" Type="http://schemas.openxmlformats.org/officeDocument/2006/relationships/oleObject" Target="../embeddings/oleObject117.bin"/><Relationship Id="rId15" Type="http://schemas.openxmlformats.org/officeDocument/2006/relationships/image" Target="../media/image177.png"/><Relationship Id="rId23" Type="http://schemas.openxmlformats.org/officeDocument/2006/relationships/image" Target="../media/image174.emf"/><Relationship Id="rId10" Type="http://schemas.openxmlformats.org/officeDocument/2006/relationships/image" Target="../media/image169.emf"/><Relationship Id="rId19" Type="http://schemas.openxmlformats.org/officeDocument/2006/relationships/image" Target="../media/image172.emf"/><Relationship Id="rId4" Type="http://schemas.openxmlformats.org/officeDocument/2006/relationships/image" Target="../media/image176.png"/><Relationship Id="rId9" Type="http://schemas.openxmlformats.org/officeDocument/2006/relationships/oleObject" Target="../embeddings/oleObject119.bin"/><Relationship Id="rId14" Type="http://schemas.openxmlformats.org/officeDocument/2006/relationships/image" Target="../media/image171.wmf"/><Relationship Id="rId22" Type="http://schemas.openxmlformats.org/officeDocument/2006/relationships/oleObject" Target="../embeddings/oleObject12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emf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image" Target="../media/image194.e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96.png"/><Relationship Id="rId12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91.wmf"/><Relationship Id="rId11" Type="http://schemas.openxmlformats.org/officeDocument/2006/relationships/image" Target="../media/image193.emf"/><Relationship Id="rId5" Type="http://schemas.openxmlformats.org/officeDocument/2006/relationships/oleObject" Target="../embeddings/oleObject126.bin"/><Relationship Id="rId15" Type="http://schemas.openxmlformats.org/officeDocument/2006/relationships/image" Target="../media/image195.emf"/><Relationship Id="rId10" Type="http://schemas.openxmlformats.org/officeDocument/2006/relationships/oleObject" Target="../embeddings/oleObject128.bin"/><Relationship Id="rId4" Type="http://schemas.openxmlformats.org/officeDocument/2006/relationships/image" Target="../media/image185.png"/><Relationship Id="rId9" Type="http://schemas.openxmlformats.org/officeDocument/2006/relationships/image" Target="../media/image192.emf"/><Relationship Id="rId14" Type="http://schemas.openxmlformats.org/officeDocument/2006/relationships/oleObject" Target="../embeddings/oleObject13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10" Type="http://schemas.openxmlformats.org/officeDocument/2006/relationships/image" Target="../media/image201.png"/><Relationship Id="rId4" Type="http://schemas.openxmlformats.org/officeDocument/2006/relationships/image" Target="../media/image198.png"/><Relationship Id="rId9" Type="http://schemas.openxmlformats.org/officeDocument/2006/relationships/image" Target="../media/image19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205.e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02.wmf"/><Relationship Id="rId12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204.emf"/><Relationship Id="rId5" Type="http://schemas.openxmlformats.org/officeDocument/2006/relationships/image" Target="../media/image207.png"/><Relationship Id="rId15" Type="http://schemas.openxmlformats.org/officeDocument/2006/relationships/image" Target="../media/image206.emf"/><Relationship Id="rId10" Type="http://schemas.openxmlformats.org/officeDocument/2006/relationships/oleObject" Target="../embeddings/oleObject134.bin"/><Relationship Id="rId4" Type="http://schemas.openxmlformats.org/officeDocument/2006/relationships/image" Target="../media/image185.png"/><Relationship Id="rId9" Type="http://schemas.openxmlformats.org/officeDocument/2006/relationships/image" Target="../media/image203.emf"/><Relationship Id="rId14" Type="http://schemas.openxmlformats.org/officeDocument/2006/relationships/oleObject" Target="../embeddings/oleObject13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211.e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08.emf"/><Relationship Id="rId12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210.emf"/><Relationship Id="rId5" Type="http://schemas.openxmlformats.org/officeDocument/2006/relationships/image" Target="../media/image212.png"/><Relationship Id="rId10" Type="http://schemas.openxmlformats.org/officeDocument/2006/relationships/oleObject" Target="../embeddings/oleObject139.bin"/><Relationship Id="rId4" Type="http://schemas.openxmlformats.org/officeDocument/2006/relationships/image" Target="../media/image185.png"/><Relationship Id="rId9" Type="http://schemas.openxmlformats.org/officeDocument/2006/relationships/image" Target="../media/image20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2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4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0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17.wmf"/><Relationship Id="rId18" Type="http://schemas.openxmlformats.org/officeDocument/2006/relationships/oleObject" Target="../embeddings/oleObject144.bin"/><Relationship Id="rId3" Type="http://schemas.openxmlformats.org/officeDocument/2006/relationships/notesSlide" Target="../notesSlides/notesSlide32.xml"/><Relationship Id="rId21" Type="http://schemas.openxmlformats.org/officeDocument/2006/relationships/image" Target="../media/image221.emf"/><Relationship Id="rId7" Type="http://schemas.openxmlformats.org/officeDocument/2006/relationships/image" Target="../media/image224.png"/><Relationship Id="rId12" Type="http://schemas.openxmlformats.org/officeDocument/2006/relationships/oleObject" Target="../embeddings/oleObject141.bin"/><Relationship Id="rId17" Type="http://schemas.openxmlformats.org/officeDocument/2006/relationships/image" Target="../media/image21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3.bin"/><Relationship Id="rId20" Type="http://schemas.openxmlformats.org/officeDocument/2006/relationships/oleObject" Target="../embeddings/oleObject145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23.png"/><Relationship Id="rId11" Type="http://schemas.openxmlformats.org/officeDocument/2006/relationships/image" Target="../media/image217.wmf"/><Relationship Id="rId5" Type="http://schemas.openxmlformats.org/officeDocument/2006/relationships/image" Target="../media/image222.png"/><Relationship Id="rId15" Type="http://schemas.openxmlformats.org/officeDocument/2006/relationships/image" Target="../media/image218.emf"/><Relationship Id="rId10" Type="http://schemas.openxmlformats.org/officeDocument/2006/relationships/oleObject" Target="../embeddings/oleObject141.bin"/><Relationship Id="rId19" Type="http://schemas.openxmlformats.org/officeDocument/2006/relationships/image" Target="../media/image220.emf"/><Relationship Id="rId4" Type="http://schemas.openxmlformats.org/officeDocument/2006/relationships/image" Target="../media/image185.png"/><Relationship Id="rId9" Type="http://schemas.openxmlformats.org/officeDocument/2006/relationships/image" Target="../media/image1170.png"/><Relationship Id="rId14" Type="http://schemas.openxmlformats.org/officeDocument/2006/relationships/oleObject" Target="../embeddings/oleObject14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image" Target="../media/image227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31.png"/><Relationship Id="rId12" Type="http://schemas.openxmlformats.org/officeDocument/2006/relationships/oleObject" Target="../embeddings/oleObject147.bin"/><Relationship Id="rId17" Type="http://schemas.openxmlformats.org/officeDocument/2006/relationships/image" Target="../media/image2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9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30.png"/><Relationship Id="rId11" Type="http://schemas.openxmlformats.org/officeDocument/2006/relationships/image" Target="../media/image233.png"/><Relationship Id="rId5" Type="http://schemas.openxmlformats.org/officeDocument/2006/relationships/image" Target="../media/image222.png"/><Relationship Id="rId15" Type="http://schemas.openxmlformats.org/officeDocument/2006/relationships/image" Target="../media/image228.wmf"/><Relationship Id="rId10" Type="http://schemas.openxmlformats.org/officeDocument/2006/relationships/image" Target="../media/image226.wmf"/><Relationship Id="rId4" Type="http://schemas.openxmlformats.org/officeDocument/2006/relationships/image" Target="../media/image185.png"/><Relationship Id="rId9" Type="http://schemas.openxmlformats.org/officeDocument/2006/relationships/oleObject" Target="../embeddings/oleObject146.bin"/><Relationship Id="rId14" Type="http://schemas.openxmlformats.org/officeDocument/2006/relationships/oleObject" Target="../embeddings/oleObject14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30.wmf"/><Relationship Id="rId10" Type="http://schemas.openxmlformats.org/officeDocument/2006/relationships/image" Target="../media/image28.e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9.wmf"/><Relationship Id="rId18" Type="http://schemas.openxmlformats.org/officeDocument/2006/relationships/image" Target="../media/image41.wmf"/><Relationship Id="rId26" Type="http://schemas.openxmlformats.org/officeDocument/2006/relationships/image" Target="../media/image45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21.bin"/><Relationship Id="rId7" Type="http://schemas.openxmlformats.org/officeDocument/2006/relationships/image" Target="../media/image47.png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png"/><Relationship Id="rId20" Type="http://schemas.openxmlformats.org/officeDocument/2006/relationships/image" Target="../media/image4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24" Type="http://schemas.openxmlformats.org/officeDocument/2006/relationships/image" Target="../media/image44.wmf"/><Relationship Id="rId5" Type="http://schemas.openxmlformats.org/officeDocument/2006/relationships/image" Target="../media/image37.wmf"/><Relationship Id="rId15" Type="http://schemas.openxmlformats.org/officeDocument/2006/relationships/image" Target="../media/image40.wmf"/><Relationship Id="rId23" Type="http://schemas.openxmlformats.org/officeDocument/2006/relationships/oleObject" Target="../embeddings/oleObject22.bin"/><Relationship Id="rId10" Type="http://schemas.openxmlformats.org/officeDocument/2006/relationships/image" Target="../media/image48.png"/><Relationship Id="rId19" Type="http://schemas.openxmlformats.org/officeDocument/2006/relationships/oleObject" Target="../embeddings/oleObject20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18.bin"/><Relationship Id="rId22" Type="http://schemas.openxmlformats.org/officeDocument/2006/relationships/image" Target="../media/image43.wmf"/><Relationship Id="rId27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5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0.wmf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51.wmf"/><Relationship Id="rId14" Type="http://schemas.openxmlformats.org/officeDocument/2006/relationships/image" Target="../media/image5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7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620.png"/><Relationship Id="rId5" Type="http://schemas.openxmlformats.org/officeDocument/2006/relationships/image" Target="../media/image47.png"/><Relationship Id="rId15" Type="http://schemas.openxmlformats.org/officeDocument/2006/relationships/image" Target="../media/image58.wmf"/><Relationship Id="rId10" Type="http://schemas.openxmlformats.org/officeDocument/2006/relationships/image" Target="../media/image56.w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29.bin"/><Relationship Id="rId1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" b="30755"/>
          <a:stretch/>
        </p:blipFill>
        <p:spPr bwMode="auto">
          <a:xfrm>
            <a:off x="1179820" y="535348"/>
            <a:ext cx="2134156" cy="33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1065490" y="886996"/>
            <a:ext cx="23628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5" t="57755" b="1"/>
          <a:stretch/>
        </p:blipFill>
        <p:spPr bwMode="auto">
          <a:xfrm>
            <a:off x="6206358" y="2627378"/>
            <a:ext cx="4856634" cy="109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41" y="1950933"/>
            <a:ext cx="5333801" cy="792089"/>
          </a:xfrm>
          <a:prstGeom prst="rect">
            <a:avLst/>
          </a:prstGeom>
        </p:spPr>
      </p:pic>
      <p:pic>
        <p:nvPicPr>
          <p:cNvPr id="53350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" b="30357"/>
          <a:stretch/>
        </p:blipFill>
        <p:spPr bwMode="auto">
          <a:xfrm>
            <a:off x="6206358" y="2685856"/>
            <a:ext cx="3703274" cy="59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350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" b="34005"/>
          <a:stretch/>
        </p:blipFill>
        <p:spPr bwMode="auto">
          <a:xfrm>
            <a:off x="5867341" y="3124121"/>
            <a:ext cx="4344531" cy="49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8853" y="2042903"/>
            <a:ext cx="1472537" cy="1400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83213" y="31019"/>
            <a:ext cx="2323382" cy="292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05134" y="3704243"/>
            <a:ext cx="1857858" cy="15244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537111"/>
              </p:ext>
            </p:extLst>
          </p:nvPr>
        </p:nvGraphicFramePr>
        <p:xfrm>
          <a:off x="5525940" y="2809714"/>
          <a:ext cx="127033" cy="139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53" name="Equation" r:id="rId13" imgW="126720" imgH="139680" progId="Equation.DSMT4">
                  <p:embed/>
                </p:oleObj>
              </mc:Choice>
              <mc:Fallback>
                <p:oleObj name="Equation" r:id="rId13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25940" y="2809714"/>
                        <a:ext cx="127033" cy="139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53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57200" y="1606409"/>
            <a:ext cx="2568304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1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Đồ thị:</a:t>
            </a:r>
            <a:endParaRPr lang="vi-VN" sz="2401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3049" y="2824497"/>
                <a:ext cx="5953948" cy="89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sz="2601" b="1">
                    <a:latin typeface="Arial" pitchFamily="34" charset="0"/>
                    <a:cs typeface="Arial" pitchFamily="34" charset="0"/>
                  </a:rPr>
                  <a:t>Giao điểm giữa đồ thị và trục </a:t>
                </a:r>
                <a14:m>
                  <m:oMath xmlns:m="http://schemas.openxmlformats.org/officeDocument/2006/math">
                    <m:r>
                      <a:rPr lang="en-US" sz="2601" i="1">
                        <a:latin typeface="Cambria Math" panose="02040503050406030204" pitchFamily="18" charset="0"/>
                        <a:cs typeface="Arial" pitchFamily="34" charset="0"/>
                      </a:rPr>
                      <m:t>𝑂𝑥</m:t>
                    </m:r>
                  </m:oMath>
                </a14:m>
                <a:r>
                  <a:rPr lang="en-US" sz="2601" b="1">
                    <a:latin typeface="Arial" pitchFamily="34" charset="0"/>
                    <a:cs typeface="Arial" pitchFamily="34" charset="0"/>
                  </a:rPr>
                  <a:t> tại </a:t>
                </a:r>
              </a:p>
              <a:p>
                <a:pPr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1">
                          <a:latin typeface="Cambria Math" panose="02040503050406030204" pitchFamily="18" charset="0"/>
                          <a:cs typeface="Arial" pitchFamily="34" charset="0"/>
                        </a:rPr>
                        <m:t>(1;0) </m:t>
                      </m:r>
                    </m:oMath>
                  </m:oMathPara>
                </a14:m>
                <a:endParaRPr lang="vi-VN" sz="260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9" y="2824497"/>
                <a:ext cx="5953948" cy="892809"/>
              </a:xfrm>
              <a:prstGeom prst="rect">
                <a:avLst/>
              </a:prstGeom>
              <a:blipFill>
                <a:blip r:embed="rId4"/>
                <a:stretch>
                  <a:fillRect l="-1842" t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0637" y="3854942"/>
                <a:ext cx="5857226" cy="89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bg1"/>
                  </a:buClr>
                </a:pPr>
                <a:r>
                  <a:rPr lang="en-US" sz="2601" b="1">
                    <a:latin typeface="Arial" pitchFamily="34" charset="0"/>
                    <a:cs typeface="Arial" pitchFamily="34" charset="0"/>
                  </a:rPr>
                  <a:t>Giao điểm giữa đồ thị và trục </a:t>
                </a:r>
                <a14:m>
                  <m:oMath xmlns:m="http://schemas.openxmlformats.org/officeDocument/2006/math">
                    <m:r>
                      <a:rPr lang="en-US" sz="2601" i="1">
                        <a:latin typeface="Cambria Math" panose="02040503050406030204" pitchFamily="18" charset="0"/>
                        <a:cs typeface="Arial" pitchFamily="34" charset="0"/>
                      </a:rPr>
                      <m:t>𝑂𝑦</m:t>
                    </m:r>
                  </m:oMath>
                </a14:m>
                <a:r>
                  <a:rPr lang="en-US" sz="2601" b="1">
                    <a:latin typeface="Arial" pitchFamily="34" charset="0"/>
                    <a:cs typeface="Arial" pitchFamily="34" charset="0"/>
                  </a:rPr>
                  <a:t> tại              </a:t>
                </a:r>
                <a14:m>
                  <m:oMath xmlns:m="http://schemas.openxmlformats.org/officeDocument/2006/math">
                    <m:r>
                      <a:rPr lang="en-US" sz="2601" i="1">
                        <a:latin typeface="Cambria Math" panose="02040503050406030204" pitchFamily="18" charset="0"/>
                        <a:cs typeface="Arial" pitchFamily="34" charset="0"/>
                      </a:rPr>
                      <m:t>(0;2)</m:t>
                    </m:r>
                  </m:oMath>
                </a14:m>
                <a:endParaRPr lang="vi-VN" sz="2601" i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37" y="3854942"/>
                <a:ext cx="5857226" cy="892809"/>
              </a:xfrm>
              <a:prstGeom prst="rect">
                <a:avLst/>
              </a:prstGeom>
              <a:blipFill>
                <a:blip r:embed="rId5"/>
                <a:stretch>
                  <a:fillRect l="-937" t="-6122" r="-2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898182" y="2225076"/>
            <a:ext cx="1172555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1" b="1">
                <a:latin typeface="Arial" panose="020B0604020202020204" pitchFamily="34" charset="0"/>
                <a:cs typeface="Arial" panose="020B0604020202020204" pitchFamily="34" charset="0"/>
              </a:rPr>
              <a:t>Xét:</a:t>
            </a:r>
            <a:endParaRPr lang="vi-VN" sz="2401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763908"/>
              </p:ext>
            </p:extLst>
          </p:nvPr>
        </p:nvGraphicFramePr>
        <p:xfrm>
          <a:off x="1512614" y="2191241"/>
          <a:ext cx="2803389" cy="476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14" name="Equation" r:id="rId6" imgW="1346040" imgH="203040" progId="Equation.DSMT4">
                  <p:embed/>
                </p:oleObj>
              </mc:Choice>
              <mc:Fallback>
                <p:oleObj name="Equation" r:id="rId6" imgW="1346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12614" y="2191241"/>
                        <a:ext cx="2803389" cy="476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11790"/>
              </p:ext>
            </p:extLst>
          </p:nvPr>
        </p:nvGraphicFramePr>
        <p:xfrm>
          <a:off x="4325008" y="2234913"/>
          <a:ext cx="1082668" cy="415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15" name="Equation" r:id="rId8" imgW="520560" imgH="177480" progId="Equation.DSMT4">
                  <p:embed/>
                </p:oleObj>
              </mc:Choice>
              <mc:Fallback>
                <p:oleObj name="Equation" r:id="rId8" imgW="520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25008" y="2234913"/>
                        <a:ext cx="1082668" cy="415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>
            <a:off x="6542923" y="2068194"/>
            <a:ext cx="0" cy="3878327"/>
          </a:xfrm>
          <a:prstGeom prst="line">
            <a:avLst/>
          </a:prstGeom>
          <a:ln w="285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149030" y="1999063"/>
            <a:ext cx="4115872" cy="4090715"/>
            <a:chOff x="7694612" y="1933962"/>
            <a:chExt cx="4114800" cy="4089650"/>
          </a:xfrm>
        </p:grpSpPr>
        <p:sp>
          <p:nvSpPr>
            <p:cNvPr id="56" name="Rounded Rectangle 55"/>
            <p:cNvSpPr/>
            <p:nvPr/>
          </p:nvSpPr>
          <p:spPr>
            <a:xfrm>
              <a:off x="7694612" y="1933962"/>
              <a:ext cx="4114800" cy="4089650"/>
            </a:xfrm>
            <a:prstGeom prst="roundRect">
              <a:avLst>
                <a:gd name="adj" fmla="val 534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pic>
          <p:nvPicPr>
            <p:cNvPr id="536582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012" y="2239843"/>
              <a:ext cx="3086100" cy="336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5448" y="-17933"/>
            <a:ext cx="11978738" cy="1452896"/>
            <a:chOff x="283548" y="69411"/>
            <a:chExt cx="11978738" cy="1452896"/>
          </a:xfrm>
        </p:grpSpPr>
        <p:sp>
          <p:nvSpPr>
            <p:cNvPr id="27" name="Rounded Rectangle 26"/>
            <p:cNvSpPr/>
            <p:nvPr/>
          </p:nvSpPr>
          <p:spPr>
            <a:xfrm>
              <a:off x="1063633" y="173672"/>
              <a:ext cx="11174781" cy="1314800"/>
            </a:xfrm>
            <a:prstGeom prst="roundRect">
              <a:avLst>
                <a:gd name="adj" fmla="val 9218"/>
              </a:avLst>
            </a:prstGeom>
            <a:solidFill>
              <a:srgbClr val="BED0D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6686" y="69411"/>
              <a:ext cx="11785600" cy="13296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14940" y="552165"/>
              <a:ext cx="9603701" cy="46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1" b="1">
                  <a:cs typeface="Times New Roman" pitchFamily="18" charset="0"/>
                </a:rPr>
                <a:t>Khảo sát sự biến thiên và vẽ đồ thị hàm số </a:t>
              </a:r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8305171"/>
                </p:ext>
              </p:extLst>
            </p:nvPr>
          </p:nvGraphicFramePr>
          <p:xfrm>
            <a:off x="8401062" y="474392"/>
            <a:ext cx="3433043" cy="5918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6816" name="Equation" r:id="rId11" imgW="1358640" imgH="228600" progId="Equation.DSMT4">
                    <p:embed/>
                  </p:oleObj>
                </mc:Choice>
                <mc:Fallback>
                  <p:oleObj name="Equation" r:id="rId11" imgW="1358640" imgH="228600" progId="Equation.DSMT4">
                    <p:embed/>
                    <p:pic>
                      <p:nvPicPr>
                        <p:cNvPr id="43" name="Object 42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401062" y="474392"/>
                          <a:ext cx="3433043" cy="5918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3548" y="101816"/>
              <a:ext cx="1408298" cy="1420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26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50852" y="104013"/>
            <a:ext cx="7774425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337" indent="-457337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1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 dạng của đồ thị hàm số bậc ba </a:t>
            </a:r>
            <a:endParaRPr lang="vi-VN" sz="2401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188617"/>
              </p:ext>
            </p:extLst>
          </p:nvPr>
        </p:nvGraphicFramePr>
        <p:xfrm>
          <a:off x="5943560" y="65681"/>
          <a:ext cx="4157447" cy="538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42" name="Equation" r:id="rId4" imgW="1942920" imgH="228600" progId="Equation.DSMT4">
                  <p:embed/>
                </p:oleObj>
              </mc:Choice>
              <mc:Fallback>
                <p:oleObj name="Equation" r:id="rId4" imgW="194292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560" y="65681"/>
                        <a:ext cx="4157447" cy="538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2809" y="685085"/>
            <a:ext cx="9264177" cy="602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8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531167"/>
            <a:ext cx="990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/>
              <a:t>Khảo sát sự biến thiên và vẽ đồ thị của hàm số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y = -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² - 5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-35868"/>
            <a:ext cx="1600200" cy="16002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71600" y="381000"/>
            <a:ext cx="106680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826" y="1214943"/>
            <a:ext cx="1072047" cy="2546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0230" y="1382683"/>
            <a:ext cx="3072091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1" b="1">
                <a:latin typeface="Arial" pitchFamily="34" charset="0"/>
                <a:cs typeface="Arial" pitchFamily="34" charset="0"/>
              </a:rPr>
              <a:t>1. Tập xác định: 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060" y="1813318"/>
            <a:ext cx="2534209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1" b="1">
                <a:latin typeface="Arial" pitchFamily="34" charset="0"/>
                <a:cs typeface="Arial" pitchFamily="34" charset="0"/>
              </a:rPr>
              <a:t>2. Sự biến thiên 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103084" y="2182737"/>
            <a:ext cx="4916766" cy="561975"/>
            <a:chOff x="1103084" y="2425671"/>
            <a:chExt cx="4916766" cy="561975"/>
          </a:xfrm>
        </p:grpSpPr>
        <p:sp>
          <p:nvSpPr>
            <p:cNvPr id="13" name="TextBox 12"/>
            <p:cNvSpPr txBox="1"/>
            <p:nvPr/>
          </p:nvSpPr>
          <p:spPr>
            <a:xfrm>
              <a:off x="1103084" y="2474364"/>
              <a:ext cx="1106716" cy="46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1" b="1">
                  <a:latin typeface="Arial" pitchFamily="34" charset="0"/>
                  <a:cs typeface="Arial" pitchFamily="34" charset="0"/>
                </a:rPr>
                <a:t>Ta có:</a:t>
              </a: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5646007"/>
                </p:ext>
              </p:extLst>
            </p:nvPr>
          </p:nvGraphicFramePr>
          <p:xfrm>
            <a:off x="2090788" y="2425671"/>
            <a:ext cx="3929062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541" name="Equation" r:id="rId6" imgW="1803240" imgH="228600" progId="Equation.DSMT4">
                    <p:embed/>
                  </p:oleObj>
                </mc:Choice>
                <mc:Fallback>
                  <p:oleObj name="Equation" r:id="rId6" imgW="1803240" imgH="228600" progId="Equation.DSMT4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0788" y="2425671"/>
                          <a:ext cx="3929062" cy="561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8" name="Straight Connector 17"/>
          <p:cNvCxnSpPr/>
          <p:nvPr/>
        </p:nvCxnSpPr>
        <p:spPr>
          <a:xfrm>
            <a:off x="6405344" y="1636977"/>
            <a:ext cx="22302" cy="4869311"/>
          </a:xfrm>
          <a:prstGeom prst="line">
            <a:avLst/>
          </a:prstGeom>
          <a:ln w="285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18756" y="2695975"/>
                <a:ext cx="40863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Hàm số nghịch biến trên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b="1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56" y="2695975"/>
                <a:ext cx="4086375" cy="461665"/>
              </a:xfrm>
              <a:prstGeom prst="rect">
                <a:avLst/>
              </a:prstGeom>
              <a:blipFill>
                <a:blip r:embed="rId8"/>
                <a:stretch>
                  <a:fillRect l="-238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103084" y="3132664"/>
            <a:ext cx="3876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Hàm số không có cực trị.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15748" y="3566141"/>
            <a:ext cx="4746015" cy="631941"/>
            <a:chOff x="1103084" y="4232707"/>
            <a:chExt cx="4746015" cy="631941"/>
          </a:xfrm>
        </p:grpSpPr>
        <p:sp>
          <p:nvSpPr>
            <p:cNvPr id="21" name="TextBox 20"/>
            <p:cNvSpPr txBox="1"/>
            <p:nvPr/>
          </p:nvSpPr>
          <p:spPr>
            <a:xfrm>
              <a:off x="1103084" y="4232707"/>
              <a:ext cx="1753056" cy="46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2401" b="1">
                  <a:latin typeface="Arial" pitchFamily="34" charset="0"/>
                  <a:cs typeface="Arial" pitchFamily="34" charset="0"/>
                </a:rPr>
                <a:t>Giới hạn:</a:t>
              </a:r>
              <a:endParaRPr lang="vi-VN" sz="2401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7802822"/>
                </p:ext>
              </p:extLst>
            </p:nvPr>
          </p:nvGraphicFramePr>
          <p:xfrm>
            <a:off x="2553449" y="4266160"/>
            <a:ext cx="3295650" cy="59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542" name="Equation" r:id="rId9" imgW="1536480" imgH="279360" progId="Equation.DSMT4">
                    <p:embed/>
                  </p:oleObj>
                </mc:Choice>
                <mc:Fallback>
                  <p:oleObj name="Equation" r:id="rId9" imgW="15364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53449" y="4266160"/>
                          <a:ext cx="3295650" cy="598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845537" y="4742842"/>
            <a:ext cx="5430269" cy="1647335"/>
            <a:chOff x="663319" y="4715843"/>
            <a:chExt cx="6310606" cy="1908307"/>
          </a:xfrm>
        </p:grpSpPr>
        <p:sp>
          <p:nvSpPr>
            <p:cNvPr id="36" name="Rectangle 35"/>
            <p:cNvSpPr/>
            <p:nvPr/>
          </p:nvSpPr>
          <p:spPr>
            <a:xfrm>
              <a:off x="663319" y="4715843"/>
              <a:ext cx="6310606" cy="1908307"/>
            </a:xfrm>
            <a:prstGeom prst="rect">
              <a:avLst/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28575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1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405051" y="4749483"/>
              <a:ext cx="0" cy="18383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1223025"/>
                </p:ext>
              </p:extLst>
            </p:nvPr>
          </p:nvGraphicFramePr>
          <p:xfrm>
            <a:off x="686617" y="5378133"/>
            <a:ext cx="677863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543" name="Equation" r:id="rId11" imgW="380880" imgH="203040" progId="Equation.DSMT4">
                    <p:embed/>
                  </p:oleObj>
                </mc:Choice>
                <mc:Fallback>
                  <p:oleObj name="Equation" r:id="rId11" imgW="380880" imgH="20304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86617" y="5378133"/>
                          <a:ext cx="677863" cy="357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2769065"/>
                </p:ext>
              </p:extLst>
            </p:nvPr>
          </p:nvGraphicFramePr>
          <p:xfrm>
            <a:off x="873125" y="4952683"/>
            <a:ext cx="223837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544" name="Equation" r:id="rId13" imgW="126720" imgH="139680" progId="Equation.DSMT4">
                    <p:embed/>
                  </p:oleObj>
                </mc:Choice>
                <mc:Fallback>
                  <p:oleObj name="Equation" r:id="rId13" imgW="126720" imgH="139680" progId="Equation.DSMT4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73125" y="4952683"/>
                          <a:ext cx="223837" cy="247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8515256"/>
                </p:ext>
              </p:extLst>
            </p:nvPr>
          </p:nvGraphicFramePr>
          <p:xfrm>
            <a:off x="6357114" y="5028520"/>
            <a:ext cx="429019" cy="246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545" name="Equation" r:id="rId15" imgW="241200" imgH="139680" progId="Equation.DSMT4">
                    <p:embed/>
                  </p:oleObj>
                </mc:Choice>
                <mc:Fallback>
                  <p:oleObj name="Equation" r:id="rId15" imgW="241200" imgH="13968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357114" y="5028520"/>
                          <a:ext cx="429019" cy="2466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Straight Connector 42"/>
            <p:cNvCxnSpPr/>
            <p:nvPr/>
          </p:nvCxnSpPr>
          <p:spPr>
            <a:xfrm>
              <a:off x="790574" y="5296751"/>
              <a:ext cx="6019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90574" y="5816284"/>
              <a:ext cx="6019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9376857"/>
                </p:ext>
              </p:extLst>
            </p:nvPr>
          </p:nvGraphicFramePr>
          <p:xfrm>
            <a:off x="718522" y="6011778"/>
            <a:ext cx="585788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546" name="Equation" r:id="rId17" imgW="330120" imgH="203040" progId="Equation.DSMT4">
                    <p:embed/>
                  </p:oleObj>
                </mc:Choice>
                <mc:Fallback>
                  <p:oleObj name="Equation" r:id="rId17" imgW="330120" imgH="20304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18522" y="6011778"/>
                          <a:ext cx="585788" cy="361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9" name="Straight Arrow Connector 48"/>
            <p:cNvCxnSpPr/>
            <p:nvPr/>
          </p:nvCxnSpPr>
          <p:spPr>
            <a:xfrm>
              <a:off x="1885282" y="5998723"/>
              <a:ext cx="4025974" cy="3339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405618"/>
                </p:ext>
              </p:extLst>
            </p:nvPr>
          </p:nvGraphicFramePr>
          <p:xfrm>
            <a:off x="6350480" y="6262209"/>
            <a:ext cx="429017" cy="223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547" name="Equation" r:id="rId19" imgW="241200" imgH="126720" progId="Equation.DSMT4">
                    <p:embed/>
                  </p:oleObj>
                </mc:Choice>
                <mc:Fallback>
                  <p:oleObj name="Equation" r:id="rId19" imgW="241200" imgH="12672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350480" y="6262209"/>
                          <a:ext cx="429017" cy="223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160106"/>
                </p:ext>
              </p:extLst>
            </p:nvPr>
          </p:nvGraphicFramePr>
          <p:xfrm>
            <a:off x="1423134" y="4970595"/>
            <a:ext cx="429019" cy="223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548" name="Equation" r:id="rId21" imgW="241200" imgH="126720" progId="Equation.DSMT4">
                    <p:embed/>
                  </p:oleObj>
                </mc:Choice>
                <mc:Fallback>
                  <p:oleObj name="Equation" r:id="rId21" imgW="241200" imgH="12672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423134" y="4970595"/>
                          <a:ext cx="429019" cy="223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6545027"/>
                </p:ext>
              </p:extLst>
            </p:nvPr>
          </p:nvGraphicFramePr>
          <p:xfrm>
            <a:off x="3864659" y="5487248"/>
            <a:ext cx="241300" cy="195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549" name="Equation" r:id="rId23" imgW="126720" imgH="101520" progId="Equation.DSMT4">
                    <p:embed/>
                  </p:oleObj>
                </mc:Choice>
                <mc:Fallback>
                  <p:oleObj name="Equation" r:id="rId23" imgW="126720" imgH="10152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3864659" y="5487248"/>
                          <a:ext cx="241300" cy="195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7892990"/>
                </p:ext>
              </p:extLst>
            </p:nvPr>
          </p:nvGraphicFramePr>
          <p:xfrm>
            <a:off x="1424133" y="5817370"/>
            <a:ext cx="429019" cy="246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550" name="Equation" r:id="rId15" imgW="241200" imgH="139680" progId="Equation.DSMT4">
                    <p:embed/>
                  </p:oleObj>
                </mc:Choice>
                <mc:Fallback>
                  <p:oleObj name="Equation" r:id="rId15" imgW="241200" imgH="13968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424133" y="5817370"/>
                          <a:ext cx="429019" cy="2466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TextBox 65"/>
          <p:cNvSpPr txBox="1"/>
          <p:nvPr/>
        </p:nvSpPr>
        <p:spPr>
          <a:xfrm>
            <a:off x="723900" y="4159803"/>
            <a:ext cx="2836772" cy="461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3003" indent="-343003">
              <a:buFont typeface="Wingdings" panose="05000000000000000000" pitchFamily="2" charset="2"/>
              <a:buChar char="v"/>
            </a:pPr>
            <a:r>
              <a:rPr lang="en-US" sz="2401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biến thiên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497331" y="1382742"/>
            <a:ext cx="5764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3. Đồ thị hàm số đi qua gốc toạ độ và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6863175" y="1727237"/>
            <a:ext cx="5184535" cy="835271"/>
            <a:chOff x="6705600" y="1908571"/>
            <a:chExt cx="5184535" cy="835271"/>
          </a:xfrm>
        </p:grpSpPr>
        <p:graphicFrame>
          <p:nvGraphicFramePr>
            <p:cNvPr id="73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8387884"/>
                </p:ext>
              </p:extLst>
            </p:nvPr>
          </p:nvGraphicFramePr>
          <p:xfrm>
            <a:off x="10488792" y="1908571"/>
            <a:ext cx="1095131" cy="835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551" name="Equation" r:id="rId25" imgW="561436" imgH="428537" progId="Equation.DSMT4">
                    <p:embed/>
                  </p:oleObj>
                </mc:Choice>
                <mc:Fallback>
                  <p:oleObj name="Equation" r:id="rId25" imgW="561436" imgH="428537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0488792" y="1908571"/>
                          <a:ext cx="1095131" cy="8352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Rectangle 73"/>
            <p:cNvSpPr/>
            <p:nvPr/>
          </p:nvSpPr>
          <p:spPr>
            <a:xfrm>
              <a:off x="6705600" y="2007039"/>
              <a:ext cx="51845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/>
                <a:t>có tâm </a:t>
              </a:r>
              <a:r>
                <a:rPr lang="vi-VN" b="1">
                  <a:latin typeface="+mj-lt"/>
                  <a:ea typeface="SimSun" panose="02010600030101010101" pitchFamily="2" charset="-122"/>
                </a:rPr>
                <a:t>đối xứng</a:t>
              </a:r>
              <a:r>
                <a:rPr lang="en-US" b="1">
                  <a:latin typeface="+mj-lt"/>
                  <a:ea typeface="SimSun" panose="02010600030101010101" pitchFamily="2" charset="-122"/>
                </a:rPr>
                <a:t> </a:t>
              </a:r>
              <a:r>
                <a:rPr lang="vi-VN" b="1">
                  <a:latin typeface="+mj-lt"/>
                  <a:ea typeface="SimSun" panose="02010600030101010101" pitchFamily="2" charset="-122"/>
                </a:rPr>
                <a:t>là điểm </a:t>
              </a:r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898929" y="2294002"/>
            <a:ext cx="3525913" cy="4296721"/>
            <a:chOff x="6954278" y="2412184"/>
            <a:chExt cx="3525913" cy="4296721"/>
          </a:xfrm>
        </p:grpSpPr>
        <p:grpSp>
          <p:nvGrpSpPr>
            <p:cNvPr id="92" name="Group 91"/>
            <p:cNvGrpSpPr/>
            <p:nvPr/>
          </p:nvGrpSpPr>
          <p:grpSpPr>
            <a:xfrm>
              <a:off x="6954278" y="2412184"/>
              <a:ext cx="3525913" cy="4296721"/>
              <a:chOff x="6916208" y="2485079"/>
              <a:chExt cx="3525913" cy="4296721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6916208" y="2485079"/>
                <a:ext cx="3525913" cy="4296721"/>
              </a:xfrm>
              <a:prstGeom prst="roundRect">
                <a:avLst>
                  <a:gd name="adj" fmla="val 534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31" tIns="60965" rIns="121931" bIns="60965" rtlCol="0" anchor="ctr"/>
              <a:lstStyle/>
              <a:p>
                <a:pPr algn="ctr"/>
                <a:endParaRPr lang="en-US" sz="2401"/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63431" y="2583511"/>
                <a:ext cx="3415720" cy="4059424"/>
              </a:xfrm>
              <a:prstGeom prst="rect">
                <a:avLst/>
              </a:prstGeom>
            </p:spPr>
          </p:pic>
        </p:grpSp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6334465"/>
                </p:ext>
              </p:extLst>
            </p:nvPr>
          </p:nvGraphicFramePr>
          <p:xfrm>
            <a:off x="10050680" y="4272369"/>
            <a:ext cx="219748" cy="236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552" name="Equation" r:id="rId28" imgW="164880" imgH="177480" progId="Equation.DSMT4">
                    <p:embed/>
                  </p:oleObj>
                </mc:Choice>
                <mc:Fallback>
                  <p:oleObj name="Equation" r:id="rId28" imgW="1648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0050680" y="4272369"/>
                          <a:ext cx="219748" cy="2366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2315589"/>
                </p:ext>
              </p:extLst>
            </p:nvPr>
          </p:nvGraphicFramePr>
          <p:xfrm>
            <a:off x="8669338" y="2600325"/>
            <a:ext cx="236537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553" name="Equation" r:id="rId30" imgW="177480" imgH="215640" progId="Equation.DSMT4">
                    <p:embed/>
                  </p:oleObj>
                </mc:Choice>
                <mc:Fallback>
                  <p:oleObj name="Equation" r:id="rId30" imgW="177480" imgH="215640" progId="Equation.DSMT4">
                    <p:embed/>
                    <p:pic>
                      <p:nvPicPr>
                        <p:cNvPr id="77" name="Object 76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8669338" y="2600325"/>
                          <a:ext cx="236537" cy="287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3836216"/>
                </p:ext>
              </p:extLst>
            </p:nvPr>
          </p:nvGraphicFramePr>
          <p:xfrm>
            <a:off x="8242349" y="4591236"/>
            <a:ext cx="269875" cy="303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554" name="Equation" r:id="rId32" imgW="203040" imgH="228600" progId="Equation.DSMT4">
                    <p:embed/>
                  </p:oleObj>
                </mc:Choice>
                <mc:Fallback>
                  <p:oleObj name="Equation" r:id="rId32" imgW="203040" imgH="228600" progId="Equation.DSMT4">
                    <p:embed/>
                    <p:pic>
                      <p:nvPicPr>
                        <p:cNvPr id="78" name="Object 77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8242349" y="4591236"/>
                          <a:ext cx="269875" cy="303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358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  <p:bldP spid="8" grpId="0"/>
      <p:bldP spid="66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8171" y="620248"/>
            <a:ext cx="2134156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1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Hàm số </a:t>
            </a:r>
            <a:endParaRPr lang="vi-VN" sz="2401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921974"/>
              </p:ext>
            </p:extLst>
          </p:nvPr>
        </p:nvGraphicFramePr>
        <p:xfrm>
          <a:off x="2299119" y="377296"/>
          <a:ext cx="4863960" cy="92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01" name="Equation" r:id="rId4" imgW="1917360" imgH="393480" progId="Equation.DSMT4">
                  <p:embed/>
                </p:oleObj>
              </mc:Choice>
              <mc:Fallback>
                <p:oleObj name="Equation" r:id="rId4" imgW="1917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119" y="377296"/>
                        <a:ext cx="4863960" cy="926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85731" y="1274546"/>
            <a:ext cx="11785600" cy="1462069"/>
            <a:chOff x="249817" y="744820"/>
            <a:chExt cx="11782531" cy="1461688"/>
          </a:xfrm>
        </p:grpSpPr>
        <p:sp>
          <p:nvSpPr>
            <p:cNvPr id="13" name="Rounded Rectangle 12"/>
            <p:cNvSpPr/>
            <p:nvPr/>
          </p:nvSpPr>
          <p:spPr>
            <a:xfrm>
              <a:off x="900747" y="849054"/>
              <a:ext cx="11107735" cy="1314457"/>
            </a:xfrm>
            <a:prstGeom prst="roundRect">
              <a:avLst>
                <a:gd name="adj" fmla="val 9218"/>
              </a:avLst>
            </a:prstGeom>
            <a:solidFill>
              <a:srgbClr val="BED0D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271740" y="807858"/>
              <a:ext cx="1391007" cy="139865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49399" y="1081853"/>
              <a:ext cx="635687" cy="1015663"/>
            </a:xfrm>
            <a:prstGeom prst="rect">
              <a:avLst/>
            </a:prstGeom>
            <a:noFill/>
          </p:spPr>
          <p:txBody>
            <a:bodyPr wrap="none" lIns="91464" tIns="45732" rIns="91464" bIns="45732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2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102"/>
            <a:stretch/>
          </p:blipFill>
          <p:spPr bwMode="auto">
            <a:xfrm>
              <a:off x="292272" y="1020511"/>
              <a:ext cx="1428856" cy="369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49817" y="744820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78884" y="1274133"/>
              <a:ext cx="7054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sz="2401" b="1">
                  <a:cs typeface="Times New Roman" pitchFamily="18" charset="0"/>
                </a:rPr>
                <a:t>Khảo sát sự biến thiên và vẽ đồ thị hàm số 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3252204"/>
                </p:ext>
              </p:extLst>
            </p:nvPr>
          </p:nvGraphicFramePr>
          <p:xfrm>
            <a:off x="8927567" y="1042913"/>
            <a:ext cx="1574380" cy="92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102" name="Equation" r:id="rId8" imgW="685800" imgH="393480" progId="Equation.DSMT4">
                    <p:embed/>
                  </p:oleObj>
                </mc:Choice>
                <mc:Fallback>
                  <p:oleObj name="Equation" r:id="rId8" imgW="6858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927567" y="1042913"/>
                          <a:ext cx="1574380" cy="92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6646374" y="2899692"/>
            <a:ext cx="5545627" cy="831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1" b="1">
                <a:latin typeface="Arial" pitchFamily="34" charset="0"/>
                <a:cs typeface="Arial" pitchFamily="34" charset="0"/>
              </a:rPr>
              <a:t>Cực trị: </a:t>
            </a:r>
            <a:r>
              <a:rPr lang="vi-VN" sz="2401" b="1">
                <a:latin typeface="Arial" pitchFamily="34" charset="0"/>
                <a:cs typeface="Arial" pitchFamily="34" charset="0"/>
              </a:rPr>
              <a:t>Hàm số đã cho không có cực trị.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3786" y="2944367"/>
            <a:ext cx="3630498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1" b="1">
                <a:latin typeface="Arial" pitchFamily="34" charset="0"/>
                <a:cs typeface="Arial" pitchFamily="34" charset="0"/>
              </a:rPr>
              <a:t>1. Tập xác định: </a:t>
            </a:r>
            <a:r>
              <a:rPr lang="en-US" sz="240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 \ {1}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786" y="3545790"/>
            <a:ext cx="2639640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1" b="1">
                <a:latin typeface="Arial" pitchFamily="34" charset="0"/>
                <a:cs typeface="Arial" pitchFamily="34" charset="0"/>
              </a:rPr>
              <a:t>2. Sự biến thiên </a:t>
            </a:r>
            <a:endParaRPr lang="vi-VN" sz="2401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54596"/>
              </p:ext>
            </p:extLst>
          </p:nvPr>
        </p:nvGraphicFramePr>
        <p:xfrm>
          <a:off x="687664" y="4081561"/>
          <a:ext cx="2560346" cy="955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03" name="Equation" r:id="rId10" imgW="1422360" imgH="469800" progId="Equation.DSMT4">
                  <p:embed/>
                </p:oleObj>
              </mc:Choice>
              <mc:Fallback>
                <p:oleObj name="Equation" r:id="rId10" imgW="14223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7664" y="4081561"/>
                        <a:ext cx="2560346" cy="955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035842"/>
              </p:ext>
            </p:extLst>
          </p:nvPr>
        </p:nvGraphicFramePr>
        <p:xfrm>
          <a:off x="3248658" y="4103874"/>
          <a:ext cx="2494730" cy="9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04" name="Equation" r:id="rId12" imgW="1384200" imgH="469800" progId="Equation.DSMT4">
                  <p:embed/>
                </p:oleObj>
              </mc:Choice>
              <mc:Fallback>
                <p:oleObj name="Equation" r:id="rId12" imgW="1384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48658" y="4103874"/>
                        <a:ext cx="2494730" cy="957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 flipH="1">
            <a:off x="6392144" y="2855080"/>
            <a:ext cx="18861" cy="3211161"/>
          </a:xfrm>
          <a:prstGeom prst="line">
            <a:avLst/>
          </a:prstGeom>
          <a:ln w="285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613108" y="3533268"/>
            <a:ext cx="4623685" cy="880570"/>
            <a:chOff x="6562777" y="4159400"/>
            <a:chExt cx="4622481" cy="880341"/>
          </a:xfrm>
        </p:grpSpPr>
        <p:sp>
          <p:nvSpPr>
            <p:cNvPr id="33" name="TextBox 32"/>
            <p:cNvSpPr txBox="1"/>
            <p:nvPr/>
          </p:nvSpPr>
          <p:spPr>
            <a:xfrm>
              <a:off x="6562777" y="4335531"/>
              <a:ext cx="1981200" cy="45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2401" b="1">
                  <a:latin typeface="Arial" pitchFamily="34" charset="0"/>
                  <a:cs typeface="Arial" pitchFamily="34" charset="0"/>
                </a:rPr>
                <a:t>Giới hạn:</a:t>
              </a:r>
              <a:endParaRPr lang="vi-VN" sz="2401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9884265"/>
                </p:ext>
              </p:extLst>
            </p:nvPr>
          </p:nvGraphicFramePr>
          <p:xfrm>
            <a:off x="7965651" y="4159400"/>
            <a:ext cx="3219607" cy="880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105" name="Equation" r:id="rId14" imgW="1625400" imgH="393480" progId="Equation.DSMT4">
                    <p:embed/>
                  </p:oleObj>
                </mc:Choice>
                <mc:Fallback>
                  <p:oleObj name="Equation" r:id="rId14" imgW="16254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965651" y="4159400"/>
                          <a:ext cx="3219607" cy="8803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8707" y="5043686"/>
                <a:ext cx="5515326" cy="831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sz="2401" b="1">
                    <a:latin typeface="Arial" pitchFamily="34" charset="0"/>
                    <a:cs typeface="Arial" pitchFamily="34" charset="0"/>
                  </a:rPr>
                  <a:t>Hàm số nghịch biến trên các khoản</a:t>
                </a:r>
                <a:r>
                  <a:rPr lang="vi-VN" sz="2401" b="1"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US" sz="2401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1" i="1">
                        <a:latin typeface="Cambria Math" panose="02040503050406030204" pitchFamily="18" charset="0"/>
                        <a:cs typeface="Arial" pitchFamily="34" charset="0"/>
                      </a:rPr>
                      <m:t>(−∞;1) </m:t>
                    </m:r>
                  </m:oMath>
                </a14:m>
                <a:r>
                  <a:rPr lang="en-US" sz="2401" b="1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401" i="1">
                        <a:latin typeface="Cambria Math" panose="02040503050406030204" pitchFamily="18" charset="0"/>
                        <a:cs typeface="Arial" pitchFamily="34" charset="0"/>
                      </a:rPr>
                      <m:t>(1;+∞)</m:t>
                    </m:r>
                  </m:oMath>
                </a14:m>
                <a:endParaRPr lang="en-US" sz="240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07" y="5043686"/>
                <a:ext cx="5515326" cy="831213"/>
              </a:xfrm>
              <a:prstGeom prst="rect">
                <a:avLst/>
              </a:prstGeom>
              <a:blipFill>
                <a:blip r:embed="rId16"/>
                <a:stretch>
                  <a:fillRect l="-1657" t="-5109" r="-1436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13108" y="4415724"/>
                <a:ext cx="5414666" cy="458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vi-VN" sz="2401" b="1">
                    <a:latin typeface="Arial" pitchFamily="34" charset="0"/>
                    <a:cs typeface="Arial" pitchFamily="34" charset="0"/>
                  </a:rPr>
                  <a:t>Hàm số có tiệm cận đứng </a:t>
                </a:r>
                <a14:m>
                  <m:oMath xmlns:m="http://schemas.openxmlformats.org/officeDocument/2006/math">
                    <m:r>
                      <a:rPr lang="en-US" sz="2401" i="1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en-US" sz="2401" i="1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=−1</m:t>
                    </m:r>
                  </m:oMath>
                </a14:m>
                <a:endParaRPr lang="en-US" sz="240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108" y="4415724"/>
                <a:ext cx="5414666" cy="458193"/>
              </a:xfrm>
              <a:prstGeom prst="rect">
                <a:avLst/>
              </a:prstGeom>
              <a:blipFill>
                <a:blip r:embed="rId17"/>
                <a:stretch>
                  <a:fillRect l="-180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646373" y="5043686"/>
                <a:ext cx="5414666" cy="458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vi-VN" sz="2401" b="1">
                    <a:latin typeface="Arial" pitchFamily="34" charset="0"/>
                    <a:cs typeface="Arial" pitchFamily="34" charset="0"/>
                  </a:rPr>
                  <a:t>Hàm số có tiệm cận </a:t>
                </a:r>
                <a:r>
                  <a:rPr lang="en-US" sz="2401" b="1">
                    <a:latin typeface="Arial" pitchFamily="34" charset="0"/>
                    <a:cs typeface="Arial" pitchFamily="34" charset="0"/>
                  </a:rPr>
                  <a:t>ngang</a:t>
                </a:r>
                <a:r>
                  <a:rPr lang="vi-VN" sz="2401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1" i="1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en-US" sz="2401" i="1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=−1</m:t>
                    </m:r>
                  </m:oMath>
                </a14:m>
                <a:endParaRPr lang="en-US" sz="240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373" y="5043686"/>
                <a:ext cx="5414666" cy="458193"/>
              </a:xfrm>
              <a:prstGeom prst="rect">
                <a:avLst/>
              </a:prstGeom>
              <a:blipFill>
                <a:blip r:embed="rId18"/>
                <a:stretch>
                  <a:fillRect l="-168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49263" y="78747"/>
            <a:ext cx="9952752" cy="461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1" i="1">
                <a:solidFill>
                  <a:srgbClr val="314D70"/>
                </a:solidFill>
                <a:latin typeface="Alfa Slab One" panose="00000500000000000000" pitchFamily="2" charset="0"/>
              </a:rPr>
              <a:t>III. KHẢO SÁT VÀ VẼ ĐỒ THỊ HÀM SỐ PHÂN THỨC HỮU TỈ</a:t>
            </a:r>
          </a:p>
        </p:txBody>
      </p:sp>
    </p:spTree>
    <p:extLst>
      <p:ext uri="{BB962C8B-B14F-4D97-AF65-F5344CB8AC3E}">
        <p14:creationId xmlns:p14="http://schemas.microsoft.com/office/powerpoint/2010/main" val="1648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5" grpId="0"/>
      <p:bldP spid="3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9238" y="61078"/>
            <a:ext cx="11836245" cy="1433672"/>
            <a:chOff x="123296" y="744820"/>
            <a:chExt cx="11909052" cy="1433299"/>
          </a:xfrm>
        </p:grpSpPr>
        <p:sp>
          <p:nvSpPr>
            <p:cNvPr id="13" name="Rounded Rectangle 12"/>
            <p:cNvSpPr/>
            <p:nvPr/>
          </p:nvSpPr>
          <p:spPr>
            <a:xfrm>
              <a:off x="764811" y="849054"/>
              <a:ext cx="11243672" cy="1314457"/>
            </a:xfrm>
            <a:prstGeom prst="roundRect">
              <a:avLst>
                <a:gd name="adj" fmla="val 9218"/>
              </a:avLst>
            </a:prstGeom>
            <a:solidFill>
              <a:srgbClr val="BED0D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23296" y="820225"/>
              <a:ext cx="1350473" cy="135789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13137" y="1082995"/>
              <a:ext cx="570790" cy="1015663"/>
            </a:xfrm>
            <a:prstGeom prst="rect">
              <a:avLst/>
            </a:prstGeom>
            <a:noFill/>
          </p:spPr>
          <p:txBody>
            <a:bodyPr wrap="square" lIns="91464" tIns="45732" rIns="91464" bIns="45732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2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102"/>
            <a:stretch/>
          </p:blipFill>
          <p:spPr bwMode="auto">
            <a:xfrm>
              <a:off x="226788" y="1042913"/>
              <a:ext cx="1241443" cy="321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49817" y="744820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30549" y="1283842"/>
              <a:ext cx="6956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1" b="1">
                  <a:cs typeface="Times New Roman" pitchFamily="18" charset="0"/>
                </a:rPr>
                <a:t>Khảo sát sự biến thiên và vẽ đồ thị hàm số 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1802218"/>
                </p:ext>
              </p:extLst>
            </p:nvPr>
          </p:nvGraphicFramePr>
          <p:xfrm>
            <a:off x="8697004" y="1042913"/>
            <a:ext cx="1574380" cy="92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843" name="Equation" r:id="rId6" imgW="685800" imgH="393480" progId="Equation.DSMT4">
                    <p:embed/>
                  </p:oleObj>
                </mc:Choice>
                <mc:Fallback>
                  <p:oleObj name="Equation" r:id="rId6" imgW="6858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697004" y="1042913"/>
                          <a:ext cx="1574380" cy="92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26"/>
          <p:cNvSpPr txBox="1"/>
          <p:nvPr/>
        </p:nvSpPr>
        <p:spPr>
          <a:xfrm>
            <a:off x="406978" y="1619708"/>
            <a:ext cx="3168547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337" indent="-457337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1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biến thiến </a:t>
            </a:r>
            <a:endParaRPr lang="vi-VN" sz="2401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7403" y="4046863"/>
            <a:ext cx="2568304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1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Đồ thị:</a:t>
            </a:r>
            <a:endParaRPr lang="vi-VN" sz="2401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6831" y="5261102"/>
            <a:ext cx="6111751" cy="831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vi-VN" sz="2401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Lưu ý</a:t>
            </a:r>
            <a:r>
              <a:rPr lang="vi-VN" sz="2401" b="1">
                <a:latin typeface="Arial" pitchFamily="34" charset="0"/>
                <a:cs typeface="Arial" pitchFamily="34" charset="0"/>
              </a:rPr>
              <a:t>: Giao điểm của hai đường tiệm cận là tâm đối xứng của đồ thị.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4953" y="4461484"/>
                <a:ext cx="6723808" cy="831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3003" indent="-343003">
                  <a:buClr>
                    <a:schemeClr val="bg1"/>
                  </a:buClr>
                  <a:buFontTx/>
                  <a:buChar char="-"/>
                </a:pPr>
                <a:r>
                  <a:rPr lang="vi-VN" sz="2401" b="1">
                    <a:cs typeface="Times New Roman" pitchFamily="18" charset="0"/>
                  </a:rPr>
                  <a:t>Đồ thị cắt trục hoành tại điểm </a:t>
                </a:r>
                <a14:m>
                  <m:oMath xmlns:m="http://schemas.openxmlformats.org/officeDocument/2006/math">
                    <m:r>
                      <a:rPr lang="vi-VN" sz="2401" i="1">
                        <a:latin typeface="Cambria Math" panose="02040503050406030204" pitchFamily="18" charset="0"/>
                        <a:cs typeface="Times New Roman" pitchFamily="18" charset="0"/>
                      </a:rPr>
                      <m:t>(2;0),</m:t>
                    </m:r>
                  </m:oMath>
                </a14:m>
                <a:r>
                  <a:rPr lang="en-US" sz="2401">
                    <a:cs typeface="Times New Roman" pitchFamily="18" charset="0"/>
                  </a:rPr>
                  <a:t> </a:t>
                </a:r>
                <a:r>
                  <a:rPr lang="vi-VN" sz="2401" b="1">
                    <a:cs typeface="Times New Roman" pitchFamily="18" charset="0"/>
                  </a:rPr>
                  <a:t>cắt  </a:t>
                </a:r>
              </a:p>
              <a:p>
                <a:pPr marL="343003" indent="-343003">
                  <a:buClr>
                    <a:schemeClr val="bg1"/>
                  </a:buClr>
                  <a:buFontTx/>
                  <a:buChar char="-"/>
                </a:pPr>
                <a:r>
                  <a:rPr lang="vi-VN" sz="2401" b="1">
                    <a:cs typeface="Times New Roman" pitchFamily="18" charset="0"/>
                  </a:rPr>
                  <a:t> trục tung tại</a:t>
                </a:r>
                <a:r>
                  <a:rPr lang="en-US" sz="2401" b="1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1" i="1">
                        <a:latin typeface="Cambria Math" panose="02040503050406030204" pitchFamily="18" charset="0"/>
                        <a:cs typeface="Times New Roman" pitchFamily="18" charset="0"/>
                      </a:rPr>
                      <m:t>(0;2)</m:t>
                    </m:r>
                  </m:oMath>
                </a14:m>
                <a:endParaRPr lang="vi-VN" sz="2401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53" y="4461484"/>
                <a:ext cx="6723808" cy="831213"/>
              </a:xfrm>
              <a:prstGeom prst="rect">
                <a:avLst/>
              </a:prstGeom>
              <a:blipFill>
                <a:blip r:embed="rId8"/>
                <a:stretch>
                  <a:fillRect l="-126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7063671" y="1946514"/>
            <a:ext cx="0" cy="4683720"/>
          </a:xfrm>
          <a:prstGeom prst="line">
            <a:avLst/>
          </a:prstGeom>
          <a:ln w="285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191167" y="2122612"/>
            <a:ext cx="5487829" cy="1869765"/>
            <a:chOff x="455612" y="2185184"/>
            <a:chExt cx="5486400" cy="1869278"/>
          </a:xfrm>
        </p:grpSpPr>
        <p:sp>
          <p:nvSpPr>
            <p:cNvPr id="39" name="Rectangle 38"/>
            <p:cNvSpPr/>
            <p:nvPr/>
          </p:nvSpPr>
          <p:spPr>
            <a:xfrm>
              <a:off x="455612" y="2185184"/>
              <a:ext cx="5486400" cy="18692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pic>
          <p:nvPicPr>
            <p:cNvPr id="54477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82" y="2209720"/>
              <a:ext cx="5187122" cy="1752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7418536" y="2092503"/>
            <a:ext cx="4420751" cy="4250269"/>
            <a:chOff x="7466012" y="1879610"/>
            <a:chExt cx="4419600" cy="4249162"/>
          </a:xfrm>
        </p:grpSpPr>
        <p:sp>
          <p:nvSpPr>
            <p:cNvPr id="42" name="Rounded Rectangle 41"/>
            <p:cNvSpPr/>
            <p:nvPr/>
          </p:nvSpPr>
          <p:spPr>
            <a:xfrm>
              <a:off x="7466012" y="1879610"/>
              <a:ext cx="4419600" cy="4249162"/>
            </a:xfrm>
            <a:prstGeom prst="roundRect">
              <a:avLst>
                <a:gd name="adj" fmla="val 534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pic>
          <p:nvPicPr>
            <p:cNvPr id="544773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449" y="2065853"/>
              <a:ext cx="3981450" cy="3876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434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310030" y="1447284"/>
            <a:ext cx="4474338" cy="4554075"/>
            <a:chOff x="1309688" y="1447800"/>
            <a:chExt cx="4473173" cy="45528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0012" y="1447800"/>
              <a:ext cx="4412849" cy="4000501"/>
            </a:xfrm>
            <a:prstGeom prst="rect">
              <a:avLst/>
            </a:prstGeom>
          </p:spPr>
        </p:pic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8578453"/>
                </p:ext>
              </p:extLst>
            </p:nvPr>
          </p:nvGraphicFramePr>
          <p:xfrm>
            <a:off x="5555634" y="3657600"/>
            <a:ext cx="204535" cy="2249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484" name="Equation" r:id="rId5" imgW="126720" imgH="139680" progId="Equation.DSMT4">
                    <p:embed/>
                  </p:oleObj>
                </mc:Choice>
                <mc:Fallback>
                  <p:oleObj name="Equation" r:id="rId5" imgW="12672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555634" y="3657600"/>
                          <a:ext cx="204535" cy="2249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1280487"/>
                </p:ext>
              </p:extLst>
            </p:nvPr>
          </p:nvGraphicFramePr>
          <p:xfrm>
            <a:off x="3722688" y="1457325"/>
            <a:ext cx="22542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485" name="Equation" r:id="rId7" imgW="139680" imgH="164880" progId="Equation.DSMT4">
                    <p:embed/>
                  </p:oleObj>
                </mc:Choice>
                <mc:Fallback>
                  <p:oleObj name="Equation" r:id="rId7" imgW="139680" imgH="16488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22688" y="1457325"/>
                          <a:ext cx="225425" cy="265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7791159"/>
                </p:ext>
              </p:extLst>
            </p:nvPr>
          </p:nvGraphicFramePr>
          <p:xfrm>
            <a:off x="3422650" y="3597275"/>
            <a:ext cx="2444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486" name="Equation" r:id="rId9" imgW="152280" imgH="177480" progId="Equation.DSMT4">
                    <p:embed/>
                  </p:oleObj>
                </mc:Choice>
                <mc:Fallback>
                  <p:oleObj name="Equation" r:id="rId9" imgW="152280" imgH="177480" progId="Equation.DSMT4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22650" y="3597275"/>
                          <a:ext cx="244475" cy="285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1771840"/>
                </p:ext>
              </p:extLst>
            </p:nvPr>
          </p:nvGraphicFramePr>
          <p:xfrm>
            <a:off x="3121218" y="3216429"/>
            <a:ext cx="204787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487" name="Equation" r:id="rId11" imgW="126720" imgH="164880" progId="Equation.DSMT4">
                    <p:embed/>
                  </p:oleObj>
                </mc:Choice>
                <mc:Fallback>
                  <p:oleObj name="Equation" r:id="rId11" imgW="126720" imgH="16488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121218" y="3216429"/>
                          <a:ext cx="204787" cy="265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2594066"/>
                </p:ext>
              </p:extLst>
            </p:nvPr>
          </p:nvGraphicFramePr>
          <p:xfrm>
            <a:off x="1309688" y="3003550"/>
            <a:ext cx="428625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488" name="Equation" r:id="rId13" imgW="266400" imgH="253800" progId="Equation.DSMT4">
                    <p:embed/>
                  </p:oleObj>
                </mc:Choice>
                <mc:Fallback>
                  <p:oleObj name="Equation" r:id="rId13" imgW="266400" imgH="25380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309688" y="3003550"/>
                          <a:ext cx="428625" cy="407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7678678"/>
                </p:ext>
              </p:extLst>
            </p:nvPr>
          </p:nvGraphicFramePr>
          <p:xfrm>
            <a:off x="2892724" y="5620355"/>
            <a:ext cx="1548801" cy="380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489" name="Equation" r:id="rId15" imgW="723600" imgH="177480" progId="Equation.DSMT4">
                    <p:embed/>
                  </p:oleObj>
                </mc:Choice>
                <mc:Fallback>
                  <p:oleObj name="Equation" r:id="rId15" imgW="723600" imgH="177480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892724" y="5620355"/>
                          <a:ext cx="1548801" cy="3803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5943560" y="1430870"/>
            <a:ext cx="4649411" cy="4594036"/>
            <a:chOff x="5942012" y="1431390"/>
            <a:chExt cx="4648200" cy="45928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942012" y="1431390"/>
              <a:ext cx="4648200" cy="4033320"/>
            </a:xfrm>
            <a:prstGeom prst="rect">
              <a:avLst/>
            </a:prstGeom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6973273"/>
                </p:ext>
              </p:extLst>
            </p:nvPr>
          </p:nvGraphicFramePr>
          <p:xfrm>
            <a:off x="8532812" y="1457325"/>
            <a:ext cx="22542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490" name="Equation" r:id="rId18" imgW="139680" imgH="164880" progId="Equation.DSMT4">
                    <p:embed/>
                  </p:oleObj>
                </mc:Choice>
                <mc:Fallback>
                  <p:oleObj name="Equation" r:id="rId18" imgW="139680" imgH="164880" progId="Equation.DSMT4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532812" y="1457325"/>
                          <a:ext cx="225425" cy="265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3204524"/>
                </p:ext>
              </p:extLst>
            </p:nvPr>
          </p:nvGraphicFramePr>
          <p:xfrm>
            <a:off x="10285412" y="3647431"/>
            <a:ext cx="204535" cy="2249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491" name="Equation" r:id="rId19" imgW="126720" imgH="139680" progId="Equation.DSMT4">
                    <p:embed/>
                  </p:oleObj>
                </mc:Choice>
                <mc:Fallback>
                  <p:oleObj name="Equation" r:id="rId19" imgW="126720" imgH="13968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285412" y="3647431"/>
                          <a:ext cx="204535" cy="2249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9338477"/>
                </p:ext>
              </p:extLst>
            </p:nvPr>
          </p:nvGraphicFramePr>
          <p:xfrm>
            <a:off x="8209352" y="3612482"/>
            <a:ext cx="2444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492" name="Equation" r:id="rId20" imgW="152280" imgH="177480" progId="Equation.DSMT4">
                    <p:embed/>
                  </p:oleObj>
                </mc:Choice>
                <mc:Fallback>
                  <p:oleObj name="Equation" r:id="rId20" imgW="152280" imgH="17748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209352" y="3612482"/>
                          <a:ext cx="244475" cy="285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3045092"/>
                </p:ext>
              </p:extLst>
            </p:nvPr>
          </p:nvGraphicFramePr>
          <p:xfrm>
            <a:off x="7891616" y="3241094"/>
            <a:ext cx="204787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493" name="Equation" r:id="rId21" imgW="126720" imgH="164880" progId="Equation.DSMT4">
                    <p:embed/>
                  </p:oleObj>
                </mc:Choice>
                <mc:Fallback>
                  <p:oleObj name="Equation" r:id="rId21" imgW="126720" imgH="164880" progId="Equation.DSMT4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891616" y="3241094"/>
                          <a:ext cx="204787" cy="265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8436266"/>
                </p:ext>
              </p:extLst>
            </p:nvPr>
          </p:nvGraphicFramePr>
          <p:xfrm>
            <a:off x="9856787" y="2972902"/>
            <a:ext cx="428625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494" name="Equation" r:id="rId22" imgW="266400" imgH="253800" progId="Equation.DSMT4">
                    <p:embed/>
                  </p:oleObj>
                </mc:Choice>
                <mc:Fallback>
                  <p:oleObj name="Equation" r:id="rId22" imgW="266400" imgH="253800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9856787" y="2972902"/>
                          <a:ext cx="428625" cy="407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8438036"/>
                </p:ext>
              </p:extLst>
            </p:nvPr>
          </p:nvGraphicFramePr>
          <p:xfrm>
            <a:off x="7881801" y="5643230"/>
            <a:ext cx="1522412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495" name="Equation" r:id="rId23" imgW="711000" imgH="177480" progId="Equation.DSMT4">
                    <p:embed/>
                  </p:oleObj>
                </mc:Choice>
                <mc:Fallback>
                  <p:oleObj name="Equation" r:id="rId23" imgW="711000" imgH="177480" progId="Equation.DSMT4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7881801" y="5643230"/>
                          <a:ext cx="1522412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724168" y="94181"/>
            <a:ext cx="9642057" cy="918103"/>
            <a:chOff x="723979" y="95049"/>
            <a:chExt cx="9639546" cy="917864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2519037"/>
                </p:ext>
              </p:extLst>
            </p:nvPr>
          </p:nvGraphicFramePr>
          <p:xfrm>
            <a:off x="5857729" y="95049"/>
            <a:ext cx="4505796" cy="917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496" name="Equation" r:id="rId25" imgW="4495800" imgH="1009765" progId="Equation.DSMT4">
                    <p:embed/>
                  </p:oleObj>
                </mc:Choice>
                <mc:Fallback>
                  <p:oleObj name="Equation" r:id="rId25" imgW="4495800" imgH="100976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5857729" y="95049"/>
                          <a:ext cx="4505796" cy="9178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723979" y="323086"/>
              <a:ext cx="4743606" cy="461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3003" indent="-343003">
                <a:buFont typeface="Wingdings" panose="05000000000000000000" pitchFamily="2" charset="2"/>
                <a:buChar char="v"/>
              </a:pPr>
              <a:r>
                <a:rPr lang="en-US" sz="2401" b="1">
                  <a:solidFill>
                    <a:srgbClr val="C00000"/>
                  </a:solidFill>
                </a:rPr>
                <a:t>Hình dạng đồ thị hàm phân thức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57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72455" y="154632"/>
            <a:ext cx="11057491" cy="914400"/>
          </a:xfrm>
          <a:prstGeom prst="roundRect">
            <a:avLst>
              <a:gd name="adj" fmla="val 8130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43000" y="381000"/>
            <a:ext cx="1082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/>
              <a:t>Giải bài toán ở tình huống mở đầu, coi là hàm số xác định với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 ≥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-73968"/>
            <a:ext cx="1371600" cy="13716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872455" y="1634579"/>
            <a:ext cx="9758184" cy="786130"/>
            <a:chOff x="1545245" y="1322228"/>
            <a:chExt cx="9758184" cy="786130"/>
          </a:xfrm>
        </p:grpSpPr>
        <p:sp>
          <p:nvSpPr>
            <p:cNvPr id="25" name="Rectangle 24"/>
            <p:cNvSpPr/>
            <p:nvPr/>
          </p:nvSpPr>
          <p:spPr>
            <a:xfrm>
              <a:off x="1545245" y="1455894"/>
              <a:ext cx="97581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 Ta có                                            Khi đó                         với mọi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 ≥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6193593"/>
                </p:ext>
              </p:extLst>
            </p:nvPr>
          </p:nvGraphicFramePr>
          <p:xfrm>
            <a:off x="2438400" y="1328773"/>
            <a:ext cx="3709213" cy="779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73" name="Equation" r:id="rId5" imgW="1903342" imgH="399752" progId="Equation.DSMT4">
                    <p:embed/>
                  </p:oleObj>
                </mc:Choice>
                <mc:Fallback>
                  <p:oleObj name="Equation" r:id="rId5" imgW="1903342" imgH="39975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38400" y="1328773"/>
                          <a:ext cx="3709213" cy="7795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4142124"/>
                </p:ext>
              </p:extLst>
            </p:nvPr>
          </p:nvGraphicFramePr>
          <p:xfrm>
            <a:off x="7030845" y="1322228"/>
            <a:ext cx="2038676" cy="779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74" name="Equation" r:id="rId7" imgW="1046622" imgH="399752" progId="Equation.DSMT4">
                    <p:embed/>
                  </p:oleObj>
                </mc:Choice>
                <mc:Fallback>
                  <p:oleObj name="Equation" r:id="rId7" imgW="1046622" imgH="39975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030845" y="1322228"/>
                          <a:ext cx="2038676" cy="7795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/>
          <p:cNvSpPr/>
          <p:nvPr/>
        </p:nvSpPr>
        <p:spPr>
          <a:xfrm>
            <a:off x="914838" y="3597250"/>
            <a:ext cx="11354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Từ đó, ta thấy chi phí trung bình giảm nhưng luôn lớn hơn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/>
              <a:t> triệu đồng/sản phẩm. </a:t>
            </a:r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455" y="2385471"/>
            <a:ext cx="11582400" cy="646232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81746" y="3002180"/>
            <a:ext cx="7654660" cy="584773"/>
            <a:chOff x="871291" y="2638593"/>
            <a:chExt cx="7654660" cy="584773"/>
          </a:xfrm>
        </p:grpSpPr>
        <p:sp>
          <p:nvSpPr>
            <p:cNvPr id="34" name="Rectangle 33"/>
            <p:cNvSpPr/>
            <p:nvPr/>
          </p:nvSpPr>
          <p:spPr>
            <a:xfrm>
              <a:off x="871291" y="2638593"/>
              <a:ext cx="7654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/>
                <a:t>Hơn nữa, ta thấy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) &gt; 2</a:t>
              </a:r>
              <a:r>
                <a:rPr lang="vi-VN"/>
                <a:t> với mọi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 ≥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en-US"/>
                <a:t> </a:t>
              </a:r>
              <a:r>
                <a:rPr lang="vi-VN"/>
                <a:t>và</a:t>
              </a:r>
              <a:r>
                <a:rPr lang="en-US"/>
                <a:t>                      </a:t>
              </a:r>
              <a:r>
                <a:rPr lang="vi-VN"/>
                <a:t> </a:t>
              </a:r>
              <a:endParaRPr lang="en-US"/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177432"/>
                </p:ext>
              </p:extLst>
            </p:nvPr>
          </p:nvGraphicFramePr>
          <p:xfrm>
            <a:off x="6387991" y="2660895"/>
            <a:ext cx="1754909" cy="562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75" name="Equation" r:id="rId10" imgW="990360" imgH="317160" progId="Equation.DSMT4">
                    <p:embed/>
                  </p:oleObj>
                </mc:Choice>
                <mc:Fallback>
                  <p:oleObj name="Equation" r:id="rId10" imgW="99036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387991" y="2660895"/>
                          <a:ext cx="1754909" cy="5624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Rectangle 36"/>
          <p:cNvSpPr/>
          <p:nvPr/>
        </p:nvSpPr>
        <p:spPr>
          <a:xfrm>
            <a:off x="987322" y="4210922"/>
            <a:ext cx="10406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Ngoài ra, khi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/>
              <a:t> càng lớn thì chi phí trung bình càng gần với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/>
              <a:t>.</a:t>
            </a:r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91163" y="1203837"/>
            <a:ext cx="1066892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3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62054" y="76200"/>
            <a:ext cx="12459630" cy="3017460"/>
            <a:chOff x="-228600" y="480558"/>
            <a:chExt cx="12459630" cy="3017460"/>
          </a:xfrm>
        </p:grpSpPr>
        <p:sp>
          <p:nvSpPr>
            <p:cNvPr id="19" name="Rounded Rectangle 18"/>
            <p:cNvSpPr/>
            <p:nvPr/>
          </p:nvSpPr>
          <p:spPr>
            <a:xfrm>
              <a:off x="1412488" y="480558"/>
              <a:ext cx="10703312" cy="3017460"/>
            </a:xfrm>
            <a:prstGeom prst="roundRect">
              <a:avLst>
                <a:gd name="adj" fmla="val 5153"/>
              </a:avLst>
            </a:prstGeom>
            <a:solidFill>
              <a:srgbClr val="D3D1C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449659" y="480558"/>
              <a:ext cx="107442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/>
                <a:t>Một bể chứa ban đầu có 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200</a:t>
              </a:r>
              <a:r>
                <a:rPr lang="vi-VN"/>
                <a:t> lít nước. Sau đó, cứ mỗi phút người ta bơm thêm 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r>
                <a:rPr lang="vi-VN"/>
                <a:t> lít nước, đồng thời cho vào bể 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r>
                <a:rPr lang="vi-VN"/>
                <a:t> gam chất khử trùng (hoà tan).</a:t>
              </a:r>
            </a:p>
            <a:p>
              <a:pPr marL="457200" indent="-457200">
                <a:buAutoNum type="alphaLcParenR"/>
              </a:pPr>
              <a:r>
                <a:rPr lang="vi-VN"/>
                <a:t>Tính thể tích nước và khối lượng chất khử trùng có trong bể sau </a:t>
              </a:r>
              <a:r>
                <a:rPr lang="vi-V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vi-VN"/>
                <a:t> phút. Từ</a:t>
              </a:r>
              <a:endParaRPr lang="en-US"/>
            </a:p>
            <a:p>
              <a:r>
                <a:rPr lang="en-US"/>
                <a:t>     </a:t>
              </a:r>
              <a:r>
                <a:rPr lang="vi-VN"/>
                <a:t> đó tính nồng độ chất khử trùng 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(gam/lít) </a:t>
              </a:r>
              <a:r>
                <a:rPr lang="vi-VN"/>
                <a:t>trong bể sau</a:t>
              </a:r>
              <a:r>
                <a:rPr lang="vi-VN" i="1"/>
                <a:t> </a:t>
              </a:r>
              <a:r>
                <a:rPr lang="vi-V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/>
                <a:t>phút</a:t>
              </a: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47800" y="1928358"/>
              <a:ext cx="107832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/>
                <a:t>b) Coi nồng độ chất khử trùng là hàm số </a:t>
              </a:r>
              <a:r>
                <a:rPr lang="vi-V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vi-V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vi-VN"/>
                <a:t> với </a:t>
              </a:r>
              <a:r>
                <a:rPr lang="vi-V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t≥ 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vi-VN"/>
                <a:t>. Khảo sát sự biến thiên </a:t>
              </a:r>
              <a:endParaRPr lang="en-US"/>
            </a:p>
            <a:p>
              <a:r>
                <a:rPr lang="en-US"/>
                <a:t>     </a:t>
              </a:r>
              <a:r>
                <a:rPr lang="vi-VN"/>
                <a:t>và vẽ đồ thị của hàm số này.</a:t>
              </a:r>
            </a:p>
            <a:p>
              <a:r>
                <a:rPr lang="vi-VN"/>
                <a:t>c) Hãy giải thích tại sao nồng độ chất khử trùng tăng theo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/>
                <a:t>nhưng không vượt</a:t>
              </a:r>
              <a:endParaRPr lang="en-US"/>
            </a:p>
            <a:p>
              <a:r>
                <a:rPr lang="en-US"/>
                <a:t>    </a:t>
              </a:r>
              <a:r>
                <a:rPr lang="vi-VN"/>
                <a:t> ngưỡng 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0,5 gam/lít.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8600" y="1094819"/>
              <a:ext cx="2057400" cy="1667077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4069225-6D78-4036-AB25-65D76590B05F}"/>
              </a:ext>
            </a:extLst>
          </p:cNvPr>
          <p:cNvGrpSpPr/>
          <p:nvPr/>
        </p:nvGrpSpPr>
        <p:grpSpPr>
          <a:xfrm>
            <a:off x="1416205" y="3607086"/>
            <a:ext cx="8225329" cy="857544"/>
            <a:chOff x="1416205" y="3607086"/>
            <a:chExt cx="8225329" cy="857544"/>
          </a:xfrm>
        </p:grpSpPr>
        <p:sp>
          <p:nvSpPr>
            <p:cNvPr id="9" name="Rectangle 8"/>
            <p:cNvSpPr/>
            <p:nvPr/>
          </p:nvSpPr>
          <p:spPr>
            <a:xfrm>
              <a:off x="1416205" y="3805026"/>
              <a:ext cx="822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>
                  <a:ea typeface="SimSun" panose="02010600030101010101" pitchFamily="2" charset="-122"/>
                </a:rPr>
                <a:t>a) Nồng độ chất khử trùng sau </a:t>
              </a:r>
              <a:r>
                <a:rPr lang="vi-VN" i="1">
                  <a:latin typeface="Times New Roman" panose="02020603050405020304" pitchFamily="18" charset="0"/>
                  <a:ea typeface="SimSun" panose="02010600030101010101" pitchFamily="2" charset="-122"/>
                </a:rPr>
                <a:t>t</a:t>
              </a:r>
              <a:r>
                <a:rPr lang="vi-VN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vi-VN">
                  <a:ea typeface="SimSun" panose="02010600030101010101" pitchFamily="2" charset="-122"/>
                </a:rPr>
                <a:t>phút là</a:t>
              </a:r>
              <a:r>
                <a:rPr lang="en-US">
                  <a:ea typeface="SimSun" panose="02010600030101010101" pitchFamily="2" charset="-122"/>
                </a:rPr>
                <a:t>                 gam/lít</a:t>
              </a:r>
              <a:r>
                <a:rPr lang="vi-VN">
                  <a:ea typeface="SimSun" panose="02010600030101010101" pitchFamily="2" charset="-122"/>
                </a:rPr>
                <a:t> </a:t>
              </a:r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1071005"/>
                </p:ext>
              </p:extLst>
            </p:nvPr>
          </p:nvGraphicFramePr>
          <p:xfrm>
            <a:off x="6853302" y="3607086"/>
            <a:ext cx="1367985" cy="857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337" name="Equation" r:id="rId5" imgW="637684" imgH="399752" progId="Equation.DSMT4">
                    <p:embed/>
                  </p:oleObj>
                </mc:Choice>
                <mc:Fallback>
                  <p:oleObj name="Equation" r:id="rId5" imgW="637684" imgH="39975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853302" y="3607086"/>
                          <a:ext cx="1367985" cy="8575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1414346" y="4407660"/>
            <a:ext cx="3886200" cy="857544"/>
            <a:chOff x="635620" y="3872035"/>
            <a:chExt cx="3886200" cy="857544"/>
          </a:xfrm>
        </p:grpSpPr>
        <p:sp>
          <p:nvSpPr>
            <p:cNvPr id="11" name="Rectangle 10"/>
            <p:cNvSpPr/>
            <p:nvPr/>
          </p:nvSpPr>
          <p:spPr>
            <a:xfrm>
              <a:off x="635620" y="4069975"/>
              <a:ext cx="12693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b) Ta có  </a:t>
              </a: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4051917"/>
                </p:ext>
              </p:extLst>
            </p:nvPr>
          </p:nvGraphicFramePr>
          <p:xfrm>
            <a:off x="1791794" y="3872035"/>
            <a:ext cx="2730026" cy="857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338" name="Equation" r:id="rId7" imgW="1322844" imgH="399752" progId="Equation.DSMT4">
                    <p:embed/>
                  </p:oleObj>
                </mc:Choice>
                <mc:Fallback>
                  <p:oleObj name="Equation" r:id="rId7" imgW="1322844" imgH="39975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791794" y="3872035"/>
                          <a:ext cx="2730026" cy="8575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5241161" y="4536964"/>
            <a:ext cx="3053412" cy="551277"/>
            <a:chOff x="5214174" y="4415292"/>
            <a:chExt cx="3053412" cy="551277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3171486"/>
                </p:ext>
              </p:extLst>
            </p:nvPr>
          </p:nvGraphicFramePr>
          <p:xfrm>
            <a:off x="7144611" y="4415292"/>
            <a:ext cx="1122975" cy="551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339" name="Equation" r:id="rId9" imgW="523311" imgH="256906" progId="Equation.DSMT4">
                    <p:embed/>
                  </p:oleObj>
                </mc:Choice>
                <mc:Fallback>
                  <p:oleObj name="Equation" r:id="rId9" imgW="523311" imgH="25690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144611" y="4415292"/>
                          <a:ext cx="1122975" cy="5512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5214174" y="4460099"/>
              <a:ext cx="21178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Tập xác định: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28425" y="5173453"/>
            <a:ext cx="8943358" cy="915987"/>
            <a:chOff x="1847850" y="5240338"/>
            <a:chExt cx="8943358" cy="915987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7060329"/>
                </p:ext>
              </p:extLst>
            </p:nvPr>
          </p:nvGraphicFramePr>
          <p:xfrm>
            <a:off x="1847850" y="5240338"/>
            <a:ext cx="3540125" cy="915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340" name="Equation" r:id="rId11" imgW="1815840" imgH="469800" progId="Equation.DSMT4">
                    <p:embed/>
                  </p:oleObj>
                </mc:Choice>
                <mc:Fallback>
                  <p:oleObj name="Equation" r:id="rId11" imgW="1815840" imgH="469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847850" y="5240338"/>
                          <a:ext cx="3540125" cy="9159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" name="Group 22"/>
            <p:cNvGrpSpPr/>
            <p:nvPr/>
          </p:nvGrpSpPr>
          <p:grpSpPr>
            <a:xfrm>
              <a:off x="5387789" y="5339326"/>
              <a:ext cx="5403419" cy="551277"/>
              <a:chOff x="984195" y="4796725"/>
              <a:chExt cx="5403419" cy="551277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984195" y="4841532"/>
                <a:ext cx="44823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/>
                  <a:t>Hàm số đồng biến trên khoảng </a:t>
                </a:r>
              </a:p>
            </p:txBody>
          </p:sp>
          <p:graphicFrame>
            <p:nvGraphicFramePr>
              <p:cNvPr id="39" name="Object 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9016914"/>
                  </p:ext>
                </p:extLst>
              </p:nvPr>
            </p:nvGraphicFramePr>
            <p:xfrm>
              <a:off x="5264639" y="4796725"/>
              <a:ext cx="1122975" cy="5512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4341" name="Equation" r:id="rId13" imgW="523311" imgH="256906" progId="Equation.DSMT4">
                      <p:embed/>
                    </p:oleObj>
                  </mc:Choice>
                  <mc:Fallback>
                    <p:oleObj name="Equation" r:id="rId13" imgW="523311" imgH="256906" progId="Equation.DSMT4">
                      <p:embed/>
                      <p:pic>
                        <p:nvPicPr>
                          <p:cNvPr id="15" name="Object 14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5264639" y="4796725"/>
                            <a:ext cx="1122975" cy="55127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8" name="Group 27"/>
          <p:cNvGrpSpPr/>
          <p:nvPr/>
        </p:nvGrpSpPr>
        <p:grpSpPr>
          <a:xfrm>
            <a:off x="1795346" y="6015037"/>
            <a:ext cx="7571936" cy="842963"/>
            <a:chOff x="1014910" y="5199343"/>
            <a:chExt cx="7571936" cy="842963"/>
          </a:xfrm>
        </p:grpSpPr>
        <p:sp>
          <p:nvSpPr>
            <p:cNvPr id="24" name="Rectangle 23"/>
            <p:cNvSpPr/>
            <p:nvPr/>
          </p:nvSpPr>
          <p:spPr>
            <a:xfrm>
              <a:off x="1014910" y="5328898"/>
              <a:ext cx="75719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Tiệm cận:           là tiệm cận ngang của đồ thị hàm số.</a:t>
              </a: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7536650"/>
                </p:ext>
              </p:extLst>
            </p:nvPr>
          </p:nvGraphicFramePr>
          <p:xfrm>
            <a:off x="2451850" y="5199343"/>
            <a:ext cx="815975" cy="842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342" name="Equation" r:id="rId14" imgW="380880" imgH="393480" progId="Equation.DSMT4">
                    <p:embed/>
                  </p:oleObj>
                </mc:Choice>
                <mc:Fallback>
                  <p:oleObj name="Equation" r:id="rId14" imgW="380880" imgH="393480" progId="Equation.DSMT4">
                    <p:embed/>
                    <p:pic>
                      <p:nvPicPr>
                        <p:cNvPr id="15" name="Object 14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451850" y="5199343"/>
                          <a:ext cx="815975" cy="842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86410" y="3295317"/>
            <a:ext cx="1066892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62054" y="76200"/>
            <a:ext cx="12459630" cy="2920118"/>
            <a:chOff x="-228600" y="480558"/>
            <a:chExt cx="12459630" cy="3017460"/>
          </a:xfrm>
        </p:grpSpPr>
        <p:sp>
          <p:nvSpPr>
            <p:cNvPr id="19" name="Rounded Rectangle 18"/>
            <p:cNvSpPr/>
            <p:nvPr/>
          </p:nvSpPr>
          <p:spPr>
            <a:xfrm>
              <a:off x="1412488" y="480558"/>
              <a:ext cx="10703312" cy="3017460"/>
            </a:xfrm>
            <a:prstGeom prst="roundRect">
              <a:avLst>
                <a:gd name="adj" fmla="val 5153"/>
              </a:avLst>
            </a:prstGeom>
            <a:solidFill>
              <a:srgbClr val="D3D1C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449659" y="480558"/>
              <a:ext cx="107442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/>
                <a:t>Một bể chứa ban đầu có 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200</a:t>
              </a:r>
              <a:r>
                <a:rPr lang="vi-VN"/>
                <a:t> lít nước. Sau đó, cứ mỗi phút người ta bơm thêm 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r>
                <a:rPr lang="vi-VN"/>
                <a:t> lít nước, đồng thời cho vào bể 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r>
                <a:rPr lang="vi-VN"/>
                <a:t> gam chất khử trùng (hoà tan).</a:t>
              </a:r>
            </a:p>
            <a:p>
              <a:pPr marL="457200" indent="-457200">
                <a:buAutoNum type="alphaLcParenR"/>
              </a:pPr>
              <a:r>
                <a:rPr lang="vi-VN"/>
                <a:t>Tính thể tích nước và khối lượng chất khử trùng có trong bể sau </a:t>
              </a:r>
              <a:r>
                <a:rPr lang="vi-V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vi-VN"/>
                <a:t> phút. Từ</a:t>
              </a:r>
              <a:endParaRPr lang="en-US"/>
            </a:p>
            <a:p>
              <a:r>
                <a:rPr lang="en-US"/>
                <a:t>     </a:t>
              </a:r>
              <a:r>
                <a:rPr lang="vi-VN"/>
                <a:t> đó tính nồng độ chất khử trùng 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(gam/lít) </a:t>
              </a:r>
              <a:r>
                <a:rPr lang="vi-VN"/>
                <a:t>trong bể sau</a:t>
              </a:r>
              <a:r>
                <a:rPr lang="vi-VN" i="1"/>
                <a:t> </a:t>
              </a:r>
              <a:r>
                <a:rPr lang="vi-V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/>
                <a:t>phút</a:t>
              </a: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47800" y="1928358"/>
              <a:ext cx="107832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/>
                <a:t>b) Coi nồng độ chất khử trùng là hàm số </a:t>
              </a:r>
              <a:r>
                <a:rPr lang="vi-V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vi-V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vi-VN"/>
                <a:t> với </a:t>
              </a:r>
              <a:r>
                <a:rPr lang="vi-V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t≥ 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vi-VN"/>
                <a:t>. Khảo sát sự biến thiên </a:t>
              </a:r>
              <a:endParaRPr lang="en-US"/>
            </a:p>
            <a:p>
              <a:r>
                <a:rPr lang="en-US"/>
                <a:t>     </a:t>
              </a:r>
              <a:r>
                <a:rPr lang="vi-VN"/>
                <a:t>và vẽ đồ thị của hàm số này.</a:t>
              </a:r>
            </a:p>
            <a:p>
              <a:r>
                <a:rPr lang="vi-VN"/>
                <a:t>c) Hãy giải thích tại sao nồng độ chất khử trùng tăng theo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/>
                <a:t>nhưng không vượt</a:t>
              </a:r>
              <a:endParaRPr lang="en-US"/>
            </a:p>
            <a:p>
              <a:r>
                <a:rPr lang="en-US"/>
                <a:t>    </a:t>
              </a:r>
              <a:r>
                <a:rPr lang="vi-VN"/>
                <a:t> ngưỡng 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0,5 gam/lít.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8600" y="1094818"/>
              <a:ext cx="2057400" cy="182668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142550" y="3551263"/>
            <a:ext cx="4887530" cy="2057400"/>
            <a:chOff x="663319" y="4715843"/>
            <a:chExt cx="6310606" cy="1908307"/>
          </a:xfrm>
        </p:grpSpPr>
        <p:sp>
          <p:nvSpPr>
            <p:cNvPr id="26" name="Rectangle 25"/>
            <p:cNvSpPr/>
            <p:nvPr/>
          </p:nvSpPr>
          <p:spPr>
            <a:xfrm>
              <a:off x="663319" y="4715843"/>
              <a:ext cx="6310606" cy="1908307"/>
            </a:xfrm>
            <a:prstGeom prst="rect">
              <a:avLst/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28575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1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405052" y="4749483"/>
              <a:ext cx="0" cy="18383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7343588"/>
                </p:ext>
              </p:extLst>
            </p:nvPr>
          </p:nvGraphicFramePr>
          <p:xfrm>
            <a:off x="720501" y="5378450"/>
            <a:ext cx="610648" cy="356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420" name="Equation" r:id="rId5" imgW="342720" imgH="203040" progId="Equation.DSMT4">
                    <p:embed/>
                  </p:oleObj>
                </mc:Choice>
                <mc:Fallback>
                  <p:oleObj name="Equation" r:id="rId5" imgW="342720" imgH="203040" progId="Equation.DSMT4">
                    <p:embed/>
                    <p:pic>
                      <p:nvPicPr>
                        <p:cNvPr id="38" name="Object 3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20501" y="5378450"/>
                          <a:ext cx="610648" cy="3563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6833843"/>
                </p:ext>
              </p:extLst>
            </p:nvPr>
          </p:nvGraphicFramePr>
          <p:xfrm>
            <a:off x="906831" y="4941130"/>
            <a:ext cx="154968" cy="2709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421" name="Equation" r:id="rId7" imgW="88560" imgH="152280" progId="Equation.DSMT4">
                    <p:embed/>
                  </p:oleObj>
                </mc:Choice>
                <mc:Fallback>
                  <p:oleObj name="Equation" r:id="rId7" imgW="88560" imgH="15228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06831" y="4941130"/>
                          <a:ext cx="154968" cy="2709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4863825"/>
                </p:ext>
              </p:extLst>
            </p:nvPr>
          </p:nvGraphicFramePr>
          <p:xfrm>
            <a:off x="6350480" y="4957767"/>
            <a:ext cx="429019" cy="246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422" name="Equation" r:id="rId9" imgW="241200" imgH="139680" progId="Equation.DSMT4">
                    <p:embed/>
                  </p:oleObj>
                </mc:Choice>
                <mc:Fallback>
                  <p:oleObj name="Equation" r:id="rId9" imgW="241200" imgH="139680" progId="Equation.DSMT4">
                    <p:embed/>
                    <p:pic>
                      <p:nvPicPr>
                        <p:cNvPr id="41" name="Object 4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350480" y="4957767"/>
                          <a:ext cx="429019" cy="2466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5" name="Straight Connector 34"/>
            <p:cNvCxnSpPr/>
            <p:nvPr/>
          </p:nvCxnSpPr>
          <p:spPr>
            <a:xfrm>
              <a:off x="790574" y="5296751"/>
              <a:ext cx="6019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0574" y="5816284"/>
              <a:ext cx="6019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4001643"/>
                </p:ext>
              </p:extLst>
            </p:nvPr>
          </p:nvGraphicFramePr>
          <p:xfrm>
            <a:off x="751863" y="6011607"/>
            <a:ext cx="518406" cy="362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423" name="Equation" r:id="rId11" imgW="291960" imgH="203040" progId="Equation.DSMT4">
                    <p:embed/>
                  </p:oleObj>
                </mc:Choice>
                <mc:Fallback>
                  <p:oleObj name="Equation" r:id="rId11" imgW="291960" imgH="20304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51863" y="6011607"/>
                          <a:ext cx="518406" cy="362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Arrow Connector 37"/>
            <p:cNvCxnSpPr/>
            <p:nvPr/>
          </p:nvCxnSpPr>
          <p:spPr>
            <a:xfrm flipV="1">
              <a:off x="1865409" y="6103454"/>
              <a:ext cx="4477790" cy="4025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0380288"/>
                </p:ext>
              </p:extLst>
            </p:nvPr>
          </p:nvGraphicFramePr>
          <p:xfrm>
            <a:off x="1571660" y="6339205"/>
            <a:ext cx="186011" cy="259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424" name="Equation" r:id="rId13" imgW="126720" imgH="177480" progId="Equation.DSMT4">
                    <p:embed/>
                  </p:oleObj>
                </mc:Choice>
                <mc:Fallback>
                  <p:oleObj name="Equation" r:id="rId13" imgW="126720" imgH="177480" progId="Equation.DSMT4">
                    <p:embed/>
                    <p:pic>
                      <p:nvPicPr>
                        <p:cNvPr id="50" name="Object 4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571660" y="6339205"/>
                          <a:ext cx="186011" cy="2592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4803921"/>
                </p:ext>
              </p:extLst>
            </p:nvPr>
          </p:nvGraphicFramePr>
          <p:xfrm>
            <a:off x="1524860" y="4926405"/>
            <a:ext cx="225073" cy="310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425" name="Equation" r:id="rId15" imgW="126720" imgH="177480" progId="Equation.DSMT4">
                    <p:embed/>
                  </p:oleObj>
                </mc:Choice>
                <mc:Fallback>
                  <p:oleObj name="Equation" r:id="rId15" imgW="126720" imgH="177480" progId="Equation.DSMT4">
                    <p:embed/>
                    <p:pic>
                      <p:nvPicPr>
                        <p:cNvPr id="52" name="Object 51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524860" y="4926405"/>
                          <a:ext cx="225073" cy="3106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7325894"/>
                </p:ext>
              </p:extLst>
            </p:nvPr>
          </p:nvGraphicFramePr>
          <p:xfrm>
            <a:off x="3853074" y="5452073"/>
            <a:ext cx="265660" cy="266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426" name="Equation" r:id="rId17" imgW="139680" imgH="139680" progId="Equation.DSMT4">
                    <p:embed/>
                  </p:oleObj>
                </mc:Choice>
                <mc:Fallback>
                  <p:oleObj name="Equation" r:id="rId17" imgW="139680" imgH="139680" progId="Equation.DSMT4">
                    <p:embed/>
                    <p:pic>
                      <p:nvPicPr>
                        <p:cNvPr id="56" name="Object 55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853074" y="5452073"/>
                          <a:ext cx="265660" cy="2665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8661447"/>
                </p:ext>
              </p:extLst>
            </p:nvPr>
          </p:nvGraphicFramePr>
          <p:xfrm>
            <a:off x="6463430" y="5754540"/>
            <a:ext cx="202366" cy="554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427" name="Equation" r:id="rId19" imgW="152280" imgH="419040" progId="Equation.DSMT4">
                    <p:embed/>
                  </p:oleObj>
                </mc:Choice>
                <mc:Fallback>
                  <p:oleObj name="Equation" r:id="rId19" imgW="152280" imgH="419040" progId="Equation.DSMT4">
                    <p:embed/>
                    <p:pic>
                      <p:nvPicPr>
                        <p:cNvPr id="63" name="Object 62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463430" y="5754540"/>
                          <a:ext cx="202366" cy="5542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TextBox 44"/>
          <p:cNvSpPr txBox="1"/>
          <p:nvPr/>
        </p:nvSpPr>
        <p:spPr>
          <a:xfrm>
            <a:off x="1142550" y="3030871"/>
            <a:ext cx="2836772" cy="461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3003" indent="-343003">
              <a:buFont typeface="Wingdings" panose="05000000000000000000" pitchFamily="2" charset="2"/>
              <a:buChar char="v"/>
            </a:pPr>
            <a:r>
              <a:rPr lang="en-US" sz="2401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biến thiên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65775" y="3020479"/>
            <a:ext cx="1401346" cy="461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3003" indent="-343003">
              <a:buFont typeface="Wingdings" panose="05000000000000000000" pitchFamily="2" charset="2"/>
              <a:buChar char="v"/>
            </a:pPr>
            <a:r>
              <a:rPr lang="en-US" sz="2401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 thị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027909" y="3492656"/>
            <a:ext cx="5054437" cy="2116007"/>
            <a:chOff x="7027909" y="3927199"/>
            <a:chExt cx="5054437" cy="2752672"/>
          </a:xfrm>
        </p:grpSpPr>
        <p:sp>
          <p:nvSpPr>
            <p:cNvPr id="55" name="Rounded Rectangle 54"/>
            <p:cNvSpPr/>
            <p:nvPr/>
          </p:nvSpPr>
          <p:spPr>
            <a:xfrm>
              <a:off x="7027909" y="3927199"/>
              <a:ext cx="5054437" cy="2752672"/>
            </a:xfrm>
            <a:prstGeom prst="roundRect">
              <a:avLst>
                <a:gd name="adj" fmla="val 534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pic>
          <p:nvPicPr>
            <p:cNvPr id="57" name="Picture 56"/>
            <p:cNvPicPr/>
            <p:nvPr/>
          </p:nvPicPr>
          <p:blipFill rotWithShape="1">
            <a:blip r:embed="rId21"/>
            <a:srcRect l="11537" b="33931"/>
            <a:stretch/>
          </p:blipFill>
          <p:spPr bwMode="auto">
            <a:xfrm>
              <a:off x="7138178" y="4019092"/>
              <a:ext cx="4781064" cy="24579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1806954"/>
                </p:ext>
              </p:extLst>
            </p:nvPr>
          </p:nvGraphicFramePr>
          <p:xfrm>
            <a:off x="7409061" y="5127947"/>
            <a:ext cx="142875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428" name="Equation" r:id="rId22" imgW="142746" imgH="590435" progId="Equation.DSMT4">
                    <p:embed/>
                  </p:oleObj>
                </mc:Choice>
                <mc:Fallback>
                  <p:oleObj name="Equation" r:id="rId22" imgW="142746" imgH="59043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7409061" y="5127947"/>
                          <a:ext cx="142875" cy="590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86837" y="5751164"/>
            <a:ext cx="11311504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0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9595" y="266148"/>
            <a:ext cx="10996286" cy="1151238"/>
            <a:chOff x="479595" y="266148"/>
            <a:chExt cx="10996286" cy="1151238"/>
          </a:xfrm>
        </p:grpSpPr>
        <p:sp>
          <p:nvSpPr>
            <p:cNvPr id="10" name="TextBox 9"/>
            <p:cNvSpPr txBox="1"/>
            <p:nvPr/>
          </p:nvSpPr>
          <p:spPr>
            <a:xfrm>
              <a:off x="479595" y="605427"/>
              <a:ext cx="2134156" cy="46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2401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b. Hàm số </a:t>
              </a:r>
              <a:endParaRPr lang="vi-VN" sz="2401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8765378"/>
                </p:ext>
              </p:extLst>
            </p:nvPr>
          </p:nvGraphicFramePr>
          <p:xfrm>
            <a:off x="2038934" y="266148"/>
            <a:ext cx="9436947" cy="1151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9262" name="Equation" r:id="rId4" imgW="3822480" imgH="444240" progId="Equation.DSMT4">
                    <p:embed/>
                  </p:oleObj>
                </mc:Choice>
                <mc:Fallback>
                  <p:oleObj name="Equation" r:id="rId4" imgW="3822480" imgH="444240" progId="Equation.DSMT4">
                    <p:embed/>
                    <p:pic>
                      <p:nvPicPr>
                        <p:cNvPr id="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8934" y="266148"/>
                          <a:ext cx="9436947" cy="1151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251402" y="1267945"/>
            <a:ext cx="11785602" cy="1462659"/>
            <a:chOff x="249817" y="744820"/>
            <a:chExt cx="11782531" cy="1462278"/>
          </a:xfrm>
        </p:grpSpPr>
        <p:sp>
          <p:nvSpPr>
            <p:cNvPr id="13" name="Rounded Rectangle 12"/>
            <p:cNvSpPr/>
            <p:nvPr/>
          </p:nvSpPr>
          <p:spPr>
            <a:xfrm>
              <a:off x="991951" y="849054"/>
              <a:ext cx="11016533" cy="1314457"/>
            </a:xfrm>
            <a:prstGeom prst="roundRect">
              <a:avLst>
                <a:gd name="adj" fmla="val 9218"/>
              </a:avLst>
            </a:prstGeom>
            <a:solidFill>
              <a:srgbClr val="BED0D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271039" y="815879"/>
              <a:ext cx="1383616" cy="139121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12837" y="1087562"/>
              <a:ext cx="635687" cy="1015663"/>
            </a:xfrm>
            <a:prstGeom prst="rect">
              <a:avLst/>
            </a:prstGeom>
            <a:noFill/>
          </p:spPr>
          <p:txBody>
            <a:bodyPr wrap="none" lIns="91464" tIns="45732" rIns="91464" bIns="45732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2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6</a:t>
              </a:r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102"/>
            <a:stretch/>
          </p:blipFill>
          <p:spPr bwMode="auto">
            <a:xfrm>
              <a:off x="452405" y="1071428"/>
              <a:ext cx="1187559" cy="307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49817" y="744820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26740" y="1251007"/>
              <a:ext cx="960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1" b="1">
                  <a:cs typeface="Times New Roman" pitchFamily="18" charset="0"/>
                </a:rPr>
                <a:t>Khảo sát sự biến thiên và vẽ đồ thị hàm số 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2962135"/>
                </p:ext>
              </p:extLst>
            </p:nvPr>
          </p:nvGraphicFramePr>
          <p:xfrm>
            <a:off x="8462408" y="942560"/>
            <a:ext cx="2184977" cy="985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9263" name="Equation" r:id="rId8" imgW="952200" imgH="419040" progId="Equation.DSMT4">
                    <p:embed/>
                  </p:oleObj>
                </mc:Choice>
                <mc:Fallback>
                  <p:oleObj name="Equation" r:id="rId8" imgW="952200" imgH="41904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462408" y="942560"/>
                          <a:ext cx="2184977" cy="9856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Box 21"/>
          <p:cNvSpPr txBox="1"/>
          <p:nvPr/>
        </p:nvSpPr>
        <p:spPr>
          <a:xfrm>
            <a:off x="251402" y="2866294"/>
            <a:ext cx="3665781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1" b="1">
                <a:latin typeface="Arial" pitchFamily="34" charset="0"/>
                <a:cs typeface="Arial" pitchFamily="34" charset="0"/>
              </a:rPr>
              <a:t>1. Tập xác định: </a:t>
            </a:r>
            <a:r>
              <a:rPr lang="en-US" sz="240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 \ {1}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402" y="3365341"/>
            <a:ext cx="3277454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1" b="1">
                <a:latin typeface="Arial" pitchFamily="34" charset="0"/>
                <a:cs typeface="Arial" pitchFamily="34" charset="0"/>
              </a:rPr>
              <a:t>2. Sự biến thiên: </a:t>
            </a:r>
            <a:endParaRPr lang="vi-VN" sz="2401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636281"/>
              </p:ext>
            </p:extLst>
          </p:nvPr>
        </p:nvGraphicFramePr>
        <p:xfrm>
          <a:off x="2840279" y="3156669"/>
          <a:ext cx="2061401" cy="879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64" name="Equation" r:id="rId10" imgW="1041120" imgH="393480" progId="Equation.DSMT4">
                  <p:embed/>
                </p:oleObj>
              </mc:Choice>
              <mc:Fallback>
                <p:oleObj name="Equation" r:id="rId10" imgW="1041120" imgH="393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40279" y="3156669"/>
                        <a:ext cx="2061401" cy="879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5812939" y="3042396"/>
            <a:ext cx="0" cy="3499168"/>
          </a:xfrm>
          <a:prstGeom prst="line">
            <a:avLst/>
          </a:prstGeom>
          <a:ln w="285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481841"/>
              </p:ext>
            </p:extLst>
          </p:nvPr>
        </p:nvGraphicFramePr>
        <p:xfrm>
          <a:off x="660452" y="3967660"/>
          <a:ext cx="3746033" cy="1107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65" name="Equation" r:id="rId12" imgW="1892160" imgH="495000" progId="Equation.DSMT4">
                  <p:embed/>
                </p:oleObj>
              </mc:Choice>
              <mc:Fallback>
                <p:oleObj name="Equation" r:id="rId12" imgW="1892160" imgH="4950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0452" y="3967660"/>
                        <a:ext cx="3746033" cy="1107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24550"/>
              </p:ext>
            </p:extLst>
          </p:nvPr>
        </p:nvGraphicFramePr>
        <p:xfrm>
          <a:off x="704033" y="4769570"/>
          <a:ext cx="4868985" cy="198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66" name="Equation" r:id="rId14" imgW="2616120" imgH="888840" progId="Equation.DSMT4">
                  <p:embed/>
                </p:oleObj>
              </mc:Choice>
              <mc:Fallback>
                <p:oleObj name="Equation" r:id="rId14" imgW="2616120" imgH="88884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4033" y="4769570"/>
                        <a:ext cx="4868985" cy="1987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047393"/>
              </p:ext>
            </p:extLst>
          </p:nvPr>
        </p:nvGraphicFramePr>
        <p:xfrm>
          <a:off x="11128993" y="3173011"/>
          <a:ext cx="805073" cy="454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67" name="Equation" r:id="rId16" imgW="406080" imgH="203040" progId="Equation.DSMT4">
                  <p:embed/>
                </p:oleObj>
              </mc:Choice>
              <mc:Fallback>
                <p:oleObj name="Equation" r:id="rId16" imgW="406080" imgH="20304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128993" y="3173011"/>
                        <a:ext cx="805073" cy="454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153811"/>
              </p:ext>
            </p:extLst>
          </p:nvPr>
        </p:nvGraphicFramePr>
        <p:xfrm>
          <a:off x="7894414" y="2895396"/>
          <a:ext cx="3101088" cy="1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68" name="Equation" r:id="rId18" imgW="1930320" imgH="507960" progId="Equation.DSMT4">
                  <p:embed/>
                </p:oleObj>
              </mc:Choice>
              <mc:Fallback>
                <p:oleObj name="Equation" r:id="rId18" imgW="1930320" imgH="50796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894414" y="2895396"/>
                        <a:ext cx="3101088" cy="103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04991" y="3933902"/>
            <a:ext cx="6072534" cy="646400"/>
          </a:xfrm>
          <a:prstGeom prst="rect">
            <a:avLst/>
          </a:prstGeom>
        </p:spPr>
      </p:pic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559256"/>
              </p:ext>
            </p:extLst>
          </p:nvPr>
        </p:nvGraphicFramePr>
        <p:xfrm>
          <a:off x="8290088" y="4675336"/>
          <a:ext cx="2758638" cy="1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69" name="Equation" r:id="rId21" imgW="1638000" imgH="507960" progId="Equation.DSMT4">
                  <p:embed/>
                </p:oleObj>
              </mc:Choice>
              <mc:Fallback>
                <p:oleObj name="Equation" r:id="rId21" imgW="1638000" imgH="50796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290088" y="4675336"/>
                        <a:ext cx="2758638" cy="103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461474"/>
              </p:ext>
            </p:extLst>
          </p:nvPr>
        </p:nvGraphicFramePr>
        <p:xfrm>
          <a:off x="11185996" y="4943664"/>
          <a:ext cx="779665" cy="454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70" name="Equation" r:id="rId23" imgW="393480" imgH="203040" progId="Equation.DSMT4">
                  <p:embed/>
                </p:oleObj>
              </mc:Choice>
              <mc:Fallback>
                <p:oleObj name="Equation" r:id="rId23" imgW="393480" imgH="20304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185996" y="4943664"/>
                        <a:ext cx="779665" cy="454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834090" y="4785777"/>
            <a:ext cx="2446156" cy="64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12939" y="5725926"/>
            <a:ext cx="6578447" cy="6464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812940" y="3076883"/>
            <a:ext cx="2265925" cy="64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958" y="17379"/>
            <a:ext cx="10047079" cy="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358409" y="2194765"/>
            <a:ext cx="991204" cy="700696"/>
            <a:chOff x="3808066" y="1786720"/>
            <a:chExt cx="990946" cy="70051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3808066" y="1801434"/>
              <a:ext cx="609946" cy="68580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418012" y="1786720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 flipV="1">
            <a:off x="3277542" y="4024041"/>
            <a:ext cx="991204" cy="700696"/>
            <a:chOff x="3808066" y="1786720"/>
            <a:chExt cx="990946" cy="700514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808066" y="1801434"/>
              <a:ext cx="609946" cy="68580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418012" y="1786720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/>
          <p:cNvCxnSpPr/>
          <p:nvPr/>
        </p:nvCxnSpPr>
        <p:spPr>
          <a:xfrm>
            <a:off x="1073748" y="798528"/>
            <a:ext cx="3726515" cy="0"/>
          </a:xfrm>
          <a:prstGeom prst="line">
            <a:avLst/>
          </a:prstGeom>
          <a:ln w="5715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111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8"/>
          <a:stretch/>
        </p:blipFill>
        <p:spPr bwMode="auto">
          <a:xfrm>
            <a:off x="531951" y="146012"/>
            <a:ext cx="4652587" cy="65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270547" y="1372314"/>
            <a:ext cx="7442350" cy="1446927"/>
            <a:chOff x="4269434" y="1372850"/>
            <a:chExt cx="7440412" cy="1446550"/>
          </a:xfrm>
        </p:grpSpPr>
        <p:sp>
          <p:nvSpPr>
            <p:cNvPr id="14" name="Rounded Rectangle 13"/>
            <p:cNvSpPr/>
            <p:nvPr/>
          </p:nvSpPr>
          <p:spPr>
            <a:xfrm>
              <a:off x="5411678" y="1771026"/>
              <a:ext cx="6298168" cy="875586"/>
            </a:xfrm>
            <a:prstGeom prst="roundRect">
              <a:avLst>
                <a:gd name="adj" fmla="val 11754"/>
              </a:avLst>
            </a:prstGeom>
            <a:gradFill rotWithShape="1">
              <a:gsLst>
                <a:gs pos="0">
                  <a:schemeClr val="accent3">
                    <a:lumMod val="50000"/>
                  </a:schemeClr>
                </a:gs>
                <a:gs pos="50000">
                  <a:srgbClr val="88A945"/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1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269434" y="1372850"/>
              <a:ext cx="1163653" cy="1446550"/>
            </a:xfrm>
            <a:prstGeom prst="rect">
              <a:avLst/>
            </a:prstGeom>
            <a:noFill/>
          </p:spPr>
          <p:txBody>
            <a:bodyPr wrap="none" lIns="91464" tIns="45732" rIns="91464" bIns="45732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8803" b="1" spc="67">
                  <a:ln w="11430"/>
                  <a:solidFill>
                    <a:schemeClr val="accent3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70548" y="3964212"/>
            <a:ext cx="7442349" cy="1446927"/>
            <a:chOff x="4269435" y="3964073"/>
            <a:chExt cx="7440411" cy="1446550"/>
          </a:xfrm>
        </p:grpSpPr>
        <p:sp>
          <p:nvSpPr>
            <p:cNvPr id="25" name="Rectangle 24"/>
            <p:cNvSpPr/>
            <p:nvPr/>
          </p:nvSpPr>
          <p:spPr>
            <a:xfrm>
              <a:off x="4269435" y="3964073"/>
              <a:ext cx="1163652" cy="1446550"/>
            </a:xfrm>
            <a:prstGeom prst="rect">
              <a:avLst/>
            </a:prstGeom>
            <a:noFill/>
          </p:spPr>
          <p:txBody>
            <a:bodyPr wrap="none" lIns="91464" tIns="45732" rIns="91464" bIns="45732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8803" b="1" spc="67">
                  <a:ln w="11430"/>
                  <a:solidFill>
                    <a:schemeClr val="accent3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3.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411678" y="4323686"/>
              <a:ext cx="6298168" cy="875586"/>
            </a:xfrm>
            <a:prstGeom prst="roundRect">
              <a:avLst>
                <a:gd name="adj" fmla="val 11754"/>
              </a:avLst>
            </a:prstGeom>
            <a:gradFill rotWithShape="1">
              <a:gsLst>
                <a:gs pos="0">
                  <a:schemeClr val="accent3">
                    <a:lumMod val="50000"/>
                  </a:schemeClr>
                </a:gs>
                <a:gs pos="50000">
                  <a:srgbClr val="88A945"/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1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54579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5" b="25040"/>
            <a:stretch/>
          </p:blipFill>
          <p:spPr bwMode="auto">
            <a:xfrm>
              <a:off x="5313783" y="4381378"/>
              <a:ext cx="6267029" cy="760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458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6" y="1698323"/>
            <a:ext cx="3469591" cy="346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270548" y="2642636"/>
            <a:ext cx="7442349" cy="1446927"/>
            <a:chOff x="4269435" y="1372850"/>
            <a:chExt cx="7440411" cy="1446550"/>
          </a:xfrm>
        </p:grpSpPr>
        <p:sp>
          <p:nvSpPr>
            <p:cNvPr id="20" name="Rounded Rectangle 19"/>
            <p:cNvSpPr/>
            <p:nvPr/>
          </p:nvSpPr>
          <p:spPr>
            <a:xfrm>
              <a:off x="5411678" y="1771026"/>
              <a:ext cx="6298168" cy="875586"/>
            </a:xfrm>
            <a:prstGeom prst="roundRect">
              <a:avLst>
                <a:gd name="adj" fmla="val 11754"/>
              </a:avLst>
            </a:prstGeom>
            <a:gradFill rotWithShape="1">
              <a:gsLst>
                <a:gs pos="0">
                  <a:schemeClr val="accent3">
                    <a:lumMod val="50000"/>
                  </a:schemeClr>
                </a:gs>
                <a:gs pos="50000">
                  <a:srgbClr val="88A945"/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1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69435" y="1372850"/>
              <a:ext cx="1163652" cy="1446550"/>
            </a:xfrm>
            <a:prstGeom prst="rect">
              <a:avLst/>
            </a:prstGeom>
            <a:noFill/>
          </p:spPr>
          <p:txBody>
            <a:bodyPr wrap="none" lIns="91464" tIns="45732" rIns="91464" bIns="45732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8803" b="1" spc="67">
                  <a:ln w="11430"/>
                  <a:solidFill>
                    <a:schemeClr val="accent3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2.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61" b="28571"/>
            <a:stretch/>
          </p:blipFill>
          <p:spPr bwMode="auto">
            <a:xfrm>
              <a:off x="5583542" y="1828169"/>
              <a:ext cx="5997270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1178" y="3429001"/>
            <a:ext cx="390280" cy="12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5809" y="1867498"/>
            <a:ext cx="5958020" cy="83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9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39818" y="19693"/>
            <a:ext cx="11804677" cy="1433111"/>
            <a:chOff x="230745" y="744820"/>
            <a:chExt cx="11801603" cy="1432738"/>
          </a:xfrm>
        </p:grpSpPr>
        <p:sp>
          <p:nvSpPr>
            <p:cNvPr id="13" name="Rounded Rectangle 12"/>
            <p:cNvSpPr/>
            <p:nvPr/>
          </p:nvSpPr>
          <p:spPr>
            <a:xfrm>
              <a:off x="981332" y="849054"/>
              <a:ext cx="11027152" cy="1314457"/>
            </a:xfrm>
            <a:prstGeom prst="roundRect">
              <a:avLst>
                <a:gd name="adj" fmla="val 9218"/>
              </a:avLst>
            </a:prstGeom>
            <a:solidFill>
              <a:srgbClr val="BED0D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230745" y="807480"/>
              <a:ext cx="1362591" cy="137007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94196" y="1090239"/>
              <a:ext cx="635688" cy="1015663"/>
            </a:xfrm>
            <a:prstGeom prst="rect">
              <a:avLst/>
            </a:prstGeom>
            <a:noFill/>
          </p:spPr>
          <p:txBody>
            <a:bodyPr wrap="none" lIns="91464" tIns="45732" rIns="91464" bIns="45732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2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6</a:t>
              </a:r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102"/>
            <a:stretch/>
          </p:blipFill>
          <p:spPr bwMode="auto">
            <a:xfrm>
              <a:off x="336441" y="1020511"/>
              <a:ext cx="1256895" cy="325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49817" y="744820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37757" y="1228513"/>
              <a:ext cx="960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1" b="1">
                  <a:cs typeface="Times New Roman" pitchFamily="18" charset="0"/>
                </a:rPr>
                <a:t>Khảo sát sự biến thiên và vẽ đồ thị hàm số 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3320248"/>
                </p:ext>
              </p:extLst>
            </p:nvPr>
          </p:nvGraphicFramePr>
          <p:xfrm>
            <a:off x="8303921" y="916605"/>
            <a:ext cx="2184977" cy="985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314" name="Equation" r:id="rId6" imgW="952200" imgH="419040" progId="Equation.DSMT4">
                    <p:embed/>
                  </p:oleObj>
                </mc:Choice>
                <mc:Fallback>
                  <p:oleObj name="Equation" r:id="rId6" imgW="952200" imgH="41904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303921" y="916605"/>
                          <a:ext cx="2184977" cy="9856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6" name="Straight Connector 25"/>
          <p:cNvCxnSpPr/>
          <p:nvPr/>
        </p:nvCxnSpPr>
        <p:spPr>
          <a:xfrm>
            <a:off x="6125305" y="1653609"/>
            <a:ext cx="26389" cy="4671746"/>
          </a:xfrm>
          <a:prstGeom prst="line">
            <a:avLst/>
          </a:prstGeom>
          <a:ln w="285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45540" y="1619721"/>
            <a:ext cx="5532399" cy="898611"/>
            <a:chOff x="345450" y="1620192"/>
            <a:chExt cx="5530958" cy="898377"/>
          </a:xfrm>
        </p:grpSpPr>
        <p:sp>
          <p:nvSpPr>
            <p:cNvPr id="30" name="TextBox 29"/>
            <p:cNvSpPr txBox="1"/>
            <p:nvPr/>
          </p:nvSpPr>
          <p:spPr>
            <a:xfrm>
              <a:off x="345450" y="1859927"/>
              <a:ext cx="361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2401" b="1">
                  <a:latin typeface="Arial" pitchFamily="34" charset="0"/>
                  <a:cs typeface="Arial" pitchFamily="34" charset="0"/>
                </a:rPr>
                <a:t>Hàm số đạt cực đại tại </a:t>
              </a:r>
              <a:endParaRPr lang="vi-VN" sz="2401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2462943"/>
                </p:ext>
              </p:extLst>
            </p:nvPr>
          </p:nvGraphicFramePr>
          <p:xfrm>
            <a:off x="3756376" y="1620192"/>
            <a:ext cx="2120032" cy="898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315" name="Equation" r:id="rId8" imgW="989795" imgH="418822" progId="Equation.DSMT4">
                    <p:embed/>
                  </p:oleObj>
                </mc:Choice>
                <mc:Fallback>
                  <p:oleObj name="Equation" r:id="rId8" imgW="989795" imgH="41882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756376" y="1620192"/>
                          <a:ext cx="2120032" cy="8983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345541" y="2518332"/>
            <a:ext cx="5637559" cy="925754"/>
            <a:chOff x="317034" y="2921000"/>
            <a:chExt cx="5636091" cy="925513"/>
          </a:xfrm>
        </p:grpSpPr>
        <p:sp>
          <p:nvSpPr>
            <p:cNvPr id="32" name="TextBox 31"/>
            <p:cNvSpPr txBox="1"/>
            <p:nvPr/>
          </p:nvSpPr>
          <p:spPr>
            <a:xfrm>
              <a:off x="317034" y="3164466"/>
              <a:ext cx="3872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2401" b="1">
                  <a:latin typeface="Arial" pitchFamily="34" charset="0"/>
                  <a:cs typeface="Arial" pitchFamily="34" charset="0"/>
                </a:rPr>
                <a:t>Hàm số đạt cực tiểu tại </a:t>
              </a:r>
              <a:endParaRPr lang="vi-VN" sz="2401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4217931"/>
                </p:ext>
              </p:extLst>
            </p:nvPr>
          </p:nvGraphicFramePr>
          <p:xfrm>
            <a:off x="3749675" y="2921000"/>
            <a:ext cx="2203450" cy="925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316" name="Equation" r:id="rId10" imgW="1028520" imgH="431640" progId="Equation.DSMT4">
                    <p:embed/>
                  </p:oleObj>
                </mc:Choice>
                <mc:Fallback>
                  <p:oleObj name="Equation" r:id="rId10" imgW="1028520" imgH="43164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749675" y="2921000"/>
                          <a:ext cx="2203450" cy="925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395910"/>
              </p:ext>
            </p:extLst>
          </p:nvPr>
        </p:nvGraphicFramePr>
        <p:xfrm>
          <a:off x="170803" y="3236807"/>
          <a:ext cx="5830819" cy="1635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17" name="Equation" r:id="rId12" imgW="2717640" imgH="761760" progId="Equation.DSMT4">
                  <p:embed/>
                </p:oleObj>
              </mc:Choice>
              <mc:Fallback>
                <p:oleObj name="Equation" r:id="rId12" imgW="271764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0803" y="3236807"/>
                        <a:ext cx="5830819" cy="1635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095568"/>
              </p:ext>
            </p:extLst>
          </p:nvPr>
        </p:nvGraphicFramePr>
        <p:xfrm>
          <a:off x="223383" y="4773057"/>
          <a:ext cx="5830819" cy="1635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18" name="Equation" r:id="rId14" imgW="2717640" imgH="761760" progId="Equation.DSMT4">
                  <p:embed/>
                </p:oleObj>
              </mc:Choice>
              <mc:Fallback>
                <p:oleObj name="Equation" r:id="rId14" imgW="2717640" imgH="7617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3383" y="4773057"/>
                        <a:ext cx="5830819" cy="1635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181024" y="5073145"/>
            <a:ext cx="6104710" cy="831213"/>
            <a:chOff x="6239692" y="5073745"/>
            <a:chExt cx="6103120" cy="830997"/>
          </a:xfrm>
        </p:grpSpPr>
        <p:sp>
          <p:nvSpPr>
            <p:cNvPr id="5" name="Rectangle 4"/>
            <p:cNvSpPr/>
            <p:nvPr/>
          </p:nvSpPr>
          <p:spPr>
            <a:xfrm>
              <a:off x="6239692" y="5073745"/>
              <a:ext cx="61031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1" b="1"/>
                <a:t>Đồ thị hàm số có tiệm cận xiên là đường thẳng  </a:t>
              </a:r>
              <a:endParaRPr lang="en-US" sz="2401" b="1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1912988"/>
                </p:ext>
              </p:extLst>
            </p:nvPr>
          </p:nvGraphicFramePr>
          <p:xfrm>
            <a:off x="7179729" y="5462788"/>
            <a:ext cx="1333955" cy="435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319" name="Equation" r:id="rId16" imgW="622080" imgH="203040" progId="Equation.DSMT4">
                    <p:embed/>
                  </p:oleObj>
                </mc:Choice>
                <mc:Fallback>
                  <p:oleObj name="Equation" r:id="rId16" imgW="6220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179729" y="5462788"/>
                          <a:ext cx="1333955" cy="4355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304262"/>
              </p:ext>
            </p:extLst>
          </p:nvPr>
        </p:nvGraphicFramePr>
        <p:xfrm>
          <a:off x="6379840" y="1646641"/>
          <a:ext cx="4441394" cy="844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20" name="Equation" r:id="rId18" imgW="2070000" imgH="393480" progId="Equation.DSMT4">
                  <p:embed/>
                </p:oleObj>
              </mc:Choice>
              <mc:Fallback>
                <p:oleObj name="Equation" r:id="rId18" imgW="2070000" imgH="393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379840" y="1646641"/>
                        <a:ext cx="4441394" cy="844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708341"/>
              </p:ext>
            </p:extLst>
          </p:nvPr>
        </p:nvGraphicFramePr>
        <p:xfrm>
          <a:off x="6469674" y="2458170"/>
          <a:ext cx="4441394" cy="844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21" name="Equation" r:id="rId20" imgW="2070000" imgH="393480" progId="Equation.DSMT4">
                  <p:embed/>
                </p:oleObj>
              </mc:Choice>
              <mc:Fallback>
                <p:oleObj name="Equation" r:id="rId20" imgW="2070000" imgH="3934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469674" y="2458170"/>
                        <a:ext cx="4441394" cy="844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416090"/>
              </p:ext>
            </p:extLst>
          </p:nvPr>
        </p:nvGraphicFramePr>
        <p:xfrm>
          <a:off x="6553319" y="3150006"/>
          <a:ext cx="3650614" cy="900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22" name="Equation" r:id="rId22" imgW="1701720" imgH="419040" progId="Equation.DSMT4">
                  <p:embed/>
                </p:oleObj>
              </mc:Choice>
              <mc:Fallback>
                <p:oleObj name="Equation" r:id="rId22" imgW="1701720" imgH="419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553319" y="3150006"/>
                        <a:ext cx="3650614" cy="900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007333"/>
              </p:ext>
            </p:extLst>
          </p:nvPr>
        </p:nvGraphicFramePr>
        <p:xfrm>
          <a:off x="6590770" y="4050354"/>
          <a:ext cx="3650614" cy="900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23" name="Equation" r:id="rId24" imgW="1701720" imgH="419040" progId="Equation.DSMT4">
                  <p:embed/>
                </p:oleObj>
              </mc:Choice>
              <mc:Fallback>
                <p:oleObj name="Equation" r:id="rId24" imgW="1701720" imgH="41904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590770" y="4050354"/>
                        <a:ext cx="3650614" cy="900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196408" y="5904358"/>
            <a:ext cx="5325378" cy="461785"/>
            <a:chOff x="6292259" y="5917054"/>
            <a:chExt cx="5323991" cy="461665"/>
          </a:xfrm>
        </p:grpSpPr>
        <p:sp>
          <p:nvSpPr>
            <p:cNvPr id="8" name="Rectangle 7"/>
            <p:cNvSpPr/>
            <p:nvPr/>
          </p:nvSpPr>
          <p:spPr>
            <a:xfrm>
              <a:off x="6292259" y="5917054"/>
              <a:ext cx="47916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1" b="1"/>
                <a:t>T</a:t>
              </a:r>
              <a:r>
                <a:rPr lang="vi-VN" sz="2401" b="1"/>
                <a:t>iệm cận đứng là đường thẳng </a:t>
              </a:r>
              <a:endParaRPr lang="en-US" sz="2401"/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3958203"/>
                </p:ext>
              </p:extLst>
            </p:nvPr>
          </p:nvGraphicFramePr>
          <p:xfrm>
            <a:off x="10908225" y="5943735"/>
            <a:ext cx="708025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324" name="Equation" r:id="rId26" imgW="330120" imgH="177480" progId="Equation.DSMT4">
                    <p:embed/>
                  </p:oleObj>
                </mc:Choice>
                <mc:Fallback>
                  <p:oleObj name="Equation" r:id="rId26" imgW="330120" imgH="17748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0908225" y="5943735"/>
                          <a:ext cx="708025" cy="382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181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1816" y="668260"/>
            <a:ext cx="6345213" cy="1908804"/>
            <a:chOff x="663319" y="4715843"/>
            <a:chExt cx="6343561" cy="1908307"/>
          </a:xfrm>
        </p:grpSpPr>
        <p:sp>
          <p:nvSpPr>
            <p:cNvPr id="4" name="Rectangle 3"/>
            <p:cNvSpPr/>
            <p:nvPr/>
          </p:nvSpPr>
          <p:spPr>
            <a:xfrm>
              <a:off x="663319" y="4715843"/>
              <a:ext cx="6310606" cy="1908307"/>
            </a:xfrm>
            <a:prstGeom prst="rect">
              <a:avLst/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28575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1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405051" y="4749483"/>
              <a:ext cx="0" cy="18383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3247585"/>
                </p:ext>
              </p:extLst>
            </p:nvPr>
          </p:nvGraphicFramePr>
          <p:xfrm>
            <a:off x="686617" y="5378133"/>
            <a:ext cx="677863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85" name="Equation" r:id="rId4" imgW="380880" imgH="203040" progId="Equation.DSMT4">
                    <p:embed/>
                  </p:oleObj>
                </mc:Choice>
                <mc:Fallback>
                  <p:oleObj name="Equation" r:id="rId4" imgW="380880" imgH="203040" progId="Equation.DSMT4">
                    <p:embed/>
                    <p:pic>
                      <p:nvPicPr>
                        <p:cNvPr id="49" name="Object 4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86617" y="5378133"/>
                          <a:ext cx="677863" cy="357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9142668"/>
                </p:ext>
              </p:extLst>
            </p:nvPr>
          </p:nvGraphicFramePr>
          <p:xfrm>
            <a:off x="873125" y="4952683"/>
            <a:ext cx="223837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86" name="Equation" r:id="rId6" imgW="126720" imgH="139680" progId="Equation.DSMT4">
                    <p:embed/>
                  </p:oleObj>
                </mc:Choice>
                <mc:Fallback>
                  <p:oleObj name="Equation" r:id="rId6" imgW="126720" imgH="139680" progId="Equation.DSMT4">
                    <p:embed/>
                    <p:pic>
                      <p:nvPicPr>
                        <p:cNvPr id="50" name="Object 4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73125" y="4952683"/>
                          <a:ext cx="223837" cy="247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205069"/>
                </p:ext>
              </p:extLst>
            </p:nvPr>
          </p:nvGraphicFramePr>
          <p:xfrm>
            <a:off x="4235179" y="4941571"/>
            <a:ext cx="134938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87" name="Equation" r:id="rId8" imgW="101520" imgH="164880" progId="Equation.DSMT4">
                    <p:embed/>
                  </p:oleObj>
                </mc:Choice>
                <mc:Fallback>
                  <p:oleObj name="Equation" r:id="rId8" imgW="101520" imgH="164880" progId="Equation.DSMT4">
                    <p:embed/>
                    <p:pic>
                      <p:nvPicPr>
                        <p:cNvPr id="51" name="Object 5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235179" y="4941571"/>
                          <a:ext cx="134938" cy="220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477769"/>
                </p:ext>
              </p:extLst>
            </p:nvPr>
          </p:nvGraphicFramePr>
          <p:xfrm>
            <a:off x="6480596" y="4986645"/>
            <a:ext cx="429019" cy="246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88" name="Equation" r:id="rId10" imgW="241200" imgH="139680" progId="Equation.DSMT4">
                    <p:embed/>
                  </p:oleObj>
                </mc:Choice>
                <mc:Fallback>
                  <p:oleObj name="Equation" r:id="rId10" imgW="241200" imgH="139680" progId="Equation.DSMT4">
                    <p:embed/>
                    <p:pic>
                      <p:nvPicPr>
                        <p:cNvPr id="52" name="Object 5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480596" y="4986645"/>
                          <a:ext cx="429019" cy="2466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3754252"/>
                </p:ext>
              </p:extLst>
            </p:nvPr>
          </p:nvGraphicFramePr>
          <p:xfrm>
            <a:off x="3561714" y="5536811"/>
            <a:ext cx="241300" cy="195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89" name="Equation" r:id="rId12" imgW="126720" imgH="101520" progId="Equation.DSMT4">
                    <p:embed/>
                  </p:oleObj>
                </mc:Choice>
                <mc:Fallback>
                  <p:oleObj name="Equation" r:id="rId12" imgW="126720" imgH="101520" progId="Equation.DSMT4">
                    <p:embed/>
                    <p:pic>
                      <p:nvPicPr>
                        <p:cNvPr id="55" name="Object 54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561714" y="5536811"/>
                          <a:ext cx="241300" cy="195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Connector 10"/>
            <p:cNvCxnSpPr/>
            <p:nvPr/>
          </p:nvCxnSpPr>
          <p:spPr>
            <a:xfrm>
              <a:off x="790574" y="5296751"/>
              <a:ext cx="6019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90574" y="5816284"/>
              <a:ext cx="6019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7247123"/>
                </p:ext>
              </p:extLst>
            </p:nvPr>
          </p:nvGraphicFramePr>
          <p:xfrm>
            <a:off x="718522" y="6011778"/>
            <a:ext cx="585788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90" name="Equation" r:id="rId14" imgW="330120" imgH="203040" progId="Equation.DSMT4">
                    <p:embed/>
                  </p:oleObj>
                </mc:Choice>
                <mc:Fallback>
                  <p:oleObj name="Equation" r:id="rId14" imgW="330120" imgH="203040" progId="Equation.DSMT4">
                    <p:embed/>
                    <p:pic>
                      <p:nvPicPr>
                        <p:cNvPr id="58" name="Object 57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18522" y="6011778"/>
                          <a:ext cx="585788" cy="361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7422156"/>
                </p:ext>
              </p:extLst>
            </p:nvPr>
          </p:nvGraphicFramePr>
          <p:xfrm>
            <a:off x="2894734" y="5447984"/>
            <a:ext cx="204787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91" name="Equation" r:id="rId16" imgW="126720" imgH="177480" progId="Equation.DSMT4">
                    <p:embed/>
                  </p:oleObj>
                </mc:Choice>
                <mc:Fallback>
                  <p:oleObj name="Equation" r:id="rId16" imgW="126720" imgH="177480" progId="Equation.DSMT4">
                    <p:embed/>
                    <p:pic>
                      <p:nvPicPr>
                        <p:cNvPr id="59" name="Object 58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894734" y="5447984"/>
                          <a:ext cx="204787" cy="2873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6681243"/>
                </p:ext>
              </p:extLst>
            </p:nvPr>
          </p:nvGraphicFramePr>
          <p:xfrm>
            <a:off x="2522310" y="5761064"/>
            <a:ext cx="8604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92" name="Equation" r:id="rId18" imgW="583920" imgH="253800" progId="Equation.DSMT4">
                    <p:embed/>
                  </p:oleObj>
                </mc:Choice>
                <mc:Fallback>
                  <p:oleObj name="Equation" r:id="rId18" imgW="583920" imgH="253800" progId="Equation.DSMT4">
                    <p:embed/>
                    <p:pic>
                      <p:nvPicPr>
                        <p:cNvPr id="60" name="Object 59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522310" y="5761064"/>
                          <a:ext cx="860425" cy="373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Arrow Connector 15"/>
            <p:cNvCxnSpPr/>
            <p:nvPr/>
          </p:nvCxnSpPr>
          <p:spPr>
            <a:xfrm flipV="1">
              <a:off x="1773654" y="6049023"/>
              <a:ext cx="743571" cy="3856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362463" y="6072680"/>
              <a:ext cx="655550" cy="3247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8949437"/>
                </p:ext>
              </p:extLst>
            </p:nvPr>
          </p:nvGraphicFramePr>
          <p:xfrm>
            <a:off x="3879576" y="6378811"/>
            <a:ext cx="429018" cy="223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93" name="Equation" r:id="rId20" imgW="241200" imgH="126720" progId="Equation.DSMT4">
                    <p:embed/>
                  </p:oleObj>
                </mc:Choice>
                <mc:Fallback>
                  <p:oleObj name="Equation" r:id="rId20" imgW="241200" imgH="126720" progId="Equation.DSMT4">
                    <p:embed/>
                    <p:pic>
                      <p:nvPicPr>
                        <p:cNvPr id="63" name="Object 62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879576" y="6378811"/>
                          <a:ext cx="429018" cy="223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0824937"/>
                </p:ext>
              </p:extLst>
            </p:nvPr>
          </p:nvGraphicFramePr>
          <p:xfrm>
            <a:off x="1387416" y="6378768"/>
            <a:ext cx="429018" cy="224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94" name="Equation" r:id="rId22" imgW="241200" imgH="126720" progId="Equation.DSMT4">
                    <p:embed/>
                  </p:oleObj>
                </mc:Choice>
                <mc:Fallback>
                  <p:oleObj name="Equation" r:id="rId22" imgW="241200" imgH="126720" progId="Equation.DSMT4">
                    <p:embed/>
                    <p:pic>
                      <p:nvPicPr>
                        <p:cNvPr id="64" name="Object 63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387416" y="6378768"/>
                          <a:ext cx="429018" cy="2243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9518314"/>
                </p:ext>
              </p:extLst>
            </p:nvPr>
          </p:nvGraphicFramePr>
          <p:xfrm>
            <a:off x="1423134" y="4970595"/>
            <a:ext cx="429019" cy="223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95" name="Equation" r:id="rId24" imgW="241200" imgH="126720" progId="Equation.DSMT4">
                    <p:embed/>
                  </p:oleObj>
                </mc:Choice>
                <mc:Fallback>
                  <p:oleObj name="Equation" r:id="rId24" imgW="241200" imgH="126720" progId="Equation.DSMT4">
                    <p:embed/>
                    <p:pic>
                      <p:nvPicPr>
                        <p:cNvPr id="65" name="Object 64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423134" y="4970595"/>
                          <a:ext cx="429019" cy="223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6433412"/>
                </p:ext>
              </p:extLst>
            </p:nvPr>
          </p:nvGraphicFramePr>
          <p:xfrm>
            <a:off x="2121781" y="5456775"/>
            <a:ext cx="265112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96" name="Equation" r:id="rId26" imgW="139680" imgH="139680" progId="Equation.DSMT4">
                    <p:embed/>
                  </p:oleObj>
                </mc:Choice>
                <mc:Fallback>
                  <p:oleObj name="Equation" r:id="rId26" imgW="139680" imgH="139680" progId="Equation.DSMT4">
                    <p:embed/>
                    <p:pic>
                      <p:nvPicPr>
                        <p:cNvPr id="66" name="Object 65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121781" y="5456775"/>
                          <a:ext cx="265112" cy="2682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7029370"/>
                </p:ext>
              </p:extLst>
            </p:nvPr>
          </p:nvGraphicFramePr>
          <p:xfrm>
            <a:off x="2638656" y="4734785"/>
            <a:ext cx="688975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97" name="Equation" r:id="rId28" imgW="520560" imgH="444240" progId="Equation.DSMT4">
                    <p:embed/>
                  </p:oleObj>
                </mc:Choice>
                <mc:Fallback>
                  <p:oleObj name="Equation" r:id="rId28" imgW="520560" imgH="44424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2638656" y="4734785"/>
                          <a:ext cx="688975" cy="595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9992198"/>
                </p:ext>
              </p:extLst>
            </p:nvPr>
          </p:nvGraphicFramePr>
          <p:xfrm>
            <a:off x="5616197" y="5404809"/>
            <a:ext cx="204787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98" name="Equation" r:id="rId16" imgW="126720" imgH="177480" progId="Equation.DSMT4">
                    <p:embed/>
                  </p:oleObj>
                </mc:Choice>
                <mc:Fallback>
                  <p:oleObj name="Equation" r:id="rId16" imgW="126720" imgH="177480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616197" y="5404809"/>
                          <a:ext cx="204787" cy="2873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0288657"/>
                </p:ext>
              </p:extLst>
            </p:nvPr>
          </p:nvGraphicFramePr>
          <p:xfrm>
            <a:off x="4816474" y="5537037"/>
            <a:ext cx="241300" cy="195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99" name="Equation" r:id="rId12" imgW="126720" imgH="101520" progId="Equation.DSMT4">
                    <p:embed/>
                  </p:oleObj>
                </mc:Choice>
                <mc:Fallback>
                  <p:oleObj name="Equation" r:id="rId12" imgW="126720" imgH="10152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816474" y="5537037"/>
                          <a:ext cx="241300" cy="195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4023570"/>
                </p:ext>
              </p:extLst>
            </p:nvPr>
          </p:nvGraphicFramePr>
          <p:xfrm>
            <a:off x="5955716" y="5447090"/>
            <a:ext cx="265112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500" name="Equation" r:id="rId26" imgW="139680" imgH="139680" progId="Equation.DSMT4">
                    <p:embed/>
                  </p:oleObj>
                </mc:Choice>
                <mc:Fallback>
                  <p:oleObj name="Equation" r:id="rId26" imgW="139680" imgH="13968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5955716" y="5447090"/>
                          <a:ext cx="265112" cy="2682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5834504"/>
                </p:ext>
              </p:extLst>
            </p:nvPr>
          </p:nvGraphicFramePr>
          <p:xfrm>
            <a:off x="5250212" y="4725394"/>
            <a:ext cx="688975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501" name="Equation" r:id="rId30" imgW="520560" imgH="444240" progId="Equation.DSMT4">
                    <p:embed/>
                  </p:oleObj>
                </mc:Choice>
                <mc:Fallback>
                  <p:oleObj name="Equation" r:id="rId30" imgW="520560" imgH="444240" progId="Equation.DSMT4">
                    <p:embed/>
                    <p:pic>
                      <p:nvPicPr>
                        <p:cNvPr id="26" name="Object 25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5250212" y="4725394"/>
                          <a:ext cx="688975" cy="595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7223967"/>
                </p:ext>
              </p:extLst>
            </p:nvPr>
          </p:nvGraphicFramePr>
          <p:xfrm>
            <a:off x="5288377" y="6185450"/>
            <a:ext cx="8604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502" name="Equation" r:id="rId32" imgW="583920" imgH="253800" progId="Equation.DSMT4">
                    <p:embed/>
                  </p:oleObj>
                </mc:Choice>
                <mc:Fallback>
                  <p:oleObj name="Equation" r:id="rId32" imgW="583920" imgH="253800" progId="Equation.DSMT4">
                    <p:embed/>
                    <p:pic>
                      <p:nvPicPr>
                        <p:cNvPr id="15" name="Object 14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5288377" y="6185450"/>
                          <a:ext cx="860425" cy="373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Connector 35"/>
            <p:cNvCxnSpPr/>
            <p:nvPr/>
          </p:nvCxnSpPr>
          <p:spPr>
            <a:xfrm>
              <a:off x="4279783" y="5320707"/>
              <a:ext cx="0" cy="130344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333761" y="5309556"/>
              <a:ext cx="0" cy="130344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3981675"/>
                </p:ext>
              </p:extLst>
            </p:nvPr>
          </p:nvGraphicFramePr>
          <p:xfrm>
            <a:off x="4326185" y="5828592"/>
            <a:ext cx="429019" cy="246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503" name="Equation" r:id="rId10" imgW="241200" imgH="139680" progId="Equation.DSMT4">
                    <p:embed/>
                  </p:oleObj>
                </mc:Choice>
                <mc:Fallback>
                  <p:oleObj name="Equation" r:id="rId10" imgW="241200" imgH="13968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326185" y="5828592"/>
                          <a:ext cx="429019" cy="2466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2973019"/>
                </p:ext>
              </p:extLst>
            </p:nvPr>
          </p:nvGraphicFramePr>
          <p:xfrm>
            <a:off x="6577861" y="5806290"/>
            <a:ext cx="429019" cy="246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504" name="Equation" r:id="rId10" imgW="241200" imgH="139680" progId="Equation.DSMT4">
                    <p:embed/>
                  </p:oleObj>
                </mc:Choice>
                <mc:Fallback>
                  <p:oleObj name="Equation" r:id="rId10" imgW="241200" imgH="13968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577861" y="5806290"/>
                          <a:ext cx="429019" cy="2466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1" name="Straight Arrow Connector 40"/>
            <p:cNvCxnSpPr>
              <a:endCxn id="35" idx="1"/>
            </p:cNvCxnSpPr>
            <p:nvPr/>
          </p:nvCxnSpPr>
          <p:spPr>
            <a:xfrm>
              <a:off x="4686806" y="6039692"/>
              <a:ext cx="601571" cy="3322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6139144" y="6060760"/>
              <a:ext cx="573072" cy="3444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600315" y="177114"/>
            <a:ext cx="2836772" cy="461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3003" indent="-343003">
              <a:buFont typeface="Wingdings" panose="05000000000000000000" pitchFamily="2" charset="2"/>
              <a:buChar char="v"/>
            </a:pPr>
            <a:r>
              <a:rPr lang="en-US" sz="2401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biến thiên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45293" y="3931426"/>
            <a:ext cx="7617366" cy="157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1" b="1"/>
              <a:t>Đồ thị hàm số nhận giao điểm </a:t>
            </a:r>
            <a:r>
              <a:rPr lang="vi-VN" sz="2401">
                <a:latin typeface="+mj-lt"/>
              </a:rPr>
              <a:t>I(1;3) </a:t>
            </a:r>
            <a:r>
              <a:rPr lang="vi-VN" sz="2401" b="1"/>
              <a:t>của hai đường tiệm cận làm tâm đối xứng và nhận hai đường phân giác của các góc tạo bởi hai đường tiệm cận này làm các trục đối xứng.</a:t>
            </a:r>
            <a:endParaRPr lang="en-US" sz="2401" b="1"/>
          </a:p>
        </p:txBody>
      </p:sp>
      <p:sp>
        <p:nvSpPr>
          <p:cNvPr id="78" name="Rectangle 77"/>
          <p:cNvSpPr/>
          <p:nvPr/>
        </p:nvSpPr>
        <p:spPr>
          <a:xfrm>
            <a:off x="435248" y="2769529"/>
            <a:ext cx="7727196" cy="46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1" b="1"/>
              <a:t>Giao điểm của đồ thị hàm số với trục tung là </a:t>
            </a:r>
            <a:r>
              <a:rPr lang="vi-VN" sz="2401">
                <a:latin typeface="+mj-lt"/>
              </a:rPr>
              <a:t>(0;−4).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49751" y="3350608"/>
            <a:ext cx="5429503" cy="461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1" b="1"/>
              <a:t>Đồ thị hàm số không cắt trục hoành</a:t>
            </a:r>
            <a:endParaRPr lang="en-US" sz="2401" b="1"/>
          </a:p>
        </p:txBody>
      </p:sp>
      <p:grpSp>
        <p:nvGrpSpPr>
          <p:cNvPr id="24" name="Group 23"/>
          <p:cNvGrpSpPr/>
          <p:nvPr/>
        </p:nvGrpSpPr>
        <p:grpSpPr>
          <a:xfrm>
            <a:off x="8146818" y="177114"/>
            <a:ext cx="3837416" cy="6445795"/>
            <a:chOff x="8197426" y="107404"/>
            <a:chExt cx="3837416" cy="6445795"/>
          </a:xfrm>
        </p:grpSpPr>
        <p:sp>
          <p:nvSpPr>
            <p:cNvPr id="80" name="Rounded Rectangle 79"/>
            <p:cNvSpPr/>
            <p:nvPr/>
          </p:nvSpPr>
          <p:spPr>
            <a:xfrm>
              <a:off x="8197426" y="107404"/>
              <a:ext cx="3837416" cy="6445795"/>
            </a:xfrm>
            <a:prstGeom prst="roundRect">
              <a:avLst>
                <a:gd name="adj" fmla="val 534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8303922" y="210567"/>
              <a:ext cx="3664014" cy="6017274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7034937"/>
                </p:ext>
              </p:extLst>
            </p:nvPr>
          </p:nvGraphicFramePr>
          <p:xfrm>
            <a:off x="11363094" y="3410081"/>
            <a:ext cx="247488" cy="269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505" name="Equation" r:id="rId35" imgW="139680" imgH="152280" progId="Equation.DSMT4">
                    <p:embed/>
                  </p:oleObj>
                </mc:Choice>
                <mc:Fallback>
                  <p:oleObj name="Equation" r:id="rId35" imgW="13968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11363094" y="3410081"/>
                          <a:ext cx="247488" cy="2699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8122213"/>
                </p:ext>
              </p:extLst>
            </p:nvPr>
          </p:nvGraphicFramePr>
          <p:xfrm>
            <a:off x="9519511" y="441459"/>
            <a:ext cx="270844" cy="3361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506" name="Equation" r:id="rId37" imgW="152280" imgH="190440" progId="Equation.DSMT4">
                    <p:embed/>
                  </p:oleObj>
                </mc:Choice>
                <mc:Fallback>
                  <p:oleObj name="Equation" r:id="rId37" imgW="152280" imgH="19044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9519511" y="441459"/>
                          <a:ext cx="270844" cy="3361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5285944"/>
                </p:ext>
              </p:extLst>
            </p:nvPr>
          </p:nvGraphicFramePr>
          <p:xfrm>
            <a:off x="9519183" y="3363754"/>
            <a:ext cx="314325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507" name="Equation" r:id="rId39" imgW="177480" imgH="190440" progId="Equation.DSMT4">
                    <p:embed/>
                  </p:oleObj>
                </mc:Choice>
                <mc:Fallback>
                  <p:oleObj name="Equation" r:id="rId39" imgW="177480" imgH="19044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40"/>
                        <a:stretch>
                          <a:fillRect/>
                        </a:stretch>
                      </p:blipFill>
                      <p:spPr>
                        <a:xfrm>
                          <a:off x="9519183" y="3363754"/>
                          <a:ext cx="314325" cy="336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7128978"/>
                </p:ext>
              </p:extLst>
            </p:nvPr>
          </p:nvGraphicFramePr>
          <p:xfrm>
            <a:off x="9487655" y="4516863"/>
            <a:ext cx="334556" cy="259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508" name="Equation" r:id="rId41" imgW="228600" imgH="177480" progId="Equation.DSMT4">
                    <p:embed/>
                  </p:oleObj>
                </mc:Choice>
                <mc:Fallback>
                  <p:oleObj name="Equation" r:id="rId41" imgW="228600" imgH="17748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42"/>
                        <a:stretch>
                          <a:fillRect/>
                        </a:stretch>
                      </p:blipFill>
                      <p:spPr>
                        <a:xfrm>
                          <a:off x="9487655" y="4516863"/>
                          <a:ext cx="334556" cy="2597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7643127"/>
                </p:ext>
              </p:extLst>
            </p:nvPr>
          </p:nvGraphicFramePr>
          <p:xfrm>
            <a:off x="10061442" y="2899269"/>
            <a:ext cx="704535" cy="389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509" name="Equation" r:id="rId43" imgW="482400" imgH="266400" progId="Equation.DSMT4">
                    <p:embed/>
                  </p:oleObj>
                </mc:Choice>
                <mc:Fallback>
                  <p:oleObj name="Equation" r:id="rId43" imgW="482400" imgH="266400" progId="Equation.DSMT4">
                    <p:embed/>
                    <p:pic>
                      <p:nvPicPr>
                        <p:cNvPr id="58" name="Object 57"/>
                        <p:cNvPicPr/>
                        <p:nvPr/>
                      </p:nvPicPr>
                      <p:blipFill>
                        <a:blip r:embed="rId44"/>
                        <a:stretch>
                          <a:fillRect/>
                        </a:stretch>
                      </p:blipFill>
                      <p:spPr>
                        <a:xfrm>
                          <a:off x="10061442" y="2899269"/>
                          <a:ext cx="704535" cy="3896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04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8442400" y="3053654"/>
            <a:ext cx="3643195" cy="3651946"/>
          </a:xfrm>
          <a:prstGeom prst="roundRect">
            <a:avLst>
              <a:gd name="adj" fmla="val 534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1" tIns="60965" rIns="121931" bIns="60965" rtlCol="0" anchor="ctr"/>
          <a:lstStyle/>
          <a:p>
            <a:pPr algn="ctr"/>
            <a:endParaRPr lang="en-US" sz="2401"/>
          </a:p>
        </p:txBody>
      </p:sp>
      <p:sp>
        <p:nvSpPr>
          <p:cNvPr id="12" name="Rounded Rectangle 11"/>
          <p:cNvSpPr/>
          <p:nvPr/>
        </p:nvSpPr>
        <p:spPr>
          <a:xfrm>
            <a:off x="810322" y="100410"/>
            <a:ext cx="11057491" cy="1022843"/>
          </a:xfrm>
          <a:prstGeom prst="roundRect">
            <a:avLst>
              <a:gd name="adj" fmla="val 8130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-83190"/>
            <a:ext cx="1390042" cy="139004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237642" y="47674"/>
            <a:ext cx="9218950" cy="1034497"/>
            <a:chOff x="1237642" y="47674"/>
            <a:chExt cx="9218950" cy="1034497"/>
          </a:xfrm>
        </p:grpSpPr>
        <p:sp>
          <p:nvSpPr>
            <p:cNvPr id="9" name="TextBox 8"/>
            <p:cNvSpPr txBox="1"/>
            <p:nvPr/>
          </p:nvSpPr>
          <p:spPr>
            <a:xfrm>
              <a:off x="1237642" y="381000"/>
              <a:ext cx="6869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b="1"/>
                <a:t>Khảo sát sự biến thiên và vẽ đồ thị hàm số </a:t>
              </a: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4598322"/>
                </p:ext>
              </p:extLst>
            </p:nvPr>
          </p:nvGraphicFramePr>
          <p:xfrm>
            <a:off x="7924800" y="47674"/>
            <a:ext cx="2531792" cy="1034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388" name="Equation" r:id="rId5" imgW="1180800" imgH="482400" progId="Equation.DSMT4">
                    <p:embed/>
                  </p:oleObj>
                </mc:Choice>
                <mc:Fallback>
                  <p:oleObj name="Equation" r:id="rId5" imgW="118080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924800" y="47674"/>
                          <a:ext cx="2531792" cy="10344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685800" y="1160282"/>
            <a:ext cx="3408574" cy="523114"/>
            <a:chOff x="1237642" y="1381890"/>
            <a:chExt cx="3408574" cy="523114"/>
          </a:xfrm>
        </p:grpSpPr>
        <p:sp>
          <p:nvSpPr>
            <p:cNvPr id="13" name="Rectangle 12"/>
            <p:cNvSpPr/>
            <p:nvPr/>
          </p:nvSpPr>
          <p:spPr>
            <a:xfrm>
              <a:off x="1237642" y="1381890"/>
              <a:ext cx="26100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1) Tập xác định: </a:t>
              </a: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4613247"/>
                </p:ext>
              </p:extLst>
            </p:nvPr>
          </p:nvGraphicFramePr>
          <p:xfrm>
            <a:off x="3662453" y="1403843"/>
            <a:ext cx="983763" cy="501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389" name="Equation" r:id="rId7" imgW="504249" imgH="256906" progId="Equation.DSMT4">
                    <p:embed/>
                  </p:oleObj>
                </mc:Choice>
                <mc:Fallback>
                  <p:oleObj name="Equation" r:id="rId7" imgW="504249" imgH="25690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662453" y="1403843"/>
                          <a:ext cx="983763" cy="5011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tangle 15"/>
          <p:cNvSpPr/>
          <p:nvPr/>
        </p:nvSpPr>
        <p:spPr>
          <a:xfrm>
            <a:off x="689150" y="1498826"/>
            <a:ext cx="3560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2) Sự biến thiên: Ta có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257181"/>
              </p:ext>
            </p:extLst>
          </p:nvPr>
        </p:nvGraphicFramePr>
        <p:xfrm>
          <a:off x="4072072" y="1300885"/>
          <a:ext cx="2426302" cy="85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90" name="Equation" r:id="rId9" imgW="1132582" imgH="399752" progId="Equation.DSMT4">
                  <p:embed/>
                </p:oleObj>
              </mc:Choice>
              <mc:Fallback>
                <p:oleObj name="Equation" r:id="rId9" imgW="1132582" imgH="39975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72072" y="1300885"/>
                        <a:ext cx="2426302" cy="857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368326"/>
              </p:ext>
            </p:extLst>
          </p:nvPr>
        </p:nvGraphicFramePr>
        <p:xfrm>
          <a:off x="6481647" y="1300885"/>
          <a:ext cx="37274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91" name="Equation" r:id="rId11" imgW="1739880" imgH="469800" progId="Equation.DSMT4">
                  <p:embed/>
                </p:oleObj>
              </mc:Choice>
              <mc:Fallback>
                <p:oleObj name="Equation" r:id="rId11" imgW="1739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81647" y="1300885"/>
                        <a:ext cx="372745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89509" y="2073631"/>
            <a:ext cx="7789611" cy="544512"/>
            <a:chOff x="1441892" y="2763733"/>
            <a:chExt cx="7789611" cy="544512"/>
          </a:xfrm>
        </p:grpSpPr>
        <p:sp>
          <p:nvSpPr>
            <p:cNvPr id="19" name="Rectangle 18"/>
            <p:cNvSpPr/>
            <p:nvPr/>
          </p:nvSpPr>
          <p:spPr>
            <a:xfrm>
              <a:off x="1441892" y="2774375"/>
              <a:ext cx="58208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Hàm số nghịch biến trên từng khoảng </a:t>
              </a: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7390579"/>
                </p:ext>
              </p:extLst>
            </p:nvPr>
          </p:nvGraphicFramePr>
          <p:xfrm>
            <a:off x="7002653" y="2763733"/>
            <a:ext cx="2228850" cy="54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392" name="Equation" r:id="rId13" imgW="1041120" imgH="253800" progId="Equation.DSMT4">
                    <p:embed/>
                  </p:oleObj>
                </mc:Choice>
                <mc:Fallback>
                  <p:oleObj name="Equation" r:id="rId13" imgW="10411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002653" y="2763733"/>
                          <a:ext cx="2228850" cy="544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21"/>
          <p:cNvSpPr/>
          <p:nvPr/>
        </p:nvSpPr>
        <p:spPr>
          <a:xfrm>
            <a:off x="778727" y="2530287"/>
            <a:ext cx="1127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Tiệm cận: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y = x -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/>
              <a:t>là tiệm cận xiên,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 =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/>
              <a:t>là tiệm cận đứng của đồ thị hàm số.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27959" y="2072018"/>
            <a:ext cx="3994498" cy="6462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12594" y="3304989"/>
            <a:ext cx="3264109" cy="322043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26532" y="3002314"/>
            <a:ext cx="2592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Bảng biến thiên: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62315" y="3523735"/>
            <a:ext cx="4447478" cy="2618256"/>
            <a:chOff x="837745" y="3570160"/>
            <a:chExt cx="4447478" cy="261825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7"/>
            <a:srcRect l="1688" b="6128"/>
            <a:stretch/>
          </p:blipFill>
          <p:spPr>
            <a:xfrm>
              <a:off x="990600" y="3570160"/>
              <a:ext cx="3962400" cy="2525840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837745" y="3585106"/>
              <a:ext cx="4447478" cy="2603310"/>
            </a:xfrm>
            <a:prstGeom prst="roundRect">
              <a:avLst>
                <a:gd name="adj" fmla="val 59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11900" y="3053654"/>
            <a:ext cx="3007735" cy="2673539"/>
            <a:chOff x="5391053" y="3285857"/>
            <a:chExt cx="3007735" cy="2673539"/>
          </a:xfrm>
        </p:grpSpPr>
        <p:sp>
          <p:nvSpPr>
            <p:cNvPr id="36" name="Rectangle 35"/>
            <p:cNvSpPr/>
            <p:nvPr/>
          </p:nvSpPr>
          <p:spPr>
            <a:xfrm>
              <a:off x="5391053" y="3285857"/>
              <a:ext cx="271577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/>
                <a:t>Đồ thị: Đồ thị hàm số cắt trục tung tại điểm   cắt trục hoành tại các điểm</a:t>
              </a: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4561473"/>
                </p:ext>
              </p:extLst>
            </p:nvPr>
          </p:nvGraphicFramePr>
          <p:xfrm>
            <a:off x="7490536" y="3939103"/>
            <a:ext cx="826833" cy="759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393" name="Equation" r:id="rId18" imgW="466125" imgH="428537" progId="Equation.DSMT4">
                    <p:embed/>
                  </p:oleObj>
                </mc:Choice>
                <mc:Fallback>
                  <p:oleObj name="Equation" r:id="rId18" imgW="466125" imgH="428537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490536" y="3939103"/>
                          <a:ext cx="826833" cy="7593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102812"/>
                </p:ext>
              </p:extLst>
            </p:nvPr>
          </p:nvGraphicFramePr>
          <p:xfrm>
            <a:off x="5655314" y="5058640"/>
            <a:ext cx="1316182" cy="894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394" name="Equation" r:id="rId20" imgW="742346" imgH="504457" progId="Equation.DSMT4">
                    <p:embed/>
                  </p:oleObj>
                </mc:Choice>
                <mc:Fallback>
                  <p:oleObj name="Equation" r:id="rId20" imgW="742346" imgH="504457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655314" y="5058640"/>
                          <a:ext cx="1316182" cy="8943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5801256"/>
                </p:ext>
              </p:extLst>
            </p:nvPr>
          </p:nvGraphicFramePr>
          <p:xfrm>
            <a:off x="7015109" y="5065066"/>
            <a:ext cx="1383679" cy="894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395" name="Equation" r:id="rId22" imgW="780471" imgH="504457" progId="Equation.DSMT4">
                    <p:embed/>
                  </p:oleObj>
                </mc:Choice>
                <mc:Fallback>
                  <p:oleObj name="Equation" r:id="rId22" imgW="780471" imgH="504457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7015109" y="5065066"/>
                          <a:ext cx="1383679" cy="8943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38"/>
          <p:cNvGrpSpPr/>
          <p:nvPr/>
        </p:nvGrpSpPr>
        <p:grpSpPr>
          <a:xfrm>
            <a:off x="5323326" y="5868385"/>
            <a:ext cx="3045605" cy="523367"/>
            <a:chOff x="5655314" y="6011215"/>
            <a:chExt cx="3045605" cy="523367"/>
          </a:xfrm>
        </p:grpSpPr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9369695"/>
                </p:ext>
              </p:extLst>
            </p:nvPr>
          </p:nvGraphicFramePr>
          <p:xfrm>
            <a:off x="7754280" y="6033421"/>
            <a:ext cx="946639" cy="501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396" name="Equation" r:id="rId24" imgW="485187" imgH="256906" progId="Equation.DSMT4">
                    <p:embed/>
                  </p:oleObj>
                </mc:Choice>
                <mc:Fallback>
                  <p:oleObj name="Equation" r:id="rId24" imgW="485187" imgH="25690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7754280" y="6033421"/>
                          <a:ext cx="946639" cy="5011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ctangle 37"/>
            <p:cNvSpPr/>
            <p:nvPr/>
          </p:nvSpPr>
          <p:spPr>
            <a:xfrm>
              <a:off x="5655314" y="6011215"/>
              <a:ext cx="23022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Tâm đối xứng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0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6" grpId="0"/>
      <p:bldP spid="22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38175" y="3505200"/>
            <a:ext cx="11877851" cy="3114481"/>
            <a:chOff x="243752" y="3214770"/>
            <a:chExt cx="11877851" cy="311448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5921" y="3219419"/>
              <a:ext cx="3810000" cy="307680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4237" y="3219419"/>
              <a:ext cx="3877366" cy="310983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61793" y="4191000"/>
              <a:ext cx="25939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Hàm số </a:t>
              </a:r>
            </a:p>
            <a:p>
              <a:pPr algn="ctr"/>
              <a:r>
                <a:rPr lang="en-US" b="1"/>
                <a:t>không có cực trị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43752" y="3214770"/>
              <a:ext cx="11795847" cy="3078522"/>
            </a:xfrm>
            <a:prstGeom prst="roundRect">
              <a:avLst>
                <a:gd name="adj" fmla="val 6972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8175" y="228600"/>
            <a:ext cx="11801423" cy="3078522"/>
            <a:chOff x="238175" y="83328"/>
            <a:chExt cx="11801423" cy="30785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l="23671" t="2903" b="5415"/>
            <a:stretch/>
          </p:blipFill>
          <p:spPr>
            <a:xfrm>
              <a:off x="3428999" y="104692"/>
              <a:ext cx="4363844" cy="282383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52679" y="152553"/>
              <a:ext cx="3657600" cy="289529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38175" y="1391756"/>
              <a:ext cx="3041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Hàm số có 2 cực trị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751" y="83328"/>
              <a:ext cx="11795847" cy="3078522"/>
            </a:xfrm>
            <a:prstGeom prst="roundRect">
              <a:avLst>
                <a:gd name="adj" fmla="val 6972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407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447" y="1675944"/>
            <a:ext cx="6783567" cy="36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4380" y="134671"/>
            <a:ext cx="12155751" cy="1830032"/>
            <a:chOff x="72770" y="129410"/>
            <a:chExt cx="9188374" cy="1437892"/>
          </a:xfrm>
        </p:grpSpPr>
        <p:sp>
          <p:nvSpPr>
            <p:cNvPr id="4" name="Rounded Rectangle 3"/>
            <p:cNvSpPr/>
            <p:nvPr/>
          </p:nvSpPr>
          <p:spPr>
            <a:xfrm>
              <a:off x="689429" y="129410"/>
              <a:ext cx="8571715" cy="1437892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FFE5D8">
                    <a:shade val="30000"/>
                    <a:satMod val="115000"/>
                  </a:srgbClr>
                </a:gs>
                <a:gs pos="31000">
                  <a:srgbClr val="FFE5D8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  <p:sp>
          <p:nvSpPr>
            <p:cNvPr id="5" name="Oval 4"/>
            <p:cNvSpPr/>
            <p:nvPr/>
          </p:nvSpPr>
          <p:spPr>
            <a:xfrm>
              <a:off x="90783" y="131666"/>
              <a:ext cx="1368546" cy="14356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  <p:sp>
          <p:nvSpPr>
            <p:cNvPr id="6" name="Oval 5"/>
            <p:cNvSpPr/>
            <p:nvPr/>
          </p:nvSpPr>
          <p:spPr>
            <a:xfrm>
              <a:off x="72770" y="191717"/>
              <a:ext cx="1292403" cy="12759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90594">
            <a:off x="-23931" y="209575"/>
            <a:ext cx="1518123" cy="87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708" y="272694"/>
            <a:ext cx="1594344" cy="1323784"/>
          </a:xfrm>
          <a:prstGeom prst="rect">
            <a:avLst/>
          </a:prstGeom>
          <a:noFill/>
        </p:spPr>
        <p:txBody>
          <a:bodyPr wrap="square" lIns="91464" tIns="45732" rIns="91464" bIns="457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2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</a:t>
            </a:r>
            <a:endParaRPr lang="en-US" sz="9603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966" y="726486"/>
            <a:ext cx="10327561" cy="64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935" y="2341486"/>
            <a:ext cx="2739171" cy="30634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7234" y="2552036"/>
            <a:ext cx="2710384" cy="29152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8862" y="2492433"/>
            <a:ext cx="2397409" cy="29282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/>
          <a:srcRect r="74684"/>
          <a:stretch/>
        </p:blipFill>
        <p:spPr>
          <a:xfrm>
            <a:off x="3001252" y="2527754"/>
            <a:ext cx="3537610" cy="2815661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1134595" y="5868036"/>
            <a:ext cx="608926" cy="576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84874" y="5729620"/>
            <a:ext cx="386539" cy="646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601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9" name="Oval 38"/>
          <p:cNvSpPr/>
          <p:nvPr/>
        </p:nvSpPr>
        <p:spPr>
          <a:xfrm>
            <a:off x="7360844" y="5736112"/>
            <a:ext cx="608926" cy="576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95076" y="5645837"/>
            <a:ext cx="386539" cy="646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601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1" name="Oval 40"/>
          <p:cNvSpPr/>
          <p:nvPr/>
        </p:nvSpPr>
        <p:spPr>
          <a:xfrm>
            <a:off x="4549258" y="5819895"/>
            <a:ext cx="608926" cy="576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11572" y="5729620"/>
            <a:ext cx="386539" cy="646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601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3" name="Oval 42"/>
          <p:cNvSpPr/>
          <p:nvPr/>
        </p:nvSpPr>
        <p:spPr>
          <a:xfrm>
            <a:off x="10122150" y="5819895"/>
            <a:ext cx="608926" cy="576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172428" y="5729620"/>
            <a:ext cx="386539" cy="646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601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243961" y="5683254"/>
            <a:ext cx="1219518" cy="9081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</p:spTree>
    <p:extLst>
      <p:ext uri="{BB962C8B-B14F-4D97-AF65-F5344CB8AC3E}">
        <p14:creationId xmlns:p14="http://schemas.microsoft.com/office/powerpoint/2010/main" val="3184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4380" y="134671"/>
            <a:ext cx="12155751" cy="1830032"/>
            <a:chOff x="72770" y="129410"/>
            <a:chExt cx="9188374" cy="1437892"/>
          </a:xfrm>
        </p:grpSpPr>
        <p:sp>
          <p:nvSpPr>
            <p:cNvPr id="4" name="Rounded Rectangle 3"/>
            <p:cNvSpPr/>
            <p:nvPr/>
          </p:nvSpPr>
          <p:spPr>
            <a:xfrm>
              <a:off x="689429" y="129410"/>
              <a:ext cx="8571715" cy="1437892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FFE5D8">
                    <a:shade val="30000"/>
                    <a:satMod val="115000"/>
                  </a:srgbClr>
                </a:gs>
                <a:gs pos="31000">
                  <a:srgbClr val="FFE5D8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  <p:sp>
          <p:nvSpPr>
            <p:cNvPr id="5" name="Oval 4"/>
            <p:cNvSpPr/>
            <p:nvPr/>
          </p:nvSpPr>
          <p:spPr>
            <a:xfrm>
              <a:off x="90783" y="131666"/>
              <a:ext cx="1368546" cy="14356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  <p:sp>
          <p:nvSpPr>
            <p:cNvPr id="6" name="Oval 5"/>
            <p:cNvSpPr/>
            <p:nvPr/>
          </p:nvSpPr>
          <p:spPr>
            <a:xfrm>
              <a:off x="72770" y="191717"/>
              <a:ext cx="1292403" cy="12759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90594">
            <a:off x="31450" y="259367"/>
            <a:ext cx="1518123" cy="87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504" y="346646"/>
            <a:ext cx="1594344" cy="1323784"/>
          </a:xfrm>
          <a:prstGeom prst="rect">
            <a:avLst/>
          </a:prstGeom>
          <a:noFill/>
        </p:spPr>
        <p:txBody>
          <a:bodyPr wrap="square" lIns="91464" tIns="45732" rIns="91464" bIns="457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2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</a:t>
            </a:r>
            <a:endParaRPr lang="en-US" sz="9603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24562" y="2587602"/>
            <a:ext cx="608926" cy="576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74840" y="2449187"/>
            <a:ext cx="386539" cy="646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601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9" name="Oval 38"/>
          <p:cNvSpPr/>
          <p:nvPr/>
        </p:nvSpPr>
        <p:spPr>
          <a:xfrm>
            <a:off x="1524562" y="3652257"/>
            <a:ext cx="608926" cy="576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8794" y="3561981"/>
            <a:ext cx="386539" cy="646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601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1" name="Oval 40"/>
          <p:cNvSpPr/>
          <p:nvPr/>
        </p:nvSpPr>
        <p:spPr>
          <a:xfrm>
            <a:off x="4747131" y="2589905"/>
            <a:ext cx="608926" cy="576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09445" y="2499630"/>
            <a:ext cx="386539" cy="646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601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3" name="Oval 42"/>
          <p:cNvSpPr/>
          <p:nvPr/>
        </p:nvSpPr>
        <p:spPr>
          <a:xfrm>
            <a:off x="4748340" y="3568004"/>
            <a:ext cx="608926" cy="576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98619" y="3477728"/>
            <a:ext cx="386539" cy="646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601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600543" y="3387234"/>
            <a:ext cx="2610693" cy="9081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2" name="Rectangle 1"/>
          <p:cNvSpPr/>
          <p:nvPr/>
        </p:nvSpPr>
        <p:spPr>
          <a:xfrm>
            <a:off x="2081268" y="532646"/>
            <a:ext cx="9449673" cy="831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03" indent="-343003">
              <a:buFont typeface="Wingdings" panose="05000000000000000000" pitchFamily="2" charset="2"/>
              <a:buChar char="v"/>
            </a:pPr>
            <a:r>
              <a:rPr lang="vi-VN" sz="2401" b="1"/>
              <a:t>Cho hàm số </a:t>
            </a:r>
            <a:r>
              <a:rPr lang="en-US" sz="2401" b="1"/>
              <a:t>                   </a:t>
            </a:r>
            <a:r>
              <a:rPr lang="vi-VN" sz="2401" b="1"/>
              <a:t>  </a:t>
            </a:r>
            <a:r>
              <a:rPr lang="en-US" sz="2401" b="1"/>
              <a:t>                               </a:t>
            </a:r>
            <a:r>
              <a:rPr lang="vi-VN" sz="2401" b="1"/>
              <a:t>có đồ thị như hình bên. </a:t>
            </a:r>
            <a:endParaRPr lang="en-US" sz="2401" b="1"/>
          </a:p>
          <a:p>
            <a:r>
              <a:rPr lang="en-US" sz="2401" b="1"/>
              <a:t>      </a:t>
            </a:r>
            <a:r>
              <a:rPr lang="vi-VN" sz="2401" b="1"/>
              <a:t>Mệnh đề nào dưới đây đúng?</a:t>
            </a:r>
            <a:endParaRPr lang="en-US" sz="2401" b="1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021827"/>
              </p:ext>
            </p:extLst>
          </p:nvPr>
        </p:nvGraphicFramePr>
        <p:xfrm>
          <a:off x="4313422" y="477977"/>
          <a:ext cx="3539987" cy="599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81" name="Equation" r:id="rId5" imgW="1650960" imgH="279360" progId="Equation.DSMT4">
                  <p:embed/>
                </p:oleObj>
              </mc:Choice>
              <mc:Fallback>
                <p:oleObj name="Equation" r:id="rId5" imgW="1650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3422" y="477977"/>
                        <a:ext cx="3539987" cy="599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8106604" y="2056838"/>
            <a:ext cx="3934544" cy="4039858"/>
            <a:chOff x="8104492" y="2057195"/>
            <a:chExt cx="3933519" cy="4038806"/>
          </a:xfrm>
        </p:grpSpPr>
        <p:sp>
          <p:nvSpPr>
            <p:cNvPr id="30" name="Rounded Rectangle 29"/>
            <p:cNvSpPr/>
            <p:nvPr/>
          </p:nvSpPr>
          <p:spPr>
            <a:xfrm>
              <a:off x="8104492" y="2057195"/>
              <a:ext cx="3933519" cy="4038806"/>
            </a:xfrm>
            <a:prstGeom prst="roundRect">
              <a:avLst>
                <a:gd name="adj" fmla="val 534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54598" y="2205580"/>
              <a:ext cx="3500614" cy="3742035"/>
            </a:xfrm>
            <a:prstGeom prst="rect">
              <a:avLst/>
            </a:prstGeom>
          </p:spPr>
        </p:pic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350652"/>
              </p:ext>
            </p:extLst>
          </p:nvPr>
        </p:nvGraphicFramePr>
        <p:xfrm>
          <a:off x="2285007" y="2666801"/>
          <a:ext cx="1572574" cy="428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82" name="Equation" r:id="rId8" imgW="732636" imgH="200056" progId="Equation.DSMT4">
                  <p:embed/>
                </p:oleObj>
              </mc:Choice>
              <mc:Fallback>
                <p:oleObj name="Equation" r:id="rId8" imgW="732636" imgH="2000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5007" y="2666801"/>
                        <a:ext cx="1572574" cy="428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747846"/>
              </p:ext>
            </p:extLst>
          </p:nvPr>
        </p:nvGraphicFramePr>
        <p:xfrm>
          <a:off x="5456262" y="2639851"/>
          <a:ext cx="1729830" cy="47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83" name="Equation" r:id="rId10" imgW="732636" imgH="200056" progId="Equation.DSMT4">
                  <p:embed/>
                </p:oleObj>
              </mc:Choice>
              <mc:Fallback>
                <p:oleObj name="Equation" r:id="rId10" imgW="732636" imgH="2000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56262" y="2639851"/>
                        <a:ext cx="1729830" cy="471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203497"/>
              </p:ext>
            </p:extLst>
          </p:nvPr>
        </p:nvGraphicFramePr>
        <p:xfrm>
          <a:off x="2285007" y="3799643"/>
          <a:ext cx="1572574" cy="428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84" name="Equation" r:id="rId12" imgW="732636" imgH="200056" progId="Equation.DSMT4">
                  <p:embed/>
                </p:oleObj>
              </mc:Choice>
              <mc:Fallback>
                <p:oleObj name="Equation" r:id="rId12" imgW="732636" imgH="2000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85007" y="3799643"/>
                        <a:ext cx="1572574" cy="428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9344"/>
              </p:ext>
            </p:extLst>
          </p:nvPr>
        </p:nvGraphicFramePr>
        <p:xfrm>
          <a:off x="5456261" y="3725949"/>
          <a:ext cx="1572574" cy="428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85" name="Equation" r:id="rId14" imgW="732636" imgH="200056" progId="Equation.DSMT4">
                  <p:embed/>
                </p:oleObj>
              </mc:Choice>
              <mc:Fallback>
                <p:oleObj name="Equation" r:id="rId14" imgW="732636" imgH="2000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56261" y="3725949"/>
                        <a:ext cx="1572574" cy="428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52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5132" y="3398134"/>
            <a:ext cx="3108864" cy="30034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355" y="2248961"/>
            <a:ext cx="3094568" cy="2860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8953" y="3527897"/>
            <a:ext cx="3128221" cy="274391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64380" y="134671"/>
            <a:ext cx="12155751" cy="1830032"/>
            <a:chOff x="72770" y="129410"/>
            <a:chExt cx="9188374" cy="1437892"/>
          </a:xfrm>
        </p:grpSpPr>
        <p:sp>
          <p:nvSpPr>
            <p:cNvPr id="4" name="Rounded Rectangle 3"/>
            <p:cNvSpPr/>
            <p:nvPr/>
          </p:nvSpPr>
          <p:spPr>
            <a:xfrm>
              <a:off x="689429" y="129410"/>
              <a:ext cx="8571715" cy="1437892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FFE5D8">
                    <a:shade val="30000"/>
                    <a:satMod val="115000"/>
                  </a:srgbClr>
                </a:gs>
                <a:gs pos="31000">
                  <a:srgbClr val="FFE5D8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  <p:sp>
          <p:nvSpPr>
            <p:cNvPr id="5" name="Oval 4"/>
            <p:cNvSpPr/>
            <p:nvPr/>
          </p:nvSpPr>
          <p:spPr>
            <a:xfrm>
              <a:off x="90783" y="131666"/>
              <a:ext cx="1368546" cy="14356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  <p:sp>
          <p:nvSpPr>
            <p:cNvPr id="6" name="Oval 5"/>
            <p:cNvSpPr/>
            <p:nvPr/>
          </p:nvSpPr>
          <p:spPr>
            <a:xfrm>
              <a:off x="72770" y="191717"/>
              <a:ext cx="1292403" cy="12759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90594">
            <a:off x="31450" y="259367"/>
            <a:ext cx="1518123" cy="87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504" y="346646"/>
            <a:ext cx="1594344" cy="1323784"/>
          </a:xfrm>
          <a:prstGeom prst="rect">
            <a:avLst/>
          </a:prstGeom>
          <a:noFill/>
        </p:spPr>
        <p:txBody>
          <a:bodyPr wrap="square" lIns="91464" tIns="45732" rIns="91464" bIns="457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2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</a:t>
            </a:r>
            <a:endParaRPr lang="en-US" sz="9603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331292" y="5215769"/>
            <a:ext cx="608926" cy="576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81571" y="5077353"/>
            <a:ext cx="386539" cy="646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601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9" name="Oval 38"/>
          <p:cNvSpPr/>
          <p:nvPr/>
        </p:nvSpPr>
        <p:spPr>
          <a:xfrm>
            <a:off x="7589091" y="5215769"/>
            <a:ext cx="608926" cy="576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3324" y="5125493"/>
            <a:ext cx="386539" cy="646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601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1" name="Oval 40"/>
          <p:cNvSpPr/>
          <p:nvPr/>
        </p:nvSpPr>
        <p:spPr>
          <a:xfrm>
            <a:off x="4530688" y="2732974"/>
            <a:ext cx="608926" cy="576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93001" y="2642699"/>
            <a:ext cx="386539" cy="646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601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3" name="Oval 42"/>
          <p:cNvSpPr/>
          <p:nvPr/>
        </p:nvSpPr>
        <p:spPr>
          <a:xfrm>
            <a:off x="10200310" y="2731588"/>
            <a:ext cx="608926" cy="576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250589" y="2641313"/>
            <a:ext cx="386539" cy="646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601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329230" y="2565633"/>
            <a:ext cx="1119394" cy="9081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9" name="Rectangle 8"/>
          <p:cNvSpPr/>
          <p:nvPr/>
        </p:nvSpPr>
        <p:spPr>
          <a:xfrm>
            <a:off x="1864948" y="757871"/>
            <a:ext cx="10238346" cy="46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03" indent="-343003">
              <a:buFont typeface="Wingdings" panose="05000000000000000000" pitchFamily="2" charset="2"/>
              <a:buChar char="v"/>
            </a:pPr>
            <a:r>
              <a:rPr lang="vi-VN" sz="2401" b="1"/>
              <a:t>Tìm đồ thị của hàm số   </a:t>
            </a:r>
            <a:r>
              <a:rPr lang="en-US" sz="2401" b="1"/>
              <a:t>                 </a:t>
            </a:r>
            <a:r>
              <a:rPr lang="vi-VN" sz="2401" b="1"/>
              <a:t>trong các đồ thị hàm số dưới đây:</a:t>
            </a:r>
            <a:endParaRPr lang="en-US" sz="2401" b="1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845644"/>
              </p:ext>
            </p:extLst>
          </p:nvPr>
        </p:nvGraphicFramePr>
        <p:xfrm>
          <a:off x="5590658" y="560623"/>
          <a:ext cx="1227457" cy="84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71" name="Equation" r:id="rId8" imgW="571320" imgH="393480" progId="Equation.DSMT4">
                  <p:embed/>
                </p:oleObj>
              </mc:Choice>
              <mc:Fallback>
                <p:oleObj name="Equation" r:id="rId8" imgW="571320" imgH="393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90658" y="560623"/>
                        <a:ext cx="1227457" cy="843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475" y="2248961"/>
            <a:ext cx="3321640" cy="28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7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8106604" y="2056838"/>
            <a:ext cx="3934544" cy="4039858"/>
          </a:xfrm>
          <a:prstGeom prst="roundRect">
            <a:avLst>
              <a:gd name="adj" fmla="val 534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1" tIns="60965" rIns="121931" bIns="60965" rtlCol="0" anchor="ctr"/>
          <a:lstStyle/>
          <a:p>
            <a:pPr algn="ctr"/>
            <a:endParaRPr lang="en-US" sz="2401"/>
          </a:p>
        </p:txBody>
      </p:sp>
      <p:grpSp>
        <p:nvGrpSpPr>
          <p:cNvPr id="3" name="Group 2"/>
          <p:cNvGrpSpPr/>
          <p:nvPr/>
        </p:nvGrpSpPr>
        <p:grpSpPr>
          <a:xfrm>
            <a:off x="-64380" y="134671"/>
            <a:ext cx="12155751" cy="1830032"/>
            <a:chOff x="72770" y="129410"/>
            <a:chExt cx="9188374" cy="1437892"/>
          </a:xfrm>
        </p:grpSpPr>
        <p:sp>
          <p:nvSpPr>
            <p:cNvPr id="4" name="Rounded Rectangle 3"/>
            <p:cNvSpPr/>
            <p:nvPr/>
          </p:nvSpPr>
          <p:spPr>
            <a:xfrm>
              <a:off x="689429" y="129410"/>
              <a:ext cx="8571715" cy="1437892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FFE5D8">
                    <a:shade val="30000"/>
                    <a:satMod val="115000"/>
                  </a:srgbClr>
                </a:gs>
                <a:gs pos="31000">
                  <a:srgbClr val="FFE5D8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  <p:sp>
          <p:nvSpPr>
            <p:cNvPr id="5" name="Oval 4"/>
            <p:cNvSpPr/>
            <p:nvPr/>
          </p:nvSpPr>
          <p:spPr>
            <a:xfrm>
              <a:off x="90783" y="131666"/>
              <a:ext cx="1368546" cy="14356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  <p:sp>
          <p:nvSpPr>
            <p:cNvPr id="6" name="Oval 5"/>
            <p:cNvSpPr/>
            <p:nvPr/>
          </p:nvSpPr>
          <p:spPr>
            <a:xfrm>
              <a:off x="72770" y="191717"/>
              <a:ext cx="1292403" cy="12759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90594">
            <a:off x="31450" y="259367"/>
            <a:ext cx="1518123" cy="87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504" y="346646"/>
            <a:ext cx="1594344" cy="1323784"/>
          </a:xfrm>
          <a:prstGeom prst="rect">
            <a:avLst/>
          </a:prstGeom>
          <a:noFill/>
        </p:spPr>
        <p:txBody>
          <a:bodyPr wrap="square" lIns="91464" tIns="45732" rIns="91464" bIns="457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2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</a:t>
            </a:r>
            <a:endParaRPr lang="en-US" sz="9603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110026" y="2512426"/>
            <a:ext cx="608926" cy="576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60304" y="2374010"/>
            <a:ext cx="386539" cy="646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601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9" name="Oval 38"/>
          <p:cNvSpPr/>
          <p:nvPr/>
        </p:nvSpPr>
        <p:spPr>
          <a:xfrm>
            <a:off x="4694368" y="2512323"/>
            <a:ext cx="608926" cy="576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28601" y="2422047"/>
            <a:ext cx="386539" cy="646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601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1" name="Oval 40"/>
          <p:cNvSpPr/>
          <p:nvPr/>
        </p:nvSpPr>
        <p:spPr>
          <a:xfrm>
            <a:off x="1161041" y="3660348"/>
            <a:ext cx="608926" cy="576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23355" y="3570072"/>
            <a:ext cx="386539" cy="646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601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3" name="Oval 42"/>
          <p:cNvSpPr/>
          <p:nvPr/>
        </p:nvSpPr>
        <p:spPr>
          <a:xfrm>
            <a:off x="4739123" y="3663311"/>
            <a:ext cx="608926" cy="576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9402" y="3573035"/>
            <a:ext cx="386539" cy="646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601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537091" y="2358436"/>
            <a:ext cx="2757875" cy="9081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21" name="Rectangle 20"/>
          <p:cNvSpPr/>
          <p:nvPr/>
        </p:nvSpPr>
        <p:spPr>
          <a:xfrm>
            <a:off x="1850420" y="532954"/>
            <a:ext cx="9756141" cy="83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03" indent="-343003">
              <a:buFont typeface="Wingdings" panose="05000000000000000000" pitchFamily="2" charset="2"/>
              <a:buChar char="v"/>
            </a:pPr>
            <a:r>
              <a:rPr lang="vi-VN" sz="2401" b="1"/>
              <a:t>Đường cong ở hình bên là đồ thị của hàm số </a:t>
            </a:r>
            <a:r>
              <a:rPr lang="en-US" sz="2401" b="1"/>
              <a:t>                   </a:t>
            </a:r>
            <a:r>
              <a:rPr lang="vi-VN" sz="2401" b="1"/>
              <a:t>  </a:t>
            </a:r>
            <a:endParaRPr lang="en-US" sz="2401" b="1"/>
          </a:p>
          <a:p>
            <a:endParaRPr lang="en-US" sz="2401" b="1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605" y="2459230"/>
            <a:ext cx="3245958" cy="3048487"/>
          </a:xfrm>
          <a:prstGeom prst="rect">
            <a:avLst/>
          </a:prstGeom>
        </p:spPr>
      </p:pic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488415"/>
              </p:ext>
            </p:extLst>
          </p:nvPr>
        </p:nvGraphicFramePr>
        <p:xfrm>
          <a:off x="8839200" y="329915"/>
          <a:ext cx="1445001" cy="84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97" name="Equation" r:id="rId6" imgW="672840" imgH="393480" progId="Equation.DSMT4">
                  <p:embed/>
                </p:oleObj>
              </mc:Choice>
              <mc:Fallback>
                <p:oleObj name="Equation" r:id="rId6" imgW="672840" imgH="393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39200" y="329915"/>
                        <a:ext cx="1445001" cy="843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006577"/>
              </p:ext>
            </p:extLst>
          </p:nvPr>
        </p:nvGraphicFramePr>
        <p:xfrm>
          <a:off x="1989952" y="2568037"/>
          <a:ext cx="1916357" cy="428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98" name="Equation" r:id="rId8" imgW="894484" imgH="200056" progId="Equation.DSMT4">
                  <p:embed/>
                </p:oleObj>
              </mc:Choice>
              <mc:Fallback>
                <p:oleObj name="Equation" r:id="rId8" imgW="894484" imgH="2000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9952" y="2568037"/>
                        <a:ext cx="1916357" cy="428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05525"/>
              </p:ext>
            </p:extLst>
          </p:nvPr>
        </p:nvGraphicFramePr>
        <p:xfrm>
          <a:off x="5460300" y="2568037"/>
          <a:ext cx="1834666" cy="428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99" name="Equation" r:id="rId10" imgW="856360" imgH="200056" progId="Equation.DSMT4">
                  <p:embed/>
                </p:oleObj>
              </mc:Choice>
              <mc:Fallback>
                <p:oleObj name="Equation" r:id="rId10" imgW="856360" imgH="2000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60300" y="2568037"/>
                        <a:ext cx="1834666" cy="428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52543"/>
              </p:ext>
            </p:extLst>
          </p:nvPr>
        </p:nvGraphicFramePr>
        <p:xfrm>
          <a:off x="1983099" y="3730022"/>
          <a:ext cx="1869045" cy="43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00" name="Equation" r:id="rId12" imgW="856360" imgH="200056" progId="Equation.DSMT4">
                  <p:embed/>
                </p:oleObj>
              </mc:Choice>
              <mc:Fallback>
                <p:oleObj name="Equation" r:id="rId12" imgW="856360" imgH="2000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83099" y="3730022"/>
                        <a:ext cx="1869045" cy="436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916160"/>
              </p:ext>
            </p:extLst>
          </p:nvPr>
        </p:nvGraphicFramePr>
        <p:xfrm>
          <a:off x="5463220" y="3738058"/>
          <a:ext cx="1916357" cy="428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01" name="Equation" r:id="rId14" imgW="894484" imgH="200056" progId="Equation.DSMT4">
                  <p:embed/>
                </p:oleObj>
              </mc:Choice>
              <mc:Fallback>
                <p:oleObj name="Equation" r:id="rId14" imgW="894484" imgH="2000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63220" y="3738058"/>
                        <a:ext cx="1916357" cy="428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179008" y="1145240"/>
            <a:ext cx="9246760" cy="46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1" b="1"/>
              <a:t>với </a:t>
            </a:r>
            <a:r>
              <a:rPr lang="en-US" sz="2401" i="1">
                <a:latin typeface="Times New Roman" panose="02020603050405020304" pitchFamily="18" charset="0"/>
                <a:cs typeface="Times New Roman" panose="02020603050405020304" pitchFamily="18" charset="0"/>
              </a:rPr>
              <a:t>a, b, c, d</a:t>
            </a:r>
            <a:r>
              <a:rPr lang="vi-VN" sz="240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1" b="1"/>
              <a:t>là các số thực. Mệnh đề nào dưới đây đúng?</a:t>
            </a:r>
            <a:endParaRPr lang="en-US" sz="2401" b="1"/>
          </a:p>
        </p:txBody>
      </p:sp>
    </p:spTree>
    <p:extLst>
      <p:ext uri="{BB962C8B-B14F-4D97-AF65-F5344CB8AC3E}">
        <p14:creationId xmlns:p14="http://schemas.microsoft.com/office/powerpoint/2010/main" val="30530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4380" y="134671"/>
            <a:ext cx="12155751" cy="1830032"/>
            <a:chOff x="72770" y="129410"/>
            <a:chExt cx="9188374" cy="1437892"/>
          </a:xfrm>
        </p:grpSpPr>
        <p:sp>
          <p:nvSpPr>
            <p:cNvPr id="4" name="Rounded Rectangle 3"/>
            <p:cNvSpPr/>
            <p:nvPr/>
          </p:nvSpPr>
          <p:spPr>
            <a:xfrm>
              <a:off x="689429" y="129410"/>
              <a:ext cx="8571715" cy="1437892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FFE5D8">
                    <a:shade val="30000"/>
                    <a:satMod val="115000"/>
                  </a:srgbClr>
                </a:gs>
                <a:gs pos="31000">
                  <a:srgbClr val="FFE5D8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  <p:sp>
          <p:nvSpPr>
            <p:cNvPr id="5" name="Oval 4"/>
            <p:cNvSpPr/>
            <p:nvPr/>
          </p:nvSpPr>
          <p:spPr>
            <a:xfrm>
              <a:off x="90783" y="131666"/>
              <a:ext cx="1368546" cy="14356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  <p:sp>
          <p:nvSpPr>
            <p:cNvPr id="6" name="Oval 5"/>
            <p:cNvSpPr/>
            <p:nvPr/>
          </p:nvSpPr>
          <p:spPr>
            <a:xfrm>
              <a:off x="72770" y="191717"/>
              <a:ext cx="1292403" cy="12759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90594">
            <a:off x="31450" y="259367"/>
            <a:ext cx="1518123" cy="87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504" y="346646"/>
            <a:ext cx="1594344" cy="1323784"/>
          </a:xfrm>
          <a:prstGeom prst="rect">
            <a:avLst/>
          </a:prstGeom>
          <a:noFill/>
        </p:spPr>
        <p:txBody>
          <a:bodyPr wrap="square" lIns="91464" tIns="45732" rIns="91464" bIns="457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2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</a:t>
            </a:r>
            <a:endParaRPr lang="en-US" sz="9603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74841" y="2413690"/>
            <a:ext cx="608926" cy="576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25120" y="2275274"/>
            <a:ext cx="386539" cy="646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601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9" name="Oval 38"/>
          <p:cNvSpPr/>
          <p:nvPr/>
        </p:nvSpPr>
        <p:spPr>
          <a:xfrm>
            <a:off x="4995881" y="2413690"/>
            <a:ext cx="608926" cy="576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30113" y="2323415"/>
            <a:ext cx="386539" cy="646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601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1" name="Oval 40"/>
          <p:cNvSpPr/>
          <p:nvPr/>
        </p:nvSpPr>
        <p:spPr>
          <a:xfrm>
            <a:off x="1574841" y="3810100"/>
            <a:ext cx="608926" cy="576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37155" y="3719824"/>
            <a:ext cx="386539" cy="646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601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3" name="Oval 42"/>
          <p:cNvSpPr/>
          <p:nvPr/>
        </p:nvSpPr>
        <p:spPr>
          <a:xfrm>
            <a:off x="4995881" y="3810100"/>
            <a:ext cx="608926" cy="576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prstMaterial="softEdge">
            <a:bevelT w="50800"/>
            <a:bevelB w="8255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46159" y="3719824"/>
            <a:ext cx="386539" cy="6464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0"/>
              </a:lightRig>
            </a:scene3d>
            <a:sp3d extrusionH="57150">
              <a:bevelT w="158750" h="38100"/>
            </a:sp3d>
          </a:bodyPr>
          <a:lstStyle/>
          <a:p>
            <a:r>
              <a:rPr lang="en-US" sz="3601" b="1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25400" dist="25400" dir="5400000" algn="t" rotWithShape="0">
                    <a:prstClr val="black">
                      <a:alpha val="47000"/>
                    </a:prstClr>
                  </a:outerShdw>
                </a:effectLst>
                <a:latin typeface="VNI-DOS Sample Font " pitchFamily="2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404685" y="3596900"/>
            <a:ext cx="3182892" cy="9506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/>
          </a:p>
        </p:txBody>
      </p:sp>
      <p:sp>
        <p:nvSpPr>
          <p:cNvPr id="2" name="Rectangle 1"/>
          <p:cNvSpPr/>
          <p:nvPr/>
        </p:nvSpPr>
        <p:spPr>
          <a:xfrm>
            <a:off x="2818547" y="765749"/>
            <a:ext cx="6133404" cy="461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3003" indent="-343003">
              <a:buFont typeface="Wingdings" panose="05000000000000000000" pitchFamily="2" charset="2"/>
              <a:buChar char="v"/>
            </a:pPr>
            <a:r>
              <a:rPr lang="en-US" sz="2401" b="1">
                <a:latin typeface="Arial" panose="020B0604020202020204" pitchFamily="34" charset="0"/>
                <a:cs typeface="Arial" panose="020B0604020202020204" pitchFamily="34" charset="0"/>
              </a:rPr>
              <a:t>Hình vẽ bên là đồ thị của hàm số nào?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106604" y="2056838"/>
            <a:ext cx="3934544" cy="4039858"/>
            <a:chOff x="8104492" y="2057195"/>
            <a:chExt cx="3933519" cy="4038806"/>
          </a:xfrm>
        </p:grpSpPr>
        <p:sp>
          <p:nvSpPr>
            <p:cNvPr id="25" name="Rounded Rectangle 24"/>
            <p:cNvSpPr/>
            <p:nvPr/>
          </p:nvSpPr>
          <p:spPr>
            <a:xfrm>
              <a:off x="8104492" y="2057195"/>
              <a:ext cx="3933519" cy="4038806"/>
            </a:xfrm>
            <a:prstGeom prst="roundRect">
              <a:avLst>
                <a:gd name="adj" fmla="val 534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t="7255" r="13555"/>
            <a:stretch/>
          </p:blipFill>
          <p:spPr>
            <a:xfrm>
              <a:off x="8440911" y="2292377"/>
              <a:ext cx="3505548" cy="3568441"/>
            </a:xfrm>
            <a:prstGeom prst="rect">
              <a:avLst/>
            </a:prstGeom>
          </p:spPr>
        </p:pic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342051"/>
              </p:ext>
            </p:extLst>
          </p:nvPr>
        </p:nvGraphicFramePr>
        <p:xfrm>
          <a:off x="2348165" y="3607829"/>
          <a:ext cx="2079741" cy="898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02" name="Equation" r:id="rId6" imgW="970733" imgH="418822" progId="Equation.DSMT4">
                  <p:embed/>
                </p:oleObj>
              </mc:Choice>
              <mc:Fallback>
                <p:oleObj name="Equation" r:id="rId6" imgW="970733" imgH="41882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48165" y="3607829"/>
                        <a:ext cx="2079741" cy="898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486621"/>
              </p:ext>
            </p:extLst>
          </p:nvPr>
        </p:nvGraphicFramePr>
        <p:xfrm>
          <a:off x="2348165" y="2290146"/>
          <a:ext cx="1204958" cy="857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03" name="Equation" r:id="rId8" imgW="561436" imgH="399752" progId="Equation.DSMT4">
                  <p:embed/>
                </p:oleObj>
              </mc:Choice>
              <mc:Fallback>
                <p:oleObj name="Equation" r:id="rId8" imgW="561436" imgH="39975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8165" y="2290146"/>
                        <a:ext cx="1204958" cy="857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260315"/>
              </p:ext>
            </p:extLst>
          </p:nvPr>
        </p:nvGraphicFramePr>
        <p:xfrm>
          <a:off x="5739405" y="2290146"/>
          <a:ext cx="1450033" cy="857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04" name="Equation" r:id="rId10" imgW="675809" imgH="399752" progId="Equation.DSMT4">
                  <p:embed/>
                </p:oleObj>
              </mc:Choice>
              <mc:Fallback>
                <p:oleObj name="Equation" r:id="rId10" imgW="675809" imgH="39975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39405" y="2290146"/>
                        <a:ext cx="1450033" cy="857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898323"/>
              </p:ext>
            </p:extLst>
          </p:nvPr>
        </p:nvGraphicFramePr>
        <p:xfrm>
          <a:off x="5769205" y="3648929"/>
          <a:ext cx="2079741" cy="898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05" name="Equation" r:id="rId12" imgW="970733" imgH="418822" progId="Equation.DSMT4">
                  <p:embed/>
                </p:oleObj>
              </mc:Choice>
              <mc:Fallback>
                <p:oleObj name="Equation" r:id="rId12" imgW="970733" imgH="41882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69205" y="3648929"/>
                        <a:ext cx="2079741" cy="898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54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20410" y="4747341"/>
            <a:ext cx="11699747" cy="1444882"/>
            <a:chOff x="320326" y="4800600"/>
            <a:chExt cx="11696700" cy="1444506"/>
          </a:xfrm>
        </p:grpSpPr>
        <p:sp>
          <p:nvSpPr>
            <p:cNvPr id="11" name="Rounded Rectangle 10"/>
            <p:cNvSpPr/>
            <p:nvPr/>
          </p:nvSpPr>
          <p:spPr>
            <a:xfrm>
              <a:off x="320326" y="4800600"/>
              <a:ext cx="11696700" cy="1444506"/>
            </a:xfrm>
            <a:prstGeom prst="roundRect">
              <a:avLst>
                <a:gd name="adj" fmla="val 534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4723" y="4922689"/>
              <a:ext cx="1156671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3003" indent="-343003">
                <a:buFont typeface="Wingdings" panose="05000000000000000000" pitchFamily="2" charset="2"/>
                <a:buChar char="v"/>
              </a:pPr>
              <a:r>
                <a:rPr lang="vi-VN" sz="2401" b="1"/>
                <a:t>Bài học này sẽ giúp em thấy được trong thực tế có rất nhiều tình huống được </a:t>
              </a:r>
              <a:r>
                <a:rPr lang="vi-VN" sz="2401" b="1">
                  <a:solidFill>
                    <a:srgbClr val="FF0000"/>
                  </a:solidFill>
                </a:rPr>
                <a:t>mô hình hoá dưới dạng hàm số và cần khảo sát hàm số </a:t>
              </a:r>
              <a:r>
                <a:rPr lang="vi-VN" sz="2401" b="1"/>
                <a:t>để giải quyết các tình huống đó.</a:t>
              </a:r>
              <a:endParaRPr lang="en-US" sz="2401" b="1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6199" y="148834"/>
            <a:ext cx="2726796" cy="676923"/>
            <a:chOff x="301027" y="115260"/>
            <a:chExt cx="2726796" cy="676923"/>
          </a:xfrm>
        </p:grpSpPr>
        <p:sp>
          <p:nvSpPr>
            <p:cNvPr id="13" name="Rectangle 12"/>
            <p:cNvSpPr/>
            <p:nvPr/>
          </p:nvSpPr>
          <p:spPr>
            <a:xfrm>
              <a:off x="407126" y="145684"/>
              <a:ext cx="2514599" cy="646499"/>
            </a:xfrm>
            <a:prstGeom prst="rect">
              <a:avLst/>
            </a:prstGeom>
            <a:noFill/>
            <a:scene3d>
              <a:camera prst="perspectiveRelaxed"/>
              <a:lightRig rig="threePt" dir="t"/>
            </a:scene3d>
          </p:spPr>
          <p:txBody>
            <a:bodyPr wrap="square" lIns="91464" tIns="45732" rIns="91464" bIns="45732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extrusionH="88900"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1" b="1" spc="67">
                  <a:ln w="1143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fa Slab One" panose="00000500000000000000" pitchFamily="2" charset="0"/>
                </a:rPr>
                <a:t>MỞ ĐẦU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01027" y="115260"/>
              <a:ext cx="2726796" cy="522445"/>
              <a:chOff x="355909" y="126522"/>
              <a:chExt cx="2726086" cy="522309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l="8291" b="41424"/>
              <a:stretch/>
            </p:blipFill>
            <p:spPr>
              <a:xfrm>
                <a:off x="355909" y="126522"/>
                <a:ext cx="2726086" cy="52230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/>
              <a:srcRect t="38455" r="13502"/>
              <a:stretch/>
            </p:blipFill>
            <p:spPr>
              <a:xfrm>
                <a:off x="355909" y="144678"/>
                <a:ext cx="2726086" cy="504153"/>
              </a:xfrm>
              <a:prstGeom prst="rect">
                <a:avLst/>
              </a:prstGeom>
            </p:spPr>
          </p:pic>
        </p:grp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90755"/>
              </p:ext>
            </p:extLst>
          </p:nvPr>
        </p:nvGraphicFramePr>
        <p:xfrm>
          <a:off x="5132137" y="2781131"/>
          <a:ext cx="914638" cy="19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305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2137" y="2781131"/>
                        <a:ext cx="914638" cy="198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501243"/>
              </p:ext>
            </p:extLst>
          </p:nvPr>
        </p:nvGraphicFramePr>
        <p:xfrm>
          <a:off x="5132137" y="2781131"/>
          <a:ext cx="914638" cy="19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306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2137" y="2781131"/>
                        <a:ext cx="914638" cy="198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849057" y="914303"/>
            <a:ext cx="4171100" cy="3545745"/>
            <a:chOff x="7847012" y="914957"/>
            <a:chExt cx="4170014" cy="3193811"/>
          </a:xfrm>
        </p:grpSpPr>
        <p:grpSp>
          <p:nvGrpSpPr>
            <p:cNvPr id="8" name="Group 7"/>
            <p:cNvGrpSpPr/>
            <p:nvPr/>
          </p:nvGrpSpPr>
          <p:grpSpPr>
            <a:xfrm>
              <a:off x="7847012" y="914957"/>
              <a:ext cx="4170014" cy="3193811"/>
              <a:chOff x="7867998" y="329175"/>
              <a:chExt cx="4170014" cy="332741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7867998" y="329175"/>
                <a:ext cx="4170014" cy="3327413"/>
              </a:xfrm>
              <a:prstGeom prst="roundRect">
                <a:avLst>
                  <a:gd name="adj" fmla="val 534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31" tIns="60965" rIns="121931" bIns="60965" rtlCol="0" anchor="ctr"/>
              <a:lstStyle/>
              <a:p>
                <a:pPr algn="ctr"/>
                <a:endParaRPr lang="en-US" sz="2401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05740" y="462777"/>
                <a:ext cx="3987453" cy="2766805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9550045" y="3185533"/>
                <a:ext cx="861133" cy="384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1801" b="1">
                    <a:solidFill>
                      <a:srgbClr val="FF0000"/>
                    </a:solidFill>
                  </a:rPr>
                  <a:t>H</a:t>
                </a:r>
                <a:r>
                  <a:rPr lang="en-US" sz="1801" b="1">
                    <a:solidFill>
                      <a:srgbClr val="FF0000"/>
                    </a:solidFill>
                  </a:rPr>
                  <a:t>.</a:t>
                </a:r>
                <a:r>
                  <a:rPr lang="vi-VN" sz="1801" b="1">
                    <a:solidFill>
                      <a:srgbClr val="FF0000"/>
                    </a:solidFill>
                  </a:rPr>
                  <a:t>1.27</a:t>
                </a:r>
                <a:endParaRPr lang="en-US" sz="1801"/>
              </a:p>
            </p:txBody>
          </p:sp>
        </p:grp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3788123"/>
                </p:ext>
              </p:extLst>
            </p:nvPr>
          </p:nvGraphicFramePr>
          <p:xfrm>
            <a:off x="11657133" y="3292633"/>
            <a:ext cx="224989" cy="24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307" name="Equation" r:id="rId9" imgW="126720" imgH="139680" progId="Equation.DSMT4">
                    <p:embed/>
                  </p:oleObj>
                </mc:Choice>
                <mc:Fallback>
                  <p:oleObj name="Equation" r:id="rId9" imgW="12672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1657133" y="3292633"/>
                          <a:ext cx="224989" cy="247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7215228"/>
                </p:ext>
              </p:extLst>
            </p:nvPr>
          </p:nvGraphicFramePr>
          <p:xfrm>
            <a:off x="8269172" y="1262145"/>
            <a:ext cx="247650" cy="293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308" name="Equation" r:id="rId11" imgW="139680" imgH="164880" progId="Equation.DSMT4">
                    <p:embed/>
                  </p:oleObj>
                </mc:Choice>
                <mc:Fallback>
                  <p:oleObj name="Equation" r:id="rId11" imgW="139680" imgH="16488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269172" y="1262145"/>
                          <a:ext cx="247650" cy="2936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8867047"/>
                </p:ext>
              </p:extLst>
            </p:nvPr>
          </p:nvGraphicFramePr>
          <p:xfrm>
            <a:off x="8317867" y="2885293"/>
            <a:ext cx="186302" cy="241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309" name="Equation" r:id="rId13" imgW="126720" imgH="164880" progId="Equation.DSMT4">
                    <p:embed/>
                  </p:oleObj>
                </mc:Choice>
                <mc:Fallback>
                  <p:oleObj name="Equation" r:id="rId13" imgW="126720" imgH="16488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317867" y="2885293"/>
                          <a:ext cx="186302" cy="2414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8744420"/>
                </p:ext>
              </p:extLst>
            </p:nvPr>
          </p:nvGraphicFramePr>
          <p:xfrm>
            <a:off x="8223453" y="3302400"/>
            <a:ext cx="26987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310" name="Equation" r:id="rId15" imgW="152280" imgH="177480" progId="Equation.DSMT4">
                    <p:embed/>
                  </p:oleObj>
                </mc:Choice>
                <mc:Fallback>
                  <p:oleObj name="Equation" r:id="rId15" imgW="152280" imgH="17748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8223453" y="3302400"/>
                          <a:ext cx="269875" cy="314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1430706"/>
                </p:ext>
              </p:extLst>
            </p:nvPr>
          </p:nvGraphicFramePr>
          <p:xfrm>
            <a:off x="9046973" y="2145067"/>
            <a:ext cx="931508" cy="614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311" name="Equation" r:id="rId17" imgW="634680" imgH="419040" progId="Equation.DSMT4">
                    <p:embed/>
                  </p:oleObj>
                </mc:Choice>
                <mc:Fallback>
                  <p:oleObj name="Equation" r:id="rId17" imgW="634680" imgH="41904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046973" y="2145067"/>
                          <a:ext cx="931508" cy="6140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320410" y="914303"/>
            <a:ext cx="7480041" cy="3545745"/>
            <a:chOff x="320410" y="914303"/>
            <a:chExt cx="7480041" cy="3545745"/>
          </a:xfrm>
        </p:grpSpPr>
        <p:grpSp>
          <p:nvGrpSpPr>
            <p:cNvPr id="5" name="Group 4"/>
            <p:cNvGrpSpPr/>
            <p:nvPr/>
          </p:nvGrpSpPr>
          <p:grpSpPr>
            <a:xfrm>
              <a:off x="320410" y="914303"/>
              <a:ext cx="7480041" cy="3545745"/>
              <a:chOff x="341312" y="462777"/>
              <a:chExt cx="7478093" cy="3544822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41312" y="462777"/>
                <a:ext cx="7429500" cy="3544822"/>
              </a:xfrm>
              <a:prstGeom prst="roundRect">
                <a:avLst>
                  <a:gd name="adj" fmla="val 534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31" tIns="60965" rIns="121931" bIns="60965" rtlCol="0" anchor="ctr"/>
              <a:lstStyle/>
              <a:p>
                <a:pPr algn="ctr"/>
                <a:endParaRPr lang="en-US" sz="2401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428005" y="591015"/>
                <a:ext cx="7391400" cy="3416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1"/>
                  <a:t>Một đơn vị sản xuất hàng tiêu dùng ước tính chi phí để sản xuất </a:t>
                </a:r>
                <a:r>
                  <a:rPr lang="vi-VN" sz="240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401"/>
                  <a:t> đơn vị sản phẩm là </a:t>
                </a:r>
                <a:r>
                  <a:rPr lang="vi-VN" sz="240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240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40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40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2</a:t>
                </a:r>
                <a:r>
                  <a:rPr lang="vi-VN" sz="240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40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+ 45 </a:t>
                </a:r>
                <a:r>
                  <a:rPr lang="vi-VN" sz="240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(triệu đồng)</a:t>
                </a:r>
                <a:r>
                  <a:rPr lang="vi-VN" sz="2401"/>
                  <a:t>. Khi đó, chi phí trung bình cho mỗi đơn vị sản  </a:t>
                </a:r>
                <a:r>
                  <a:rPr lang="vi-VN" sz="240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vi-VN" sz="2401"/>
                  <a:t>Hãy giải thích tại sao chi phí trung bình giảm theo</a:t>
                </a:r>
                <a:r>
                  <a:rPr lang="vi-VN" sz="240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40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401"/>
                  <a:t>nhưng luôn lớn hơn </a:t>
                </a:r>
                <a:r>
                  <a:rPr lang="vi-VN" sz="240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vi-VN" sz="240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triệu đồng/sản phẩm</a:t>
                </a:r>
                <a:r>
                  <a:rPr lang="vi-VN" sz="2401"/>
                  <a:t>. Điều này thể hiện trên đồ thị của hàm số </a:t>
                </a:r>
                <a:r>
                  <a:rPr lang="vi-VN" sz="240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vi-VN" sz="240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40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40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vi-VN" sz="2401"/>
                  <a:t> trong </a:t>
                </a:r>
                <a:r>
                  <a:rPr lang="en-US" sz="2401"/>
                  <a:t>(</a:t>
                </a:r>
                <a:r>
                  <a:rPr lang="vi-VN" sz="2001" b="1">
                    <a:solidFill>
                      <a:srgbClr val="FF0000"/>
                    </a:solidFill>
                  </a:rPr>
                  <a:t>H</a:t>
                </a:r>
                <a:r>
                  <a:rPr lang="en-US" sz="2001" b="1">
                    <a:solidFill>
                      <a:srgbClr val="FF0000"/>
                    </a:solidFill>
                  </a:rPr>
                  <a:t>.</a:t>
                </a:r>
                <a:r>
                  <a:rPr lang="vi-VN" sz="2001" b="1">
                    <a:solidFill>
                      <a:srgbClr val="FF0000"/>
                    </a:solidFill>
                  </a:rPr>
                  <a:t>1.27</a:t>
                </a:r>
                <a:r>
                  <a:rPr lang="en-US" sz="2401"/>
                  <a:t>)</a:t>
                </a:r>
                <a:r>
                  <a:rPr lang="vi-VN" sz="2401"/>
                  <a:t> như thế nào?</a:t>
                </a:r>
                <a:endParaRPr lang="en-US" sz="2401"/>
              </a:p>
            </p:txBody>
          </p:sp>
        </p:grp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8349007"/>
                </p:ext>
              </p:extLst>
            </p:nvPr>
          </p:nvGraphicFramePr>
          <p:xfrm>
            <a:off x="1698083" y="2523272"/>
            <a:ext cx="1684338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312" name="Equation" r:id="rId19" imgW="863280" imgH="419040" progId="Equation.DSMT4">
                    <p:embed/>
                  </p:oleObj>
                </mc:Choice>
                <mc:Fallback>
                  <p:oleObj name="Equation" r:id="rId19" imgW="86328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698083" y="2523272"/>
                          <a:ext cx="1684338" cy="815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448477" y="2700364"/>
              <a:ext cx="1281120" cy="461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401"/>
                <a:t>phẩm là</a:t>
              </a:r>
              <a:endParaRPr lang="en-US" sz="2401"/>
            </a:p>
          </p:txBody>
        </p:sp>
      </p:grpSp>
    </p:spTree>
    <p:extLst>
      <p:ext uri="{BB962C8B-B14F-4D97-AF65-F5344CB8AC3E}">
        <p14:creationId xmlns:p14="http://schemas.microsoft.com/office/powerpoint/2010/main" val="46730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413" y="58852"/>
            <a:ext cx="12155751" cy="1830032"/>
            <a:chOff x="72770" y="129410"/>
            <a:chExt cx="9188374" cy="1437892"/>
          </a:xfrm>
        </p:grpSpPr>
        <p:sp>
          <p:nvSpPr>
            <p:cNvPr id="4" name="Rounded Rectangle 3"/>
            <p:cNvSpPr/>
            <p:nvPr/>
          </p:nvSpPr>
          <p:spPr>
            <a:xfrm>
              <a:off x="689429" y="129410"/>
              <a:ext cx="8571715" cy="1437892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FFE5D8">
                    <a:shade val="30000"/>
                    <a:satMod val="115000"/>
                  </a:srgbClr>
                </a:gs>
                <a:gs pos="31000">
                  <a:srgbClr val="FFE5D8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  <p:sp>
          <p:nvSpPr>
            <p:cNvPr id="5" name="Oval 4"/>
            <p:cNvSpPr/>
            <p:nvPr/>
          </p:nvSpPr>
          <p:spPr>
            <a:xfrm>
              <a:off x="90783" y="131666"/>
              <a:ext cx="1368546" cy="14356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  <p:sp>
          <p:nvSpPr>
            <p:cNvPr id="6" name="Oval 5"/>
            <p:cNvSpPr/>
            <p:nvPr/>
          </p:nvSpPr>
          <p:spPr>
            <a:xfrm>
              <a:off x="72770" y="191717"/>
              <a:ext cx="1292403" cy="12759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90594">
            <a:off x="-23931" y="209575"/>
            <a:ext cx="1518123" cy="87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822" y="454574"/>
            <a:ext cx="1594344" cy="831213"/>
          </a:xfrm>
          <a:prstGeom prst="rect">
            <a:avLst/>
          </a:prstGeom>
          <a:noFill/>
        </p:spPr>
        <p:txBody>
          <a:bodyPr wrap="square" lIns="91464" tIns="45732" rIns="91464" bIns="457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1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1.21</a:t>
            </a:r>
            <a:endParaRPr lang="en-US" sz="6002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3492" y="454574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/>
              <a:t>Khảo sát sự biến thiên và vẽ đồ thị của các hàm số sau:</a:t>
            </a:r>
          </a:p>
          <a:p>
            <a:r>
              <a:rPr lang="en-US"/>
              <a:t>               ;                  b)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³ + 3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² -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- 1</a:t>
            </a:r>
            <a:r>
              <a:rPr lang="en-US"/>
              <a:t>.</a:t>
            </a:r>
          </a:p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20523" y="3657600"/>
            <a:ext cx="6413678" cy="2128593"/>
            <a:chOff x="520523" y="3657600"/>
            <a:chExt cx="6413678" cy="2128593"/>
          </a:xfrm>
        </p:grpSpPr>
        <p:sp>
          <p:nvSpPr>
            <p:cNvPr id="38" name="Rounded Rectangle 37"/>
            <p:cNvSpPr/>
            <p:nvPr/>
          </p:nvSpPr>
          <p:spPr>
            <a:xfrm>
              <a:off x="520523" y="3657600"/>
              <a:ext cx="6413678" cy="2128593"/>
            </a:xfrm>
            <a:prstGeom prst="roundRect">
              <a:avLst>
                <a:gd name="adj" fmla="val 534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130" y="3728793"/>
              <a:ext cx="5950026" cy="20574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735130" y="2421390"/>
            <a:ext cx="2436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a)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³ + 3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112929" y="2661619"/>
            <a:ext cx="4878348" cy="3658994"/>
            <a:chOff x="7259362" y="2895600"/>
            <a:chExt cx="4878348" cy="3658994"/>
          </a:xfrm>
        </p:grpSpPr>
        <p:sp>
          <p:nvSpPr>
            <p:cNvPr id="37" name="Rounded Rectangle 36"/>
            <p:cNvSpPr/>
            <p:nvPr/>
          </p:nvSpPr>
          <p:spPr>
            <a:xfrm>
              <a:off x="7259362" y="2895600"/>
              <a:ext cx="4878348" cy="3658994"/>
            </a:xfrm>
            <a:prstGeom prst="roundRect">
              <a:avLst>
                <a:gd name="adj" fmla="val 534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4646" y="3046037"/>
              <a:ext cx="4568903" cy="3345574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657385" y="3052342"/>
            <a:ext cx="2592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Bảng biến thiên: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259362" y="2199954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Đồ thị:</a:t>
            </a:r>
          </a:p>
        </p:txBody>
      </p:sp>
    </p:spTree>
    <p:extLst>
      <p:ext uri="{BB962C8B-B14F-4D97-AF65-F5344CB8AC3E}">
        <p14:creationId xmlns:p14="http://schemas.microsoft.com/office/powerpoint/2010/main" val="18304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9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413" y="58852"/>
            <a:ext cx="12155751" cy="1830032"/>
            <a:chOff x="72770" y="129410"/>
            <a:chExt cx="9188374" cy="1437892"/>
          </a:xfrm>
        </p:grpSpPr>
        <p:sp>
          <p:nvSpPr>
            <p:cNvPr id="4" name="Rounded Rectangle 3"/>
            <p:cNvSpPr/>
            <p:nvPr/>
          </p:nvSpPr>
          <p:spPr>
            <a:xfrm>
              <a:off x="689429" y="129410"/>
              <a:ext cx="8571715" cy="1437892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FFE5D8">
                    <a:shade val="30000"/>
                    <a:satMod val="115000"/>
                  </a:srgbClr>
                </a:gs>
                <a:gs pos="31000">
                  <a:srgbClr val="FFE5D8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  <p:sp>
          <p:nvSpPr>
            <p:cNvPr id="5" name="Oval 4"/>
            <p:cNvSpPr/>
            <p:nvPr/>
          </p:nvSpPr>
          <p:spPr>
            <a:xfrm>
              <a:off x="90783" y="131666"/>
              <a:ext cx="1368546" cy="14356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  <p:sp>
          <p:nvSpPr>
            <p:cNvPr id="6" name="Oval 5"/>
            <p:cNvSpPr/>
            <p:nvPr/>
          </p:nvSpPr>
          <p:spPr>
            <a:xfrm>
              <a:off x="72770" y="191717"/>
              <a:ext cx="1292403" cy="12759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90594">
            <a:off x="-23931" y="209575"/>
            <a:ext cx="1518123" cy="87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822" y="454574"/>
            <a:ext cx="1594344" cy="831213"/>
          </a:xfrm>
          <a:prstGeom prst="rect">
            <a:avLst/>
          </a:prstGeom>
          <a:noFill/>
        </p:spPr>
        <p:txBody>
          <a:bodyPr wrap="square" lIns="91464" tIns="45732" rIns="91464" bIns="457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1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1.21</a:t>
            </a:r>
            <a:endParaRPr lang="en-US" sz="6002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3492" y="454574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/>
              <a:t>Khảo sát sự biến thiên và vẽ đồ thị của các hàm số sau:</a:t>
            </a:r>
          </a:p>
          <a:p>
            <a:r>
              <a:rPr lang="en-US"/>
              <a:t>       a)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³ + 3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r>
              <a:rPr lang="en-US"/>
              <a:t>;                  b)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³ + 3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² -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- 1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57385" y="3052342"/>
            <a:ext cx="2592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Bảng biến thiên: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259362" y="2199954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Đồ thị: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20523" y="3657600"/>
            <a:ext cx="6413678" cy="2128593"/>
            <a:chOff x="520523" y="3657600"/>
            <a:chExt cx="6413678" cy="2128593"/>
          </a:xfrm>
        </p:grpSpPr>
        <p:sp>
          <p:nvSpPr>
            <p:cNvPr id="38" name="Rounded Rectangle 37"/>
            <p:cNvSpPr/>
            <p:nvPr/>
          </p:nvSpPr>
          <p:spPr>
            <a:xfrm>
              <a:off x="520523" y="3657600"/>
              <a:ext cx="6413678" cy="2128593"/>
            </a:xfrm>
            <a:prstGeom prst="roundRect">
              <a:avLst>
                <a:gd name="adj" fmla="val 534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699" y="3740600"/>
              <a:ext cx="6185325" cy="187373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626277" y="2343919"/>
            <a:ext cx="2834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b)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³ + 3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² -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- 1</a:t>
            </a:r>
            <a:r>
              <a:rPr lang="en-US"/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112929" y="2661619"/>
            <a:ext cx="4878348" cy="3658994"/>
            <a:chOff x="7112929" y="2661619"/>
            <a:chExt cx="4878348" cy="3658994"/>
          </a:xfrm>
        </p:grpSpPr>
        <p:sp>
          <p:nvSpPr>
            <p:cNvPr id="37" name="Rounded Rectangle 36"/>
            <p:cNvSpPr/>
            <p:nvPr/>
          </p:nvSpPr>
          <p:spPr>
            <a:xfrm>
              <a:off x="7112929" y="2661619"/>
              <a:ext cx="4878348" cy="3658994"/>
            </a:xfrm>
            <a:prstGeom prst="roundRect">
              <a:avLst>
                <a:gd name="adj" fmla="val 534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2728" y="2773241"/>
              <a:ext cx="4378272" cy="3366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5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413" y="58852"/>
            <a:ext cx="12155751" cy="1830032"/>
            <a:chOff x="72770" y="129410"/>
            <a:chExt cx="9188374" cy="1437892"/>
          </a:xfrm>
        </p:grpSpPr>
        <p:sp>
          <p:nvSpPr>
            <p:cNvPr id="4" name="Rounded Rectangle 3"/>
            <p:cNvSpPr/>
            <p:nvPr/>
          </p:nvSpPr>
          <p:spPr>
            <a:xfrm>
              <a:off x="689429" y="129410"/>
              <a:ext cx="8571715" cy="1437892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FFE5D8">
                    <a:shade val="30000"/>
                    <a:satMod val="115000"/>
                  </a:srgbClr>
                </a:gs>
                <a:gs pos="31000">
                  <a:srgbClr val="FFE5D8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  <p:sp>
          <p:nvSpPr>
            <p:cNvPr id="5" name="Oval 4"/>
            <p:cNvSpPr/>
            <p:nvPr/>
          </p:nvSpPr>
          <p:spPr>
            <a:xfrm>
              <a:off x="90783" y="131666"/>
              <a:ext cx="1368546" cy="14356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  <p:sp>
          <p:nvSpPr>
            <p:cNvPr id="6" name="Oval 5"/>
            <p:cNvSpPr/>
            <p:nvPr/>
          </p:nvSpPr>
          <p:spPr>
            <a:xfrm>
              <a:off x="72770" y="191717"/>
              <a:ext cx="1292403" cy="12759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90594">
            <a:off x="-23931" y="209575"/>
            <a:ext cx="1518123" cy="876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919" y="2037493"/>
            <a:ext cx="1225721" cy="2988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822" y="454574"/>
            <a:ext cx="1594344" cy="831213"/>
          </a:xfrm>
          <a:prstGeom prst="rect">
            <a:avLst/>
          </a:prstGeom>
          <a:noFill/>
        </p:spPr>
        <p:txBody>
          <a:bodyPr wrap="square" lIns="91464" tIns="45732" rIns="91464" bIns="457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1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1.24</a:t>
            </a:r>
            <a:endParaRPr lang="en-US" sz="6002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957" y="9378"/>
            <a:ext cx="10418653" cy="910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6201" y="672550"/>
            <a:ext cx="10330428" cy="122741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2043" y="2358306"/>
            <a:ext cx="10648309" cy="46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1"/>
              <a:t>a) Tổng khối lượng KOH sau khi trộn là: </a:t>
            </a:r>
            <a:r>
              <a:rPr lang="vi-VN" sz="2401">
                <a:latin typeface="+mj-lt"/>
              </a:rPr>
              <a:t>30.100 + 8.</a:t>
            </a:r>
            <a:r>
              <a:rPr lang="vi-VN" sz="2401" i="1">
                <a:latin typeface="+mj-lt"/>
              </a:rPr>
              <a:t>x</a:t>
            </a:r>
            <a:r>
              <a:rPr lang="vi-VN" sz="2401">
                <a:latin typeface="+mj-lt"/>
              </a:rPr>
              <a:t> = 3000 + 8</a:t>
            </a:r>
            <a:r>
              <a:rPr lang="vi-VN" sz="2401" i="1">
                <a:latin typeface="+mj-lt"/>
              </a:rPr>
              <a:t>x </a:t>
            </a:r>
            <a:r>
              <a:rPr lang="vi-VN" sz="2401">
                <a:latin typeface="+mj-lt"/>
              </a:rPr>
              <a:t>(</a:t>
            </a:r>
            <a:r>
              <a:rPr lang="vi-VN" sz="2401" i="1">
                <a:latin typeface="+mj-lt"/>
              </a:rPr>
              <a:t>mg</a:t>
            </a:r>
            <a:r>
              <a:rPr lang="vi-VN" sz="2401">
                <a:latin typeface="+mj-lt"/>
              </a:rPr>
              <a:t>).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20844" y="2871168"/>
            <a:ext cx="7190412" cy="46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1"/>
              <a:t>Tổng thể tích dung dịch sau khi trộn là: </a:t>
            </a:r>
            <a:r>
              <a:rPr lang="vi-VN" sz="2401">
                <a:latin typeface="+mj-lt"/>
              </a:rPr>
              <a:t>30 + </a:t>
            </a:r>
            <a:r>
              <a:rPr lang="vi-VN" sz="2401" i="1">
                <a:latin typeface="+mj-lt"/>
              </a:rPr>
              <a:t>x</a:t>
            </a:r>
            <a:r>
              <a:rPr lang="vi-VN" sz="2401">
                <a:latin typeface="+mj-lt"/>
              </a:rPr>
              <a:t> (</a:t>
            </a:r>
            <a:r>
              <a:rPr lang="vi-VN" sz="2401" i="1">
                <a:latin typeface="+mj-lt"/>
              </a:rPr>
              <a:t>ml</a:t>
            </a:r>
            <a:r>
              <a:rPr lang="vi-VN" sz="2401">
                <a:latin typeface="+mj-lt"/>
              </a:rPr>
              <a:t>).</a:t>
            </a:r>
            <a:endParaRPr lang="en-US" sz="2401"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31998" y="3328615"/>
            <a:ext cx="8801555" cy="824223"/>
            <a:chOff x="1513581" y="3256179"/>
            <a:chExt cx="8799263" cy="82400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/>
            <a:srcRect l="27744" t="13321" b="3350"/>
            <a:stretch/>
          </p:blipFill>
          <p:spPr>
            <a:xfrm>
              <a:off x="6932612" y="3256179"/>
              <a:ext cx="3380232" cy="82400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513581" y="3409087"/>
              <a:ext cx="55402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1">
                  <a:latin typeface="Arial" panose="020B0604020202020204" pitchFamily="34" charset="0"/>
                  <a:cs typeface="Arial" panose="020B0604020202020204" pitchFamily="34" charset="0"/>
                </a:rPr>
                <a:t>Nồng độ KOH trong cốc sau khi trộn là 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303460" y="6294822"/>
            <a:ext cx="10191389" cy="46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1"/>
              <a:t>nên nồng độ KOH trong cốc giảm theo </a:t>
            </a:r>
            <a:r>
              <a:rPr lang="vi-VN" sz="2401" i="1">
                <a:latin typeface="+mj-lt"/>
              </a:rPr>
              <a:t>x</a:t>
            </a:r>
            <a:r>
              <a:rPr lang="vi-VN" sz="2401"/>
              <a:t> nhưng luôn lớn hơn </a:t>
            </a:r>
            <a:r>
              <a:rPr lang="vi-VN" sz="2401">
                <a:latin typeface="+mj-lt"/>
              </a:rPr>
              <a:t>8</a:t>
            </a:r>
            <a:r>
              <a:rPr lang="vi-VN" sz="2401" i="1">
                <a:latin typeface="+mj-lt"/>
              </a:rPr>
              <a:t> mg/ml.</a:t>
            </a:r>
            <a:endParaRPr lang="en-US" sz="2401" i="1"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69884" y="4152172"/>
            <a:ext cx="9300439" cy="916226"/>
            <a:chOff x="1205358" y="4010836"/>
            <a:chExt cx="9298017" cy="9159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1205358" y="4152649"/>
                  <a:ext cx="592931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1">
                      <a:latin typeface="Arial" panose="020B0604020202020204" pitchFamily="34" charset="0"/>
                      <a:cs typeface="Arial" panose="020B0604020202020204" pitchFamily="34" charset="0"/>
                    </a:rPr>
                    <a:t>b) Khảo sát hàm số </a:t>
                  </a:r>
                  <a:r>
                    <a:rPr lang="en-US" sz="240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40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240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sz="240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:r>
                    <a:rPr lang="en-US" sz="2401">
                      <a:latin typeface="Arial" panose="020B0604020202020204" pitchFamily="34" charset="0"/>
                      <a:cs typeface="Arial" panose="020B0604020202020204" pitchFamily="34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240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≥0</m:t>
                      </m:r>
                    </m:oMath>
                  </a14:m>
                  <a:r>
                    <a:rPr lang="en-US" sz="2401">
                      <a:latin typeface="Arial" panose="020B0604020202020204" pitchFamily="34" charset="0"/>
                      <a:cs typeface="Arial" panose="020B0604020202020204" pitchFamily="34" charset="0"/>
                    </a:rPr>
                    <a:t>. Ta có </a:t>
                  </a: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5358" y="4152649"/>
                  <a:ext cx="5929315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542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3" name="Object 2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6204151"/>
                    </p:ext>
                  </p:extLst>
                </p:nvPr>
              </p:nvGraphicFramePr>
              <p:xfrm>
                <a:off x="6815613" y="4010836"/>
                <a:ext cx="3687762" cy="9159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68357" name="Equation" r:id="rId10" imgW="1892160" imgH="469800" progId="Equation.DSMT4">
                        <p:embed/>
                      </p:oleObj>
                    </mc:Choice>
                    <mc:Fallback>
                      <p:oleObj name="Equation" r:id="rId10" imgW="1892160" imgH="469800" progId="Equation.DSMT4">
                        <p:embed/>
                        <p:pic>
                          <p:nvPicPr>
                            <p:cNvPr id="23" name="Object 22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815613" y="4010836"/>
                              <a:ext cx="3687762" cy="9159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3" name="Object 2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6204151"/>
                    </p:ext>
                  </p:extLst>
                </p:nvPr>
              </p:nvGraphicFramePr>
              <p:xfrm>
                <a:off x="6815613" y="4010836"/>
                <a:ext cx="3687762" cy="9159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50920" name="Equation" r:id="rId12" imgW="1892160" imgH="469800" progId="Equation.DSMT4">
                        <p:embed/>
                      </p:oleObj>
                    </mc:Choice>
                    <mc:Fallback>
                      <p:oleObj name="Equation" r:id="rId12" imgW="1892160" imgH="469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815613" y="4010836"/>
                              <a:ext cx="3687762" cy="9159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1431998" y="4894973"/>
            <a:ext cx="6094412" cy="551421"/>
            <a:chOff x="1418236" y="4970714"/>
            <a:chExt cx="6092825" cy="551277"/>
          </a:xfrm>
        </p:grpSpPr>
        <p:sp>
          <p:nvSpPr>
            <p:cNvPr id="25" name="Rectangle 24"/>
            <p:cNvSpPr/>
            <p:nvPr/>
          </p:nvSpPr>
          <p:spPr>
            <a:xfrm>
              <a:off x="1418236" y="4981110"/>
              <a:ext cx="6092825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401">
                  <a:latin typeface="Arial" panose="020B0604020202020204" pitchFamily="34" charset="0"/>
                  <a:cs typeface="Arial" panose="020B0604020202020204" pitchFamily="34" charset="0"/>
                </a:rPr>
                <a:t>Hàm số nghịch biến trên khoảng             .</a:t>
              </a: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3172223"/>
                </p:ext>
              </p:extLst>
            </p:nvPr>
          </p:nvGraphicFramePr>
          <p:xfrm>
            <a:off x="5937200" y="4970714"/>
            <a:ext cx="1061719" cy="551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358" name="Equation" r:id="rId14" imgW="494898" imgH="256906" progId="Equation.DSMT4">
                    <p:embed/>
                  </p:oleObj>
                </mc:Choice>
                <mc:Fallback>
                  <p:oleObj name="Equation" r:id="rId14" imgW="494898" imgH="256906" progId="Equation.DSMT4">
                    <p:embed/>
                    <p:pic>
                      <p:nvPicPr>
                        <p:cNvPr id="26" name="Object 2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937200" y="4970714"/>
                          <a:ext cx="1061719" cy="5512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/>
          <p:cNvGrpSpPr/>
          <p:nvPr/>
        </p:nvGrpSpPr>
        <p:grpSpPr>
          <a:xfrm>
            <a:off x="6973740" y="4889941"/>
            <a:ext cx="4736612" cy="633113"/>
            <a:chOff x="1392865" y="5357186"/>
            <a:chExt cx="4735379" cy="632948"/>
          </a:xfrm>
        </p:grpSpPr>
        <p:sp>
          <p:nvSpPr>
            <p:cNvPr id="27" name="Rectangle 26"/>
            <p:cNvSpPr/>
            <p:nvPr/>
          </p:nvSpPr>
          <p:spPr>
            <a:xfrm>
              <a:off x="1392865" y="5387588"/>
              <a:ext cx="30380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1">
                  <a:latin typeface="Arial" panose="020B0604020202020204" pitchFamily="34" charset="0"/>
                  <a:cs typeface="Arial" panose="020B0604020202020204" pitchFamily="34" charset="0"/>
                </a:rPr>
                <a:t> Giới hạn tại vô cực: </a:t>
              </a: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6976269"/>
                </p:ext>
              </p:extLst>
            </p:nvPr>
          </p:nvGraphicFramePr>
          <p:xfrm>
            <a:off x="4253221" y="5357186"/>
            <a:ext cx="1875023" cy="632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359" name="Equation" r:id="rId16" imgW="875422" imgH="295046" progId="Equation.DSMT4">
                    <p:embed/>
                  </p:oleObj>
                </mc:Choice>
                <mc:Fallback>
                  <p:oleObj name="Equation" r:id="rId16" imgW="875422" imgH="295046" progId="Equation.DSMT4">
                    <p:embed/>
                    <p:pic>
                      <p:nvPicPr>
                        <p:cNvPr id="31" name="Object 30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253221" y="5357186"/>
                          <a:ext cx="1875023" cy="6329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1083166" y="5437754"/>
            <a:ext cx="7084053" cy="905111"/>
            <a:chOff x="1069605" y="5539060"/>
            <a:chExt cx="7082208" cy="904875"/>
          </a:xfrm>
        </p:grpSpPr>
        <p:sp>
          <p:nvSpPr>
            <p:cNvPr id="33" name="Rectangle 32"/>
            <p:cNvSpPr/>
            <p:nvPr/>
          </p:nvSpPr>
          <p:spPr>
            <a:xfrm>
              <a:off x="1069605" y="5666259"/>
              <a:ext cx="70822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1">
                  <a:latin typeface="Arial" panose="020B0604020202020204" pitchFamily="34" charset="0"/>
                  <a:cs typeface="Arial" panose="020B0604020202020204" pitchFamily="34" charset="0"/>
                </a:rPr>
                <a:t>c) Vì                                             và                         </a:t>
              </a:r>
              <a:endParaRPr lang="en-US" sz="2401" i="1">
                <a:latin typeface="+mj-lt"/>
              </a:endParaRPr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1054882"/>
                </p:ext>
              </p:extLst>
            </p:nvPr>
          </p:nvGraphicFramePr>
          <p:xfrm>
            <a:off x="1856634" y="5539060"/>
            <a:ext cx="3676650" cy="904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360" name="Equation" r:id="rId18" imgW="3676564" imgH="904760" progId="Equation.DSMT4">
                    <p:embed/>
                  </p:oleObj>
                </mc:Choice>
                <mc:Fallback>
                  <p:oleObj name="Equation" r:id="rId18" imgW="3676564" imgH="904760" progId="Equation.DSMT4">
                    <p:embed/>
                    <p:pic>
                      <p:nvPicPr>
                        <p:cNvPr id="34" name="Object 33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856634" y="5539060"/>
                          <a:ext cx="3676650" cy="904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9159393"/>
                </p:ext>
              </p:extLst>
            </p:nvPr>
          </p:nvGraphicFramePr>
          <p:xfrm>
            <a:off x="5921525" y="5632435"/>
            <a:ext cx="1866900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361" name="Equation" r:id="rId20" imgW="1867072" imgH="628650" progId="Equation.DSMT4">
                    <p:embed/>
                  </p:oleObj>
                </mc:Choice>
                <mc:Fallback>
                  <p:oleObj name="Equation" r:id="rId20" imgW="1867072" imgH="628650" progId="Equation.DSMT4">
                    <p:embed/>
                    <p:pic>
                      <p:nvPicPr>
                        <p:cNvPr id="35" name="Object 34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921525" y="5632435"/>
                          <a:ext cx="1866900" cy="628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2244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413" y="58852"/>
            <a:ext cx="12155751" cy="1830032"/>
            <a:chOff x="72770" y="129410"/>
            <a:chExt cx="9188374" cy="1437892"/>
          </a:xfrm>
        </p:grpSpPr>
        <p:sp>
          <p:nvSpPr>
            <p:cNvPr id="3" name="Rounded Rectangle 2"/>
            <p:cNvSpPr/>
            <p:nvPr/>
          </p:nvSpPr>
          <p:spPr>
            <a:xfrm>
              <a:off x="689429" y="129410"/>
              <a:ext cx="8571715" cy="1437892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FFE5D8">
                    <a:shade val="30000"/>
                    <a:satMod val="115000"/>
                  </a:srgbClr>
                </a:gs>
                <a:gs pos="31000">
                  <a:srgbClr val="FFE5D8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  <p:sp>
          <p:nvSpPr>
            <p:cNvPr id="4" name="Oval 3"/>
            <p:cNvSpPr/>
            <p:nvPr/>
          </p:nvSpPr>
          <p:spPr>
            <a:xfrm>
              <a:off x="90783" y="131666"/>
              <a:ext cx="1368546" cy="14356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  <p:sp>
          <p:nvSpPr>
            <p:cNvPr id="5" name="Oval 4"/>
            <p:cNvSpPr/>
            <p:nvPr/>
          </p:nvSpPr>
          <p:spPr>
            <a:xfrm>
              <a:off x="72770" y="191717"/>
              <a:ext cx="1292403" cy="12759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1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90594">
            <a:off x="-23931" y="209575"/>
            <a:ext cx="1518123" cy="876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919" y="2037493"/>
            <a:ext cx="1225721" cy="2988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822" y="454574"/>
            <a:ext cx="1594344" cy="831213"/>
          </a:xfrm>
          <a:prstGeom prst="rect">
            <a:avLst/>
          </a:prstGeom>
          <a:noFill/>
        </p:spPr>
        <p:txBody>
          <a:bodyPr wrap="square" lIns="91464" tIns="45732" rIns="91464" bIns="457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1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1.25</a:t>
            </a:r>
            <a:endParaRPr lang="en-US" sz="6002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6166" y="11286"/>
            <a:ext cx="10613642" cy="64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4370" y="442244"/>
            <a:ext cx="7427506" cy="8558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9807" y="1090941"/>
            <a:ext cx="10402194" cy="87966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18479" y="2509560"/>
            <a:ext cx="4889878" cy="843183"/>
            <a:chOff x="1657863" y="2616659"/>
            <a:chExt cx="4888605" cy="842963"/>
          </a:xfrm>
        </p:grpSpPr>
        <p:sp>
          <p:nvSpPr>
            <p:cNvPr id="20" name="Rectangle 19"/>
            <p:cNvSpPr/>
            <p:nvPr/>
          </p:nvSpPr>
          <p:spPr>
            <a:xfrm>
              <a:off x="1657863" y="2819400"/>
              <a:ext cx="27510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1">
                  <a:latin typeface="Arial" panose="020B0604020202020204" pitchFamily="34" charset="0"/>
                  <a:cs typeface="Arial" panose="020B0604020202020204" pitchFamily="34" charset="0"/>
                </a:rPr>
                <a:t>Đồ thị của hàm số 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2331570"/>
                </p:ext>
              </p:extLst>
            </p:nvPr>
          </p:nvGraphicFramePr>
          <p:xfrm>
            <a:off x="4258881" y="2616659"/>
            <a:ext cx="2287587" cy="842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2095" name="Equation" r:id="rId9" imgW="1066680" imgH="393480" progId="Equation.DSMT4">
                    <p:embed/>
                  </p:oleObj>
                </mc:Choice>
                <mc:Fallback>
                  <p:oleObj name="Equation" r:id="rId9" imgW="10666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258881" y="2616659"/>
                          <a:ext cx="2287587" cy="842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6776951" y="2037493"/>
            <a:ext cx="5264198" cy="3252694"/>
            <a:chOff x="6775185" y="2037855"/>
            <a:chExt cx="5262827" cy="3251847"/>
          </a:xfrm>
        </p:grpSpPr>
        <p:sp>
          <p:nvSpPr>
            <p:cNvPr id="34" name="Rounded Rectangle 33"/>
            <p:cNvSpPr/>
            <p:nvPr/>
          </p:nvSpPr>
          <p:spPr>
            <a:xfrm>
              <a:off x="6775185" y="2037855"/>
              <a:ext cx="5262827" cy="3251847"/>
            </a:xfrm>
            <a:prstGeom prst="roundRect">
              <a:avLst>
                <a:gd name="adj" fmla="val 534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60221" y="2297591"/>
              <a:ext cx="5029200" cy="2897257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763787" y="3174139"/>
            <a:ext cx="4265136" cy="1108364"/>
            <a:chOff x="734939" y="3194044"/>
            <a:chExt cx="4264025" cy="1108075"/>
          </a:xfrm>
        </p:grpSpPr>
        <p:sp>
          <p:nvSpPr>
            <p:cNvPr id="24" name="Rectangle 23"/>
            <p:cNvSpPr/>
            <p:nvPr/>
          </p:nvSpPr>
          <p:spPr>
            <a:xfrm>
              <a:off x="734939" y="3430028"/>
              <a:ext cx="42640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1"/>
                <a:t>a) </a:t>
              </a:r>
              <a:r>
                <a:rPr lang="en-US" sz="2401"/>
                <a:t>                                 </a:t>
              </a: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1467984"/>
                </p:ext>
              </p:extLst>
            </p:nvPr>
          </p:nvGraphicFramePr>
          <p:xfrm>
            <a:off x="1217612" y="3194044"/>
            <a:ext cx="3536950" cy="1108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2096" name="Equation" r:id="rId12" imgW="1498320" imgH="469800" progId="Equation.DSMT4">
                    <p:embed/>
                  </p:oleObj>
                </mc:Choice>
                <mc:Fallback>
                  <p:oleObj name="Equation" r:id="rId12" imgW="1498320" imgH="469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217612" y="3194044"/>
                          <a:ext cx="3536950" cy="1108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/>
          <p:cNvSpPr/>
          <p:nvPr/>
        </p:nvSpPr>
        <p:spPr>
          <a:xfrm>
            <a:off x="780697" y="4345739"/>
            <a:ext cx="6094412" cy="831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1">
                <a:latin typeface="Arial" panose="020B0604020202020204" pitchFamily="34" charset="0"/>
                <a:cs typeface="Arial" panose="020B0604020202020204" pitchFamily="34" charset="0"/>
              </a:rPr>
              <a:t>Nên đ</a:t>
            </a:r>
            <a:r>
              <a:rPr lang="vi-VN" sz="2401"/>
              <a:t>iện trở tương đương của mạch tăng khi </a:t>
            </a:r>
            <a:r>
              <a:rPr lang="en-US" sz="240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401"/>
              <a:t> tăng.</a:t>
            </a:r>
            <a:endParaRPr lang="en-US" sz="2401"/>
          </a:p>
        </p:txBody>
      </p:sp>
      <p:grpSp>
        <p:nvGrpSpPr>
          <p:cNvPr id="29" name="Group 28"/>
          <p:cNvGrpSpPr/>
          <p:nvPr/>
        </p:nvGrpSpPr>
        <p:grpSpPr>
          <a:xfrm>
            <a:off x="763787" y="5135863"/>
            <a:ext cx="11277362" cy="1108364"/>
            <a:chOff x="734939" y="3194044"/>
            <a:chExt cx="11274425" cy="1108075"/>
          </a:xfrm>
        </p:grpSpPr>
        <p:sp>
          <p:nvSpPr>
            <p:cNvPr id="30" name="Rectangle 29"/>
            <p:cNvSpPr/>
            <p:nvPr/>
          </p:nvSpPr>
          <p:spPr>
            <a:xfrm>
              <a:off x="734939" y="3430028"/>
              <a:ext cx="11274425" cy="4616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1"/>
                <a:t>b</a:t>
              </a:r>
              <a:r>
                <a:rPr lang="vi-VN" sz="2401"/>
                <a:t>)</a:t>
              </a:r>
              <a:r>
                <a:rPr lang="en-US" sz="2401"/>
                <a:t>                                          </a:t>
              </a:r>
              <a:r>
                <a:rPr lang="en-US" sz="2401">
                  <a:latin typeface="Arial" panose="020B0604020202020204" pitchFamily="34" charset="0"/>
                  <a:cs typeface="Arial" panose="020B0604020202020204" pitchFamily="34" charset="0"/>
                </a:rPr>
                <a:t>và                        nên đồ thị có tiệm cận ngang </a:t>
              </a:r>
              <a:r>
                <a:rPr lang="en-US" sz="240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en-US" sz="2401">
                  <a:latin typeface="Times New Roman" panose="02020603050405020304" pitchFamily="18" charset="0"/>
                  <a:cs typeface="Times New Roman" panose="02020603050405020304" pitchFamily="18" charset="0"/>
                </a:rPr>
                <a:t>= 8</a:t>
              </a:r>
              <a:r>
                <a:rPr lang="vi-VN" sz="240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</a:t>
              </a: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1504960"/>
                </p:ext>
              </p:extLst>
            </p:nvPr>
          </p:nvGraphicFramePr>
          <p:xfrm>
            <a:off x="1036564" y="3194044"/>
            <a:ext cx="3536950" cy="1108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2097" name="Equation" r:id="rId14" imgW="1498320" imgH="469800" progId="Equation.DSMT4">
                    <p:embed/>
                  </p:oleObj>
                </mc:Choice>
                <mc:Fallback>
                  <p:oleObj name="Equation" r:id="rId14" imgW="1498320" imgH="469800" progId="Equation.DSMT4">
                    <p:embed/>
                    <p:pic>
                      <p:nvPicPr>
                        <p:cNvPr id="26" name="Object 2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036564" y="3194044"/>
                          <a:ext cx="3536950" cy="1108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4480533"/>
                </p:ext>
              </p:extLst>
            </p:nvPr>
          </p:nvGraphicFramePr>
          <p:xfrm>
            <a:off x="4953548" y="3415199"/>
            <a:ext cx="1978025" cy="658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2098" name="Equation" r:id="rId16" imgW="838080" imgH="279360" progId="Equation.DSMT4">
                    <p:embed/>
                  </p:oleObj>
                </mc:Choice>
                <mc:Fallback>
                  <p:oleObj name="Equation" r:id="rId16" imgW="838080" imgH="279360" progId="Equation.DSMT4">
                    <p:embed/>
                    <p:pic>
                      <p:nvPicPr>
                        <p:cNvPr id="31" name="Object 30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953548" y="3415199"/>
                          <a:ext cx="1978025" cy="658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Rectangle 32"/>
          <p:cNvSpPr/>
          <p:nvPr/>
        </p:nvSpPr>
        <p:spPr>
          <a:xfrm>
            <a:off x="1121863" y="6251662"/>
            <a:ext cx="9545833" cy="46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1">
                <a:latin typeface="Arial" panose="020B0604020202020204" pitchFamily="34" charset="0"/>
                <a:cs typeface="Arial" panose="020B0604020202020204" pitchFamily="34" charset="0"/>
              </a:rPr>
              <a:t>Vì vậy, đ</a:t>
            </a:r>
            <a:r>
              <a:rPr lang="vi-VN" sz="2401"/>
              <a:t>iện trở tương đương của mạch </a:t>
            </a:r>
            <a:r>
              <a:rPr lang="en-US" sz="2401">
                <a:latin typeface="Arial" panose="020B0604020202020204" pitchFamily="34" charset="0"/>
                <a:cs typeface="Arial" panose="020B0604020202020204" pitchFamily="34" charset="0"/>
              </a:rPr>
              <a:t>không bao giờ vượt qua </a:t>
            </a:r>
            <a:r>
              <a:rPr lang="en-US" sz="2401" i="1"/>
              <a:t>8W</a:t>
            </a:r>
            <a:r>
              <a:rPr lang="vi-VN" sz="2401" i="1"/>
              <a:t>.</a:t>
            </a:r>
            <a:endParaRPr lang="en-US" sz="2401" i="1"/>
          </a:p>
        </p:txBody>
      </p:sp>
    </p:spTree>
    <p:extLst>
      <p:ext uri="{BB962C8B-B14F-4D97-AF65-F5344CB8AC3E}">
        <p14:creationId xmlns:p14="http://schemas.microsoft.com/office/powerpoint/2010/main" val="241899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746" y="-18095"/>
            <a:ext cx="11839345" cy="1651274"/>
            <a:chOff x="215689" y="-17197"/>
            <a:chExt cx="11836262" cy="1650844"/>
          </a:xfrm>
        </p:grpSpPr>
        <p:grpSp>
          <p:nvGrpSpPr>
            <p:cNvPr id="30" name="Group 29"/>
            <p:cNvGrpSpPr/>
            <p:nvPr/>
          </p:nvGrpSpPr>
          <p:grpSpPr>
            <a:xfrm>
              <a:off x="226994" y="-1"/>
              <a:ext cx="11824957" cy="1590968"/>
              <a:chOff x="287841" y="4884320"/>
              <a:chExt cx="11605518" cy="1590968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912812" y="4884321"/>
                <a:ext cx="10980547" cy="1590967"/>
              </a:xfrm>
              <a:prstGeom prst="roundRect">
                <a:avLst>
                  <a:gd name="adj" fmla="val 9218"/>
                </a:avLst>
              </a:prstGeom>
              <a:gradFill flip="none" rotWithShape="1">
                <a:gsLst>
                  <a:gs pos="0">
                    <a:srgbClr val="CDE0C9">
                      <a:shade val="30000"/>
                      <a:satMod val="115000"/>
                    </a:srgbClr>
                  </a:gs>
                  <a:gs pos="35000">
                    <a:srgbClr val="CDE0C9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31" tIns="60965" rIns="121931" bIns="60965" rtlCol="0" anchor="ctr"/>
              <a:lstStyle/>
              <a:p>
                <a:pPr algn="ctr"/>
                <a:endParaRPr lang="en-US" sz="2401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93700" y="4884320"/>
                <a:ext cx="1483776" cy="15909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1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87841" y="4988065"/>
                <a:ext cx="1399478" cy="13834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1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15689" y="506768"/>
              <a:ext cx="1370012" cy="646331"/>
              <a:chOff x="875506" y="782848"/>
              <a:chExt cx="1370012" cy="64633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875506" y="782848"/>
                <a:ext cx="1370012" cy="646331"/>
              </a:xfrm>
              <a:prstGeom prst="rect">
                <a:avLst/>
              </a:prstGeom>
              <a:noFill/>
              <a:scene3d>
                <a:camera prst="perspectiveRelaxed"/>
                <a:lightRig rig="threePt" dir="t"/>
              </a:scene3d>
            </p:spPr>
            <p:txBody>
              <a:bodyPr wrap="square" lIns="91464" tIns="45732" rIns="91464" bIns="45732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extrusionH="88900"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1" b="1" spc="67">
                    <a:ln w="11430"/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fa Slab One" panose="00000500000000000000" pitchFamily="2" charset="0"/>
                  </a:rPr>
                  <a:t>HĐ1</a:t>
                </a: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912812" y="801433"/>
                <a:ext cx="1295400" cy="522309"/>
                <a:chOff x="355909" y="126522"/>
                <a:chExt cx="2726086" cy="522309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8291" b="41424"/>
                <a:stretch/>
              </p:blipFill>
              <p:spPr>
                <a:xfrm>
                  <a:off x="355909" y="126522"/>
                  <a:ext cx="2726086" cy="522309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455" r="13502"/>
                <a:stretch/>
              </p:blipFill>
              <p:spPr>
                <a:xfrm>
                  <a:off x="355909" y="144678"/>
                  <a:ext cx="2726086" cy="504153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Rectangle 30"/>
            <p:cNvSpPr/>
            <p:nvPr/>
          </p:nvSpPr>
          <p:spPr>
            <a:xfrm>
              <a:off x="1775122" y="-17197"/>
              <a:ext cx="1022473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1"/>
                <a:t>Cho hàm số </a:t>
              </a:r>
              <a:r>
                <a:rPr lang="vi-VN" sz="2401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= x² - 4x + 3</a:t>
              </a:r>
              <a:r>
                <a:rPr lang="vi-VN" sz="2401" i="1">
                  <a:latin typeface="+mj-lt"/>
                </a:rPr>
                <a:t>. </a:t>
              </a:r>
              <a:r>
                <a:rPr lang="vi-VN" sz="2401"/>
                <a:t>a) Tính y' và tìm các điểm tại đó </a:t>
              </a:r>
              <a:r>
                <a:rPr lang="vi-VN" sz="240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y' = 0</a:t>
              </a:r>
              <a:r>
                <a:rPr lang="vi-VN" sz="2401" i="1">
                  <a:latin typeface="+mj-lt"/>
                </a:rPr>
                <a:t>.</a:t>
              </a:r>
            </a:p>
            <a:p>
              <a:r>
                <a:rPr lang="vi-VN" sz="2401"/>
                <a:t>b) Xét dấu </a:t>
              </a:r>
              <a:r>
                <a:rPr lang="vi-VN" sz="240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40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r>
                <a:rPr lang="en-US" sz="2401"/>
                <a:t>, </a:t>
              </a:r>
              <a:r>
                <a:rPr lang="vi-VN" sz="2401"/>
                <a:t>tìm các khoảng đồng biến, nghịch biến</a:t>
              </a:r>
              <a:r>
                <a:rPr lang="en-US" sz="2401"/>
                <a:t>, </a:t>
              </a:r>
              <a:r>
                <a:rPr lang="vi-VN" sz="2401"/>
                <a:t>cực trị của hàm số.</a:t>
              </a:r>
            </a:p>
            <a:p>
              <a:r>
                <a:rPr lang="vi-VN" sz="2401"/>
                <a:t>c) Tính </a:t>
              </a:r>
              <a:r>
                <a:rPr lang="en-US" sz="2401"/>
                <a:t>                    </a:t>
              </a:r>
              <a:r>
                <a:rPr lang="vi-VN" sz="2401"/>
                <a:t>và lập bảng biến thiên của hàm số.</a:t>
              </a: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7189277"/>
                </p:ext>
              </p:extLst>
            </p:nvPr>
          </p:nvGraphicFramePr>
          <p:xfrm>
            <a:off x="2742485" y="713930"/>
            <a:ext cx="1769535" cy="598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270" name="Equation" r:id="rId5" imgW="825480" imgH="279360" progId="Equation.DSMT4">
                    <p:embed/>
                  </p:oleObj>
                </mc:Choice>
                <mc:Fallback>
                  <p:oleObj name="Equation" r:id="rId5" imgW="8254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42485" y="713930"/>
                          <a:ext cx="1769535" cy="5989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Rectangle 32"/>
            <p:cNvSpPr/>
            <p:nvPr/>
          </p:nvSpPr>
          <p:spPr>
            <a:xfrm>
              <a:off x="1774650" y="1171982"/>
              <a:ext cx="9829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1"/>
                <a:t>d) Vẽ đồ thị của hàm số và nhận xét về tính đối xứng của đồ thị.</a:t>
              </a:r>
              <a:endParaRPr lang="en-US" sz="2401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97052" y="1989051"/>
            <a:ext cx="7518727" cy="553557"/>
            <a:chOff x="482273" y="3101730"/>
            <a:chExt cx="7518727" cy="553557"/>
          </a:xfrm>
        </p:grpSpPr>
        <p:sp>
          <p:nvSpPr>
            <p:cNvPr id="40" name="Rectangle 39"/>
            <p:cNvSpPr/>
            <p:nvPr/>
          </p:nvSpPr>
          <p:spPr>
            <a:xfrm>
              <a:off x="482273" y="3101730"/>
              <a:ext cx="75187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b) Trên khoảng                        nên hàm số đồng biến. </a:t>
              </a:r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3225547"/>
                </p:ext>
              </p:extLst>
            </p:nvPr>
          </p:nvGraphicFramePr>
          <p:xfrm>
            <a:off x="2670662" y="3104010"/>
            <a:ext cx="2017950" cy="551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271" name="Equation" r:id="rId7" imgW="941960" imgH="256906" progId="Equation.DSMT4">
                    <p:embed/>
                  </p:oleObj>
                </mc:Choice>
                <mc:Fallback>
                  <p:oleObj name="Equation" r:id="rId7" imgW="941960" imgH="25690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70662" y="3104010"/>
                          <a:ext cx="2017950" cy="5512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Group 42"/>
          <p:cNvGrpSpPr/>
          <p:nvPr/>
        </p:nvGrpSpPr>
        <p:grpSpPr>
          <a:xfrm>
            <a:off x="1268391" y="2425020"/>
            <a:ext cx="7383560" cy="551277"/>
            <a:chOff x="945091" y="3901175"/>
            <a:chExt cx="7383560" cy="551277"/>
          </a:xfrm>
        </p:grpSpPr>
        <p:sp>
          <p:nvSpPr>
            <p:cNvPr id="41" name="Rectangle 40"/>
            <p:cNvSpPr/>
            <p:nvPr/>
          </p:nvSpPr>
          <p:spPr>
            <a:xfrm>
              <a:off x="945091" y="3901175"/>
              <a:ext cx="73835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Trên khoảng                        nên hàm số nghịch biến.</a:t>
              </a: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7623897"/>
                </p:ext>
              </p:extLst>
            </p:nvPr>
          </p:nvGraphicFramePr>
          <p:xfrm>
            <a:off x="2743200" y="3901175"/>
            <a:ext cx="2017950" cy="551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272" name="Equation" r:id="rId9" imgW="941960" imgH="256906" progId="Equation.DSMT4">
                    <p:embed/>
                  </p:oleObj>
                </mc:Choice>
                <mc:Fallback>
                  <p:oleObj name="Equation" r:id="rId9" imgW="941960" imgH="25690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43200" y="3901175"/>
                          <a:ext cx="2017950" cy="5512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Rectangle 43"/>
          <p:cNvSpPr/>
          <p:nvPr/>
        </p:nvSpPr>
        <p:spPr>
          <a:xfrm>
            <a:off x="1289840" y="2847217"/>
            <a:ext cx="595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Hàm số đạt cực tiểu tại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/>
              <a:t>với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973153" y="3242557"/>
            <a:ext cx="3577940" cy="628821"/>
            <a:chOff x="810951" y="4086970"/>
            <a:chExt cx="3577940" cy="628821"/>
          </a:xfrm>
        </p:grpSpPr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6786167"/>
                </p:ext>
              </p:extLst>
            </p:nvPr>
          </p:nvGraphicFramePr>
          <p:xfrm>
            <a:off x="1122061" y="4116873"/>
            <a:ext cx="3266830" cy="598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273" name="Equation" r:id="rId11" imgW="1523880" imgH="279360" progId="Equation.DSMT4">
                    <p:embed/>
                  </p:oleObj>
                </mc:Choice>
                <mc:Fallback>
                  <p:oleObj name="Equation" r:id="rId11" imgW="15238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122061" y="4116873"/>
                          <a:ext cx="3266830" cy="5989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Rectangle 45"/>
            <p:cNvSpPr/>
            <p:nvPr/>
          </p:nvSpPr>
          <p:spPr>
            <a:xfrm>
              <a:off x="810951" y="4086970"/>
              <a:ext cx="5261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c)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89371" y="4049192"/>
            <a:ext cx="3653574" cy="2354817"/>
            <a:chOff x="3454922" y="4212744"/>
            <a:chExt cx="3653574" cy="2354817"/>
          </a:xfrm>
        </p:grpSpPr>
        <p:sp>
          <p:nvSpPr>
            <p:cNvPr id="36" name="Rounded Rectangle 35"/>
            <p:cNvSpPr/>
            <p:nvPr/>
          </p:nvSpPr>
          <p:spPr>
            <a:xfrm>
              <a:off x="3454922" y="4212744"/>
              <a:ext cx="3653574" cy="2354817"/>
            </a:xfrm>
            <a:prstGeom prst="roundRect">
              <a:avLst>
                <a:gd name="adj" fmla="val 250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16448" y="4326250"/>
              <a:ext cx="3541867" cy="2040258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1260957" y="3961645"/>
            <a:ext cx="2411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Bảng biến thiên 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897052" y="1556840"/>
            <a:ext cx="4063119" cy="482405"/>
            <a:chOff x="753832" y="1760667"/>
            <a:chExt cx="4063119" cy="482405"/>
          </a:xfrm>
        </p:grpSpPr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2495111"/>
                </p:ext>
              </p:extLst>
            </p:nvPr>
          </p:nvGraphicFramePr>
          <p:xfrm>
            <a:off x="1194276" y="1804922"/>
            <a:ext cx="3622675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274" name="Equation" r:id="rId14" imgW="1688760" imgH="203040" progId="Equation.DSMT4">
                    <p:embed/>
                  </p:oleObj>
                </mc:Choice>
                <mc:Fallback>
                  <p:oleObj name="Equation" r:id="rId14" imgW="16887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194276" y="1804922"/>
                          <a:ext cx="3622675" cy="438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Rectangle 49"/>
            <p:cNvSpPr/>
            <p:nvPr/>
          </p:nvSpPr>
          <p:spPr>
            <a:xfrm>
              <a:off x="753832" y="1760667"/>
              <a:ext cx="543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a)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82323E2-4B9B-4313-9A83-EB78355BD9EB}"/>
              </a:ext>
            </a:extLst>
          </p:cNvPr>
          <p:cNvGrpSpPr/>
          <p:nvPr/>
        </p:nvGrpSpPr>
        <p:grpSpPr>
          <a:xfrm>
            <a:off x="8651951" y="3048001"/>
            <a:ext cx="3351036" cy="3600904"/>
            <a:chOff x="8651951" y="3048001"/>
            <a:chExt cx="3351036" cy="3600904"/>
          </a:xfrm>
        </p:grpSpPr>
        <p:sp>
          <p:nvSpPr>
            <p:cNvPr id="37" name="Rounded Rectangle 36"/>
            <p:cNvSpPr/>
            <p:nvPr/>
          </p:nvSpPr>
          <p:spPr>
            <a:xfrm>
              <a:off x="8651951" y="3048001"/>
              <a:ext cx="3351036" cy="3600904"/>
            </a:xfrm>
            <a:prstGeom prst="roundRect">
              <a:avLst>
                <a:gd name="adj" fmla="val 310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6"/>
            <a:srcRect l="12493"/>
            <a:stretch/>
          </p:blipFill>
          <p:spPr>
            <a:xfrm>
              <a:off x="8839199" y="3215056"/>
              <a:ext cx="3163787" cy="3352506"/>
            </a:xfrm>
            <a:prstGeom prst="rect">
              <a:avLst/>
            </a:prstGeom>
          </p:spPr>
        </p:pic>
      </p:grpSp>
      <p:sp>
        <p:nvSpPr>
          <p:cNvPr id="53" name="Rectangle 52"/>
          <p:cNvSpPr/>
          <p:nvPr/>
        </p:nvSpPr>
        <p:spPr>
          <a:xfrm>
            <a:off x="7568954" y="4082776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Đồ thị</a:t>
            </a:r>
          </a:p>
        </p:txBody>
      </p:sp>
    </p:spTree>
    <p:extLst>
      <p:ext uri="{BB962C8B-B14F-4D97-AF65-F5344CB8AC3E}">
        <p14:creationId xmlns:p14="http://schemas.microsoft.com/office/powerpoint/2010/main" val="4670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9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691" name="Picture 1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2" y="93144"/>
            <a:ext cx="5953325" cy="58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90595" y="1344113"/>
            <a:ext cx="5834205" cy="52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337" indent="-457337">
              <a:buFont typeface="Arial" pitchFamily="34" charset="0"/>
              <a:buChar char="•"/>
            </a:pPr>
            <a:r>
              <a:rPr lang="vi-VN" sz="2801" b="1">
                <a:latin typeface="Arial" pitchFamily="34" charset="0"/>
                <a:cs typeface="Arial" pitchFamily="34" charset="0"/>
              </a:rPr>
              <a:t>Tìm tập xác định của hàm số</a:t>
            </a:r>
            <a:r>
              <a:rPr lang="en-US" sz="2801" b="1">
                <a:latin typeface="Arial" pitchFamily="34" charset="0"/>
                <a:cs typeface="Arial" pitchFamily="34" charset="0"/>
              </a:rPr>
              <a:t>.</a:t>
            </a:r>
            <a:r>
              <a:rPr lang="vi-VN" sz="2801" b="1">
                <a:latin typeface="Arial" pitchFamily="34" charset="0"/>
                <a:cs typeface="Arial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90595" y="2347599"/>
                <a:ext cx="9110805" cy="954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337" indent="-457337">
                  <a:buFont typeface="Arial" pitchFamily="34" charset="0"/>
                  <a:buChar char="•"/>
                </a:pPr>
                <a:r>
                  <a:rPr lang="vi-VN" sz="2801" b="1">
                    <a:latin typeface="Arial" pitchFamily="34" charset="0"/>
                    <a:cs typeface="Arial" pitchFamily="34" charset="0"/>
                  </a:rPr>
                  <a:t>Tính đạo hàm </a:t>
                </a:r>
                <a:r>
                  <a:rPr lang="vi-VN" sz="2801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y’</a:t>
                </a:r>
                <a:r>
                  <a:rPr lang="vi-VN" sz="2801" b="1">
                    <a:latin typeface="Arial" pitchFamily="34" charset="0"/>
                    <a:cs typeface="Arial" pitchFamily="34" charset="0"/>
                  </a:rPr>
                  <a:t>, tìm các điểm tại đó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1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1" b="1" i="1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2801" b="1" i="1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sz="2801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1" b="1" i="1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801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801" b="1">
                    <a:latin typeface="Arial" pitchFamily="34" charset="0"/>
                    <a:cs typeface="Arial" pitchFamily="34" charset="0"/>
                  </a:rPr>
                  <a:t>hoặc không xác định.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595" y="2347599"/>
                <a:ext cx="9110805" cy="954356"/>
              </a:xfrm>
              <a:prstGeom prst="rect">
                <a:avLst/>
              </a:prstGeom>
              <a:blipFill>
                <a:blip r:embed="rId4"/>
                <a:stretch>
                  <a:fillRect l="-1204" t="-7006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090595" y="3301955"/>
            <a:ext cx="9621168" cy="52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337" indent="-457337">
              <a:buFont typeface="Arial" pitchFamily="34" charset="0"/>
              <a:buChar char="•"/>
            </a:pPr>
            <a:r>
              <a:rPr lang="vi-VN" sz="2801" b="1">
                <a:latin typeface="Arial" pitchFamily="34" charset="0"/>
                <a:cs typeface="Arial" pitchFamily="34" charset="0"/>
              </a:rPr>
              <a:t>Xét dấu</a:t>
            </a:r>
            <a:r>
              <a:rPr lang="vi-VN" sz="2801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1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y’  </a:t>
            </a:r>
            <a:r>
              <a:rPr lang="vi-VN" sz="2801" b="1">
                <a:latin typeface="Arial" pitchFamily="34" charset="0"/>
                <a:cs typeface="Arial" pitchFamily="34" charset="0"/>
              </a:rPr>
              <a:t>và suy ra chiều biến thiên của hàm số.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90595" y="3825311"/>
            <a:ext cx="2710005" cy="52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337" indent="-457337">
              <a:buFont typeface="Arial" pitchFamily="34" charset="0"/>
              <a:buChar char="•"/>
            </a:pPr>
            <a:r>
              <a:rPr lang="vi-VN" sz="2801" b="1">
                <a:latin typeface="Arial" pitchFamily="34" charset="0"/>
                <a:cs typeface="Arial" pitchFamily="34" charset="0"/>
              </a:rPr>
              <a:t>Tìm cực trị.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90595" y="4348667"/>
            <a:ext cx="8806005" cy="52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337" indent="-457337">
              <a:buFont typeface="Arial" pitchFamily="34" charset="0"/>
              <a:buChar char="•"/>
            </a:pPr>
            <a:r>
              <a:rPr lang="vi-VN" sz="2801" b="1">
                <a:latin typeface="Arial" pitchFamily="34" charset="0"/>
                <a:cs typeface="Arial" pitchFamily="34" charset="0"/>
              </a:rPr>
              <a:t>Tìm các giới hạn vô cực và tiệm cận (nếu có).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90595" y="4872024"/>
            <a:ext cx="4225331" cy="52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337" indent="-457337">
              <a:buFont typeface="Arial" pitchFamily="34" charset="0"/>
              <a:buChar char="•"/>
            </a:pPr>
            <a:r>
              <a:rPr lang="vi-VN" sz="2801" b="1">
                <a:latin typeface="Arial" pitchFamily="34" charset="0"/>
                <a:cs typeface="Arial" pitchFamily="34" charset="0"/>
              </a:rPr>
              <a:t>Lập bảng biến thiên.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803183" y="2500039"/>
            <a:ext cx="0" cy="2819121"/>
          </a:xfrm>
          <a:prstGeom prst="line">
            <a:avLst/>
          </a:prstGeom>
          <a:ln w="762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053368" y="492649"/>
            <a:ext cx="3048595" cy="830997"/>
            <a:chOff x="490295" y="347650"/>
            <a:chExt cx="3048595" cy="830997"/>
          </a:xfrm>
        </p:grpSpPr>
        <p:sp>
          <p:nvSpPr>
            <p:cNvPr id="33" name="TextBox 32"/>
            <p:cNvSpPr txBox="1"/>
            <p:nvPr/>
          </p:nvSpPr>
          <p:spPr>
            <a:xfrm>
              <a:off x="914400" y="607022"/>
              <a:ext cx="2624490" cy="52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1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801" b="1" u="sng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Tập xác định</a:t>
              </a:r>
              <a:r>
                <a:rPr lang="vi-VN" sz="2801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90295" y="347650"/>
              <a:ext cx="72763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spc="67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1.</a:t>
              </a:r>
              <a:endParaRPr lang="en-US" sz="48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08764" y="1620747"/>
            <a:ext cx="3462690" cy="830997"/>
            <a:chOff x="423511" y="1485076"/>
            <a:chExt cx="3462690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423511" y="1757825"/>
              <a:ext cx="3462690" cy="52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1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vi-VN" sz="2801" b="1" u="sng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Sự biến thiên</a:t>
              </a:r>
              <a:r>
                <a:rPr lang="vi-VN" sz="2801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4661" y="1485076"/>
              <a:ext cx="72763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spc="67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2.</a:t>
              </a:r>
              <a:endParaRPr lang="en-US" sz="48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47854" y="5198425"/>
            <a:ext cx="10763909" cy="830997"/>
            <a:chOff x="362601" y="5062754"/>
            <a:chExt cx="10763909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423510" y="5336942"/>
              <a:ext cx="10703000" cy="52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1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801" b="1" u="sng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Vẽ đ</a:t>
              </a:r>
              <a:r>
                <a:rPr lang="vi-VN" sz="2801" b="1" u="sng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ồ thị</a:t>
              </a:r>
              <a:r>
                <a:rPr lang="vi-VN" sz="2801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801" b="1">
                  <a:latin typeface="Arial" pitchFamily="34" charset="0"/>
                  <a:cs typeface="Arial" pitchFamily="34" charset="0"/>
                </a:rPr>
                <a:t>D</a:t>
              </a:r>
              <a:r>
                <a:rPr lang="vi-VN" sz="2801" b="1">
                  <a:latin typeface="Arial" pitchFamily="34" charset="0"/>
                  <a:cs typeface="Arial" pitchFamily="34" charset="0"/>
                </a:rPr>
                <a:t>ựa vào </a:t>
              </a:r>
              <a:r>
                <a:rPr lang="en-US" sz="2801" b="1">
                  <a:latin typeface="Arial" pitchFamily="34" charset="0"/>
                  <a:cs typeface="Arial" pitchFamily="34" charset="0"/>
                </a:rPr>
                <a:t>bảng biến thiên </a:t>
              </a:r>
              <a:r>
                <a:rPr lang="vi-VN" sz="2801" b="1">
                  <a:latin typeface="Arial" pitchFamily="34" charset="0"/>
                  <a:cs typeface="Arial" pitchFamily="34" charset="0"/>
                </a:rPr>
                <a:t>vẽ đồ thị của hàm số.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2601" y="5062754"/>
              <a:ext cx="72763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spc="67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3.</a:t>
              </a:r>
              <a:endParaRPr lang="en-US" sz="4800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788019" y="572477"/>
            <a:ext cx="10949763" cy="5754331"/>
          </a:xfrm>
          <a:prstGeom prst="roundRect">
            <a:avLst>
              <a:gd name="adj" fmla="val 3683"/>
            </a:avLst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599029" y="777184"/>
            <a:ext cx="10066761" cy="3566454"/>
          </a:xfrm>
          <a:prstGeom prst="roundRect">
            <a:avLst>
              <a:gd name="adj" fmla="val 5344"/>
            </a:avLst>
          </a:prstGeom>
          <a:blipFill>
            <a:blip r:embed="rId3"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1" tIns="60965" rIns="121931" bIns="60965" rtlCol="0" anchor="ctr"/>
          <a:lstStyle/>
          <a:p>
            <a:pPr algn="ctr"/>
            <a:endParaRPr lang="en-US" sz="2401"/>
          </a:p>
        </p:txBody>
      </p:sp>
      <p:pic>
        <p:nvPicPr>
          <p:cNvPr id="490691" name="Picture 1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5" y="75327"/>
            <a:ext cx="6226208" cy="56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56348" y="913745"/>
            <a:ext cx="9375041" cy="138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2801" b="1">
                <a:latin typeface="Arial" pitchFamily="34" charset="0"/>
                <a:cs typeface="Arial" pitchFamily="34" charset="0"/>
              </a:rPr>
              <a:t> Nếu hàm số tuần hoàn với chu kì </a:t>
            </a:r>
            <a:r>
              <a:rPr lang="en-US" sz="280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1" b="1">
                <a:latin typeface="Arial" pitchFamily="34" charset="0"/>
                <a:cs typeface="Arial" pitchFamily="34" charset="0"/>
              </a:rPr>
              <a:t> thì chỉ cần khảo sát sự biến thiên và vẽ đồ thị trên một chu kì, sau đó tịnh tiến đồ thị song song với trục </a:t>
            </a:r>
            <a:r>
              <a:rPr lang="en-US" sz="2801" i="1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1" b="1">
                <a:latin typeface="Arial" pitchFamily="34" charset="0"/>
                <a:cs typeface="Arial" pitchFamily="34" charset="0"/>
              </a:rPr>
              <a:t>. </a:t>
            </a:r>
            <a:endParaRPr lang="vi-VN" sz="2801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4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7374"/>
            <a:ext cx="1290973" cy="12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56348" y="2302972"/>
            <a:ext cx="9375041" cy="95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en-US" sz="2801" b="1">
                <a:latin typeface="Arial" pitchFamily="34" charset="0"/>
                <a:cs typeface="Arial" pitchFamily="34" charset="0"/>
              </a:rPr>
              <a:t> Nên tính thêm toạ độ một số điểm, đặc biệt là toạ độ các giao điểm của đồ thị với các trục toạ độ </a:t>
            </a:r>
            <a:endParaRPr lang="vi-VN" sz="2801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6348" y="3257328"/>
            <a:ext cx="9375041" cy="95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sz="2801" b="1">
                <a:latin typeface="Arial" pitchFamily="34" charset="0"/>
                <a:cs typeface="Arial" pitchFamily="34" charset="0"/>
              </a:rPr>
              <a:t> Nên lưu ý đến tính chẵn, lẻ của hàm số và tính đối xứng của đồ thị để vẽ cho chính xác.</a:t>
            </a:r>
            <a:endParaRPr lang="vi-VN" sz="2801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23510" y="573793"/>
            <a:ext cx="2090157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1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Hàm số </a:t>
            </a:r>
            <a:endParaRPr lang="vi-VN" sz="2401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3261"/>
              </p:ext>
            </p:extLst>
          </p:nvPr>
        </p:nvGraphicFramePr>
        <p:xfrm>
          <a:off x="1614807" y="514264"/>
          <a:ext cx="4582921" cy="539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07" name="Equation" r:id="rId4" imgW="1942920" imgH="228600" progId="Equation.DSMT4">
                  <p:embed/>
                </p:oleObj>
              </mc:Choice>
              <mc:Fallback>
                <p:oleObj name="Equation" r:id="rId4" imgW="1942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4807" y="514264"/>
                        <a:ext cx="4582921" cy="539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274277" y="1048559"/>
            <a:ext cx="11794073" cy="1453900"/>
            <a:chOff x="241346" y="744820"/>
            <a:chExt cx="11791002" cy="1453521"/>
          </a:xfrm>
        </p:grpSpPr>
        <p:sp>
          <p:nvSpPr>
            <p:cNvPr id="37" name="Rounded Rectangle 36"/>
            <p:cNvSpPr/>
            <p:nvPr/>
          </p:nvSpPr>
          <p:spPr>
            <a:xfrm>
              <a:off x="760411" y="849054"/>
              <a:ext cx="11248071" cy="1314457"/>
            </a:xfrm>
            <a:prstGeom prst="roundRect">
              <a:avLst>
                <a:gd name="adj" fmla="val 9218"/>
              </a:avLst>
            </a:prstGeom>
            <a:solidFill>
              <a:srgbClr val="BED0D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241346" y="780131"/>
              <a:ext cx="1410460" cy="1418210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48764" y="1087778"/>
              <a:ext cx="635687" cy="1015663"/>
            </a:xfrm>
            <a:prstGeom prst="rect">
              <a:avLst/>
            </a:prstGeom>
            <a:noFill/>
          </p:spPr>
          <p:txBody>
            <a:bodyPr wrap="none" lIns="91464" tIns="45732" rIns="91464" bIns="45732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2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</a:p>
          </p:txBody>
        </p:sp>
        <p:pic>
          <p:nvPicPr>
            <p:cNvPr id="40" name="Picture 39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102"/>
            <a:stretch/>
          </p:blipFill>
          <p:spPr bwMode="auto">
            <a:xfrm>
              <a:off x="325811" y="1036335"/>
              <a:ext cx="1337928" cy="346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249817" y="744820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94786" y="1218979"/>
              <a:ext cx="655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1" b="1">
                  <a:cs typeface="Times New Roman" pitchFamily="18" charset="0"/>
                </a:rPr>
                <a:t>Khảo sát sự biến thiên và vẽ đồ thị hàm số </a:t>
              </a:r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3330334"/>
                </p:ext>
              </p:extLst>
            </p:nvPr>
          </p:nvGraphicFramePr>
          <p:xfrm>
            <a:off x="8235139" y="1140440"/>
            <a:ext cx="2471738" cy="592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908" name="Equation" r:id="rId8" imgW="977760" imgH="228600" progId="Equation.DSMT4">
                    <p:embed/>
                  </p:oleObj>
                </mc:Choice>
                <mc:Fallback>
                  <p:oleObj name="Equation" r:id="rId8" imgW="97776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235139" y="1140440"/>
                          <a:ext cx="2471738" cy="5921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44" y="2487578"/>
            <a:ext cx="1300367" cy="31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81476" y="2788061"/>
                <a:ext cx="3929347" cy="46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1" b="1">
                    <a:latin typeface="Arial" pitchFamily="34" charset="0"/>
                    <a:cs typeface="Arial" pitchFamily="34" charset="0"/>
                  </a:rPr>
                  <a:t>1. Tập xác định: </a:t>
                </a:r>
                <a14:m>
                  <m:oMath xmlns:m="http://schemas.openxmlformats.org/officeDocument/2006/math">
                    <m:r>
                      <a:rPr lang="pt-BR" sz="2401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ℝ</m:t>
                    </m:r>
                  </m:oMath>
                </a14:m>
                <a:endParaRPr lang="pt-BR" sz="2401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76" y="2788061"/>
                <a:ext cx="3929347" cy="461785"/>
              </a:xfrm>
              <a:prstGeom prst="rect">
                <a:avLst/>
              </a:prstGeom>
              <a:blipFill>
                <a:blip r:embed="rId11"/>
                <a:stretch>
                  <a:fillRect l="-23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063322" y="3273932"/>
            <a:ext cx="3929347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1" b="1">
                <a:latin typeface="Arial" pitchFamily="34" charset="0"/>
                <a:cs typeface="Arial" pitchFamily="34" charset="0"/>
              </a:rPr>
              <a:t>2. Sự biến thiên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267638"/>
              </p:ext>
            </p:extLst>
          </p:nvPr>
        </p:nvGraphicFramePr>
        <p:xfrm>
          <a:off x="874130" y="3887942"/>
          <a:ext cx="188118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09" name="Equation" r:id="rId12" imgW="863280" imgH="228600" progId="Equation.DSMT4">
                  <p:embed/>
                </p:oleObj>
              </mc:Choice>
              <mc:Fallback>
                <p:oleObj name="Equation" r:id="rId12" imgW="86328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130" y="3887942"/>
                        <a:ext cx="1881187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331745"/>
              </p:ext>
            </p:extLst>
          </p:nvPr>
        </p:nvGraphicFramePr>
        <p:xfrm>
          <a:off x="2746376" y="3622491"/>
          <a:ext cx="2377701" cy="1126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10" name="Equation" r:id="rId14" imgW="1091880" imgH="457200" progId="Equation.DSMT4">
                  <p:embed/>
                </p:oleObj>
              </mc:Choice>
              <mc:Fallback>
                <p:oleObj name="Equation" r:id="rId14" imgW="1091880" imgH="4572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6" y="3622491"/>
                        <a:ext cx="2377701" cy="1126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00556" y="4883612"/>
                <a:ext cx="4903374" cy="83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1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1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2401" i="1">
                        <a:latin typeface="Cambria Math"/>
                        <a:cs typeface="Times New Roman" pitchFamily="18" charset="0"/>
                      </a:rPr>
                      <m:t>&gt;0</m:t>
                    </m:r>
                  </m:oMath>
                </a14:m>
                <a:r>
                  <a:rPr lang="en-US" sz="2401" i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1" b="1">
                    <a:latin typeface="Arial" panose="020B0604020202020204" pitchFamily="34" charset="0"/>
                    <a:cs typeface="Arial" panose="020B0604020202020204" pitchFamily="34" charset="0"/>
                  </a:rPr>
                  <a:t>trên các khoản</a:t>
                </a:r>
                <a:r>
                  <a:rPr lang="vi-VN" sz="2401" b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401" b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1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1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−∞;−2</m:t>
                        </m:r>
                      </m:e>
                    </m:d>
                    <m:r>
                      <a:rPr lang="en-US" sz="2401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</m:oMath>
                </a14:m>
                <a:endParaRPr lang="en-US" sz="2401" b="1" i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Clr>
                    <a:schemeClr val="bg1"/>
                  </a:buClr>
                </a:pPr>
                <a:r>
                  <a:rPr lang="en-US" sz="2401" b="1">
                    <a:cs typeface="Times New Roman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1" b="1">
                        <a:latin typeface="Cambria Math" panose="02040503050406030204" pitchFamily="18" charset="0"/>
                        <a:cs typeface="Times New Roman" pitchFamily="18" charset="0"/>
                      </a:rPr>
                      <m:t>(0;+∞)</m:t>
                    </m:r>
                  </m:oMath>
                </a14:m>
                <a:r>
                  <a:rPr lang="en-US" sz="2401" i="1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40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56" y="4883612"/>
                <a:ext cx="4903374" cy="831253"/>
              </a:xfrm>
              <a:prstGeom prst="rect">
                <a:avLst/>
              </a:prstGeom>
              <a:blipFill>
                <a:blip r:embed="rId16"/>
                <a:stretch>
                  <a:fillRect l="-373" t="-5882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>
            <a:off x="6362048" y="2997263"/>
            <a:ext cx="0" cy="3690411"/>
          </a:xfrm>
          <a:prstGeom prst="line">
            <a:avLst/>
          </a:prstGeom>
          <a:ln w="285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70494" y="2823143"/>
            <a:ext cx="1620255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1" b="1">
                <a:latin typeface="Arial" pitchFamily="34" charset="0"/>
                <a:cs typeface="Arial" pitchFamily="34" charset="0"/>
              </a:rPr>
              <a:t>Cực trị:</a:t>
            </a:r>
            <a:endParaRPr lang="vi-VN" sz="2401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17804" y="5299111"/>
            <a:ext cx="1753056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1" b="1">
                <a:latin typeface="Arial" pitchFamily="34" charset="0"/>
                <a:cs typeface="Arial" pitchFamily="34" charset="0"/>
              </a:rPr>
              <a:t>Giới hạn:</a:t>
            </a:r>
            <a:endParaRPr lang="vi-VN" sz="2401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899785"/>
              </p:ext>
            </p:extLst>
          </p:nvPr>
        </p:nvGraphicFramePr>
        <p:xfrm>
          <a:off x="7969993" y="5099393"/>
          <a:ext cx="4100216" cy="96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11" name="Equation" r:id="rId17" imgW="2070000" imgH="431640" progId="Equation.DSMT4">
                  <p:embed/>
                </p:oleObj>
              </mc:Choice>
              <mc:Fallback>
                <p:oleObj name="Equation" r:id="rId17" imgW="2070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69993" y="5099393"/>
                        <a:ext cx="4100216" cy="966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6557674" y="5953133"/>
            <a:ext cx="4968254" cy="64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401" b="1">
                <a:latin typeface="Arial" pitchFamily="34" charset="0"/>
                <a:cs typeface="Arial" pitchFamily="34" charset="0"/>
              </a:rPr>
              <a:t>Hàm số không có tiệm cận.</a:t>
            </a:r>
            <a:endParaRPr lang="vi-VN" sz="2401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264" y="78747"/>
            <a:ext cx="9389951" cy="461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1" i="1">
                <a:solidFill>
                  <a:srgbClr val="314D70"/>
                </a:solidFill>
                <a:latin typeface="Alfa Slab One" panose="00000500000000000000" pitchFamily="2" charset="0"/>
              </a:rPr>
              <a:t>II. KHẢO SÁT VÀ VẼ ĐỒ THỊ HÀM SỐ ĐA THỨC BẬC BA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59533" y="4288553"/>
            <a:ext cx="5334443" cy="925683"/>
            <a:chOff x="6552558" y="4365606"/>
            <a:chExt cx="5333054" cy="925442"/>
          </a:xfrm>
        </p:grpSpPr>
        <p:sp>
          <p:nvSpPr>
            <p:cNvPr id="52" name="TextBox 51"/>
            <p:cNvSpPr txBox="1"/>
            <p:nvPr/>
          </p:nvSpPr>
          <p:spPr>
            <a:xfrm>
              <a:off x="6552558" y="4365606"/>
              <a:ext cx="5333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2401" b="1">
                  <a:latin typeface="Arial" pitchFamily="34" charset="0"/>
                  <a:cs typeface="Arial" pitchFamily="34" charset="0"/>
                </a:rPr>
                <a:t>Hàm số đạt cực tiểu tại</a:t>
              </a:r>
              <a:r>
                <a:rPr lang="vi-VN" sz="2401" b="1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401" b="1">
                  <a:latin typeface="Arial" pitchFamily="34" charset="0"/>
                  <a:cs typeface="Arial" pitchFamily="34" charset="0"/>
                </a:rPr>
                <a:t>      v</a:t>
              </a:r>
              <a:r>
                <a:rPr lang="vi-VN" sz="2401" b="1">
                  <a:latin typeface="Arial" pitchFamily="34" charset="0"/>
                  <a:cs typeface="Arial" pitchFamily="34" charset="0"/>
                </a:rPr>
                <a:t>à</a:t>
              </a:r>
            </a:p>
          </p:txBody>
        </p:sp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6302495"/>
                </p:ext>
              </p:extLst>
            </p:nvPr>
          </p:nvGraphicFramePr>
          <p:xfrm>
            <a:off x="6836931" y="4773523"/>
            <a:ext cx="2012950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912" name="Equation" r:id="rId19" imgW="1002960" imgH="228600" progId="Equation.DSMT4">
                    <p:embed/>
                  </p:oleObj>
                </mc:Choice>
                <mc:Fallback>
                  <p:oleObj name="Equation" r:id="rId19" imgW="100296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836931" y="4773523"/>
                          <a:ext cx="2012950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889194"/>
                </p:ext>
              </p:extLst>
            </p:nvPr>
          </p:nvGraphicFramePr>
          <p:xfrm>
            <a:off x="10040491" y="4405354"/>
            <a:ext cx="714375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913" name="Equation" r:id="rId21" imgW="355320" imgH="177480" progId="Equation.DSMT4">
                    <p:embed/>
                  </p:oleObj>
                </mc:Choice>
                <mc:Fallback>
                  <p:oleObj name="Equation" r:id="rId21" imgW="355320" imgH="177480" progId="Equation.DSMT4">
                    <p:embed/>
                    <p:pic>
                      <p:nvPicPr>
                        <p:cNvPr id="53" name="Object 52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0040491" y="4405354"/>
                          <a:ext cx="714375" cy="403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6531197" y="3305786"/>
            <a:ext cx="5398766" cy="986801"/>
            <a:chOff x="6585087" y="3209776"/>
            <a:chExt cx="5397360" cy="986544"/>
          </a:xfrm>
        </p:grpSpPr>
        <p:sp>
          <p:nvSpPr>
            <p:cNvPr id="8" name="Rectangle 7"/>
            <p:cNvSpPr/>
            <p:nvPr/>
          </p:nvSpPr>
          <p:spPr>
            <a:xfrm>
              <a:off x="6585087" y="3209776"/>
              <a:ext cx="53973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2401" b="1">
                  <a:latin typeface="Arial" pitchFamily="34" charset="0"/>
                  <a:cs typeface="Arial" pitchFamily="34" charset="0"/>
                </a:rPr>
                <a:t>Hàm số đạt cực đại tại</a:t>
              </a:r>
              <a:r>
                <a:rPr lang="vi-VN" sz="2401" b="1"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2401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401" b="1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401" b="1">
                  <a:latin typeface="Arial" pitchFamily="34" charset="0"/>
                  <a:cs typeface="Arial" pitchFamily="34" charset="0"/>
                </a:rPr>
                <a:t> </a:t>
              </a:r>
              <a:endParaRPr lang="vi-VN" sz="2401" b="1">
                <a:cs typeface="Arial" pitchFamily="34" charset="0"/>
              </a:endParaRPr>
            </a:p>
          </p:txBody>
        </p:sp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826093"/>
                </p:ext>
              </p:extLst>
            </p:nvPr>
          </p:nvGraphicFramePr>
          <p:xfrm>
            <a:off x="9977018" y="3218357"/>
            <a:ext cx="9525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914" name="Equation" r:id="rId23" imgW="431640" imgH="177480" progId="Equation.DSMT4">
                    <p:embed/>
                  </p:oleObj>
                </mc:Choice>
                <mc:Fallback>
                  <p:oleObj name="Equation" r:id="rId23" imgW="4316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9977018" y="3218357"/>
                          <a:ext cx="9525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5893971"/>
                </p:ext>
              </p:extLst>
            </p:nvPr>
          </p:nvGraphicFramePr>
          <p:xfrm>
            <a:off x="6797776" y="3624820"/>
            <a:ext cx="22129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915" name="Equation" r:id="rId25" imgW="1002960" imgH="228600" progId="Equation.DSMT4">
                    <p:embed/>
                  </p:oleObj>
                </mc:Choice>
                <mc:Fallback>
                  <p:oleObj name="Equation" r:id="rId25" imgW="1002960" imgH="228600" progId="Equation.DSMT4">
                    <p:embed/>
                    <p:pic>
                      <p:nvPicPr>
                        <p:cNvPr id="51" name="Object 50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6797776" y="3624820"/>
                          <a:ext cx="2212975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4145" y="5834947"/>
                <a:ext cx="3916393" cy="4617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1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1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2401" i="1">
                        <a:latin typeface="Cambria Math"/>
                        <a:cs typeface="Times New Roman" pitchFamily="18" charset="0"/>
                      </a:rPr>
                      <m:t>&lt;0</m:t>
                    </m:r>
                  </m:oMath>
                </a14:m>
                <a:r>
                  <a:rPr lang="en-US" sz="2401" i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1" b="1">
                    <a:latin typeface="Arial" panose="020B0604020202020204" pitchFamily="34" charset="0"/>
                    <a:cs typeface="Arial" panose="020B0604020202020204" pitchFamily="34" charset="0"/>
                  </a:rPr>
                  <a:t>trên khoản</a:t>
                </a:r>
                <a:r>
                  <a:rPr lang="vi-VN" sz="2401" b="1">
                    <a:cs typeface="Arial" panose="020B0604020202020204" pitchFamily="34" charset="0"/>
                  </a:rPr>
                  <a:t>g</a:t>
                </a:r>
                <a:r>
                  <a:rPr lang="en-US" sz="2401" b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1" i="1">
                        <a:latin typeface="Cambria Math"/>
                        <a:cs typeface="Times New Roman" pitchFamily="18" charset="0"/>
                      </a:rPr>
                      <m:t>(−2;0)</m:t>
                    </m:r>
                  </m:oMath>
                </a14:m>
                <a:endParaRPr lang="vi-VN" sz="240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45" y="5834947"/>
                <a:ext cx="3916393" cy="461793"/>
              </a:xfrm>
              <a:prstGeom prst="rect">
                <a:avLst/>
              </a:prstGeom>
              <a:blipFill>
                <a:blip r:embed="rId27"/>
                <a:stretch>
                  <a:fillRect l="-467" t="-10526" r="-31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2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5" grpId="0"/>
      <p:bldP spid="46" grpId="0"/>
      <p:bldP spid="48" grpId="0"/>
      <p:bldP spid="50" grpId="0"/>
      <p:bldP spid="54" grpId="0"/>
      <p:bldP spid="5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11919" y="208712"/>
            <a:ext cx="3168547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337" indent="-457337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1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biến thiến </a:t>
            </a:r>
            <a:endParaRPr lang="vi-VN" sz="2401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4453" y="2732820"/>
            <a:ext cx="2568304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1" b="1">
                <a:solidFill>
                  <a:srgbClr val="C00000"/>
                </a:solidFill>
                <a:cs typeface="Times New Roman" pitchFamily="18" charset="0"/>
              </a:rPr>
              <a:t>3. Đồ thị:</a:t>
            </a:r>
            <a:endParaRPr lang="vi-VN" sz="2401" b="1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0814" y="4150270"/>
            <a:ext cx="6197232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1" b="1">
                <a:cs typeface="Times New Roman" pitchFamily="18" charset="0"/>
              </a:rPr>
              <a:t>- </a:t>
            </a:r>
            <a:r>
              <a:rPr lang="en-US" sz="2401" b="1">
                <a:latin typeface="Arial" pitchFamily="34" charset="0"/>
                <a:cs typeface="Arial" pitchFamily="34" charset="0"/>
              </a:rPr>
              <a:t>Giao điểm giữa đồ thị và trục Ox tại </a:t>
            </a:r>
            <a:endParaRPr lang="vi-VN" sz="2401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224548"/>
              </p:ext>
            </p:extLst>
          </p:nvPr>
        </p:nvGraphicFramePr>
        <p:xfrm>
          <a:off x="1896192" y="4689980"/>
          <a:ext cx="1571685" cy="4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70" name="Equation" r:id="rId4" imgW="876240" imgH="203040" progId="Equation.DSMT4">
                  <p:embed/>
                </p:oleObj>
              </mc:Choice>
              <mc:Fallback>
                <p:oleObj name="Equation" r:id="rId4" imgW="876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6192" y="4689980"/>
                        <a:ext cx="1571685" cy="4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269168" y="5086191"/>
            <a:ext cx="6091788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1" b="1">
                <a:cs typeface="Times New Roman" pitchFamily="18" charset="0"/>
              </a:rPr>
              <a:t>- </a:t>
            </a:r>
            <a:r>
              <a:rPr lang="en-US" sz="2401" b="1">
                <a:latin typeface="Arial" pitchFamily="34" charset="0"/>
                <a:cs typeface="Arial" pitchFamily="34" charset="0"/>
              </a:rPr>
              <a:t>Giao điểm giữa đồ thị và trục Oy tại </a:t>
            </a:r>
            <a:endParaRPr lang="vi-VN" sz="2401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448433"/>
              </p:ext>
            </p:extLst>
          </p:nvPr>
        </p:nvGraphicFramePr>
        <p:xfrm>
          <a:off x="2246319" y="5675854"/>
          <a:ext cx="877107" cy="452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71" name="Equation" r:id="rId6" imgW="444240" imgH="203040" progId="Equation.DSMT4">
                  <p:embed/>
                </p:oleObj>
              </mc:Choice>
              <mc:Fallback>
                <p:oleObj name="Equation" r:id="rId6" imgW="444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46319" y="5675854"/>
                        <a:ext cx="877107" cy="452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294452" y="3390298"/>
            <a:ext cx="1172555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1" b="1">
                <a:latin typeface="Arial" panose="020B0604020202020204" pitchFamily="34" charset="0"/>
                <a:cs typeface="Arial" panose="020B0604020202020204" pitchFamily="34" charset="0"/>
              </a:rPr>
              <a:t>- Xét:</a:t>
            </a:r>
            <a:endParaRPr lang="vi-VN" sz="2401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094999"/>
              </p:ext>
            </p:extLst>
          </p:nvPr>
        </p:nvGraphicFramePr>
        <p:xfrm>
          <a:off x="1181068" y="3304375"/>
          <a:ext cx="2062788" cy="505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72" name="Equation" r:id="rId8" imgW="990360" imgH="215640" progId="Equation.DSMT4">
                  <p:embed/>
                </p:oleObj>
              </mc:Choice>
              <mc:Fallback>
                <p:oleObj name="Equation" r:id="rId8" imgW="9903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81068" y="3304375"/>
                        <a:ext cx="2062788" cy="505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139927"/>
              </p:ext>
            </p:extLst>
          </p:nvPr>
        </p:nvGraphicFramePr>
        <p:xfrm>
          <a:off x="3284756" y="3086473"/>
          <a:ext cx="1454097" cy="106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73" name="Equation" r:id="rId10" imgW="698400" imgH="457200" progId="Equation.DSMT4">
                  <p:embed/>
                </p:oleObj>
              </mc:Choice>
              <mc:Fallback>
                <p:oleObj name="Equation" r:id="rId10" imgW="698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84756" y="3086473"/>
                        <a:ext cx="1454097" cy="106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12198" y="810491"/>
            <a:ext cx="5335389" cy="1793005"/>
            <a:chOff x="412090" y="811173"/>
            <a:chExt cx="5334000" cy="1792538"/>
          </a:xfrm>
        </p:grpSpPr>
        <p:pic>
          <p:nvPicPr>
            <p:cNvPr id="53555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090" y="811173"/>
              <a:ext cx="5334000" cy="1792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31812" y="811173"/>
              <a:ext cx="5181600" cy="17925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</p:grpSp>
      <p:cxnSp>
        <p:nvCxnSpPr>
          <p:cNvPr id="87" name="Straight Connector 86"/>
          <p:cNvCxnSpPr/>
          <p:nvPr/>
        </p:nvCxnSpPr>
        <p:spPr>
          <a:xfrm>
            <a:off x="6360956" y="643233"/>
            <a:ext cx="0" cy="6083108"/>
          </a:xfrm>
          <a:prstGeom prst="line">
            <a:avLst/>
          </a:prstGeom>
          <a:ln w="285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385638" y="525751"/>
            <a:ext cx="4344531" cy="4090715"/>
            <a:chOff x="7466012" y="533400"/>
            <a:chExt cx="4343400" cy="4089650"/>
          </a:xfrm>
        </p:grpSpPr>
        <p:sp>
          <p:nvSpPr>
            <p:cNvPr id="86" name="Rounded Rectangle 85"/>
            <p:cNvSpPr/>
            <p:nvPr/>
          </p:nvSpPr>
          <p:spPr>
            <a:xfrm>
              <a:off x="7466012" y="533400"/>
              <a:ext cx="4343400" cy="4089650"/>
            </a:xfrm>
            <a:prstGeom prst="roundRect">
              <a:avLst>
                <a:gd name="adj" fmla="val 534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pic>
          <p:nvPicPr>
            <p:cNvPr id="535560" name="Picture 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412" y="974726"/>
              <a:ext cx="3524250" cy="3257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966429" y="5064803"/>
                <a:ext cx="5182950" cy="831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sz="2401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- Chú ý</a:t>
                </a:r>
                <a:r>
                  <a:rPr lang="en-US" sz="2401" b="1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vi-VN" sz="2401" b="1">
                    <a:latin typeface="Arial" pitchFamily="34" charset="0"/>
                    <a:cs typeface="Arial" pitchFamily="34" charset="0"/>
                  </a:rPr>
                  <a:t>Đ</a:t>
                </a:r>
                <a:r>
                  <a:rPr lang="en-US" sz="2401" b="1">
                    <a:latin typeface="Arial" pitchFamily="34" charset="0"/>
                    <a:cs typeface="Arial" pitchFamily="34" charset="0"/>
                  </a:rPr>
                  <a:t>ồ thị hàm bậc ba có tâm đối xứng là </a:t>
                </a:r>
                <a14:m>
                  <m:oMath xmlns:m="http://schemas.openxmlformats.org/officeDocument/2006/math">
                    <m:r>
                      <a:rPr lang="en-US" sz="2401" b="1">
                        <a:latin typeface="Cambria Math" panose="02040503050406030204" pitchFamily="18" charset="0"/>
                        <a:cs typeface="Arial" pitchFamily="34" charset="0"/>
                      </a:rPr>
                      <m:t>𝐈</m:t>
                    </m:r>
                    <m:r>
                      <a:rPr lang="en-US" sz="2401" b="1" i="1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401" i="1">
                        <a:latin typeface="Cambria Math" panose="02040503050406030204" pitchFamily="18" charset="0"/>
                        <a:cs typeface="Arial" pitchFamily="34" charset="0"/>
                      </a:rPr>
                      <m:t>−1;−2</m:t>
                    </m:r>
                    <m:r>
                      <a:rPr lang="en-US" sz="2401" b="1" i="1">
                        <a:latin typeface="Cambria Math" panose="02040503050406030204" pitchFamily="18" charset="0"/>
                        <a:cs typeface="Arial" pitchFamily="34" charset="0"/>
                      </a:rPr>
                      <m:t>) </m:t>
                    </m:r>
                  </m:oMath>
                </a14:m>
                <a:endParaRPr lang="vi-VN" sz="2401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429" y="5064803"/>
                <a:ext cx="5182950" cy="831213"/>
              </a:xfrm>
              <a:prstGeom prst="rect">
                <a:avLst/>
              </a:prstGeom>
              <a:blipFill>
                <a:blip r:embed="rId14"/>
                <a:stretch>
                  <a:fillRect l="-1882" t="-5147" r="-16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7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7" grpId="0"/>
      <p:bldP spid="78" grpId="0"/>
      <p:bldP spid="80" grpId="0"/>
      <p:bldP spid="83" grpId="0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49883" y="137297"/>
            <a:ext cx="11785600" cy="1430994"/>
            <a:chOff x="249817" y="744820"/>
            <a:chExt cx="11782531" cy="1430621"/>
          </a:xfrm>
        </p:grpSpPr>
        <p:sp>
          <p:nvSpPr>
            <p:cNvPr id="37" name="Rounded Rectangle 36"/>
            <p:cNvSpPr/>
            <p:nvPr/>
          </p:nvSpPr>
          <p:spPr>
            <a:xfrm>
              <a:off x="837981" y="849054"/>
              <a:ext cx="11170502" cy="1314457"/>
            </a:xfrm>
            <a:prstGeom prst="roundRect">
              <a:avLst>
                <a:gd name="adj" fmla="val 9218"/>
              </a:avLst>
            </a:prstGeom>
            <a:solidFill>
              <a:srgbClr val="BED0D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301399" y="796305"/>
              <a:ext cx="1371600" cy="1379136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69355" y="1108226"/>
              <a:ext cx="635687" cy="1015663"/>
            </a:xfrm>
            <a:prstGeom prst="rect">
              <a:avLst/>
            </a:prstGeom>
            <a:noFill/>
          </p:spPr>
          <p:txBody>
            <a:bodyPr wrap="none" lIns="91464" tIns="45732" rIns="91464" bIns="45732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2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</a:p>
          </p:txBody>
        </p:sp>
        <p:pic>
          <p:nvPicPr>
            <p:cNvPr id="40" name="Picture 39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102"/>
            <a:stretch/>
          </p:blipFill>
          <p:spPr bwMode="auto">
            <a:xfrm>
              <a:off x="464152" y="1075875"/>
              <a:ext cx="1216298" cy="314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249817" y="744820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1" tIns="60965" rIns="121931" bIns="60965" rtlCol="0" anchor="ctr"/>
            <a:lstStyle/>
            <a:p>
              <a:pPr algn="ctr"/>
              <a:endParaRPr lang="en-US" sz="2401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87645" y="1227448"/>
              <a:ext cx="960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1" b="1">
                  <a:cs typeface="Times New Roman" pitchFamily="18" charset="0"/>
                </a:rPr>
                <a:t>Khảo sát sự biến thiên và vẽ đồ thị hàm số </a:t>
              </a:r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6397131"/>
                </p:ext>
              </p:extLst>
            </p:nvPr>
          </p:nvGraphicFramePr>
          <p:xfrm>
            <a:off x="8172130" y="1149695"/>
            <a:ext cx="3432149" cy="591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7910" name="Equation" r:id="rId6" imgW="1358640" imgH="228600" progId="Equation.DSMT4">
                    <p:embed/>
                  </p:oleObj>
                </mc:Choice>
                <mc:Fallback>
                  <p:oleObj name="Equation" r:id="rId6" imgW="13586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172130" y="1149695"/>
                          <a:ext cx="3432149" cy="5917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26" y="1601562"/>
            <a:ext cx="1312262" cy="31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84937" y="2027093"/>
            <a:ext cx="3929347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1" b="1">
                <a:latin typeface="Arial" pitchFamily="34" charset="0"/>
                <a:cs typeface="Arial" pitchFamily="34" charset="0"/>
              </a:rPr>
              <a:t>1. Tập xác định: 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7072" y="2553156"/>
            <a:ext cx="3929347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1" b="1">
                <a:latin typeface="Arial" pitchFamily="34" charset="0"/>
                <a:cs typeface="Arial" pitchFamily="34" charset="0"/>
              </a:rPr>
              <a:t>2. Sự biến thiên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132119"/>
              </p:ext>
            </p:extLst>
          </p:nvPr>
        </p:nvGraphicFramePr>
        <p:xfrm>
          <a:off x="413419" y="2996288"/>
          <a:ext cx="2238826" cy="510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11" name="Equation" r:id="rId9" imgW="1130040" imgH="228600" progId="Equation.DSMT4">
                  <p:embed/>
                </p:oleObj>
              </mc:Choice>
              <mc:Fallback>
                <p:oleObj name="Equation" r:id="rId9" imgW="1130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419" y="2996288"/>
                        <a:ext cx="2238826" cy="510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6586" y="3583847"/>
                <a:ext cx="6248439" cy="46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sz="2401" b="1">
                    <a:cs typeface="Arial" pitchFamily="34" charset="0"/>
                  </a:rPr>
                  <a:t> </a:t>
                </a:r>
                <a:r>
                  <a:rPr lang="en-US" sz="2401" b="1">
                    <a:latin typeface="Arial" pitchFamily="34" charset="0"/>
                    <a:cs typeface="Arial" pitchFamily="34" charset="0"/>
                  </a:rPr>
                  <a:t>Do đó hàm số nghịch biến trên</a:t>
                </a:r>
                <a:r>
                  <a:rPr lang="vi-VN" sz="2401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1" b="1">
                        <a:latin typeface="Cambria Math" panose="02040503050406030204" pitchFamily="18" charset="0"/>
                        <a:cs typeface="Arial" pitchFamily="34" charset="0"/>
                      </a:rPr>
                      <m:t>(−∞;+∞)</m:t>
                    </m:r>
                  </m:oMath>
                </a14:m>
                <a:endParaRPr lang="en-US" sz="2401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6" y="3583847"/>
                <a:ext cx="6248439" cy="461785"/>
              </a:xfrm>
              <a:prstGeom prst="rect">
                <a:avLst/>
              </a:prstGeom>
              <a:blipFill>
                <a:blip r:embed="rId11"/>
                <a:stretch>
                  <a:fillRect l="-9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>
            <a:off x="6248440" y="2280446"/>
            <a:ext cx="0" cy="4117256"/>
          </a:xfrm>
          <a:prstGeom prst="line">
            <a:avLst/>
          </a:prstGeom>
          <a:ln w="285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087178"/>
              </p:ext>
            </p:extLst>
          </p:nvPr>
        </p:nvGraphicFramePr>
        <p:xfrm>
          <a:off x="2732896" y="2914045"/>
          <a:ext cx="3219739" cy="624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12" name="Equation" r:id="rId12" imgW="1625400" imgH="279360" progId="Equation.DSMT4">
                  <p:embed/>
                </p:oleObj>
              </mc:Choice>
              <mc:Fallback>
                <p:oleObj name="Equation" r:id="rId12" imgW="1625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896" y="2914045"/>
                        <a:ext cx="3219739" cy="624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06586" y="4040220"/>
            <a:ext cx="5743593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1" b="1">
                <a:cs typeface="Arial" pitchFamily="34" charset="0"/>
              </a:rPr>
              <a:t> </a:t>
            </a:r>
            <a:r>
              <a:rPr lang="en-US" sz="2401" b="1">
                <a:latin typeface="Arial" pitchFamily="34" charset="0"/>
                <a:cs typeface="Arial" pitchFamily="34" charset="0"/>
              </a:rPr>
              <a:t>Hàm số không có cực trị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1483" y="4502005"/>
            <a:ext cx="2691475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1" b="1">
                <a:latin typeface="Arial" pitchFamily="34" charset="0"/>
                <a:cs typeface="Arial" pitchFamily="34" charset="0"/>
              </a:rPr>
              <a:t>Giới hạn:</a:t>
            </a:r>
            <a:endParaRPr lang="vi-VN" sz="2401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895440"/>
              </p:ext>
            </p:extLst>
          </p:nvPr>
        </p:nvGraphicFramePr>
        <p:xfrm>
          <a:off x="230789" y="4970932"/>
          <a:ext cx="5672669" cy="1124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13" name="Equation" r:id="rId14" imgW="2603160" imgH="457200" progId="Equation.DSMT4">
                  <p:embed/>
                </p:oleObj>
              </mc:Choice>
              <mc:Fallback>
                <p:oleObj name="Equation" r:id="rId14" imgW="2603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0789" y="4970932"/>
                        <a:ext cx="5672669" cy="1124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469547" y="2626005"/>
            <a:ext cx="4503253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1" b="1">
                <a:latin typeface="Arial" pitchFamily="34" charset="0"/>
                <a:cs typeface="Arial" pitchFamily="34" charset="0"/>
              </a:rPr>
              <a:t>Hàm số không có tiệm cận.</a:t>
            </a:r>
            <a:endParaRPr lang="vi-VN" sz="2401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190" y="3271902"/>
            <a:ext cx="3168547" cy="46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337" indent="-457337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1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biến thiến </a:t>
            </a:r>
            <a:endParaRPr lang="vi-VN" sz="2401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505133" y="3962400"/>
            <a:ext cx="5367256" cy="1799533"/>
            <a:chOff x="336441" y="2239536"/>
            <a:chExt cx="5365858" cy="179906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41" y="2239536"/>
              <a:ext cx="5349272" cy="1799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520699" y="2239536"/>
              <a:ext cx="5181600" cy="17925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</p:grpSp>
    </p:spTree>
    <p:extLst>
      <p:ext uri="{BB962C8B-B14F-4D97-AF65-F5344CB8AC3E}">
        <p14:creationId xmlns:p14="http://schemas.microsoft.com/office/powerpoint/2010/main" val="16179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31" grpId="0"/>
      <p:bldP spid="32" grpId="0"/>
      <p:bldP spid="35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22025</TotalTime>
  <Words>1976</Words>
  <Application>Microsoft Office PowerPoint</Application>
  <PresentationFormat>Widescreen</PresentationFormat>
  <Paragraphs>247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SimSun</vt:lpstr>
      <vt:lpstr>.VnCentury SchoolbookH</vt:lpstr>
      <vt:lpstr>Alfa Slab One</vt:lpstr>
      <vt:lpstr>Arial</vt:lpstr>
      <vt:lpstr>Calibri</vt:lpstr>
      <vt:lpstr>Cambria Math</vt:lpstr>
      <vt:lpstr>Times New Roman</vt:lpstr>
      <vt:lpstr>VNI-DOS Sample Font 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1457</cp:revision>
  <dcterms:created xsi:type="dcterms:W3CDTF">2021-08-04T05:24:17Z</dcterms:created>
  <dcterms:modified xsi:type="dcterms:W3CDTF">2024-08-13T15:16:39Z</dcterms:modified>
</cp:coreProperties>
</file>