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4"/>
  </p:notesMasterIdLst>
  <p:sldIdLst>
    <p:sldId id="1453" r:id="rId2"/>
    <p:sldId id="1400" r:id="rId3"/>
    <p:sldId id="1401" r:id="rId4"/>
    <p:sldId id="1403" r:id="rId5"/>
    <p:sldId id="1288" r:id="rId6"/>
    <p:sldId id="1406" r:id="rId7"/>
    <p:sldId id="1439" r:id="rId8"/>
    <p:sldId id="1441" r:id="rId9"/>
    <p:sldId id="1442" r:id="rId10"/>
    <p:sldId id="1443" r:id="rId11"/>
    <p:sldId id="1444" r:id="rId12"/>
    <p:sldId id="1445" r:id="rId13"/>
    <p:sldId id="1458" r:id="rId14"/>
    <p:sldId id="1447" r:id="rId15"/>
    <p:sldId id="1448" r:id="rId16"/>
    <p:sldId id="1459" r:id="rId17"/>
    <p:sldId id="1450" r:id="rId18"/>
    <p:sldId id="1446" r:id="rId19"/>
    <p:sldId id="1451" r:id="rId20"/>
    <p:sldId id="1457" r:id="rId21"/>
    <p:sldId id="1454" r:id="rId22"/>
    <p:sldId id="145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0066"/>
    <a:srgbClr val="FFFF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1850" autoAdjust="0"/>
  </p:normalViewPr>
  <p:slideViewPr>
    <p:cSldViewPr>
      <p:cViewPr varScale="1">
        <p:scale>
          <a:sx n="60" d="100"/>
          <a:sy n="60" d="100"/>
        </p:scale>
        <p:origin x="824" y="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3</a:t>
            </a:fld>
            <a:endParaRPr lang="en-US"/>
          </a:p>
        </p:txBody>
      </p:sp>
    </p:spTree>
    <p:extLst>
      <p:ext uri="{BB962C8B-B14F-4D97-AF65-F5344CB8AC3E}">
        <p14:creationId xmlns:p14="http://schemas.microsoft.com/office/powerpoint/2010/main" val="3328983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15</a:t>
            </a:fld>
            <a:endParaRPr lang="en-US"/>
          </a:p>
        </p:txBody>
      </p:sp>
    </p:spTree>
    <p:extLst>
      <p:ext uri="{BB962C8B-B14F-4D97-AF65-F5344CB8AC3E}">
        <p14:creationId xmlns:p14="http://schemas.microsoft.com/office/powerpoint/2010/main" val="559318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16</a:t>
            </a:fld>
            <a:endParaRPr lang="en-US"/>
          </a:p>
        </p:txBody>
      </p:sp>
    </p:spTree>
    <p:extLst>
      <p:ext uri="{BB962C8B-B14F-4D97-AF65-F5344CB8AC3E}">
        <p14:creationId xmlns:p14="http://schemas.microsoft.com/office/powerpoint/2010/main" val="2821900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17</a:t>
            </a:fld>
            <a:endParaRPr lang="en-US"/>
          </a:p>
        </p:txBody>
      </p:sp>
    </p:spTree>
    <p:extLst>
      <p:ext uri="{BB962C8B-B14F-4D97-AF65-F5344CB8AC3E}">
        <p14:creationId xmlns:p14="http://schemas.microsoft.com/office/powerpoint/2010/main" val="2192640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18</a:t>
            </a:fld>
            <a:endParaRPr lang="en-US"/>
          </a:p>
        </p:txBody>
      </p:sp>
    </p:spTree>
    <p:extLst>
      <p:ext uri="{BB962C8B-B14F-4D97-AF65-F5344CB8AC3E}">
        <p14:creationId xmlns:p14="http://schemas.microsoft.com/office/powerpoint/2010/main" val="332224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19</a:t>
            </a:fld>
            <a:endParaRPr lang="en-US"/>
          </a:p>
        </p:txBody>
      </p:sp>
    </p:spTree>
    <p:extLst>
      <p:ext uri="{BB962C8B-B14F-4D97-AF65-F5344CB8AC3E}">
        <p14:creationId xmlns:p14="http://schemas.microsoft.com/office/powerpoint/2010/main" val="1289145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4</a:t>
            </a:fld>
            <a:endParaRPr lang="en-US"/>
          </a:p>
        </p:txBody>
      </p:sp>
    </p:spTree>
    <p:extLst>
      <p:ext uri="{BB962C8B-B14F-4D97-AF65-F5344CB8AC3E}">
        <p14:creationId xmlns:p14="http://schemas.microsoft.com/office/powerpoint/2010/main" val="3056124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8</a:t>
            </a:fld>
            <a:endParaRPr lang="en-US"/>
          </a:p>
        </p:txBody>
      </p:sp>
    </p:spTree>
    <p:extLst>
      <p:ext uri="{BB962C8B-B14F-4D97-AF65-F5344CB8AC3E}">
        <p14:creationId xmlns:p14="http://schemas.microsoft.com/office/powerpoint/2010/main" val="3497772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14427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657122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11</a:t>
            </a:fld>
            <a:endParaRPr lang="en-US"/>
          </a:p>
        </p:txBody>
      </p:sp>
    </p:spTree>
    <p:extLst>
      <p:ext uri="{BB962C8B-B14F-4D97-AF65-F5344CB8AC3E}">
        <p14:creationId xmlns:p14="http://schemas.microsoft.com/office/powerpoint/2010/main" val="1449679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12</a:t>
            </a:fld>
            <a:endParaRPr lang="en-US"/>
          </a:p>
        </p:txBody>
      </p:sp>
    </p:spTree>
    <p:extLst>
      <p:ext uri="{BB962C8B-B14F-4D97-AF65-F5344CB8AC3E}">
        <p14:creationId xmlns:p14="http://schemas.microsoft.com/office/powerpoint/2010/main" val="88959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13</a:t>
            </a:fld>
            <a:endParaRPr lang="en-US"/>
          </a:p>
        </p:txBody>
      </p:sp>
    </p:spTree>
    <p:extLst>
      <p:ext uri="{BB962C8B-B14F-4D97-AF65-F5344CB8AC3E}">
        <p14:creationId xmlns:p14="http://schemas.microsoft.com/office/powerpoint/2010/main" val="354913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14</a:t>
            </a:fld>
            <a:endParaRPr lang="en-US"/>
          </a:p>
        </p:txBody>
      </p:sp>
    </p:spTree>
    <p:extLst>
      <p:ext uri="{BB962C8B-B14F-4D97-AF65-F5344CB8AC3E}">
        <p14:creationId xmlns:p14="http://schemas.microsoft.com/office/powerpoint/2010/main" val="2906312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6.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9.png"/><Relationship Id="rId7" Type="http://schemas.openxmlformats.org/officeDocument/2006/relationships/image" Target="../media/image20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29.png"/><Relationship Id="rId4" Type="http://schemas.microsoft.com/office/2007/relationships/hdphoto" Target="../media/hdphoto3.wdp"/><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appliance, electronic&#10;&#10;Description automatically generated">
            <a:extLst>
              <a:ext uri="{FF2B5EF4-FFF2-40B4-BE49-F238E27FC236}">
                <a16:creationId xmlns:a16="http://schemas.microsoft.com/office/drawing/2014/main" id="{2832EEC2-3129-2D25-E905-D60C87C8FD0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9"/>
          <a:stretch/>
        </p:blipFill>
        <p:spPr>
          <a:xfrm>
            <a:off x="20" y="1282"/>
            <a:ext cx="12191980" cy="6856718"/>
          </a:xfrm>
          <a:prstGeom prst="rect">
            <a:avLst/>
          </a:prstGeom>
          <a:ln>
            <a:noFill/>
          </a:ln>
          <a:effectLst>
            <a:softEdge rad="112500"/>
          </a:effectLst>
        </p:spPr>
      </p:pic>
      <p:sp>
        <p:nvSpPr>
          <p:cNvPr id="7" name="Rectangle 8">
            <a:extLst>
              <a:ext uri="{FF2B5EF4-FFF2-40B4-BE49-F238E27FC236}">
                <a16:creationId xmlns:a16="http://schemas.microsoft.com/office/drawing/2014/main" id="{B4FDD949-DD87-1E32-4B37-C87F942D7F85}"/>
              </a:ext>
            </a:extLst>
          </p:cNvPr>
          <p:cNvSpPr>
            <a:spLocks noChangeArrowheads="1"/>
          </p:cNvSpPr>
          <p:nvPr/>
        </p:nvSpPr>
        <p:spPr bwMode="auto">
          <a:xfrm>
            <a:off x="0" y="3199842"/>
            <a:ext cx="12192000" cy="929827"/>
          </a:xfrm>
          <a:prstGeom prst="rect">
            <a:avLst/>
          </a:prstGeom>
          <a:solidFill>
            <a:schemeClr val="bg1">
              <a:alpha val="81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id="{A88A1C0B-C88B-0E7B-A60D-7D263EAA37DF}"/>
              </a:ext>
            </a:extLst>
          </p:cNvPr>
          <p:cNvSpPr>
            <a:spLocks noChangeArrowheads="1"/>
          </p:cNvSpPr>
          <p:nvPr>
            <p:custDataLst>
              <p:tags r:id="rId1"/>
            </p:custDataLst>
          </p:nvPr>
        </p:nvSpPr>
        <p:spPr bwMode="auto">
          <a:xfrm>
            <a:off x="1676400" y="3290185"/>
            <a:ext cx="9601200" cy="6980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3500" b="1">
                <a:solidFill>
                  <a:srgbClr val="C00000"/>
                </a:solidFill>
                <a:ea typeface="ＭＳ Ｐゴシック" panose="020B0600070205080204" pitchFamily="50" charset="-128"/>
              </a:rPr>
              <a:t>Thực hành đo tốc độ chuyển động thẳng</a:t>
            </a:r>
            <a:endParaRPr lang="en-US" altLang="en-US" sz="3500" b="1">
              <a:solidFill>
                <a:srgbClr val="C00000"/>
              </a:solidFill>
            </a:endParaRPr>
          </a:p>
        </p:txBody>
      </p:sp>
      <p:sp>
        <p:nvSpPr>
          <p:cNvPr id="9" name="TextBox 11">
            <a:extLst>
              <a:ext uri="{FF2B5EF4-FFF2-40B4-BE49-F238E27FC236}">
                <a16:creationId xmlns:a16="http://schemas.microsoft.com/office/drawing/2014/main" id="{987B2AC1-A564-A08F-DA05-B468BCA13A94}"/>
              </a:ext>
            </a:extLst>
          </p:cNvPr>
          <p:cNvSpPr>
            <a:spLocks noChangeArrowheads="1"/>
          </p:cNvSpPr>
          <p:nvPr>
            <p:custDataLst>
              <p:tags r:id="rId2"/>
            </p:custDataLst>
          </p:nvPr>
        </p:nvSpPr>
        <p:spPr bwMode="auto">
          <a:xfrm>
            <a:off x="-143236" y="3199842"/>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rgbClr val="002060"/>
                </a:solidFill>
                <a:latin typeface="Times New Roman" panose="02020603050405020304" pitchFamily="18" charset="0"/>
                <a:cs typeface="Times New Roman" panose="02020603050405020304" pitchFamily="18" charset="0"/>
              </a:rPr>
              <a:t>Bài 6:</a:t>
            </a:r>
          </a:p>
        </p:txBody>
      </p:sp>
    </p:spTree>
    <p:extLst>
      <p:ext uri="{BB962C8B-B14F-4D97-AF65-F5344CB8AC3E}">
        <p14:creationId xmlns:p14="http://schemas.microsoft.com/office/powerpoint/2010/main" val="4172602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3"/>
          <a:srcRect/>
          <a:stretch>
            <a:fillRect/>
          </a:stretch>
        </p:blipFill>
        <p:spPr bwMode="auto">
          <a:xfrm>
            <a:off x="793502" y="1310155"/>
            <a:ext cx="10712698" cy="1509245"/>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1371600" y="1322855"/>
            <a:ext cx="11049000" cy="861774"/>
          </a:xfrm>
          <a:prstGeom prst="rect">
            <a:avLst/>
          </a:prstGeom>
          <a:noFill/>
        </p:spPr>
        <p:txBody>
          <a:bodyPr wrap="square">
            <a:spAutoFit/>
          </a:bodyPr>
          <a:lstStyle/>
          <a:p>
            <a:pPr marL="342900" indent="-342900">
              <a:buFontTx/>
              <a:buChar char="-"/>
            </a:pPr>
            <a:r>
              <a:rPr lang="en-US" sz="2500">
                <a:latin typeface="Arial" panose="020B0604020202020204" pitchFamily="34" charset="0"/>
                <a:cs typeface="Arial" panose="020B0604020202020204" pitchFamily="34" charset="0"/>
              </a:rPr>
              <a:t>Viên bi thép (5).</a:t>
            </a:r>
          </a:p>
          <a:p>
            <a:pPr marL="342900" indent="-342900">
              <a:buFontTx/>
              <a:buChar char="-"/>
            </a:pPr>
            <a:r>
              <a:rPr lang="en-US" sz="2500">
                <a:latin typeface="Arial" panose="020B0604020202020204" pitchFamily="34" charset="0"/>
                <a:cs typeface="Arial" panose="020B0604020202020204" pitchFamily="34" charset="0"/>
              </a:rPr>
              <a:t>Giá đỡ có đế ba chân, có vít chỉnh cân bằng và trụ thép (6).</a:t>
            </a:r>
          </a:p>
        </p:txBody>
      </p:sp>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1"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1. Dụng cụ thí nghiệm</a:t>
            </a:r>
            <a:endParaRPr lang="en-US" altLang="en-US" sz="2600">
              <a:solidFill>
                <a:srgbClr val="0070C0"/>
              </a:solidFill>
              <a:cs typeface="Arial" panose="020B0604020202020204" pitchFamily="34" charset="0"/>
            </a:endParaRPr>
          </a:p>
        </p:txBody>
      </p:sp>
      <p:pic>
        <p:nvPicPr>
          <p:cNvPr id="12" name="Picture 11" descr="Diagram&#10;&#10;Description automatically generated with low confidence">
            <a:extLst>
              <a:ext uri="{FF2B5EF4-FFF2-40B4-BE49-F238E27FC236}">
                <a16:creationId xmlns:a16="http://schemas.microsoft.com/office/drawing/2014/main" id="{B07BCFF1-CCA2-2D69-090A-BCD2806D8BC6}"/>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1581150" y="2969531"/>
            <a:ext cx="9029700" cy="3547382"/>
          </a:xfrm>
          <a:prstGeom prst="rect">
            <a:avLst/>
          </a:prstGeom>
          <a:ln>
            <a:noFill/>
          </a:ln>
          <a:effectLst>
            <a:softEdge rad="112500"/>
          </a:effectLst>
        </p:spPr>
      </p:pic>
      <p:sp>
        <p:nvSpPr>
          <p:cNvPr id="13" name="TextBox 12">
            <a:extLst>
              <a:ext uri="{FF2B5EF4-FFF2-40B4-BE49-F238E27FC236}">
                <a16:creationId xmlns:a16="http://schemas.microsoft.com/office/drawing/2014/main" id="{4D268259-783C-D33F-28A2-FFB48540CE1C}"/>
              </a:ext>
            </a:extLst>
          </p:cNvPr>
          <p:cNvSpPr txBox="1"/>
          <p:nvPr/>
        </p:nvSpPr>
        <p:spPr>
          <a:xfrm>
            <a:off x="1371600" y="2222958"/>
            <a:ext cx="11049000" cy="477054"/>
          </a:xfrm>
          <a:prstGeom prst="rect">
            <a:avLst/>
          </a:prstGeom>
          <a:noFill/>
        </p:spPr>
        <p:txBody>
          <a:bodyPr wrap="square">
            <a:spAutoFit/>
          </a:bodyPr>
          <a:lstStyle/>
          <a:p>
            <a:pPr marL="342900" indent="-342900">
              <a:buFontTx/>
              <a:buChar char="-"/>
            </a:pPr>
            <a:r>
              <a:rPr lang="en-US" sz="2500">
                <a:latin typeface="Arial" panose="020B0604020202020204" pitchFamily="34" charset="0"/>
                <a:cs typeface="Arial" panose="020B0604020202020204" pitchFamily="34" charset="0"/>
              </a:rPr>
              <a:t>Thước cặp để đo đường kính viên bi thép (7)</a:t>
            </a:r>
          </a:p>
        </p:txBody>
      </p:sp>
    </p:spTree>
    <p:extLst>
      <p:ext uri="{BB962C8B-B14F-4D97-AF65-F5344CB8AC3E}">
        <p14:creationId xmlns:p14="http://schemas.microsoft.com/office/powerpoint/2010/main" val="107234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1"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Thiết kế phương án thí nghiệm</a:t>
            </a:r>
            <a:endParaRPr lang="en-US" altLang="en-US" sz="2600">
              <a:solidFill>
                <a:srgbClr val="0070C0"/>
              </a:solidFill>
              <a:cs typeface="Arial" panose="020B0604020202020204" pitchFamily="34" charset="0"/>
            </a:endParaRPr>
          </a:p>
        </p:txBody>
      </p:sp>
      <p:sp>
        <p:nvSpPr>
          <p:cNvPr id="12" name="Rectangle: Rounded Corners 11">
            <a:extLst>
              <a:ext uri="{FF2B5EF4-FFF2-40B4-BE49-F238E27FC236}">
                <a16:creationId xmlns:a16="http://schemas.microsoft.com/office/drawing/2014/main" id="{11D4A73B-9EA4-879E-CCF0-01625D157CE3}"/>
              </a:ext>
            </a:extLst>
          </p:cNvPr>
          <p:cNvSpPr/>
          <p:nvPr/>
        </p:nvSpPr>
        <p:spPr>
          <a:xfrm>
            <a:off x="701992" y="1539372"/>
            <a:ext cx="10895535" cy="371910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3" name="Text Box 29">
            <a:extLst>
              <a:ext uri="{FF2B5EF4-FFF2-40B4-BE49-F238E27FC236}">
                <a16:creationId xmlns:a16="http://schemas.microsoft.com/office/drawing/2014/main" id="{B08825EF-F172-E04F-9ED1-70BBEC358FAA}"/>
              </a:ext>
            </a:extLst>
          </p:cNvPr>
          <p:cNvSpPr txBox="1">
            <a:spLocks noChangeArrowheads="1"/>
          </p:cNvSpPr>
          <p:nvPr/>
        </p:nvSpPr>
        <p:spPr bwMode="auto">
          <a:xfrm>
            <a:off x="1919845" y="2493122"/>
            <a:ext cx="8961912" cy="861774"/>
          </a:xfrm>
          <a:prstGeom prst="rect">
            <a:avLst/>
          </a:prstGeom>
          <a:noFill/>
          <a:ln>
            <a:noFill/>
          </a:ln>
          <a:effectLst/>
        </p:spPr>
        <p:txBody>
          <a:bodyPr wrap="square">
            <a:spAutoFit/>
          </a:bodyPr>
          <a:lstStyle/>
          <a:p>
            <a:pPr marL="342900" marR="0" indent="-3429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Làm thế nào xác định được tốc độ trung bình của viên bi khi đi từ cổng quang điện E đến cũng quang điện F? </a:t>
            </a:r>
          </a:p>
        </p:txBody>
      </p:sp>
      <p:grpSp>
        <p:nvGrpSpPr>
          <p:cNvPr id="15" name="Group 14">
            <a:extLst>
              <a:ext uri="{FF2B5EF4-FFF2-40B4-BE49-F238E27FC236}">
                <a16:creationId xmlns:a16="http://schemas.microsoft.com/office/drawing/2014/main" id="{2A6C3612-213C-EB78-5C3D-3FA7F2E65C75}"/>
              </a:ext>
            </a:extLst>
          </p:cNvPr>
          <p:cNvGrpSpPr/>
          <p:nvPr/>
        </p:nvGrpSpPr>
        <p:grpSpPr>
          <a:xfrm>
            <a:off x="504009" y="1353207"/>
            <a:ext cx="518742" cy="492626"/>
            <a:chOff x="501379" y="507464"/>
            <a:chExt cx="518742" cy="492626"/>
          </a:xfrm>
        </p:grpSpPr>
        <p:sp>
          <p:nvSpPr>
            <p:cNvPr id="18" name="Oval 17">
              <a:extLst>
                <a:ext uri="{FF2B5EF4-FFF2-40B4-BE49-F238E27FC236}">
                  <a16:creationId xmlns:a16="http://schemas.microsoft.com/office/drawing/2014/main" id="{D2313A59-1DA0-9A7B-27F7-4A55A6B8D139}"/>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A0DD21B-B20F-8EF2-F0E2-3568F5FB300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sp>
        <p:nvSpPr>
          <p:cNvPr id="14" name="Text Box 29">
            <a:extLst>
              <a:ext uri="{FF2B5EF4-FFF2-40B4-BE49-F238E27FC236}">
                <a16:creationId xmlns:a16="http://schemas.microsoft.com/office/drawing/2014/main" id="{8FDD1D8F-E52A-94B3-2BE7-C3F4649D2B3C}"/>
              </a:ext>
            </a:extLst>
          </p:cNvPr>
          <p:cNvSpPr txBox="1">
            <a:spLocks noChangeArrowheads="1"/>
          </p:cNvSpPr>
          <p:nvPr/>
        </p:nvSpPr>
        <p:spPr bwMode="auto">
          <a:xfrm>
            <a:off x="1960650" y="3377377"/>
            <a:ext cx="8961912" cy="861774"/>
          </a:xfrm>
          <a:prstGeom prst="rect">
            <a:avLst/>
          </a:prstGeom>
          <a:noFill/>
          <a:ln>
            <a:noFill/>
          </a:ln>
          <a:effectLst/>
        </p:spPr>
        <p:txBody>
          <a:bodyPr wrap="square">
            <a:spAutoFit/>
          </a:bodyPr>
          <a:lstStyle/>
          <a:p>
            <a:pPr marL="292100" marR="0" indent="-2921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Làm thế nào xác định được tốc độ tức thời của viên bi khi đi qua cổng quang điện E hoặc  cũng quang điện F?</a:t>
            </a:r>
          </a:p>
        </p:txBody>
      </p:sp>
      <p:sp>
        <p:nvSpPr>
          <p:cNvPr id="17" name="Text Box 29">
            <a:extLst>
              <a:ext uri="{FF2B5EF4-FFF2-40B4-BE49-F238E27FC236}">
                <a16:creationId xmlns:a16="http://schemas.microsoft.com/office/drawing/2014/main" id="{AA27003D-CD20-1049-C21A-B9F1F8E03947}"/>
              </a:ext>
            </a:extLst>
          </p:cNvPr>
          <p:cNvSpPr txBox="1">
            <a:spLocks noChangeArrowheads="1"/>
          </p:cNvSpPr>
          <p:nvPr/>
        </p:nvSpPr>
        <p:spPr bwMode="auto">
          <a:xfrm>
            <a:off x="1999111" y="4261632"/>
            <a:ext cx="8961912" cy="861774"/>
          </a:xfrm>
          <a:prstGeom prst="rect">
            <a:avLst/>
          </a:prstGeom>
          <a:noFill/>
          <a:ln>
            <a:noFill/>
          </a:ln>
          <a:effectLst/>
        </p:spPr>
        <p:txBody>
          <a:bodyPr wrap="square">
            <a:spAutoFit/>
          </a:bodyPr>
          <a:lstStyle/>
          <a:p>
            <a:pPr marL="292100" marR="0" indent="-2921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Xác định các yếu tố có thể gây sai số trong thí nghiệm và tìm cách để giảm sai số.</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 Box 29">
            <a:extLst>
              <a:ext uri="{FF2B5EF4-FFF2-40B4-BE49-F238E27FC236}">
                <a16:creationId xmlns:a16="http://schemas.microsoft.com/office/drawing/2014/main" id="{516580D6-4DD8-A674-86F1-E182CA532BCA}"/>
              </a:ext>
            </a:extLst>
          </p:cNvPr>
          <p:cNvSpPr txBox="1">
            <a:spLocks noChangeArrowheads="1"/>
          </p:cNvSpPr>
          <p:nvPr/>
        </p:nvSpPr>
        <p:spPr bwMode="auto">
          <a:xfrm>
            <a:off x="1036549" y="1585360"/>
            <a:ext cx="10895534" cy="861774"/>
          </a:xfrm>
          <a:prstGeom prst="rect">
            <a:avLst/>
          </a:prstGeom>
          <a:noFill/>
          <a:ln>
            <a:noFill/>
          </a:ln>
          <a:effectLst/>
        </p:spPr>
        <p:txBody>
          <a:bodyPr wrap="square">
            <a:spAutoFit/>
          </a:bodyPr>
          <a:lstStyle/>
          <a:p>
            <a:pPr marL="342900" marR="0" indent="-3429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 cho viên bi chuyển động đi qua cổng quang điện trên máng nhôm. Thảo luận nhóm để lập phương án đo tốc độ của viên bi theo gợi ý : </a:t>
            </a:r>
          </a:p>
        </p:txBody>
      </p:sp>
    </p:spTree>
    <p:extLst>
      <p:ext uri="{BB962C8B-B14F-4D97-AF65-F5344CB8AC3E}">
        <p14:creationId xmlns:p14="http://schemas.microsoft.com/office/powerpoint/2010/main" val="220220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a. Thí nghiệm 1: Đo tốc độ trung bình</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394121" y="1631977"/>
            <a:ext cx="11353799" cy="2025623"/>
          </a:xfrm>
          <a:prstGeom prst="rect">
            <a:avLst/>
          </a:prstGeom>
          <a:noFill/>
          <a:ln w="9525">
            <a:noFill/>
            <a:miter lim="800000"/>
            <a:headEnd/>
            <a:tailEnd/>
          </a:ln>
        </p:spPr>
      </p:pic>
      <p:sp>
        <p:nvSpPr>
          <p:cNvPr id="12" name="TextBox 11">
            <a:extLst>
              <a:ext uri="{FF2B5EF4-FFF2-40B4-BE49-F238E27FC236}">
                <a16:creationId xmlns:a16="http://schemas.microsoft.com/office/drawing/2014/main" id="{29838BA6-2A0C-7EF2-EE60-94A9EFEF8945}"/>
              </a:ext>
            </a:extLst>
          </p:cNvPr>
          <p:cNvSpPr txBox="1"/>
          <p:nvPr/>
        </p:nvSpPr>
        <p:spPr>
          <a:xfrm>
            <a:off x="903959" y="1785573"/>
            <a:ext cx="11353799" cy="830997"/>
          </a:xfrm>
          <a:prstGeom prst="rect">
            <a:avLst/>
          </a:prstGeom>
          <a:noFill/>
        </p:spPr>
        <p:txBody>
          <a:bodyPr wrap="square">
            <a:spAutoFit/>
          </a:bodyPr>
          <a:lstStyle/>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1. Bố trí thí nghiệm như Hình </a:t>
            </a:r>
          </a:p>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2. Nới vít hãm và đặt cổng QĐ E cách chân phần dốc của máng nghiêng. </a:t>
            </a:r>
          </a:p>
        </p:txBody>
      </p:sp>
      <p:pic>
        <p:nvPicPr>
          <p:cNvPr id="15" name="Picture 14" descr="Diagram&#10;&#10;Description automatically generated with low confidence">
            <a:extLst>
              <a:ext uri="{FF2B5EF4-FFF2-40B4-BE49-F238E27FC236}">
                <a16:creationId xmlns:a16="http://schemas.microsoft.com/office/drawing/2014/main" id="{CB31C0F8-F10C-0DB6-6E4C-EF1D9190813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1676400" y="3744685"/>
            <a:ext cx="7924800" cy="3113315"/>
          </a:xfrm>
          <a:prstGeom prst="rect">
            <a:avLst/>
          </a:prstGeom>
          <a:ln>
            <a:noFill/>
          </a:ln>
          <a:effectLst>
            <a:softEdge rad="112500"/>
          </a:effectLst>
        </p:spPr>
      </p:pic>
      <p:sp>
        <p:nvSpPr>
          <p:cNvPr id="13" name="TextBox 12">
            <a:extLst>
              <a:ext uri="{FF2B5EF4-FFF2-40B4-BE49-F238E27FC236}">
                <a16:creationId xmlns:a16="http://schemas.microsoft.com/office/drawing/2014/main" id="{4C4F5FB5-15A0-4C1A-E2F4-61A5F0D0C07B}"/>
              </a:ext>
            </a:extLst>
          </p:cNvPr>
          <p:cNvSpPr txBox="1"/>
          <p:nvPr/>
        </p:nvSpPr>
        <p:spPr>
          <a:xfrm>
            <a:off x="906587" y="2660324"/>
            <a:ext cx="11353799" cy="830997"/>
          </a:xfrm>
          <a:prstGeom prst="rect">
            <a:avLst/>
          </a:prstGeom>
          <a:noFill/>
        </p:spPr>
        <p:txBody>
          <a:bodyPr wrap="square">
            <a:spAutoFit/>
          </a:bodyPr>
          <a:lstStyle/>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3. Nối hai cổng QĐ E, F với hai ổ cắm A, B (mặt sau của đồng hồ). </a:t>
            </a:r>
          </a:p>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4. Cắm nguồn điện của đồng hồ và bật công tắc nguồn, đặt MODE  A</a:t>
            </a:r>
            <a:r>
              <a:rPr lang="en-US" sz="24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2400">
                <a:solidFill>
                  <a:srgbClr val="000000"/>
                </a:solidFill>
                <a:effectLst/>
                <a:latin typeface="Arial" panose="020B0604020202020204" pitchFamily="34" charset="0"/>
                <a:ea typeface="Times New Roman" panose="02020603050405020304" pitchFamily="18" charset="0"/>
              </a:rPr>
              <a:t>B. </a:t>
            </a:r>
          </a:p>
        </p:txBody>
      </p:sp>
    </p:spTree>
    <p:extLst>
      <p:ext uri="{BB962C8B-B14F-4D97-AF65-F5344CB8AC3E}">
        <p14:creationId xmlns:p14="http://schemas.microsoft.com/office/powerpoint/2010/main" val="314577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a. Thí nghiệm 1: Đo tốc độ trung bình</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457199" y="1631977"/>
            <a:ext cx="11201401" cy="2635223"/>
          </a:xfrm>
          <a:prstGeom prst="rect">
            <a:avLst/>
          </a:prstGeom>
          <a:noFill/>
          <a:ln w="9525">
            <a:noFill/>
            <a:miter lim="800000"/>
            <a:headEnd/>
            <a:tailEnd/>
          </a:ln>
        </p:spPr>
      </p:pic>
      <p:pic>
        <p:nvPicPr>
          <p:cNvPr id="15" name="Picture 14" descr="Diagram&#10;&#10;Description automatically generated with low confidence">
            <a:extLst>
              <a:ext uri="{FF2B5EF4-FFF2-40B4-BE49-F238E27FC236}">
                <a16:creationId xmlns:a16="http://schemas.microsoft.com/office/drawing/2014/main" id="{CB31C0F8-F10C-0DB6-6E4C-EF1D9190813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3143499" y="4328382"/>
            <a:ext cx="6094159" cy="2394134"/>
          </a:xfrm>
          <a:prstGeom prst="rect">
            <a:avLst/>
          </a:prstGeom>
          <a:ln>
            <a:noFill/>
          </a:ln>
          <a:effectLst>
            <a:softEdge rad="112500"/>
          </a:effectLst>
        </p:spPr>
      </p:pic>
      <p:sp>
        <p:nvSpPr>
          <p:cNvPr id="18" name="TextBox 17">
            <a:extLst>
              <a:ext uri="{FF2B5EF4-FFF2-40B4-BE49-F238E27FC236}">
                <a16:creationId xmlns:a16="http://schemas.microsoft.com/office/drawing/2014/main" id="{A81C7D72-1354-349D-2EEC-B21DFB22015B}"/>
              </a:ext>
            </a:extLst>
          </p:cNvPr>
          <p:cNvSpPr txBox="1"/>
          <p:nvPr/>
        </p:nvSpPr>
        <p:spPr>
          <a:xfrm>
            <a:off x="1036549" y="1701862"/>
            <a:ext cx="9860051" cy="1215717"/>
          </a:xfrm>
          <a:prstGeom prst="rect">
            <a:avLst/>
          </a:prstGeom>
          <a:noFill/>
        </p:spPr>
        <p:txBody>
          <a:bodyPr wrap="square">
            <a:spAutoFit/>
          </a:bodyPr>
          <a:lstStyle/>
          <a:p>
            <a:pPr marL="342900" marR="0" indent="-34290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5. Nới vít cổng QĐ, dịch chuyển đến vị trí thích hợp rồi vặn chặt để định vị. Đo quãng đường EF và ghi số liệu vào Bảng.</a:t>
            </a:r>
          </a:p>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6. Đặt bi thép lên máng nghiêng tiếp xúc với NCĐ N và bị </a:t>
            </a:r>
            <a:r>
              <a:rPr lang="en-US" sz="2500">
                <a:solidFill>
                  <a:srgbClr val="000000"/>
                </a:solidFill>
                <a:effectLst/>
                <a:latin typeface="Arial" panose="020B0604020202020204" pitchFamily="34" charset="0"/>
                <a:ea typeface="Times New Roman" panose="02020603050405020304" pitchFamily="18" charset="0"/>
              </a:rPr>
              <a:t>giữ</a:t>
            </a:r>
            <a:r>
              <a:rPr lang="en-US" sz="2400">
                <a:solidFill>
                  <a:srgbClr val="000000"/>
                </a:solidFill>
                <a:effectLst/>
                <a:latin typeface="Arial" panose="020B0604020202020204" pitchFamily="34" charset="0"/>
                <a:ea typeface="Times New Roman" panose="02020603050405020304" pitchFamily="18" charset="0"/>
              </a:rPr>
              <a:t> lại ở đó</a:t>
            </a:r>
          </a:p>
        </p:txBody>
      </p:sp>
      <p:sp>
        <p:nvSpPr>
          <p:cNvPr id="19" name="TextBox 18">
            <a:extLst>
              <a:ext uri="{FF2B5EF4-FFF2-40B4-BE49-F238E27FC236}">
                <a16:creationId xmlns:a16="http://schemas.microsoft.com/office/drawing/2014/main" id="{B2F52545-4326-3E3D-D2B3-38474D1732FB}"/>
              </a:ext>
            </a:extLst>
          </p:cNvPr>
          <p:cNvSpPr txBox="1"/>
          <p:nvPr/>
        </p:nvSpPr>
        <p:spPr>
          <a:xfrm>
            <a:off x="1044432" y="2917579"/>
            <a:ext cx="9860051" cy="1246495"/>
          </a:xfrm>
          <a:prstGeom prst="rect">
            <a:avLst/>
          </a:prstGeom>
          <a:noFill/>
        </p:spPr>
        <p:txBody>
          <a:bodyPr wrap="square">
            <a:spAutoFit/>
          </a:bodyPr>
          <a:lstStyle/>
          <a:p>
            <a:pPr marL="292100" marR="0" indent="-292100">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rPr>
              <a:t>7. </a:t>
            </a:r>
            <a:r>
              <a:rPr lang="en-US" sz="2500" dirty="0" err="1">
                <a:solidFill>
                  <a:srgbClr val="000000"/>
                </a:solidFill>
                <a:effectLst/>
                <a:latin typeface="Arial" panose="020B0604020202020204" pitchFamily="34" charset="0"/>
                <a:ea typeface="Times New Roman" panose="02020603050405020304" pitchFamily="18" charset="0"/>
              </a:rPr>
              <a:t>Nhấn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nút</a:t>
            </a:r>
            <a:r>
              <a:rPr lang="en-US" sz="2500" dirty="0">
                <a:solidFill>
                  <a:srgbClr val="000000"/>
                </a:solidFill>
                <a:effectLst/>
                <a:latin typeface="Arial" panose="020B0604020202020204" pitchFamily="34" charset="0"/>
                <a:ea typeface="Times New Roman" panose="02020603050405020304" pitchFamily="18" charset="0"/>
              </a:rPr>
              <a:t> RESET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hiển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giá</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trị</a:t>
            </a:r>
            <a:r>
              <a:rPr lang="en-US" sz="2500" dirty="0">
                <a:solidFill>
                  <a:srgbClr val="000000"/>
                </a:solidFill>
                <a:effectLst/>
                <a:latin typeface="Arial" panose="020B0604020202020204" pitchFamily="34" charset="0"/>
                <a:ea typeface="Times New Roman" panose="02020603050405020304" pitchFamily="18" charset="0"/>
              </a:rPr>
              <a:t> ban </a:t>
            </a:r>
            <a:r>
              <a:rPr lang="en-US" sz="2500" dirty="0" err="1">
                <a:solidFill>
                  <a:srgbClr val="000000"/>
                </a:solidFill>
                <a:effectLst/>
                <a:latin typeface="Arial" panose="020B0604020202020204" pitchFamily="34" charset="0"/>
                <a:ea typeface="Times New Roman" panose="02020603050405020304" pitchFamily="18" charset="0"/>
              </a:rPr>
              <a:t>đầu</a:t>
            </a:r>
            <a:r>
              <a:rPr lang="en-US" sz="2500" dirty="0">
                <a:solidFill>
                  <a:srgbClr val="000000"/>
                </a:solidFill>
                <a:effectLst/>
                <a:latin typeface="Arial" panose="020B0604020202020204" pitchFamily="34" charset="0"/>
                <a:ea typeface="Times New Roman" panose="02020603050405020304" pitchFamily="18" charset="0"/>
              </a:rPr>
              <a:t> 0.000. </a:t>
            </a:r>
          </a:p>
          <a:p>
            <a:pPr marL="292100" marR="0" indent="-292100">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rPr>
              <a:t>8. </a:t>
            </a:r>
            <a:r>
              <a:rPr lang="en-US" sz="2500" dirty="0" err="1">
                <a:solidFill>
                  <a:srgbClr val="000000"/>
                </a:solidFill>
                <a:effectLst/>
                <a:latin typeface="Arial" panose="020B0604020202020204" pitchFamily="34" charset="0"/>
                <a:ea typeface="Times New Roman" panose="02020603050405020304" pitchFamily="18" charset="0"/>
              </a:rPr>
              <a:t>Nhấn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nút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hộp</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tắc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kép</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ngắt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nam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châm</a:t>
            </a:r>
            <a:r>
              <a:rPr lang="en-US" sz="2500" dirty="0">
                <a:solidFill>
                  <a:srgbClr val="000000"/>
                </a:solidFill>
                <a:effectLst/>
                <a:latin typeface="Arial" panose="020B0604020202020204" pitchFamily="34" charset="0"/>
                <a:ea typeface="Times New Roman" panose="02020603050405020304" pitchFamily="18" charset="0"/>
              </a:rPr>
              <a:t> N: </a:t>
            </a:r>
            <a:r>
              <a:rPr lang="en-US" sz="2500" dirty="0" err="1">
                <a:solidFill>
                  <a:srgbClr val="000000"/>
                </a:solidFill>
                <a:effectLst/>
                <a:latin typeface="Arial" panose="020B0604020202020204" pitchFamily="34" charset="0"/>
                <a:ea typeface="Times New Roman" panose="02020603050405020304" pitchFamily="18" charset="0"/>
              </a:rPr>
              <a:t>viên</a:t>
            </a:r>
            <a:r>
              <a:rPr lang="en-US" sz="2500" dirty="0">
                <a:solidFill>
                  <a:srgbClr val="000000"/>
                </a:solidFill>
                <a:effectLst/>
                <a:latin typeface="Arial" panose="020B0604020202020204" pitchFamily="34" charset="0"/>
                <a:ea typeface="Times New Roman" panose="02020603050405020304" pitchFamily="18" charset="0"/>
              </a:rPr>
              <a:t> bi </a:t>
            </a:r>
            <a:r>
              <a:rPr lang="en-US" sz="2500" dirty="0" err="1">
                <a:solidFill>
                  <a:srgbClr val="000000"/>
                </a:solidFill>
                <a:effectLst/>
                <a:latin typeface="Arial" panose="020B0604020202020204" pitchFamily="34" charset="0"/>
                <a:ea typeface="Times New Roman" panose="02020603050405020304" pitchFamily="18" charset="0"/>
              </a:rPr>
              <a:t>lăn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xuống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rPr>
              <a:t> qua </a:t>
            </a:r>
            <a:r>
              <a:rPr lang="en-US" sz="2500" dirty="0" err="1">
                <a:solidFill>
                  <a:srgbClr val="000000"/>
                </a:solidFill>
                <a:effectLst/>
                <a:latin typeface="Arial" panose="020B0604020202020204" pitchFamily="34" charset="0"/>
                <a:ea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cổng</a:t>
            </a:r>
            <a:r>
              <a:rPr lang="en-US" sz="2500" dirty="0">
                <a:solidFill>
                  <a:srgbClr val="000000"/>
                </a:solidFill>
                <a:effectLst/>
                <a:latin typeface="Arial" panose="020B0604020202020204" pitchFamily="34" charset="0"/>
                <a:ea typeface="Times New Roman" panose="02020603050405020304" pitchFamily="18" charset="0"/>
              </a:rPr>
              <a:t> QĐ E, F.</a:t>
            </a:r>
          </a:p>
        </p:txBody>
      </p:sp>
    </p:spTree>
    <p:extLst>
      <p:ext uri="{BB962C8B-B14F-4D97-AF65-F5344CB8AC3E}">
        <p14:creationId xmlns:p14="http://schemas.microsoft.com/office/powerpoint/2010/main" val="45580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a. Thí nghiệm 1: Đo tốc độ trung bình</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91951" y="1625596"/>
            <a:ext cx="11566649" cy="1534430"/>
          </a:xfrm>
          <a:prstGeom prst="rect">
            <a:avLst/>
          </a:prstGeom>
          <a:noFill/>
          <a:ln w="9525">
            <a:noFill/>
            <a:miter lim="800000"/>
            <a:headEnd/>
            <a:tailEnd/>
          </a:ln>
        </p:spPr>
      </p:pic>
      <mc:AlternateContent xmlns:mc="http://schemas.openxmlformats.org/markup-compatibility/2006" xmlns:a14="http://schemas.microsoft.com/office/drawing/2010/main">
        <mc:Choice Requires="a14">
          <p:graphicFrame>
            <p:nvGraphicFramePr>
              <p:cNvPr id="15" name="Table 13">
                <a:extLst>
                  <a:ext uri="{FF2B5EF4-FFF2-40B4-BE49-F238E27FC236}">
                    <a16:creationId xmlns:a16="http://schemas.microsoft.com/office/drawing/2014/main" id="{F2A474A5-B466-8699-DD24-C3F7D857382F}"/>
                  </a:ext>
                </a:extLst>
              </p:cNvPr>
              <p:cNvGraphicFramePr>
                <a:graphicFrameLocks noGrp="1"/>
              </p:cNvGraphicFramePr>
              <p:nvPr>
                <p:extLst>
                  <p:ext uri="{D42A27DB-BD31-4B8C-83A1-F6EECF244321}">
                    <p14:modId xmlns:p14="http://schemas.microsoft.com/office/powerpoint/2010/main" val="1708082633"/>
                  </p:ext>
                </p:extLst>
              </p:nvPr>
            </p:nvGraphicFramePr>
            <p:xfrm>
              <a:off x="215446" y="4013427"/>
              <a:ext cx="11319658" cy="1798320"/>
            </p:xfrm>
            <a:graphic>
              <a:graphicData uri="http://schemas.openxmlformats.org/drawingml/2006/table">
                <a:tbl>
                  <a:tblPr firstRow="1" bandRow="1">
                    <a:tableStyleId>{93296810-A885-4BE3-A3E7-6D5BEEA58F35}</a:tableStyleId>
                  </a:tblPr>
                  <a:tblGrid>
                    <a:gridCol w="2011743">
                      <a:extLst>
                        <a:ext uri="{9D8B030D-6E8A-4147-A177-3AD203B41FA5}">
                          <a16:colId xmlns:a16="http://schemas.microsoft.com/office/drawing/2014/main" val="1913795865"/>
                        </a:ext>
                      </a:extLst>
                    </a:gridCol>
                    <a:gridCol w="1389963">
                      <a:extLst>
                        <a:ext uri="{9D8B030D-6E8A-4147-A177-3AD203B41FA5}">
                          <a16:colId xmlns:a16="http://schemas.microsoft.com/office/drawing/2014/main" val="1264622068"/>
                        </a:ext>
                      </a:extLst>
                    </a:gridCol>
                    <a:gridCol w="1547691">
                      <a:extLst>
                        <a:ext uri="{9D8B030D-6E8A-4147-A177-3AD203B41FA5}">
                          <a16:colId xmlns:a16="http://schemas.microsoft.com/office/drawing/2014/main" val="397702833"/>
                        </a:ext>
                      </a:extLst>
                    </a:gridCol>
                    <a:gridCol w="1942900">
                      <a:extLst>
                        <a:ext uri="{9D8B030D-6E8A-4147-A177-3AD203B41FA5}">
                          <a16:colId xmlns:a16="http://schemas.microsoft.com/office/drawing/2014/main" val="2741692590"/>
                        </a:ext>
                      </a:extLst>
                    </a:gridCol>
                    <a:gridCol w="2546923">
                      <a:extLst>
                        <a:ext uri="{9D8B030D-6E8A-4147-A177-3AD203B41FA5}">
                          <a16:colId xmlns:a16="http://schemas.microsoft.com/office/drawing/2014/main" val="1601266568"/>
                        </a:ext>
                      </a:extLst>
                    </a:gridCol>
                    <a:gridCol w="1880438">
                      <a:extLst>
                        <a:ext uri="{9D8B030D-6E8A-4147-A177-3AD203B41FA5}">
                          <a16:colId xmlns:a16="http://schemas.microsoft.com/office/drawing/2014/main" val="3726663111"/>
                        </a:ext>
                      </a:extLst>
                    </a:gridCol>
                  </a:tblGrid>
                  <a:tr h="291875">
                    <a:tc rowSpan="2">
                      <a:txBody>
                        <a:bodyPr/>
                        <a:lstStyle/>
                        <a:p>
                          <a:pPr algn="ctr"/>
                          <a:endParaRPr lang="en-US" sz="2500">
                            <a:latin typeface="Arial" panose="020B0604020202020204" pitchFamily="34" charset="0"/>
                            <a:cs typeface="Arial" panose="020B0604020202020204" pitchFamily="34" charset="0"/>
                          </a:endParaRPr>
                        </a:p>
                      </a:txBody>
                      <a:tcPr/>
                    </a:tc>
                    <a:tc gridSpan="3">
                      <a:txBody>
                        <a:bodyPr/>
                        <a:lstStyle/>
                        <a:p>
                          <a:pPr algn="ctr"/>
                          <a:r>
                            <a:rPr lang="en-US" sz="25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Thời gian  trung bình </a:t>
                          </a:r>
                          <a14:m>
                            <m:oMath xmlns:m="http://schemas.openxmlformats.org/officeDocument/2006/math">
                              <m:acc>
                                <m:accPr>
                                  <m:chr m:val="̅"/>
                                  <m:ctrlPr>
                                    <a:rPr lang="en-US" sz="2500" i="1" smtClean="0">
                                      <a:latin typeface="Cambria Math" panose="02040503050406030204" pitchFamily="18" charset="0"/>
                                    </a:rPr>
                                  </m:ctrlPr>
                                </m:accPr>
                                <m:e>
                                  <m:r>
                                    <a:rPr lang="en-US" sz="2500" b="1" i="1" smtClean="0">
                                      <a:latin typeface="Cambria Math" panose="02040503050406030204" pitchFamily="18" charset="0"/>
                                    </a:rPr>
                                    <m:t>𝒕</m:t>
                                  </m:r>
                                </m:e>
                              </m:acc>
                            </m:oMath>
                          </a14:m>
                          <a:r>
                            <a:rPr lang="en-US" sz="2500">
                              <a:latin typeface="Arial" panose="020B0604020202020204" pitchFamily="34" charset="0"/>
                              <a:cs typeface="Arial" panose="020B0604020202020204" pitchFamily="34" charset="0"/>
                            </a:rPr>
                            <a:t> (s)</a:t>
                          </a:r>
                        </a:p>
                      </a:txBody>
                      <a:tcPr/>
                    </a:tc>
                    <a:tc rowSpan="2">
                      <a:txBody>
                        <a:bodyPr/>
                        <a:lstStyle/>
                        <a:p>
                          <a:pPr algn="ctr"/>
                          <a:r>
                            <a:rPr lang="en-US" sz="25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24731">
                    <a:tc vMerge="1">
                      <a:txBody>
                        <a:bodyPr/>
                        <a:lstStyle/>
                        <a:p>
                          <a:endParaRPr lang="en-US"/>
                        </a:p>
                      </a:txBody>
                      <a:tcPr/>
                    </a:tc>
                    <a:tc>
                      <a:txBody>
                        <a:bodyPr/>
                        <a:lstStyle/>
                        <a:p>
                          <a:pPr algn="ctr"/>
                          <a:r>
                            <a:rPr lang="en-US" sz="25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690491">
                    <a:tc>
                      <a:txBody>
                        <a:bodyPr/>
                        <a:lstStyle/>
                        <a:p>
                          <a:pPr algn="ctr"/>
                          <a:r>
                            <a:rPr lang="en-US" sz="25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5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Choice>
        <mc:Fallback xmlns="">
          <p:graphicFrame>
            <p:nvGraphicFramePr>
              <p:cNvPr id="15" name="Table 13">
                <a:extLst>
                  <a:ext uri="{FF2B5EF4-FFF2-40B4-BE49-F238E27FC236}">
                    <a16:creationId xmlns:a16="http://schemas.microsoft.com/office/drawing/2014/main" id="{F2A474A5-B466-8699-DD24-C3F7D857382F}"/>
                  </a:ext>
                </a:extLst>
              </p:cNvPr>
              <p:cNvGraphicFramePr>
                <a:graphicFrameLocks noGrp="1"/>
              </p:cNvGraphicFramePr>
              <p:nvPr>
                <p:extLst>
                  <p:ext uri="{D42A27DB-BD31-4B8C-83A1-F6EECF244321}">
                    <p14:modId xmlns:p14="http://schemas.microsoft.com/office/powerpoint/2010/main" val="1708082633"/>
                  </p:ext>
                </p:extLst>
              </p:nvPr>
            </p:nvGraphicFramePr>
            <p:xfrm>
              <a:off x="215446" y="4013427"/>
              <a:ext cx="11319658" cy="1798320"/>
            </p:xfrm>
            <a:graphic>
              <a:graphicData uri="http://schemas.openxmlformats.org/drawingml/2006/table">
                <a:tbl>
                  <a:tblPr firstRow="1" bandRow="1">
                    <a:tableStyleId>{93296810-A885-4BE3-A3E7-6D5BEEA58F35}</a:tableStyleId>
                  </a:tblPr>
                  <a:tblGrid>
                    <a:gridCol w="2011743">
                      <a:extLst>
                        <a:ext uri="{9D8B030D-6E8A-4147-A177-3AD203B41FA5}">
                          <a16:colId xmlns:a16="http://schemas.microsoft.com/office/drawing/2014/main" val="1913795865"/>
                        </a:ext>
                      </a:extLst>
                    </a:gridCol>
                    <a:gridCol w="1389963">
                      <a:extLst>
                        <a:ext uri="{9D8B030D-6E8A-4147-A177-3AD203B41FA5}">
                          <a16:colId xmlns:a16="http://schemas.microsoft.com/office/drawing/2014/main" val="1264622068"/>
                        </a:ext>
                      </a:extLst>
                    </a:gridCol>
                    <a:gridCol w="1547691">
                      <a:extLst>
                        <a:ext uri="{9D8B030D-6E8A-4147-A177-3AD203B41FA5}">
                          <a16:colId xmlns:a16="http://schemas.microsoft.com/office/drawing/2014/main" val="397702833"/>
                        </a:ext>
                      </a:extLst>
                    </a:gridCol>
                    <a:gridCol w="1942900">
                      <a:extLst>
                        <a:ext uri="{9D8B030D-6E8A-4147-A177-3AD203B41FA5}">
                          <a16:colId xmlns:a16="http://schemas.microsoft.com/office/drawing/2014/main" val="2741692590"/>
                        </a:ext>
                      </a:extLst>
                    </a:gridCol>
                    <a:gridCol w="2546923">
                      <a:extLst>
                        <a:ext uri="{9D8B030D-6E8A-4147-A177-3AD203B41FA5}">
                          <a16:colId xmlns:a16="http://schemas.microsoft.com/office/drawing/2014/main" val="1601266568"/>
                        </a:ext>
                      </a:extLst>
                    </a:gridCol>
                    <a:gridCol w="1880438">
                      <a:extLst>
                        <a:ext uri="{9D8B030D-6E8A-4147-A177-3AD203B41FA5}">
                          <a16:colId xmlns:a16="http://schemas.microsoft.com/office/drawing/2014/main" val="3726663111"/>
                        </a:ext>
                      </a:extLst>
                    </a:gridCol>
                  </a:tblGrid>
                  <a:tr h="472440">
                    <a:tc rowSpan="2">
                      <a:txBody>
                        <a:bodyPr/>
                        <a:lstStyle/>
                        <a:p>
                          <a:pPr algn="ctr"/>
                          <a:endParaRPr lang="en-US" sz="2500">
                            <a:latin typeface="Arial" panose="020B0604020202020204" pitchFamily="34" charset="0"/>
                            <a:cs typeface="Arial" panose="020B0604020202020204" pitchFamily="34" charset="0"/>
                          </a:endParaRPr>
                        </a:p>
                      </a:txBody>
                      <a:tcPr/>
                    </a:tc>
                    <a:tc gridSpan="3">
                      <a:txBody>
                        <a:bodyPr/>
                        <a:lstStyle/>
                        <a:p>
                          <a:pPr algn="ctr"/>
                          <a:r>
                            <a:rPr lang="en-US" sz="25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endParaRPr lang="en-US"/>
                        </a:p>
                      </a:txBody>
                      <a:tcPr>
                        <a:blipFill>
                          <a:blip r:embed="rId6"/>
                          <a:stretch>
                            <a:fillRect l="-270813" t="-4487" r="-74880" b="-104487"/>
                          </a:stretch>
                        </a:blipFill>
                      </a:tcPr>
                    </a:tc>
                    <a:tc rowSpan="2">
                      <a:txBody>
                        <a:bodyPr/>
                        <a:lstStyle/>
                        <a:p>
                          <a:pPr algn="ctr"/>
                          <a:r>
                            <a:rPr lang="en-US" sz="25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472440">
                    <a:tc vMerge="1">
                      <a:txBody>
                        <a:bodyPr/>
                        <a:lstStyle/>
                        <a:p>
                          <a:endParaRPr lang="en-US"/>
                        </a:p>
                      </a:txBody>
                      <a:tcPr/>
                    </a:tc>
                    <a:tc>
                      <a:txBody>
                        <a:bodyPr/>
                        <a:lstStyle/>
                        <a:p>
                          <a:pPr algn="ctr"/>
                          <a:r>
                            <a:rPr lang="en-US" sz="25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853440">
                    <a:tc>
                      <a:txBody>
                        <a:bodyPr/>
                        <a:lstStyle/>
                        <a:p>
                          <a:pPr algn="ctr"/>
                          <a:r>
                            <a:rPr lang="en-US" sz="25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5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Fallback>
      </mc:AlternateContent>
      <p:sp>
        <p:nvSpPr>
          <p:cNvPr id="18" name="TextBox 17">
            <a:extLst>
              <a:ext uri="{FF2B5EF4-FFF2-40B4-BE49-F238E27FC236}">
                <a16:creationId xmlns:a16="http://schemas.microsoft.com/office/drawing/2014/main" id="{EA43271C-D03E-AF8A-2346-1F86E5AC4A13}"/>
              </a:ext>
            </a:extLst>
          </p:cNvPr>
          <p:cNvSpPr txBox="1"/>
          <p:nvPr/>
        </p:nvSpPr>
        <p:spPr>
          <a:xfrm>
            <a:off x="1149535" y="3479795"/>
            <a:ext cx="2286000" cy="477054"/>
          </a:xfrm>
          <a:prstGeom prst="rect">
            <a:avLst/>
          </a:prstGeom>
          <a:noFill/>
        </p:spPr>
        <p:txBody>
          <a:bodyPr wrap="square">
            <a:spAutoFit/>
          </a:bodyPr>
          <a:lstStyle/>
          <a:p>
            <a:pPr algn="ctr"/>
            <a:r>
              <a:rPr lang="en-US" sz="2500" i="1">
                <a:solidFill>
                  <a:srgbClr val="7030A0"/>
                </a:solidFill>
                <a:effectLst/>
                <a:latin typeface="Arial" panose="020B0604020202020204" pitchFamily="34" charset="0"/>
                <a:ea typeface="Times New Roman" panose="02020603050405020304" pitchFamily="18" charset="0"/>
              </a:rPr>
              <a:t>Bảng 6.1:</a:t>
            </a:r>
            <a:endParaRPr lang="en-US" sz="2500" i="1">
              <a:solidFill>
                <a:srgbClr val="7030A0"/>
              </a:solidFill>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FE9BCA4-A291-6DD5-A151-3DFA779770D9}"/>
                  </a:ext>
                </a:extLst>
              </p:cNvPr>
              <p:cNvSpPr txBox="1"/>
              <p:nvPr/>
            </p:nvSpPr>
            <p:spPr>
              <a:xfrm>
                <a:off x="4648200" y="5912185"/>
                <a:ext cx="2027498" cy="752963"/>
              </a:xfrm>
              <a:prstGeom prst="rect">
                <a:avLst/>
              </a:prstGeom>
              <a:noFill/>
            </p:spPr>
            <p:txBody>
              <a:bodyPr wrap="square">
                <a:spAutoFit/>
              </a:bodyPr>
              <a:lstStyle/>
              <a:p>
                <a14:m>
                  <m:oMath xmlns:m="http://schemas.openxmlformats.org/officeDocument/2006/math">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𝒗</m:t>
                        </m:r>
                      </m:e>
                    </m:acc>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a:t>
                </a:r>
                <a14:m>
                  <m:oMath xmlns:m="http://schemas.openxmlformats.org/officeDocument/2006/math">
                    <m:f>
                      <m:fPr>
                        <m:ctrlPr>
                          <a:rPr lang="en-US" sz="3000" i="1" smtClean="0">
                            <a:solidFill>
                              <a:srgbClr val="FF0000"/>
                            </a:solidFill>
                            <a:latin typeface="Cambria Math" panose="02040503050406030204" pitchFamily="18" charset="0"/>
                            <a:cs typeface="Arial" panose="020B0604020202020204" pitchFamily="34" charset="0"/>
                            <a:sym typeface="Symbol" panose="05050102010706020507" pitchFamily="18" charset="2"/>
                          </a:rPr>
                        </m:ctrlPr>
                      </m:fPr>
                      <m:num>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𝒔</m:t>
                            </m:r>
                          </m:e>
                        </m:acc>
                        <m:r>
                          <m:rPr>
                            <m:nor/>
                          </m:rPr>
                          <a:rPr lang="en-US" sz="3000" smtClean="0">
                            <a:solidFill>
                              <a:srgbClr val="FF0000"/>
                            </a:solidFill>
                            <a:latin typeface="Arial" panose="020B0604020202020204" pitchFamily="34" charset="0"/>
                            <a:cs typeface="Arial" panose="020B0604020202020204" pitchFamily="34" charset="0"/>
                          </a:rPr>
                          <m:t> </m:t>
                        </m:r>
                      </m:num>
                      <m:den>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𝒕</m:t>
                            </m:r>
                          </m:e>
                        </m:acc>
                      </m:den>
                    </m:f>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 </a:t>
                </a:r>
                <a:endParaRPr lang="en-US" sz="3000">
                  <a:solidFill>
                    <a:srgbClr val="FF0000"/>
                  </a:solidFill>
                </a:endParaRPr>
              </a:p>
            </p:txBody>
          </p:sp>
        </mc:Choice>
        <mc:Fallback xmlns="">
          <p:sp>
            <p:nvSpPr>
              <p:cNvPr id="19" name="TextBox 18">
                <a:extLst>
                  <a:ext uri="{FF2B5EF4-FFF2-40B4-BE49-F238E27FC236}">
                    <a16:creationId xmlns:a16="http://schemas.microsoft.com/office/drawing/2014/main" id="{DFE9BCA4-A291-6DD5-A151-3DFA779770D9}"/>
                  </a:ext>
                </a:extLst>
              </p:cNvPr>
              <p:cNvSpPr txBox="1">
                <a:spLocks noRot="1" noChangeAspect="1" noMove="1" noResize="1" noEditPoints="1" noAdjustHandles="1" noChangeArrowheads="1" noChangeShapeType="1" noTextEdit="1"/>
              </p:cNvSpPr>
              <p:nvPr/>
            </p:nvSpPr>
            <p:spPr>
              <a:xfrm>
                <a:off x="4648200" y="5912185"/>
                <a:ext cx="2027498" cy="752963"/>
              </a:xfrm>
              <a:prstGeom prst="rect">
                <a:avLst/>
              </a:prstGeom>
              <a:blipFill>
                <a:blip r:embed="rId7"/>
                <a:stretch>
                  <a:fillRect r="-6627" b="-10569"/>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C92A1DAF-29A4-6F7F-9DCD-18B269C5C52F}"/>
              </a:ext>
            </a:extLst>
          </p:cNvPr>
          <p:cNvSpPr txBox="1"/>
          <p:nvPr/>
        </p:nvSpPr>
        <p:spPr>
          <a:xfrm>
            <a:off x="4181492" y="3494878"/>
            <a:ext cx="6112042" cy="477054"/>
          </a:xfrm>
          <a:prstGeom prst="rect">
            <a:avLst/>
          </a:prstGeom>
          <a:noFill/>
        </p:spPr>
        <p:txBody>
          <a:bodyPr wrap="square">
            <a:spAutoFit/>
          </a:bodyPr>
          <a:lstStyle/>
          <a:p>
            <a:r>
              <a:rPr lang="en-US" sz="2500" i="1">
                <a:solidFill>
                  <a:srgbClr val="7030A0"/>
                </a:solidFill>
                <a:effectLst/>
                <a:latin typeface="Arial" panose="020B0604020202020204" pitchFamily="34" charset="0"/>
                <a:ea typeface="Times New Roman" panose="02020603050405020304" pitchFamily="18" charset="0"/>
              </a:rPr>
              <a:t>Quãng đường: s = … (m); </a:t>
            </a:r>
            <a:r>
              <a:rPr lang="en-US" sz="2500" i="1">
                <a:solidFill>
                  <a:srgbClr val="7030A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i="1">
                <a:solidFill>
                  <a:srgbClr val="7030A0"/>
                </a:solidFill>
                <a:effectLst/>
                <a:latin typeface="Arial" panose="020B0604020202020204" pitchFamily="34" charset="0"/>
                <a:ea typeface="Times New Roman" panose="02020603050405020304" pitchFamily="18" charset="0"/>
              </a:rPr>
              <a:t>s =… (m)</a:t>
            </a:r>
            <a:endParaRPr lang="en-US" sz="2500"/>
          </a:p>
        </p:txBody>
      </p:sp>
      <p:sp>
        <p:nvSpPr>
          <p:cNvPr id="21" name="TextBox 20">
            <a:extLst>
              <a:ext uri="{FF2B5EF4-FFF2-40B4-BE49-F238E27FC236}">
                <a16:creationId xmlns:a16="http://schemas.microsoft.com/office/drawing/2014/main" id="{9665C0B3-5B77-938D-73E5-104D789039D5}"/>
              </a:ext>
            </a:extLst>
          </p:cNvPr>
          <p:cNvSpPr txBox="1"/>
          <p:nvPr/>
        </p:nvSpPr>
        <p:spPr>
          <a:xfrm>
            <a:off x="914400" y="1738323"/>
            <a:ext cx="10111626" cy="1246495"/>
          </a:xfrm>
          <a:prstGeom prst="rect">
            <a:avLst/>
          </a:prstGeom>
          <a:noFill/>
        </p:spPr>
        <p:txBody>
          <a:bodyPr wrap="square">
            <a:spAutoFit/>
          </a:bodyPr>
          <a:lstStyle/>
          <a:p>
            <a:pPr marL="342900" marR="0" indent="-3429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rPr>
              <a:t>9.  Ghi lại các giá trị thời gian hiển thị trên đồng hồ.</a:t>
            </a:r>
          </a:p>
          <a:p>
            <a:pPr marL="342900" marR="0" indent="-3429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rPr>
              <a:t>10. Thực hiện lại các thao tác 6, 7, 8, 9 ba lần </a:t>
            </a:r>
            <a:r>
              <a:rPr lang="en-US" sz="2500">
                <a:solidFill>
                  <a:srgbClr val="000000"/>
                </a:solidFill>
                <a:effectLst/>
                <a:latin typeface="Arial" panose="020B0604020202020204" pitchFamily="34" charset="0"/>
                <a:ea typeface="游明朝" panose="02020400000000000000" pitchFamily="18" charset="-128"/>
              </a:rPr>
              <a:t>và ghi các giá trị thời gian t tương ứng với quãng đường s vào Bảng 6.1 trong báo cáo.</a:t>
            </a:r>
            <a:endParaRPr lang="en-US" sz="2500"/>
          </a:p>
        </p:txBody>
      </p:sp>
    </p:spTree>
    <p:extLst>
      <p:ext uri="{BB962C8B-B14F-4D97-AF65-F5344CB8AC3E}">
        <p14:creationId xmlns:p14="http://schemas.microsoft.com/office/powerpoint/2010/main" val="283639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b. Thí nghiệm 2: Đo tốc độ tức thời</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338942" y="1752600"/>
            <a:ext cx="11445750" cy="1524000"/>
          </a:xfrm>
          <a:prstGeom prst="rect">
            <a:avLst/>
          </a:prstGeom>
          <a:noFill/>
          <a:ln w="9525">
            <a:noFill/>
            <a:miter lim="800000"/>
            <a:headEnd/>
            <a:tailEnd/>
          </a:ln>
        </p:spPr>
      </p:pic>
      <p:sp>
        <p:nvSpPr>
          <p:cNvPr id="15" name="TextBox 14">
            <a:extLst>
              <a:ext uri="{FF2B5EF4-FFF2-40B4-BE49-F238E27FC236}">
                <a16:creationId xmlns:a16="http://schemas.microsoft.com/office/drawing/2014/main" id="{F871F569-6600-8A46-1E80-BF3E10DF6233}"/>
              </a:ext>
            </a:extLst>
          </p:cNvPr>
          <p:cNvSpPr txBox="1"/>
          <p:nvPr/>
        </p:nvSpPr>
        <p:spPr>
          <a:xfrm>
            <a:off x="838200" y="1828800"/>
            <a:ext cx="11445750" cy="461665"/>
          </a:xfrm>
          <a:prstGeom prst="rect">
            <a:avLst/>
          </a:prstGeom>
          <a:noFill/>
        </p:spPr>
        <p:txBody>
          <a:bodyPr wrap="square">
            <a:spAutoFit/>
          </a:bodyPr>
          <a:lstStyle/>
          <a:p>
            <a:pPr marL="457200" marR="0" indent="-457200">
              <a:spcBef>
                <a:spcPts val="0"/>
              </a:spcBef>
              <a:spcAft>
                <a:spcPts val="0"/>
              </a:spcAft>
              <a:buAutoNum type="arabicPeriod"/>
            </a:pPr>
            <a:r>
              <a:rPr lang="en-US" sz="2400">
                <a:solidFill>
                  <a:srgbClr val="000000"/>
                </a:solidFill>
                <a:effectLst/>
                <a:latin typeface="Arial" panose="020B0604020202020204" pitchFamily="34" charset="0"/>
                <a:ea typeface="Times New Roman" panose="02020603050405020304" pitchFamily="18" charset="0"/>
              </a:rPr>
              <a:t>Nới vít cổng QĐ, dịch chuyển đến vị trí thích hợp và vặn chặt để định vị</a:t>
            </a:r>
          </a:p>
        </p:txBody>
      </p:sp>
      <p:pic>
        <p:nvPicPr>
          <p:cNvPr id="19" name="Picture 18" descr="Diagram&#10;&#10;Description automatically generated with low confidence">
            <a:extLst>
              <a:ext uri="{FF2B5EF4-FFF2-40B4-BE49-F238E27FC236}">
                <a16:creationId xmlns:a16="http://schemas.microsoft.com/office/drawing/2014/main" id="{C9DC7A88-3340-C2E2-0CD3-FF3EEBC1F20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1828800" y="3426372"/>
            <a:ext cx="8284771" cy="3254731"/>
          </a:xfrm>
          <a:prstGeom prst="rect">
            <a:avLst/>
          </a:prstGeom>
          <a:ln>
            <a:noFill/>
          </a:ln>
          <a:effectLst>
            <a:softEdge rad="112500"/>
          </a:effectLst>
        </p:spPr>
      </p:pic>
      <p:sp>
        <p:nvSpPr>
          <p:cNvPr id="18" name="TextBox 17">
            <a:extLst>
              <a:ext uri="{FF2B5EF4-FFF2-40B4-BE49-F238E27FC236}">
                <a16:creationId xmlns:a16="http://schemas.microsoft.com/office/drawing/2014/main" id="{8D69BFA3-8C75-D109-5261-31A40DBF566C}"/>
              </a:ext>
            </a:extLst>
          </p:cNvPr>
          <p:cNvSpPr txBox="1"/>
          <p:nvPr/>
        </p:nvSpPr>
        <p:spPr>
          <a:xfrm>
            <a:off x="838200" y="2210767"/>
            <a:ext cx="11445750" cy="461665"/>
          </a:xfrm>
          <a:prstGeom prst="rect">
            <a:avLst/>
          </a:prstGeom>
          <a:noFill/>
        </p:spPr>
        <p:txBody>
          <a:bodyPr wrap="square">
            <a:spAutoFit/>
          </a:bodyPr>
          <a:lstStyle/>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2.  Sử dụng thước cặp đo đường kính viên bi</a:t>
            </a:r>
          </a:p>
        </p:txBody>
      </p:sp>
      <p:sp>
        <p:nvSpPr>
          <p:cNvPr id="20" name="TextBox 19">
            <a:extLst>
              <a:ext uri="{FF2B5EF4-FFF2-40B4-BE49-F238E27FC236}">
                <a16:creationId xmlns:a16="http://schemas.microsoft.com/office/drawing/2014/main" id="{AEDF1925-28FB-88D3-9749-2BF155E860BE}"/>
              </a:ext>
            </a:extLst>
          </p:cNvPr>
          <p:cNvSpPr txBox="1"/>
          <p:nvPr/>
        </p:nvSpPr>
        <p:spPr>
          <a:xfrm>
            <a:off x="838200" y="2626266"/>
            <a:ext cx="11445750" cy="461665"/>
          </a:xfrm>
          <a:prstGeom prst="rect">
            <a:avLst/>
          </a:prstGeom>
          <a:noFill/>
        </p:spPr>
        <p:txBody>
          <a:bodyPr wrap="square">
            <a:spAutoFit/>
          </a:bodyPr>
          <a:lstStyle/>
          <a:p>
            <a:pPr marR="0">
              <a:spcBef>
                <a:spcPts val="0"/>
              </a:spcBef>
              <a:spcAft>
                <a:spcPts val="0"/>
              </a:spcAft>
            </a:pPr>
            <a:r>
              <a:rPr lang="en-US" sz="2400">
                <a:solidFill>
                  <a:srgbClr val="000000"/>
                </a:solidFill>
                <a:latin typeface="Arial" panose="020B0604020202020204" pitchFamily="34" charset="0"/>
                <a:ea typeface="Times New Roman" panose="02020603050405020304" pitchFamily="18" charset="0"/>
              </a:rPr>
              <a:t>3.  Bật công tắc nguồn đồng hồ đo thời gian hiện số, đặt MODE ở A hoặc B</a:t>
            </a:r>
          </a:p>
        </p:txBody>
      </p:sp>
    </p:spTree>
    <p:extLst>
      <p:ext uri="{BB962C8B-B14F-4D97-AF65-F5344CB8AC3E}">
        <p14:creationId xmlns:p14="http://schemas.microsoft.com/office/powerpoint/2010/main" val="157560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b. Thí nghiệm 2: Đo tốc độ tức thời</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394122" y="1631978"/>
            <a:ext cx="11340678" cy="1873222"/>
          </a:xfrm>
          <a:prstGeom prst="rect">
            <a:avLst/>
          </a:prstGeom>
          <a:noFill/>
          <a:ln w="9525">
            <a:noFill/>
            <a:miter lim="800000"/>
            <a:headEnd/>
            <a:tailEnd/>
          </a:ln>
        </p:spPr>
      </p:pic>
      <p:pic>
        <p:nvPicPr>
          <p:cNvPr id="19" name="Picture 18" descr="Diagram&#10;&#10;Description automatically generated with low confidence">
            <a:extLst>
              <a:ext uri="{FF2B5EF4-FFF2-40B4-BE49-F238E27FC236}">
                <a16:creationId xmlns:a16="http://schemas.microsoft.com/office/drawing/2014/main" id="{C9DC7A88-3340-C2E2-0CD3-FF3EEBC1F20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1904999" y="3547207"/>
            <a:ext cx="7956889" cy="3125920"/>
          </a:xfrm>
          <a:prstGeom prst="rect">
            <a:avLst/>
          </a:prstGeom>
          <a:ln>
            <a:noFill/>
          </a:ln>
          <a:effectLst>
            <a:softEdge rad="112500"/>
          </a:effectLst>
        </p:spPr>
      </p:pic>
      <p:sp>
        <p:nvSpPr>
          <p:cNvPr id="13" name="TextBox 12">
            <a:extLst>
              <a:ext uri="{FF2B5EF4-FFF2-40B4-BE49-F238E27FC236}">
                <a16:creationId xmlns:a16="http://schemas.microsoft.com/office/drawing/2014/main" id="{F9538C14-3509-E3E5-9E18-A0009D72B341}"/>
              </a:ext>
            </a:extLst>
          </p:cNvPr>
          <p:cNvSpPr txBox="1"/>
          <p:nvPr/>
        </p:nvSpPr>
        <p:spPr>
          <a:xfrm>
            <a:off x="974850" y="1729026"/>
            <a:ext cx="11445750" cy="861774"/>
          </a:xfrm>
          <a:prstGeom prst="rect">
            <a:avLst/>
          </a:prstGeom>
          <a:noFill/>
        </p:spPr>
        <p:txBody>
          <a:bodyPr wrap="square">
            <a:spAutoFit/>
          </a:bodyPr>
          <a:lstStyle/>
          <a:p>
            <a:pPr marL="457200" indent="-457200">
              <a:buAutoNum type="arabicPeriod" startAt="4"/>
            </a:pPr>
            <a:r>
              <a:rPr lang="en-US" sz="2500">
                <a:solidFill>
                  <a:srgbClr val="000000"/>
                </a:solidFill>
                <a:effectLst/>
                <a:latin typeface="Arial" panose="020B0604020202020204" pitchFamily="34" charset="0"/>
                <a:ea typeface="Times New Roman" panose="02020603050405020304" pitchFamily="18" charset="0"/>
              </a:rPr>
              <a:t>Đặt bi thép lên máng nghiêng tiếp xúc với NCĐ N và bị giữ lại ở đó. </a:t>
            </a:r>
          </a:p>
          <a:p>
            <a:r>
              <a:rPr lang="en-US" sz="2500">
                <a:solidFill>
                  <a:srgbClr val="000000"/>
                </a:solidFill>
                <a:latin typeface="Arial" panose="020B0604020202020204" pitchFamily="34" charset="0"/>
                <a:ea typeface="Times New Roman" panose="02020603050405020304" pitchFamily="18" charset="0"/>
              </a:rPr>
              <a:t>5.   </a:t>
            </a:r>
            <a:r>
              <a:rPr lang="en-US" sz="2500">
                <a:solidFill>
                  <a:srgbClr val="000000"/>
                </a:solidFill>
                <a:effectLst/>
                <a:latin typeface="Arial" panose="020B0604020202020204" pitchFamily="34" charset="0"/>
                <a:ea typeface="Times New Roman" panose="02020603050405020304" pitchFamily="18" charset="0"/>
              </a:rPr>
              <a:t>Nhấn nút RESET để chuyển số hiển thị về giá trị ban đầu 0.000. </a:t>
            </a:r>
          </a:p>
        </p:txBody>
      </p:sp>
      <p:sp>
        <p:nvSpPr>
          <p:cNvPr id="18" name="TextBox 17">
            <a:extLst>
              <a:ext uri="{FF2B5EF4-FFF2-40B4-BE49-F238E27FC236}">
                <a16:creationId xmlns:a16="http://schemas.microsoft.com/office/drawing/2014/main" id="{5DB7D702-0183-0C88-8867-6072232CB76D}"/>
              </a:ext>
            </a:extLst>
          </p:cNvPr>
          <p:cNvSpPr txBox="1"/>
          <p:nvPr/>
        </p:nvSpPr>
        <p:spPr>
          <a:xfrm>
            <a:off x="1001043" y="2500535"/>
            <a:ext cx="9888954" cy="830997"/>
          </a:xfrm>
          <a:prstGeom prst="rect">
            <a:avLst/>
          </a:prstGeom>
          <a:noFill/>
        </p:spPr>
        <p:txBody>
          <a:bodyPr wrap="square">
            <a:spAutoFit/>
          </a:bodyPr>
          <a:lstStyle/>
          <a:p>
            <a:pPr marL="288925" indent="-288925"/>
            <a:r>
              <a:rPr lang="en-US" sz="2400">
                <a:solidFill>
                  <a:srgbClr val="000000"/>
                </a:solidFill>
                <a:effectLst/>
                <a:latin typeface="Arial" panose="020B0604020202020204" pitchFamily="34" charset="0"/>
                <a:ea typeface="Times New Roman" panose="02020603050405020304" pitchFamily="18" charset="0"/>
              </a:rPr>
              <a:t>6.  Nhấn nút của hộp công tác kép để ngắt điện vào nam châm N: viên bi lăn xuống và chuyển động đi qua cổng QĐ.</a:t>
            </a:r>
          </a:p>
        </p:txBody>
      </p:sp>
    </p:spTree>
    <p:extLst>
      <p:ext uri="{BB962C8B-B14F-4D97-AF65-F5344CB8AC3E}">
        <p14:creationId xmlns:p14="http://schemas.microsoft.com/office/powerpoint/2010/main" val="327617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b. Thí nghiệm 2: Đo tốc độ tức thời</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609600" y="1631978"/>
            <a:ext cx="11125200" cy="1598454"/>
          </a:xfrm>
          <a:prstGeom prst="rect">
            <a:avLst/>
          </a:prstGeom>
          <a:noFill/>
          <a:ln w="9525">
            <a:noFill/>
            <a:miter lim="800000"/>
            <a:headEnd/>
            <a:tailEnd/>
          </a:ln>
        </p:spPr>
      </p:pic>
      <p:sp>
        <p:nvSpPr>
          <p:cNvPr id="15" name="TextBox 14">
            <a:extLst>
              <a:ext uri="{FF2B5EF4-FFF2-40B4-BE49-F238E27FC236}">
                <a16:creationId xmlns:a16="http://schemas.microsoft.com/office/drawing/2014/main" id="{F871F569-6600-8A46-1E80-BF3E10DF6233}"/>
              </a:ext>
            </a:extLst>
          </p:cNvPr>
          <p:cNvSpPr txBox="1"/>
          <p:nvPr/>
        </p:nvSpPr>
        <p:spPr>
          <a:xfrm>
            <a:off x="1036549" y="1738446"/>
            <a:ext cx="9921750" cy="477054"/>
          </a:xfrm>
          <a:prstGeom prst="rect">
            <a:avLst/>
          </a:prstGeom>
          <a:noFill/>
        </p:spPr>
        <p:txBody>
          <a:bodyPr wrap="square">
            <a:spAutoFit/>
          </a:bodyPr>
          <a:lstStyle/>
          <a:p>
            <a:pPr marL="288925" indent="-288925"/>
            <a:r>
              <a:rPr lang="en-US" sz="2500">
                <a:solidFill>
                  <a:srgbClr val="000000"/>
                </a:solidFill>
                <a:effectLst/>
                <a:latin typeface="Arial" panose="020B0604020202020204" pitchFamily="34" charset="0"/>
                <a:ea typeface="Times New Roman" panose="02020603050405020304" pitchFamily="18" charset="0"/>
              </a:rPr>
              <a:t>7. Ghi lại các giá trị thời gian hiển thị trên đồng hồ.</a:t>
            </a:r>
          </a:p>
        </p:txBody>
      </p:sp>
      <mc:AlternateContent xmlns:mc="http://schemas.openxmlformats.org/markup-compatibility/2006" xmlns:a14="http://schemas.microsoft.com/office/drawing/2010/main">
        <mc:Choice Requires="a14">
          <p:graphicFrame>
            <p:nvGraphicFramePr>
              <p:cNvPr id="18" name="Table 13">
                <a:extLst>
                  <a:ext uri="{FF2B5EF4-FFF2-40B4-BE49-F238E27FC236}">
                    <a16:creationId xmlns:a16="http://schemas.microsoft.com/office/drawing/2014/main" id="{575228DC-8949-BF08-0D32-7BFD165BC3D7}"/>
                  </a:ext>
                </a:extLst>
              </p:cNvPr>
              <p:cNvGraphicFramePr>
                <a:graphicFrameLocks noGrp="1"/>
              </p:cNvGraphicFramePr>
              <p:nvPr>
                <p:extLst>
                  <p:ext uri="{D42A27DB-BD31-4B8C-83A1-F6EECF244321}">
                    <p14:modId xmlns:p14="http://schemas.microsoft.com/office/powerpoint/2010/main" val="3733307274"/>
                  </p:ext>
                </p:extLst>
              </p:nvPr>
            </p:nvGraphicFramePr>
            <p:xfrm>
              <a:off x="725845" y="3971411"/>
              <a:ext cx="10704155" cy="1798320"/>
            </p:xfrm>
            <a:graphic>
              <a:graphicData uri="http://schemas.openxmlformats.org/drawingml/2006/table">
                <a:tbl>
                  <a:tblPr firstRow="1" bandRow="1">
                    <a:tableStyleId>{93296810-A885-4BE3-A3E7-6D5BEEA58F35}</a:tableStyleId>
                  </a:tblPr>
                  <a:tblGrid>
                    <a:gridCol w="2026268">
                      <a:extLst>
                        <a:ext uri="{9D8B030D-6E8A-4147-A177-3AD203B41FA5}">
                          <a16:colId xmlns:a16="http://schemas.microsoft.com/office/drawing/2014/main" val="1913795865"/>
                        </a:ext>
                      </a:extLst>
                    </a:gridCol>
                    <a:gridCol w="1510385">
                      <a:extLst>
                        <a:ext uri="{9D8B030D-6E8A-4147-A177-3AD203B41FA5}">
                          <a16:colId xmlns:a16="http://schemas.microsoft.com/office/drawing/2014/main" val="1264622068"/>
                        </a:ext>
                      </a:extLst>
                    </a:gridCol>
                    <a:gridCol w="1510385">
                      <a:extLst>
                        <a:ext uri="{9D8B030D-6E8A-4147-A177-3AD203B41FA5}">
                          <a16:colId xmlns:a16="http://schemas.microsoft.com/office/drawing/2014/main" val="397702833"/>
                        </a:ext>
                      </a:extLst>
                    </a:gridCol>
                    <a:gridCol w="1510385">
                      <a:extLst>
                        <a:ext uri="{9D8B030D-6E8A-4147-A177-3AD203B41FA5}">
                          <a16:colId xmlns:a16="http://schemas.microsoft.com/office/drawing/2014/main" val="2741692590"/>
                        </a:ext>
                      </a:extLst>
                    </a:gridCol>
                    <a:gridCol w="2656564">
                      <a:extLst>
                        <a:ext uri="{9D8B030D-6E8A-4147-A177-3AD203B41FA5}">
                          <a16:colId xmlns:a16="http://schemas.microsoft.com/office/drawing/2014/main" val="1601266568"/>
                        </a:ext>
                      </a:extLst>
                    </a:gridCol>
                    <a:gridCol w="1490168">
                      <a:extLst>
                        <a:ext uri="{9D8B030D-6E8A-4147-A177-3AD203B41FA5}">
                          <a16:colId xmlns:a16="http://schemas.microsoft.com/office/drawing/2014/main" val="3726663111"/>
                        </a:ext>
                      </a:extLst>
                    </a:gridCol>
                  </a:tblGrid>
                  <a:tr h="291875">
                    <a:tc rowSpan="2">
                      <a:txBody>
                        <a:bodyPr/>
                        <a:lstStyle/>
                        <a:p>
                          <a:pPr algn="ctr"/>
                          <a:endParaRPr lang="en-US" sz="2500">
                            <a:latin typeface="Arial" panose="020B0604020202020204" pitchFamily="34" charset="0"/>
                            <a:cs typeface="Arial" panose="020B0604020202020204" pitchFamily="34" charset="0"/>
                          </a:endParaRPr>
                        </a:p>
                      </a:txBody>
                      <a:tcPr/>
                    </a:tc>
                    <a:tc gridSpan="3">
                      <a:txBody>
                        <a:bodyPr/>
                        <a:lstStyle/>
                        <a:p>
                          <a:pPr algn="ctr"/>
                          <a:r>
                            <a:rPr lang="en-US" sz="25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Thời gian  trung bình </a:t>
                          </a:r>
                          <a14:m>
                            <m:oMath xmlns:m="http://schemas.openxmlformats.org/officeDocument/2006/math">
                              <m:acc>
                                <m:accPr>
                                  <m:chr m:val="̅"/>
                                  <m:ctrlPr>
                                    <a:rPr lang="en-US" sz="2500" i="1" smtClean="0">
                                      <a:latin typeface="Cambria Math" panose="02040503050406030204" pitchFamily="18" charset="0"/>
                                    </a:rPr>
                                  </m:ctrlPr>
                                </m:accPr>
                                <m:e>
                                  <m:r>
                                    <a:rPr lang="en-US" sz="2500" b="1" i="1" smtClean="0">
                                      <a:latin typeface="Cambria Math" panose="02040503050406030204" pitchFamily="18" charset="0"/>
                                    </a:rPr>
                                    <m:t>𝒕</m:t>
                                  </m:r>
                                </m:e>
                              </m:acc>
                            </m:oMath>
                          </a14:m>
                          <a:r>
                            <a:rPr lang="en-US" sz="2500">
                              <a:latin typeface="Arial" panose="020B0604020202020204" pitchFamily="34" charset="0"/>
                              <a:cs typeface="Arial" panose="020B0604020202020204" pitchFamily="34" charset="0"/>
                            </a:rPr>
                            <a:t> (s)</a:t>
                          </a:r>
                        </a:p>
                      </a:txBody>
                      <a:tcPr/>
                    </a:tc>
                    <a:tc rowSpan="2">
                      <a:txBody>
                        <a:bodyPr/>
                        <a:lstStyle/>
                        <a:p>
                          <a:pPr algn="ctr"/>
                          <a:r>
                            <a:rPr lang="en-US" sz="25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24731">
                    <a:tc vMerge="1">
                      <a:txBody>
                        <a:bodyPr/>
                        <a:lstStyle/>
                        <a:p>
                          <a:endParaRPr lang="en-US"/>
                        </a:p>
                      </a:txBody>
                      <a:tcPr/>
                    </a:tc>
                    <a:tc>
                      <a:txBody>
                        <a:bodyPr/>
                        <a:lstStyle/>
                        <a:p>
                          <a:pPr algn="ctr"/>
                          <a:r>
                            <a:rPr lang="en-US" sz="25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690491">
                    <a:tc>
                      <a:txBody>
                        <a:bodyPr/>
                        <a:lstStyle/>
                        <a:p>
                          <a:pPr algn="ctr"/>
                          <a:r>
                            <a:rPr lang="en-US" sz="25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5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Choice>
        <mc:Fallback xmlns="">
          <p:graphicFrame>
            <p:nvGraphicFramePr>
              <p:cNvPr id="18" name="Table 13">
                <a:extLst>
                  <a:ext uri="{FF2B5EF4-FFF2-40B4-BE49-F238E27FC236}">
                    <a16:creationId xmlns:a16="http://schemas.microsoft.com/office/drawing/2014/main" id="{575228DC-8949-BF08-0D32-7BFD165BC3D7}"/>
                  </a:ext>
                </a:extLst>
              </p:cNvPr>
              <p:cNvGraphicFramePr>
                <a:graphicFrameLocks noGrp="1"/>
              </p:cNvGraphicFramePr>
              <p:nvPr>
                <p:extLst>
                  <p:ext uri="{D42A27DB-BD31-4B8C-83A1-F6EECF244321}">
                    <p14:modId xmlns:p14="http://schemas.microsoft.com/office/powerpoint/2010/main" val="3733307274"/>
                  </p:ext>
                </p:extLst>
              </p:nvPr>
            </p:nvGraphicFramePr>
            <p:xfrm>
              <a:off x="725845" y="3971411"/>
              <a:ext cx="10704155" cy="1798320"/>
            </p:xfrm>
            <a:graphic>
              <a:graphicData uri="http://schemas.openxmlformats.org/drawingml/2006/table">
                <a:tbl>
                  <a:tblPr firstRow="1" bandRow="1">
                    <a:tableStyleId>{93296810-A885-4BE3-A3E7-6D5BEEA58F35}</a:tableStyleId>
                  </a:tblPr>
                  <a:tblGrid>
                    <a:gridCol w="2026268">
                      <a:extLst>
                        <a:ext uri="{9D8B030D-6E8A-4147-A177-3AD203B41FA5}">
                          <a16:colId xmlns:a16="http://schemas.microsoft.com/office/drawing/2014/main" val="1913795865"/>
                        </a:ext>
                      </a:extLst>
                    </a:gridCol>
                    <a:gridCol w="1510385">
                      <a:extLst>
                        <a:ext uri="{9D8B030D-6E8A-4147-A177-3AD203B41FA5}">
                          <a16:colId xmlns:a16="http://schemas.microsoft.com/office/drawing/2014/main" val="1264622068"/>
                        </a:ext>
                      </a:extLst>
                    </a:gridCol>
                    <a:gridCol w="1510385">
                      <a:extLst>
                        <a:ext uri="{9D8B030D-6E8A-4147-A177-3AD203B41FA5}">
                          <a16:colId xmlns:a16="http://schemas.microsoft.com/office/drawing/2014/main" val="397702833"/>
                        </a:ext>
                      </a:extLst>
                    </a:gridCol>
                    <a:gridCol w="1510385">
                      <a:extLst>
                        <a:ext uri="{9D8B030D-6E8A-4147-A177-3AD203B41FA5}">
                          <a16:colId xmlns:a16="http://schemas.microsoft.com/office/drawing/2014/main" val="2741692590"/>
                        </a:ext>
                      </a:extLst>
                    </a:gridCol>
                    <a:gridCol w="2656564">
                      <a:extLst>
                        <a:ext uri="{9D8B030D-6E8A-4147-A177-3AD203B41FA5}">
                          <a16:colId xmlns:a16="http://schemas.microsoft.com/office/drawing/2014/main" val="1601266568"/>
                        </a:ext>
                      </a:extLst>
                    </a:gridCol>
                    <a:gridCol w="1490168">
                      <a:extLst>
                        <a:ext uri="{9D8B030D-6E8A-4147-A177-3AD203B41FA5}">
                          <a16:colId xmlns:a16="http://schemas.microsoft.com/office/drawing/2014/main" val="3726663111"/>
                        </a:ext>
                      </a:extLst>
                    </a:gridCol>
                  </a:tblGrid>
                  <a:tr h="472440">
                    <a:tc rowSpan="2">
                      <a:txBody>
                        <a:bodyPr/>
                        <a:lstStyle/>
                        <a:p>
                          <a:pPr algn="ctr"/>
                          <a:endParaRPr lang="en-US" sz="2500">
                            <a:latin typeface="Arial" panose="020B0604020202020204" pitchFamily="34" charset="0"/>
                            <a:cs typeface="Arial" panose="020B0604020202020204" pitchFamily="34" charset="0"/>
                          </a:endParaRPr>
                        </a:p>
                      </a:txBody>
                      <a:tcPr/>
                    </a:tc>
                    <a:tc gridSpan="3">
                      <a:txBody>
                        <a:bodyPr/>
                        <a:lstStyle/>
                        <a:p>
                          <a:pPr algn="ctr"/>
                          <a:r>
                            <a:rPr lang="en-US" sz="25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endParaRPr lang="en-US"/>
                        </a:p>
                      </a:txBody>
                      <a:tcPr>
                        <a:blipFill>
                          <a:blip r:embed="rId6"/>
                          <a:stretch>
                            <a:fillRect l="-247018" t="-4487" r="-57110" b="-104487"/>
                          </a:stretch>
                        </a:blipFill>
                      </a:tcPr>
                    </a:tc>
                    <a:tc rowSpan="2">
                      <a:txBody>
                        <a:bodyPr/>
                        <a:lstStyle/>
                        <a:p>
                          <a:pPr algn="ctr"/>
                          <a:r>
                            <a:rPr lang="en-US" sz="25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472440">
                    <a:tc vMerge="1">
                      <a:txBody>
                        <a:bodyPr/>
                        <a:lstStyle/>
                        <a:p>
                          <a:endParaRPr lang="en-US"/>
                        </a:p>
                      </a:txBody>
                      <a:tcPr/>
                    </a:tc>
                    <a:tc>
                      <a:txBody>
                        <a:bodyPr/>
                        <a:lstStyle/>
                        <a:p>
                          <a:pPr algn="ctr"/>
                          <a:r>
                            <a:rPr lang="en-US" sz="25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853440">
                    <a:tc>
                      <a:txBody>
                        <a:bodyPr/>
                        <a:lstStyle/>
                        <a:p>
                          <a:pPr algn="ctr"/>
                          <a:r>
                            <a:rPr lang="en-US" sz="25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5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Fallback>
      </mc:AlternateContent>
      <p:sp>
        <p:nvSpPr>
          <p:cNvPr id="19" name="TextBox 18">
            <a:extLst>
              <a:ext uri="{FF2B5EF4-FFF2-40B4-BE49-F238E27FC236}">
                <a16:creationId xmlns:a16="http://schemas.microsoft.com/office/drawing/2014/main" id="{9CD88D99-E717-2A75-0AF1-2ADA50B19175}"/>
              </a:ext>
            </a:extLst>
          </p:cNvPr>
          <p:cNvSpPr txBox="1"/>
          <p:nvPr/>
        </p:nvSpPr>
        <p:spPr>
          <a:xfrm>
            <a:off x="879215" y="3454526"/>
            <a:ext cx="2062112" cy="477054"/>
          </a:xfrm>
          <a:prstGeom prst="rect">
            <a:avLst/>
          </a:prstGeom>
          <a:noFill/>
        </p:spPr>
        <p:txBody>
          <a:bodyPr wrap="square">
            <a:spAutoFit/>
          </a:bodyPr>
          <a:lstStyle/>
          <a:p>
            <a:pPr algn="ctr"/>
            <a:r>
              <a:rPr lang="en-US" sz="2500" i="1">
                <a:solidFill>
                  <a:srgbClr val="7030A0"/>
                </a:solidFill>
                <a:effectLst/>
                <a:latin typeface="Arial" panose="020B0604020202020204" pitchFamily="34" charset="0"/>
                <a:ea typeface="Times New Roman" panose="02020603050405020304" pitchFamily="18" charset="0"/>
              </a:rPr>
              <a:t>Bảng 6.2:</a:t>
            </a:r>
            <a:endParaRPr lang="en-US" sz="2500" i="1">
              <a:solidFill>
                <a:srgbClr val="7030A0"/>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D9814F3-DE45-16B6-F9D9-92AAEF05B083}"/>
                  </a:ext>
                </a:extLst>
              </p:cNvPr>
              <p:cNvSpPr txBox="1"/>
              <p:nvPr/>
            </p:nvSpPr>
            <p:spPr>
              <a:xfrm>
                <a:off x="4267200" y="5932800"/>
                <a:ext cx="2330111" cy="811119"/>
              </a:xfrm>
              <a:prstGeom prst="rect">
                <a:avLst/>
              </a:prstGeom>
              <a:noFill/>
            </p:spPr>
            <p:txBody>
              <a:bodyPr wrap="square">
                <a:spAutoFit/>
              </a:bodyPr>
              <a:lstStyle/>
              <a:p>
                <a14:m>
                  <m:oMath xmlns:m="http://schemas.openxmlformats.org/officeDocument/2006/math">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𝒗</m:t>
                        </m:r>
                        <m:r>
                          <a:rPr lang="en-US" sz="3000" b="1" i="1" baseline="-25000" smtClean="0">
                            <a:solidFill>
                              <a:srgbClr val="FF0000"/>
                            </a:solidFill>
                            <a:latin typeface="Cambria Math" panose="02040503050406030204" pitchFamily="18" charset="0"/>
                          </a:rPr>
                          <m:t>𝒕</m:t>
                        </m:r>
                      </m:e>
                    </m:acc>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a:t>
                </a:r>
                <a14:m>
                  <m:oMath xmlns:m="http://schemas.openxmlformats.org/officeDocument/2006/math">
                    <m:f>
                      <m:fPr>
                        <m:ctrlPr>
                          <a:rPr lang="en-US" sz="3000" i="1" smtClean="0">
                            <a:solidFill>
                              <a:srgbClr val="FF0000"/>
                            </a:solidFill>
                            <a:latin typeface="Cambria Math" panose="02040503050406030204" pitchFamily="18" charset="0"/>
                            <a:cs typeface="Arial" panose="020B0604020202020204" pitchFamily="34" charset="0"/>
                            <a:sym typeface="Symbol" panose="05050102010706020507" pitchFamily="18" charset="2"/>
                          </a:rPr>
                        </m:ctrlPr>
                      </m:fPr>
                      <m:num>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𝒅</m:t>
                            </m:r>
                          </m:e>
                        </m:acc>
                        <m:r>
                          <m:rPr>
                            <m:nor/>
                          </m:rPr>
                          <a:rPr lang="en-US" sz="3000" smtClean="0">
                            <a:solidFill>
                              <a:srgbClr val="FF0000"/>
                            </a:solidFill>
                            <a:latin typeface="Arial" panose="020B0604020202020204" pitchFamily="34" charset="0"/>
                            <a:cs typeface="Arial" panose="020B0604020202020204" pitchFamily="34" charset="0"/>
                          </a:rPr>
                          <m:t> </m:t>
                        </m:r>
                      </m:num>
                      <m:den>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𝒕</m:t>
                            </m:r>
                          </m:e>
                        </m:acc>
                      </m:den>
                    </m:f>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 </a:t>
                </a:r>
                <a:endParaRPr lang="en-US" sz="3000">
                  <a:solidFill>
                    <a:srgbClr val="FF0000"/>
                  </a:solidFill>
                </a:endParaRPr>
              </a:p>
            </p:txBody>
          </p:sp>
        </mc:Choice>
        <mc:Fallback xmlns="">
          <p:sp>
            <p:nvSpPr>
              <p:cNvPr id="20" name="TextBox 19">
                <a:extLst>
                  <a:ext uri="{FF2B5EF4-FFF2-40B4-BE49-F238E27FC236}">
                    <a16:creationId xmlns:a16="http://schemas.microsoft.com/office/drawing/2014/main" id="{7D9814F3-DE45-16B6-F9D9-92AAEF05B083}"/>
                  </a:ext>
                </a:extLst>
              </p:cNvPr>
              <p:cNvSpPr txBox="1">
                <a:spLocks noRot="1" noChangeAspect="1" noMove="1" noResize="1" noEditPoints="1" noAdjustHandles="1" noChangeArrowheads="1" noChangeShapeType="1" noTextEdit="1"/>
              </p:cNvSpPr>
              <p:nvPr/>
            </p:nvSpPr>
            <p:spPr>
              <a:xfrm>
                <a:off x="4267200" y="5932800"/>
                <a:ext cx="2330111" cy="811119"/>
              </a:xfrm>
              <a:prstGeom prst="rect">
                <a:avLst/>
              </a:prstGeom>
              <a:blipFill>
                <a:blip r:embed="rId7"/>
                <a:stretch>
                  <a:fillRect b="-9023"/>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98464390-2700-9C48-D8B0-78B953A20DC2}"/>
              </a:ext>
            </a:extLst>
          </p:cNvPr>
          <p:cNvSpPr txBox="1"/>
          <p:nvPr/>
        </p:nvSpPr>
        <p:spPr>
          <a:xfrm>
            <a:off x="3271329" y="3500362"/>
            <a:ext cx="7010400" cy="477054"/>
          </a:xfrm>
          <a:prstGeom prst="rect">
            <a:avLst/>
          </a:prstGeom>
          <a:noFill/>
        </p:spPr>
        <p:txBody>
          <a:bodyPr wrap="square">
            <a:spAutoFit/>
          </a:bodyPr>
          <a:lstStyle/>
          <a:p>
            <a:r>
              <a:rPr lang="en-US" sz="2500" i="1">
                <a:solidFill>
                  <a:srgbClr val="7030A0"/>
                </a:solidFill>
                <a:latin typeface="Arial" panose="020B0604020202020204" pitchFamily="34" charset="0"/>
                <a:ea typeface="Times New Roman" panose="02020603050405020304" pitchFamily="18" charset="0"/>
              </a:rPr>
              <a:t>Đường kính viên bi</a:t>
            </a:r>
            <a:r>
              <a:rPr lang="en-US" sz="2500" i="1">
                <a:solidFill>
                  <a:srgbClr val="7030A0"/>
                </a:solidFill>
                <a:effectLst/>
                <a:latin typeface="Arial" panose="020B0604020202020204" pitchFamily="34" charset="0"/>
                <a:ea typeface="Times New Roman" panose="02020603050405020304" pitchFamily="18" charset="0"/>
              </a:rPr>
              <a:t>: d = … (m); </a:t>
            </a:r>
            <a:r>
              <a:rPr lang="en-US" sz="2500" i="1">
                <a:solidFill>
                  <a:srgbClr val="7030A0"/>
                </a:solidFill>
                <a:effectLst/>
                <a:latin typeface="Arial" panose="020B0604020202020204" pitchFamily="34" charset="0"/>
                <a:ea typeface="Times New Roman" panose="02020603050405020304" pitchFamily="18" charset="0"/>
                <a:sym typeface="Symbol" panose="05050102010706020507" pitchFamily="18" charset="2"/>
              </a:rPr>
              <a:t>d</a:t>
            </a:r>
            <a:r>
              <a:rPr lang="en-US" sz="2500" i="1">
                <a:solidFill>
                  <a:srgbClr val="7030A0"/>
                </a:solidFill>
                <a:effectLst/>
                <a:latin typeface="Arial" panose="020B0604020202020204" pitchFamily="34" charset="0"/>
                <a:ea typeface="Times New Roman" panose="02020603050405020304" pitchFamily="18" charset="0"/>
              </a:rPr>
              <a:t> =… (m)</a:t>
            </a:r>
            <a:endParaRPr lang="en-US" sz="2500"/>
          </a:p>
        </p:txBody>
      </p:sp>
      <p:sp>
        <p:nvSpPr>
          <p:cNvPr id="22" name="TextBox 21">
            <a:extLst>
              <a:ext uri="{FF2B5EF4-FFF2-40B4-BE49-F238E27FC236}">
                <a16:creationId xmlns:a16="http://schemas.microsoft.com/office/drawing/2014/main" id="{D9FB0755-258B-4BDC-685E-5AD8B7F89B70}"/>
              </a:ext>
            </a:extLst>
          </p:cNvPr>
          <p:cNvSpPr txBox="1"/>
          <p:nvPr/>
        </p:nvSpPr>
        <p:spPr>
          <a:xfrm>
            <a:off x="1036549" y="2236083"/>
            <a:ext cx="9921750" cy="861774"/>
          </a:xfrm>
          <a:prstGeom prst="rect">
            <a:avLst/>
          </a:prstGeom>
          <a:noFill/>
        </p:spPr>
        <p:txBody>
          <a:bodyPr wrap="square">
            <a:spAutoFit/>
          </a:bodyPr>
          <a:lstStyle/>
          <a:p>
            <a:pPr marL="288925" marR="0" indent="-288925">
              <a:spcBef>
                <a:spcPts val="0"/>
              </a:spcBef>
              <a:spcAft>
                <a:spcPts val="0"/>
              </a:spcAft>
            </a:pPr>
            <a:r>
              <a:rPr lang="en-US" sz="2500">
                <a:solidFill>
                  <a:srgbClr val="000000"/>
                </a:solidFill>
                <a:latin typeface="Arial" panose="020B0604020202020204" pitchFamily="34" charset="0"/>
                <a:ea typeface="Times New Roman" panose="02020603050405020304" pitchFamily="18" charset="0"/>
              </a:rPr>
              <a:t>8. </a:t>
            </a:r>
            <a:r>
              <a:rPr lang="en-US" sz="2500">
                <a:solidFill>
                  <a:srgbClr val="000000"/>
                </a:solidFill>
                <a:effectLst/>
                <a:latin typeface="Arial" panose="020B0604020202020204" pitchFamily="34" charset="0"/>
                <a:ea typeface="Times New Roman" panose="02020603050405020304" pitchFamily="18" charset="0"/>
              </a:rPr>
              <a:t> Thực hiện lại các thao tác 4,5, 6, 7, ba lần </a:t>
            </a:r>
            <a:r>
              <a:rPr lang="en-US" sz="2500">
                <a:solidFill>
                  <a:srgbClr val="000000"/>
                </a:solidFill>
                <a:effectLst/>
                <a:latin typeface="Arial" panose="020B0604020202020204" pitchFamily="34" charset="0"/>
                <a:ea typeface="游明朝" panose="02020400000000000000" pitchFamily="18" charset="-128"/>
              </a:rPr>
              <a:t>và ghi các giá trị thời gian t vào Bảng 6.2 trong báo cáo.</a:t>
            </a:r>
            <a:endParaRPr lang="en-US" sz="2500"/>
          </a:p>
        </p:txBody>
      </p:sp>
    </p:spTree>
    <p:extLst>
      <p:ext uri="{BB962C8B-B14F-4D97-AF65-F5344CB8AC3E}">
        <p14:creationId xmlns:p14="http://schemas.microsoft.com/office/powerpoint/2010/main" val="364923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1D4A73B-9EA4-879E-CCF0-01625D157CE3}"/>
              </a:ext>
            </a:extLst>
          </p:cNvPr>
          <p:cNvSpPr/>
          <p:nvPr/>
        </p:nvSpPr>
        <p:spPr>
          <a:xfrm>
            <a:off x="770096" y="838200"/>
            <a:ext cx="10651808" cy="114300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3" name="Text Box 29">
            <a:extLst>
              <a:ext uri="{FF2B5EF4-FFF2-40B4-BE49-F238E27FC236}">
                <a16:creationId xmlns:a16="http://schemas.microsoft.com/office/drawing/2014/main" id="{B08825EF-F172-E04F-9ED1-70BBEC358FAA}"/>
              </a:ext>
            </a:extLst>
          </p:cNvPr>
          <p:cNvSpPr txBox="1">
            <a:spLocks noChangeArrowheads="1"/>
          </p:cNvSpPr>
          <p:nvPr/>
        </p:nvSpPr>
        <p:spPr bwMode="auto">
          <a:xfrm>
            <a:off x="947052" y="794229"/>
            <a:ext cx="10061514" cy="1246495"/>
          </a:xfrm>
          <a:prstGeom prst="rect">
            <a:avLst/>
          </a:prstGeom>
          <a:noFill/>
          <a:ln>
            <a:noFill/>
          </a:ln>
          <a:effectLst/>
        </p:spPr>
        <p:txBody>
          <a:bodyPr wrap="square">
            <a:spAutoFit/>
          </a:bodyPr>
          <a:lstStyle/>
          <a:p>
            <a:pPr marL="0" marR="0" algn="ctr">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rPr>
              <a:t>Xử lí kết quả thí nghiệm</a:t>
            </a:r>
          </a:p>
          <a:p>
            <a:pPr algn="ctr"/>
            <a:r>
              <a:rPr lang="en-US" sz="2500">
                <a:solidFill>
                  <a:srgbClr val="000000"/>
                </a:solidFill>
                <a:effectLst/>
                <a:latin typeface="Arial" panose="020B0604020202020204" pitchFamily="34" charset="0"/>
                <a:ea typeface="Times New Roman" panose="02020603050405020304" pitchFamily="18" charset="0"/>
              </a:rPr>
              <a:t>1. Tính tốc độ trung bình và tốc độ tức thời của viên bi thép và điều kết quả vào Bảng 6.1 và Bảng 6.2. </a:t>
            </a:r>
            <a:r>
              <a:rPr lang="en-US" sz="2500" b="1">
                <a:solidFill>
                  <a:srgbClr val="000000"/>
                </a:solidFill>
                <a:effectLst/>
                <a:latin typeface="Arial" panose="020B0604020202020204" pitchFamily="34" charset="0"/>
                <a:ea typeface="Times New Roman" panose="02020603050405020304" pitchFamily="18" charset="0"/>
              </a:rPr>
              <a:t> </a:t>
            </a:r>
          </a:p>
        </p:txBody>
      </p:sp>
      <p:grpSp>
        <p:nvGrpSpPr>
          <p:cNvPr id="15" name="Group 14">
            <a:extLst>
              <a:ext uri="{FF2B5EF4-FFF2-40B4-BE49-F238E27FC236}">
                <a16:creationId xmlns:a16="http://schemas.microsoft.com/office/drawing/2014/main" id="{2A6C3612-213C-EB78-5C3D-3FA7F2E65C75}"/>
              </a:ext>
            </a:extLst>
          </p:cNvPr>
          <p:cNvGrpSpPr/>
          <p:nvPr/>
        </p:nvGrpSpPr>
        <p:grpSpPr>
          <a:xfrm>
            <a:off x="534577" y="515635"/>
            <a:ext cx="513327" cy="492626"/>
            <a:chOff x="501379" y="507464"/>
            <a:chExt cx="518742" cy="492626"/>
          </a:xfrm>
        </p:grpSpPr>
        <p:sp>
          <p:nvSpPr>
            <p:cNvPr id="18" name="Oval 17">
              <a:extLst>
                <a:ext uri="{FF2B5EF4-FFF2-40B4-BE49-F238E27FC236}">
                  <a16:creationId xmlns:a16="http://schemas.microsoft.com/office/drawing/2014/main" id="{D2313A59-1DA0-9A7B-27F7-4A55A6B8D139}"/>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A0DD21B-B20F-8EF2-F0E2-3568F5FB300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grpSp>
        <p:nvGrpSpPr>
          <p:cNvPr id="14" name="Group 56">
            <a:extLst>
              <a:ext uri="{FF2B5EF4-FFF2-40B4-BE49-F238E27FC236}">
                <a16:creationId xmlns:a16="http://schemas.microsoft.com/office/drawing/2014/main" id="{84A80B80-D22E-335F-23D4-D81AB956AEC1}"/>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17" name="Rounded Rectangle 57">
              <a:extLst>
                <a:ext uri="{FF2B5EF4-FFF2-40B4-BE49-F238E27FC236}">
                  <a16:creationId xmlns:a16="http://schemas.microsoft.com/office/drawing/2014/main" id="{C9170C55-5FA9-6BD9-3FB4-368415BE72D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9" name="Rounded Rectangle 4">
              <a:extLst>
                <a:ext uri="{FF2B5EF4-FFF2-40B4-BE49-F238E27FC236}">
                  <a16:creationId xmlns:a16="http://schemas.microsoft.com/office/drawing/2014/main" id="{9270A91D-986C-D139-20E9-7BE06BBD407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mc:AlternateContent xmlns:mc="http://schemas.openxmlformats.org/markup-compatibility/2006" xmlns:a14="http://schemas.microsoft.com/office/drawing/2010/main">
        <mc:Choice Requires="a14">
          <p:graphicFrame>
            <p:nvGraphicFramePr>
              <p:cNvPr id="31" name="Table 13">
                <a:extLst>
                  <a:ext uri="{FF2B5EF4-FFF2-40B4-BE49-F238E27FC236}">
                    <a16:creationId xmlns:a16="http://schemas.microsoft.com/office/drawing/2014/main" id="{40D486EE-1491-2667-A70D-991351164C82}"/>
                  </a:ext>
                </a:extLst>
              </p:cNvPr>
              <p:cNvGraphicFramePr>
                <a:graphicFrameLocks noGrp="1"/>
              </p:cNvGraphicFramePr>
              <p:nvPr>
                <p:extLst>
                  <p:ext uri="{D42A27DB-BD31-4B8C-83A1-F6EECF244321}">
                    <p14:modId xmlns:p14="http://schemas.microsoft.com/office/powerpoint/2010/main" val="916824016"/>
                  </p:ext>
                </p:extLst>
              </p:nvPr>
            </p:nvGraphicFramePr>
            <p:xfrm>
              <a:off x="598913" y="2577341"/>
              <a:ext cx="9143999" cy="1493520"/>
            </p:xfrm>
            <a:graphic>
              <a:graphicData uri="http://schemas.openxmlformats.org/drawingml/2006/table">
                <a:tbl>
                  <a:tblPr firstRow="1" bandRow="1">
                    <a:tableStyleId>{93296810-A885-4BE3-A3E7-6D5BEEA58F35}</a:tableStyleId>
                  </a:tblPr>
                  <a:tblGrid>
                    <a:gridCol w="1625082">
                      <a:extLst>
                        <a:ext uri="{9D8B030D-6E8A-4147-A177-3AD203B41FA5}">
                          <a16:colId xmlns:a16="http://schemas.microsoft.com/office/drawing/2014/main" val="1913795865"/>
                        </a:ext>
                      </a:extLst>
                    </a:gridCol>
                    <a:gridCol w="1122810">
                      <a:extLst>
                        <a:ext uri="{9D8B030D-6E8A-4147-A177-3AD203B41FA5}">
                          <a16:colId xmlns:a16="http://schemas.microsoft.com/office/drawing/2014/main" val="1264622068"/>
                        </a:ext>
                      </a:extLst>
                    </a:gridCol>
                    <a:gridCol w="1250222">
                      <a:extLst>
                        <a:ext uri="{9D8B030D-6E8A-4147-A177-3AD203B41FA5}">
                          <a16:colId xmlns:a16="http://schemas.microsoft.com/office/drawing/2014/main" val="397702833"/>
                        </a:ext>
                      </a:extLst>
                    </a:gridCol>
                    <a:gridCol w="1569471">
                      <a:extLst>
                        <a:ext uri="{9D8B030D-6E8A-4147-A177-3AD203B41FA5}">
                          <a16:colId xmlns:a16="http://schemas.microsoft.com/office/drawing/2014/main" val="2741692590"/>
                        </a:ext>
                      </a:extLst>
                    </a:gridCol>
                    <a:gridCol w="2057400">
                      <a:extLst>
                        <a:ext uri="{9D8B030D-6E8A-4147-A177-3AD203B41FA5}">
                          <a16:colId xmlns:a16="http://schemas.microsoft.com/office/drawing/2014/main" val="1601266568"/>
                        </a:ext>
                      </a:extLst>
                    </a:gridCol>
                    <a:gridCol w="1519014">
                      <a:extLst>
                        <a:ext uri="{9D8B030D-6E8A-4147-A177-3AD203B41FA5}">
                          <a16:colId xmlns:a16="http://schemas.microsoft.com/office/drawing/2014/main" val="3726663111"/>
                        </a:ext>
                      </a:extLst>
                    </a:gridCol>
                  </a:tblGrid>
                  <a:tr h="291875">
                    <a:tc rowSpan="2">
                      <a:txBody>
                        <a:bodyPr/>
                        <a:lstStyle/>
                        <a:p>
                          <a:pPr algn="ctr"/>
                          <a:endParaRPr lang="en-US" sz="2000">
                            <a:latin typeface="Arial" panose="020B0604020202020204" pitchFamily="34" charset="0"/>
                            <a:cs typeface="Arial" panose="020B0604020202020204" pitchFamily="34" charset="0"/>
                          </a:endParaRPr>
                        </a:p>
                      </a:txBody>
                      <a:tcPr/>
                    </a:tc>
                    <a:tc gridSpan="3">
                      <a:txBody>
                        <a:bodyPr/>
                        <a:lstStyle/>
                        <a:p>
                          <a:pPr algn="ctr"/>
                          <a:r>
                            <a:rPr lang="en-US" sz="20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Thời gian  trung bình </a:t>
                          </a:r>
                          <a14:m>
                            <m:oMath xmlns:m="http://schemas.openxmlformats.org/officeDocument/2006/math">
                              <m:acc>
                                <m:accPr>
                                  <m:chr m:val="̅"/>
                                  <m:ctrlPr>
                                    <a:rPr lang="en-US" sz="2000" i="1" smtClean="0">
                                      <a:latin typeface="Cambria Math" panose="02040503050406030204" pitchFamily="18" charset="0"/>
                                    </a:rPr>
                                  </m:ctrlPr>
                                </m:accPr>
                                <m:e>
                                  <m:r>
                                    <a:rPr lang="en-US" sz="2000" b="1" i="1" smtClean="0">
                                      <a:latin typeface="Cambria Math" panose="02040503050406030204" pitchFamily="18" charset="0"/>
                                    </a:rPr>
                                    <m:t>𝒕</m:t>
                                  </m:r>
                                </m:e>
                              </m:acc>
                            </m:oMath>
                          </a14:m>
                          <a:r>
                            <a:rPr lang="en-US" sz="2000">
                              <a:latin typeface="Arial" panose="020B0604020202020204" pitchFamily="34" charset="0"/>
                              <a:cs typeface="Arial" panose="020B0604020202020204" pitchFamily="34" charset="0"/>
                            </a:rPr>
                            <a:t> (s)</a:t>
                          </a:r>
                        </a:p>
                      </a:txBody>
                      <a:tcPr/>
                    </a:tc>
                    <a:tc rowSpan="2">
                      <a:txBody>
                        <a:bodyPr/>
                        <a:lstStyle/>
                        <a:p>
                          <a:pPr algn="ctr"/>
                          <a:r>
                            <a:rPr lang="en-US" sz="20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24731">
                    <a:tc vMerge="1">
                      <a:txBody>
                        <a:bodyPr/>
                        <a:lstStyle/>
                        <a:p>
                          <a:endParaRPr lang="en-US"/>
                        </a:p>
                      </a:txBody>
                      <a:tcPr/>
                    </a:tc>
                    <a:tc>
                      <a:txBody>
                        <a:bodyPr/>
                        <a:lstStyle/>
                        <a:p>
                          <a:pPr algn="ctr"/>
                          <a:r>
                            <a:rPr lang="en-US" sz="20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690491">
                    <a:tc>
                      <a:txBody>
                        <a:bodyPr/>
                        <a:lstStyle/>
                        <a:p>
                          <a:pPr algn="ctr"/>
                          <a:r>
                            <a:rPr lang="en-US" sz="20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0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Choice>
        <mc:Fallback xmlns="">
          <p:graphicFrame>
            <p:nvGraphicFramePr>
              <p:cNvPr id="31" name="Table 13">
                <a:extLst>
                  <a:ext uri="{FF2B5EF4-FFF2-40B4-BE49-F238E27FC236}">
                    <a16:creationId xmlns:a16="http://schemas.microsoft.com/office/drawing/2014/main" id="{40D486EE-1491-2667-A70D-991351164C82}"/>
                  </a:ext>
                </a:extLst>
              </p:cNvPr>
              <p:cNvGraphicFramePr>
                <a:graphicFrameLocks noGrp="1"/>
              </p:cNvGraphicFramePr>
              <p:nvPr>
                <p:extLst>
                  <p:ext uri="{D42A27DB-BD31-4B8C-83A1-F6EECF244321}">
                    <p14:modId xmlns:p14="http://schemas.microsoft.com/office/powerpoint/2010/main" val="916824016"/>
                  </p:ext>
                </p:extLst>
              </p:nvPr>
            </p:nvGraphicFramePr>
            <p:xfrm>
              <a:off x="598913" y="2577341"/>
              <a:ext cx="9143999" cy="1493520"/>
            </p:xfrm>
            <a:graphic>
              <a:graphicData uri="http://schemas.openxmlformats.org/drawingml/2006/table">
                <a:tbl>
                  <a:tblPr firstRow="1" bandRow="1">
                    <a:tableStyleId>{93296810-A885-4BE3-A3E7-6D5BEEA58F35}</a:tableStyleId>
                  </a:tblPr>
                  <a:tblGrid>
                    <a:gridCol w="1625082">
                      <a:extLst>
                        <a:ext uri="{9D8B030D-6E8A-4147-A177-3AD203B41FA5}">
                          <a16:colId xmlns:a16="http://schemas.microsoft.com/office/drawing/2014/main" val="1913795865"/>
                        </a:ext>
                      </a:extLst>
                    </a:gridCol>
                    <a:gridCol w="1122810">
                      <a:extLst>
                        <a:ext uri="{9D8B030D-6E8A-4147-A177-3AD203B41FA5}">
                          <a16:colId xmlns:a16="http://schemas.microsoft.com/office/drawing/2014/main" val="1264622068"/>
                        </a:ext>
                      </a:extLst>
                    </a:gridCol>
                    <a:gridCol w="1250222">
                      <a:extLst>
                        <a:ext uri="{9D8B030D-6E8A-4147-A177-3AD203B41FA5}">
                          <a16:colId xmlns:a16="http://schemas.microsoft.com/office/drawing/2014/main" val="397702833"/>
                        </a:ext>
                      </a:extLst>
                    </a:gridCol>
                    <a:gridCol w="1569471">
                      <a:extLst>
                        <a:ext uri="{9D8B030D-6E8A-4147-A177-3AD203B41FA5}">
                          <a16:colId xmlns:a16="http://schemas.microsoft.com/office/drawing/2014/main" val="2741692590"/>
                        </a:ext>
                      </a:extLst>
                    </a:gridCol>
                    <a:gridCol w="2057400">
                      <a:extLst>
                        <a:ext uri="{9D8B030D-6E8A-4147-A177-3AD203B41FA5}">
                          <a16:colId xmlns:a16="http://schemas.microsoft.com/office/drawing/2014/main" val="1601266568"/>
                        </a:ext>
                      </a:extLst>
                    </a:gridCol>
                    <a:gridCol w="1519014">
                      <a:extLst>
                        <a:ext uri="{9D8B030D-6E8A-4147-A177-3AD203B41FA5}">
                          <a16:colId xmlns:a16="http://schemas.microsoft.com/office/drawing/2014/main" val="3726663111"/>
                        </a:ext>
                      </a:extLst>
                    </a:gridCol>
                  </a:tblGrid>
                  <a:tr h="396240">
                    <a:tc rowSpan="2">
                      <a:txBody>
                        <a:bodyPr/>
                        <a:lstStyle/>
                        <a:p>
                          <a:pPr algn="ctr"/>
                          <a:endParaRPr lang="en-US" sz="2000">
                            <a:latin typeface="Arial" panose="020B0604020202020204" pitchFamily="34" charset="0"/>
                            <a:cs typeface="Arial" panose="020B0604020202020204" pitchFamily="34" charset="0"/>
                          </a:endParaRPr>
                        </a:p>
                      </a:txBody>
                      <a:tcPr/>
                    </a:tc>
                    <a:tc gridSpan="3">
                      <a:txBody>
                        <a:bodyPr/>
                        <a:lstStyle/>
                        <a:p>
                          <a:pPr algn="ctr"/>
                          <a:r>
                            <a:rPr lang="en-US" sz="20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endParaRPr lang="en-US"/>
                        </a:p>
                      </a:txBody>
                      <a:tcPr>
                        <a:blipFill>
                          <a:blip r:embed="rId5"/>
                          <a:stretch>
                            <a:fillRect l="-270710" t="-3053" r="-74852" b="-102290"/>
                          </a:stretch>
                        </a:blipFill>
                      </a:tcPr>
                    </a:tc>
                    <a:tc rowSpan="2">
                      <a:txBody>
                        <a:bodyPr/>
                        <a:lstStyle/>
                        <a:p>
                          <a:pPr algn="ctr"/>
                          <a:r>
                            <a:rPr lang="en-US" sz="20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96240">
                    <a:tc vMerge="1">
                      <a:txBody>
                        <a:bodyPr/>
                        <a:lstStyle/>
                        <a:p>
                          <a:endParaRPr lang="en-US"/>
                        </a:p>
                      </a:txBody>
                      <a:tcPr/>
                    </a:tc>
                    <a:tc>
                      <a:txBody>
                        <a:bodyPr/>
                        <a:lstStyle/>
                        <a:p>
                          <a:pPr algn="ctr"/>
                          <a:r>
                            <a:rPr lang="en-US" sz="20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701040">
                    <a:tc>
                      <a:txBody>
                        <a:bodyPr/>
                        <a:lstStyle/>
                        <a:p>
                          <a:pPr algn="ctr"/>
                          <a:r>
                            <a:rPr lang="en-US" sz="20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0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Fallback>
      </mc:AlternateContent>
      <p:sp>
        <p:nvSpPr>
          <p:cNvPr id="32" name="TextBox 31">
            <a:extLst>
              <a:ext uri="{FF2B5EF4-FFF2-40B4-BE49-F238E27FC236}">
                <a16:creationId xmlns:a16="http://schemas.microsoft.com/office/drawing/2014/main" id="{65987B8B-53B2-CFF7-28EF-E7BDE8392575}"/>
              </a:ext>
            </a:extLst>
          </p:cNvPr>
          <p:cNvSpPr txBox="1"/>
          <p:nvPr/>
        </p:nvSpPr>
        <p:spPr>
          <a:xfrm>
            <a:off x="849571" y="2095921"/>
            <a:ext cx="1447800" cy="430887"/>
          </a:xfrm>
          <a:prstGeom prst="rect">
            <a:avLst/>
          </a:prstGeom>
          <a:noFill/>
        </p:spPr>
        <p:txBody>
          <a:bodyPr wrap="square">
            <a:spAutoFit/>
          </a:bodyPr>
          <a:lstStyle/>
          <a:p>
            <a:pPr algn="ctr"/>
            <a:r>
              <a:rPr lang="en-US" sz="2200" i="1">
                <a:solidFill>
                  <a:srgbClr val="7030A0"/>
                </a:solidFill>
                <a:effectLst/>
                <a:latin typeface="Arial" panose="020B0604020202020204" pitchFamily="34" charset="0"/>
                <a:ea typeface="Times New Roman" panose="02020603050405020304" pitchFamily="18" charset="0"/>
              </a:rPr>
              <a:t>Bảng 6.1:</a:t>
            </a:r>
            <a:endParaRPr lang="en-US" sz="2200" i="1">
              <a:solidFill>
                <a:srgbClr val="7030A0"/>
              </a:solidFill>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68CEC94-3296-34DE-215A-BEA1E1DBB194}"/>
                  </a:ext>
                </a:extLst>
              </p:cNvPr>
              <p:cNvSpPr txBox="1"/>
              <p:nvPr/>
            </p:nvSpPr>
            <p:spPr>
              <a:xfrm>
                <a:off x="9927402" y="2907081"/>
                <a:ext cx="2027498" cy="752963"/>
              </a:xfrm>
              <a:prstGeom prst="rect">
                <a:avLst/>
              </a:prstGeom>
              <a:noFill/>
            </p:spPr>
            <p:txBody>
              <a:bodyPr wrap="square">
                <a:spAutoFit/>
              </a:bodyPr>
              <a:lstStyle/>
              <a:p>
                <a14:m>
                  <m:oMath xmlns:m="http://schemas.openxmlformats.org/officeDocument/2006/math">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𝒗</m:t>
                        </m:r>
                      </m:e>
                    </m:acc>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a:t>
                </a:r>
                <a14:m>
                  <m:oMath xmlns:m="http://schemas.openxmlformats.org/officeDocument/2006/math">
                    <m:f>
                      <m:fPr>
                        <m:ctrlPr>
                          <a:rPr lang="en-US" sz="3000" i="1" smtClean="0">
                            <a:solidFill>
                              <a:srgbClr val="FF0000"/>
                            </a:solidFill>
                            <a:latin typeface="Cambria Math" panose="02040503050406030204" pitchFamily="18" charset="0"/>
                            <a:cs typeface="Arial" panose="020B0604020202020204" pitchFamily="34" charset="0"/>
                            <a:sym typeface="Symbol" panose="05050102010706020507" pitchFamily="18" charset="2"/>
                          </a:rPr>
                        </m:ctrlPr>
                      </m:fPr>
                      <m:num>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𝒔</m:t>
                            </m:r>
                          </m:e>
                        </m:acc>
                        <m:r>
                          <m:rPr>
                            <m:nor/>
                          </m:rPr>
                          <a:rPr lang="en-US" sz="3000" smtClean="0">
                            <a:solidFill>
                              <a:srgbClr val="FF0000"/>
                            </a:solidFill>
                            <a:latin typeface="Arial" panose="020B0604020202020204" pitchFamily="34" charset="0"/>
                            <a:cs typeface="Arial" panose="020B0604020202020204" pitchFamily="34" charset="0"/>
                          </a:rPr>
                          <m:t> </m:t>
                        </m:r>
                      </m:num>
                      <m:den>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𝒕</m:t>
                            </m:r>
                          </m:e>
                        </m:acc>
                      </m:den>
                    </m:f>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 </a:t>
                </a:r>
                <a:endParaRPr lang="en-US" sz="3000">
                  <a:solidFill>
                    <a:srgbClr val="FF0000"/>
                  </a:solidFill>
                </a:endParaRPr>
              </a:p>
            </p:txBody>
          </p:sp>
        </mc:Choice>
        <mc:Fallback xmlns="">
          <p:sp>
            <p:nvSpPr>
              <p:cNvPr id="33" name="TextBox 32">
                <a:extLst>
                  <a:ext uri="{FF2B5EF4-FFF2-40B4-BE49-F238E27FC236}">
                    <a16:creationId xmlns:a16="http://schemas.microsoft.com/office/drawing/2014/main" id="{568CEC94-3296-34DE-215A-BEA1E1DBB194}"/>
                  </a:ext>
                </a:extLst>
              </p:cNvPr>
              <p:cNvSpPr txBox="1">
                <a:spLocks noRot="1" noChangeAspect="1" noMove="1" noResize="1" noEditPoints="1" noAdjustHandles="1" noChangeArrowheads="1" noChangeShapeType="1" noTextEdit="1"/>
              </p:cNvSpPr>
              <p:nvPr/>
            </p:nvSpPr>
            <p:spPr>
              <a:xfrm>
                <a:off x="9927402" y="2907081"/>
                <a:ext cx="2027498" cy="752963"/>
              </a:xfrm>
              <a:prstGeom prst="rect">
                <a:avLst/>
              </a:prstGeom>
              <a:blipFill>
                <a:blip r:embed="rId6"/>
                <a:stretch>
                  <a:fillRect r="-6627" b="-10569"/>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E136EB71-E9A6-628D-5602-3E02AD20E4AD}"/>
              </a:ext>
            </a:extLst>
          </p:cNvPr>
          <p:cNvSpPr txBox="1"/>
          <p:nvPr/>
        </p:nvSpPr>
        <p:spPr>
          <a:xfrm>
            <a:off x="2580113" y="2084695"/>
            <a:ext cx="6112042" cy="477054"/>
          </a:xfrm>
          <a:prstGeom prst="rect">
            <a:avLst/>
          </a:prstGeom>
          <a:noFill/>
        </p:spPr>
        <p:txBody>
          <a:bodyPr wrap="square">
            <a:spAutoFit/>
          </a:bodyPr>
          <a:lstStyle/>
          <a:p>
            <a:r>
              <a:rPr lang="en-US" sz="2500" i="1">
                <a:solidFill>
                  <a:srgbClr val="7030A0"/>
                </a:solidFill>
                <a:effectLst/>
                <a:latin typeface="Arial" panose="020B0604020202020204" pitchFamily="34" charset="0"/>
                <a:ea typeface="Times New Roman" panose="02020603050405020304" pitchFamily="18" charset="0"/>
              </a:rPr>
              <a:t>Quãng đường: s = … (m); </a:t>
            </a:r>
            <a:r>
              <a:rPr lang="en-US" sz="2500" i="1">
                <a:solidFill>
                  <a:srgbClr val="7030A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i="1">
                <a:solidFill>
                  <a:srgbClr val="7030A0"/>
                </a:solidFill>
                <a:effectLst/>
                <a:latin typeface="Arial" panose="020B0604020202020204" pitchFamily="34" charset="0"/>
                <a:ea typeface="Times New Roman" panose="02020603050405020304" pitchFamily="18" charset="0"/>
              </a:rPr>
              <a:t>s =… (m)</a:t>
            </a:r>
            <a:endParaRPr lang="en-US" sz="2500"/>
          </a:p>
        </p:txBody>
      </p:sp>
      <mc:AlternateContent xmlns:mc="http://schemas.openxmlformats.org/markup-compatibility/2006" xmlns:a14="http://schemas.microsoft.com/office/drawing/2010/main">
        <mc:Choice Requires="a14">
          <p:graphicFrame>
            <p:nvGraphicFramePr>
              <p:cNvPr id="40" name="Table 13">
                <a:extLst>
                  <a:ext uri="{FF2B5EF4-FFF2-40B4-BE49-F238E27FC236}">
                    <a16:creationId xmlns:a16="http://schemas.microsoft.com/office/drawing/2014/main" id="{2CEB95BF-5372-3969-21DF-0930250DA1D9}"/>
                  </a:ext>
                </a:extLst>
              </p:cNvPr>
              <p:cNvGraphicFramePr>
                <a:graphicFrameLocks noGrp="1"/>
              </p:cNvGraphicFramePr>
              <p:nvPr>
                <p:extLst>
                  <p:ext uri="{D42A27DB-BD31-4B8C-83A1-F6EECF244321}">
                    <p14:modId xmlns:p14="http://schemas.microsoft.com/office/powerpoint/2010/main" val="3590987821"/>
                  </p:ext>
                </p:extLst>
              </p:nvPr>
            </p:nvGraphicFramePr>
            <p:xfrm>
              <a:off x="688235" y="4738247"/>
              <a:ext cx="8858166" cy="1493520"/>
            </p:xfrm>
            <a:graphic>
              <a:graphicData uri="http://schemas.openxmlformats.org/drawingml/2006/table">
                <a:tbl>
                  <a:tblPr firstRow="1" bandRow="1">
                    <a:tableStyleId>{93296810-A885-4BE3-A3E7-6D5BEEA58F35}</a:tableStyleId>
                  </a:tblPr>
                  <a:tblGrid>
                    <a:gridCol w="1466766">
                      <a:extLst>
                        <a:ext uri="{9D8B030D-6E8A-4147-A177-3AD203B41FA5}">
                          <a16:colId xmlns:a16="http://schemas.microsoft.com/office/drawing/2014/main" val="1913795865"/>
                        </a:ext>
                      </a:extLst>
                    </a:gridCol>
                    <a:gridCol w="1281126">
                      <a:extLst>
                        <a:ext uri="{9D8B030D-6E8A-4147-A177-3AD203B41FA5}">
                          <a16:colId xmlns:a16="http://schemas.microsoft.com/office/drawing/2014/main" val="1264622068"/>
                        </a:ext>
                      </a:extLst>
                    </a:gridCol>
                    <a:gridCol w="1250222">
                      <a:extLst>
                        <a:ext uri="{9D8B030D-6E8A-4147-A177-3AD203B41FA5}">
                          <a16:colId xmlns:a16="http://schemas.microsoft.com/office/drawing/2014/main" val="397702833"/>
                        </a:ext>
                      </a:extLst>
                    </a:gridCol>
                    <a:gridCol w="1278652">
                      <a:extLst>
                        <a:ext uri="{9D8B030D-6E8A-4147-A177-3AD203B41FA5}">
                          <a16:colId xmlns:a16="http://schemas.microsoft.com/office/drawing/2014/main" val="2741692590"/>
                        </a:ext>
                      </a:extLst>
                    </a:gridCol>
                    <a:gridCol w="2348219">
                      <a:extLst>
                        <a:ext uri="{9D8B030D-6E8A-4147-A177-3AD203B41FA5}">
                          <a16:colId xmlns:a16="http://schemas.microsoft.com/office/drawing/2014/main" val="1601266568"/>
                        </a:ext>
                      </a:extLst>
                    </a:gridCol>
                    <a:gridCol w="1233181">
                      <a:extLst>
                        <a:ext uri="{9D8B030D-6E8A-4147-A177-3AD203B41FA5}">
                          <a16:colId xmlns:a16="http://schemas.microsoft.com/office/drawing/2014/main" val="3726663111"/>
                        </a:ext>
                      </a:extLst>
                    </a:gridCol>
                  </a:tblGrid>
                  <a:tr h="291875">
                    <a:tc rowSpan="2">
                      <a:txBody>
                        <a:bodyPr/>
                        <a:lstStyle/>
                        <a:p>
                          <a:pPr algn="ctr"/>
                          <a:endParaRPr lang="en-US" sz="2000">
                            <a:latin typeface="Arial" panose="020B0604020202020204" pitchFamily="34" charset="0"/>
                            <a:cs typeface="Arial" panose="020B0604020202020204" pitchFamily="34" charset="0"/>
                          </a:endParaRPr>
                        </a:p>
                      </a:txBody>
                      <a:tcPr/>
                    </a:tc>
                    <a:tc gridSpan="3">
                      <a:txBody>
                        <a:bodyPr/>
                        <a:lstStyle/>
                        <a:p>
                          <a:pPr algn="ctr"/>
                          <a:r>
                            <a:rPr lang="en-US" sz="20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Thời gian  trung bình </a:t>
                          </a:r>
                          <a14:m>
                            <m:oMath xmlns:m="http://schemas.openxmlformats.org/officeDocument/2006/math">
                              <m:acc>
                                <m:accPr>
                                  <m:chr m:val="̅"/>
                                  <m:ctrlPr>
                                    <a:rPr lang="en-US" sz="2000" i="1" smtClean="0">
                                      <a:latin typeface="Cambria Math" panose="02040503050406030204" pitchFamily="18" charset="0"/>
                                    </a:rPr>
                                  </m:ctrlPr>
                                </m:accPr>
                                <m:e>
                                  <m:r>
                                    <a:rPr lang="en-US" sz="2000" b="1" i="1" smtClean="0">
                                      <a:latin typeface="Cambria Math" panose="02040503050406030204" pitchFamily="18" charset="0"/>
                                    </a:rPr>
                                    <m:t>𝒕</m:t>
                                  </m:r>
                                </m:e>
                              </m:acc>
                            </m:oMath>
                          </a14:m>
                          <a:r>
                            <a:rPr lang="en-US" sz="2000">
                              <a:latin typeface="Arial" panose="020B0604020202020204" pitchFamily="34" charset="0"/>
                              <a:cs typeface="Arial" panose="020B0604020202020204" pitchFamily="34" charset="0"/>
                            </a:rPr>
                            <a:t> (s)</a:t>
                          </a:r>
                        </a:p>
                      </a:txBody>
                      <a:tcPr/>
                    </a:tc>
                    <a:tc rowSpan="2">
                      <a:txBody>
                        <a:bodyPr/>
                        <a:lstStyle/>
                        <a:p>
                          <a:pPr algn="ctr"/>
                          <a:r>
                            <a:rPr lang="en-US" sz="20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24731">
                    <a:tc vMerge="1">
                      <a:txBody>
                        <a:bodyPr/>
                        <a:lstStyle/>
                        <a:p>
                          <a:endParaRPr lang="en-US"/>
                        </a:p>
                      </a:txBody>
                      <a:tcPr/>
                    </a:tc>
                    <a:tc>
                      <a:txBody>
                        <a:bodyPr/>
                        <a:lstStyle/>
                        <a:p>
                          <a:pPr algn="ctr"/>
                          <a:r>
                            <a:rPr lang="en-US" sz="20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690491">
                    <a:tc>
                      <a:txBody>
                        <a:bodyPr/>
                        <a:lstStyle/>
                        <a:p>
                          <a:pPr algn="ctr"/>
                          <a:r>
                            <a:rPr lang="en-US" sz="20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0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Choice>
        <mc:Fallback xmlns="">
          <p:graphicFrame>
            <p:nvGraphicFramePr>
              <p:cNvPr id="40" name="Table 13">
                <a:extLst>
                  <a:ext uri="{FF2B5EF4-FFF2-40B4-BE49-F238E27FC236}">
                    <a16:creationId xmlns:a16="http://schemas.microsoft.com/office/drawing/2014/main" id="{2CEB95BF-5372-3969-21DF-0930250DA1D9}"/>
                  </a:ext>
                </a:extLst>
              </p:cNvPr>
              <p:cNvGraphicFramePr>
                <a:graphicFrameLocks noGrp="1"/>
              </p:cNvGraphicFramePr>
              <p:nvPr>
                <p:extLst>
                  <p:ext uri="{D42A27DB-BD31-4B8C-83A1-F6EECF244321}">
                    <p14:modId xmlns:p14="http://schemas.microsoft.com/office/powerpoint/2010/main" val="3590987821"/>
                  </p:ext>
                </p:extLst>
              </p:nvPr>
            </p:nvGraphicFramePr>
            <p:xfrm>
              <a:off x="688235" y="4738247"/>
              <a:ext cx="8858166" cy="1493520"/>
            </p:xfrm>
            <a:graphic>
              <a:graphicData uri="http://schemas.openxmlformats.org/drawingml/2006/table">
                <a:tbl>
                  <a:tblPr firstRow="1" bandRow="1">
                    <a:tableStyleId>{93296810-A885-4BE3-A3E7-6D5BEEA58F35}</a:tableStyleId>
                  </a:tblPr>
                  <a:tblGrid>
                    <a:gridCol w="1466766">
                      <a:extLst>
                        <a:ext uri="{9D8B030D-6E8A-4147-A177-3AD203B41FA5}">
                          <a16:colId xmlns:a16="http://schemas.microsoft.com/office/drawing/2014/main" val="1913795865"/>
                        </a:ext>
                      </a:extLst>
                    </a:gridCol>
                    <a:gridCol w="1281126">
                      <a:extLst>
                        <a:ext uri="{9D8B030D-6E8A-4147-A177-3AD203B41FA5}">
                          <a16:colId xmlns:a16="http://schemas.microsoft.com/office/drawing/2014/main" val="1264622068"/>
                        </a:ext>
                      </a:extLst>
                    </a:gridCol>
                    <a:gridCol w="1250222">
                      <a:extLst>
                        <a:ext uri="{9D8B030D-6E8A-4147-A177-3AD203B41FA5}">
                          <a16:colId xmlns:a16="http://schemas.microsoft.com/office/drawing/2014/main" val="397702833"/>
                        </a:ext>
                      </a:extLst>
                    </a:gridCol>
                    <a:gridCol w="1278652">
                      <a:extLst>
                        <a:ext uri="{9D8B030D-6E8A-4147-A177-3AD203B41FA5}">
                          <a16:colId xmlns:a16="http://schemas.microsoft.com/office/drawing/2014/main" val="2741692590"/>
                        </a:ext>
                      </a:extLst>
                    </a:gridCol>
                    <a:gridCol w="2348219">
                      <a:extLst>
                        <a:ext uri="{9D8B030D-6E8A-4147-A177-3AD203B41FA5}">
                          <a16:colId xmlns:a16="http://schemas.microsoft.com/office/drawing/2014/main" val="1601266568"/>
                        </a:ext>
                      </a:extLst>
                    </a:gridCol>
                    <a:gridCol w="1233181">
                      <a:extLst>
                        <a:ext uri="{9D8B030D-6E8A-4147-A177-3AD203B41FA5}">
                          <a16:colId xmlns:a16="http://schemas.microsoft.com/office/drawing/2014/main" val="3726663111"/>
                        </a:ext>
                      </a:extLst>
                    </a:gridCol>
                  </a:tblGrid>
                  <a:tr h="396240">
                    <a:tc rowSpan="2">
                      <a:txBody>
                        <a:bodyPr/>
                        <a:lstStyle/>
                        <a:p>
                          <a:pPr algn="ctr"/>
                          <a:endParaRPr lang="en-US" sz="2000">
                            <a:latin typeface="Arial" panose="020B0604020202020204" pitchFamily="34" charset="0"/>
                            <a:cs typeface="Arial" panose="020B0604020202020204" pitchFamily="34" charset="0"/>
                          </a:endParaRPr>
                        </a:p>
                      </a:txBody>
                      <a:tcPr/>
                    </a:tc>
                    <a:tc gridSpan="3">
                      <a:txBody>
                        <a:bodyPr/>
                        <a:lstStyle/>
                        <a:p>
                          <a:pPr algn="ctr"/>
                          <a:r>
                            <a:rPr lang="en-US" sz="20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endParaRPr lang="en-US"/>
                        </a:p>
                      </a:txBody>
                      <a:tcPr>
                        <a:blipFill>
                          <a:blip r:embed="rId7"/>
                          <a:stretch>
                            <a:fillRect l="-225455" t="-3053" r="-53766" b="-101527"/>
                          </a:stretch>
                        </a:blipFill>
                      </a:tcPr>
                    </a:tc>
                    <a:tc rowSpan="2">
                      <a:txBody>
                        <a:bodyPr/>
                        <a:lstStyle/>
                        <a:p>
                          <a:pPr algn="ctr"/>
                          <a:r>
                            <a:rPr lang="en-US" sz="20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96240">
                    <a:tc vMerge="1">
                      <a:txBody>
                        <a:bodyPr/>
                        <a:lstStyle/>
                        <a:p>
                          <a:endParaRPr lang="en-US"/>
                        </a:p>
                      </a:txBody>
                      <a:tcPr/>
                    </a:tc>
                    <a:tc>
                      <a:txBody>
                        <a:bodyPr/>
                        <a:lstStyle/>
                        <a:p>
                          <a:pPr algn="ctr"/>
                          <a:r>
                            <a:rPr lang="en-US" sz="20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701040">
                    <a:tc>
                      <a:txBody>
                        <a:bodyPr/>
                        <a:lstStyle/>
                        <a:p>
                          <a:pPr algn="ctr"/>
                          <a:r>
                            <a:rPr lang="en-US" sz="20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0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Fallback>
      </mc:AlternateContent>
      <p:sp>
        <p:nvSpPr>
          <p:cNvPr id="41" name="TextBox 40">
            <a:extLst>
              <a:ext uri="{FF2B5EF4-FFF2-40B4-BE49-F238E27FC236}">
                <a16:creationId xmlns:a16="http://schemas.microsoft.com/office/drawing/2014/main" id="{4E3AF17A-9021-C93E-F070-2B7737BBA8E3}"/>
              </a:ext>
            </a:extLst>
          </p:cNvPr>
          <p:cNvSpPr txBox="1"/>
          <p:nvPr/>
        </p:nvSpPr>
        <p:spPr>
          <a:xfrm>
            <a:off x="849571" y="4201174"/>
            <a:ext cx="1447800" cy="430887"/>
          </a:xfrm>
          <a:prstGeom prst="rect">
            <a:avLst/>
          </a:prstGeom>
          <a:noFill/>
        </p:spPr>
        <p:txBody>
          <a:bodyPr wrap="square">
            <a:spAutoFit/>
          </a:bodyPr>
          <a:lstStyle/>
          <a:p>
            <a:pPr algn="ctr"/>
            <a:r>
              <a:rPr lang="en-US" sz="2200" i="1">
                <a:solidFill>
                  <a:srgbClr val="7030A0"/>
                </a:solidFill>
                <a:effectLst/>
                <a:latin typeface="Arial" panose="020B0604020202020204" pitchFamily="34" charset="0"/>
                <a:ea typeface="Times New Roman" panose="02020603050405020304" pitchFamily="18" charset="0"/>
              </a:rPr>
              <a:t>Bảng 6.2:</a:t>
            </a:r>
            <a:endParaRPr lang="en-US" sz="2200" i="1">
              <a:solidFill>
                <a:srgbClr val="7030A0"/>
              </a:solidFill>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DFDD532-F5CE-100D-F5EC-A935C648C4A3}"/>
                  </a:ext>
                </a:extLst>
              </p:cNvPr>
              <p:cNvSpPr txBox="1"/>
              <p:nvPr/>
            </p:nvSpPr>
            <p:spPr>
              <a:xfrm>
                <a:off x="9775001" y="4899562"/>
                <a:ext cx="2330111" cy="811119"/>
              </a:xfrm>
              <a:prstGeom prst="rect">
                <a:avLst/>
              </a:prstGeom>
              <a:noFill/>
            </p:spPr>
            <p:txBody>
              <a:bodyPr wrap="square">
                <a:spAutoFit/>
              </a:bodyPr>
              <a:lstStyle/>
              <a:p>
                <a14:m>
                  <m:oMath xmlns:m="http://schemas.openxmlformats.org/officeDocument/2006/math">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𝒗</m:t>
                        </m:r>
                        <m:r>
                          <a:rPr lang="en-US" sz="3000" b="1" i="1" baseline="-25000" smtClean="0">
                            <a:solidFill>
                              <a:srgbClr val="FF0000"/>
                            </a:solidFill>
                            <a:latin typeface="Cambria Math" panose="02040503050406030204" pitchFamily="18" charset="0"/>
                          </a:rPr>
                          <m:t>𝒕</m:t>
                        </m:r>
                      </m:e>
                    </m:acc>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a:t>
                </a:r>
                <a14:m>
                  <m:oMath xmlns:m="http://schemas.openxmlformats.org/officeDocument/2006/math">
                    <m:f>
                      <m:fPr>
                        <m:ctrlPr>
                          <a:rPr lang="en-US" sz="3000" i="1" smtClean="0">
                            <a:solidFill>
                              <a:srgbClr val="FF0000"/>
                            </a:solidFill>
                            <a:latin typeface="Cambria Math" panose="02040503050406030204" pitchFamily="18" charset="0"/>
                            <a:cs typeface="Arial" panose="020B0604020202020204" pitchFamily="34" charset="0"/>
                            <a:sym typeface="Symbol" panose="05050102010706020507" pitchFamily="18" charset="2"/>
                          </a:rPr>
                        </m:ctrlPr>
                      </m:fPr>
                      <m:num>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𝒅</m:t>
                            </m:r>
                          </m:e>
                        </m:acc>
                        <m:r>
                          <m:rPr>
                            <m:nor/>
                          </m:rPr>
                          <a:rPr lang="en-US" sz="3000" smtClean="0">
                            <a:solidFill>
                              <a:srgbClr val="FF0000"/>
                            </a:solidFill>
                            <a:latin typeface="Arial" panose="020B0604020202020204" pitchFamily="34" charset="0"/>
                            <a:cs typeface="Arial" panose="020B0604020202020204" pitchFamily="34" charset="0"/>
                          </a:rPr>
                          <m:t> </m:t>
                        </m:r>
                      </m:num>
                      <m:den>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𝒕</m:t>
                            </m:r>
                          </m:e>
                        </m:acc>
                      </m:den>
                    </m:f>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 </a:t>
                </a:r>
                <a:endParaRPr lang="en-US" sz="3000">
                  <a:solidFill>
                    <a:srgbClr val="FF0000"/>
                  </a:solidFill>
                </a:endParaRPr>
              </a:p>
            </p:txBody>
          </p:sp>
        </mc:Choice>
        <mc:Fallback xmlns="">
          <p:sp>
            <p:nvSpPr>
              <p:cNvPr id="42" name="TextBox 41">
                <a:extLst>
                  <a:ext uri="{FF2B5EF4-FFF2-40B4-BE49-F238E27FC236}">
                    <a16:creationId xmlns:a16="http://schemas.microsoft.com/office/drawing/2014/main" id="{3DFDD532-F5CE-100D-F5EC-A935C648C4A3}"/>
                  </a:ext>
                </a:extLst>
              </p:cNvPr>
              <p:cNvSpPr txBox="1">
                <a:spLocks noRot="1" noChangeAspect="1" noMove="1" noResize="1" noEditPoints="1" noAdjustHandles="1" noChangeArrowheads="1" noChangeShapeType="1" noTextEdit="1"/>
              </p:cNvSpPr>
              <p:nvPr/>
            </p:nvSpPr>
            <p:spPr>
              <a:xfrm>
                <a:off x="9775001" y="4899562"/>
                <a:ext cx="2330111" cy="811119"/>
              </a:xfrm>
              <a:prstGeom prst="rect">
                <a:avLst/>
              </a:prstGeom>
              <a:blipFill>
                <a:blip r:embed="rId8"/>
                <a:stretch>
                  <a:fillRect b="-9023"/>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3499C311-2FB2-B7D1-E7EA-398B5B83FDD4}"/>
              </a:ext>
            </a:extLst>
          </p:cNvPr>
          <p:cNvSpPr txBox="1"/>
          <p:nvPr/>
        </p:nvSpPr>
        <p:spPr>
          <a:xfrm>
            <a:off x="2580113" y="4189948"/>
            <a:ext cx="7010400" cy="477054"/>
          </a:xfrm>
          <a:prstGeom prst="rect">
            <a:avLst/>
          </a:prstGeom>
          <a:noFill/>
        </p:spPr>
        <p:txBody>
          <a:bodyPr wrap="square">
            <a:spAutoFit/>
          </a:bodyPr>
          <a:lstStyle/>
          <a:p>
            <a:r>
              <a:rPr lang="en-US" sz="2500" i="1">
                <a:solidFill>
                  <a:srgbClr val="7030A0"/>
                </a:solidFill>
                <a:latin typeface="Arial" panose="020B0604020202020204" pitchFamily="34" charset="0"/>
                <a:ea typeface="Times New Roman" panose="02020603050405020304" pitchFamily="18" charset="0"/>
              </a:rPr>
              <a:t>Đường kính viên bi</a:t>
            </a:r>
            <a:r>
              <a:rPr lang="en-US" sz="2500" i="1">
                <a:solidFill>
                  <a:srgbClr val="7030A0"/>
                </a:solidFill>
                <a:effectLst/>
                <a:latin typeface="Arial" panose="020B0604020202020204" pitchFamily="34" charset="0"/>
                <a:ea typeface="Times New Roman" panose="02020603050405020304" pitchFamily="18" charset="0"/>
              </a:rPr>
              <a:t>: d = … (m); </a:t>
            </a:r>
            <a:r>
              <a:rPr lang="en-US" sz="2500" i="1">
                <a:solidFill>
                  <a:srgbClr val="7030A0"/>
                </a:solidFill>
                <a:effectLst/>
                <a:latin typeface="Arial" panose="020B0604020202020204" pitchFamily="34" charset="0"/>
                <a:ea typeface="Times New Roman" panose="02020603050405020304" pitchFamily="18" charset="0"/>
                <a:sym typeface="Symbol" panose="05050102010706020507" pitchFamily="18" charset="2"/>
              </a:rPr>
              <a:t>d</a:t>
            </a:r>
            <a:r>
              <a:rPr lang="en-US" sz="2500" i="1">
                <a:solidFill>
                  <a:srgbClr val="7030A0"/>
                </a:solidFill>
                <a:effectLst/>
                <a:latin typeface="Arial" panose="020B0604020202020204" pitchFamily="34" charset="0"/>
                <a:ea typeface="Times New Roman" panose="02020603050405020304" pitchFamily="18" charset="0"/>
              </a:rPr>
              <a:t> =… (m)</a:t>
            </a:r>
            <a:endParaRPr lang="en-US" sz="2500"/>
          </a:p>
        </p:txBody>
      </p:sp>
    </p:spTree>
    <p:extLst>
      <p:ext uri="{BB962C8B-B14F-4D97-AF65-F5344CB8AC3E}">
        <p14:creationId xmlns:p14="http://schemas.microsoft.com/office/powerpoint/2010/main" val="269405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41" grpId="0"/>
      <p:bldP spid="42"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1D4A73B-9EA4-879E-CCF0-01625D157CE3}"/>
              </a:ext>
            </a:extLst>
          </p:cNvPr>
          <p:cNvSpPr/>
          <p:nvPr/>
        </p:nvSpPr>
        <p:spPr>
          <a:xfrm>
            <a:off x="770096" y="838199"/>
            <a:ext cx="10651808" cy="54151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3" name="Text Box 29">
            <a:extLst>
              <a:ext uri="{FF2B5EF4-FFF2-40B4-BE49-F238E27FC236}">
                <a16:creationId xmlns:a16="http://schemas.microsoft.com/office/drawing/2014/main" id="{B08825EF-F172-E04F-9ED1-70BBEC358FAA}"/>
              </a:ext>
            </a:extLst>
          </p:cNvPr>
          <p:cNvSpPr txBox="1">
            <a:spLocks noChangeArrowheads="1"/>
          </p:cNvSpPr>
          <p:nvPr/>
        </p:nvSpPr>
        <p:spPr bwMode="auto">
          <a:xfrm>
            <a:off x="1085964" y="844969"/>
            <a:ext cx="10061514" cy="477054"/>
          </a:xfrm>
          <a:prstGeom prst="rect">
            <a:avLst/>
          </a:prstGeom>
          <a:noFill/>
          <a:ln>
            <a:noFill/>
          </a:ln>
          <a:effectLst/>
        </p:spPr>
        <p:txBody>
          <a:bodyPr wrap="square">
            <a:spAutoFit/>
          </a:bodyPr>
          <a:lstStyle/>
          <a:p>
            <a:pPr marL="346075" marR="0" indent="-346075"/>
            <a:r>
              <a:rPr lang="en-US" sz="2500">
                <a:solidFill>
                  <a:srgbClr val="000000"/>
                </a:solidFill>
                <a:effectLst/>
                <a:latin typeface="Arial" panose="020B0604020202020204" pitchFamily="34" charset="0"/>
                <a:ea typeface="Times New Roman" panose="02020603050405020304" pitchFamily="18" charset="0"/>
              </a:rPr>
              <a:t>2. Tính sai số của phép đo s, t và phép đo tốc độ. </a:t>
            </a:r>
          </a:p>
        </p:txBody>
      </p:sp>
      <p:grpSp>
        <p:nvGrpSpPr>
          <p:cNvPr id="15" name="Group 14">
            <a:extLst>
              <a:ext uri="{FF2B5EF4-FFF2-40B4-BE49-F238E27FC236}">
                <a16:creationId xmlns:a16="http://schemas.microsoft.com/office/drawing/2014/main" id="{2A6C3612-213C-EB78-5C3D-3FA7F2E65C75}"/>
              </a:ext>
            </a:extLst>
          </p:cNvPr>
          <p:cNvGrpSpPr/>
          <p:nvPr/>
        </p:nvGrpSpPr>
        <p:grpSpPr>
          <a:xfrm>
            <a:off x="534577" y="515635"/>
            <a:ext cx="513327" cy="492626"/>
            <a:chOff x="501379" y="507464"/>
            <a:chExt cx="518742" cy="492626"/>
          </a:xfrm>
        </p:grpSpPr>
        <p:sp>
          <p:nvSpPr>
            <p:cNvPr id="18" name="Oval 17">
              <a:extLst>
                <a:ext uri="{FF2B5EF4-FFF2-40B4-BE49-F238E27FC236}">
                  <a16:creationId xmlns:a16="http://schemas.microsoft.com/office/drawing/2014/main" id="{D2313A59-1DA0-9A7B-27F7-4A55A6B8D139}"/>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A0DD21B-B20F-8EF2-F0E2-3568F5FB300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grpSp>
        <p:nvGrpSpPr>
          <p:cNvPr id="14" name="Group 56">
            <a:extLst>
              <a:ext uri="{FF2B5EF4-FFF2-40B4-BE49-F238E27FC236}">
                <a16:creationId xmlns:a16="http://schemas.microsoft.com/office/drawing/2014/main" id="{84A80B80-D22E-335F-23D4-D81AB956AEC1}"/>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17" name="Rounded Rectangle 57">
              <a:extLst>
                <a:ext uri="{FF2B5EF4-FFF2-40B4-BE49-F238E27FC236}">
                  <a16:creationId xmlns:a16="http://schemas.microsoft.com/office/drawing/2014/main" id="{C9170C55-5FA9-6BD9-3FB4-368415BE72D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9" name="Rounded Rectangle 4">
              <a:extLst>
                <a:ext uri="{FF2B5EF4-FFF2-40B4-BE49-F238E27FC236}">
                  <a16:creationId xmlns:a16="http://schemas.microsoft.com/office/drawing/2014/main" id="{9270A91D-986C-D139-20E9-7BE06BBD407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22" name="TextBox 21">
            <a:extLst>
              <a:ext uri="{FF2B5EF4-FFF2-40B4-BE49-F238E27FC236}">
                <a16:creationId xmlns:a16="http://schemas.microsoft.com/office/drawing/2014/main" id="{EA4FF4E1-9960-EC69-EF31-F7E425F2C74F}"/>
              </a:ext>
            </a:extLst>
          </p:cNvPr>
          <p:cNvSpPr txBox="1"/>
          <p:nvPr/>
        </p:nvSpPr>
        <p:spPr>
          <a:xfrm>
            <a:off x="513556" y="1599434"/>
            <a:ext cx="6725444" cy="477054"/>
          </a:xfrm>
          <a:prstGeom prst="rect">
            <a:avLst/>
          </a:prstGeom>
          <a:noFill/>
        </p:spPr>
        <p:txBody>
          <a:bodyPr wrap="square">
            <a:spAutoFit/>
          </a:bodyPr>
          <a:lstStyle/>
          <a:p>
            <a:pPr marL="803275" lvl="2" indent="-346075">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rPr>
              <a:t>s bằng nửa ĐCNN của thước đo. </a:t>
            </a:r>
          </a:p>
        </p:txBody>
      </p:sp>
      <p:sp>
        <p:nvSpPr>
          <p:cNvPr id="24" name="TextBox 23">
            <a:extLst>
              <a:ext uri="{FF2B5EF4-FFF2-40B4-BE49-F238E27FC236}">
                <a16:creationId xmlns:a16="http://schemas.microsoft.com/office/drawing/2014/main" id="{5C4C977F-3EFB-10E7-23A8-4754EA18618E}"/>
              </a:ext>
            </a:extLst>
          </p:cNvPr>
          <p:cNvSpPr txBox="1"/>
          <p:nvPr/>
        </p:nvSpPr>
        <p:spPr>
          <a:xfrm>
            <a:off x="495163" y="2131780"/>
            <a:ext cx="6725444" cy="477054"/>
          </a:xfrm>
          <a:prstGeom prst="rect">
            <a:avLst/>
          </a:prstGeom>
          <a:noFill/>
        </p:spPr>
        <p:txBody>
          <a:bodyPr wrap="square">
            <a:spAutoFit/>
          </a:bodyPr>
          <a:lstStyle/>
          <a:p>
            <a:pPr marL="803275" lvl="2" indent="-346075">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rPr>
              <a:t>t theo công thức (3.1), (3.2) trang 18.</a:t>
            </a:r>
          </a:p>
        </p:txBody>
      </p:sp>
      <p:sp>
        <p:nvSpPr>
          <p:cNvPr id="29" name="TextBox 28">
            <a:extLst>
              <a:ext uri="{FF2B5EF4-FFF2-40B4-BE49-F238E27FC236}">
                <a16:creationId xmlns:a16="http://schemas.microsoft.com/office/drawing/2014/main" id="{3552B29A-49C4-ADD8-9D86-1C0A7A2B3720}"/>
              </a:ext>
            </a:extLst>
          </p:cNvPr>
          <p:cNvSpPr txBox="1"/>
          <p:nvPr/>
        </p:nvSpPr>
        <p:spPr>
          <a:xfrm>
            <a:off x="534577" y="4516269"/>
            <a:ext cx="6725444" cy="477054"/>
          </a:xfrm>
          <a:prstGeom prst="rect">
            <a:avLst/>
          </a:prstGeom>
          <a:noFill/>
        </p:spPr>
        <p:txBody>
          <a:bodyPr wrap="square">
            <a:spAutoFit/>
          </a:bodyPr>
          <a:lstStyle/>
          <a:p>
            <a:pPr marL="803275" lvl="2" indent="-346075">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v </a:t>
            </a:r>
            <a:r>
              <a:rPr lang="en-US" sz="2500">
                <a:solidFill>
                  <a:srgbClr val="000000"/>
                </a:solidFill>
                <a:effectLst/>
                <a:latin typeface="Arial" panose="020B0604020202020204" pitchFamily="34" charset="0"/>
                <a:ea typeface="Times New Roman" panose="02020603050405020304" pitchFamily="18" charset="0"/>
              </a:rPr>
              <a:t> tính theo ví dụ trang 18. </a:t>
            </a:r>
          </a:p>
        </p:txBody>
      </p:sp>
      <p:grpSp>
        <p:nvGrpSpPr>
          <p:cNvPr id="31" name="Group 30">
            <a:extLst>
              <a:ext uri="{FF2B5EF4-FFF2-40B4-BE49-F238E27FC236}">
                <a16:creationId xmlns:a16="http://schemas.microsoft.com/office/drawing/2014/main" id="{28C965BF-A000-476A-3655-8201D62C4915}"/>
              </a:ext>
            </a:extLst>
          </p:cNvPr>
          <p:cNvGrpSpPr/>
          <p:nvPr/>
        </p:nvGrpSpPr>
        <p:grpSpPr>
          <a:xfrm>
            <a:off x="2133600" y="2681549"/>
            <a:ext cx="7543800" cy="692787"/>
            <a:chOff x="4087719" y="2861567"/>
            <a:chExt cx="7543800" cy="607594"/>
          </a:xfrm>
        </p:grpSpPr>
        <p:pic>
          <p:nvPicPr>
            <p:cNvPr id="32" name="Picture 31" descr="empty-red-rectangle">
              <a:extLst>
                <a:ext uri="{FF2B5EF4-FFF2-40B4-BE49-F238E27FC236}">
                  <a16:creationId xmlns:a16="http://schemas.microsoft.com/office/drawing/2014/main" id="{EF3523BF-440F-24EB-82E9-6C2CFA42B6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9298" y="2861567"/>
              <a:ext cx="7244596" cy="60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3D03E96-74FA-56CA-5044-3436FCC604D3}"/>
                    </a:ext>
                  </a:extLst>
                </p:cNvPr>
                <p:cNvSpPr txBox="1"/>
                <p:nvPr/>
              </p:nvSpPr>
              <p:spPr>
                <a:xfrm>
                  <a:off x="4087719" y="2915901"/>
                  <a:ext cx="7543800" cy="477888"/>
                </a:xfrm>
                <a:prstGeom prst="rect">
                  <a:avLst/>
                </a:prstGeom>
                <a:noFill/>
              </p:spPr>
              <p:txBody>
                <a:bodyPr wrap="square">
                  <a:spAutoFit/>
                </a:bodyPr>
                <a:lstStyle/>
                <a:p>
                  <a:pPr algn="ctr"/>
                  <a:r>
                    <a:rPr lang="en-US" sz="2500" b="0" i="1">
                      <a:solidFill>
                        <a:srgbClr val="000000"/>
                      </a:solidFill>
                      <a:effectLst/>
                      <a:cs typeface="Arial" panose="020B0604020202020204" pitchFamily="34" charset="0"/>
                      <a:sym typeface="Symbol" panose="05050102010706020507" pitchFamily="18" charset="2"/>
                    </a:rPr>
                    <a:t></a:t>
                  </a:r>
                  <a:r>
                    <a:rPr lang="en-US" sz="2500" i="1">
                      <a:solidFill>
                        <a:srgbClr val="000000"/>
                      </a:solidFill>
                      <a:cs typeface="Arial" panose="020B0604020202020204" pitchFamily="34" charset="0"/>
                      <a:sym typeface="Symbol" panose="05050102010706020507" pitchFamily="18" charset="2"/>
                    </a:rPr>
                    <a:t>A</a:t>
                  </a:r>
                  <a:r>
                    <a:rPr lang="en-US" sz="2500" i="1" baseline="-25000">
                      <a:solidFill>
                        <a:srgbClr val="000000"/>
                      </a:solidFill>
                      <a:cs typeface="Arial" panose="020B0604020202020204" pitchFamily="34" charset="0"/>
                      <a:sym typeface="Symbol" panose="05050102010706020507" pitchFamily="18" charset="2"/>
                    </a:rPr>
                    <a:t>1</a:t>
                  </a:r>
                  <a:r>
                    <a:rPr lang="en-US" sz="2500" b="0">
                      <a:solidFill>
                        <a:srgbClr val="000000"/>
                      </a:solidFill>
                      <a:effectLst/>
                      <a:cs typeface="Arial" panose="020B0604020202020204" pitchFamily="34" charset="0"/>
                    </a:rPr>
                    <a:t> = </a:t>
                  </a:r>
                  <a14:m>
                    <m:oMath xmlns:m="http://schemas.openxmlformats.org/officeDocument/2006/math">
                      <m:d>
                        <m:dPr>
                          <m:begChr m:val="|"/>
                          <m:endChr m:val="|"/>
                          <m:ctrlPr>
                            <a:rPr lang="en-US" sz="2500" b="0" i="1" smtClean="0">
                              <a:solidFill>
                                <a:srgbClr val="000000"/>
                              </a:solidFill>
                              <a:effectLst/>
                              <a:latin typeface="Cambria Math" panose="02040503050406030204" pitchFamily="18" charset="0"/>
                              <a:cs typeface="Arial" panose="020B0604020202020204" pitchFamily="34" charset="0"/>
                            </a:rPr>
                          </m:ctrlPr>
                        </m:dPr>
                        <m:e>
                          <m:acc>
                            <m:accPr>
                              <m:chr m:val="̅"/>
                              <m:ctrlPr>
                                <a:rPr lang="en-US" sz="2500" i="1">
                                  <a:solidFill>
                                    <a:srgbClr val="000000"/>
                                  </a:solidFill>
                                  <a:latin typeface="Cambria Math" panose="02040503050406030204" pitchFamily="18" charset="0"/>
                                  <a:cs typeface="Arial" panose="020B0604020202020204" pitchFamily="34" charset="0"/>
                                </a:rPr>
                              </m:ctrlPr>
                            </m:accPr>
                            <m:e>
                              <m:r>
                                <a:rPr lang="en-US" sz="2500" i="1">
                                  <a:solidFill>
                                    <a:srgbClr val="000000"/>
                                  </a:solidFill>
                                  <a:latin typeface="Cambria Math" panose="02040503050406030204" pitchFamily="18" charset="0"/>
                                  <a:cs typeface="Arial" panose="020B0604020202020204" pitchFamily="34" charset="0"/>
                                </a:rPr>
                                <m:t>𝐴</m:t>
                              </m:r>
                            </m:e>
                          </m:acc>
                          <m:r>
                            <a:rPr lang="en-US" sz="2500" b="0" i="1" smtClean="0">
                              <a:solidFill>
                                <a:srgbClr val="000000"/>
                              </a:solidFill>
                              <a:latin typeface="Cambria Math" panose="02040503050406030204" pitchFamily="18" charset="0"/>
                              <a:cs typeface="Arial" panose="020B0604020202020204" pitchFamily="34" charset="0"/>
                            </a:rPr>
                            <m:t>−</m:t>
                          </m:r>
                          <m:sSub>
                            <m:sSubPr>
                              <m:ctrlPr>
                                <a:rPr lang="en-US" sz="2500" b="0" i="1" smtClean="0">
                                  <a:solidFill>
                                    <a:srgbClr val="000000"/>
                                  </a:solidFill>
                                  <a:latin typeface="Cambria Math" panose="02040503050406030204" pitchFamily="18" charset="0"/>
                                  <a:cs typeface="Arial" panose="020B0604020202020204" pitchFamily="34" charset="0"/>
                                </a:rPr>
                              </m:ctrlPr>
                            </m:sSubPr>
                            <m:e>
                              <m:r>
                                <a:rPr lang="en-US" sz="2500" b="0" i="1" smtClean="0">
                                  <a:solidFill>
                                    <a:srgbClr val="000000"/>
                                  </a:solidFill>
                                  <a:latin typeface="Cambria Math" panose="02040503050406030204" pitchFamily="18" charset="0"/>
                                  <a:cs typeface="Arial" panose="020B0604020202020204" pitchFamily="34" charset="0"/>
                                </a:rPr>
                                <m:t>𝐴</m:t>
                              </m:r>
                            </m:e>
                            <m:sub>
                              <m:r>
                                <a:rPr lang="en-US" sz="2500" b="0" i="1" smtClean="0">
                                  <a:solidFill>
                                    <a:srgbClr val="000000"/>
                                  </a:solidFill>
                                  <a:latin typeface="Cambria Math" panose="02040503050406030204" pitchFamily="18" charset="0"/>
                                  <a:cs typeface="Arial" panose="020B0604020202020204" pitchFamily="34" charset="0"/>
                                </a:rPr>
                                <m:t>1</m:t>
                              </m:r>
                            </m:sub>
                          </m:sSub>
                        </m:e>
                      </m:d>
                    </m:oMath>
                  </a14:m>
                  <a:r>
                    <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500" i="1">
                      <a:solidFill>
                        <a:srgbClr val="000000"/>
                      </a:solidFill>
                      <a:cs typeface="Arial" panose="020B0604020202020204" pitchFamily="34" charset="0"/>
                      <a:sym typeface="Symbol" panose="05050102010706020507" pitchFamily="18" charset="2"/>
                    </a:rPr>
                    <a:t>A</a:t>
                  </a:r>
                  <a:r>
                    <a:rPr lang="en-US" sz="2500" i="1" baseline="-25000">
                      <a:solidFill>
                        <a:srgbClr val="000000"/>
                      </a:solidFill>
                      <a:cs typeface="Arial" panose="020B0604020202020204" pitchFamily="34" charset="0"/>
                      <a:sym typeface="Symbol" panose="05050102010706020507" pitchFamily="18" charset="2"/>
                    </a:rPr>
                    <a:t>2</a:t>
                  </a:r>
                  <a:r>
                    <a:rPr lang="en-US" sz="2500">
                      <a:solidFill>
                        <a:srgbClr val="000000"/>
                      </a:solidFill>
                      <a:cs typeface="Arial" panose="020B0604020202020204" pitchFamily="34" charset="0"/>
                    </a:rPr>
                    <a:t> = </a:t>
                  </a:r>
                  <a14:m>
                    <m:oMath xmlns:m="http://schemas.openxmlformats.org/officeDocument/2006/math">
                      <m:d>
                        <m:dPr>
                          <m:begChr m:val="|"/>
                          <m:endChr m:val="|"/>
                          <m:ctrlPr>
                            <a:rPr lang="en-US" sz="2500" i="1">
                              <a:solidFill>
                                <a:srgbClr val="000000"/>
                              </a:solidFill>
                              <a:latin typeface="Cambria Math" panose="02040503050406030204" pitchFamily="18" charset="0"/>
                              <a:cs typeface="Arial" panose="020B0604020202020204" pitchFamily="34" charset="0"/>
                            </a:rPr>
                          </m:ctrlPr>
                        </m:dPr>
                        <m:e>
                          <m:acc>
                            <m:accPr>
                              <m:chr m:val="̅"/>
                              <m:ctrlPr>
                                <a:rPr lang="en-US" sz="2500" i="1">
                                  <a:solidFill>
                                    <a:srgbClr val="000000"/>
                                  </a:solidFill>
                                  <a:latin typeface="Cambria Math" panose="02040503050406030204" pitchFamily="18" charset="0"/>
                                  <a:cs typeface="Arial" panose="020B0604020202020204" pitchFamily="34" charset="0"/>
                                </a:rPr>
                              </m:ctrlPr>
                            </m:accPr>
                            <m:e>
                              <m:r>
                                <a:rPr lang="en-US" sz="2500" i="1">
                                  <a:solidFill>
                                    <a:srgbClr val="000000"/>
                                  </a:solidFill>
                                  <a:latin typeface="Cambria Math" panose="02040503050406030204" pitchFamily="18" charset="0"/>
                                  <a:cs typeface="Arial" panose="020B0604020202020204" pitchFamily="34" charset="0"/>
                                </a:rPr>
                                <m:t>𝐴</m:t>
                              </m:r>
                            </m:e>
                          </m:acc>
                          <m:r>
                            <a:rPr lang="en-US" sz="2500" i="1">
                              <a:solidFill>
                                <a:srgbClr val="000000"/>
                              </a:solidFill>
                              <a:latin typeface="Cambria Math" panose="02040503050406030204" pitchFamily="18" charset="0"/>
                              <a:cs typeface="Arial" panose="020B0604020202020204" pitchFamily="34" charset="0"/>
                            </a:rPr>
                            <m:t>−</m:t>
                          </m:r>
                          <m:sSub>
                            <m:sSubPr>
                              <m:ctrlPr>
                                <a:rPr lang="en-US" sz="2500" i="1">
                                  <a:solidFill>
                                    <a:srgbClr val="000000"/>
                                  </a:solidFill>
                                  <a:latin typeface="Cambria Math" panose="02040503050406030204" pitchFamily="18" charset="0"/>
                                  <a:cs typeface="Arial" panose="020B0604020202020204" pitchFamily="34" charset="0"/>
                                </a:rPr>
                              </m:ctrlPr>
                            </m:sSubPr>
                            <m:e>
                              <m:r>
                                <a:rPr lang="en-US" sz="2500" i="1">
                                  <a:solidFill>
                                    <a:srgbClr val="000000"/>
                                  </a:solidFill>
                                  <a:latin typeface="Cambria Math" panose="02040503050406030204" pitchFamily="18" charset="0"/>
                                  <a:cs typeface="Arial" panose="020B0604020202020204" pitchFamily="34" charset="0"/>
                                </a:rPr>
                                <m:t>𝐴</m:t>
                              </m:r>
                            </m:e>
                            <m:sub>
                              <m:r>
                                <a:rPr lang="en-US" sz="2500" b="0" i="1" smtClean="0">
                                  <a:solidFill>
                                    <a:srgbClr val="000000"/>
                                  </a:solidFill>
                                  <a:latin typeface="Cambria Math" panose="02040503050406030204" pitchFamily="18" charset="0"/>
                                  <a:cs typeface="Arial" panose="020B0604020202020204" pitchFamily="34" charset="0"/>
                                </a:rPr>
                                <m:t>2</m:t>
                              </m:r>
                            </m:sub>
                          </m:sSub>
                        </m:e>
                      </m:d>
                    </m:oMath>
                  </a14:m>
                  <a:r>
                    <a:rPr lang="en-US" sz="2500">
                      <a:latin typeface="Arial" panose="020B0604020202020204" pitchFamily="34" charset="0"/>
                      <a:ea typeface="Calibri" panose="020F0502020204030204" pitchFamily="34" charset="0"/>
                      <a:cs typeface="Arial" panose="020B0604020202020204" pitchFamily="34" charset="0"/>
                    </a:rPr>
                    <a:t>; </a:t>
                  </a:r>
                  <a:r>
                    <a:rPr lang="en-US" sz="2500" i="1">
                      <a:solidFill>
                        <a:srgbClr val="000000"/>
                      </a:solidFill>
                      <a:cs typeface="Arial" panose="020B0604020202020204" pitchFamily="34" charset="0"/>
                      <a:sym typeface="Symbol" panose="05050102010706020507" pitchFamily="18" charset="2"/>
                    </a:rPr>
                    <a:t>A</a:t>
                  </a:r>
                  <a:r>
                    <a:rPr lang="en-US" sz="2500" i="1" baseline="-25000">
                      <a:solidFill>
                        <a:srgbClr val="000000"/>
                      </a:solidFill>
                      <a:cs typeface="Arial" panose="020B0604020202020204" pitchFamily="34" charset="0"/>
                      <a:sym typeface="Symbol" panose="05050102010706020507" pitchFamily="18" charset="2"/>
                    </a:rPr>
                    <a:t>3</a:t>
                  </a:r>
                  <a:r>
                    <a:rPr lang="en-US" sz="2500">
                      <a:solidFill>
                        <a:srgbClr val="000000"/>
                      </a:solidFill>
                      <a:cs typeface="Arial" panose="020B0604020202020204" pitchFamily="34" charset="0"/>
                    </a:rPr>
                    <a:t> = </a:t>
                  </a:r>
                  <a14:m>
                    <m:oMath xmlns:m="http://schemas.openxmlformats.org/officeDocument/2006/math">
                      <m:d>
                        <m:dPr>
                          <m:begChr m:val="|"/>
                          <m:endChr m:val="|"/>
                          <m:ctrlPr>
                            <a:rPr lang="en-US" sz="2500" i="1">
                              <a:solidFill>
                                <a:srgbClr val="000000"/>
                              </a:solidFill>
                              <a:latin typeface="Cambria Math" panose="02040503050406030204" pitchFamily="18" charset="0"/>
                              <a:cs typeface="Arial" panose="020B0604020202020204" pitchFamily="34" charset="0"/>
                            </a:rPr>
                          </m:ctrlPr>
                        </m:dPr>
                        <m:e>
                          <m:acc>
                            <m:accPr>
                              <m:chr m:val="̅"/>
                              <m:ctrlPr>
                                <a:rPr lang="en-US" sz="2500" i="1">
                                  <a:solidFill>
                                    <a:srgbClr val="000000"/>
                                  </a:solidFill>
                                  <a:latin typeface="Cambria Math" panose="02040503050406030204" pitchFamily="18" charset="0"/>
                                  <a:cs typeface="Arial" panose="020B0604020202020204" pitchFamily="34" charset="0"/>
                                </a:rPr>
                              </m:ctrlPr>
                            </m:accPr>
                            <m:e>
                              <m:r>
                                <a:rPr lang="en-US" sz="2500" i="1">
                                  <a:solidFill>
                                    <a:srgbClr val="000000"/>
                                  </a:solidFill>
                                  <a:latin typeface="Cambria Math" panose="02040503050406030204" pitchFamily="18" charset="0"/>
                                  <a:cs typeface="Arial" panose="020B0604020202020204" pitchFamily="34" charset="0"/>
                                </a:rPr>
                                <m:t>𝐴</m:t>
                              </m:r>
                            </m:e>
                          </m:acc>
                          <m:r>
                            <a:rPr lang="en-US" sz="2500" i="1">
                              <a:solidFill>
                                <a:srgbClr val="000000"/>
                              </a:solidFill>
                              <a:latin typeface="Cambria Math" panose="02040503050406030204" pitchFamily="18" charset="0"/>
                              <a:cs typeface="Arial" panose="020B0604020202020204" pitchFamily="34" charset="0"/>
                            </a:rPr>
                            <m:t>−</m:t>
                          </m:r>
                          <m:sSub>
                            <m:sSubPr>
                              <m:ctrlPr>
                                <a:rPr lang="en-US" sz="2500" i="1">
                                  <a:solidFill>
                                    <a:srgbClr val="000000"/>
                                  </a:solidFill>
                                  <a:latin typeface="Cambria Math" panose="02040503050406030204" pitchFamily="18" charset="0"/>
                                  <a:cs typeface="Arial" panose="020B0604020202020204" pitchFamily="34" charset="0"/>
                                </a:rPr>
                              </m:ctrlPr>
                            </m:sSubPr>
                            <m:e>
                              <m:r>
                                <a:rPr lang="en-US" sz="2500" i="1">
                                  <a:solidFill>
                                    <a:srgbClr val="000000"/>
                                  </a:solidFill>
                                  <a:latin typeface="Cambria Math" panose="02040503050406030204" pitchFamily="18" charset="0"/>
                                  <a:cs typeface="Arial" panose="020B0604020202020204" pitchFamily="34" charset="0"/>
                                </a:rPr>
                                <m:t>𝐴</m:t>
                              </m:r>
                            </m:e>
                            <m:sub>
                              <m:r>
                                <a:rPr lang="en-US" sz="2500" b="0" i="1" smtClean="0">
                                  <a:solidFill>
                                    <a:srgbClr val="000000"/>
                                  </a:solidFill>
                                  <a:latin typeface="Cambria Math" panose="02040503050406030204" pitchFamily="18" charset="0"/>
                                  <a:cs typeface="Arial" panose="020B0604020202020204" pitchFamily="34" charset="0"/>
                                </a:rPr>
                                <m:t>3</m:t>
                              </m:r>
                            </m:sub>
                          </m:sSub>
                        </m:e>
                      </m:d>
                      <m:r>
                        <a:rPr lang="en-US" sz="2500" b="0" i="1" smtClean="0">
                          <a:solidFill>
                            <a:srgbClr val="000000"/>
                          </a:solidFill>
                          <a:latin typeface="Cambria Math" panose="02040503050406030204" pitchFamily="18" charset="0"/>
                          <a:cs typeface="Arial" panose="020B0604020202020204" pitchFamily="34" charset="0"/>
                        </a:rPr>
                        <m:t>…</m:t>
                      </m:r>
                    </m:oMath>
                  </a14:m>
                  <a:endParaRPr lang="vi-VN" sz="2500">
                    <a:ea typeface="Calibri" panose="020F0502020204030204" pitchFamily="34"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40F75308-0368-0727-5C45-2321807430A3}"/>
                    </a:ext>
                  </a:extLst>
                </p:cNvPr>
                <p:cNvSpPr txBox="1">
                  <a:spLocks noRot="1" noChangeAspect="1" noMove="1" noResize="1" noEditPoints="1" noAdjustHandles="1" noChangeArrowheads="1" noChangeShapeType="1" noTextEdit="1"/>
                </p:cNvSpPr>
                <p:nvPr/>
              </p:nvSpPr>
              <p:spPr>
                <a:xfrm>
                  <a:off x="4087719" y="2915901"/>
                  <a:ext cx="7543800" cy="477888"/>
                </a:xfrm>
                <a:prstGeom prst="rect">
                  <a:avLst/>
                </a:prstGeom>
                <a:blipFill>
                  <a:blip r:embed="rId6"/>
                  <a:stretch>
                    <a:fillRect t="-12360" b="-14607"/>
                  </a:stretch>
                </a:blipFill>
              </p:spPr>
              <p:txBody>
                <a:bodyPr/>
                <a:lstStyle/>
                <a:p>
                  <a:r>
                    <a:rPr lang="en-US">
                      <a:noFill/>
                    </a:rPr>
                    <a:t> </a:t>
                  </a:r>
                </a:p>
              </p:txBody>
            </p:sp>
          </mc:Fallback>
        </mc:AlternateContent>
      </p:grpSp>
      <p:grpSp>
        <p:nvGrpSpPr>
          <p:cNvPr id="34" name="Group 33">
            <a:extLst>
              <a:ext uri="{FF2B5EF4-FFF2-40B4-BE49-F238E27FC236}">
                <a16:creationId xmlns:a16="http://schemas.microsoft.com/office/drawing/2014/main" id="{45809386-FAA9-07EC-BCC8-268ABE20D653}"/>
              </a:ext>
            </a:extLst>
          </p:cNvPr>
          <p:cNvGrpSpPr/>
          <p:nvPr/>
        </p:nvGrpSpPr>
        <p:grpSpPr>
          <a:xfrm>
            <a:off x="4148976" y="3527396"/>
            <a:ext cx="3513048" cy="987289"/>
            <a:chOff x="5231186" y="3112946"/>
            <a:chExt cx="4663325" cy="1110251"/>
          </a:xfrm>
        </p:grpSpPr>
        <p:pic>
          <p:nvPicPr>
            <p:cNvPr id="35" name="Picture 34" descr="empty-red-rectangle">
              <a:extLst>
                <a:ext uri="{FF2B5EF4-FFF2-40B4-BE49-F238E27FC236}">
                  <a16:creationId xmlns:a16="http://schemas.microsoft.com/office/drawing/2014/main" id="{D1937599-6850-78D3-4478-4DCB56A67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1186" y="3112946"/>
              <a:ext cx="4663325" cy="111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0012478-D7C5-2A9F-D710-60850D13ADD0}"/>
                    </a:ext>
                  </a:extLst>
                </p:cNvPr>
                <p:cNvSpPr txBox="1"/>
                <p:nvPr/>
              </p:nvSpPr>
              <p:spPr>
                <a:xfrm>
                  <a:off x="5410200" y="3200400"/>
                  <a:ext cx="4305298" cy="750270"/>
                </a:xfrm>
                <a:prstGeom prst="rect">
                  <a:avLst/>
                </a:prstGeom>
                <a:noFill/>
              </p:spPr>
              <p:txBody>
                <a:bodyPr wrap="square">
                  <a:spAutoFit/>
                </a:bodyPr>
                <a:lstStyle/>
                <a:p>
                  <a:pPr algn="ctr"/>
                  <a14:m>
                    <m:oMath xmlns:m="http://schemas.openxmlformats.org/officeDocument/2006/math">
                      <m:acc>
                        <m:accPr>
                          <m:chr m:val="̅"/>
                          <m:ctrlPr>
                            <a:rPr lang="en-US" sz="3000" i="1" smtClean="0">
                              <a:solidFill>
                                <a:srgbClr val="000000"/>
                              </a:solidFill>
                              <a:effectLst/>
                              <a:latin typeface="Cambria Math" panose="02040503050406030204" pitchFamily="18" charset="0"/>
                              <a:cs typeface="Arial" panose="020B0604020202020204" pitchFamily="34" charset="0"/>
                            </a:rPr>
                          </m:ctrlPr>
                        </m:accPr>
                        <m:e>
                          <m:r>
                            <a:rPr lang="en-US" sz="3000" b="0" i="1" smtClean="0">
                              <a:solidFill>
                                <a:srgbClr val="000000"/>
                              </a:solidFill>
                              <a:effectLst/>
                              <a:latin typeface="Cambria Math" panose="02040503050406030204" pitchFamily="18" charset="0"/>
                              <a:cs typeface="Arial" panose="020B0604020202020204" pitchFamily="34" charset="0"/>
                            </a:rPr>
                            <m:t>𝐴</m:t>
                          </m:r>
                        </m:e>
                      </m:acc>
                    </m:oMath>
                  </a14:m>
                  <a:r>
                    <a:rPr lang="en-US" sz="3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sz="3000" i="1" smtClean="0">
                              <a:solidFill>
                                <a:srgbClr val="000000"/>
                              </a:solidFill>
                              <a:effectLst/>
                              <a:latin typeface="Cambria Math" panose="02040503050406030204" pitchFamily="18" charset="0"/>
                              <a:cs typeface="Arial" panose="020B0604020202020204" pitchFamily="34" charset="0"/>
                            </a:rPr>
                          </m:ctrlPr>
                        </m:fPr>
                        <m:num>
                          <m:sSub>
                            <m:sSubPr>
                              <m:ctrlPr>
                                <a:rPr lang="en-US" sz="3000" i="1" smtClean="0">
                                  <a:solidFill>
                                    <a:srgbClr val="000000"/>
                                  </a:solidFill>
                                  <a:effectLst/>
                                  <a:latin typeface="Cambria Math" panose="02040503050406030204" pitchFamily="18" charset="0"/>
                                  <a:cs typeface="Arial" panose="020B0604020202020204" pitchFamily="34" charset="0"/>
                                </a:rPr>
                              </m:ctrlPr>
                            </m:sSubPr>
                            <m:e>
                              <m:r>
                                <a:rPr lang="en-US" sz="3000" b="0" i="1" smtClean="0">
                                  <a:solidFill>
                                    <a:srgbClr val="000000"/>
                                  </a:solidFill>
                                  <a:effectLst/>
                                  <a:latin typeface="Cambria Math" panose="02040503050406030204" pitchFamily="18" charset="0"/>
                                  <a:cs typeface="Arial" panose="020B0604020202020204" pitchFamily="34" charset="0"/>
                                </a:rPr>
                                <m:t>𝐴</m:t>
                              </m:r>
                            </m:e>
                            <m:sub>
                              <m:r>
                                <a:rPr lang="en-US" sz="3000" b="0" i="1" smtClean="0">
                                  <a:solidFill>
                                    <a:srgbClr val="000000"/>
                                  </a:solidFill>
                                  <a:effectLst/>
                                  <a:latin typeface="Cambria Math" panose="02040503050406030204" pitchFamily="18" charset="0"/>
                                  <a:cs typeface="Arial" panose="020B0604020202020204" pitchFamily="34" charset="0"/>
                                </a:rPr>
                                <m:t>1</m:t>
                              </m:r>
                            </m:sub>
                          </m:sSub>
                          <m:r>
                            <a:rPr lang="en-US" sz="3000" b="0" i="1" smtClean="0">
                              <a:solidFill>
                                <a:srgbClr val="000000"/>
                              </a:solidFill>
                              <a:effectLst/>
                              <a:latin typeface="Cambria Math" panose="02040503050406030204" pitchFamily="18" charset="0"/>
                              <a:cs typeface="Arial" panose="020B0604020202020204" pitchFamily="34" charset="0"/>
                            </a:rPr>
                            <m:t>+</m:t>
                          </m:r>
                          <m:sSub>
                            <m:sSubPr>
                              <m:ctrlPr>
                                <a:rPr lang="en-US" sz="3000" i="1">
                                  <a:solidFill>
                                    <a:srgbClr val="000000"/>
                                  </a:solidFill>
                                  <a:latin typeface="Cambria Math" panose="02040503050406030204" pitchFamily="18" charset="0"/>
                                  <a:cs typeface="Arial" panose="020B0604020202020204" pitchFamily="34" charset="0"/>
                                </a:rPr>
                              </m:ctrlPr>
                            </m:sSubPr>
                            <m:e>
                              <m:r>
                                <a:rPr lang="en-US" sz="3000" i="1">
                                  <a:solidFill>
                                    <a:srgbClr val="000000"/>
                                  </a:solidFill>
                                  <a:latin typeface="Cambria Math" panose="02040503050406030204" pitchFamily="18" charset="0"/>
                                  <a:cs typeface="Arial" panose="020B0604020202020204" pitchFamily="34" charset="0"/>
                                </a:rPr>
                                <m:t>𝐴</m:t>
                              </m:r>
                            </m:e>
                            <m:sub>
                              <m:r>
                                <a:rPr lang="en-US" sz="3000" b="0" i="1" smtClean="0">
                                  <a:solidFill>
                                    <a:srgbClr val="000000"/>
                                  </a:solidFill>
                                  <a:latin typeface="Cambria Math" panose="02040503050406030204" pitchFamily="18" charset="0"/>
                                  <a:cs typeface="Arial" panose="020B0604020202020204" pitchFamily="34" charset="0"/>
                                </a:rPr>
                                <m:t>2</m:t>
                              </m:r>
                            </m:sub>
                          </m:sSub>
                          <m:r>
                            <a:rPr lang="en-US" sz="3000" i="1">
                              <a:solidFill>
                                <a:srgbClr val="000000"/>
                              </a:solidFill>
                              <a:latin typeface="Cambria Math" panose="02040503050406030204" pitchFamily="18" charset="0"/>
                              <a:cs typeface="Arial" panose="020B0604020202020204" pitchFamily="34" charset="0"/>
                            </a:rPr>
                            <m:t>+</m:t>
                          </m:r>
                          <m:r>
                            <a:rPr lang="en-US" sz="3000" b="0" i="1" smtClean="0">
                              <a:solidFill>
                                <a:srgbClr val="000000"/>
                              </a:solidFill>
                              <a:latin typeface="Cambria Math" panose="02040503050406030204" pitchFamily="18" charset="0"/>
                              <a:cs typeface="Arial" panose="020B0604020202020204" pitchFamily="34" charset="0"/>
                            </a:rPr>
                            <m:t>…</m:t>
                          </m:r>
                          <m:r>
                            <a:rPr lang="en-US" sz="3000" i="1">
                              <a:solidFill>
                                <a:srgbClr val="000000"/>
                              </a:solidFill>
                              <a:latin typeface="Cambria Math" panose="02040503050406030204" pitchFamily="18" charset="0"/>
                              <a:cs typeface="Arial" panose="020B0604020202020204" pitchFamily="34" charset="0"/>
                            </a:rPr>
                            <m:t>+</m:t>
                          </m:r>
                          <m:sSub>
                            <m:sSubPr>
                              <m:ctrlPr>
                                <a:rPr lang="en-US" sz="3000" i="1">
                                  <a:solidFill>
                                    <a:srgbClr val="000000"/>
                                  </a:solidFill>
                                  <a:latin typeface="Cambria Math" panose="02040503050406030204" pitchFamily="18" charset="0"/>
                                  <a:cs typeface="Arial" panose="020B0604020202020204" pitchFamily="34" charset="0"/>
                                </a:rPr>
                              </m:ctrlPr>
                            </m:sSubPr>
                            <m:e>
                              <m:r>
                                <a:rPr lang="en-US" sz="3000" i="1">
                                  <a:solidFill>
                                    <a:srgbClr val="000000"/>
                                  </a:solidFill>
                                  <a:latin typeface="Cambria Math" panose="02040503050406030204" pitchFamily="18" charset="0"/>
                                  <a:cs typeface="Arial" panose="020B0604020202020204" pitchFamily="34" charset="0"/>
                                </a:rPr>
                                <m:t>𝐴</m:t>
                              </m:r>
                            </m:e>
                            <m:sub>
                              <m:r>
                                <a:rPr lang="en-US" sz="3000" b="0" i="1" smtClean="0">
                                  <a:solidFill>
                                    <a:srgbClr val="000000"/>
                                  </a:solidFill>
                                  <a:latin typeface="Cambria Math" panose="02040503050406030204" pitchFamily="18" charset="0"/>
                                  <a:cs typeface="Arial" panose="020B0604020202020204" pitchFamily="34" charset="0"/>
                                </a:rPr>
                                <m:t>𝑛</m:t>
                              </m:r>
                            </m:sub>
                          </m:sSub>
                        </m:num>
                        <m:den>
                          <m:r>
                            <a:rPr lang="en-US" sz="3000" b="0" i="1" smtClean="0">
                              <a:solidFill>
                                <a:srgbClr val="000000"/>
                              </a:solidFill>
                              <a:effectLst/>
                              <a:latin typeface="Cambria Math" panose="02040503050406030204" pitchFamily="18" charset="0"/>
                              <a:cs typeface="Arial" panose="020B0604020202020204" pitchFamily="34" charset="0"/>
                            </a:rPr>
                            <m:t>𝑛</m:t>
                          </m:r>
                        </m:den>
                      </m:f>
                    </m:oMath>
                  </a14:m>
                  <a:r>
                    <a:rPr lang="en-US" sz="3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a:p>
              </p:txBody>
            </p:sp>
          </mc:Choice>
          <mc:Fallback xmlns="">
            <p:sp>
              <p:nvSpPr>
                <p:cNvPr id="30" name="TextBox 29">
                  <a:extLst>
                    <a:ext uri="{FF2B5EF4-FFF2-40B4-BE49-F238E27FC236}">
                      <a16:creationId xmlns:a16="http://schemas.microsoft.com/office/drawing/2014/main" id="{D4ED7EBE-A947-AEA4-297D-CDA12CAB4017}"/>
                    </a:ext>
                  </a:extLst>
                </p:cNvPr>
                <p:cNvSpPr txBox="1">
                  <a:spLocks noRot="1" noChangeAspect="1" noMove="1" noResize="1" noEditPoints="1" noAdjustHandles="1" noChangeArrowheads="1" noChangeShapeType="1" noTextEdit="1"/>
                </p:cNvSpPr>
                <p:nvPr/>
              </p:nvSpPr>
              <p:spPr>
                <a:xfrm>
                  <a:off x="5410200" y="3200400"/>
                  <a:ext cx="4305298" cy="750270"/>
                </a:xfrm>
                <a:prstGeom prst="rect">
                  <a:avLst/>
                </a:prstGeom>
                <a:blipFill>
                  <a:blip r:embed="rId7"/>
                  <a:stretch>
                    <a:fillRect b="-26168"/>
                  </a:stretch>
                </a:blipFill>
              </p:spPr>
              <p:txBody>
                <a:bodyPr/>
                <a:lstStyle/>
                <a:p>
                  <a:r>
                    <a:rPr lang="en-US">
                      <a:noFill/>
                    </a:rPr>
                    <a:t> </a:t>
                  </a:r>
                </a:p>
              </p:txBody>
            </p:sp>
          </mc:Fallback>
        </mc:AlternateContent>
      </p:grpSp>
      <p:grpSp>
        <p:nvGrpSpPr>
          <p:cNvPr id="37" name="Group 36">
            <a:extLst>
              <a:ext uri="{FF2B5EF4-FFF2-40B4-BE49-F238E27FC236}">
                <a16:creationId xmlns:a16="http://schemas.microsoft.com/office/drawing/2014/main" id="{F3C5C837-F0BE-96B7-02BA-166EFA749ED5}"/>
              </a:ext>
            </a:extLst>
          </p:cNvPr>
          <p:cNvGrpSpPr/>
          <p:nvPr/>
        </p:nvGrpSpPr>
        <p:grpSpPr>
          <a:xfrm>
            <a:off x="4272082" y="6088907"/>
            <a:ext cx="2792082" cy="681457"/>
            <a:chOff x="5231186" y="3112946"/>
            <a:chExt cx="4663325" cy="1110251"/>
          </a:xfrm>
        </p:grpSpPr>
        <p:pic>
          <p:nvPicPr>
            <p:cNvPr id="38" name="Picture 37" descr="empty-red-rectangle">
              <a:extLst>
                <a:ext uri="{FF2B5EF4-FFF2-40B4-BE49-F238E27FC236}">
                  <a16:creationId xmlns:a16="http://schemas.microsoft.com/office/drawing/2014/main" id="{F14BA2F0-97CA-B953-8A50-8661CC4553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1186" y="3112946"/>
              <a:ext cx="4663325" cy="111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B19CC8C-EDCF-9A6B-58B2-49C92EC03F49}"/>
                    </a:ext>
                  </a:extLst>
                </p:cNvPr>
                <p:cNvSpPr txBox="1"/>
                <p:nvPr/>
              </p:nvSpPr>
              <p:spPr>
                <a:xfrm>
                  <a:off x="5410199" y="3262582"/>
                  <a:ext cx="4305298" cy="622996"/>
                </a:xfrm>
                <a:prstGeom prst="rect">
                  <a:avLst/>
                </a:prstGeom>
                <a:noFill/>
              </p:spPr>
              <p:txBody>
                <a:bodyPr wrap="square">
                  <a:spAutoFit/>
                </a:bodyPr>
                <a:lstStyle/>
                <a:p>
                  <a:pPr algn="ctr"/>
                  <a14:m>
                    <m:oMath xmlns:m="http://schemas.openxmlformats.org/officeDocument/2006/math">
                      <m:r>
                        <a:rPr lang="en-US" sz="3000" i="1" smtClean="0">
                          <a:solidFill>
                            <a:srgbClr val="000000"/>
                          </a:solidFill>
                          <a:latin typeface="Cambria Math" panose="02040503050406030204" pitchFamily="18" charset="0"/>
                          <a:cs typeface="Arial" panose="020B0604020202020204" pitchFamily="34" charset="0"/>
                          <a:sym typeface="Symbol" panose="05050102010706020507" pitchFamily="18" charset="2"/>
                        </a:rPr>
                        <m:t></m:t>
                      </m:r>
                      <m:r>
                        <a:rPr lang="en-US" sz="3000" b="0" i="1" smtClean="0">
                          <a:solidFill>
                            <a:srgbClr val="000000"/>
                          </a:solidFill>
                          <a:effectLst/>
                          <a:latin typeface="Cambria Math" panose="02040503050406030204" pitchFamily="18" charset="0"/>
                          <a:cs typeface="Arial" panose="020B0604020202020204" pitchFamily="34" charset="0"/>
                          <a:sym typeface="Symbol" panose="05050102010706020507" pitchFamily="18" charset="2"/>
                        </a:rPr>
                        <m:t>𝑣</m:t>
                      </m:r>
                    </m:oMath>
                  </a14:m>
                  <a:r>
                    <a:rPr lang="en-US" sz="3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3000" i="1">
                          <a:solidFill>
                            <a:srgbClr val="000000"/>
                          </a:solidFill>
                          <a:latin typeface="Cambria Math" panose="02040503050406030204" pitchFamily="18" charset="0"/>
                          <a:cs typeface="Arial" panose="020B0604020202020204" pitchFamily="34" charset="0"/>
                          <a:sym typeface="Symbol" panose="05050102010706020507" pitchFamily="18" charset="2"/>
                        </a:rPr>
                        <m:t></m:t>
                      </m:r>
                      <m:r>
                        <a:rPr lang="en-US" sz="3000" i="1">
                          <a:solidFill>
                            <a:srgbClr val="000000"/>
                          </a:solidFill>
                          <a:latin typeface="Cambria Math" panose="02040503050406030204" pitchFamily="18" charset="0"/>
                          <a:cs typeface="Arial" panose="020B0604020202020204" pitchFamily="34" charset="0"/>
                          <a:sym typeface="Symbol" panose="05050102010706020507" pitchFamily="18" charset="2"/>
                        </a:rPr>
                        <m:t>𝑣</m:t>
                      </m:r>
                    </m:oMath>
                  </a14:m>
                  <a:r>
                    <a:rPr lang="en-US" sz="3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3000" i="1" smtClean="0">
                              <a:solidFill>
                                <a:srgbClr val="000000"/>
                              </a:solidFill>
                              <a:effectLst/>
                              <a:latin typeface="Cambria Math" panose="02040503050406030204" pitchFamily="18" charset="0"/>
                              <a:cs typeface="Arial" panose="020B0604020202020204" pitchFamily="34" charset="0"/>
                            </a:rPr>
                          </m:ctrlPr>
                        </m:accPr>
                        <m:e>
                          <m:r>
                            <a:rPr lang="en-US" sz="3000" b="0" i="1" smtClean="0">
                              <a:solidFill>
                                <a:srgbClr val="000000"/>
                              </a:solidFill>
                              <a:effectLst/>
                              <a:latin typeface="Cambria Math" panose="02040503050406030204" pitchFamily="18" charset="0"/>
                              <a:cs typeface="Arial" panose="020B0604020202020204" pitchFamily="34" charset="0"/>
                            </a:rPr>
                            <m:t>𝑣</m:t>
                          </m:r>
                        </m:e>
                      </m:acc>
                    </m:oMath>
                  </a14:m>
                  <a:endParaRPr lang="en-US" sz="3000"/>
                </a:p>
              </p:txBody>
            </p:sp>
          </mc:Choice>
          <mc:Fallback xmlns="">
            <p:sp>
              <p:nvSpPr>
                <p:cNvPr id="15" name="TextBox 14">
                  <a:extLst>
                    <a:ext uri="{FF2B5EF4-FFF2-40B4-BE49-F238E27FC236}">
                      <a16:creationId xmlns:a16="http://schemas.microsoft.com/office/drawing/2014/main" id="{61A23761-4581-9C02-8A72-2B1252398D0C}"/>
                    </a:ext>
                  </a:extLst>
                </p:cNvPr>
                <p:cNvSpPr txBox="1">
                  <a:spLocks noRot="1" noChangeAspect="1" noMove="1" noResize="1" noEditPoints="1" noAdjustHandles="1" noChangeArrowheads="1" noChangeShapeType="1" noTextEdit="1"/>
                </p:cNvSpPr>
                <p:nvPr/>
              </p:nvSpPr>
              <p:spPr>
                <a:xfrm>
                  <a:off x="5410199" y="3262582"/>
                  <a:ext cx="4305298" cy="622996"/>
                </a:xfrm>
                <a:prstGeom prst="rect">
                  <a:avLst/>
                </a:prstGeom>
                <a:blipFill>
                  <a:blip r:embed="rId8"/>
                  <a:stretch>
                    <a:fillRect t="-19481" b="-54545"/>
                  </a:stretch>
                </a:blipFill>
              </p:spPr>
              <p:txBody>
                <a:bodyPr/>
                <a:lstStyle/>
                <a:p>
                  <a:r>
                    <a:rPr lang="en-US">
                      <a:noFill/>
                    </a:rPr>
                    <a:t> </a:t>
                  </a:r>
                </a:p>
              </p:txBody>
            </p:sp>
          </mc:Fallback>
        </mc:AlternateContent>
      </p:grpSp>
      <p:grpSp>
        <p:nvGrpSpPr>
          <p:cNvPr id="40" name="Group 39">
            <a:extLst>
              <a:ext uri="{FF2B5EF4-FFF2-40B4-BE49-F238E27FC236}">
                <a16:creationId xmlns:a16="http://schemas.microsoft.com/office/drawing/2014/main" id="{FCAB63D7-00FC-F89C-A354-5E66BC3EBA18}"/>
              </a:ext>
            </a:extLst>
          </p:cNvPr>
          <p:cNvGrpSpPr/>
          <p:nvPr/>
        </p:nvGrpSpPr>
        <p:grpSpPr>
          <a:xfrm>
            <a:off x="3602271" y="5032512"/>
            <a:ext cx="4818154" cy="987289"/>
            <a:chOff x="5231186" y="3112946"/>
            <a:chExt cx="4663325" cy="1110251"/>
          </a:xfrm>
        </p:grpSpPr>
        <p:pic>
          <p:nvPicPr>
            <p:cNvPr id="41" name="Picture 40" descr="empty-red-rectangle">
              <a:extLst>
                <a:ext uri="{FF2B5EF4-FFF2-40B4-BE49-F238E27FC236}">
                  <a16:creationId xmlns:a16="http://schemas.microsoft.com/office/drawing/2014/main" id="{B81897C0-4BC8-32A2-DE9A-8B59F73AB7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1186" y="3112946"/>
              <a:ext cx="4663325" cy="111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A54ECD4-9171-75A9-5CB5-B04CE2708C27}"/>
                    </a:ext>
                  </a:extLst>
                </p:cNvPr>
                <p:cNvSpPr txBox="1"/>
                <p:nvPr/>
              </p:nvSpPr>
              <p:spPr>
                <a:xfrm>
                  <a:off x="5351028" y="3209898"/>
                  <a:ext cx="4305298" cy="795690"/>
                </a:xfrm>
                <a:prstGeom prst="rect">
                  <a:avLst/>
                </a:prstGeom>
                <a:noFill/>
              </p:spPr>
              <p:txBody>
                <a:bodyPr wrap="square">
                  <a:spAutoFit/>
                </a:bodyPr>
                <a:lstStyle/>
                <a:p>
                  <a:pPr algn="ctr"/>
                  <a14:m>
                    <m:oMath xmlns:m="http://schemas.openxmlformats.org/officeDocument/2006/math">
                      <m:r>
                        <a:rPr lang="en-US" sz="2500" i="1" smtClean="0">
                          <a:solidFill>
                            <a:srgbClr val="000000"/>
                          </a:solidFill>
                          <a:effectLst/>
                          <a:latin typeface="Cambria Math" panose="02040503050406030204" pitchFamily="18" charset="0"/>
                          <a:cs typeface="Arial" panose="020B0604020202020204" pitchFamily="34" charset="0"/>
                          <a:sym typeface="Symbol" panose="05050102010706020507" pitchFamily="18" charset="2"/>
                        </a:rPr>
                        <m:t></m:t>
                      </m:r>
                      <m:r>
                        <a:rPr lang="en-US" sz="2500" b="0" i="1" smtClean="0">
                          <a:solidFill>
                            <a:srgbClr val="000000"/>
                          </a:solidFill>
                          <a:effectLst/>
                          <a:latin typeface="Cambria Math" panose="02040503050406030204" pitchFamily="18" charset="0"/>
                          <a:cs typeface="Arial" panose="020B0604020202020204" pitchFamily="34" charset="0"/>
                          <a:sym typeface="Symbol" panose="05050102010706020507" pitchFamily="18" charset="2"/>
                        </a:rPr>
                        <m:t>𝑣</m:t>
                      </m:r>
                    </m:oMath>
                  </a14:m>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sz="2500" i="1" smtClean="0">
                              <a:solidFill>
                                <a:srgbClr val="000000"/>
                              </a:solidFill>
                              <a:effectLst/>
                              <a:latin typeface="Cambria Math" panose="02040503050406030204" pitchFamily="18" charset="0"/>
                              <a:cs typeface="Arial" panose="020B0604020202020204" pitchFamily="34" charset="0"/>
                            </a:rPr>
                          </m:ctrlPr>
                        </m:fPr>
                        <m:num>
                          <m:r>
                            <a:rPr lang="en-US" sz="2500" i="1">
                              <a:solidFill>
                                <a:srgbClr val="000000"/>
                              </a:solidFill>
                              <a:latin typeface="Cambria Math" panose="02040503050406030204" pitchFamily="18" charset="0"/>
                              <a:cs typeface="Arial" panose="020B0604020202020204" pitchFamily="34" charset="0"/>
                              <a:sym typeface="Symbol" panose="05050102010706020507" pitchFamily="18" charset="2"/>
                            </a:rPr>
                            <m:t></m:t>
                          </m:r>
                          <m:r>
                            <a:rPr lang="en-US" sz="2500" b="0" i="1" smtClean="0">
                              <a:solidFill>
                                <a:srgbClr val="000000"/>
                              </a:solidFill>
                              <a:latin typeface="Cambria Math" panose="02040503050406030204" pitchFamily="18" charset="0"/>
                              <a:cs typeface="Arial" panose="020B0604020202020204" pitchFamily="34" charset="0"/>
                              <a:sym typeface="Symbol" panose="05050102010706020507" pitchFamily="18" charset="2"/>
                            </a:rPr>
                            <m:t>𝑠</m:t>
                          </m:r>
                        </m:num>
                        <m:den>
                          <m:r>
                            <a:rPr lang="en-US" sz="2500" b="0" i="1" smtClean="0">
                              <a:solidFill>
                                <a:srgbClr val="000000"/>
                              </a:solidFill>
                              <a:effectLst/>
                              <a:latin typeface="Cambria Math" panose="02040503050406030204" pitchFamily="18" charset="0"/>
                              <a:cs typeface="Arial" panose="020B0604020202020204" pitchFamily="34" charset="0"/>
                            </a:rPr>
                            <m:t>𝑠</m:t>
                          </m:r>
                        </m:den>
                      </m:f>
                    </m:oMath>
                  </a14:m>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 </a:t>
                  </a: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a:t>
                  </a:r>
                  <a14:m>
                    <m:oMath xmlns:m="http://schemas.openxmlformats.org/officeDocument/2006/math">
                      <m:f>
                        <m:fPr>
                          <m:ctrlPr>
                            <a:rPr lang="en-US" sz="2500" i="1">
                              <a:solidFill>
                                <a:srgbClr val="000000"/>
                              </a:solidFill>
                              <a:latin typeface="Cambria Math" panose="02040503050406030204" pitchFamily="18" charset="0"/>
                              <a:cs typeface="Arial" panose="020B0604020202020204" pitchFamily="34" charset="0"/>
                            </a:rPr>
                          </m:ctrlPr>
                        </m:fPr>
                        <m:num>
                          <m:r>
                            <a:rPr lang="en-US" sz="2500" i="1">
                              <a:solidFill>
                                <a:srgbClr val="000000"/>
                              </a:solidFill>
                              <a:latin typeface="Cambria Math" panose="02040503050406030204" pitchFamily="18" charset="0"/>
                              <a:cs typeface="Arial" panose="020B0604020202020204" pitchFamily="34" charset="0"/>
                              <a:sym typeface="Symbol" panose="05050102010706020507" pitchFamily="18" charset="2"/>
                            </a:rPr>
                            <m:t></m:t>
                          </m:r>
                          <m:r>
                            <a:rPr lang="en-US" sz="2500" b="0" i="1" smtClean="0">
                              <a:solidFill>
                                <a:srgbClr val="000000"/>
                              </a:solidFill>
                              <a:latin typeface="Cambria Math" panose="02040503050406030204" pitchFamily="18" charset="0"/>
                              <a:cs typeface="Arial" panose="020B0604020202020204" pitchFamily="34" charset="0"/>
                              <a:sym typeface="Symbol" panose="05050102010706020507" pitchFamily="18" charset="2"/>
                            </a:rPr>
                            <m:t>𝑡</m:t>
                          </m:r>
                        </m:num>
                        <m:den>
                          <m:r>
                            <a:rPr lang="en-US" sz="2500" b="0" i="1" smtClean="0">
                              <a:solidFill>
                                <a:srgbClr val="000000"/>
                              </a:solidFill>
                              <a:latin typeface="Cambria Math" panose="02040503050406030204" pitchFamily="18" charset="0"/>
                              <a:cs typeface="Arial" panose="020B0604020202020204" pitchFamily="34" charset="0"/>
                            </a:rPr>
                            <m:t>𝑡</m:t>
                          </m:r>
                        </m:den>
                      </m:f>
                    </m:oMath>
                  </a14:m>
                  <a:r>
                    <a:rPr lang="en-US" sz="2500" i="1">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 </a:t>
                  </a:r>
                  <a:r>
                    <a:rPr lang="en-US" sz="2500" i="1">
                      <a:solidFill>
                        <a:srgbClr val="000000"/>
                      </a:solidFill>
                      <a:latin typeface="Arial" panose="020B0604020202020204" pitchFamily="34" charset="0"/>
                      <a:ea typeface="Times New Roman" panose="02020603050405020304" pitchFamily="18" charset="0"/>
                      <a:cs typeface="Arial" panose="020B0604020202020204" pitchFamily="34" charset="0"/>
                    </a:rPr>
                    <a:t>100% </a:t>
                  </a:r>
                  <a:endParaRPr lang="en-US" sz="2500"/>
                </a:p>
              </p:txBody>
            </p:sp>
          </mc:Choice>
          <mc:Fallback xmlns="">
            <p:sp>
              <p:nvSpPr>
                <p:cNvPr id="42" name="TextBox 41">
                  <a:extLst>
                    <a:ext uri="{FF2B5EF4-FFF2-40B4-BE49-F238E27FC236}">
                      <a16:creationId xmlns:a16="http://schemas.microsoft.com/office/drawing/2014/main" id="{4A54ECD4-9171-75A9-5CB5-B04CE2708C27}"/>
                    </a:ext>
                  </a:extLst>
                </p:cNvPr>
                <p:cNvSpPr txBox="1">
                  <a:spLocks noRot="1" noChangeAspect="1" noMove="1" noResize="1" noEditPoints="1" noAdjustHandles="1" noChangeArrowheads="1" noChangeShapeType="1" noTextEdit="1"/>
                </p:cNvSpPr>
                <p:nvPr/>
              </p:nvSpPr>
              <p:spPr>
                <a:xfrm>
                  <a:off x="5351028" y="3209898"/>
                  <a:ext cx="4305298" cy="795690"/>
                </a:xfrm>
                <a:prstGeom prst="rect">
                  <a:avLst/>
                </a:prstGeom>
                <a:blipFill>
                  <a:blip r:embed="rId9"/>
                  <a:stretch>
                    <a:fillRect b="-6897"/>
                  </a:stretch>
                </a:blipFill>
              </p:spPr>
              <p:txBody>
                <a:bodyPr/>
                <a:lstStyle/>
                <a:p>
                  <a:r>
                    <a:rPr lang="en-US">
                      <a:noFill/>
                    </a:rPr>
                    <a:t> </a:t>
                  </a:r>
                </a:p>
              </p:txBody>
            </p:sp>
          </mc:Fallback>
        </mc:AlternateContent>
      </p:grpSp>
    </p:spTree>
    <p:extLst>
      <p:ext uri="{BB962C8B-B14F-4D97-AF65-F5344CB8AC3E}">
        <p14:creationId xmlns:p14="http://schemas.microsoft.com/office/powerpoint/2010/main" val="274307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9309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37215" y="874993"/>
            <a:ext cx="10111785" cy="923330"/>
          </a:xfrm>
          <a:prstGeom prst="rect">
            <a:avLst/>
          </a:prstGeom>
          <a:noFill/>
          <a:ln>
            <a:noFill/>
          </a:ln>
          <a:effectLst/>
        </p:spPr>
        <p:txBody>
          <a:bodyPr wrap="square">
            <a:spAutoFit/>
          </a:bodyPr>
          <a:lstStyle/>
          <a:p>
            <a:pPr marL="0" marR="0" algn="ctr">
              <a:spcBef>
                <a:spcPts val="0"/>
              </a:spcBef>
              <a:spcAft>
                <a:spcPts val="0"/>
              </a:spcAft>
            </a:pPr>
            <a:r>
              <a:rPr lang="en-US" sz="2700" i="1">
                <a:solidFill>
                  <a:srgbClr val="000000"/>
                </a:solidFill>
                <a:effectLst/>
                <a:latin typeface="Arial" panose="020B0604020202020204" pitchFamily="34" charset="0"/>
                <a:ea typeface="Times New Roman" panose="02020603050405020304" pitchFamily="18" charset="0"/>
              </a:rPr>
              <a:t>Làm thế nào đo được tốc độ chuyển động của vật bằng dụng cụ thí nghiệm thực hành?</a:t>
            </a:r>
            <a:endParaRPr lang="en-US" sz="2700">
              <a:effectLst/>
              <a:latin typeface="Times New Roman" panose="02020603050405020304" pitchFamily="18" charset="0"/>
              <a:ea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22" name="Content Placeholder 5" descr="A picture containing text, device, meter&#10;&#10;Description automatically generated">
            <a:extLst>
              <a:ext uri="{FF2B5EF4-FFF2-40B4-BE49-F238E27FC236}">
                <a16:creationId xmlns:a16="http://schemas.microsoft.com/office/drawing/2014/main" id="{8C1E4D92-7B3B-8AD4-6CB0-7B45E43FE61F}"/>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608884" y="2451538"/>
            <a:ext cx="5192355" cy="3024412"/>
          </a:xfrm>
          <a:prstGeom prst="rect">
            <a:avLst/>
          </a:prstGeom>
          <a:ln>
            <a:noFill/>
          </a:ln>
          <a:effectLst>
            <a:softEdge rad="112500"/>
          </a:effectLst>
        </p:spPr>
      </p:pic>
      <p:pic>
        <p:nvPicPr>
          <p:cNvPr id="24" name="Picture 23">
            <a:extLst>
              <a:ext uri="{FF2B5EF4-FFF2-40B4-BE49-F238E27FC236}">
                <a16:creationId xmlns:a16="http://schemas.microsoft.com/office/drawing/2014/main" id="{4C3AC5E4-7109-ED15-2244-E33E98301B6E}"/>
              </a:ext>
            </a:extLst>
          </p:cNvPr>
          <p:cNvPicPr>
            <a:picLocks noChangeAspect="1"/>
          </p:cNvPicPr>
          <p:nvPr/>
        </p:nvPicPr>
        <p:blipFill>
          <a:blip r:embed="rId7"/>
          <a:stretch>
            <a:fillRect/>
          </a:stretch>
        </p:blipFill>
        <p:spPr>
          <a:xfrm>
            <a:off x="5943600" y="2727653"/>
            <a:ext cx="5800238" cy="2453947"/>
          </a:xfrm>
          <a:prstGeom prst="rect">
            <a:avLst/>
          </a:prstGeom>
        </p:spPr>
      </p:pic>
      <p:sp>
        <p:nvSpPr>
          <p:cNvPr id="18" name="TextBox 17">
            <a:extLst>
              <a:ext uri="{FF2B5EF4-FFF2-40B4-BE49-F238E27FC236}">
                <a16:creationId xmlns:a16="http://schemas.microsoft.com/office/drawing/2014/main" id="{388017B7-B871-0932-E59E-4B22348B0569}"/>
              </a:ext>
            </a:extLst>
          </p:cNvPr>
          <p:cNvSpPr txBox="1"/>
          <p:nvPr/>
        </p:nvSpPr>
        <p:spPr>
          <a:xfrm>
            <a:off x="157061" y="5554724"/>
            <a:ext cx="6096000" cy="477054"/>
          </a:xfrm>
          <a:prstGeom prst="rect">
            <a:avLst/>
          </a:prstGeom>
          <a:noFill/>
        </p:spPr>
        <p:txBody>
          <a:bodyPr wrap="square">
            <a:spAutoFit/>
          </a:bodyPr>
          <a:lstStyle/>
          <a:p>
            <a:pPr algn="ctr"/>
            <a:r>
              <a:rPr lang="en-US" sz="2500" i="1">
                <a:solidFill>
                  <a:srgbClr val="0070C0"/>
                </a:solidFill>
                <a:latin typeface="Arial" panose="020B0604020202020204" pitchFamily="34" charset="0"/>
              </a:rPr>
              <a:t>Đồng hồ đo thời gian hiện số</a:t>
            </a:r>
            <a:endParaRPr lang="en-US" sz="2500">
              <a:solidFill>
                <a:srgbClr val="0070C0"/>
              </a:solidFill>
            </a:endParaRPr>
          </a:p>
        </p:txBody>
      </p:sp>
      <p:sp>
        <p:nvSpPr>
          <p:cNvPr id="19" name="TextBox 18">
            <a:extLst>
              <a:ext uri="{FF2B5EF4-FFF2-40B4-BE49-F238E27FC236}">
                <a16:creationId xmlns:a16="http://schemas.microsoft.com/office/drawing/2014/main" id="{CBE0BB30-FAD9-47A4-0FE9-2CAFBFC7737E}"/>
              </a:ext>
            </a:extLst>
          </p:cNvPr>
          <p:cNvSpPr txBox="1"/>
          <p:nvPr/>
        </p:nvSpPr>
        <p:spPr>
          <a:xfrm>
            <a:off x="6786319" y="5475950"/>
            <a:ext cx="4114800" cy="477054"/>
          </a:xfrm>
          <a:prstGeom prst="rect">
            <a:avLst/>
          </a:prstGeom>
          <a:noFill/>
        </p:spPr>
        <p:txBody>
          <a:bodyPr wrap="square">
            <a:spAutoFit/>
          </a:bodyPr>
          <a:lstStyle/>
          <a:p>
            <a:pPr algn="ctr"/>
            <a:r>
              <a:rPr lang="en-US" sz="2500" i="1">
                <a:solidFill>
                  <a:srgbClr val="0070C0"/>
                </a:solidFill>
                <a:latin typeface="Arial" panose="020B0604020202020204" pitchFamily="34" charset="0"/>
              </a:rPr>
              <a:t>Cổng quang điện</a:t>
            </a:r>
            <a:endParaRPr lang="en-US" sz="2500">
              <a:solidFill>
                <a:srgbClr val="0070C0"/>
              </a:solidFill>
            </a:endParaRPr>
          </a:p>
        </p:txBody>
      </p:sp>
    </p:spTree>
    <p:extLst>
      <p:ext uri="{BB962C8B-B14F-4D97-AF65-F5344CB8AC3E}">
        <p14:creationId xmlns:p14="http://schemas.microsoft.com/office/powerpoint/2010/main" val="42392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thể </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591800" cy="94447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975780" y="752685"/>
            <a:ext cx="1045422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Em có thể xác định tốc độ trung bình của một vật chuyển động bằng cách đo thời gian vật đi giữa hai vị trí xác định và khoảng cách. </a:t>
            </a:r>
          </a:p>
        </p:txBody>
      </p:sp>
      <p:pic>
        <p:nvPicPr>
          <p:cNvPr id="12" name="Picture 11" descr="A close-up of a human brain&#10;&#10;Description automatically generated with low confidence">
            <a:extLst>
              <a:ext uri="{FF2B5EF4-FFF2-40B4-BE49-F238E27FC236}">
                <a16:creationId xmlns:a16="http://schemas.microsoft.com/office/drawing/2014/main" id="{107BAFB7-5116-2096-13AE-885849B127D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539502" y="360860"/>
            <a:ext cx="734976" cy="650702"/>
          </a:xfrm>
          <a:prstGeom prst="rect">
            <a:avLst/>
          </a:prstGeom>
        </p:spPr>
      </p:pic>
      <p:pic>
        <p:nvPicPr>
          <p:cNvPr id="13" name="Picture 12" descr="A highway with a sign on it&#10;&#10;Description automatically generated with low confidence">
            <a:extLst>
              <a:ext uri="{FF2B5EF4-FFF2-40B4-BE49-F238E27FC236}">
                <a16:creationId xmlns:a16="http://schemas.microsoft.com/office/drawing/2014/main" id="{F51682B3-AF71-2D77-899D-E702EB651418}"/>
              </a:ext>
            </a:extLst>
          </p:cNvPr>
          <p:cNvPicPr>
            <a:picLocks noChangeAspect="1"/>
          </p:cNvPicPr>
          <p:nvPr/>
        </p:nvPicPr>
        <p:blipFill rotWithShape="1">
          <a:blip r:embed="rId4">
            <a:extLst>
              <a:ext uri="{28A0092B-C50C-407E-A947-70E740481C1C}">
                <a14:useLocalDpi xmlns:a14="http://schemas.microsoft.com/office/drawing/2010/main" val="0"/>
              </a:ext>
            </a:extLst>
          </a:blip>
          <a:srcRect l="829" t="5603" r="-82" b="7026"/>
          <a:stretch/>
        </p:blipFill>
        <p:spPr>
          <a:xfrm>
            <a:off x="5647097" y="1774906"/>
            <a:ext cx="5486399" cy="3226028"/>
          </a:xfrm>
          <a:prstGeom prst="rect">
            <a:avLst/>
          </a:prstGeom>
          <a:ln>
            <a:noFill/>
          </a:ln>
          <a:effectLst>
            <a:softEdge rad="112500"/>
          </a:effectLst>
        </p:spPr>
      </p:pic>
      <p:sp>
        <p:nvSpPr>
          <p:cNvPr id="15" name="TextBox 14">
            <a:extLst>
              <a:ext uri="{FF2B5EF4-FFF2-40B4-BE49-F238E27FC236}">
                <a16:creationId xmlns:a16="http://schemas.microsoft.com/office/drawing/2014/main" id="{AAC0A891-D21F-8A86-7CB1-F43AD9E3A94F}"/>
              </a:ext>
            </a:extLst>
          </p:cNvPr>
          <p:cNvSpPr txBox="1"/>
          <p:nvPr/>
        </p:nvSpPr>
        <p:spPr>
          <a:xfrm>
            <a:off x="5211510" y="4946028"/>
            <a:ext cx="6106311" cy="1785104"/>
          </a:xfrm>
          <a:prstGeom prst="rect">
            <a:avLst/>
          </a:prstGeom>
          <a:noFill/>
        </p:spPr>
        <p:txBody>
          <a:bodyPr wrap="square">
            <a:spAutoFit/>
          </a:bodyPr>
          <a:lstStyle/>
          <a:p>
            <a:pPr algn="just"/>
            <a:r>
              <a:rPr lang="en-US" sz="2200">
                <a:solidFill>
                  <a:srgbClr val="000000"/>
                </a:solidFill>
                <a:effectLst/>
                <a:latin typeface="Arial" panose="020B0604020202020204" pitchFamily="34" charset="0"/>
                <a:ea typeface="Times New Roman" panose="02020603050405020304" pitchFamily="18" charset="0"/>
              </a:rPr>
              <a:t>VD: Trên đường cao tốc, sau một quãng đường cố định, chẳng hạn 2 000 m, lại có một biển báo số điện thoại khẩn cấp</a:t>
            </a:r>
            <a:r>
              <a:rPr lang="en-US" sz="2200">
                <a:solidFill>
                  <a:srgbClr val="000000"/>
                </a:solidFill>
                <a:latin typeface="Arial" panose="020B0604020202020204" pitchFamily="34" charset="0"/>
                <a:ea typeface="Times New Roman" panose="02020603050405020304" pitchFamily="18" charset="0"/>
              </a:rPr>
              <a:t> </a:t>
            </a:r>
            <a:r>
              <a:rPr lang="en-US" sz="2200">
                <a:solidFill>
                  <a:srgbClr val="000000"/>
                </a:solidFill>
                <a:latin typeface="Arial" panose="020B0604020202020204" pitchFamily="34" charset="0"/>
                <a:ea typeface="Times New Roman" panose="02020603050405020304" pitchFamily="18" charset="0"/>
                <a:sym typeface="Symbol" panose="05050102010706020507" pitchFamily="18" charset="2"/>
              </a:rPr>
              <a:t> </a:t>
            </a:r>
            <a:r>
              <a:rPr lang="en-US" sz="2200">
                <a:solidFill>
                  <a:srgbClr val="000000"/>
                </a:solidFill>
                <a:effectLst/>
                <a:latin typeface="Arial" panose="020B0604020202020204" pitchFamily="34" charset="0"/>
                <a:ea typeface="Times New Roman" panose="02020603050405020304" pitchFamily="18" charset="0"/>
              </a:rPr>
              <a:t>Sử dụng đồng hồ đo thời gian ô tô đi trên quãng đường này sẽ tính được tốc độ trung bình của ô tô</a:t>
            </a:r>
            <a:endParaRPr lang="en-US" sz="2200"/>
          </a:p>
        </p:txBody>
      </p:sp>
      <p:sp>
        <p:nvSpPr>
          <p:cNvPr id="16" name="TextBox 15">
            <a:extLst>
              <a:ext uri="{FF2B5EF4-FFF2-40B4-BE49-F238E27FC236}">
                <a16:creationId xmlns:a16="http://schemas.microsoft.com/office/drawing/2014/main" id="{C3B3B9D1-C486-D989-92F2-2CF659F48846}"/>
              </a:ext>
            </a:extLst>
          </p:cNvPr>
          <p:cNvSpPr txBox="1"/>
          <p:nvPr/>
        </p:nvSpPr>
        <p:spPr>
          <a:xfrm>
            <a:off x="874179" y="5198404"/>
            <a:ext cx="3545421" cy="1446550"/>
          </a:xfrm>
          <a:prstGeom prst="rect">
            <a:avLst/>
          </a:prstGeom>
          <a:noFill/>
        </p:spPr>
        <p:txBody>
          <a:bodyPr wrap="square">
            <a:spAutoFit/>
          </a:bodyPr>
          <a:lstStyle/>
          <a:p>
            <a:pPr marL="0" marR="0" algn="just">
              <a:spcBef>
                <a:spcPts val="0"/>
              </a:spcBef>
            </a:pPr>
            <a:r>
              <a:rPr lang="en-US" sz="2200">
                <a:effectLst/>
                <a:latin typeface="Arial" panose="020B0604020202020204" pitchFamily="34" charset="0"/>
                <a:ea typeface="Times New Roman" panose="02020603050405020304" pitchFamily="18" charset="0"/>
                <a:cs typeface="Times New Roman" panose="02020603050405020304" pitchFamily="18" charset="0"/>
              </a:rPr>
              <a:t>VD: Dùng đồng hồ bấm giây và thước đo có thể đo tốc chạy trung bình của một người</a:t>
            </a:r>
          </a:p>
        </p:txBody>
      </p:sp>
      <p:pic>
        <p:nvPicPr>
          <p:cNvPr id="18" name="Picture 17" descr="A person holding a watch&#10;&#10;Description automatically generated with low confidence">
            <a:extLst>
              <a:ext uri="{FF2B5EF4-FFF2-40B4-BE49-F238E27FC236}">
                <a16:creationId xmlns:a16="http://schemas.microsoft.com/office/drawing/2014/main" id="{1349F4F4-14F5-AAFA-5A88-F86E502752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04" y="1867219"/>
            <a:ext cx="3226028" cy="3226028"/>
          </a:xfrm>
          <a:prstGeom prst="rect">
            <a:avLst/>
          </a:prstGeom>
          <a:ln>
            <a:noFill/>
          </a:ln>
          <a:effectLst>
            <a:softEdge rad="112500"/>
          </a:effectLst>
        </p:spPr>
      </p:pic>
    </p:spTree>
    <p:extLst>
      <p:ext uri="{BB962C8B-B14F-4D97-AF65-F5344CB8AC3E}">
        <p14:creationId xmlns:p14="http://schemas.microsoft.com/office/powerpoint/2010/main" val="164930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biết</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591800" cy="163121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63601" y="747290"/>
            <a:ext cx="1045422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 dụng cảm biến chuyển động </a:t>
            </a:r>
          </a:p>
          <a:p>
            <a:pPr marL="0" marR="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 biến chuyển động là thiết bị truyền các sóng siêu âm đập vào tất cả gắn trên xe và nhận các sống phản xạ từ xe tới cảm biến. Máy tính kết nối với cảm biến sẽ xác định được tốc độ của xe.</a:t>
            </a:r>
            <a:r>
              <a:rPr lang="en-US" sz="250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5" name="TextBox 14">
            <a:extLst>
              <a:ext uri="{FF2B5EF4-FFF2-40B4-BE49-F238E27FC236}">
                <a16:creationId xmlns:a16="http://schemas.microsoft.com/office/drawing/2014/main" id="{C2FD0340-3DEE-15FC-45E4-F3D462981F40}"/>
              </a:ext>
            </a:extLst>
          </p:cNvPr>
          <p:cNvSpPr txBox="1"/>
          <p:nvPr/>
        </p:nvSpPr>
        <p:spPr>
          <a:xfrm>
            <a:off x="863600" y="5857472"/>
            <a:ext cx="4343401"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Cảm biến chuyển động</a:t>
            </a:r>
            <a:endParaRPr lang="en-US" sz="2500"/>
          </a:p>
        </p:txBody>
      </p:sp>
      <p:sp>
        <p:nvSpPr>
          <p:cNvPr id="16" name="TextBox 15">
            <a:extLst>
              <a:ext uri="{FF2B5EF4-FFF2-40B4-BE49-F238E27FC236}">
                <a16:creationId xmlns:a16="http://schemas.microsoft.com/office/drawing/2014/main" id="{78ADE841-ED63-CE9B-17E2-0E5064880F40}"/>
              </a:ext>
            </a:extLst>
          </p:cNvPr>
          <p:cNvSpPr txBox="1"/>
          <p:nvPr/>
        </p:nvSpPr>
        <p:spPr>
          <a:xfrm>
            <a:off x="5638800" y="5857472"/>
            <a:ext cx="5791200" cy="47705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Đo tốc độ bằng cảm biến chuyển động </a:t>
            </a:r>
            <a:endParaRPr lang="en-US" sz="2500"/>
          </a:p>
        </p:txBody>
      </p:sp>
      <p:pic>
        <p:nvPicPr>
          <p:cNvPr id="8" name="Picture 7">
            <a:extLst>
              <a:ext uri="{FF2B5EF4-FFF2-40B4-BE49-F238E27FC236}">
                <a16:creationId xmlns:a16="http://schemas.microsoft.com/office/drawing/2014/main" id="{3926A72D-C781-A610-443B-057725E3D645}"/>
              </a:ext>
            </a:extLst>
          </p:cNvPr>
          <p:cNvPicPr>
            <a:picLocks noChangeAspect="1"/>
          </p:cNvPicPr>
          <p:nvPr/>
        </p:nvPicPr>
        <p:blipFill>
          <a:blip r:embed="rId4"/>
          <a:stretch>
            <a:fillRect/>
          </a:stretch>
        </p:blipFill>
        <p:spPr>
          <a:xfrm>
            <a:off x="2211387" y="3052194"/>
            <a:ext cx="1647825" cy="2171700"/>
          </a:xfrm>
          <a:prstGeom prst="rect">
            <a:avLst/>
          </a:prstGeom>
        </p:spPr>
      </p:pic>
      <p:pic>
        <p:nvPicPr>
          <p:cNvPr id="10" name="Picture 9">
            <a:extLst>
              <a:ext uri="{FF2B5EF4-FFF2-40B4-BE49-F238E27FC236}">
                <a16:creationId xmlns:a16="http://schemas.microsoft.com/office/drawing/2014/main" id="{05A85E5F-3B4B-B0A4-B385-73035A9C5EDF}"/>
              </a:ext>
            </a:extLst>
          </p:cNvPr>
          <p:cNvPicPr>
            <a:picLocks noChangeAspect="1"/>
          </p:cNvPicPr>
          <p:nvPr/>
        </p:nvPicPr>
        <p:blipFill>
          <a:blip r:embed="rId5"/>
          <a:stretch>
            <a:fillRect/>
          </a:stretch>
        </p:blipFill>
        <p:spPr>
          <a:xfrm>
            <a:off x="5638800" y="3052194"/>
            <a:ext cx="5353050" cy="2428875"/>
          </a:xfrm>
          <a:prstGeom prst="rect">
            <a:avLst/>
          </a:prstGeom>
        </p:spPr>
      </p:pic>
    </p:spTree>
    <p:extLst>
      <p:ext uri="{BB962C8B-B14F-4D97-AF65-F5344CB8AC3E}">
        <p14:creationId xmlns:p14="http://schemas.microsoft.com/office/powerpoint/2010/main" val="529903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biết</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591800" cy="200122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66782" y="723642"/>
            <a:ext cx="9956799"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spcAft>
                <a:spcPts val="0"/>
              </a:spcAft>
            </a:pPr>
            <a:r>
              <a:rPr lang="en-US" sz="2500" b="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Súng bắn tốc độ </a:t>
            </a:r>
          </a:p>
          <a:p>
            <a:pPr marR="0" algn="just">
              <a:spcBef>
                <a:spcPts val="0"/>
              </a:spcBef>
            </a:pPr>
            <a:r>
              <a:rPr lang="en-US" sz="2500">
                <a:effectLst/>
                <a:latin typeface="Arial" panose="020B0604020202020204" pitchFamily="34" charset="0"/>
                <a:ea typeface="Times New Roman" panose="02020603050405020304" pitchFamily="18" charset="0"/>
                <a:cs typeface="Times New Roman" panose="02020603050405020304" pitchFamily="18" charset="0"/>
              </a:rPr>
              <a:t>Trong đời sống, cảnh sát giao thông có thể sử dụng súng bắn tốc độ để đo trực tiếp tốc độ tức thời của các phương tiện giao thông đang di chuyển trên đường.</a:t>
            </a:r>
            <a:r>
              <a:rPr lang="en-US" sz="2500" i="1">
                <a:effectLst/>
                <a:latin typeface="Arial" panose="020B0604020202020204" pitchFamily="34" charset="0"/>
                <a:ea typeface="Times New Roman" panose="02020603050405020304" pitchFamily="18" charset="0"/>
                <a:cs typeface="Times New Roman" panose="02020603050405020304" pitchFamily="18" charset="0"/>
              </a:rPr>
              <a:t> </a:t>
            </a:r>
            <a:r>
              <a:rPr lang="en-US" sz="2500">
                <a:effectLst/>
                <a:latin typeface="Arial" panose="020B0604020202020204" pitchFamily="34" charset="0"/>
                <a:ea typeface="Times New Roman" panose="02020603050405020304" pitchFamily="18" charset="0"/>
                <a:cs typeface="Times New Roman" panose="02020603050405020304" pitchFamily="18" charset="0"/>
              </a:rPr>
              <a:t>Cách đo này có ưu điểm là tiện lợi và chính xác, tuy nhiên giá thành cao.</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4" name="Content Placeholder 4" descr="A picture containing text, outdoor, road, way&#10;&#10;Description automatically generated">
            <a:extLst>
              <a:ext uri="{FF2B5EF4-FFF2-40B4-BE49-F238E27FC236}">
                <a16:creationId xmlns:a16="http://schemas.microsoft.com/office/drawing/2014/main" id="{F9128DC9-6672-BDAB-1BDA-8E320FCAB63D}"/>
              </a:ext>
            </a:extLst>
          </p:cNvPr>
          <p:cNvPicPr>
            <a:picLocks noChangeAspect="1"/>
          </p:cNvPicPr>
          <p:nvPr/>
        </p:nvPicPr>
        <p:blipFill rotWithShape="1">
          <a:blip r:embed="rId4">
            <a:extLst>
              <a:ext uri="{28A0092B-C50C-407E-A947-70E740481C1C}">
                <a14:useLocalDpi xmlns:a14="http://schemas.microsoft.com/office/drawing/2010/main" val="0"/>
              </a:ext>
            </a:extLst>
          </a:blip>
          <a:srcRect l="16553" r="3996" b="13622"/>
          <a:stretch/>
        </p:blipFill>
        <p:spPr>
          <a:xfrm>
            <a:off x="6322438" y="2885490"/>
            <a:ext cx="5338309" cy="3225219"/>
          </a:xfrm>
          <a:prstGeom prst="rect">
            <a:avLst/>
          </a:prstGeom>
          <a:ln>
            <a:noFill/>
          </a:ln>
          <a:effectLst>
            <a:softEdge rad="112500"/>
          </a:effectLst>
        </p:spPr>
      </p:pic>
      <p:pic>
        <p:nvPicPr>
          <p:cNvPr id="17" name="Content Placeholder 4" descr="A picture containing text, way, road, outdoor&#10;&#10;Description automatically generated">
            <a:extLst>
              <a:ext uri="{FF2B5EF4-FFF2-40B4-BE49-F238E27FC236}">
                <a16:creationId xmlns:a16="http://schemas.microsoft.com/office/drawing/2014/main" id="{94A61F99-B3B4-7D70-37B2-AEE3D671E4D4}"/>
              </a:ext>
            </a:extLst>
          </p:cNvPr>
          <p:cNvPicPr>
            <a:picLocks noChangeAspect="1"/>
          </p:cNvPicPr>
          <p:nvPr/>
        </p:nvPicPr>
        <p:blipFill rotWithShape="1">
          <a:blip r:embed="rId5">
            <a:extLst>
              <a:ext uri="{28A0092B-C50C-407E-A947-70E740481C1C}">
                <a14:useLocalDpi xmlns:a14="http://schemas.microsoft.com/office/drawing/2010/main" val="0"/>
              </a:ext>
            </a:extLst>
          </a:blip>
          <a:srcRect l="16666" t="1298" r="23913" b="1661"/>
          <a:stretch/>
        </p:blipFill>
        <p:spPr>
          <a:xfrm>
            <a:off x="702606" y="2915875"/>
            <a:ext cx="5619832" cy="3164450"/>
          </a:xfrm>
          <a:prstGeom prst="rect">
            <a:avLst/>
          </a:prstGeom>
          <a:ln>
            <a:noFill/>
          </a:ln>
          <a:effectLst>
            <a:softEdge rad="112500"/>
          </a:effectLst>
        </p:spPr>
      </p:pic>
    </p:spTree>
    <p:extLst>
      <p:ext uri="{BB962C8B-B14F-4D97-AF65-F5344CB8AC3E}">
        <p14:creationId xmlns:p14="http://schemas.microsoft.com/office/powerpoint/2010/main" val="3489906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3"/>
          <a:srcRect/>
          <a:stretch>
            <a:fillRect/>
          </a:stretch>
        </p:blipFill>
        <p:spPr bwMode="auto">
          <a:xfrm>
            <a:off x="353923" y="721723"/>
            <a:ext cx="11471777" cy="1081339"/>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1036549" y="788056"/>
            <a:ext cx="10007926" cy="923330"/>
          </a:xfrm>
          <a:prstGeom prst="rect">
            <a:avLst/>
          </a:prstGeom>
          <a:noFill/>
        </p:spPr>
        <p:txBody>
          <a:bodyPr wrap="square">
            <a:spAutoFit/>
          </a:bodyPr>
          <a:lstStyle/>
          <a:p>
            <a:pPr algn="ctr"/>
            <a:r>
              <a:rPr lang="en-US" sz="2700">
                <a:latin typeface="Arial" panose="020B0604020202020204" pitchFamily="34" charset="0"/>
                <a:cs typeface="Arial" panose="020B0604020202020204" pitchFamily="34" charset="0"/>
              </a:rPr>
              <a:t>Để </a:t>
            </a:r>
            <a:r>
              <a:rPr lang="en-US" sz="2700" b="1">
                <a:solidFill>
                  <a:srgbClr val="7030A0"/>
                </a:solidFill>
                <a:latin typeface="Arial" panose="020B0604020202020204" pitchFamily="34" charset="0"/>
                <a:cs typeface="Arial" panose="020B0604020202020204" pitchFamily="34" charset="0"/>
              </a:rPr>
              <a:t>đo tốc độ </a:t>
            </a:r>
            <a:r>
              <a:rPr lang="en-US" sz="2700">
                <a:latin typeface="Arial" panose="020B0604020202020204" pitchFamily="34" charset="0"/>
                <a:cs typeface="Arial" panose="020B0604020202020204" pitchFamily="34" charset="0"/>
              </a:rPr>
              <a:t>chuyển động của một vật có thể </a:t>
            </a:r>
            <a:r>
              <a:rPr lang="en-US" sz="2700" b="1">
                <a:solidFill>
                  <a:srgbClr val="0070C0"/>
                </a:solidFill>
                <a:latin typeface="Arial" panose="020B0604020202020204" pitchFamily="34" charset="0"/>
                <a:cs typeface="Arial" panose="020B0604020202020204" pitchFamily="34" charset="0"/>
              </a:rPr>
              <a:t>đo thời gian </a:t>
            </a:r>
            <a:r>
              <a:rPr lang="en-US" sz="2700">
                <a:latin typeface="Arial" panose="020B0604020202020204" pitchFamily="34" charset="0"/>
                <a:cs typeface="Arial" panose="020B0604020202020204" pitchFamily="34" charset="0"/>
              </a:rPr>
              <a:t>và </a:t>
            </a:r>
            <a:r>
              <a:rPr lang="en-US" sz="2700" b="1">
                <a:solidFill>
                  <a:srgbClr val="0070C0"/>
                </a:solidFill>
                <a:latin typeface="Arial" panose="020B0604020202020204" pitchFamily="34" charset="0"/>
                <a:cs typeface="Arial" panose="020B0604020202020204" pitchFamily="34" charset="0"/>
              </a:rPr>
              <a:t>quãng đường chuyển động </a:t>
            </a:r>
            <a:r>
              <a:rPr lang="en-US" sz="2700">
                <a:latin typeface="Arial" panose="020B0604020202020204" pitchFamily="34" charset="0"/>
                <a:cs typeface="Arial" panose="020B0604020202020204" pitchFamily="34" charset="0"/>
              </a:rPr>
              <a:t>của vật đó</a:t>
            </a:r>
          </a:p>
        </p:txBody>
      </p:sp>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0" y="2280389"/>
              <a:ext cx="7617212" cy="708275"/>
              <a:chOff x="564748" y="3403331"/>
              <a:chExt cx="3922509"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8" y="3403331"/>
                <a:ext cx="39225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Cách đo tốc độ trong phòng thí nghiệm</a:t>
              </a:r>
              <a:endParaRPr lang="en-US" sz="2500" dirty="0">
                <a:cs typeface="Arial" panose="020B0604020202020204" pitchFamily="34" charset="0"/>
              </a:endParaRPr>
            </a:p>
          </p:txBody>
        </p:sp>
      </p:grpSp>
      <p:sp>
        <p:nvSpPr>
          <p:cNvPr id="21" name="Rectangle: Rounded Corners 20">
            <a:extLst>
              <a:ext uri="{FF2B5EF4-FFF2-40B4-BE49-F238E27FC236}">
                <a16:creationId xmlns:a16="http://schemas.microsoft.com/office/drawing/2014/main" id="{CE929ED8-29C8-403F-B2DB-4DE8F97A0957}"/>
              </a:ext>
            </a:extLst>
          </p:cNvPr>
          <p:cNvSpPr/>
          <p:nvPr/>
        </p:nvSpPr>
        <p:spPr>
          <a:xfrm>
            <a:off x="679124" y="2349452"/>
            <a:ext cx="10903276" cy="328934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Text Box 29">
            <a:extLst>
              <a:ext uri="{FF2B5EF4-FFF2-40B4-BE49-F238E27FC236}">
                <a16:creationId xmlns:a16="http://schemas.microsoft.com/office/drawing/2014/main" id="{9198722F-B3F6-8051-B211-C84A3C9BCB69}"/>
              </a:ext>
            </a:extLst>
          </p:cNvPr>
          <p:cNvSpPr txBox="1">
            <a:spLocks noChangeArrowheads="1"/>
          </p:cNvSpPr>
          <p:nvPr/>
        </p:nvSpPr>
        <p:spPr bwMode="auto">
          <a:xfrm>
            <a:off x="1112749" y="2369579"/>
            <a:ext cx="10271234" cy="1292662"/>
          </a:xfrm>
          <a:prstGeom prst="rect">
            <a:avLst/>
          </a:prstGeom>
          <a:noFill/>
          <a:ln>
            <a:noFill/>
          </a:ln>
          <a:effectLst/>
        </p:spPr>
        <p:txBody>
          <a:bodyPr wrap="square">
            <a:spAutoFit/>
          </a:bodyPr>
          <a:lstStyle/>
          <a:p>
            <a:pPr marL="346075" marR="0" indent="-346075">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rPr>
              <a:t>Hãy thảo luận nhóm và trả lời câu hỏi sau: </a:t>
            </a:r>
          </a:p>
          <a:p>
            <a:pPr marL="346075" marR="0" indent="-346075">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rPr>
              <a:t>1. Dùng dụng cụ gì để đo quãng đường và thời gian chuyển động của vật? </a:t>
            </a:r>
          </a:p>
        </p:txBody>
      </p:sp>
      <p:grpSp>
        <p:nvGrpSpPr>
          <p:cNvPr id="25" name="Group 24">
            <a:extLst>
              <a:ext uri="{FF2B5EF4-FFF2-40B4-BE49-F238E27FC236}">
                <a16:creationId xmlns:a16="http://schemas.microsoft.com/office/drawing/2014/main" id="{C839C527-568A-5F62-93E8-FCE6C59515EC}"/>
              </a:ext>
            </a:extLst>
          </p:cNvPr>
          <p:cNvGrpSpPr/>
          <p:nvPr/>
        </p:nvGrpSpPr>
        <p:grpSpPr>
          <a:xfrm>
            <a:off x="481141" y="2020903"/>
            <a:ext cx="518742" cy="492626"/>
            <a:chOff x="501379" y="507464"/>
            <a:chExt cx="518742" cy="492626"/>
          </a:xfrm>
        </p:grpSpPr>
        <p:sp>
          <p:nvSpPr>
            <p:cNvPr id="27" name="Oval 26">
              <a:extLst>
                <a:ext uri="{FF2B5EF4-FFF2-40B4-BE49-F238E27FC236}">
                  <a16:creationId xmlns:a16="http://schemas.microsoft.com/office/drawing/2014/main" id="{776869AF-B28B-E8E5-D888-1D4ED78A8D21}"/>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6DE0B34-0DC6-AA2B-EEF5-9AF15016F2B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sp>
        <p:nvSpPr>
          <p:cNvPr id="15" name="Text Box 29">
            <a:extLst>
              <a:ext uri="{FF2B5EF4-FFF2-40B4-BE49-F238E27FC236}">
                <a16:creationId xmlns:a16="http://schemas.microsoft.com/office/drawing/2014/main" id="{EA5038AB-21BD-71F6-0940-AD9A15FA9BBA}"/>
              </a:ext>
            </a:extLst>
          </p:cNvPr>
          <p:cNvSpPr txBox="1">
            <a:spLocks noChangeArrowheads="1"/>
          </p:cNvSpPr>
          <p:nvPr/>
        </p:nvSpPr>
        <p:spPr bwMode="auto">
          <a:xfrm>
            <a:off x="1112749" y="3725109"/>
            <a:ext cx="10271234" cy="892552"/>
          </a:xfrm>
          <a:prstGeom prst="rect">
            <a:avLst/>
          </a:prstGeom>
          <a:noFill/>
          <a:ln>
            <a:noFill/>
          </a:ln>
          <a:effectLst/>
        </p:spPr>
        <p:txBody>
          <a:bodyPr wrap="square">
            <a:spAutoFit/>
          </a:bodyPr>
          <a:lstStyle/>
          <a:p>
            <a:pPr marL="346075" marR="0" indent="-346075">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rPr>
              <a:t>2. Làm thế nào đo được quãng đường đi được của vật trong một khoảng thời gian hoặc ngược lại? </a:t>
            </a:r>
          </a:p>
        </p:txBody>
      </p:sp>
      <p:sp>
        <p:nvSpPr>
          <p:cNvPr id="16" name="Text Box 29">
            <a:extLst>
              <a:ext uri="{FF2B5EF4-FFF2-40B4-BE49-F238E27FC236}">
                <a16:creationId xmlns:a16="http://schemas.microsoft.com/office/drawing/2014/main" id="{830AAE48-A1FC-ACEB-B1AB-A800269ED99F}"/>
              </a:ext>
            </a:extLst>
          </p:cNvPr>
          <p:cNvSpPr txBox="1">
            <a:spLocks noChangeArrowheads="1"/>
          </p:cNvSpPr>
          <p:nvPr/>
        </p:nvSpPr>
        <p:spPr bwMode="auto">
          <a:xfrm>
            <a:off x="1112749" y="4654907"/>
            <a:ext cx="10271234" cy="892552"/>
          </a:xfrm>
          <a:prstGeom prst="rect">
            <a:avLst/>
          </a:prstGeom>
          <a:noFill/>
          <a:ln>
            <a:noFill/>
          </a:ln>
          <a:effectLst/>
        </p:spPr>
        <p:txBody>
          <a:bodyPr wrap="square">
            <a:spAutoFit/>
          </a:bodyPr>
          <a:lstStyle/>
          <a:p>
            <a:pPr marL="346075" marR="0" indent="-346075">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rPr>
              <a:t>3. Thiết kế các phương án đo tốc độ và so sánh ưu, nhược điểm của các phương án đó.</a:t>
            </a:r>
            <a:endParaRPr lang="en-US" sz="2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134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3"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3"/>
          <a:srcRect/>
          <a:stretch>
            <a:fillRect/>
          </a:stretch>
        </p:blipFill>
        <p:spPr bwMode="auto">
          <a:xfrm>
            <a:off x="209302" y="1229067"/>
            <a:ext cx="11471777" cy="1081339"/>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891928" y="1295400"/>
            <a:ext cx="10007926" cy="923330"/>
          </a:xfrm>
          <a:prstGeom prst="rect">
            <a:avLst/>
          </a:prstGeom>
          <a:noFill/>
        </p:spPr>
        <p:txBody>
          <a:bodyPr wrap="square">
            <a:spAutoFit/>
          </a:bodyPr>
          <a:lstStyle/>
          <a:p>
            <a:pPr algn="ctr"/>
            <a:r>
              <a:rPr lang="en-US" sz="2700" b="1" i="1">
                <a:latin typeface="Arial" panose="020B0604020202020204" pitchFamily="34" charset="0"/>
                <a:cs typeface="Arial" panose="020B0604020202020204" pitchFamily="34" charset="0"/>
              </a:rPr>
              <a:t>Đồng hồ đo thời gian hiện số </a:t>
            </a:r>
            <a:r>
              <a:rPr lang="en-US" sz="2700">
                <a:latin typeface="Arial" panose="020B0604020202020204" pitchFamily="34" charset="0"/>
                <a:cs typeface="Arial" panose="020B0604020202020204" pitchFamily="34" charset="0"/>
              </a:rPr>
              <a:t>có thể đo thời gian chính xác đến phần nghìn giây, được điều khiển bằng cổng quang điện</a:t>
            </a:r>
          </a:p>
        </p:txBody>
      </p:sp>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Giới thiệu dụng cụ đo thời gian</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80430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1. Đồng hồ đo thời gian hiện số và cổng quang điện</a:t>
            </a:r>
            <a:endParaRPr lang="en-US" altLang="en-US" sz="2600">
              <a:solidFill>
                <a:srgbClr val="0070C0"/>
              </a:solidFill>
              <a:cs typeface="Arial" panose="020B0604020202020204" pitchFamily="34" charset="0"/>
            </a:endParaRPr>
          </a:p>
        </p:txBody>
      </p:sp>
      <p:pic>
        <p:nvPicPr>
          <p:cNvPr id="3" name="Picture 2" descr="Diagram, schematic&#10;&#10;Description automatically generated">
            <a:extLst>
              <a:ext uri="{FF2B5EF4-FFF2-40B4-BE49-F238E27FC236}">
                <a16:creationId xmlns:a16="http://schemas.microsoft.com/office/drawing/2014/main" id="{D5EF0CEA-8F60-A7E4-33AB-92E2A8D9CB7F}"/>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32422" t="18889" r="35555" b="27778"/>
          <a:stretch/>
        </p:blipFill>
        <p:spPr>
          <a:xfrm rot="5400000">
            <a:off x="7082960" y="4063134"/>
            <a:ext cx="2369479" cy="2959779"/>
          </a:xfrm>
          <a:prstGeom prst="rect">
            <a:avLst/>
          </a:prstGeom>
        </p:spPr>
      </p:pic>
      <p:pic>
        <p:nvPicPr>
          <p:cNvPr id="22" name="Picture 13">
            <a:extLst>
              <a:ext uri="{FF2B5EF4-FFF2-40B4-BE49-F238E27FC236}">
                <a16:creationId xmlns:a16="http://schemas.microsoft.com/office/drawing/2014/main" id="{E18D6055-10F6-5662-9289-B3A147EA93E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3963" y="4539262"/>
            <a:ext cx="3916264" cy="219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Content Placeholder 5" descr="A picture containing text, device, meter&#10;&#10;Description automatically generated">
            <a:extLst>
              <a:ext uri="{FF2B5EF4-FFF2-40B4-BE49-F238E27FC236}">
                <a16:creationId xmlns:a16="http://schemas.microsoft.com/office/drawing/2014/main" id="{B585E5E0-F31C-924F-250F-90E4F0C25F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9364" y="2376739"/>
            <a:ext cx="4067958" cy="2369480"/>
          </a:xfrm>
          <a:prstGeom prst="rect">
            <a:avLst/>
          </a:prstGeom>
          <a:ln>
            <a:noFill/>
          </a:ln>
          <a:effectLst>
            <a:softEdge rad="112500"/>
          </a:effectLst>
        </p:spPr>
      </p:pic>
      <p:pic>
        <p:nvPicPr>
          <p:cNvPr id="26" name="Picture 25" descr="A picture containing text&#10;&#10;Description automatically generated">
            <a:extLst>
              <a:ext uri="{FF2B5EF4-FFF2-40B4-BE49-F238E27FC236}">
                <a16:creationId xmlns:a16="http://schemas.microsoft.com/office/drawing/2014/main" id="{41FA09CF-9C88-EAC3-475A-90FB2D796F0A}"/>
              </a:ext>
            </a:extLst>
          </p:cNvPr>
          <p:cNvPicPr>
            <a:picLocks noChangeAspect="1"/>
          </p:cNvPicPr>
          <p:nvPr/>
        </p:nvPicPr>
        <p:blipFill rotWithShape="1">
          <a:blip r:embed="rId10">
            <a:extLst>
              <a:ext uri="{28A0092B-C50C-407E-A947-70E740481C1C}">
                <a14:useLocalDpi xmlns:a14="http://schemas.microsoft.com/office/drawing/2010/main" val="0"/>
              </a:ext>
            </a:extLst>
          </a:blip>
          <a:srcRect t="31112" b="18888"/>
          <a:stretch/>
        </p:blipFill>
        <p:spPr>
          <a:xfrm>
            <a:off x="6400801" y="2491384"/>
            <a:ext cx="3733799" cy="1866900"/>
          </a:xfrm>
          <a:prstGeom prst="rect">
            <a:avLst/>
          </a:prstGeom>
          <a:ln>
            <a:noFill/>
          </a:ln>
          <a:effectLst>
            <a:softEdge rad="112500"/>
          </a:effectLst>
        </p:spPr>
      </p:pic>
    </p:spTree>
    <p:extLst>
      <p:ext uri="{BB962C8B-B14F-4D97-AF65-F5344CB8AC3E}">
        <p14:creationId xmlns:p14="http://schemas.microsoft.com/office/powerpoint/2010/main" val="109858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53198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97224" y="762000"/>
            <a:ext cx="108547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800">
                <a:solidFill>
                  <a:srgbClr val="000000"/>
                </a:solidFill>
                <a:effectLst/>
                <a:latin typeface="Arial" panose="020B0604020202020204" pitchFamily="34" charset="0"/>
                <a:ea typeface="Times New Roman" panose="02020603050405020304" pitchFamily="18" charset="0"/>
              </a:rPr>
              <a:t>Sử dụng đồng hồ đo thời gian hiện Số MC964:</a:t>
            </a:r>
            <a:endParaRPr lang="en-US" sz="280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a16="http://schemas.microsoft.com/office/drawing/2014/main" id="{972F11AF-E992-D589-D5FE-7E9DE4386106}"/>
              </a:ext>
            </a:extLst>
          </p:cNvPr>
          <p:cNvGrpSpPr/>
          <p:nvPr/>
        </p:nvGrpSpPr>
        <p:grpSpPr>
          <a:xfrm>
            <a:off x="501634" y="1512254"/>
            <a:ext cx="11660425" cy="2526346"/>
            <a:chOff x="834244" y="1828413"/>
            <a:chExt cx="10834579" cy="2843390"/>
          </a:xfrm>
        </p:grpSpPr>
        <p:pic>
          <p:nvPicPr>
            <p:cNvPr id="22" name="Picture 5" descr="empty-blue-rectangle">
              <a:extLst>
                <a:ext uri="{FF2B5EF4-FFF2-40B4-BE49-F238E27FC236}">
                  <a16:creationId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8" name="TextBox 27">
            <a:extLst>
              <a:ext uri="{FF2B5EF4-FFF2-40B4-BE49-F238E27FC236}">
                <a16:creationId xmlns:a16="http://schemas.microsoft.com/office/drawing/2014/main" id="{71AF21BE-122B-4E20-3966-2AC5035DE656}"/>
              </a:ext>
            </a:extLst>
          </p:cNvPr>
          <p:cNvSpPr txBox="1"/>
          <p:nvPr/>
        </p:nvSpPr>
        <p:spPr>
          <a:xfrm>
            <a:off x="1143925" y="1609575"/>
            <a:ext cx="10297818" cy="954107"/>
          </a:xfrm>
          <a:prstGeom prst="rect">
            <a:avLst/>
          </a:prstGeom>
          <a:noFill/>
        </p:spPr>
        <p:txBody>
          <a:bodyPr wrap="square">
            <a:spAutoFit/>
          </a:bodyPr>
          <a:lstStyle/>
          <a:p>
            <a:pPr marL="457200" marR="0" indent="-457200">
              <a:spcBef>
                <a:spcPts val="0"/>
              </a:spcBef>
              <a:spcAft>
                <a:spcPts val="0"/>
              </a:spcAft>
              <a:buFontTx/>
              <a:buChar char="-"/>
            </a:pPr>
            <a:r>
              <a:rPr lang="en-US" sz="2800" b="1" i="1">
                <a:solidFill>
                  <a:srgbClr val="000000"/>
                </a:solidFill>
                <a:effectLst/>
                <a:latin typeface="Arial" panose="020B0604020202020204" pitchFamily="34" charset="0"/>
                <a:ea typeface="Times New Roman" panose="02020603050405020304" pitchFamily="18" charset="0"/>
              </a:rPr>
              <a:t>THANG ĐO: </a:t>
            </a:r>
            <a:r>
              <a:rPr lang="en-US" sz="2800">
                <a:solidFill>
                  <a:srgbClr val="000000"/>
                </a:solidFill>
                <a:effectLst/>
                <a:latin typeface="Arial" panose="020B0604020202020204" pitchFamily="34" charset="0"/>
                <a:ea typeface="Times New Roman" panose="02020603050405020304" pitchFamily="18" charset="0"/>
              </a:rPr>
              <a:t>Chọn thang đo thời gian, với ĐCNN tương ứng là 0,001s hoặc 0,01 s.</a:t>
            </a:r>
          </a:p>
        </p:txBody>
      </p:sp>
      <p:pic>
        <p:nvPicPr>
          <p:cNvPr id="13" name="Content Placeholder 5" descr="A picture containing text, device&#10;&#10;Description automatically generated">
            <a:extLst>
              <a:ext uri="{FF2B5EF4-FFF2-40B4-BE49-F238E27FC236}">
                <a16:creationId xmlns:a16="http://schemas.microsoft.com/office/drawing/2014/main" id="{9340AD0F-8493-4BBA-5B63-89E39C4F6218}"/>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5254" t="50685" r="724" b="-1"/>
          <a:stretch/>
        </p:blipFill>
        <p:spPr>
          <a:xfrm>
            <a:off x="1981200" y="4109895"/>
            <a:ext cx="8108032" cy="2392205"/>
          </a:xfrm>
          <a:prstGeom prst="rect">
            <a:avLst/>
          </a:prstGeom>
          <a:ln>
            <a:noFill/>
          </a:ln>
          <a:effectLst>
            <a:softEdge rad="112500"/>
          </a:effectLst>
        </p:spPr>
      </p:pic>
      <p:sp>
        <p:nvSpPr>
          <p:cNvPr id="14" name="TextBox 13">
            <a:extLst>
              <a:ext uri="{FF2B5EF4-FFF2-40B4-BE49-F238E27FC236}">
                <a16:creationId xmlns:a16="http://schemas.microsoft.com/office/drawing/2014/main" id="{DB65D59D-8878-37D6-BD00-B9028ED28E27}"/>
              </a:ext>
            </a:extLst>
          </p:cNvPr>
          <p:cNvSpPr txBox="1"/>
          <p:nvPr/>
        </p:nvSpPr>
        <p:spPr>
          <a:xfrm>
            <a:off x="1143925" y="2532409"/>
            <a:ext cx="10608050" cy="1384995"/>
          </a:xfrm>
          <a:prstGeom prst="rect">
            <a:avLst/>
          </a:prstGeom>
          <a:noFill/>
        </p:spPr>
        <p:txBody>
          <a:bodyPr wrap="square">
            <a:spAutoFit/>
          </a:bodyPr>
          <a:lstStyle/>
          <a:p>
            <a:pPr marL="457200" marR="0" indent="-457200">
              <a:spcBef>
                <a:spcPts val="0"/>
              </a:spcBef>
              <a:spcAft>
                <a:spcPts val="0"/>
              </a:spcAft>
              <a:buFontTx/>
              <a:buChar char="-"/>
            </a:pPr>
            <a:r>
              <a:rPr lang="en-US" sz="2800" b="1" i="1" dirty="0">
                <a:solidFill>
                  <a:srgbClr val="000000"/>
                </a:solidFill>
                <a:effectLst/>
                <a:latin typeface="Arial" panose="020B0604020202020204" pitchFamily="34" charset="0"/>
                <a:ea typeface="Times New Roman" panose="02020603050405020304" pitchFamily="18" charset="0"/>
              </a:rPr>
              <a:t>MODE: </a:t>
            </a:r>
            <a:r>
              <a:rPr lang="en-US" sz="2800" dirty="0" err="1">
                <a:solidFill>
                  <a:srgbClr val="000000"/>
                </a:solidFill>
                <a:effectLst/>
                <a:latin typeface="Arial" panose="020B0604020202020204" pitchFamily="34" charset="0"/>
                <a:ea typeface="Times New Roman" panose="02020603050405020304" pitchFamily="18" charset="0"/>
              </a:rPr>
              <a:t>Chọn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kiểu</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làm</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việc</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máy</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đo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thời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gian</a:t>
            </a:r>
            <a:r>
              <a:rPr lang="en-US" sz="2800" dirty="0">
                <a:solidFill>
                  <a:srgbClr val="000000"/>
                </a:solidFill>
                <a:effectLst/>
                <a:latin typeface="Arial" panose="020B0604020202020204" pitchFamily="34" charset="0"/>
                <a:ea typeface="Times New Roman" panose="02020603050405020304" pitchFamily="18" charset="0"/>
              </a:rPr>
              <a:t> </a:t>
            </a:r>
          </a:p>
          <a:p>
            <a:pPr marR="0">
              <a:spcBef>
                <a:spcPts val="0"/>
              </a:spcBef>
              <a:spcAft>
                <a:spcPts val="0"/>
              </a:spcAft>
            </a:pPr>
            <a:r>
              <a:rPr lang="en-US" sz="2800" dirty="0">
                <a:solidFill>
                  <a:srgbClr val="000000"/>
                </a:solidFill>
                <a:latin typeface="Arial" panose="020B0604020202020204" pitchFamily="34" charset="0"/>
                <a:ea typeface="Times New Roman" panose="02020603050405020304" pitchFamily="18" charset="0"/>
              </a:rPr>
              <a:t>(</a:t>
            </a:r>
            <a:r>
              <a:rPr lang="en-US" sz="2800" dirty="0">
                <a:solidFill>
                  <a:srgbClr val="000000"/>
                </a:solidFill>
                <a:effectLst/>
                <a:latin typeface="Arial" panose="020B0604020202020204" pitchFamily="34" charset="0"/>
                <a:ea typeface="Times New Roman" panose="02020603050405020304" pitchFamily="18" charset="0"/>
              </a:rPr>
              <a:t>1) MODE A: </a:t>
            </a:r>
            <a:r>
              <a:rPr lang="en-US" sz="2800" dirty="0" err="1">
                <a:solidFill>
                  <a:srgbClr val="000000"/>
                </a:solidFill>
                <a:effectLst/>
                <a:latin typeface="Arial" panose="020B0604020202020204" pitchFamily="34" charset="0"/>
                <a:ea typeface="Times New Roman" panose="02020603050405020304" pitchFamily="18" charset="0"/>
              </a:rPr>
              <a:t>Đo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thời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gian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vật</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chắn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cổng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quang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điện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nối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với</a:t>
            </a:r>
            <a:r>
              <a:rPr lang="en-US" sz="2800" dirty="0">
                <a:solidFill>
                  <a:srgbClr val="000000"/>
                </a:solidFill>
                <a:effectLst/>
                <a:latin typeface="Arial" panose="020B0604020202020204" pitchFamily="34" charset="0"/>
                <a:ea typeface="Times New Roman" panose="02020603050405020304" pitchFamily="18" charset="0"/>
              </a:rPr>
              <a:t> ổ A </a:t>
            </a:r>
          </a:p>
          <a:p>
            <a:pPr marR="0">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rPr>
              <a:t>(2) MODE B: </a:t>
            </a:r>
            <a:r>
              <a:rPr lang="en-US" sz="2800" dirty="0" err="1">
                <a:solidFill>
                  <a:srgbClr val="000000"/>
                </a:solidFill>
                <a:effectLst/>
                <a:latin typeface="Arial" panose="020B0604020202020204" pitchFamily="34" charset="0"/>
                <a:ea typeface="Times New Roman" panose="02020603050405020304" pitchFamily="18" charset="0"/>
              </a:rPr>
              <a:t>Đo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thời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gian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vật</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chắn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latin typeface="Arial" panose="020B0604020202020204" pitchFamily="34" charset="0"/>
                <a:ea typeface="Times New Roman" panose="02020603050405020304" pitchFamily="18" charset="0"/>
              </a:rPr>
              <a:t>c</a:t>
            </a:r>
            <a:r>
              <a:rPr lang="en-US" sz="2800" dirty="0" err="1">
                <a:solidFill>
                  <a:srgbClr val="000000"/>
                </a:solidFill>
                <a:effectLst/>
                <a:latin typeface="Arial" panose="020B0604020202020204" pitchFamily="34" charset="0"/>
                <a:ea typeface="Times New Roman" panose="02020603050405020304" pitchFamily="18" charset="0"/>
              </a:rPr>
              <a:t>ổng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quang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điện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nối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với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a:solidFill>
                  <a:srgbClr val="000000"/>
                </a:solidFill>
                <a:latin typeface="Arial" panose="020B0604020202020204" pitchFamily="34" charset="0"/>
                <a:ea typeface="Times New Roman" panose="02020603050405020304" pitchFamily="18" charset="0"/>
              </a:rPr>
              <a:t>ổ</a:t>
            </a:r>
            <a:r>
              <a:rPr lang="en-US" sz="2800" dirty="0">
                <a:solidFill>
                  <a:srgbClr val="000000"/>
                </a:solidFill>
                <a:effectLst/>
                <a:latin typeface="Arial" panose="020B0604020202020204" pitchFamily="34" charset="0"/>
                <a:ea typeface="Times New Roman" panose="02020603050405020304" pitchFamily="18" charset="0"/>
              </a:rPr>
              <a:t> B.</a:t>
            </a:r>
          </a:p>
        </p:txBody>
      </p:sp>
    </p:spTree>
    <p:extLst>
      <p:ext uri="{BB962C8B-B14F-4D97-AF65-F5344CB8AC3E}">
        <p14:creationId xmlns:p14="http://schemas.microsoft.com/office/powerpoint/2010/main" val="34869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667137" cy="53198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38200" y="760472"/>
            <a:ext cx="108547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800">
                <a:solidFill>
                  <a:srgbClr val="000000"/>
                </a:solidFill>
                <a:effectLst/>
                <a:latin typeface="Arial" panose="020B0604020202020204" pitchFamily="34" charset="0"/>
                <a:ea typeface="Times New Roman" panose="02020603050405020304" pitchFamily="18" charset="0"/>
              </a:rPr>
              <a:t>Sử dụng đồng hồ đo thời gian hiện Số MC964:</a:t>
            </a:r>
            <a:endParaRPr lang="en-US" sz="280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a16="http://schemas.microsoft.com/office/drawing/2014/main" id="{972F11AF-E992-D589-D5FE-7E9DE4386106}"/>
              </a:ext>
            </a:extLst>
          </p:cNvPr>
          <p:cNvGrpSpPr/>
          <p:nvPr/>
        </p:nvGrpSpPr>
        <p:grpSpPr>
          <a:xfrm>
            <a:off x="380999" y="1396663"/>
            <a:ext cx="11734801" cy="3323141"/>
            <a:chOff x="834244" y="1828413"/>
            <a:chExt cx="10834579" cy="2843390"/>
          </a:xfrm>
        </p:grpSpPr>
        <p:pic>
          <p:nvPicPr>
            <p:cNvPr id="22" name="Picture 5" descr="empty-blue-rectangle">
              <a:extLst>
                <a:ext uri="{FF2B5EF4-FFF2-40B4-BE49-F238E27FC236}">
                  <a16:creationId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8" name="TextBox 27">
            <a:extLst>
              <a:ext uri="{FF2B5EF4-FFF2-40B4-BE49-F238E27FC236}">
                <a16:creationId xmlns:a16="http://schemas.microsoft.com/office/drawing/2014/main" id="{71AF21BE-122B-4E20-3966-2AC5035DE656}"/>
              </a:ext>
            </a:extLst>
          </p:cNvPr>
          <p:cNvSpPr txBox="1"/>
          <p:nvPr/>
        </p:nvSpPr>
        <p:spPr>
          <a:xfrm>
            <a:off x="895910" y="1601012"/>
            <a:ext cx="10513688" cy="954107"/>
          </a:xfrm>
          <a:prstGeom prst="rect">
            <a:avLst/>
          </a:prstGeom>
          <a:noFill/>
        </p:spPr>
        <p:txBody>
          <a:bodyPr wrap="square">
            <a:spAutoFit/>
          </a:bodyPr>
          <a:lstStyle/>
          <a:p>
            <a:pPr marL="514350" marR="0" indent="-514350">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rPr>
              <a:t>(3) MODE A+ B: </a:t>
            </a:r>
            <a:r>
              <a:rPr lang="en-US" sz="2800" dirty="0" err="1">
                <a:solidFill>
                  <a:srgbClr val="000000"/>
                </a:solidFill>
                <a:effectLst/>
                <a:latin typeface="Arial" panose="020B0604020202020204" pitchFamily="34" charset="0"/>
                <a:ea typeface="Times New Roman" panose="02020603050405020304" pitchFamily="18" charset="0"/>
              </a:rPr>
              <a:t>Đo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tổng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của</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hai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khoảng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thời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gian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vật</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chắn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cổng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quang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điện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nối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với</a:t>
            </a:r>
            <a:r>
              <a:rPr lang="en-US" sz="2800" dirty="0">
                <a:solidFill>
                  <a:srgbClr val="000000"/>
                </a:solidFill>
                <a:effectLst/>
                <a:latin typeface="Arial" panose="020B0604020202020204" pitchFamily="34" charset="0"/>
                <a:ea typeface="Times New Roman" panose="02020603050405020304" pitchFamily="18" charset="0"/>
              </a:rPr>
              <a:t> ổ A </a:t>
            </a:r>
            <a:r>
              <a:rPr lang="en-US" sz="2800" dirty="0" err="1">
                <a:solidFill>
                  <a:srgbClr val="000000"/>
                </a:solidFill>
                <a:effectLst/>
                <a:latin typeface="Arial" panose="020B0604020202020204" pitchFamily="34" charset="0"/>
                <a:ea typeface="Times New Roman" panose="02020603050405020304" pitchFamily="18" charset="0"/>
              </a:rPr>
              <a:t>và</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vật</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chắn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cổng</a:t>
            </a:r>
            <a:r>
              <a:rPr lang="en-US" sz="2800" dirty="0">
                <a:solidFill>
                  <a:srgbClr val="000000"/>
                </a:solidFill>
                <a:effectLst/>
                <a:latin typeface="Arial" panose="020B0604020202020204" pitchFamily="34" charset="0"/>
                <a:ea typeface="Times New Roman" panose="02020603050405020304" pitchFamily="18" charset="0"/>
              </a:rPr>
              <a:t> QĐ </a:t>
            </a:r>
            <a:r>
              <a:rPr lang="en-US" sz="2800" dirty="0" err="1">
                <a:solidFill>
                  <a:srgbClr val="000000"/>
                </a:solidFill>
                <a:effectLst/>
                <a:latin typeface="Arial" panose="020B0604020202020204" pitchFamily="34" charset="0"/>
                <a:ea typeface="Times New Roman" panose="02020603050405020304" pitchFamily="18" charset="0"/>
              </a:rPr>
              <a:t>nối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với</a:t>
            </a:r>
            <a:r>
              <a:rPr lang="en-US" sz="2800" dirty="0">
                <a:solidFill>
                  <a:srgbClr val="000000"/>
                </a:solidFill>
                <a:effectLst/>
                <a:latin typeface="Arial" panose="020B0604020202020204" pitchFamily="34" charset="0"/>
                <a:ea typeface="Times New Roman" panose="02020603050405020304" pitchFamily="18" charset="0"/>
              </a:rPr>
              <a:t> ổ B.</a:t>
            </a:r>
          </a:p>
        </p:txBody>
      </p:sp>
      <p:pic>
        <p:nvPicPr>
          <p:cNvPr id="13" name="Content Placeholder 5" descr="A picture containing text, device&#10;&#10;Description automatically generated">
            <a:extLst>
              <a:ext uri="{FF2B5EF4-FFF2-40B4-BE49-F238E27FC236}">
                <a16:creationId xmlns:a16="http://schemas.microsoft.com/office/drawing/2014/main" id="{0E81444E-2EA3-BF84-333B-AF4829E6E8A1}"/>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5254" t="50685" r="724" b="-1"/>
          <a:stretch/>
        </p:blipFill>
        <p:spPr>
          <a:xfrm>
            <a:off x="2743200" y="4719804"/>
            <a:ext cx="6324600" cy="1866018"/>
          </a:xfrm>
          <a:prstGeom prst="rect">
            <a:avLst/>
          </a:prstGeom>
          <a:ln>
            <a:noFill/>
          </a:ln>
          <a:effectLst>
            <a:softEdge rad="112500"/>
          </a:effectLst>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165276C9-149B-F10F-2787-A37FF8F6E301}"/>
                  </a:ext>
                </a:extLst>
              </p:cNvPr>
              <p:cNvSpPr txBox="1"/>
              <p:nvPr/>
            </p:nvSpPr>
            <p:spPr>
              <a:xfrm>
                <a:off x="859124" y="2613657"/>
                <a:ext cx="10951876" cy="523220"/>
              </a:xfrm>
              <a:prstGeom prst="rect">
                <a:avLst/>
              </a:prstGeom>
              <a:noFill/>
            </p:spPr>
            <p:txBody>
              <a:bodyPr wrap="square">
                <a:spAutoFit/>
              </a:bodyPr>
              <a:lstStyle/>
              <a:p>
                <a:pPr marL="461963" marR="0" indent="-461963">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rPr>
                  <a:t>(4) MODE A </a:t>
                </a:r>
                <a14:m>
                  <m:oMath xmlns:m="http://schemas.openxmlformats.org/officeDocument/2006/math">
                    <m:r>
                      <a:rPr lang="en-US" sz="2800" i="1" smtClean="0">
                        <a:solidFill>
                          <a:srgbClr val="000000"/>
                        </a:solidFill>
                        <a:effectLst/>
                        <a:latin typeface="Cambria Math" panose="02040503050406030204" pitchFamily="18" charset="0"/>
                        <a:ea typeface="Cambria Math" panose="02040503050406030204" pitchFamily="18" charset="0"/>
                      </a:rPr>
                      <m:t>↔</m:t>
                    </m:r>
                  </m:oMath>
                </a14:m>
                <a:r>
                  <a:rPr lang="en-US" sz="2800" dirty="0">
                    <a:solidFill>
                      <a:srgbClr val="000000"/>
                    </a:solidFill>
                    <a:effectLst/>
                    <a:latin typeface="Arial" panose="020B0604020202020204" pitchFamily="34" charset="0"/>
                    <a:ea typeface="Times New Roman" panose="02020603050405020304" pitchFamily="18" charset="0"/>
                  </a:rPr>
                  <a:t>B: </a:t>
                </a:r>
                <a:r>
                  <a:rPr lang="en-US" sz="2800" dirty="0" err="1">
                    <a:solidFill>
                      <a:srgbClr val="000000"/>
                    </a:solidFill>
                    <a:effectLst/>
                    <a:latin typeface="Arial" panose="020B0604020202020204" pitchFamily="34" charset="0"/>
                    <a:ea typeface="Times New Roman" panose="02020603050405020304" pitchFamily="18" charset="0"/>
                  </a:rPr>
                  <a:t>Đo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thời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gian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vật</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chuyển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động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từ</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cổng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a:solidFill>
                      <a:srgbClr val="000000"/>
                    </a:solidFill>
                    <a:latin typeface="Arial" panose="020B0604020202020204" pitchFamily="34" charset="0"/>
                    <a:ea typeface="Times New Roman" panose="02020603050405020304" pitchFamily="18" charset="0"/>
                  </a:rPr>
                  <a:t>QĐ A </a:t>
                </a:r>
                <a:r>
                  <a:rPr lang="en-US" sz="2800" dirty="0" err="1">
                    <a:solidFill>
                      <a:srgbClr val="000000"/>
                    </a:solidFill>
                    <a:latin typeface="Arial" panose="020B0604020202020204" pitchFamily="34" charset="0"/>
                    <a:ea typeface="Times New Roman" panose="02020603050405020304" pitchFamily="18" charset="0"/>
                    <a:sym typeface="Symbol" panose="05050102010706020507" pitchFamily="18" charset="2"/>
                  </a:rPr>
                  <a:t>đến</a:t>
                </a:r>
                <a:r>
                  <a:rPr lang="en-US" sz="2800" dirty="0">
                    <a:solidFill>
                      <a:srgbClr val="000000"/>
                    </a:solidFill>
                    <a:latin typeface="Arial" panose="020B0604020202020204" pitchFamily="34" charset="0"/>
                    <a:ea typeface="Times New Roman" panose="02020603050405020304" pitchFamily="18" charset="0"/>
                    <a:sym typeface="Symbol" panose="05050102010706020507" pitchFamily="18" charset="2"/>
                  </a:rPr>
                  <a:t> B</a:t>
                </a:r>
                <a:endParaRPr lang="en-US" sz="2800" dirty="0">
                  <a:solidFill>
                    <a:srgbClr val="000000"/>
                  </a:solidFill>
                  <a:effectLst/>
                  <a:latin typeface="Arial" panose="020B0604020202020204" pitchFamily="34" charset="0"/>
                  <a:ea typeface="Times New Roman" panose="02020603050405020304" pitchFamily="18" charset="0"/>
                </a:endParaRPr>
              </a:p>
            </p:txBody>
          </p:sp>
        </mc:Choice>
        <mc:Fallback>
          <p:sp>
            <p:nvSpPr>
              <p:cNvPr id="14" name="TextBox 13">
                <a:extLst>
                  <a:ext uri="{FF2B5EF4-FFF2-40B4-BE49-F238E27FC236}">
                    <a16:creationId xmlns:a16="http://schemas.microsoft.com/office/drawing/2014/main" id="{165276C9-149B-F10F-2787-A37FF8F6E301}"/>
                  </a:ext>
                </a:extLst>
              </p:cNvPr>
              <p:cNvSpPr txBox="1">
                <a:spLocks noRot="1" noChangeAspect="1" noMove="1" noResize="1" noEditPoints="1" noAdjustHandles="1" noChangeArrowheads="1" noChangeShapeType="1" noTextEdit="1"/>
              </p:cNvSpPr>
              <p:nvPr/>
            </p:nvSpPr>
            <p:spPr>
              <a:xfrm>
                <a:off x="859124" y="2613657"/>
                <a:ext cx="10951876" cy="523220"/>
              </a:xfrm>
              <a:prstGeom prst="rect">
                <a:avLst/>
              </a:prstGeom>
              <a:blipFill>
                <a:blip r:embed="rId6"/>
                <a:stretch>
                  <a:fillRect l="-1169" t="-12791" r="-223" b="-31395"/>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E7FE70FA-F2FF-A1A5-28CC-2B0319951002}"/>
              </a:ext>
            </a:extLst>
          </p:cNvPr>
          <p:cNvSpPr txBox="1"/>
          <p:nvPr/>
        </p:nvSpPr>
        <p:spPr>
          <a:xfrm>
            <a:off x="876203" y="3214057"/>
            <a:ext cx="10513688" cy="523220"/>
          </a:xfrm>
          <a:prstGeom prst="rect">
            <a:avLst/>
          </a:prstGeom>
          <a:noFill/>
        </p:spPr>
        <p:txBody>
          <a:bodyPr wrap="square">
            <a:spAutoFit/>
          </a:bodyPr>
          <a:lstStyle/>
          <a:p>
            <a:pPr marL="457200" marR="0" indent="-457200">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rPr>
              <a:t>(5) MODE T: Đo khoảng thời gian T của từng chu kì dao động.</a:t>
            </a:r>
          </a:p>
        </p:txBody>
      </p:sp>
      <p:sp>
        <p:nvSpPr>
          <p:cNvPr id="16" name="TextBox 15">
            <a:extLst>
              <a:ext uri="{FF2B5EF4-FFF2-40B4-BE49-F238E27FC236}">
                <a16:creationId xmlns:a16="http://schemas.microsoft.com/office/drawing/2014/main" id="{5ECCF73F-7BB6-4FA9-AFE3-923D31F07411}"/>
              </a:ext>
            </a:extLst>
          </p:cNvPr>
          <p:cNvSpPr txBox="1"/>
          <p:nvPr/>
        </p:nvSpPr>
        <p:spPr>
          <a:xfrm>
            <a:off x="859124" y="3817597"/>
            <a:ext cx="10513688" cy="523220"/>
          </a:xfrm>
          <a:prstGeom prst="rect">
            <a:avLst/>
          </a:prstGeom>
          <a:noFill/>
        </p:spPr>
        <p:txBody>
          <a:bodyPr wrap="square">
            <a:spAutoFit/>
          </a:bodyPr>
          <a:lstStyle/>
          <a:p>
            <a:pPr marL="457200" marR="0" indent="-457200">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rPr>
              <a:t> - Nút RESET: Đặt lại chỉ số của đồng hồ về giá trị 0.000.</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7508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591800" cy="84706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rPr>
              <a:t>Sử dụng đồng hồ đo thời quang điện để đo tốc độ chuyển động có ưu điểm, nhược điểm gì?</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4" name="Picture 13">
            <a:extLst>
              <a:ext uri="{FF2B5EF4-FFF2-40B4-BE49-F238E27FC236}">
                <a16:creationId xmlns:a16="http://schemas.microsoft.com/office/drawing/2014/main" id="{15F281A8-9EF6-25BF-0613-D127C3CF17BD}"/>
              </a:ext>
            </a:extLst>
          </p:cNvPr>
          <p:cNvPicPr>
            <a:picLocks noChangeAspect="1"/>
          </p:cNvPicPr>
          <p:nvPr/>
        </p:nvPicPr>
        <p:blipFill rotWithShape="1">
          <a:blip r:embed="rId4"/>
          <a:srcRect l="30" t="14677" r="760" b="13573"/>
          <a:stretch/>
        </p:blipFill>
        <p:spPr>
          <a:xfrm>
            <a:off x="1752600" y="1743801"/>
            <a:ext cx="8382000" cy="3141182"/>
          </a:xfrm>
          <a:prstGeom prst="rect">
            <a:avLst/>
          </a:prstGeom>
          <a:ln>
            <a:noFill/>
          </a:ln>
          <a:effectLst>
            <a:softEdge rad="112500"/>
          </a:effectLst>
        </p:spPr>
      </p:pic>
      <p:grpSp>
        <p:nvGrpSpPr>
          <p:cNvPr id="12" name="Group 11">
            <a:extLst>
              <a:ext uri="{FF2B5EF4-FFF2-40B4-BE49-F238E27FC236}">
                <a16:creationId xmlns:a16="http://schemas.microsoft.com/office/drawing/2014/main" id="{B7477C5C-0B7B-60EC-2304-161981ACB744}"/>
              </a:ext>
            </a:extLst>
          </p:cNvPr>
          <p:cNvGrpSpPr/>
          <p:nvPr/>
        </p:nvGrpSpPr>
        <p:grpSpPr>
          <a:xfrm>
            <a:off x="523655" y="5019720"/>
            <a:ext cx="11439745" cy="1631593"/>
            <a:chOff x="834244" y="1828413"/>
            <a:chExt cx="10834579" cy="2843390"/>
          </a:xfrm>
        </p:grpSpPr>
        <p:pic>
          <p:nvPicPr>
            <p:cNvPr id="15" name="Picture 5" descr="empty-blue-rectangle">
              <a:extLst>
                <a:ext uri="{FF2B5EF4-FFF2-40B4-BE49-F238E27FC236}">
                  <a16:creationId xmlns:a16="http://schemas.microsoft.com/office/drawing/2014/main" id="{C8126A3F-D7A7-C651-7E9D-1B4CA5C2E5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ED15A97-38FD-1FC7-D237-9276891040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17" name="TextBox 16">
            <a:extLst>
              <a:ext uri="{FF2B5EF4-FFF2-40B4-BE49-F238E27FC236}">
                <a16:creationId xmlns:a16="http://schemas.microsoft.com/office/drawing/2014/main" id="{9FCBF972-79F2-545B-F9FE-F565EA8D0D4C}"/>
              </a:ext>
            </a:extLst>
          </p:cNvPr>
          <p:cNvSpPr txBox="1"/>
          <p:nvPr/>
        </p:nvSpPr>
        <p:spPr>
          <a:xfrm>
            <a:off x="600583" y="5189185"/>
            <a:ext cx="11230865" cy="1292662"/>
          </a:xfrm>
          <a:prstGeom prst="rect">
            <a:avLst/>
          </a:prstGeom>
          <a:noFill/>
        </p:spPr>
        <p:txBody>
          <a:bodyPr wrap="square">
            <a:spAutoFit/>
          </a:bodyPr>
          <a:lstStyle/>
          <a:p>
            <a:pPr marL="800100" lvl="1" indent="-342900">
              <a:buFont typeface="Wingdings" panose="05000000000000000000" pitchFamily="2" charset="2"/>
              <a:buChar char="§"/>
            </a:pPr>
            <a:r>
              <a:rPr lang="en-US" sz="2600">
                <a:effectLst/>
                <a:latin typeface="Arial" panose="020B0604020202020204" pitchFamily="34" charset="0"/>
                <a:ea typeface="Times New Roman" panose="02020603050405020304" pitchFamily="18" charset="0"/>
                <a:cs typeface="Times New Roman" panose="02020603050405020304" pitchFamily="18" charset="0"/>
              </a:rPr>
              <a:t>Ưu điểm: chính xác hơn do không phụ thuộc vào người thực hiện.</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a:p>
            <a:pPr marL="800100" lvl="1" indent="-342900">
              <a:buFont typeface="Wingdings" panose="05000000000000000000" pitchFamily="2" charset="2"/>
              <a:buChar char="§"/>
            </a:pPr>
            <a:r>
              <a:rPr lang="en-US" sz="2600">
                <a:effectLst/>
                <a:latin typeface="Arial" panose="020B0604020202020204" pitchFamily="34" charset="0"/>
                <a:ea typeface="Times New Roman" panose="02020603050405020304" pitchFamily="18" charset="0"/>
                <a:cs typeface="Times New Roman" panose="02020603050405020304" pitchFamily="18" charset="0"/>
              </a:rPr>
              <a:t>Nhược điểm: Lắp đặt phức tạp, chỉ đo được cho các vật có kích thước phù hợp để có thể đi qua được cổng quang điện. </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48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3"/>
          <a:srcRect/>
          <a:stretch>
            <a:fillRect/>
          </a:stretch>
        </p:blipFill>
        <p:spPr bwMode="auto">
          <a:xfrm>
            <a:off x="316462" y="1253259"/>
            <a:ext cx="11471777" cy="1883015"/>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826472" y="1327712"/>
            <a:ext cx="10222528" cy="861774"/>
          </a:xfrm>
          <a:prstGeom prst="rect">
            <a:avLst/>
          </a:prstGeom>
          <a:noFill/>
        </p:spPr>
        <p:txBody>
          <a:bodyPr wrap="square">
            <a:spAutoFit/>
          </a:bodyPr>
          <a:lstStyle/>
          <a:p>
            <a:pPr marL="342900" indent="-342900">
              <a:buFont typeface="Arial" panose="020B0604020202020204" pitchFamily="34" charset="0"/>
              <a:buChar char="•"/>
            </a:pPr>
            <a:r>
              <a:rPr lang="en-US" sz="2500">
                <a:latin typeface="Arial" panose="020B0604020202020204" pitchFamily="34" charset="0"/>
                <a:cs typeface="Arial" panose="020B0604020202020204" pitchFamily="34" charset="0"/>
              </a:rPr>
              <a:t>Đồng hồ cần rung sử dụng một cần rung đều đặn khoảng 50 lần/s và đánh dấu các chấm trên bằng giấy gắn vào xe chuyển động. </a:t>
            </a:r>
          </a:p>
        </p:txBody>
      </p:sp>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Giới thiệu dụng cụ đo thời gian</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1"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Thiết bị đo thời gian bằng cần rung (đồng hồ cần rung)</a:t>
            </a:r>
            <a:endParaRPr lang="en-US" altLang="en-US" sz="2600">
              <a:solidFill>
                <a:srgbClr val="0070C0"/>
              </a:solidFill>
              <a:cs typeface="Arial" panose="020B0604020202020204" pitchFamily="34" charset="0"/>
            </a:endParaRPr>
          </a:p>
        </p:txBody>
      </p:sp>
      <p:pic>
        <p:nvPicPr>
          <p:cNvPr id="6" name="Picture 5">
            <a:extLst>
              <a:ext uri="{FF2B5EF4-FFF2-40B4-BE49-F238E27FC236}">
                <a16:creationId xmlns:a16="http://schemas.microsoft.com/office/drawing/2014/main" id="{3B99A1B0-0A1D-91E2-26A9-F6562931AECC}"/>
              </a:ext>
            </a:extLst>
          </p:cNvPr>
          <p:cNvPicPr>
            <a:picLocks noChangeAspect="1"/>
          </p:cNvPicPr>
          <p:nvPr/>
        </p:nvPicPr>
        <p:blipFill>
          <a:blip r:embed="rId6"/>
          <a:stretch>
            <a:fillRect/>
          </a:stretch>
        </p:blipFill>
        <p:spPr>
          <a:xfrm>
            <a:off x="3165210" y="3528098"/>
            <a:ext cx="3276600" cy="1440071"/>
          </a:xfrm>
          <a:prstGeom prst="rect">
            <a:avLst/>
          </a:prstGeom>
        </p:spPr>
      </p:pic>
      <p:pic>
        <p:nvPicPr>
          <p:cNvPr id="8" name="Picture 7">
            <a:extLst>
              <a:ext uri="{FF2B5EF4-FFF2-40B4-BE49-F238E27FC236}">
                <a16:creationId xmlns:a16="http://schemas.microsoft.com/office/drawing/2014/main" id="{D062D746-0AF2-237D-06F2-613B45E0EF15}"/>
              </a:ext>
            </a:extLst>
          </p:cNvPr>
          <p:cNvPicPr>
            <a:picLocks noChangeAspect="1"/>
          </p:cNvPicPr>
          <p:nvPr/>
        </p:nvPicPr>
        <p:blipFill>
          <a:blip r:embed="rId7"/>
          <a:stretch>
            <a:fillRect/>
          </a:stretch>
        </p:blipFill>
        <p:spPr>
          <a:xfrm>
            <a:off x="887275" y="5252251"/>
            <a:ext cx="10161725" cy="1165953"/>
          </a:xfrm>
          <a:prstGeom prst="rect">
            <a:avLst/>
          </a:prstGeom>
        </p:spPr>
      </p:pic>
      <p:sp>
        <p:nvSpPr>
          <p:cNvPr id="23" name="TextBox 22">
            <a:extLst>
              <a:ext uri="{FF2B5EF4-FFF2-40B4-BE49-F238E27FC236}">
                <a16:creationId xmlns:a16="http://schemas.microsoft.com/office/drawing/2014/main" id="{6682A62A-50D2-5D7E-D52C-081ED96E5AFD}"/>
              </a:ext>
            </a:extLst>
          </p:cNvPr>
          <p:cNvSpPr txBox="1"/>
          <p:nvPr/>
        </p:nvSpPr>
        <p:spPr>
          <a:xfrm>
            <a:off x="3165210" y="6374587"/>
            <a:ext cx="6108700" cy="430887"/>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游明朝" panose="02020400000000000000" pitchFamily="18" charset="-128"/>
              </a:rPr>
              <a:t>Những chấm mực trên bằng giấy gắn vào xe </a:t>
            </a:r>
            <a:endParaRPr lang="en-US" sz="2200"/>
          </a:p>
        </p:txBody>
      </p:sp>
      <p:sp>
        <p:nvSpPr>
          <p:cNvPr id="25" name="TextBox 24">
            <a:extLst>
              <a:ext uri="{FF2B5EF4-FFF2-40B4-BE49-F238E27FC236}">
                <a16:creationId xmlns:a16="http://schemas.microsoft.com/office/drawing/2014/main" id="{72AF288D-ACDA-11D1-1154-957338641F3D}"/>
              </a:ext>
            </a:extLst>
          </p:cNvPr>
          <p:cNvSpPr txBox="1"/>
          <p:nvPr/>
        </p:nvSpPr>
        <p:spPr>
          <a:xfrm>
            <a:off x="785421" y="3784142"/>
            <a:ext cx="1616859" cy="769441"/>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游明朝" panose="02020400000000000000" pitchFamily="18" charset="-128"/>
              </a:rPr>
              <a:t>Đồng hồ cần rung</a:t>
            </a:r>
            <a:endParaRPr lang="en-US" sz="2200"/>
          </a:p>
        </p:txBody>
      </p:sp>
      <p:pic>
        <p:nvPicPr>
          <p:cNvPr id="12" name="Picture 11">
            <a:extLst>
              <a:ext uri="{FF2B5EF4-FFF2-40B4-BE49-F238E27FC236}">
                <a16:creationId xmlns:a16="http://schemas.microsoft.com/office/drawing/2014/main" id="{5EA351F6-5C0C-892B-0285-99B01C37E7E8}"/>
              </a:ext>
            </a:extLst>
          </p:cNvPr>
          <p:cNvPicPr>
            <a:picLocks noChangeAspect="1"/>
          </p:cNvPicPr>
          <p:nvPr/>
        </p:nvPicPr>
        <p:blipFill>
          <a:blip r:embed="rId8"/>
          <a:stretch>
            <a:fillRect/>
          </a:stretch>
        </p:blipFill>
        <p:spPr>
          <a:xfrm>
            <a:off x="6858000" y="3216809"/>
            <a:ext cx="2214563" cy="1999202"/>
          </a:xfrm>
          <a:prstGeom prst="rect">
            <a:avLst/>
          </a:prstGeom>
        </p:spPr>
      </p:pic>
      <p:sp>
        <p:nvSpPr>
          <p:cNvPr id="28" name="TextBox 27">
            <a:extLst>
              <a:ext uri="{FF2B5EF4-FFF2-40B4-BE49-F238E27FC236}">
                <a16:creationId xmlns:a16="http://schemas.microsoft.com/office/drawing/2014/main" id="{11F1C768-DAAC-7FAF-524F-BF4DE78D868A}"/>
              </a:ext>
            </a:extLst>
          </p:cNvPr>
          <p:cNvSpPr txBox="1"/>
          <p:nvPr/>
        </p:nvSpPr>
        <p:spPr>
          <a:xfrm>
            <a:off x="9432389" y="3541440"/>
            <a:ext cx="2355850" cy="1107996"/>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游明朝" panose="02020400000000000000" pitchFamily="18" charset="-128"/>
              </a:rPr>
              <a:t>Thí nghiệm đo tốc độ bằng đồng hồ cần lưng</a:t>
            </a:r>
            <a:endParaRPr lang="en-US" sz="2200"/>
          </a:p>
        </p:txBody>
      </p:sp>
      <p:sp>
        <p:nvSpPr>
          <p:cNvPr id="18" name="TextBox 17">
            <a:extLst>
              <a:ext uri="{FF2B5EF4-FFF2-40B4-BE49-F238E27FC236}">
                <a16:creationId xmlns:a16="http://schemas.microsoft.com/office/drawing/2014/main" id="{3E68042C-CC2A-C511-C80C-7B86819DA53D}"/>
              </a:ext>
            </a:extLst>
          </p:cNvPr>
          <p:cNvSpPr txBox="1"/>
          <p:nvPr/>
        </p:nvSpPr>
        <p:spPr>
          <a:xfrm>
            <a:off x="856873" y="2162439"/>
            <a:ext cx="10222528" cy="861774"/>
          </a:xfrm>
          <a:prstGeom prst="rect">
            <a:avLst/>
          </a:prstGeom>
          <a:noFill/>
        </p:spPr>
        <p:txBody>
          <a:bodyPr wrap="square">
            <a:spAutoFit/>
          </a:bodyPr>
          <a:lstStyle/>
          <a:p>
            <a:pPr marL="342900" indent="-342900">
              <a:buFont typeface="Arial" panose="020B0604020202020204" pitchFamily="34" charset="0"/>
              <a:buChar char="•"/>
            </a:pPr>
            <a:r>
              <a:rPr lang="en-US" sz="2500">
                <a:latin typeface="Arial" panose="020B0604020202020204" pitchFamily="34" charset="0"/>
                <a:cs typeface="Arial" panose="020B0604020202020204" pitchFamily="34" charset="0"/>
              </a:rPr>
              <a:t>Đo khoảng cách giữa các dấu chấm xác định được quãng đường đi được của xe trong 0,02s</a:t>
            </a:r>
          </a:p>
        </p:txBody>
      </p:sp>
    </p:spTree>
    <p:extLst>
      <p:ext uri="{BB962C8B-B14F-4D97-AF65-F5344CB8AC3E}">
        <p14:creationId xmlns:p14="http://schemas.microsoft.com/office/powerpoint/2010/main" val="417451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8"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3"/>
          <a:srcRect/>
          <a:stretch>
            <a:fillRect/>
          </a:stretch>
        </p:blipFill>
        <p:spPr bwMode="auto">
          <a:xfrm>
            <a:off x="183902" y="1310155"/>
            <a:ext cx="11779498" cy="1814045"/>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685800" y="1348255"/>
            <a:ext cx="11049000" cy="861774"/>
          </a:xfrm>
          <a:prstGeom prst="rect">
            <a:avLst/>
          </a:prstGeom>
          <a:noFill/>
        </p:spPr>
        <p:txBody>
          <a:bodyPr wrap="square">
            <a:spAutoFit/>
          </a:bodyPr>
          <a:lstStyle/>
          <a:p>
            <a:pPr marL="342900" indent="-342900">
              <a:buFontTx/>
              <a:buChar char="-"/>
            </a:pPr>
            <a:r>
              <a:rPr lang="en-US" sz="2500" i="1">
                <a:latin typeface="Arial" panose="020B0604020202020204" pitchFamily="34" charset="0"/>
                <a:cs typeface="Arial" panose="020B0604020202020204" pitchFamily="34" charset="0"/>
              </a:rPr>
              <a:t>Đồng hồ đo thời gian hiện </a:t>
            </a:r>
            <a:r>
              <a:rPr lang="en-US" sz="2500">
                <a:latin typeface="Arial" panose="020B0604020202020204" pitchFamily="34" charset="0"/>
                <a:cs typeface="Arial" panose="020B0604020202020204" pitchFamily="34" charset="0"/>
              </a:rPr>
              <a:t>số MC964 (1).</a:t>
            </a:r>
          </a:p>
          <a:p>
            <a:pPr marL="342900" indent="-342900">
              <a:buFontTx/>
              <a:buChar char="-"/>
            </a:pPr>
            <a:r>
              <a:rPr lang="en-US" sz="2500">
                <a:latin typeface="Arial" panose="020B0604020202020204" pitchFamily="34" charset="0"/>
                <a:cs typeface="Arial" panose="020B0604020202020204" pitchFamily="34" charset="0"/>
              </a:rPr>
              <a:t>Cổng quang điện có vai trò như công tắc mở/đóng đồng hồ đo (2).</a:t>
            </a:r>
          </a:p>
        </p:txBody>
      </p:sp>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1"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1. Dụng cụ thí nghiệm</a:t>
            </a:r>
            <a:endParaRPr lang="en-US" altLang="en-US" sz="2600">
              <a:solidFill>
                <a:srgbClr val="0070C0"/>
              </a:solidFill>
              <a:cs typeface="Arial" panose="020B0604020202020204" pitchFamily="34" charset="0"/>
            </a:endParaRPr>
          </a:p>
        </p:txBody>
      </p:sp>
      <p:pic>
        <p:nvPicPr>
          <p:cNvPr id="3" name="Picture 2" descr="Diagram&#10;&#10;Description automatically generated with low confidence">
            <a:extLst>
              <a:ext uri="{FF2B5EF4-FFF2-40B4-BE49-F238E27FC236}">
                <a16:creationId xmlns:a16="http://schemas.microsoft.com/office/drawing/2014/main" id="{C93CB3EA-2148-EA3B-4881-1B97D87E585A}"/>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1481189" y="3084045"/>
            <a:ext cx="9029700" cy="3547382"/>
          </a:xfrm>
          <a:prstGeom prst="rect">
            <a:avLst/>
          </a:prstGeom>
          <a:ln>
            <a:noFill/>
          </a:ln>
          <a:effectLst>
            <a:softEdge rad="112500"/>
          </a:effectLst>
        </p:spPr>
      </p:pic>
      <p:sp>
        <p:nvSpPr>
          <p:cNvPr id="12" name="TextBox 11">
            <a:extLst>
              <a:ext uri="{FF2B5EF4-FFF2-40B4-BE49-F238E27FC236}">
                <a16:creationId xmlns:a16="http://schemas.microsoft.com/office/drawing/2014/main" id="{6C22E1BE-D3E8-455C-EBAA-697D031BB87E}"/>
              </a:ext>
            </a:extLst>
          </p:cNvPr>
          <p:cNvSpPr txBox="1"/>
          <p:nvPr/>
        </p:nvSpPr>
        <p:spPr>
          <a:xfrm>
            <a:off x="685800" y="2210029"/>
            <a:ext cx="11049000" cy="861774"/>
          </a:xfrm>
          <a:prstGeom prst="rect">
            <a:avLst/>
          </a:prstGeom>
          <a:noFill/>
        </p:spPr>
        <p:txBody>
          <a:bodyPr wrap="square">
            <a:spAutoFit/>
          </a:bodyPr>
          <a:lstStyle/>
          <a:p>
            <a:pPr marL="342900" indent="-342900">
              <a:buFontTx/>
              <a:buChar char="-"/>
            </a:pPr>
            <a:r>
              <a:rPr lang="en-US" sz="2500">
                <a:latin typeface="Arial" panose="020B0604020202020204" pitchFamily="34" charset="0"/>
                <a:cs typeface="Arial" panose="020B0604020202020204" pitchFamily="34" charset="0"/>
              </a:rPr>
              <a:t>Nam châm điện và công tắc sử dụng để giữ/thả viên bị thép (3). </a:t>
            </a:r>
          </a:p>
          <a:p>
            <a:pPr marL="342900" indent="-342900">
              <a:buFontTx/>
              <a:buChar char="-"/>
            </a:pPr>
            <a:r>
              <a:rPr lang="en-US" sz="2500">
                <a:latin typeface="Arial" panose="020B0604020202020204" pitchFamily="34" charset="0"/>
                <a:cs typeface="Arial" panose="020B0604020202020204" pitchFamily="34" charset="0"/>
              </a:rPr>
              <a:t>Máng có giá đỡ bằng hợp kim nhôm, có gắn thước đo góc và dây dọi (4).</a:t>
            </a:r>
          </a:p>
        </p:txBody>
      </p:sp>
    </p:spTree>
    <p:extLst>
      <p:ext uri="{BB962C8B-B14F-4D97-AF65-F5344CB8AC3E}">
        <p14:creationId xmlns:p14="http://schemas.microsoft.com/office/powerpoint/2010/main" val="199044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5193</TotalTime>
  <Words>1897</Words>
  <PresentationFormat>Widescreen</PresentationFormat>
  <Paragraphs>185</Paragraphs>
  <Slides>22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2022-08-03T03:48:06Z</dcterms:modified>
</cp:coreProperties>
</file>