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7"/>
  </p:notesMasterIdLst>
  <p:sldIdLst>
    <p:sldId id="361" r:id="rId2"/>
    <p:sldId id="360" r:id="rId3"/>
    <p:sldId id="258" r:id="rId4"/>
    <p:sldId id="257" r:id="rId5"/>
    <p:sldId id="363" r:id="rId6"/>
    <p:sldId id="323" r:id="rId7"/>
    <p:sldId id="325" r:id="rId8"/>
    <p:sldId id="343" r:id="rId9"/>
    <p:sldId id="353" r:id="rId10"/>
    <p:sldId id="344" r:id="rId11"/>
    <p:sldId id="356" r:id="rId12"/>
    <p:sldId id="326" r:id="rId13"/>
    <p:sldId id="340" r:id="rId14"/>
    <p:sldId id="358" r:id="rId15"/>
    <p:sldId id="335" r:id="rId16"/>
    <p:sldId id="341" r:id="rId17"/>
    <p:sldId id="357" r:id="rId18"/>
    <p:sldId id="345" r:id="rId19"/>
    <p:sldId id="366" r:id="rId20"/>
    <p:sldId id="330" r:id="rId21"/>
    <p:sldId id="331" r:id="rId22"/>
    <p:sldId id="332" r:id="rId23"/>
    <p:sldId id="333" r:id="rId24"/>
    <p:sldId id="365" r:id="rId25"/>
    <p:sldId id="362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FF33"/>
    <a:srgbClr val="72DC7C"/>
    <a:srgbClr val="00FF00"/>
    <a:srgbClr val="FFD85B"/>
    <a:srgbClr val="EAE022"/>
    <a:srgbClr val="0000FF"/>
    <a:srgbClr val="00FFFF"/>
    <a:srgbClr val="D0411A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94761" autoAdjust="0"/>
  </p:normalViewPr>
  <p:slideViewPr>
    <p:cSldViewPr>
      <p:cViewPr>
        <p:scale>
          <a:sx n="77" d="100"/>
          <a:sy n="77" d="100"/>
        </p:scale>
        <p:origin x="-13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vi-VN" alt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7F793E4-0F33-49B4-9CDA-2DB0D38EB49D}" type="datetimeFigureOut">
              <a:rPr lang="en-US" altLang="vi-VN"/>
              <a:pPr/>
              <a:t>3/28/2018</a:t>
            </a:fld>
            <a:endParaRPr lang="en-US" alt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vi-VN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1A95319-008F-4FD9-B1BF-F4095A3EE93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18997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BEF06B-5B36-4C4C-90A4-CD08A9958F25}" type="datetimeFigureOut">
              <a:rPr lang="en-US" altLang="vi-VN"/>
              <a:pPr/>
              <a:t>3/28/2018</a:t>
            </a:fld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C2EB3-CB9E-4464-9275-B7A160B661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6075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5C1938-8288-4634-89EF-EF27C7F1FDA3}" type="datetimeFigureOut">
              <a:rPr lang="en-US" altLang="vi-VN"/>
              <a:pPr/>
              <a:t>3/28/2018</a:t>
            </a:fld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63F29-598B-45AB-8B01-F7C5D089676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1746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DDF565-E3E8-42BA-8156-33976C05932F}" type="datetimeFigureOut">
              <a:rPr lang="en-US" altLang="vi-VN"/>
              <a:pPr/>
              <a:t>3/28/2018</a:t>
            </a:fld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12799-8279-40B9-BD8C-4BE2F8394A8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22777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8111D7-94A3-439E-8C58-2119809187FD}" type="datetimeFigureOut">
              <a:rPr lang="en-US" altLang="vi-VN"/>
              <a:pPr/>
              <a:t>3/28/2018</a:t>
            </a:fld>
            <a:endParaRPr lang="en-US" alt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36CFA-B309-4F3B-A3E3-5A0AD19111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99212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A5C95F-10F5-4EF2-8D50-DAFBC8EAA863}" type="datetimeFigureOut">
              <a:rPr lang="en-US" altLang="vi-VN"/>
              <a:pPr/>
              <a:t>3/28/2018</a:t>
            </a:fld>
            <a:endParaRPr lang="en-US" alt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B505F-ACCC-46FE-B77D-3C747A29581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1458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61CD59-BA36-4243-AB4A-6ED8C9262144}" type="datetimeFigureOut">
              <a:rPr lang="en-US" altLang="vi-VN"/>
              <a:pPr/>
              <a:t>3/28/2018</a:t>
            </a:fld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35708-F8E6-4777-B59C-D4B27792872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6462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1507E0-F580-4AEF-8F21-74015665C3D2}" type="datetimeFigureOut">
              <a:rPr lang="en-US" altLang="vi-VN"/>
              <a:pPr/>
              <a:t>3/28/2018</a:t>
            </a:fld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77E1B-5790-4B91-BA8C-433DD5F3464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0401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B62389-18E3-4095-996F-9A0E093A3974}" type="datetimeFigureOut">
              <a:rPr lang="en-US" altLang="vi-VN"/>
              <a:pPr/>
              <a:t>3/28/2018</a:t>
            </a:fld>
            <a:endParaRPr lang="en-US" alt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2C944-F04E-4A2B-86D4-F90C5BB539F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5666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4BA074-8304-42D8-BB74-FDBF4426F050}" type="datetimeFigureOut">
              <a:rPr lang="en-US" altLang="vi-VN"/>
              <a:pPr/>
              <a:t>3/28/2018</a:t>
            </a:fld>
            <a:endParaRPr lang="en-US" alt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90C02-6392-4123-859C-E4DBBFA8908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6918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668CAB-2841-48D5-AFF0-7A222E7282B6}" type="datetimeFigureOut">
              <a:rPr lang="en-US" altLang="vi-VN"/>
              <a:pPr/>
              <a:t>3/28/2018</a:t>
            </a:fld>
            <a:endParaRPr lang="en-US" alt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E5B0-9129-44C0-A117-027ED370E9A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7111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9A492C-9CC1-4568-A5C9-77B8F1EDD4EA}" type="datetimeFigureOut">
              <a:rPr lang="en-US" altLang="vi-VN"/>
              <a:pPr/>
              <a:t>3/28/2018</a:t>
            </a:fld>
            <a:endParaRPr lang="en-US" alt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636FE-AA7D-477D-B03B-8AD2FDD7AE8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937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5F8999-E932-4C6D-8169-6D726CF565D9}" type="datetimeFigureOut">
              <a:rPr lang="en-US" altLang="vi-VN"/>
              <a:pPr/>
              <a:t>3/28/2018</a:t>
            </a:fld>
            <a:endParaRPr lang="en-US" alt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A3E44-6631-4646-8982-BF3D01E128E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668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BCB21F-581D-4DF5-A99F-629C332B7FBB}" type="datetimeFigureOut">
              <a:rPr lang="en-US" altLang="vi-VN"/>
              <a:pPr/>
              <a:t>3/28/2018</a:t>
            </a:fld>
            <a:endParaRPr lang="en-US" alt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239D-67A4-4F3E-A216-0A35BBFC49A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016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9FA3C757-132C-478B-A8D0-D236B8CD43D2}" type="datetimeFigureOut">
              <a:rPr lang="en-US" altLang="vi-VN"/>
              <a:pPr/>
              <a:t>3/28/2018</a:t>
            </a:fld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vi-VN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6C8A6CC-4ACB-4EE3-8657-2ADD19383A7F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ptop888\Desktop\tong-hop-nhung-mau-hinh-nen-xin-chao-welcome-mo-dau-tren-slide-thuyet-trinh-1485015261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4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 bwMode="auto">
          <a:xfrm>
            <a:off x="609600" y="1981200"/>
            <a:ext cx="8305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ts val="0"/>
              </a:spcBef>
              <a:spcAft>
                <a:spcPts val="60"/>
              </a:spcAft>
              <a:buFont typeface="Arial" panose="020B0604020202020204" pitchFamily="34" charset="0"/>
              <a:buNone/>
            </a:pPr>
            <a:r>
              <a:rPr lang="en-US" altLang="vi-VN" sz="2800" b="1" smtClean="0">
                <a:cs typeface="Arial" pitchFamily="34" charset="0"/>
              </a:rPr>
              <a:t>Độ </a:t>
            </a:r>
            <a:r>
              <a:rPr lang="en-US" altLang="vi-VN" sz="2800" b="1" dirty="0" err="1">
                <a:cs typeface="Arial" pitchFamily="34" charset="0"/>
              </a:rPr>
              <a:t>biến</a:t>
            </a:r>
            <a:r>
              <a:rPr lang="en-US" altLang="vi-VN" sz="2800" b="1" dirty="0">
                <a:cs typeface="Arial" pitchFamily="34" charset="0"/>
              </a:rPr>
              <a:t> </a:t>
            </a:r>
            <a:r>
              <a:rPr lang="en-US" altLang="vi-VN" sz="2800" b="1" dirty="0" err="1">
                <a:cs typeface="Arial" pitchFamily="34" charset="0"/>
              </a:rPr>
              <a:t>thiên</a:t>
            </a:r>
            <a:r>
              <a:rPr lang="en-US" altLang="vi-VN" sz="2800" b="1" dirty="0">
                <a:cs typeface="Arial" pitchFamily="34" charset="0"/>
              </a:rPr>
              <a:t> </a:t>
            </a:r>
            <a:r>
              <a:rPr lang="en-US" altLang="vi-VN" sz="2800" b="1" dirty="0" err="1">
                <a:cs typeface="Arial" pitchFamily="34" charset="0"/>
              </a:rPr>
              <a:t>nội</a:t>
            </a:r>
            <a:r>
              <a:rPr lang="en-US" altLang="vi-VN" sz="2800" b="1" dirty="0">
                <a:cs typeface="Arial" pitchFamily="34" charset="0"/>
              </a:rPr>
              <a:t> </a:t>
            </a:r>
            <a:r>
              <a:rPr lang="en-US" altLang="vi-VN" sz="2800" b="1" dirty="0" err="1">
                <a:cs typeface="Arial" pitchFamily="34" charset="0"/>
              </a:rPr>
              <a:t>năng</a:t>
            </a:r>
            <a:r>
              <a:rPr lang="en-US" altLang="vi-VN" sz="2800" b="1" dirty="0">
                <a:cs typeface="Arial" pitchFamily="34" charset="0"/>
              </a:rPr>
              <a:t> </a:t>
            </a:r>
            <a:r>
              <a:rPr lang="en-US" altLang="vi-VN" sz="2800" b="1" dirty="0" err="1">
                <a:cs typeface="Arial" pitchFamily="34" charset="0"/>
              </a:rPr>
              <a:t>của</a:t>
            </a:r>
            <a:r>
              <a:rPr lang="en-US" altLang="vi-VN" sz="2800" b="1" dirty="0">
                <a:cs typeface="Arial" pitchFamily="34" charset="0"/>
              </a:rPr>
              <a:t> </a:t>
            </a:r>
            <a:r>
              <a:rPr lang="en-US" altLang="vi-VN" sz="2800" b="1" dirty="0" err="1">
                <a:cs typeface="Arial" pitchFamily="34" charset="0"/>
              </a:rPr>
              <a:t>một</a:t>
            </a:r>
            <a:r>
              <a:rPr lang="en-US" altLang="vi-VN" sz="2800" b="1" dirty="0">
                <a:cs typeface="Arial" pitchFamily="34" charset="0"/>
              </a:rPr>
              <a:t> </a:t>
            </a:r>
            <a:r>
              <a:rPr lang="en-US" altLang="vi-VN" sz="2800" b="1" dirty="0" err="1">
                <a:cs typeface="Arial" pitchFamily="34" charset="0"/>
              </a:rPr>
              <a:t>vật</a:t>
            </a:r>
            <a:r>
              <a:rPr lang="en-US" altLang="vi-VN" sz="2800" b="1" dirty="0">
                <a:cs typeface="Arial" pitchFamily="34" charset="0"/>
              </a:rPr>
              <a:t> </a:t>
            </a:r>
            <a:r>
              <a:rPr lang="en-US" altLang="vi-VN" sz="2800" b="1" dirty="0" err="1">
                <a:cs typeface="Arial" pitchFamily="34" charset="0"/>
              </a:rPr>
              <a:t>là</a:t>
            </a:r>
            <a:r>
              <a:rPr lang="en-US" altLang="vi-VN" sz="2800" b="1" dirty="0">
                <a:cs typeface="Arial" pitchFamily="34" charset="0"/>
              </a:rPr>
              <a:t> </a:t>
            </a:r>
            <a:r>
              <a:rPr lang="en-US" altLang="vi-VN" sz="2800" b="1" err="1">
                <a:cs typeface="Arial" pitchFamily="34" charset="0"/>
              </a:rPr>
              <a:t>phần</a:t>
            </a:r>
            <a:r>
              <a:rPr lang="en-US" altLang="vi-VN" sz="2800" b="1">
                <a:cs typeface="Arial" pitchFamily="34" charset="0"/>
              </a:rPr>
              <a:t> </a:t>
            </a:r>
            <a:r>
              <a:rPr lang="en-US" altLang="vi-VN" sz="2800" b="1" smtClean="0">
                <a:cs typeface="Arial" pitchFamily="34" charset="0"/>
              </a:rPr>
              <a:t>nội</a:t>
            </a:r>
            <a:r>
              <a:rPr lang="en-US" altLang="vi-VN" sz="2800" b="1" dirty="0">
                <a:cs typeface="Arial" pitchFamily="34" charset="0"/>
              </a:rPr>
              <a:t> </a:t>
            </a:r>
            <a:r>
              <a:rPr lang="en-US" altLang="vi-VN" sz="2800" b="1" smtClean="0">
                <a:cs typeface="Arial" pitchFamily="34" charset="0"/>
              </a:rPr>
              <a:t>năng </a:t>
            </a:r>
            <a:r>
              <a:rPr lang="en-US" altLang="vi-VN" sz="2800" b="1" dirty="0" err="1">
                <a:cs typeface="Arial" pitchFamily="34" charset="0"/>
              </a:rPr>
              <a:t>tăng</a:t>
            </a:r>
            <a:r>
              <a:rPr lang="en-US" altLang="vi-VN" sz="2800" b="1" dirty="0">
                <a:cs typeface="Arial" pitchFamily="34" charset="0"/>
              </a:rPr>
              <a:t> </a:t>
            </a:r>
            <a:r>
              <a:rPr lang="en-US" altLang="vi-VN" sz="2800" b="1" dirty="0" err="1">
                <a:cs typeface="Arial" pitchFamily="34" charset="0"/>
              </a:rPr>
              <a:t>thêm</a:t>
            </a:r>
            <a:r>
              <a:rPr lang="en-US" altLang="vi-VN" sz="2800" b="1" dirty="0">
                <a:cs typeface="Arial" pitchFamily="34" charset="0"/>
              </a:rPr>
              <a:t> </a:t>
            </a:r>
            <a:r>
              <a:rPr lang="en-US" altLang="vi-VN" sz="2800" b="1" dirty="0" err="1">
                <a:cs typeface="Arial" pitchFamily="34" charset="0"/>
              </a:rPr>
              <a:t>lên</a:t>
            </a:r>
            <a:r>
              <a:rPr lang="en-US" altLang="vi-VN" sz="2800" b="1" dirty="0">
                <a:cs typeface="Arial" pitchFamily="34" charset="0"/>
              </a:rPr>
              <a:t> hay </a:t>
            </a:r>
            <a:r>
              <a:rPr lang="en-US" altLang="vi-VN" sz="2800" b="1" dirty="0" err="1">
                <a:cs typeface="Arial" pitchFamily="34" charset="0"/>
              </a:rPr>
              <a:t>giảm</a:t>
            </a:r>
            <a:r>
              <a:rPr lang="en-US" altLang="vi-VN" sz="2800" b="1" dirty="0">
                <a:cs typeface="Arial" pitchFamily="34" charset="0"/>
              </a:rPr>
              <a:t> </a:t>
            </a:r>
            <a:r>
              <a:rPr lang="en-US" altLang="vi-VN" sz="2800" b="1" dirty="0" err="1">
                <a:cs typeface="Arial" pitchFamily="34" charset="0"/>
              </a:rPr>
              <a:t>bớt</a:t>
            </a:r>
            <a:r>
              <a:rPr lang="en-US" altLang="vi-VN" sz="2800" b="1" dirty="0">
                <a:cs typeface="Arial" pitchFamily="34" charset="0"/>
              </a:rPr>
              <a:t> </a:t>
            </a:r>
            <a:r>
              <a:rPr lang="vi-VN" altLang="vi-VN" sz="2800" b="1" dirty="0">
                <a:cs typeface="Arial" pitchFamily="34" charset="0"/>
              </a:rPr>
              <a:t>đ</a:t>
            </a:r>
            <a:r>
              <a:rPr lang="en-US" altLang="vi-VN" sz="2800" b="1" dirty="0">
                <a:cs typeface="Arial" pitchFamily="34" charset="0"/>
              </a:rPr>
              <a:t>i </a:t>
            </a:r>
            <a:r>
              <a:rPr lang="en-US" altLang="vi-VN" sz="2800" b="1" dirty="0" err="1">
                <a:cs typeface="Arial" pitchFamily="34" charset="0"/>
              </a:rPr>
              <a:t>trong</a:t>
            </a:r>
            <a:r>
              <a:rPr lang="en-US" altLang="vi-VN" sz="2800" b="1" dirty="0">
                <a:cs typeface="Arial" pitchFamily="34" charset="0"/>
              </a:rPr>
              <a:t> </a:t>
            </a:r>
            <a:r>
              <a:rPr lang="en-US" altLang="vi-VN" sz="2800" b="1" dirty="0" err="1">
                <a:cs typeface="Arial" pitchFamily="34" charset="0"/>
              </a:rPr>
              <a:t>một</a:t>
            </a:r>
            <a:r>
              <a:rPr lang="en-US" altLang="vi-VN" sz="2800" b="1" dirty="0">
                <a:cs typeface="Arial" pitchFamily="34" charset="0"/>
              </a:rPr>
              <a:t> </a:t>
            </a:r>
            <a:r>
              <a:rPr lang="en-US" altLang="vi-VN" sz="2800" b="1" dirty="0" err="1">
                <a:cs typeface="Arial" pitchFamily="34" charset="0"/>
              </a:rPr>
              <a:t>quá</a:t>
            </a:r>
            <a:r>
              <a:rPr lang="en-US" altLang="vi-VN" sz="2800" b="1" dirty="0">
                <a:cs typeface="Arial" pitchFamily="34" charset="0"/>
              </a:rPr>
              <a:t> </a:t>
            </a:r>
            <a:r>
              <a:rPr lang="en-US" altLang="vi-VN" sz="2800" b="1" dirty="0" err="1">
                <a:cs typeface="Arial" pitchFamily="34" charset="0"/>
              </a:rPr>
              <a:t>trình</a:t>
            </a:r>
            <a:r>
              <a:rPr lang="en-US" altLang="vi-VN" sz="2800" b="1" dirty="0">
                <a:cs typeface="Arial" pitchFamily="34" charset="0"/>
              </a:rPr>
              <a:t>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00050" y="1155356"/>
            <a:ext cx="6991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CC"/>
                </a:solidFill>
                <a:cs typeface="Arial" pitchFamily="34" charset="0"/>
              </a:rPr>
              <a:t>2. Độ biến thiên nội năng (</a:t>
            </a:r>
            <a:r>
              <a:rPr lang="el-GR" altLang="vi-VN" sz="2800" b="1">
                <a:solidFill>
                  <a:srgbClr val="0000CC"/>
                </a:solidFill>
                <a:cs typeface="Arial" pitchFamily="34" charset="0"/>
              </a:rPr>
              <a:t>Δ</a:t>
            </a:r>
            <a:r>
              <a:rPr lang="en-US" altLang="vi-VN" sz="2800" b="1">
                <a:solidFill>
                  <a:srgbClr val="0000CC"/>
                </a:solidFill>
                <a:cs typeface="Arial" pitchFamily="34" charset="0"/>
              </a:rPr>
              <a:t>U):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6200" y="228600"/>
            <a:ext cx="655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cs typeface="Arial" pitchFamily="34" charset="0"/>
              </a:rPr>
              <a:t>I. NỘI NĂNG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3048000" y="3810000"/>
            <a:ext cx="3581400" cy="5842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l-GR" altLang="vi-V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vi-V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= U</a:t>
            </a:r>
            <a:r>
              <a:rPr lang="en-US" altLang="vi-VN" sz="32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 </a:t>
            </a:r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– U</a:t>
            </a:r>
            <a:r>
              <a:rPr lang="en-US" altLang="vi-VN" sz="32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2590800" y="5115782"/>
            <a:ext cx="480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cs typeface="Arial" pitchFamily="34" charset="0"/>
                <a:sym typeface="Wingdings 3" panose="05040102010807070707" pitchFamily="18" charset="2"/>
              </a:rPr>
              <a:t>* </a:t>
            </a:r>
            <a:r>
              <a:rPr lang="el-GR" altLang="vi-VN" sz="2800" b="1" i="1" dirty="0">
                <a:cs typeface="Arial" pitchFamily="34" charset="0"/>
              </a:rPr>
              <a:t>Δ</a:t>
            </a:r>
            <a:r>
              <a:rPr lang="en-US" altLang="vi-VN" sz="2800" b="1" i="1" dirty="0">
                <a:cs typeface="Arial" pitchFamily="34" charset="0"/>
              </a:rPr>
              <a:t>U </a:t>
            </a:r>
            <a:r>
              <a:rPr lang="en-US" altLang="vi-VN" sz="2800" b="1" dirty="0">
                <a:solidFill>
                  <a:srgbClr val="0000FF"/>
                </a:solidFill>
                <a:cs typeface="Arial" pitchFamily="34" charset="0"/>
              </a:rPr>
              <a:t>&lt;</a:t>
            </a:r>
            <a:r>
              <a:rPr lang="en-US" altLang="vi-VN" sz="2800" dirty="0">
                <a:solidFill>
                  <a:srgbClr val="0000FF"/>
                </a:solidFill>
                <a:cs typeface="Arial" pitchFamily="34" charset="0"/>
              </a:rPr>
              <a:t>  0   </a:t>
            </a:r>
            <a:r>
              <a:rPr lang="en-US" altLang="vi-VN" sz="2800" b="1" dirty="0">
                <a:solidFill>
                  <a:srgbClr val="0000FF"/>
                </a:solidFill>
                <a:cs typeface="Arial" pitchFamily="34" charset="0"/>
              </a:rPr>
              <a:t>→   U </a:t>
            </a:r>
            <a:r>
              <a:rPr lang="en-US" altLang="vi-VN" sz="2800" b="1" dirty="0" err="1">
                <a:solidFill>
                  <a:srgbClr val="0000FF"/>
                </a:solidFill>
                <a:cs typeface="Arial" pitchFamily="34" charset="0"/>
              </a:rPr>
              <a:t>giảm</a:t>
            </a:r>
            <a:endParaRPr lang="en-US" altLang="vi-VN" sz="2800" dirty="0"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2590800" y="4460145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cs typeface="Arial" pitchFamily="34" charset="0"/>
                <a:sym typeface="Wingdings 3" panose="05040102010807070707" pitchFamily="18" charset="2"/>
              </a:rPr>
              <a:t>*</a:t>
            </a:r>
            <a:r>
              <a:rPr lang="el-GR" altLang="vi-VN" sz="2800" b="1" i="1" dirty="0">
                <a:cs typeface="Arial" pitchFamily="34" charset="0"/>
              </a:rPr>
              <a:t> Δ</a:t>
            </a:r>
            <a:r>
              <a:rPr lang="en-US" altLang="vi-VN" sz="2800" b="1" i="1" dirty="0">
                <a:cs typeface="Arial" pitchFamily="34" charset="0"/>
              </a:rPr>
              <a:t>U </a:t>
            </a:r>
            <a:r>
              <a:rPr lang="en-US" altLang="vi-VN" sz="2800" b="1" dirty="0">
                <a:solidFill>
                  <a:srgbClr val="0000FF"/>
                </a:solidFill>
                <a:cs typeface="Arial" pitchFamily="34" charset="0"/>
              </a:rPr>
              <a:t>&gt;</a:t>
            </a:r>
            <a:r>
              <a:rPr lang="en-US" altLang="vi-VN" sz="2800" dirty="0">
                <a:solidFill>
                  <a:srgbClr val="0000FF"/>
                </a:solidFill>
                <a:cs typeface="Arial" pitchFamily="34" charset="0"/>
              </a:rPr>
              <a:t>  0   </a:t>
            </a:r>
            <a:r>
              <a:rPr lang="en-US" altLang="vi-VN" sz="2800" b="1" dirty="0">
                <a:solidFill>
                  <a:srgbClr val="0000FF"/>
                </a:solidFill>
                <a:cs typeface="Arial" pitchFamily="34" charset="0"/>
              </a:rPr>
              <a:t>→   U </a:t>
            </a:r>
            <a:r>
              <a:rPr lang="en-US" altLang="vi-VN" sz="2800" b="1" dirty="0" err="1">
                <a:solidFill>
                  <a:srgbClr val="0000FF"/>
                </a:solidFill>
                <a:cs typeface="Arial" pitchFamily="34" charset="0"/>
              </a:rPr>
              <a:t>tăng</a:t>
            </a:r>
            <a:endParaRPr lang="en-US" altLang="vi-VN" sz="28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pPr algn="l" eaLnBrk="1" hangingPunct="1"/>
            <a:r>
              <a:rPr lang="en-US" altLang="vi-VN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II. CÁC CÁCH LÀM THAY ĐỔI NỘI NĂNG</a:t>
            </a:r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0025"/>
            <a:ext cx="42672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5"/>
          <p:cNvSpPr>
            <a:spLocks noChangeArrowheads="1"/>
          </p:cNvSpPr>
          <p:nvPr/>
        </p:nvSpPr>
        <p:spPr bwMode="auto">
          <a:xfrm>
            <a:off x="2094897" y="2705088"/>
            <a:ext cx="1144206" cy="381321"/>
          </a:xfrm>
          <a:prstGeom prst="flowChartMagneticDisk">
            <a:avLst/>
          </a:prstGeom>
          <a:gradFill flip="none" rotWithShape="1">
            <a:gsLst>
              <a:gs pos="0">
                <a:srgbClr val="C0C0C0">
                  <a:tint val="66000"/>
                  <a:satMod val="160000"/>
                </a:srgbClr>
              </a:gs>
              <a:gs pos="50000">
                <a:srgbClr val="C0C0C0">
                  <a:tint val="44500"/>
                  <a:satMod val="160000"/>
                </a:srgbClr>
              </a:gs>
              <a:gs pos="100000">
                <a:srgbClr val="C0C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95463"/>
            <a:ext cx="2395538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19" y="1464860"/>
            <a:ext cx="229870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4648200"/>
            <a:ext cx="261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91125"/>
            <a:ext cx="2619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5114925"/>
            <a:ext cx="261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62525"/>
            <a:ext cx="2619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4267200"/>
            <a:ext cx="261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76725"/>
            <a:ext cx="2619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4267200"/>
            <a:ext cx="261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4656138"/>
            <a:ext cx="261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199063"/>
            <a:ext cx="2619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5122863"/>
            <a:ext cx="261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4970463"/>
            <a:ext cx="2619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4275138"/>
            <a:ext cx="261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4284663"/>
            <a:ext cx="2619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4275138"/>
            <a:ext cx="261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04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5.72254E-6 C -0.02708 0.00346 -0.05416 0.00693 -0.07447 0.01895 C -0.09479 0.03098 -0.13697 0.05687 -0.12222 0.0719 C -0.10746 0.08693 -0.01927 0.11121 0.01442 0.10982 C 0.0481 0.10843 0.07153 0.07467 0.07952 0.06335 C 0.08751 0.05202 0.06494 0.04577 0.06198 0.0423 " pathEditMode="relative" ptsTypes="aaaaaA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31 0.04578 C -0.06458 0.03561 -0.03993 0.01595 -0.02274 0.0178 C -0.00555 0.01988 0.01424 0.04393 0.03282 0.05804 C 0.05139 0.07237 0.09254 0.09341 0.08837 0.10266 C 0.0842 0.11191 0.02813 0.11445 0.00747 0.11306 C -0.01319 0.11191 -0.02465 0.10127 -0.03541 0.09526 C -0.04618 0.08948 -0.05191 0.08532 -0.05764 0.07792 C -0.06337 0.07029 -0.07604 0.05572 -0.07031 0.04578 Z " pathEditMode="relative" rAng="0" ptsTypes="aaaaaaaa">
                                      <p:cBhvr>
                                        <p:cTn id="5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0" y="19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79769E-6 C -0.00018 0.01226 -0.05 0.05295 -0.06511 0.0696 C -0.08021 0.08624 -0.07205 0.1059 -0.09063 0.09919 C -0.1092 0.09249 -0.18073 0.04694 -0.17622 0.0296 C -0.1717 0.01226 -0.09236 -0.00023 -0.06354 -0.00439 C -0.03472 -0.00855 0.00017 -0.01225 1.38889E-6 -4.79769E-6 Z " pathEditMode="relative" ptsTypes="aaaaaa">
                                      <p:cBhvr>
                                        <p:cTn id="5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3 -0.0155 C 0.00139 -0.03538 0.00104 -0.07122 -0.00955 -0.08602 C -0.01997 -0.10081 -0.05243 -0.1096 -0.06962 -0.10474 C -0.08681 -0.09989 -0.1007 -0.05388 -0.11268 -0.05642 C -0.12483 -0.05873 -0.12743 -0.12717 -0.14202 -0.11954 C -0.15677 -0.11191 -0.21476 -0.03515 -0.20052 -0.00995 C -0.18629 0.01549 -0.08924 0.03514 -0.05573 0.03283 C -0.0224 0.03052 -0.01424 0.00439 -0.00643 -0.0155 Z " pathEditMode="relative" rAng="0" ptsTypes="aaaaaaaa">
                                      <p:cBhvr>
                                        <p:cTn id="6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31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48555E-6 C 0.00747 -0.01827 0.03021 -0.06566 0.02709 -0.08462 C 0.02396 -0.10358 -0.00625 -0.11815 -0.01892 -0.11422 C -0.0316 -0.11029 -0.03767 -0.0763 -0.04913 -0.0615 C -0.06059 -0.0467 -0.09271 -0.04 -0.08732 -0.02543 C -0.08194 -0.01087 -0.0309 0.01965 -0.01736 0.0252 C -0.00382 0.03075 -0.00746 0.01827 1.94444E-6 2.48555E-6 Z " pathEditMode="relative" rAng="0" ptsTypes="aaaaaaa">
                                      <p:cBhvr>
                                        <p:cTn id="6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00532 C -0.00382 -0.02104 -0.01858 -0.03653 -0.01111 -0.05457 C -0.00365 -0.07237 0.03437 -0.11376 0.05555 -0.11237 C 0.07674 -0.11075 0.09705 -0.05688 0.1158 -0.04555 C 0.13455 -0.03445 0.1651 -0.05526 0.16823 -0.04555 C 0.17135 -0.03607 0.15365 -0.00277 0.1349 0.01249 C 0.11615 0.02752 0.07413 0.04694 0.05555 0.04578 C 0.03698 0.04486 0.03299 0.0148 0.02378 0.00694 C 0.01458 -0.00069 0.00729 -0.00023 8.33333E-7 -1.04046E-6 " pathEditMode="relative" rAng="0" ptsTypes="aaaaaaaaA">
                                      <p:cBhvr>
                                        <p:cTn id="6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28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56069E-6 C 0.01424 0.05989 0.02865 0.11977 0.05885 0.14359 C 0.08906 0.1674 0.15625 0.15445 0.18108 0.14359 C 0.2059 0.13272 0.2191 0.09087 0.20799 0.07815 C 0.19687 0.06544 0.1401 0.07538 0.11441 0.06752 C 0.08871 0.05966 0.06771 0.04 0.05399 0.03168 C 0.04028 0.02336 0.04045 0.01966 0.03177 0.01688 C 0.02309 0.01411 0.00677 0.01549 0.00156 0.0148 " pathEditMode="relative" ptsTypes="aaaaaaaA">
                                      <p:cBhvr>
                                        <p:cTn id="6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14451E-6 C 0.02743 -0.02521 0.05503 -0.05018 0.07309 -0.04024 C 0.09115 -0.0303 0.11372 0.03306 0.10799 0.05918 C 0.10226 0.08531 0.06302 0.10936 0.03819 0.11629 C 0.01337 0.12323 -0.02188 0.11745 -0.04115 0.1015 C -0.06042 0.08554 -0.08628 0.03837 -0.07778 0.02103 C -0.06927 0.00369 -0.02986 0.00069 0.00955 -0.00209 " pathEditMode="relative" rAng="0" ptsTypes="aaaaaaA">
                                      <p:cBhvr>
                                        <p:cTn id="6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64162E-6 C 0.00312 -0.01226 0.02205 -0.04833 0.01441 -0.05919 C 0.00677 -0.07006 -0.0217 -0.06451 -0.04601 -0.06543 C -0.07031 -0.06636 -0.10643 -0.06937 -0.13177 -0.06543 C -0.15712 -0.0615 -0.19722 -0.05688 -0.19844 -0.04208 C -0.19965 -0.02728 -0.16545 0.01179 -0.13958 0.02335 C -0.11372 0.03491 -0.06528 0.0289 -0.04288 0.02751 C -0.02049 0.02613 -0.01163 0.02011 -0.00469 0.0148 C 0.00226 0.00948 -0.00313 0.01225 -5.55556E-7 -3.64162E-6 Z " pathEditMode="relative" rAng="0" ptsTypes="aaaaaaaaa">
                                      <p:cBhvr>
                                        <p:cTn id="7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5.72254E-6 C -0.02708 0.00346 -0.05416 0.00693 -0.07447 0.01895 C -0.09479 0.03098 -0.13697 0.05687 -0.12222 0.0719 C -0.10746 0.08693 -0.01927 0.11121 0.01442 0.10982 C 0.0481 0.10843 0.07153 0.07467 0.07952 0.06335 C 0.08751 0.05202 0.06494 0.04577 0.06198 0.0423 " pathEditMode="relative" ptsTypes="aaaaaA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31 0.04578 C -0.06458 0.03561 -0.03993 0.01595 -0.02274 0.0178 C -0.00555 0.01988 0.01424 0.04393 0.03282 0.05804 C 0.05139 0.07237 0.09254 0.09341 0.08837 0.10266 C 0.0842 0.11191 0.02813 0.11445 0.00747 0.11306 C -0.01319 0.11191 -0.02465 0.10127 -0.03541 0.09526 C -0.04618 0.08948 -0.05191 0.08532 -0.05764 0.07792 C -0.06337 0.07029 -0.07604 0.05572 -0.07031 0.04578 Z " pathEditMode="relative" rAng="0" ptsTypes="aaaaaaaa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0" y="190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79769E-6 C -0.00018 0.01226 -0.05 0.05295 -0.06511 0.0696 C -0.08021 0.08624 -0.07205 0.1059 -0.09063 0.09919 C -0.1092 0.09249 -0.18073 0.04694 -0.17622 0.0296 C -0.1717 0.01226 -0.09236 -0.00023 -0.06354 -0.00439 C -0.03472 -0.00855 0.00017 -0.01225 1.38889E-6 -4.79769E-6 Z " pathEditMode="relative" ptsTypes="aaaaaa">
                                      <p:cBhvr>
                                        <p:cTn id="1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3 -0.0155 C 0.00139 -0.03538 0.00104 -0.07122 -0.00955 -0.08602 C -0.01997 -0.10081 -0.05243 -0.1096 -0.06962 -0.10474 C -0.08681 -0.09989 -0.1007 -0.05388 -0.11268 -0.05642 C -0.12483 -0.05873 -0.12743 -0.12717 -0.14202 -0.11954 C -0.15677 -0.11191 -0.21476 -0.03515 -0.20052 -0.00995 C -0.18629 0.01549 -0.08924 0.03514 -0.05573 0.03283 C -0.0224 0.03052 -0.01424 0.00439 -0.00643 -0.0155 Z " pathEditMode="relative" rAng="0" ptsTypes="aaaaaaaa">
                                      <p:cBhvr>
                                        <p:cTn id="1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310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48555E-6 C 0.00747 -0.01827 0.03021 -0.06566 0.02709 -0.08462 C 0.02396 -0.10358 -0.00625 -0.11815 -0.01892 -0.11422 C -0.0316 -0.11029 -0.03767 -0.0763 -0.04913 -0.0615 C -0.06059 -0.0467 -0.09271 -0.04 -0.08732 -0.02543 C -0.08194 -0.01087 -0.0309 0.01965 -0.01736 0.0252 C -0.00382 0.03075 -0.00746 0.01827 1.94444E-6 2.48555E-6 Z " pathEditMode="relative" rAng="0" ptsTypes="aaaaaaa">
                                      <p:cBhvr>
                                        <p:cTn id="1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00532 C -0.00382 -0.02104 -0.01858 -0.03653 -0.01111 -0.05457 C -0.00365 -0.07237 0.03437 -0.11376 0.05555 -0.11237 C 0.07674 -0.11075 0.09705 -0.05688 0.1158 -0.04555 C 0.13455 -0.03445 0.1651 -0.05526 0.16823 -0.04555 C 0.17135 -0.03607 0.15365 -0.00277 0.1349 0.01249 C 0.11615 0.02752 0.07413 0.04694 0.05555 0.04578 C 0.03698 0.04486 0.03299 0.0148 0.02378 0.00694 C 0.01458 -0.00069 0.00729 -0.00023 8.33333E-7 -1.04046E-6 " pathEditMode="relative" rAng="0" ptsTypes="aaaaaaaaA">
                                      <p:cBhvr>
                                        <p:cTn id="1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280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56069E-6 C 0.01424 0.05989 0.02865 0.11977 0.05885 0.14359 C 0.08906 0.1674 0.15625 0.15445 0.18108 0.14359 C 0.2059 0.13272 0.2191 0.09087 0.20799 0.07815 C 0.19687 0.06544 0.1401 0.07538 0.11441 0.06752 C 0.08871 0.05966 0.06771 0.04 0.05399 0.03168 C 0.04028 0.02336 0.04045 0.01966 0.03177 0.01688 C 0.02309 0.01411 0.00677 0.01549 0.00156 0.0148 " pathEditMode="relative" ptsTypes="aaaaaaaA">
                                      <p:cBhvr>
                                        <p:cTn id="1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14451E-6 C 0.02743 -0.02521 0.05503 -0.05018 0.07309 -0.04024 C 0.09115 -0.0303 0.11372 0.03306 0.10799 0.05918 C 0.10226 0.08531 0.06302 0.10936 0.03819 0.11629 C 0.01337 0.12323 -0.02188 0.11745 -0.04115 0.1015 C -0.06042 0.08554 -0.08628 0.03837 -0.07778 0.02103 C -0.06927 0.00369 -0.02986 0.00069 0.00955 -0.00209 " pathEditMode="relative" rAng="0" ptsTypes="aaaaaaA">
                                      <p:cBhvr>
                                        <p:cTn id="1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64162E-6 C 0.00312 -0.01226 0.02205 -0.04833 0.01441 -0.05919 C 0.00677 -0.07006 -0.0217 -0.06451 -0.04601 -0.06543 C -0.07031 -0.06636 -0.10643 -0.06937 -0.13177 -0.06543 C -0.15712 -0.0615 -0.19722 -0.05688 -0.19844 -0.04208 C -0.19965 -0.02728 -0.16545 0.01179 -0.13958 0.02335 C -0.11372 0.03491 -0.06528 0.0289 -0.04288 0.02751 C -0.02049 0.02613 -0.01163 0.02011 -0.00469 0.0148 C 0.00226 0.00948 -0.00313 0.01225 -5.55556E-7 -3.64162E-6 Z " pathEditMode="relative" rAng="0" ptsTypes="aaaaaaaaa">
                                      <p:cBhvr>
                                        <p:cTn id="1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42672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00200" y="1211263"/>
            <a:ext cx="1363663" cy="1608137"/>
            <a:chOff x="4331342" y="3971049"/>
            <a:chExt cx="1362226" cy="1606784"/>
          </a:xfrm>
        </p:grpSpPr>
        <p:sp>
          <p:nvSpPr>
            <p:cNvPr id="3" name="AutoShape 15"/>
            <p:cNvSpPr>
              <a:spLocks noChangeArrowheads="1"/>
            </p:cNvSpPr>
            <p:nvPr/>
          </p:nvSpPr>
          <p:spPr bwMode="auto">
            <a:xfrm>
              <a:off x="4343400" y="5181600"/>
              <a:ext cx="1143000" cy="381000"/>
            </a:xfrm>
            <a:prstGeom prst="flowChartMagneticDisk">
              <a:avLst/>
            </a:prstGeom>
            <a:gradFill flip="none" rotWithShape="1">
              <a:gsLst>
                <a:gs pos="0">
                  <a:srgbClr val="C0C0C0">
                    <a:tint val="66000"/>
                    <a:satMod val="160000"/>
                  </a:srgbClr>
                </a:gs>
                <a:gs pos="50000">
                  <a:srgbClr val="C0C0C0">
                    <a:tint val="44500"/>
                    <a:satMod val="160000"/>
                  </a:srgbClr>
                </a:gs>
                <a:gs pos="100000">
                  <a:srgbClr val="C0C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0270" name="TextBox 14"/>
            <p:cNvSpPr txBox="1">
              <a:spLocks noChangeArrowheads="1"/>
            </p:cNvSpPr>
            <p:nvPr/>
          </p:nvSpPr>
          <p:spPr bwMode="auto">
            <a:xfrm rot="-3249747">
              <a:off x="4286779" y="4067944"/>
              <a:ext cx="1503683" cy="1309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8000" b="1">
                  <a:sym typeface="Wingdings" panose="05000000000000000000" pitchFamily="2" charset="2"/>
                </a:rPr>
                <a:t></a:t>
              </a:r>
              <a:endParaRPr lang="en-US" altLang="vi-VN" sz="8000" b="1"/>
            </a:p>
          </p:txBody>
        </p:sp>
      </p:grpSp>
      <p:sp>
        <p:nvSpPr>
          <p:cNvPr id="26" name="AutoShape 15"/>
          <p:cNvSpPr>
            <a:spLocks noChangeArrowheads="1"/>
          </p:cNvSpPr>
          <p:nvPr/>
        </p:nvSpPr>
        <p:spPr bwMode="auto">
          <a:xfrm>
            <a:off x="1600200" y="2438400"/>
            <a:ext cx="1143000" cy="381000"/>
          </a:xfrm>
          <a:prstGeom prst="flowChartMagneticDis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95463"/>
            <a:ext cx="2395538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838200"/>
            <a:ext cx="229870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4648200"/>
            <a:ext cx="261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91125"/>
            <a:ext cx="2619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5114925"/>
            <a:ext cx="261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62525"/>
            <a:ext cx="2619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4267200"/>
            <a:ext cx="261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76725"/>
            <a:ext cx="2619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4267200"/>
            <a:ext cx="261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4656138"/>
            <a:ext cx="261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199063"/>
            <a:ext cx="2619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5122863"/>
            <a:ext cx="261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4970463"/>
            <a:ext cx="2619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4275138"/>
            <a:ext cx="261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4284663"/>
            <a:ext cx="2619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4275138"/>
            <a:ext cx="261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/>
          <p:cNvSpPr txBox="1">
            <a:spLocks/>
          </p:cNvSpPr>
          <p:nvPr/>
        </p:nvSpPr>
        <p:spPr bwMode="auto">
          <a:xfrm>
            <a:off x="2667000" y="5562600"/>
            <a:ext cx="3200400" cy="609600"/>
          </a:xfrm>
          <a:prstGeom prst="rect">
            <a:avLst/>
          </a:prstGeom>
          <a:solidFill>
            <a:srgbClr val="BFFDEA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2800" b="1">
                <a:cs typeface="Arial" pitchFamily="34" charset="0"/>
              </a:rPr>
              <a:t>Thực hiện công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repeatCount="4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1.50786E-6 L 0.1802 0.00023 " pathEditMode="relative" ptsTypes="AA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5.72254E-6 C -0.02708 0.00346 -0.05416 0.00693 -0.07447 0.01895 C -0.09479 0.03098 -0.13697 0.05687 -0.12222 0.0719 C -0.10746 0.08693 -0.01927 0.11121 0.01442 0.10982 C 0.0481 0.10843 0.07153 0.07467 0.07952 0.06335 C 0.08751 0.05202 0.06494 0.04577 0.06198 0.0423 " pathEditMode="relative" ptsTypes="aaaaaA">
                                      <p:cBhvr>
                                        <p:cTn id="5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31 0.04578 C -0.06458 0.03561 -0.03993 0.01595 -0.02274 0.0178 C -0.00555 0.01988 0.01424 0.04393 0.03282 0.05804 C 0.05139 0.07237 0.09254 0.09341 0.08837 0.10266 C 0.0842 0.11191 0.02813 0.11445 0.00747 0.11306 C -0.01319 0.11191 -0.02465 0.10127 -0.03541 0.09526 C -0.04618 0.08948 -0.05191 0.08532 -0.05764 0.07792 C -0.06337 0.07029 -0.07604 0.05572 -0.07031 0.04578 Z " pathEditMode="relative" rAng="0" ptsTypes="aaaaaaaa">
                                      <p:cBhvr>
                                        <p:cTn id="5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0" y="19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79769E-6 C -0.00018 0.01226 -0.05 0.05295 -0.06511 0.0696 C -0.08021 0.08624 -0.07205 0.1059 -0.09063 0.09919 C -0.1092 0.09249 -0.18073 0.04694 -0.17622 0.0296 C -0.1717 0.01226 -0.09236 -0.00023 -0.06354 -0.00439 C -0.03472 -0.00855 0.00017 -0.01225 1.38889E-6 -4.79769E-6 Z " pathEditMode="relative" ptsTypes="aaaaaa">
                                      <p:cBhvr>
                                        <p:cTn id="6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3 -0.0155 C 0.00139 -0.03538 0.00104 -0.07122 -0.00955 -0.08602 C -0.01997 -0.10081 -0.05243 -0.1096 -0.06962 -0.10474 C -0.08681 -0.09989 -0.1007 -0.05388 -0.11268 -0.05642 C -0.12483 -0.05873 -0.12743 -0.12717 -0.14202 -0.11954 C -0.15677 -0.11191 -0.21476 -0.03515 -0.20052 -0.00995 C -0.18629 0.01549 -0.08924 0.03514 -0.05573 0.03283 C -0.0224 0.03052 -0.01424 0.00439 -0.00643 -0.0155 Z " pathEditMode="relative" rAng="0" ptsTypes="aaaaaaaa">
                                      <p:cBhvr>
                                        <p:cTn id="6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31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48555E-6 C 0.00747 -0.01827 0.03021 -0.06566 0.02709 -0.08462 C 0.02396 -0.10358 -0.00625 -0.11815 -0.01892 -0.11422 C -0.0316 -0.11029 -0.03767 -0.0763 -0.04913 -0.0615 C -0.06059 -0.0467 -0.09271 -0.04 -0.08732 -0.02543 C -0.08194 -0.01087 -0.0309 0.01965 -0.01736 0.0252 C -0.00382 0.03075 -0.00746 0.01827 1.94444E-6 2.48555E-6 Z " pathEditMode="relative" rAng="0" ptsTypes="aaaaaaa">
                                      <p:cBhvr>
                                        <p:cTn id="6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00532 C -0.00382 -0.02104 -0.01858 -0.03653 -0.01111 -0.05457 C -0.00365 -0.07237 0.03437 -0.11376 0.05555 -0.11237 C 0.07674 -0.11075 0.09705 -0.05688 0.1158 -0.04555 C 0.13455 -0.03445 0.1651 -0.05526 0.16823 -0.04555 C 0.17135 -0.03607 0.15365 -0.00277 0.1349 0.01249 C 0.11615 0.02752 0.07413 0.04694 0.05555 0.04578 C 0.03698 0.04486 0.03299 0.0148 0.02378 0.00694 C 0.01458 -0.00069 0.00729 -0.00023 8.33333E-7 -1.04046E-6 " pathEditMode="relative" rAng="0" ptsTypes="aaaaaaaaA">
                                      <p:cBhvr>
                                        <p:cTn id="6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28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56069E-6 C 0.01424 0.05989 0.02865 0.11977 0.05885 0.14359 C 0.08906 0.1674 0.15625 0.15445 0.18108 0.14359 C 0.2059 0.13272 0.2191 0.09087 0.20799 0.07815 C 0.19687 0.06544 0.1401 0.07538 0.11441 0.06752 C 0.08871 0.05966 0.06771 0.04 0.05399 0.03168 C 0.04028 0.02336 0.04045 0.01966 0.03177 0.01688 C 0.02309 0.01411 0.00677 0.01549 0.00156 0.0148 " pathEditMode="relative" ptsTypes="aaaaaaaA">
                                      <p:cBhvr>
                                        <p:cTn id="6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14451E-6 C 0.02743 -0.02521 0.05503 -0.05018 0.07309 -0.04024 C 0.09115 -0.0303 0.11372 0.03306 0.10799 0.05918 C 0.10226 0.08531 0.06302 0.10936 0.03819 0.11629 C 0.01337 0.12323 -0.02188 0.11745 -0.04115 0.1015 C -0.06042 0.08554 -0.08628 0.03837 -0.07778 0.02103 C -0.06927 0.00369 -0.02986 0.00069 0.00955 -0.00209 " pathEditMode="relative" rAng="0" ptsTypes="aaaaaaA">
                                      <p:cBhvr>
                                        <p:cTn id="7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64162E-6 C 0.00312 -0.01226 0.02205 -0.04833 0.01441 -0.05919 C 0.00677 -0.07006 -0.0217 -0.06451 -0.04601 -0.06543 C -0.07031 -0.06636 -0.10643 -0.06937 -0.13177 -0.06543 C -0.15712 -0.0615 -0.19722 -0.05688 -0.19844 -0.04208 C -0.19965 -0.02728 -0.16545 0.01179 -0.13958 0.02335 C -0.11372 0.03491 -0.06528 0.0289 -0.04288 0.02751 C -0.02049 0.02613 -0.01163 0.02011 -0.00469 0.0148 C 0.00226 0.00948 -0.00313 0.01225 -5.55556E-7 -3.64162E-6 Z " pathEditMode="relative" rAng="0" ptsTypes="aaaaaaaaa">
                                      <p:cBhvr>
                                        <p:cTn id="7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50867E-6 L 1.11022E-16 0.077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5.72254E-6 C -0.02708 0.00346 -0.05416 0.00693 -0.07447 0.01895 C -0.09479 0.03098 -0.13697 0.05687 -0.12222 0.0719 C -0.10746 0.08693 -0.01927 0.11121 0.01442 0.10982 C 0.0481 0.10843 0.07153 0.07467 0.07952 0.06335 C 0.08751 0.05202 0.06494 0.04577 0.06198 0.0423 " pathEditMode="relative" ptsTypes="aaaaaA">
                                      <p:cBhvr>
                                        <p:cTn id="1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31 0.04578 C -0.06458 0.03561 -0.03993 0.01595 -0.02274 0.0178 C -0.00555 0.01988 0.01424 0.04393 0.03282 0.05804 C 0.05139 0.07237 0.09254 0.09341 0.08837 0.10266 C 0.0842 0.11191 0.02813 0.11445 0.00747 0.11306 C -0.01319 0.11191 -0.02465 0.10127 -0.03541 0.09526 C -0.04618 0.08948 -0.05191 0.08532 -0.05764 0.07792 C -0.06337 0.07029 -0.07604 0.05572 -0.07031 0.04578 Z " pathEditMode="relative" rAng="0" ptsTypes="aaaaaaaa"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0" y="190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79769E-6 C -0.00018 0.01226 -0.05 0.05295 -0.06511 0.0696 C -0.08021 0.08624 -0.07205 0.1059 -0.09063 0.09919 C -0.1092 0.09249 -0.18073 0.04694 -0.17622 0.0296 C -0.1717 0.01226 -0.09236 -0.00023 -0.06354 -0.00439 C -0.03472 -0.00855 0.00017 -0.01225 1.38889E-6 -4.79769E-6 Z " pathEditMode="relative" ptsTypes="aaaaaa">
                                      <p:cBhvr>
                                        <p:cTn id="1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3 -0.0155 C 0.00139 -0.03538 0.00104 -0.07122 -0.00955 -0.08602 C -0.01997 -0.10081 -0.05243 -0.1096 -0.06962 -0.10474 C -0.08681 -0.09989 -0.1007 -0.05388 -0.11268 -0.05642 C -0.12483 -0.05873 -0.12743 -0.12717 -0.14202 -0.11954 C -0.15677 -0.11191 -0.21476 -0.03515 -0.20052 -0.00995 C -0.18629 0.01549 -0.08924 0.03514 -0.05573 0.03283 C -0.0224 0.03052 -0.01424 0.00439 -0.00643 -0.0155 Z " pathEditMode="relative" rAng="0" ptsTypes="aaaaaaaa"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310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48555E-6 C 0.00747 -0.01827 0.03021 -0.06566 0.02709 -0.08462 C 0.02396 -0.10358 -0.00625 -0.11815 -0.01892 -0.11422 C -0.0316 -0.11029 -0.03767 -0.0763 -0.04913 -0.0615 C -0.06059 -0.0467 -0.09271 -0.04 -0.08732 -0.02543 C -0.08194 -0.01087 -0.0309 0.01965 -0.01736 0.0252 C -0.00382 0.03075 -0.00746 0.01827 1.94444E-6 2.48555E-6 Z " pathEditMode="relative" rAng="0" ptsTypes="aaaaaaa">
                                      <p:cBhvr>
                                        <p:cTn id="1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00532 C -0.00382 -0.02104 -0.01858 -0.03653 -0.01111 -0.05457 C -0.00365 -0.07237 0.03437 -0.11376 0.05555 -0.11237 C 0.07674 -0.11075 0.09705 -0.05688 0.1158 -0.04555 C 0.13455 -0.03445 0.1651 -0.05526 0.16823 -0.04555 C 0.17135 -0.03607 0.15365 -0.00277 0.1349 0.01249 C 0.11615 0.02752 0.07413 0.04694 0.05555 0.04578 C 0.03698 0.04486 0.03299 0.0148 0.02378 0.00694 C 0.01458 -0.00069 0.00729 -0.00023 8.33333E-7 -1.04046E-6 " pathEditMode="relative" rAng="0" ptsTypes="aaaaaaaaA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280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56069E-6 C 0.01424 0.05989 0.02865 0.11977 0.05885 0.14359 C 0.08906 0.1674 0.15625 0.15445 0.18108 0.14359 C 0.2059 0.13272 0.2191 0.09087 0.20799 0.07815 C 0.19687 0.06544 0.1401 0.07538 0.11441 0.06752 C 0.08871 0.05966 0.06771 0.04 0.05399 0.03168 C 0.04028 0.02336 0.04045 0.01966 0.03177 0.01688 C 0.02309 0.01411 0.00677 0.01549 0.00156 0.0148 " pathEditMode="relative" ptsTypes="aaaaaaaA">
                                      <p:cBhvr>
                                        <p:cTn id="1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14451E-6 C 0.02743 -0.02521 0.05503 -0.05018 0.07309 -0.04024 C 0.09115 -0.0303 0.11372 0.03306 0.10799 0.05918 C 0.10226 0.08531 0.06302 0.10936 0.03819 0.11629 C 0.01337 0.12323 -0.02188 0.11745 -0.04115 0.1015 C -0.06042 0.08554 -0.08628 0.03837 -0.07778 0.02103 C -0.06927 0.00369 -0.02986 0.00069 0.00955 -0.00209 " pathEditMode="relative" rAng="0" ptsTypes="aaaaaaA"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64162E-6 C 0.00312 -0.01226 0.02205 -0.04833 0.01441 -0.05919 C 0.00677 -0.07006 -0.0217 -0.06451 -0.04601 -0.06543 C -0.07031 -0.06636 -0.10643 -0.06937 -0.13177 -0.06543 C -0.15712 -0.0615 -0.19722 -0.05688 -0.19844 -0.04208 C -0.19965 -0.02728 -0.16545 0.01179 -0.13958 0.02335 C -0.11372 0.03491 -0.06528 0.0289 -0.04288 0.02751 C -0.02049 0.02613 -0.01163 0.02011 -0.00469 0.0148 C 0.00226 0.00948 -0.00313 0.01225 -5.55556E-7 -3.64162E-6 Z " pathEditMode="relative" rAng="0" ptsTypes="aaaaaaaaa">
                                      <p:cBhvr>
                                        <p:cTn id="1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ChangeArrowheads="1"/>
          </p:cNvSpPr>
          <p:nvPr/>
        </p:nvSpPr>
        <p:spPr bwMode="auto">
          <a:xfrm flipV="1">
            <a:off x="1190625" y="2362200"/>
            <a:ext cx="4724400" cy="152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" name="AutoShape 29"/>
          <p:cNvSpPr>
            <a:spLocks noChangeArrowheads="1"/>
          </p:cNvSpPr>
          <p:nvPr/>
        </p:nvSpPr>
        <p:spPr bwMode="auto">
          <a:xfrm>
            <a:off x="2811463" y="3333750"/>
            <a:ext cx="1303337" cy="552450"/>
          </a:xfrm>
          <a:prstGeom prst="flowChartMagneticDisk">
            <a:avLst/>
          </a:prstGeom>
          <a:gradFill rotWithShape="1">
            <a:gsLst>
              <a:gs pos="0">
                <a:srgbClr val="FFFFFF"/>
              </a:gs>
              <a:gs pos="50000">
                <a:srgbClr val="C0C0C0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9221" name="AutoShape 9"/>
          <p:cNvSpPr>
            <a:spLocks noChangeArrowheads="1"/>
          </p:cNvSpPr>
          <p:nvPr/>
        </p:nvSpPr>
        <p:spPr bwMode="auto">
          <a:xfrm rot="-5400000">
            <a:off x="2262981" y="2920207"/>
            <a:ext cx="904875" cy="14081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504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027" y="15058"/>
                </a:moveTo>
                <a:cubicBezTo>
                  <a:pt x="4116" y="13825"/>
                  <a:pt x="3626" y="12332"/>
                  <a:pt x="3626" y="10800"/>
                </a:cubicBezTo>
                <a:cubicBezTo>
                  <a:pt x="3626" y="6837"/>
                  <a:pt x="6837" y="3626"/>
                  <a:pt x="10800" y="3626"/>
                </a:cubicBezTo>
                <a:cubicBezTo>
                  <a:pt x="14762" y="3626"/>
                  <a:pt x="17974" y="6837"/>
                  <a:pt x="17974" y="10800"/>
                </a:cubicBezTo>
                <a:cubicBezTo>
                  <a:pt x="17974" y="12332"/>
                  <a:pt x="17483" y="13825"/>
                  <a:pt x="16572" y="15058"/>
                </a:cubicBezTo>
                <a:lnTo>
                  <a:pt x="19490" y="17211"/>
                </a:lnTo>
                <a:cubicBezTo>
                  <a:pt x="20860" y="15354"/>
                  <a:pt x="21600" y="13107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3107"/>
                  <a:pt x="739" y="15354"/>
                  <a:pt x="2109" y="17211"/>
                </a:cubicBezTo>
                <a:lnTo>
                  <a:pt x="5027" y="15058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9222" name="Rectangle 10"/>
          <p:cNvSpPr>
            <a:spLocks noChangeArrowheads="1"/>
          </p:cNvSpPr>
          <p:nvPr/>
        </p:nvSpPr>
        <p:spPr bwMode="auto">
          <a:xfrm>
            <a:off x="1219200" y="3559175"/>
            <a:ext cx="793750" cy="1301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9223" name="Rectangle 18"/>
          <p:cNvSpPr>
            <a:spLocks noChangeArrowheads="1"/>
          </p:cNvSpPr>
          <p:nvPr/>
        </p:nvSpPr>
        <p:spPr bwMode="auto">
          <a:xfrm>
            <a:off x="1111250" y="2362200"/>
            <a:ext cx="107950" cy="3306763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200400" y="3810000"/>
            <a:ext cx="914400" cy="1439863"/>
            <a:chOff x="1896" y="2614"/>
            <a:chExt cx="349" cy="635"/>
          </a:xfrm>
        </p:grpSpPr>
        <p:pic>
          <p:nvPicPr>
            <p:cNvPr id="12332" name="Picture 20" descr="DFIR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" y="2614"/>
              <a:ext cx="24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33" name="Group 21"/>
            <p:cNvGrpSpPr>
              <a:grpSpLocks/>
            </p:cNvGrpSpPr>
            <p:nvPr/>
          </p:nvGrpSpPr>
          <p:grpSpPr bwMode="auto">
            <a:xfrm>
              <a:off x="1896" y="3004"/>
              <a:ext cx="349" cy="254"/>
              <a:chOff x="3840" y="3547"/>
              <a:chExt cx="576" cy="449"/>
            </a:xfrm>
          </p:grpSpPr>
          <p:sp>
            <p:nvSpPr>
              <p:cNvPr id="12334" name="Oval 22"/>
              <p:cNvSpPr>
                <a:spLocks noChangeArrowheads="1"/>
              </p:cNvSpPr>
              <p:nvPr/>
            </p:nvSpPr>
            <p:spPr bwMode="auto">
              <a:xfrm>
                <a:off x="3840" y="3750"/>
                <a:ext cx="576" cy="24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23" name="Rectangle 23"/>
              <p:cNvSpPr>
                <a:spLocks noChangeArrowheads="1"/>
              </p:cNvSpPr>
              <p:nvPr/>
            </p:nvSpPr>
            <p:spPr bwMode="auto">
              <a:xfrm>
                <a:off x="4067" y="3547"/>
                <a:ext cx="133" cy="246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tx1">
                      <a:gamma/>
                      <a:tint val="0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24" name="Rectangle 24"/>
              <p:cNvSpPr>
                <a:spLocks noChangeArrowheads="1"/>
              </p:cNvSpPr>
              <p:nvPr/>
            </p:nvSpPr>
            <p:spPr bwMode="auto">
              <a:xfrm>
                <a:off x="3929" y="3715"/>
                <a:ext cx="398" cy="9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tx1">
                      <a:gamma/>
                      <a:tint val="0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</p:grp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553200" y="4656138"/>
            <a:ext cx="914400" cy="1439862"/>
            <a:chOff x="1896" y="2614"/>
            <a:chExt cx="349" cy="635"/>
          </a:xfrm>
        </p:grpSpPr>
        <p:pic>
          <p:nvPicPr>
            <p:cNvPr id="12327" name="Picture 26" descr="DFIR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" y="2614"/>
              <a:ext cx="24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28" name="Group 27"/>
            <p:cNvGrpSpPr>
              <a:grpSpLocks/>
            </p:cNvGrpSpPr>
            <p:nvPr/>
          </p:nvGrpSpPr>
          <p:grpSpPr bwMode="auto">
            <a:xfrm>
              <a:off x="1896" y="3004"/>
              <a:ext cx="349" cy="254"/>
              <a:chOff x="3840" y="3547"/>
              <a:chExt cx="576" cy="449"/>
            </a:xfrm>
          </p:grpSpPr>
          <p:sp>
            <p:nvSpPr>
              <p:cNvPr id="12329" name="Oval 28"/>
              <p:cNvSpPr>
                <a:spLocks noChangeArrowheads="1"/>
              </p:cNvSpPr>
              <p:nvPr/>
            </p:nvSpPr>
            <p:spPr bwMode="auto">
              <a:xfrm>
                <a:off x="3840" y="3750"/>
                <a:ext cx="576" cy="24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29" name="Rectangle 29"/>
              <p:cNvSpPr>
                <a:spLocks noChangeArrowheads="1"/>
              </p:cNvSpPr>
              <p:nvPr/>
            </p:nvSpPr>
            <p:spPr bwMode="auto">
              <a:xfrm>
                <a:off x="4067" y="3547"/>
                <a:ext cx="133" cy="246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tx1">
                      <a:gamma/>
                      <a:tint val="0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30" name="Rectangle 30"/>
              <p:cNvSpPr>
                <a:spLocks noChangeArrowheads="1"/>
              </p:cNvSpPr>
              <p:nvPr/>
            </p:nvSpPr>
            <p:spPr bwMode="auto">
              <a:xfrm>
                <a:off x="3929" y="3715"/>
                <a:ext cx="398" cy="9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tx1">
                      <a:gamma/>
                      <a:tint val="0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</p:grpSp>
      </p:grpSp>
      <p:sp>
        <p:nvSpPr>
          <p:cNvPr id="31" name="AutoShape 31"/>
          <p:cNvSpPr>
            <a:spLocks noChangeArrowheads="1"/>
          </p:cNvSpPr>
          <p:nvPr/>
        </p:nvSpPr>
        <p:spPr bwMode="auto">
          <a:xfrm flipV="1">
            <a:off x="76200" y="5670550"/>
            <a:ext cx="2819400" cy="762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2895600" y="5257800"/>
            <a:ext cx="1524000" cy="1219200"/>
            <a:chOff x="1776" y="3312"/>
            <a:chExt cx="960" cy="768"/>
          </a:xfrm>
        </p:grpSpPr>
        <p:sp>
          <p:nvSpPr>
            <p:cNvPr id="12324" name="Rectangle 33"/>
            <p:cNvSpPr>
              <a:spLocks noChangeArrowheads="1"/>
            </p:cNvSpPr>
            <p:nvPr/>
          </p:nvSpPr>
          <p:spPr bwMode="auto">
            <a:xfrm>
              <a:off x="1776" y="3312"/>
              <a:ext cx="960" cy="48"/>
            </a:xfrm>
            <a:prstGeom prst="rect">
              <a:avLst/>
            </a:pr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325" name="Rectangle 34"/>
            <p:cNvSpPr>
              <a:spLocks noChangeArrowheads="1"/>
            </p:cNvSpPr>
            <p:nvPr/>
          </p:nvSpPr>
          <p:spPr bwMode="auto">
            <a:xfrm>
              <a:off x="1908" y="3360"/>
              <a:ext cx="48" cy="720"/>
            </a:xfrm>
            <a:prstGeom prst="rect">
              <a:avLst/>
            </a:pr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326" name="Rectangle 35"/>
            <p:cNvSpPr>
              <a:spLocks noChangeArrowheads="1"/>
            </p:cNvSpPr>
            <p:nvPr/>
          </p:nvSpPr>
          <p:spPr bwMode="auto">
            <a:xfrm>
              <a:off x="2544" y="3360"/>
              <a:ext cx="48" cy="720"/>
            </a:xfrm>
            <a:prstGeom prst="rect">
              <a:avLst/>
            </a:pr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6248400" y="6045200"/>
            <a:ext cx="1524000" cy="508000"/>
            <a:chOff x="3858" y="3725"/>
            <a:chExt cx="960" cy="320"/>
          </a:xfrm>
        </p:grpSpPr>
        <p:sp>
          <p:nvSpPr>
            <p:cNvPr id="12321" name="Rectangle 37"/>
            <p:cNvSpPr>
              <a:spLocks noChangeArrowheads="1"/>
            </p:cNvSpPr>
            <p:nvPr/>
          </p:nvSpPr>
          <p:spPr bwMode="auto">
            <a:xfrm>
              <a:off x="3858" y="3725"/>
              <a:ext cx="960" cy="48"/>
            </a:xfrm>
            <a:prstGeom prst="rect">
              <a:avLst/>
            </a:pr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322" name="Rectangle 38"/>
            <p:cNvSpPr>
              <a:spLocks noChangeArrowheads="1"/>
            </p:cNvSpPr>
            <p:nvPr/>
          </p:nvSpPr>
          <p:spPr bwMode="auto">
            <a:xfrm>
              <a:off x="4631" y="3773"/>
              <a:ext cx="51" cy="272"/>
            </a:xfrm>
            <a:prstGeom prst="rect">
              <a:avLst/>
            </a:pr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323" name="Rectangle 39"/>
            <p:cNvSpPr>
              <a:spLocks noChangeArrowheads="1"/>
            </p:cNvSpPr>
            <p:nvPr/>
          </p:nvSpPr>
          <p:spPr bwMode="auto">
            <a:xfrm>
              <a:off x="3969" y="3773"/>
              <a:ext cx="45" cy="272"/>
            </a:xfrm>
            <a:prstGeom prst="rect">
              <a:avLst/>
            </a:pr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sp>
        <p:nvSpPr>
          <p:cNvPr id="49" name="AutoShape 29"/>
          <p:cNvSpPr>
            <a:spLocks noChangeArrowheads="1"/>
          </p:cNvSpPr>
          <p:nvPr/>
        </p:nvSpPr>
        <p:spPr bwMode="auto">
          <a:xfrm>
            <a:off x="2781300" y="3321050"/>
            <a:ext cx="1333500" cy="565150"/>
          </a:xfrm>
          <a:prstGeom prst="flowChartMagneticDis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38263"/>
            <a:ext cx="2395538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457200"/>
            <a:ext cx="229870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91000"/>
            <a:ext cx="2619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4733925"/>
            <a:ext cx="261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4657725"/>
            <a:ext cx="2619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4505325"/>
            <a:ext cx="261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10000"/>
            <a:ext cx="2619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3819525"/>
            <a:ext cx="261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0"/>
            <a:ext cx="2619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4198938"/>
            <a:ext cx="2619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4741863"/>
            <a:ext cx="261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4665663"/>
            <a:ext cx="2619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4513263"/>
            <a:ext cx="261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3817938"/>
            <a:ext cx="2619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3827463"/>
            <a:ext cx="261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817938"/>
            <a:ext cx="2619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Rectangle 6"/>
          <p:cNvSpPr>
            <a:spLocks noChangeArrowheads="1"/>
          </p:cNvSpPr>
          <p:nvPr/>
        </p:nvSpPr>
        <p:spPr bwMode="auto">
          <a:xfrm>
            <a:off x="5602288" y="1981200"/>
            <a:ext cx="228600" cy="914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7" name="Rectangle 7"/>
          <p:cNvSpPr>
            <a:spLocks noChangeArrowheads="1"/>
          </p:cNvSpPr>
          <p:nvPr/>
        </p:nvSpPr>
        <p:spPr bwMode="auto">
          <a:xfrm>
            <a:off x="8153400" y="2009775"/>
            <a:ext cx="101600" cy="914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53" name="Rectangle 3"/>
          <p:cNvSpPr txBox="1">
            <a:spLocks/>
          </p:cNvSpPr>
          <p:nvPr/>
        </p:nvSpPr>
        <p:spPr bwMode="auto">
          <a:xfrm>
            <a:off x="3553939" y="5795805"/>
            <a:ext cx="2819400" cy="609600"/>
          </a:xfrm>
          <a:prstGeom prst="rect">
            <a:avLst/>
          </a:prstGeom>
          <a:solidFill>
            <a:srgbClr val="BFFDEA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2800" b="1" smtClean="0">
                <a:cs typeface="Arial" panose="020B0604020202020204" pitchFamily="34" charset="0"/>
              </a:rPr>
              <a:t>Truyền nhiệt</a:t>
            </a:r>
            <a:endParaRPr lang="en-US" altLang="vi-VN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5.72254E-6 C -0.02708 0.00346 -0.05416 0.00693 -0.07447 0.01895 C -0.09479 0.03098 -0.13697 0.05687 -0.12222 0.0719 C -0.10746 0.08693 -0.01927 0.11121 0.01442 0.10982 C 0.0481 0.10843 0.07153 0.07467 0.07952 0.06335 C 0.08751 0.05202 0.06494 0.04577 0.06198 0.0423 " pathEditMode="relative" ptsTypes="aaaaaA">
                                      <p:cBhvr>
                                        <p:cTn id="45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31 0.04578 C -0.06458 0.03561 -0.03993 0.01595 -0.02274 0.0178 C -0.00555 0.01988 0.01424 0.04393 0.03282 0.05804 C 0.05139 0.07237 0.09254 0.09341 0.08837 0.10266 C 0.0842 0.11191 0.02813 0.11445 0.00747 0.11306 C -0.01319 0.11191 -0.02465 0.10127 -0.03541 0.09526 C -0.04618 0.08948 -0.05191 0.08532 -0.05764 0.07792 C -0.06337 0.07029 -0.07604 0.05572 -0.07031 0.04578 Z " pathEditMode="relative" rAng="0" ptsTypes="aaaaaaaa">
                                      <p:cBhvr>
                                        <p:cTn id="47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0" y="19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79769E-6 C -0.00018 0.01226 -0.05 0.05295 -0.06511 0.0696 C -0.08021 0.08624 -0.07205 0.1059 -0.09063 0.09919 C -0.1092 0.09249 -0.18073 0.04694 -0.17622 0.0296 C -0.1717 0.01226 -0.09236 -0.00023 -0.06354 -0.00439 C -0.03472 -0.00855 0.00017 -0.01225 1.38889E-6 -4.79769E-6 Z " pathEditMode="relative" ptsTypes="aaaaaa">
                                      <p:cBhvr>
                                        <p:cTn id="49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3 -0.0155 C 0.00139 -0.03538 0.00104 -0.07122 -0.00955 -0.08602 C -0.01997 -0.10081 -0.05243 -0.1096 -0.06962 -0.10474 C -0.08681 -0.09989 -0.1007 -0.05388 -0.11268 -0.05642 C -0.12483 -0.05873 -0.12743 -0.12717 -0.14202 -0.11954 C -0.15677 -0.11191 -0.21476 -0.03515 -0.20052 -0.00995 C -0.18629 0.01549 -0.08924 0.03514 -0.05573 0.03283 C -0.0224 0.03052 -0.01424 0.00439 -0.00643 -0.0155 Z " pathEditMode="relative" rAng="0" ptsTypes="aaaaaaaa">
                                      <p:cBhvr>
                                        <p:cTn id="51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31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48555E-6 C 0.00747 -0.01827 0.03021 -0.06566 0.02709 -0.08462 C 0.02396 -0.10358 -0.00625 -0.11815 -0.01892 -0.11422 C -0.0316 -0.11029 -0.03767 -0.0763 -0.04913 -0.0615 C -0.06059 -0.0467 -0.09271 -0.04 -0.08732 -0.02543 C -0.08194 -0.01087 -0.0309 0.01965 -0.01736 0.0252 C -0.00382 0.03075 -0.00746 0.01827 1.94444E-6 2.48555E-6 Z " pathEditMode="relative" rAng="0" ptsTypes="aaaaaaa">
                                      <p:cBhvr>
                                        <p:cTn id="53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00532 C -0.00382 -0.02104 -0.01858 -0.03653 -0.01111 -0.05457 C -0.00365 -0.07237 0.03437 -0.11376 0.05555 -0.11237 C 0.07674 -0.11075 0.09705 -0.05688 0.1158 -0.04555 C 0.13455 -0.03445 0.1651 -0.05526 0.16823 -0.04555 C 0.17135 -0.03607 0.15365 -0.00277 0.1349 0.01249 C 0.11615 0.02752 0.07413 0.04694 0.05555 0.04578 C 0.03698 0.04486 0.03299 0.0148 0.02378 0.00694 C 0.01458 -0.00069 0.00729 -0.00023 8.33333E-7 -1.04046E-6 " pathEditMode="relative" rAng="0" ptsTypes="aaaaaaaaA">
                                      <p:cBhvr>
                                        <p:cTn id="55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28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56069E-6 C 0.01424 0.05989 0.02865 0.11977 0.05885 0.14359 C 0.08906 0.1674 0.15625 0.15445 0.18108 0.14359 C 0.2059 0.13272 0.2191 0.09087 0.20799 0.07815 C 0.19687 0.06544 0.1401 0.07538 0.11441 0.06752 C 0.08871 0.05966 0.06771 0.04 0.05399 0.03168 C 0.04028 0.02336 0.04045 0.01966 0.03177 0.01688 C 0.02309 0.01411 0.00677 0.01549 0.00156 0.0148 " pathEditMode="relative" ptsTypes="aaaaaaaA">
                                      <p:cBhvr>
                                        <p:cTn id="57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14451E-6 C 0.02743 -0.02521 0.05503 -0.05018 0.07309 -0.04024 C 0.09115 -0.0303 0.11372 0.03306 0.10799 0.05918 C 0.10226 0.08531 0.06302 0.10936 0.03819 0.11629 C 0.01337 0.12323 -0.02188 0.11745 -0.04115 0.1015 C -0.06042 0.08554 -0.08628 0.03837 -0.07778 0.02103 C -0.06927 0.00369 -0.02986 0.00069 0.00955 -0.00209 " pathEditMode="relative" rAng="0" ptsTypes="aaaaaaA">
                                      <p:cBhvr>
                                        <p:cTn id="59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64162E-6 C 0.00312 -0.01226 0.02205 -0.04833 0.01441 -0.05919 C 0.00677 -0.07006 -0.0217 -0.06451 -0.04601 -0.06543 C -0.07031 -0.06636 -0.10643 -0.06937 -0.13177 -0.06543 C -0.15712 -0.0615 -0.19722 -0.05688 -0.19844 -0.04208 C -0.19965 -0.02728 -0.16545 0.01179 -0.13958 0.02335 C -0.11372 0.03491 -0.06528 0.0289 -0.04288 0.02751 C -0.02049 0.02613 -0.01163 0.02011 -0.00469 0.0148 C 0.00226 0.00948 -0.00313 0.01225 -5.55556E-7 -3.64162E-6 Z " pathEditMode="relative" rAng="0" ptsTypes="aaaaaaaaa">
                                      <p:cBhvr>
                                        <p:cTn id="61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5.72254E-6 C -0.02708 0.00346 -0.05416 0.00693 -0.07447 0.01895 C -0.09479 0.03098 -0.13697 0.05687 -0.12222 0.0719 C -0.10746 0.08693 -0.01927 0.11121 0.01442 0.10982 C 0.0481 0.10843 0.07153 0.07467 0.07952 0.06335 C 0.08751 0.05202 0.06494 0.04577 0.06198 0.0423 " pathEditMode="relative" ptsTypes="aaaaaA">
                                      <p:cBhvr>
                                        <p:cTn id="11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31 0.04578 C -0.06458 0.03561 -0.03993 0.01595 -0.02274 0.0178 C -0.00555 0.01988 0.01424 0.04393 0.03282 0.05804 C 0.05139 0.07237 0.09254 0.09341 0.08837 0.10266 C 0.0842 0.11191 0.02813 0.11445 0.00747 0.11306 C -0.01319 0.11191 -0.02465 0.10127 -0.03541 0.09526 C -0.04618 0.08948 -0.05191 0.08532 -0.05764 0.07792 C -0.06337 0.07029 -0.07604 0.05572 -0.07031 0.04578 Z " pathEditMode="relative" rAng="0" ptsTypes="aaaaaaaa">
                                      <p:cBhvr>
                                        <p:cTn id="1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0" y="19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79769E-6 C -0.00018 0.01226 -0.05 0.05295 -0.06511 0.0696 C -0.08021 0.08624 -0.07205 0.1059 -0.09063 0.09919 C -0.1092 0.09249 -0.18073 0.04694 -0.17622 0.0296 C -0.1717 0.01226 -0.09236 -0.00023 -0.06354 -0.00439 C -0.03472 -0.00855 0.00017 -0.01225 1.38889E-6 -4.79769E-6 Z " pathEditMode="relative" ptsTypes="aaaaaa">
                                      <p:cBhvr>
                                        <p:cTn id="1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3 -0.0155 C 0.00139 -0.03538 0.00104 -0.07122 -0.00955 -0.08602 C -0.01997 -0.10081 -0.05243 -0.1096 -0.06962 -0.10474 C -0.08681 -0.09989 -0.1007 -0.05388 -0.11268 -0.05642 C -0.12483 -0.05873 -0.12743 -0.12717 -0.14202 -0.11954 C -0.15677 -0.11191 -0.21476 -0.03515 -0.20052 -0.00995 C -0.18629 0.01549 -0.08924 0.03514 -0.05573 0.03283 C -0.0224 0.03052 -0.01424 0.00439 -0.00643 -0.0155 Z " pathEditMode="relative" rAng="0" ptsTypes="aaaaaaaa">
                                      <p:cBhvr>
                                        <p:cTn id="1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310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48555E-6 C 0.00747 -0.01827 0.03021 -0.06566 0.02709 -0.08462 C 0.02396 -0.10358 -0.00625 -0.11815 -0.01892 -0.11422 C -0.0316 -0.11029 -0.03767 -0.0763 -0.04913 -0.0615 C -0.06059 -0.0467 -0.09271 -0.04 -0.08732 -0.02543 C -0.08194 -0.01087 -0.0309 0.01965 -0.01736 0.0252 C -0.00382 0.03075 -0.00746 0.01827 1.94444E-6 2.48555E-6 Z " pathEditMode="relative" rAng="0" ptsTypes="aaaaaaa">
                                      <p:cBhvr>
                                        <p:cTn id="12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00532 C -0.00382 -0.02104 -0.01858 -0.03653 -0.01111 -0.05457 C -0.00365 -0.07237 0.03437 -0.11376 0.05555 -0.11237 C 0.07674 -0.11075 0.09705 -0.05688 0.1158 -0.04555 C 0.13455 -0.03445 0.1651 -0.05526 0.16823 -0.04555 C 0.17135 -0.03607 0.15365 -0.00277 0.1349 0.01249 C 0.11615 0.02752 0.07413 0.04694 0.05555 0.04578 C 0.03698 0.04486 0.03299 0.0148 0.02378 0.00694 C 0.01458 -0.00069 0.00729 -0.00023 8.33333E-7 -1.04046E-6 " pathEditMode="relative" rAng="0" ptsTypes="aaaaaaaaA">
                                      <p:cBhvr>
                                        <p:cTn id="1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280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56069E-6 C 0.01424 0.05989 0.02865 0.11977 0.05885 0.14359 C 0.08906 0.1674 0.15625 0.15445 0.18108 0.14359 C 0.2059 0.13272 0.2191 0.09087 0.20799 0.07815 C 0.19687 0.06544 0.1401 0.07538 0.11441 0.06752 C 0.08871 0.05966 0.06771 0.04 0.05399 0.03168 C 0.04028 0.02336 0.04045 0.01966 0.03177 0.01688 C 0.02309 0.01411 0.00677 0.01549 0.00156 0.0148 " pathEditMode="relative" ptsTypes="aaaaaaaA">
                                      <p:cBhvr>
                                        <p:cTn id="12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14451E-6 C 0.02743 -0.02521 0.05503 -0.05018 0.07309 -0.04024 C 0.09115 -0.0303 0.11372 0.03306 0.10799 0.05918 C 0.10226 0.08531 0.06302 0.10936 0.03819 0.11629 C 0.01337 0.12323 -0.02188 0.11745 -0.04115 0.1015 C -0.06042 0.08554 -0.08628 0.03837 -0.07778 0.02103 C -0.06927 0.00369 -0.02986 0.00069 0.00955 -0.00209 " pathEditMode="relative" rAng="0" ptsTypes="aaaaaaA">
                                      <p:cBhvr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64162E-6 C 0.00312 -0.01226 0.02205 -0.04833 0.01441 -0.05919 C 0.00677 -0.07006 -0.0217 -0.06451 -0.04601 -0.06543 C -0.07031 -0.06636 -0.10643 -0.06937 -0.13177 -0.06543 C -0.15712 -0.0615 -0.19722 -0.05688 -0.19844 -0.04208 C -0.19965 -0.02728 -0.16545 0.01179 -0.13958 0.02335 C -0.11372 0.03491 -0.06528 0.0289 -0.04288 0.02751 C -0.02049 0.02613 -0.01163 0.02011 -0.00469 0.0148 C 0.00226 0.00948 -0.00313 0.01225 -5.55556E-7 -3.64162E-6 Z " pathEditMode="relative" rAng="0" ptsTypes="aaaaaaaaa">
                                      <p:cBhvr>
                                        <p:cTn id="13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8" grpId="0" animBg="1"/>
      <p:bldP spid="9221" grpId="0" animBg="1"/>
      <p:bldP spid="9222" grpId="0" animBg="1"/>
      <p:bldP spid="9223" grpId="0" animBg="1"/>
      <p:bldP spid="49" grpId="0" animBg="1"/>
      <p:bldP spid="86" grpId="0" animBg="1"/>
      <p:bldP spid="87" grpId="0" animBg="1"/>
      <p:bldP spid="5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85" name="Group 5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55165143"/>
              </p:ext>
            </p:extLst>
          </p:nvPr>
        </p:nvGraphicFramePr>
        <p:xfrm>
          <a:off x="228600" y="1131068"/>
          <a:ext cx="8686800" cy="5486400"/>
        </p:xfrm>
        <a:graphic>
          <a:graphicData uri="http://schemas.openxmlformats.org/drawingml/2006/table">
            <a:tbl>
              <a:tblPr/>
              <a:tblGrid>
                <a:gridCol w="4460875"/>
                <a:gridCol w="4225925"/>
              </a:tblGrid>
              <a:tr h="641350">
                <a:tc>
                  <a:txBody>
                    <a:bodyPr/>
                    <a:lstStyle>
                      <a:lvl1pPr marL="533400" indent="-5334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kumimoji="0" lang="en-US" altLang="vi-V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Thực</a:t>
                      </a: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hiện</a:t>
                      </a: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công</a:t>
                      </a:r>
                      <a:endParaRPr kumimoji="0" lang="en-US" alt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FD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kumimoji="0" lang="en-US" altLang="vi-VN" sz="28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Truyền</a:t>
                      </a: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nhiệt</a:t>
                      </a:r>
                      <a:endParaRPr kumimoji="0" lang="en-US" alt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FDEA"/>
                    </a:solidFill>
                  </a:tcPr>
                </a:tc>
              </a:tr>
              <a:tr h="4845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af-ZA" alt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af-ZA" alt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81000" y="4755111"/>
            <a:ext cx="2895600" cy="1701800"/>
            <a:chOff x="192" y="2632"/>
            <a:chExt cx="2640" cy="1264"/>
          </a:xfrm>
        </p:grpSpPr>
        <p:pic>
          <p:nvPicPr>
            <p:cNvPr id="13369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632"/>
              <a:ext cx="2640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0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640"/>
              <a:ext cx="58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340837" y="4135183"/>
            <a:ext cx="1066800" cy="2547937"/>
            <a:chOff x="3984" y="48"/>
            <a:chExt cx="1509" cy="3717"/>
          </a:xfrm>
        </p:grpSpPr>
        <p:pic>
          <p:nvPicPr>
            <p:cNvPr id="13347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296"/>
              <a:ext cx="1509" cy="2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8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3" y="48"/>
              <a:ext cx="1448" cy="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9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1" y="2571"/>
              <a:ext cx="16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0" name="Picture 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387"/>
              <a:ext cx="16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1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435"/>
              <a:ext cx="16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2" name="Picture 2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435"/>
              <a:ext cx="16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3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3" y="3387"/>
              <a:ext cx="16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4" name="Picture 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291"/>
              <a:ext cx="16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5" name="Picture 2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3" y="3051"/>
              <a:ext cx="16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6" name="Picture 2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" y="3147"/>
              <a:ext cx="16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7" name="Picture 2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" y="3195"/>
              <a:ext cx="16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8" name="Picture 2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1" y="2715"/>
              <a:ext cx="16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9" name="Picture 2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859"/>
              <a:ext cx="16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0" name="Picture 3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" y="2859"/>
              <a:ext cx="16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1" name="Picture 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" y="2859"/>
              <a:ext cx="16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2" name="Picture 3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" y="2955"/>
              <a:ext cx="16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3" name="Picture 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784"/>
              <a:ext cx="16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4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9" y="2544"/>
              <a:ext cx="16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5" name="Picture 3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" y="2544"/>
              <a:ext cx="16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6" name="Picture 3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496"/>
              <a:ext cx="16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7" name="Picture 3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9" y="2496"/>
              <a:ext cx="16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8" name="Picture 3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" y="2544"/>
              <a:ext cx="16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4755708" y="4214601"/>
            <a:ext cx="2971800" cy="2322512"/>
            <a:chOff x="48" y="1248"/>
            <a:chExt cx="3024" cy="2999"/>
          </a:xfrm>
        </p:grpSpPr>
        <p:pic>
          <p:nvPicPr>
            <p:cNvPr id="13343" name="Picture 4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71"/>
              <a:ext cx="3024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4" name="Picture 4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" y="1701"/>
              <a:ext cx="1763" cy="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5" name="Picture 4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" y="1832"/>
              <a:ext cx="1099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6" name="Picture 4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" y="1248"/>
              <a:ext cx="1721" cy="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1" name="Picture 4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845" y="3871872"/>
            <a:ext cx="9906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81" name="Text Box 49"/>
          <p:cNvSpPr txBox="1">
            <a:spLocks noChangeArrowheads="1"/>
          </p:cNvSpPr>
          <p:nvPr/>
        </p:nvSpPr>
        <p:spPr bwMode="auto">
          <a:xfrm>
            <a:off x="381000" y="1981200"/>
            <a:ext cx="42672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vi-VN" sz="200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vi-VN" sz="2000">
                <a:solidFill>
                  <a:srgbClr val="0000FF"/>
                </a:solidFill>
                <a:cs typeface="Arial" pitchFamily="34" charset="0"/>
              </a:rPr>
              <a:t> Quá trình làm thay đổi nội năng do có thực hiện công gọi là quá trình thực hiện công.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vi-VN" sz="2000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cs typeface="Arial" pitchFamily="34" charset="0"/>
              </a:rPr>
              <a:t>Có</a:t>
            </a:r>
            <a:r>
              <a:rPr lang="en-US" altLang="vi-VN" sz="20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cs typeface="Arial" pitchFamily="34" charset="0"/>
              </a:rPr>
              <a:t>sự</a:t>
            </a:r>
            <a:r>
              <a:rPr lang="en-US" altLang="vi-VN" sz="20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cs typeface="Arial" pitchFamily="34" charset="0"/>
              </a:rPr>
              <a:t>chuyển</a:t>
            </a:r>
            <a:r>
              <a:rPr lang="en-US" altLang="vi-VN" sz="20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cs typeface="Arial" pitchFamily="34" charset="0"/>
              </a:rPr>
              <a:t>hóa</a:t>
            </a:r>
            <a:r>
              <a:rPr lang="en-US" altLang="vi-VN" sz="20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cs typeface="Arial" pitchFamily="34" charset="0"/>
              </a:rPr>
              <a:t>năng</a:t>
            </a:r>
            <a:r>
              <a:rPr lang="en-US" altLang="vi-VN" sz="20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cs typeface="Arial" pitchFamily="34" charset="0"/>
              </a:rPr>
              <a:t>lượng</a:t>
            </a:r>
            <a:r>
              <a:rPr lang="en-US" altLang="vi-VN" sz="20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cs typeface="Arial" pitchFamily="34" charset="0"/>
              </a:rPr>
              <a:t>từ</a:t>
            </a:r>
            <a:r>
              <a:rPr lang="en-US" altLang="vi-VN" sz="20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cs typeface="Arial" pitchFamily="34" charset="0"/>
              </a:rPr>
              <a:t>cơ</a:t>
            </a:r>
            <a:r>
              <a:rPr lang="en-US" altLang="vi-VN" sz="20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cs typeface="Arial" pitchFamily="34" charset="0"/>
              </a:rPr>
              <a:t>năng</a:t>
            </a:r>
            <a:r>
              <a:rPr lang="en-US" altLang="vi-VN" sz="2000" dirty="0">
                <a:solidFill>
                  <a:srgbClr val="0000FF"/>
                </a:solidFill>
                <a:cs typeface="Arial" pitchFamily="34" charset="0"/>
              </a:rPr>
              <a:t> sang </a:t>
            </a:r>
            <a:r>
              <a:rPr lang="en-US" altLang="vi-VN" sz="2000" dirty="0" err="1">
                <a:solidFill>
                  <a:srgbClr val="0000FF"/>
                </a:solidFill>
                <a:cs typeface="Arial" pitchFamily="34" charset="0"/>
              </a:rPr>
              <a:t>nội</a:t>
            </a:r>
            <a:r>
              <a:rPr lang="en-US" altLang="vi-VN" sz="20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cs typeface="Arial" pitchFamily="34" charset="0"/>
              </a:rPr>
              <a:t>năng</a:t>
            </a:r>
            <a:r>
              <a:rPr lang="en-US" altLang="vi-VN" sz="2000" dirty="0">
                <a:solidFill>
                  <a:srgbClr val="0000FF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95282" name="Text Box 50"/>
          <p:cNvSpPr txBox="1">
            <a:spLocks noChangeArrowheads="1"/>
          </p:cNvSpPr>
          <p:nvPr/>
        </p:nvSpPr>
        <p:spPr bwMode="auto">
          <a:xfrm>
            <a:off x="4800600" y="1901825"/>
            <a:ext cx="4038600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vi-VN" sz="240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vi-VN" sz="2000">
                <a:solidFill>
                  <a:srgbClr val="0000FF"/>
                </a:solidFill>
                <a:cs typeface="Arial" pitchFamily="34" charset="0"/>
              </a:rPr>
              <a:t>Quá trình làm thay đổi nội năng không có sự thực hiện công là quá trình truyền nhiệt.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vi-VN" sz="2000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cs typeface="Arial" pitchFamily="34" charset="0"/>
              </a:rPr>
              <a:t>Không</a:t>
            </a:r>
            <a:r>
              <a:rPr lang="en-US" altLang="vi-VN" sz="20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cs typeface="Arial" pitchFamily="34" charset="0"/>
              </a:rPr>
              <a:t>có</a:t>
            </a:r>
            <a:r>
              <a:rPr lang="en-US" altLang="vi-VN" sz="20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cs typeface="Arial" pitchFamily="34" charset="0"/>
              </a:rPr>
              <a:t>sự</a:t>
            </a:r>
            <a:r>
              <a:rPr lang="en-US" altLang="vi-VN" sz="20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cs typeface="Arial" pitchFamily="34" charset="0"/>
              </a:rPr>
              <a:t>chuyển</a:t>
            </a:r>
            <a:r>
              <a:rPr lang="en-US" altLang="vi-VN" sz="20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cs typeface="Arial" pitchFamily="34" charset="0"/>
              </a:rPr>
              <a:t>hóa</a:t>
            </a:r>
            <a:r>
              <a:rPr lang="en-US" altLang="vi-VN" sz="20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cs typeface="Arial" pitchFamily="34" charset="0"/>
              </a:rPr>
              <a:t>năng</a:t>
            </a:r>
            <a:r>
              <a:rPr lang="en-US" altLang="vi-VN" sz="20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cs typeface="Arial" pitchFamily="34" charset="0"/>
              </a:rPr>
              <a:t>lượng</a:t>
            </a:r>
            <a:r>
              <a:rPr lang="en-US" altLang="vi-VN" sz="20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cs typeface="Arial" pitchFamily="34" charset="0"/>
              </a:rPr>
              <a:t>từ</a:t>
            </a:r>
            <a:r>
              <a:rPr lang="en-US" altLang="vi-VN" sz="20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cs typeface="Arial" pitchFamily="34" charset="0"/>
              </a:rPr>
              <a:t>dạng</a:t>
            </a:r>
            <a:r>
              <a:rPr lang="en-US" altLang="vi-VN" sz="20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cs typeface="Arial" pitchFamily="34" charset="0"/>
              </a:rPr>
              <a:t>này</a:t>
            </a:r>
            <a:r>
              <a:rPr lang="en-US" altLang="vi-VN" sz="2000" dirty="0">
                <a:solidFill>
                  <a:srgbClr val="0000FF"/>
                </a:solidFill>
                <a:cs typeface="Arial" pitchFamily="34" charset="0"/>
              </a:rPr>
              <a:t> sang </a:t>
            </a:r>
            <a:r>
              <a:rPr lang="en-US" altLang="vi-VN" sz="2000" dirty="0" err="1">
                <a:solidFill>
                  <a:srgbClr val="0000FF"/>
                </a:solidFill>
                <a:cs typeface="Arial" pitchFamily="34" charset="0"/>
              </a:rPr>
              <a:t>dạng</a:t>
            </a:r>
            <a:r>
              <a:rPr lang="en-US" altLang="vi-VN" sz="20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cs typeface="Arial" pitchFamily="34" charset="0"/>
              </a:rPr>
              <a:t>khác</a:t>
            </a:r>
            <a:r>
              <a:rPr lang="en-US" altLang="vi-VN" sz="2000" dirty="0">
                <a:solidFill>
                  <a:srgbClr val="0000FF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95286" name="AutoShape 54"/>
          <p:cNvSpPr>
            <a:spLocks noChangeArrowheads="1"/>
          </p:cNvSpPr>
          <p:nvPr/>
        </p:nvSpPr>
        <p:spPr bwMode="auto">
          <a:xfrm>
            <a:off x="6000750" y="5181600"/>
            <a:ext cx="571500" cy="304800"/>
          </a:xfrm>
          <a:prstGeom prst="flowChartMagneticDisk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913094" y="5401062"/>
            <a:ext cx="762000" cy="1219200"/>
            <a:chOff x="1896" y="2614"/>
            <a:chExt cx="349" cy="635"/>
          </a:xfrm>
        </p:grpSpPr>
        <p:pic>
          <p:nvPicPr>
            <p:cNvPr id="13338" name="Picture 26" descr="DFIRE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" y="2614"/>
              <a:ext cx="24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39" name="Group 27"/>
            <p:cNvGrpSpPr>
              <a:grpSpLocks/>
            </p:cNvGrpSpPr>
            <p:nvPr/>
          </p:nvGrpSpPr>
          <p:grpSpPr bwMode="auto">
            <a:xfrm>
              <a:off x="1896" y="3004"/>
              <a:ext cx="349" cy="254"/>
              <a:chOff x="3840" y="3547"/>
              <a:chExt cx="576" cy="449"/>
            </a:xfrm>
          </p:grpSpPr>
          <p:sp>
            <p:nvSpPr>
              <p:cNvPr id="13340" name="Oval 28"/>
              <p:cNvSpPr>
                <a:spLocks noChangeArrowheads="1"/>
              </p:cNvSpPr>
              <p:nvPr/>
            </p:nvSpPr>
            <p:spPr bwMode="auto">
              <a:xfrm>
                <a:off x="3840" y="3750"/>
                <a:ext cx="576" cy="24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47" name="Rectangle 29"/>
              <p:cNvSpPr>
                <a:spLocks noChangeArrowheads="1"/>
              </p:cNvSpPr>
              <p:nvPr/>
            </p:nvSpPr>
            <p:spPr bwMode="auto">
              <a:xfrm>
                <a:off x="4067" y="3547"/>
                <a:ext cx="133" cy="246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tx1">
                      <a:gamma/>
                      <a:tint val="0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48" name="Rectangle 30"/>
              <p:cNvSpPr>
                <a:spLocks noChangeArrowheads="1"/>
              </p:cNvSpPr>
              <p:nvPr/>
            </p:nvSpPr>
            <p:spPr bwMode="auto">
              <a:xfrm>
                <a:off x="3929" y="3717"/>
                <a:ext cx="398" cy="95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tx1">
                      <a:gamma/>
                      <a:tint val="0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</p:grpSp>
      </p:grp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52400" y="0"/>
            <a:ext cx="8763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cs typeface="Arial" pitchFamily="34" charset="0"/>
              </a:rPr>
              <a:t>Hãy</a:t>
            </a:r>
            <a:r>
              <a:rPr lang="en-US" altLang="vi-VN" sz="2800" b="1" dirty="0">
                <a:solidFill>
                  <a:srgbClr val="FF0000"/>
                </a:solidFill>
                <a:cs typeface="Arial" pitchFamily="34" charset="0"/>
              </a:rPr>
              <a:t> so </a:t>
            </a:r>
            <a:r>
              <a:rPr lang="en-US" altLang="vi-VN" sz="2800" b="1" dirty="0" err="1">
                <a:solidFill>
                  <a:srgbClr val="FF0000"/>
                </a:solidFill>
                <a:cs typeface="Arial" pitchFamily="34" charset="0"/>
              </a:rPr>
              <a:t>sánh</a:t>
            </a:r>
            <a:r>
              <a:rPr lang="en-US" altLang="vi-VN" sz="2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cs typeface="Arial" pitchFamily="34" charset="0"/>
              </a:rPr>
              <a:t>sự</a:t>
            </a:r>
            <a:r>
              <a:rPr lang="en-US" altLang="vi-VN" sz="2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cs typeface="Arial" pitchFamily="34" charset="0"/>
              </a:rPr>
              <a:t>thực</a:t>
            </a:r>
            <a:r>
              <a:rPr lang="en-US" altLang="vi-VN" sz="2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cs typeface="Arial" pitchFamily="34" charset="0"/>
              </a:rPr>
              <a:t>hiện</a:t>
            </a:r>
            <a:r>
              <a:rPr lang="en-US" altLang="vi-VN" sz="2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cs typeface="Arial" pitchFamily="34" charset="0"/>
              </a:rPr>
              <a:t>công</a:t>
            </a:r>
            <a:r>
              <a:rPr lang="en-US" altLang="vi-VN" sz="2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cs typeface="Arial" pitchFamily="34" charset="0"/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cs typeface="Arial" pitchFamily="34" charset="0"/>
              </a:rPr>
              <a:t>sự</a:t>
            </a:r>
            <a:r>
              <a:rPr lang="en-US" altLang="vi-VN" sz="2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cs typeface="Arial" pitchFamily="34" charset="0"/>
              </a:rPr>
              <a:t>truyền</a:t>
            </a:r>
            <a:r>
              <a:rPr lang="en-US" altLang="vi-VN" sz="2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cs typeface="Arial" pitchFamily="34" charset="0"/>
              </a:rPr>
              <a:t>nhiệt</a:t>
            </a:r>
            <a:r>
              <a:rPr lang="en-US" altLang="vi-VN" sz="2800" b="1" dirty="0">
                <a:solidFill>
                  <a:srgbClr val="FF0000"/>
                </a:solidFill>
                <a:cs typeface="Arial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45872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5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95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95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95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86" grpId="0" animBg="1"/>
      <p:bldP spid="49" grpId="0"/>
      <p:bldP spid="4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82050" cy="563562"/>
          </a:xfrm>
          <a:noFill/>
        </p:spPr>
        <p:txBody>
          <a:bodyPr/>
          <a:lstStyle/>
          <a:p>
            <a:pPr algn="l" eaLnBrk="1" hangingPunct="1"/>
            <a:r>
              <a:rPr lang="en-US" altLang="vi-VN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II. CÁC CÁCH LÀM THAY ĐỔI NỘI NĂNG</a:t>
            </a:r>
          </a:p>
        </p:txBody>
      </p:sp>
      <p:sp>
        <p:nvSpPr>
          <p:cNvPr id="14342" name="Rectangle 8"/>
          <p:cNvSpPr>
            <a:spLocks/>
          </p:cNvSpPr>
          <p:nvPr/>
        </p:nvSpPr>
        <p:spPr bwMode="auto">
          <a:xfrm>
            <a:off x="679622" y="914400"/>
            <a:ext cx="68580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CC"/>
                </a:solidFill>
                <a:cs typeface="Arial" pitchFamily="34" charset="0"/>
              </a:rPr>
              <a:t>2. </a:t>
            </a:r>
            <a:r>
              <a:rPr lang="en-US" altLang="vi-VN" sz="2800" b="1" dirty="0" err="1">
                <a:solidFill>
                  <a:srgbClr val="0000CC"/>
                </a:solidFill>
                <a:cs typeface="Arial" pitchFamily="34" charset="0"/>
              </a:rPr>
              <a:t>Truyền</a:t>
            </a:r>
            <a:r>
              <a:rPr lang="en-US" altLang="vi-VN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cs typeface="Arial" pitchFamily="34" charset="0"/>
              </a:rPr>
              <a:t>nhiệt</a:t>
            </a:r>
            <a:endParaRPr lang="en-US" altLang="vi-VN" sz="2800" b="1" dirty="0">
              <a:solidFill>
                <a:srgbClr val="0000CC"/>
              </a:solidFill>
              <a:cs typeface="Arial" pitchFamily="34" charset="0"/>
            </a:endParaRP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1143000" y="2209800"/>
            <a:ext cx="3714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f-ZA" altLang="vi-VN" sz="2800" b="1" dirty="0">
                <a:cs typeface="Arial" pitchFamily="34" charset="0"/>
              </a:rPr>
              <a:t>b) Nhiệt lượng: </a:t>
            </a:r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895350" y="2971800"/>
            <a:ext cx="80391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af-ZA" altLang="vi-VN" sz="2800" dirty="0">
                <a:cs typeface="Arial" pitchFamily="34" charset="0"/>
              </a:rPr>
              <a:t>  Số đo độ biến thiên của nội năng trong quá trình truyền nhiệt là nhiệt l</a:t>
            </a:r>
            <a:r>
              <a:rPr lang="vi-VN" altLang="vi-VN" sz="2800" dirty="0">
                <a:cs typeface="Arial" pitchFamily="34" charset="0"/>
              </a:rPr>
              <a:t>ượng</a:t>
            </a:r>
            <a:r>
              <a:rPr lang="en-US" altLang="vi-VN" sz="2800" dirty="0">
                <a:cs typeface="Arial" pitchFamily="34" charset="0"/>
              </a:rPr>
              <a:t>.</a:t>
            </a:r>
            <a:endParaRPr lang="af-ZA" altLang="vi-VN" sz="2800" dirty="0">
              <a:cs typeface="Arial" pitchFamily="34" charset="0"/>
            </a:endParaRPr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4108622" y="4038600"/>
            <a:ext cx="1524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>
                <a:solidFill>
                  <a:srgbClr val="FF0000"/>
                </a:solidFill>
                <a:cs typeface="Arial" pitchFamily="34" charset="0"/>
              </a:rPr>
              <a:t>∆</a:t>
            </a:r>
            <a:r>
              <a:rPr lang="en-US" altLang="vi-VN" sz="2800" b="1" smtClean="0">
                <a:solidFill>
                  <a:srgbClr val="FF0000"/>
                </a:solidFill>
                <a:cs typeface="Arial" pitchFamily="34" charset="0"/>
              </a:rPr>
              <a:t>U = Q</a:t>
            </a:r>
            <a:endParaRPr lang="en-US" altLang="vi-VN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4346" name="TextBox 20"/>
          <p:cNvSpPr txBox="1">
            <a:spLocks noChangeArrowheads="1"/>
          </p:cNvSpPr>
          <p:nvPr/>
        </p:nvSpPr>
        <p:spPr bwMode="auto">
          <a:xfrm>
            <a:off x="1143000" y="1600200"/>
            <a:ext cx="434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cs typeface="Arial" pitchFamily="34" charset="0"/>
              </a:rPr>
              <a:t>a) </a:t>
            </a:r>
            <a:r>
              <a:rPr lang="en-US" altLang="vi-VN" sz="2800" b="1" dirty="0" err="1">
                <a:cs typeface="Arial" pitchFamily="34" charset="0"/>
              </a:rPr>
              <a:t>Quá</a:t>
            </a:r>
            <a:r>
              <a:rPr lang="en-US" altLang="vi-VN" sz="2800" b="1" dirty="0">
                <a:cs typeface="Arial" pitchFamily="34" charset="0"/>
              </a:rPr>
              <a:t> </a:t>
            </a:r>
            <a:r>
              <a:rPr lang="en-US" altLang="vi-VN" sz="2800" b="1" dirty="0" err="1">
                <a:cs typeface="Arial" pitchFamily="34" charset="0"/>
              </a:rPr>
              <a:t>trình</a:t>
            </a:r>
            <a:r>
              <a:rPr lang="en-US" altLang="vi-VN" sz="2800" b="1" dirty="0">
                <a:cs typeface="Arial" pitchFamily="34" charset="0"/>
              </a:rPr>
              <a:t> </a:t>
            </a:r>
            <a:r>
              <a:rPr lang="en-US" altLang="vi-VN" sz="2800" b="1" dirty="0" err="1">
                <a:cs typeface="Arial" pitchFamily="34" charset="0"/>
              </a:rPr>
              <a:t>truyền</a:t>
            </a:r>
            <a:r>
              <a:rPr lang="en-US" altLang="vi-VN" sz="2800" b="1" dirty="0">
                <a:cs typeface="Arial" pitchFamily="34" charset="0"/>
              </a:rPr>
              <a:t> </a:t>
            </a:r>
            <a:r>
              <a:rPr lang="en-US" altLang="vi-VN" sz="2800" b="1" dirty="0" err="1">
                <a:cs typeface="Arial" pitchFamily="34" charset="0"/>
              </a:rPr>
              <a:t>nhiệt</a:t>
            </a:r>
            <a:endParaRPr lang="en-US" altLang="vi-VN" sz="2800" b="1" dirty="0">
              <a:cs typeface="Arial" pitchFamily="34" charset="0"/>
            </a:endParaRPr>
          </a:p>
        </p:txBody>
      </p:sp>
      <p:sp>
        <p:nvSpPr>
          <p:cNvPr id="14348" name="TextBox 11"/>
          <p:cNvSpPr txBox="1">
            <a:spLocks noChangeArrowheads="1"/>
          </p:cNvSpPr>
          <p:nvPr/>
        </p:nvSpPr>
        <p:spPr bwMode="auto">
          <a:xfrm>
            <a:off x="1238250" y="5486400"/>
            <a:ext cx="769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af-ZA" altLang="vi-VN" sz="2800" smtClean="0">
                <a:cs typeface="Arial" pitchFamily="34" charset="0"/>
              </a:rPr>
              <a:t>Q: Nhiệt </a:t>
            </a:r>
            <a:r>
              <a:rPr lang="en-US" altLang="vi-VN" sz="2800" dirty="0">
                <a:cs typeface="Arial" pitchFamily="34" charset="0"/>
              </a:rPr>
              <a:t>l</a:t>
            </a:r>
            <a:r>
              <a:rPr lang="vi-VN" altLang="vi-VN" sz="2800" dirty="0">
                <a:cs typeface="Arial" pitchFamily="34" charset="0"/>
              </a:rPr>
              <a:t>ượng</a:t>
            </a:r>
            <a:r>
              <a:rPr lang="af-ZA" altLang="vi-VN" sz="2800" dirty="0">
                <a:cs typeface="Arial" pitchFamily="34" charset="0"/>
              </a:rPr>
              <a:t> mà vật nhận được từ vật khác hay tỏa ra cho vật khác.</a:t>
            </a:r>
            <a:endParaRPr lang="en-US" altLang="vi-VN" sz="2800" dirty="0">
              <a:cs typeface="Arial" pitchFamily="34" charset="0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295400" y="4648200"/>
            <a:ext cx="763905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>
                <a:cs typeface="Arial" pitchFamily="34" charset="0"/>
              </a:rPr>
              <a:t>∆</a:t>
            </a:r>
            <a:r>
              <a:rPr lang="en-US" altLang="vi-VN" sz="2800" smtClean="0">
                <a:cs typeface="Arial" pitchFamily="34" charset="0"/>
              </a:rPr>
              <a:t>U: Đ</a:t>
            </a:r>
            <a:r>
              <a:rPr lang="vi-VN" altLang="vi-VN" sz="2800" smtClean="0">
                <a:cs typeface="Arial" pitchFamily="34" charset="0"/>
              </a:rPr>
              <a:t>ộ</a:t>
            </a:r>
            <a:r>
              <a:rPr lang="en-US" altLang="vi-VN" sz="2800" smtClean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biến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thiên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nội</a:t>
            </a:r>
            <a:r>
              <a:rPr lang="en-US" altLang="vi-VN" sz="2800" dirty="0">
                <a:cs typeface="Arial" pitchFamily="34" charset="0"/>
              </a:rPr>
              <a:t> n</a:t>
            </a:r>
            <a:r>
              <a:rPr lang="vi-VN" altLang="vi-VN" sz="2800" dirty="0">
                <a:cs typeface="Arial" pitchFamily="34" charset="0"/>
              </a:rPr>
              <a:t>ă</a:t>
            </a:r>
            <a:r>
              <a:rPr lang="en-US" altLang="vi-VN" sz="2800" dirty="0" err="1">
                <a:cs typeface="Arial" pitchFamily="34" charset="0"/>
              </a:rPr>
              <a:t>ng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của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vật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trong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quá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trình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truyền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nhiệt</a:t>
            </a:r>
            <a:r>
              <a:rPr lang="en-US" altLang="vi-VN" sz="2800" dirty="0"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0" grpId="0"/>
      <p:bldP spid="102411" grpId="0"/>
      <p:bldP spid="102413" grpId="0"/>
      <p:bldP spid="14348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1295400" y="4038600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vi-VN" sz="2800" b="1">
                <a:cs typeface="Arial" pitchFamily="34" charset="0"/>
              </a:rPr>
              <a:t> Trong </a:t>
            </a:r>
            <a:r>
              <a:rPr lang="en-US" altLang="vi-VN" sz="2800" b="1" smtClean="0">
                <a:cs typeface="Arial" pitchFamily="34" charset="0"/>
              </a:rPr>
              <a:t>đó:</a:t>
            </a:r>
            <a:endParaRPr lang="en-US" altLang="vi-VN" sz="2800" b="1">
              <a:cs typeface="Arial" pitchFamily="34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3581400" y="3505200"/>
            <a:ext cx="23622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2800" b="1" smtClean="0">
                <a:solidFill>
                  <a:srgbClr val="FF0000"/>
                </a:solidFill>
                <a:cs typeface="Arial" pitchFamily="34" charset="0"/>
              </a:rPr>
              <a:t>Q = mc</a:t>
            </a:r>
            <a:r>
              <a:rPr lang="en-US" altLang="vi-VN" sz="2800" b="1">
                <a:solidFill>
                  <a:srgbClr val="FF0000"/>
                </a:solidFill>
                <a:cs typeface="Arial" pitchFamily="34" charset="0"/>
              </a:rPr>
              <a:t>∆t</a:t>
            </a:r>
            <a:endParaRPr lang="af-ZA" altLang="vi-VN" sz="2800">
              <a:cs typeface="Arial" pitchFamily="34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752600" y="5120045"/>
            <a:ext cx="50292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400" i="1" dirty="0">
                <a:cs typeface="Arial" pitchFamily="34" charset="0"/>
              </a:rPr>
              <a:t>m</a:t>
            </a:r>
            <a:r>
              <a:rPr lang="en-US" altLang="vi-VN" sz="2400" i="1">
                <a:cs typeface="Arial" pitchFamily="34" charset="0"/>
              </a:rPr>
              <a:t>: </a:t>
            </a:r>
            <a:r>
              <a:rPr lang="en-US" altLang="vi-VN" sz="2400" i="1" smtClean="0">
                <a:cs typeface="Arial" pitchFamily="34" charset="0"/>
              </a:rPr>
              <a:t>Khối </a:t>
            </a:r>
            <a:r>
              <a:rPr lang="en-US" altLang="vi-VN" sz="2400" i="1" dirty="0" err="1">
                <a:cs typeface="Arial" pitchFamily="34" charset="0"/>
              </a:rPr>
              <a:t>lượng</a:t>
            </a:r>
            <a:r>
              <a:rPr lang="en-US" altLang="vi-VN" sz="2400" i="1" dirty="0">
                <a:cs typeface="Arial" pitchFamily="34" charset="0"/>
              </a:rPr>
              <a:t> (kg).</a:t>
            </a:r>
            <a:endParaRPr lang="af-ZA" altLang="vi-VN" sz="2400" dirty="0">
              <a:cs typeface="Arial" pitchFamily="34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752600" y="5538526"/>
            <a:ext cx="73152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400" i="1" dirty="0">
                <a:cs typeface="Arial" pitchFamily="34" charset="0"/>
              </a:rPr>
              <a:t>c</a:t>
            </a:r>
            <a:r>
              <a:rPr lang="en-US" altLang="vi-VN" sz="2400" i="1">
                <a:cs typeface="Arial" pitchFamily="34" charset="0"/>
              </a:rPr>
              <a:t>: </a:t>
            </a:r>
            <a:r>
              <a:rPr lang="en-US" altLang="vi-VN" sz="2400" i="1" smtClean="0">
                <a:cs typeface="Arial" pitchFamily="34" charset="0"/>
              </a:rPr>
              <a:t>Nhiệt </a:t>
            </a:r>
            <a:r>
              <a:rPr lang="en-US" altLang="vi-VN" sz="2400" i="1" dirty="0">
                <a:cs typeface="Arial" pitchFamily="34" charset="0"/>
              </a:rPr>
              <a:t>dung </a:t>
            </a:r>
            <a:r>
              <a:rPr lang="en-US" altLang="vi-VN" sz="2400" i="1" dirty="0" err="1">
                <a:cs typeface="Arial" pitchFamily="34" charset="0"/>
              </a:rPr>
              <a:t>riêng</a:t>
            </a:r>
            <a:r>
              <a:rPr lang="en-US" altLang="vi-VN" sz="2400" i="1" dirty="0">
                <a:cs typeface="Arial" pitchFamily="34" charset="0"/>
              </a:rPr>
              <a:t> </a:t>
            </a:r>
            <a:r>
              <a:rPr lang="en-US" altLang="vi-VN" sz="2400" i="1" dirty="0" err="1">
                <a:cs typeface="Arial" pitchFamily="34" charset="0"/>
              </a:rPr>
              <a:t>của</a:t>
            </a:r>
            <a:r>
              <a:rPr lang="en-US" altLang="vi-VN" sz="2400" i="1" dirty="0">
                <a:cs typeface="Arial" pitchFamily="34" charset="0"/>
              </a:rPr>
              <a:t> </a:t>
            </a:r>
            <a:r>
              <a:rPr lang="en-US" altLang="vi-VN" sz="2400" i="1" dirty="0" err="1">
                <a:cs typeface="Arial" pitchFamily="34" charset="0"/>
              </a:rPr>
              <a:t>chất</a:t>
            </a:r>
            <a:r>
              <a:rPr lang="en-US" altLang="vi-VN" sz="2400" i="1" dirty="0">
                <a:cs typeface="Arial" pitchFamily="34" charset="0"/>
              </a:rPr>
              <a:t> (J/</a:t>
            </a:r>
            <a:r>
              <a:rPr lang="en-US" altLang="vi-VN" sz="2400" i="1" dirty="0" err="1">
                <a:cs typeface="Arial" pitchFamily="34" charset="0"/>
              </a:rPr>
              <a:t>kg.K</a:t>
            </a:r>
            <a:r>
              <a:rPr lang="en-US" altLang="vi-VN" sz="2400" i="1" dirty="0">
                <a:cs typeface="Arial" pitchFamily="34" charset="0"/>
              </a:rPr>
              <a:t> </a:t>
            </a:r>
            <a:r>
              <a:rPr lang="en-US" altLang="vi-VN" sz="2400" i="1" dirty="0" err="1">
                <a:cs typeface="Arial" pitchFamily="34" charset="0"/>
              </a:rPr>
              <a:t>hoặc</a:t>
            </a:r>
            <a:r>
              <a:rPr lang="en-US" altLang="vi-VN" sz="2400" i="1" dirty="0">
                <a:cs typeface="Arial" pitchFamily="34" charset="0"/>
              </a:rPr>
              <a:t> J/</a:t>
            </a:r>
            <a:r>
              <a:rPr lang="en-US" altLang="vi-VN" sz="2400" i="1" dirty="0" err="1">
                <a:cs typeface="Arial" pitchFamily="34" charset="0"/>
              </a:rPr>
              <a:t>kg.độ</a:t>
            </a:r>
            <a:r>
              <a:rPr lang="en-US" altLang="vi-VN" sz="2400" i="1" dirty="0">
                <a:cs typeface="Arial" pitchFamily="34" charset="0"/>
              </a:rPr>
              <a:t>).</a:t>
            </a:r>
            <a:endParaRPr lang="af-ZA" altLang="vi-VN" sz="2400" dirty="0">
              <a:cs typeface="Arial" pitchFamily="34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752600" y="6074891"/>
            <a:ext cx="624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i="1" dirty="0">
                <a:cs typeface="Arial" pitchFamily="34" charset="0"/>
              </a:rPr>
              <a:t>∆t</a:t>
            </a:r>
            <a:r>
              <a:rPr lang="en-US" altLang="vi-VN" sz="2400" i="1">
                <a:cs typeface="Arial" pitchFamily="34" charset="0"/>
              </a:rPr>
              <a:t>: Đ</a:t>
            </a:r>
            <a:r>
              <a:rPr lang="en-US" altLang="vi-VN" sz="2400" i="1" smtClean="0">
                <a:cs typeface="Arial" pitchFamily="34" charset="0"/>
              </a:rPr>
              <a:t>ộ </a:t>
            </a:r>
            <a:r>
              <a:rPr lang="en-US" altLang="vi-VN" sz="2400" i="1" dirty="0" err="1">
                <a:cs typeface="Arial" pitchFamily="34" charset="0"/>
              </a:rPr>
              <a:t>biến</a:t>
            </a:r>
            <a:r>
              <a:rPr lang="en-US" altLang="vi-VN" sz="2400" i="1" dirty="0">
                <a:cs typeface="Arial" pitchFamily="34" charset="0"/>
              </a:rPr>
              <a:t> </a:t>
            </a:r>
            <a:r>
              <a:rPr lang="en-US" altLang="vi-VN" sz="2400" i="1" dirty="0" err="1">
                <a:cs typeface="Arial" pitchFamily="34" charset="0"/>
              </a:rPr>
              <a:t>thiên</a:t>
            </a:r>
            <a:r>
              <a:rPr lang="en-US" altLang="vi-VN" sz="2400" i="1" dirty="0">
                <a:cs typeface="Arial" pitchFamily="34" charset="0"/>
              </a:rPr>
              <a:t> </a:t>
            </a:r>
            <a:r>
              <a:rPr lang="en-US" altLang="vi-VN" sz="2400" i="1" dirty="0" err="1">
                <a:cs typeface="Arial" pitchFamily="34" charset="0"/>
              </a:rPr>
              <a:t>nhiệt</a:t>
            </a:r>
            <a:r>
              <a:rPr lang="en-US" altLang="vi-VN" sz="2400" i="1" dirty="0">
                <a:cs typeface="Arial" pitchFamily="34" charset="0"/>
              </a:rPr>
              <a:t> </a:t>
            </a:r>
            <a:r>
              <a:rPr lang="en-US" altLang="vi-VN" sz="2400" i="1" dirty="0" err="1">
                <a:cs typeface="Arial" pitchFamily="34" charset="0"/>
              </a:rPr>
              <a:t>độ</a:t>
            </a:r>
            <a:r>
              <a:rPr lang="en-US" altLang="vi-VN" sz="2400" i="1" dirty="0">
                <a:cs typeface="Arial" pitchFamily="34" charset="0"/>
              </a:rPr>
              <a:t> (</a:t>
            </a:r>
            <a:r>
              <a:rPr lang="en-US" altLang="vi-VN" sz="2400" i="1" baseline="30000" dirty="0">
                <a:cs typeface="Arial" pitchFamily="34" charset="0"/>
              </a:rPr>
              <a:t>0</a:t>
            </a:r>
            <a:r>
              <a:rPr lang="en-US" altLang="vi-VN" sz="2400" i="1" dirty="0">
                <a:cs typeface="Arial" pitchFamily="34" charset="0"/>
              </a:rPr>
              <a:t>C hay K).</a:t>
            </a:r>
            <a:endParaRPr lang="af-ZA" altLang="vi-VN" sz="2400" i="1" dirty="0">
              <a:cs typeface="Arial" pitchFamily="34" charset="0"/>
            </a:endParaRPr>
          </a:p>
        </p:txBody>
      </p: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1752600" y="4658380"/>
            <a:ext cx="6767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i="1" dirty="0">
                <a:cs typeface="Arial" pitchFamily="34" charset="0"/>
              </a:rPr>
              <a:t>Q</a:t>
            </a:r>
            <a:r>
              <a:rPr lang="en-US" altLang="vi-VN" sz="2400" i="1">
                <a:cs typeface="Arial" pitchFamily="34" charset="0"/>
              </a:rPr>
              <a:t>: </a:t>
            </a:r>
            <a:r>
              <a:rPr lang="en-US" altLang="vi-VN" sz="2400" i="1" smtClean="0">
                <a:cs typeface="Arial" pitchFamily="34" charset="0"/>
              </a:rPr>
              <a:t>Nhiệt </a:t>
            </a:r>
            <a:r>
              <a:rPr lang="en-US" altLang="vi-VN" sz="2400" i="1" dirty="0">
                <a:cs typeface="Arial" pitchFamily="34" charset="0"/>
              </a:rPr>
              <a:t>l</a:t>
            </a:r>
            <a:r>
              <a:rPr lang="vi-VN" altLang="vi-VN" sz="2400" i="1" dirty="0">
                <a:cs typeface="Arial" pitchFamily="34" charset="0"/>
              </a:rPr>
              <a:t>ượng</a:t>
            </a:r>
            <a:r>
              <a:rPr lang="en-US" altLang="vi-VN" sz="2400" i="1" dirty="0">
                <a:cs typeface="Arial" pitchFamily="34" charset="0"/>
              </a:rPr>
              <a:t> </a:t>
            </a:r>
            <a:r>
              <a:rPr lang="en-US" altLang="vi-VN" sz="2400" i="1" dirty="0" err="1">
                <a:cs typeface="Arial" pitchFamily="34" charset="0"/>
              </a:rPr>
              <a:t>thu</a:t>
            </a:r>
            <a:r>
              <a:rPr lang="en-US" altLang="vi-VN" sz="2400" i="1" dirty="0">
                <a:cs typeface="Arial" pitchFamily="34" charset="0"/>
              </a:rPr>
              <a:t> </a:t>
            </a:r>
            <a:r>
              <a:rPr lang="en-US" altLang="vi-VN" sz="2400" i="1" dirty="0" err="1">
                <a:cs typeface="Arial" pitchFamily="34" charset="0"/>
              </a:rPr>
              <a:t>vào</a:t>
            </a:r>
            <a:r>
              <a:rPr lang="en-US" altLang="vi-VN" sz="2400" i="1" dirty="0">
                <a:cs typeface="Arial" pitchFamily="34" charset="0"/>
              </a:rPr>
              <a:t> hay </a:t>
            </a:r>
            <a:r>
              <a:rPr lang="en-US" altLang="vi-VN" sz="2400" i="1" dirty="0" err="1">
                <a:cs typeface="Arial" pitchFamily="34" charset="0"/>
              </a:rPr>
              <a:t>tỏa</a:t>
            </a:r>
            <a:r>
              <a:rPr lang="en-US" altLang="vi-VN" sz="2400" i="1" dirty="0">
                <a:cs typeface="Arial" pitchFamily="34" charset="0"/>
              </a:rPr>
              <a:t> </a:t>
            </a:r>
            <a:r>
              <a:rPr lang="en-US" altLang="vi-VN" sz="2400" i="1" dirty="0" err="1">
                <a:cs typeface="Arial" pitchFamily="34" charset="0"/>
              </a:rPr>
              <a:t>ra</a:t>
            </a:r>
            <a:r>
              <a:rPr lang="en-US" altLang="vi-VN" sz="2400" i="1" dirty="0">
                <a:cs typeface="Arial" pitchFamily="34" charset="0"/>
              </a:rPr>
              <a:t> (J).</a:t>
            </a:r>
          </a:p>
        </p:txBody>
      </p:sp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1524000" y="1219200"/>
            <a:ext cx="563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5370" name="TextBox 13"/>
          <p:cNvSpPr txBox="1">
            <a:spLocks noChangeArrowheads="1"/>
          </p:cNvSpPr>
          <p:nvPr/>
        </p:nvSpPr>
        <p:spPr bwMode="auto">
          <a:xfrm>
            <a:off x="1219200" y="2104768"/>
            <a:ext cx="7772400" cy="115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Aft>
                <a:spcPts val="60"/>
              </a:spcAft>
              <a:buFont typeface="Wingdings" panose="05000000000000000000" pitchFamily="2" charset="2"/>
              <a:buChar char="v"/>
            </a:pP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Nhiệt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lượng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mà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một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vật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thu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vào</a:t>
            </a:r>
            <a:r>
              <a:rPr lang="en-US" altLang="vi-VN" sz="2800" dirty="0">
                <a:cs typeface="Arial" pitchFamily="34" charset="0"/>
              </a:rPr>
              <a:t> hay </a:t>
            </a:r>
            <a:r>
              <a:rPr lang="en-US" altLang="vi-VN" sz="2800" dirty="0" err="1">
                <a:cs typeface="Arial" pitchFamily="34" charset="0"/>
              </a:rPr>
              <a:t>tỏa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ra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khi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nhiệt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độ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thay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đổi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được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tính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theo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công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thức</a:t>
            </a:r>
            <a:r>
              <a:rPr lang="en-US" altLang="vi-VN" sz="2800" dirty="0">
                <a:cs typeface="Arial" pitchFamily="34" charset="0"/>
              </a:rPr>
              <a:t>: </a:t>
            </a:r>
          </a:p>
        </p:txBody>
      </p:sp>
      <p:sp>
        <p:nvSpPr>
          <p:cNvPr id="15372" name="Rectang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63562"/>
          </a:xfrm>
          <a:noFill/>
        </p:spPr>
        <p:txBody>
          <a:bodyPr/>
          <a:lstStyle/>
          <a:p>
            <a:pPr algn="l" eaLnBrk="1" hangingPunct="1"/>
            <a:r>
              <a:rPr lang="en-US" altLang="vi-VN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II. CÁC CÁCH LÀM THAY ĐỔI NỘI NĂNG</a:t>
            </a:r>
          </a:p>
        </p:txBody>
      </p:sp>
      <p:sp>
        <p:nvSpPr>
          <p:cNvPr id="15375" name="Rectangle 8"/>
          <p:cNvSpPr>
            <a:spLocks/>
          </p:cNvSpPr>
          <p:nvPr/>
        </p:nvSpPr>
        <p:spPr bwMode="auto">
          <a:xfrm>
            <a:off x="609600" y="762000"/>
            <a:ext cx="68580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CC"/>
                </a:solidFill>
                <a:cs typeface="Arial" pitchFamily="34" charset="0"/>
              </a:rPr>
              <a:t>2. Truyền nhiệt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857250" y="1447800"/>
            <a:ext cx="3714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f-ZA" altLang="vi-VN" sz="2800" b="1">
                <a:cs typeface="Arial" pitchFamily="34" charset="0"/>
              </a:rPr>
              <a:t>b) Nhiệt lượng: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5368" grpId="0"/>
      <p:bldP spid="153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944562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truyền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yếu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endParaRPr lang="en-US" sz="28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http://img.v3.news.zdn.vn/2012/01/02/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27" y="1447800"/>
            <a:ext cx="311855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kpvn.files.wordpress.com/2013/05/muoi_sa_huyn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615" y="1447800"/>
            <a:ext cx="329658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bai`lam`vly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519" y="1447800"/>
            <a:ext cx="250239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4842" y="4811125"/>
            <a:ext cx="1917357" cy="52322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Đối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lưu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4970" y="4811125"/>
            <a:ext cx="2434585" cy="52322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Dẫn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nhiệt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0527" y="4811125"/>
            <a:ext cx="2362602" cy="52322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Bức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xạ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nhiệt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endCxn id="8" idx="0"/>
          </p:cNvCxnSpPr>
          <p:nvPr/>
        </p:nvCxnSpPr>
        <p:spPr>
          <a:xfrm>
            <a:off x="2209800" y="3810000"/>
            <a:ext cx="2712463" cy="100112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1403521" y="3505200"/>
            <a:ext cx="6478307" cy="130592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81600" y="3809999"/>
            <a:ext cx="2591110" cy="100112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83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152400" y="1133518"/>
            <a:ext cx="3429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hlink"/>
                </a:solidFill>
                <a:cs typeface="Arial" pitchFamily="34" charset="0"/>
              </a:rPr>
              <a:t>* Ứng dụng của độ biến thiên nội năng của vật :</a:t>
            </a:r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4648200" y="965201"/>
            <a:ext cx="4114800" cy="2362200"/>
          </a:xfrm>
          <a:prstGeom prst="wedgeRoundRectCallout">
            <a:avLst>
              <a:gd name="adj1" fmla="val 36954"/>
              <a:gd name="adj2" fmla="val 99537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cs typeface="Arial" pitchFamily="34" charset="0"/>
              </a:rPr>
              <a:t>Động năng, thế năng của các phân tử có ý nghĩa gì đối với cuộc sống con người ??? </a:t>
            </a:r>
          </a:p>
          <a:p>
            <a:pPr algn="ctr" eaLnBrk="1" hangingPunct="1"/>
            <a:endParaRPr lang="en-US" altLang="vi-VN" sz="2800">
              <a:solidFill>
                <a:srgbClr val="FF5050"/>
              </a:solidFill>
              <a:cs typeface="Arial" pitchFamily="34" charset="0"/>
            </a:endParaRP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2059" y="2506706"/>
            <a:ext cx="3810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cs typeface="Arial" pitchFamily="34" charset="0"/>
              </a:rPr>
              <a:t>Động cơ đốt trong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25818"/>
            <a:ext cx="1466850" cy="318135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87" y="3223053"/>
            <a:ext cx="1571625" cy="2733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99266"/>
            <a:ext cx="190500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/>
      <p:bldP spid="97285" grpId="0" animBg="1"/>
      <p:bldP spid="97285" grpId="1" animBg="1"/>
      <p:bldP spid="972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7414803" cy="54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1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393700" y="1295400"/>
            <a:ext cx="8745639" cy="4728065"/>
            <a:chOff x="1068388" y="1676400"/>
            <a:chExt cx="5940434" cy="3211517"/>
          </a:xfrm>
        </p:grpSpPr>
        <p:grpSp>
          <p:nvGrpSpPr>
            <p:cNvPr id="2" name="Group 92"/>
            <p:cNvGrpSpPr>
              <a:grpSpLocks/>
            </p:cNvGrpSpPr>
            <p:nvPr/>
          </p:nvGrpSpPr>
          <p:grpSpPr bwMode="auto">
            <a:xfrm>
              <a:off x="3352806" y="1676403"/>
              <a:ext cx="3656016" cy="922338"/>
              <a:chOff x="3207" y="3120"/>
              <a:chExt cx="2303" cy="581"/>
            </a:xfrm>
          </p:grpSpPr>
          <p:sp>
            <p:nvSpPr>
              <p:cNvPr id="3" name="Rectangle 83"/>
              <p:cNvSpPr>
                <a:spLocks noChangeArrowheads="1"/>
              </p:cNvSpPr>
              <p:nvPr/>
            </p:nvSpPr>
            <p:spPr bwMode="auto">
              <a:xfrm rot="16200000">
                <a:off x="3783" y="3408"/>
                <a:ext cx="288" cy="288"/>
              </a:xfrm>
              <a:prstGeom prst="rect">
                <a:avLst/>
              </a:prstGeom>
              <a:solidFill>
                <a:srgbClr val="99FF33"/>
              </a:solidFill>
              <a:ln w="127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" name="Rectangle 84"/>
              <p:cNvSpPr>
                <a:spLocks noChangeArrowheads="1"/>
              </p:cNvSpPr>
              <p:nvPr/>
            </p:nvSpPr>
            <p:spPr bwMode="auto">
              <a:xfrm rot="16200000">
                <a:off x="4071" y="3408"/>
                <a:ext cx="288" cy="288"/>
              </a:xfrm>
              <a:prstGeom prst="rect">
                <a:avLst/>
              </a:prstGeom>
              <a:solidFill>
                <a:srgbClr val="99FF33"/>
              </a:solidFill>
              <a:ln w="127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/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" name="Rectangle 85"/>
              <p:cNvSpPr>
                <a:spLocks noChangeArrowheads="1"/>
              </p:cNvSpPr>
              <p:nvPr/>
            </p:nvSpPr>
            <p:spPr bwMode="auto">
              <a:xfrm rot="16200000">
                <a:off x="3788" y="3120"/>
                <a:ext cx="288" cy="288"/>
              </a:xfrm>
              <a:prstGeom prst="rect">
                <a:avLst/>
              </a:prstGeom>
              <a:solidFill>
                <a:srgbClr val="99FF33"/>
              </a:solidFill>
              <a:ln w="127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Rectangle 86"/>
              <p:cNvSpPr>
                <a:spLocks noChangeArrowheads="1"/>
              </p:cNvSpPr>
              <p:nvPr/>
            </p:nvSpPr>
            <p:spPr bwMode="auto">
              <a:xfrm rot="16200000">
                <a:off x="3207" y="3408"/>
                <a:ext cx="288" cy="288"/>
              </a:xfrm>
              <a:prstGeom prst="rect">
                <a:avLst/>
              </a:prstGeom>
              <a:solidFill>
                <a:srgbClr val="99FF33"/>
              </a:solidFill>
              <a:ln w="127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87"/>
              <p:cNvSpPr>
                <a:spLocks noChangeArrowheads="1"/>
              </p:cNvSpPr>
              <p:nvPr/>
            </p:nvSpPr>
            <p:spPr bwMode="auto">
              <a:xfrm rot="16200000">
                <a:off x="4364" y="3410"/>
                <a:ext cx="288" cy="288"/>
              </a:xfrm>
              <a:prstGeom prst="rect">
                <a:avLst/>
              </a:prstGeom>
              <a:solidFill>
                <a:srgbClr val="99FF33"/>
              </a:solidFill>
              <a:ln w="127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" name="Rectangle 85"/>
              <p:cNvSpPr>
                <a:spLocks noChangeArrowheads="1"/>
              </p:cNvSpPr>
              <p:nvPr/>
            </p:nvSpPr>
            <p:spPr bwMode="auto">
              <a:xfrm rot="16200000">
                <a:off x="4076" y="3120"/>
                <a:ext cx="288" cy="288"/>
              </a:xfrm>
              <a:prstGeom prst="rect">
                <a:avLst/>
              </a:prstGeom>
              <a:solidFill>
                <a:srgbClr val="99FF33"/>
              </a:solidFill>
              <a:ln w="127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" name="Rectangle 87"/>
              <p:cNvSpPr>
                <a:spLocks noChangeArrowheads="1"/>
              </p:cNvSpPr>
              <p:nvPr/>
            </p:nvSpPr>
            <p:spPr bwMode="auto">
              <a:xfrm rot="16200000">
                <a:off x="4647" y="3410"/>
                <a:ext cx="288" cy="288"/>
              </a:xfrm>
              <a:prstGeom prst="rect">
                <a:avLst/>
              </a:prstGeom>
              <a:solidFill>
                <a:srgbClr val="99FF33"/>
              </a:solidFill>
              <a:ln w="127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5" name="Rectangle 87"/>
              <p:cNvSpPr>
                <a:spLocks noChangeArrowheads="1"/>
              </p:cNvSpPr>
              <p:nvPr/>
            </p:nvSpPr>
            <p:spPr bwMode="auto">
              <a:xfrm rot="16200000">
                <a:off x="4936" y="3413"/>
                <a:ext cx="288" cy="288"/>
              </a:xfrm>
              <a:prstGeom prst="rect">
                <a:avLst/>
              </a:prstGeom>
              <a:solidFill>
                <a:srgbClr val="99FF33"/>
              </a:solidFill>
              <a:ln w="127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6" name="Rectangle 87"/>
              <p:cNvSpPr>
                <a:spLocks noChangeArrowheads="1"/>
              </p:cNvSpPr>
              <p:nvPr/>
            </p:nvSpPr>
            <p:spPr bwMode="auto">
              <a:xfrm rot="16200000">
                <a:off x="5222" y="3410"/>
                <a:ext cx="288" cy="288"/>
              </a:xfrm>
              <a:prstGeom prst="rect">
                <a:avLst/>
              </a:prstGeom>
              <a:solidFill>
                <a:srgbClr val="99FF33"/>
              </a:solidFill>
              <a:ln w="127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3810000" y="2133600"/>
              <a:ext cx="457200" cy="457200"/>
            </a:xfrm>
            <a:prstGeom prst="rect">
              <a:avLst/>
            </a:prstGeom>
            <a:solidFill>
              <a:srgbClr val="FD950B"/>
            </a:solidFill>
            <a:ln w="12700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40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2011363" y="3496574"/>
              <a:ext cx="3170238" cy="465826"/>
              <a:chOff x="2011363" y="2124974"/>
              <a:chExt cx="3170238" cy="465826"/>
            </a:xfrm>
          </p:grpSpPr>
          <p:grpSp>
            <p:nvGrpSpPr>
              <p:cNvPr id="9" name="Group 92"/>
              <p:cNvGrpSpPr>
                <a:grpSpLocks/>
              </p:cNvGrpSpPr>
              <p:nvPr/>
            </p:nvGrpSpPr>
            <p:grpSpPr bwMode="auto">
              <a:xfrm>
                <a:off x="2011363" y="2133600"/>
                <a:ext cx="3170238" cy="457200"/>
                <a:chOff x="2074" y="3408"/>
                <a:chExt cx="1997" cy="288"/>
              </a:xfrm>
            </p:grpSpPr>
            <p:sp>
              <p:nvSpPr>
                <p:cNvPr id="10" name="Rectangle 83"/>
                <p:cNvSpPr>
                  <a:spLocks noChangeArrowheads="1"/>
                </p:cNvSpPr>
                <p:nvPr/>
              </p:nvSpPr>
              <p:spPr bwMode="auto">
                <a:xfrm rot="16200000">
                  <a:off x="3783" y="3408"/>
                  <a:ext cx="288" cy="288"/>
                </a:xfrm>
                <a:prstGeom prst="rect">
                  <a:avLst/>
                </a:prstGeom>
                <a:solidFill>
                  <a:srgbClr val="99FF33"/>
                </a:solidFill>
                <a:ln w="12700">
                  <a:solidFill>
                    <a:schemeClr val="accent3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40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" name="Rectangle 84"/>
                <p:cNvSpPr>
                  <a:spLocks noChangeArrowheads="1"/>
                </p:cNvSpPr>
                <p:nvPr/>
              </p:nvSpPr>
              <p:spPr bwMode="auto">
                <a:xfrm rot="16200000">
                  <a:off x="2074" y="3408"/>
                  <a:ext cx="288" cy="288"/>
                </a:xfrm>
                <a:prstGeom prst="rect">
                  <a:avLst/>
                </a:prstGeom>
                <a:solidFill>
                  <a:srgbClr val="99FF33"/>
                </a:solidFill>
                <a:ln w="12700">
                  <a:solidFill>
                    <a:schemeClr val="accent3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/>
                  <a:endParaRPr lang="en-US" sz="40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" name="Rectangle 85"/>
                <p:cNvSpPr>
                  <a:spLocks noChangeArrowheads="1"/>
                </p:cNvSpPr>
                <p:nvPr/>
              </p:nvSpPr>
              <p:spPr bwMode="auto">
                <a:xfrm rot="16200000">
                  <a:off x="2344" y="3408"/>
                  <a:ext cx="288" cy="288"/>
                </a:xfrm>
                <a:prstGeom prst="rect">
                  <a:avLst/>
                </a:prstGeom>
                <a:solidFill>
                  <a:srgbClr val="99FF33"/>
                </a:solidFill>
                <a:ln w="12700">
                  <a:solidFill>
                    <a:schemeClr val="accent3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40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" name="Rectangle 86"/>
                <p:cNvSpPr>
                  <a:spLocks noChangeArrowheads="1"/>
                </p:cNvSpPr>
                <p:nvPr/>
              </p:nvSpPr>
              <p:spPr bwMode="auto">
                <a:xfrm rot="16200000">
                  <a:off x="3495" y="3408"/>
                  <a:ext cx="288" cy="288"/>
                </a:xfrm>
                <a:prstGeom prst="rect">
                  <a:avLst/>
                </a:prstGeom>
                <a:solidFill>
                  <a:srgbClr val="99FF33"/>
                </a:solidFill>
                <a:ln w="12700">
                  <a:solidFill>
                    <a:schemeClr val="accent3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40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" name="Rectangle 87"/>
                <p:cNvSpPr>
                  <a:spLocks noChangeArrowheads="1"/>
                </p:cNvSpPr>
                <p:nvPr/>
              </p:nvSpPr>
              <p:spPr bwMode="auto">
                <a:xfrm rot="16200000">
                  <a:off x="2919" y="3408"/>
                  <a:ext cx="288" cy="288"/>
                </a:xfrm>
                <a:prstGeom prst="rect">
                  <a:avLst/>
                </a:prstGeom>
                <a:solidFill>
                  <a:srgbClr val="99FF33"/>
                </a:solidFill>
                <a:ln w="12700">
                  <a:solidFill>
                    <a:schemeClr val="accent3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40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5" name="Rectangle 86"/>
              <p:cNvSpPr>
                <a:spLocks noChangeArrowheads="1"/>
              </p:cNvSpPr>
              <p:nvPr/>
            </p:nvSpPr>
            <p:spPr bwMode="auto">
              <a:xfrm rot="16200000">
                <a:off x="2895605" y="2124974"/>
                <a:ext cx="457200" cy="457200"/>
              </a:xfrm>
              <a:prstGeom prst="rect">
                <a:avLst/>
              </a:prstGeom>
              <a:solidFill>
                <a:srgbClr val="99FF33"/>
              </a:solidFill>
              <a:ln w="127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25"/>
              <p:cNvSpPr>
                <a:spLocks noChangeArrowheads="1"/>
              </p:cNvSpPr>
              <p:nvPr/>
            </p:nvSpPr>
            <p:spPr bwMode="auto">
              <a:xfrm>
                <a:off x="3810000" y="2133600"/>
                <a:ext cx="457200" cy="457200"/>
              </a:xfrm>
              <a:prstGeom prst="rect">
                <a:avLst/>
              </a:prstGeom>
              <a:solidFill>
                <a:srgbClr val="FD950B"/>
              </a:solidFill>
              <a:ln w="127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7" name="Group 92"/>
            <p:cNvGrpSpPr>
              <a:grpSpLocks/>
            </p:cNvGrpSpPr>
            <p:nvPr/>
          </p:nvGrpSpPr>
          <p:grpSpPr bwMode="auto">
            <a:xfrm>
              <a:off x="2895601" y="2590806"/>
              <a:ext cx="3200401" cy="458788"/>
              <a:chOff x="2343" y="3408"/>
              <a:chExt cx="2016" cy="289"/>
            </a:xfrm>
          </p:grpSpPr>
          <p:sp>
            <p:nvSpPr>
              <p:cNvPr id="18" name="Rectangle 83"/>
              <p:cNvSpPr>
                <a:spLocks noChangeArrowheads="1"/>
              </p:cNvSpPr>
              <p:nvPr/>
            </p:nvSpPr>
            <p:spPr bwMode="auto">
              <a:xfrm rot="16200000">
                <a:off x="3783" y="3408"/>
                <a:ext cx="288" cy="288"/>
              </a:xfrm>
              <a:prstGeom prst="rect">
                <a:avLst/>
              </a:prstGeom>
              <a:solidFill>
                <a:srgbClr val="99FF33"/>
              </a:solidFill>
              <a:ln w="127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84"/>
              <p:cNvSpPr>
                <a:spLocks noChangeArrowheads="1"/>
              </p:cNvSpPr>
              <p:nvPr/>
            </p:nvSpPr>
            <p:spPr bwMode="auto">
              <a:xfrm rot="16200000">
                <a:off x="4071" y="3408"/>
                <a:ext cx="288" cy="288"/>
              </a:xfrm>
              <a:prstGeom prst="rect">
                <a:avLst/>
              </a:prstGeom>
              <a:solidFill>
                <a:srgbClr val="99FF33"/>
              </a:solidFill>
              <a:ln w="127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/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Rectangle 86"/>
              <p:cNvSpPr>
                <a:spLocks noChangeArrowheads="1"/>
              </p:cNvSpPr>
              <p:nvPr/>
            </p:nvSpPr>
            <p:spPr bwMode="auto">
              <a:xfrm rot="16200000">
                <a:off x="3207" y="3408"/>
                <a:ext cx="288" cy="288"/>
              </a:xfrm>
              <a:prstGeom prst="rect">
                <a:avLst/>
              </a:prstGeom>
              <a:solidFill>
                <a:srgbClr val="99FF33"/>
              </a:solidFill>
              <a:ln w="127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ectangle 87"/>
              <p:cNvSpPr>
                <a:spLocks noChangeArrowheads="1"/>
              </p:cNvSpPr>
              <p:nvPr/>
            </p:nvSpPr>
            <p:spPr bwMode="auto">
              <a:xfrm rot="16200000">
                <a:off x="2919" y="3408"/>
                <a:ext cx="288" cy="288"/>
              </a:xfrm>
              <a:prstGeom prst="rect">
                <a:avLst/>
              </a:prstGeom>
              <a:solidFill>
                <a:srgbClr val="99FF33"/>
              </a:solidFill>
              <a:ln w="127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" name="Rectangle 85"/>
              <p:cNvSpPr>
                <a:spLocks noChangeArrowheads="1"/>
              </p:cNvSpPr>
              <p:nvPr/>
            </p:nvSpPr>
            <p:spPr bwMode="auto">
              <a:xfrm rot="16200000">
                <a:off x="2628" y="3408"/>
                <a:ext cx="288" cy="288"/>
              </a:xfrm>
              <a:prstGeom prst="rect">
                <a:avLst/>
              </a:prstGeom>
              <a:solidFill>
                <a:srgbClr val="99FF33"/>
              </a:solidFill>
              <a:ln w="127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" name="Rectangle 85"/>
              <p:cNvSpPr>
                <a:spLocks noChangeArrowheads="1"/>
              </p:cNvSpPr>
              <p:nvPr/>
            </p:nvSpPr>
            <p:spPr bwMode="auto">
              <a:xfrm rot="16200000">
                <a:off x="2343" y="3409"/>
                <a:ext cx="288" cy="288"/>
              </a:xfrm>
              <a:prstGeom prst="rect">
                <a:avLst/>
              </a:prstGeom>
              <a:solidFill>
                <a:srgbClr val="99FF33"/>
              </a:solidFill>
              <a:ln w="127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3810000" y="2590800"/>
              <a:ext cx="457200" cy="457200"/>
            </a:xfrm>
            <a:prstGeom prst="rect">
              <a:avLst/>
            </a:prstGeom>
            <a:solidFill>
              <a:srgbClr val="FD950B"/>
            </a:solidFill>
            <a:ln w="12700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4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86"/>
            <p:cNvSpPr>
              <a:spLocks noChangeArrowheads="1"/>
            </p:cNvSpPr>
            <p:nvPr/>
          </p:nvSpPr>
          <p:spPr bwMode="auto">
            <a:xfrm rot="16200000">
              <a:off x="4724400" y="2590800"/>
              <a:ext cx="457200" cy="457200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40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2" name="Group 92"/>
            <p:cNvGrpSpPr>
              <a:grpSpLocks/>
            </p:cNvGrpSpPr>
            <p:nvPr/>
          </p:nvGrpSpPr>
          <p:grpSpPr bwMode="auto">
            <a:xfrm>
              <a:off x="2438400" y="1676400"/>
              <a:ext cx="1828800" cy="457200"/>
              <a:chOff x="2919" y="3408"/>
              <a:chExt cx="1152" cy="288"/>
            </a:xfrm>
          </p:grpSpPr>
          <p:sp>
            <p:nvSpPr>
              <p:cNvPr id="33" name="Rectangle 83"/>
              <p:cNvSpPr>
                <a:spLocks noChangeArrowheads="1"/>
              </p:cNvSpPr>
              <p:nvPr/>
            </p:nvSpPr>
            <p:spPr bwMode="auto">
              <a:xfrm rot="16200000">
                <a:off x="3783" y="3408"/>
                <a:ext cx="288" cy="288"/>
              </a:xfrm>
              <a:prstGeom prst="rect">
                <a:avLst/>
              </a:prstGeom>
              <a:solidFill>
                <a:srgbClr val="99FF33"/>
              </a:solidFill>
              <a:ln w="127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Rectangle 86"/>
              <p:cNvSpPr>
                <a:spLocks noChangeArrowheads="1"/>
              </p:cNvSpPr>
              <p:nvPr/>
            </p:nvSpPr>
            <p:spPr bwMode="auto">
              <a:xfrm rot="16200000">
                <a:off x="3207" y="3408"/>
                <a:ext cx="288" cy="288"/>
              </a:xfrm>
              <a:prstGeom prst="rect">
                <a:avLst/>
              </a:prstGeom>
              <a:solidFill>
                <a:srgbClr val="99FF33"/>
              </a:solidFill>
              <a:ln w="127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Rectangle 87"/>
              <p:cNvSpPr>
                <a:spLocks noChangeArrowheads="1"/>
              </p:cNvSpPr>
              <p:nvPr/>
            </p:nvSpPr>
            <p:spPr bwMode="auto">
              <a:xfrm rot="16200000">
                <a:off x="2919" y="3408"/>
                <a:ext cx="288" cy="288"/>
              </a:xfrm>
              <a:prstGeom prst="rect">
                <a:avLst/>
              </a:prstGeom>
              <a:solidFill>
                <a:srgbClr val="99FF33"/>
              </a:solidFill>
              <a:ln w="127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8" name="Rectangle 25"/>
            <p:cNvSpPr>
              <a:spLocks noChangeArrowheads="1"/>
            </p:cNvSpPr>
            <p:nvPr/>
          </p:nvSpPr>
          <p:spPr bwMode="auto">
            <a:xfrm>
              <a:off x="3810000" y="1676400"/>
              <a:ext cx="457200" cy="457200"/>
            </a:xfrm>
            <a:prstGeom prst="rect">
              <a:avLst/>
            </a:prstGeom>
            <a:solidFill>
              <a:srgbClr val="FD950B"/>
            </a:solidFill>
            <a:ln w="12700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4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86"/>
            <p:cNvSpPr>
              <a:spLocks noChangeArrowheads="1"/>
            </p:cNvSpPr>
            <p:nvPr/>
          </p:nvSpPr>
          <p:spPr bwMode="auto">
            <a:xfrm rot="16200000">
              <a:off x="3352800" y="1676400"/>
              <a:ext cx="457200" cy="457200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40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1" name="Group 92"/>
            <p:cNvGrpSpPr>
              <a:grpSpLocks/>
            </p:cNvGrpSpPr>
            <p:nvPr/>
          </p:nvGrpSpPr>
          <p:grpSpPr bwMode="auto">
            <a:xfrm>
              <a:off x="1068388" y="3962404"/>
              <a:ext cx="4570414" cy="925513"/>
              <a:chOff x="1192" y="3408"/>
              <a:chExt cx="2879" cy="583"/>
            </a:xfrm>
          </p:grpSpPr>
          <p:sp>
            <p:nvSpPr>
              <p:cNvPr id="52" name="Rectangle 83"/>
              <p:cNvSpPr>
                <a:spLocks noChangeArrowheads="1"/>
              </p:cNvSpPr>
              <p:nvPr/>
            </p:nvSpPr>
            <p:spPr bwMode="auto">
              <a:xfrm rot="16200000">
                <a:off x="3783" y="3408"/>
                <a:ext cx="288" cy="288"/>
              </a:xfrm>
              <a:prstGeom prst="rect">
                <a:avLst/>
              </a:prstGeom>
              <a:solidFill>
                <a:srgbClr val="99FF33"/>
              </a:solidFill>
              <a:ln w="127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ectangle 84"/>
              <p:cNvSpPr>
                <a:spLocks noChangeArrowheads="1"/>
              </p:cNvSpPr>
              <p:nvPr/>
            </p:nvSpPr>
            <p:spPr bwMode="auto">
              <a:xfrm rot="16200000">
                <a:off x="2343" y="3408"/>
                <a:ext cx="288" cy="288"/>
              </a:xfrm>
              <a:prstGeom prst="rect">
                <a:avLst/>
              </a:prstGeom>
              <a:solidFill>
                <a:srgbClr val="99FF33"/>
              </a:solidFill>
              <a:ln w="127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/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Rectangle 85"/>
              <p:cNvSpPr>
                <a:spLocks noChangeArrowheads="1"/>
              </p:cNvSpPr>
              <p:nvPr/>
            </p:nvSpPr>
            <p:spPr bwMode="auto">
              <a:xfrm rot="16200000">
                <a:off x="2628" y="3408"/>
                <a:ext cx="288" cy="288"/>
              </a:xfrm>
              <a:prstGeom prst="rect">
                <a:avLst/>
              </a:prstGeom>
              <a:solidFill>
                <a:srgbClr val="99FF33"/>
              </a:solidFill>
              <a:ln w="127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Rectangle 86"/>
              <p:cNvSpPr>
                <a:spLocks noChangeArrowheads="1"/>
              </p:cNvSpPr>
              <p:nvPr/>
            </p:nvSpPr>
            <p:spPr bwMode="auto">
              <a:xfrm rot="16200000">
                <a:off x="3207" y="3408"/>
                <a:ext cx="288" cy="288"/>
              </a:xfrm>
              <a:prstGeom prst="rect">
                <a:avLst/>
              </a:prstGeom>
              <a:solidFill>
                <a:srgbClr val="99FF33"/>
              </a:solidFill>
              <a:ln w="127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Rectangle 87"/>
              <p:cNvSpPr>
                <a:spLocks noChangeArrowheads="1"/>
              </p:cNvSpPr>
              <p:nvPr/>
            </p:nvSpPr>
            <p:spPr bwMode="auto">
              <a:xfrm rot="16200000">
                <a:off x="2919" y="3408"/>
                <a:ext cx="288" cy="288"/>
              </a:xfrm>
              <a:prstGeom prst="rect">
                <a:avLst/>
              </a:prstGeom>
              <a:solidFill>
                <a:srgbClr val="99FF33"/>
              </a:solidFill>
              <a:ln w="127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" name="Rectangle 83"/>
              <p:cNvSpPr>
                <a:spLocks noChangeArrowheads="1"/>
              </p:cNvSpPr>
              <p:nvPr/>
            </p:nvSpPr>
            <p:spPr bwMode="auto">
              <a:xfrm rot="16200000">
                <a:off x="2055" y="3701"/>
                <a:ext cx="288" cy="288"/>
              </a:xfrm>
              <a:prstGeom prst="rect">
                <a:avLst/>
              </a:prstGeom>
              <a:solidFill>
                <a:srgbClr val="99FF33"/>
              </a:solidFill>
              <a:ln w="127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" name="Rectangle 84"/>
              <p:cNvSpPr>
                <a:spLocks noChangeArrowheads="1"/>
              </p:cNvSpPr>
              <p:nvPr/>
            </p:nvSpPr>
            <p:spPr bwMode="auto">
              <a:xfrm rot="16200000">
                <a:off x="2339" y="3698"/>
                <a:ext cx="288" cy="288"/>
              </a:xfrm>
              <a:prstGeom prst="rect">
                <a:avLst/>
              </a:prstGeom>
              <a:solidFill>
                <a:srgbClr val="99FF33"/>
              </a:solidFill>
              <a:ln w="127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/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5" name="Rectangle 85"/>
              <p:cNvSpPr>
                <a:spLocks noChangeArrowheads="1"/>
              </p:cNvSpPr>
              <p:nvPr/>
            </p:nvSpPr>
            <p:spPr bwMode="auto">
              <a:xfrm rot="16200000">
                <a:off x="2624" y="3698"/>
                <a:ext cx="288" cy="288"/>
              </a:xfrm>
              <a:prstGeom prst="rect">
                <a:avLst/>
              </a:prstGeom>
              <a:solidFill>
                <a:srgbClr val="99FF33"/>
              </a:solidFill>
              <a:ln w="127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" name="Rectangle 86"/>
              <p:cNvSpPr>
                <a:spLocks noChangeArrowheads="1"/>
              </p:cNvSpPr>
              <p:nvPr/>
            </p:nvSpPr>
            <p:spPr bwMode="auto">
              <a:xfrm rot="16200000">
                <a:off x="1480" y="3703"/>
                <a:ext cx="288" cy="288"/>
              </a:xfrm>
              <a:prstGeom prst="rect">
                <a:avLst/>
              </a:prstGeom>
              <a:solidFill>
                <a:srgbClr val="99FF33"/>
              </a:solidFill>
              <a:ln w="127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9" name="Rectangle 86"/>
              <p:cNvSpPr>
                <a:spLocks noChangeArrowheads="1"/>
              </p:cNvSpPr>
              <p:nvPr/>
            </p:nvSpPr>
            <p:spPr bwMode="auto">
              <a:xfrm rot="16200000">
                <a:off x="1192" y="3701"/>
                <a:ext cx="288" cy="288"/>
              </a:xfrm>
              <a:prstGeom prst="rect">
                <a:avLst/>
              </a:prstGeom>
              <a:solidFill>
                <a:srgbClr val="99FF33"/>
              </a:solidFill>
              <a:ln w="127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7" name="Rectangle 25"/>
            <p:cNvSpPr>
              <a:spLocks noChangeArrowheads="1"/>
            </p:cNvSpPr>
            <p:nvPr/>
          </p:nvSpPr>
          <p:spPr bwMode="auto">
            <a:xfrm>
              <a:off x="3810000" y="3962400"/>
              <a:ext cx="457200" cy="457200"/>
            </a:xfrm>
            <a:prstGeom prst="rect">
              <a:avLst/>
            </a:prstGeom>
            <a:solidFill>
              <a:srgbClr val="FD950B"/>
            </a:solidFill>
            <a:ln w="12700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4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86"/>
            <p:cNvSpPr>
              <a:spLocks noChangeArrowheads="1"/>
            </p:cNvSpPr>
            <p:nvPr/>
          </p:nvSpPr>
          <p:spPr bwMode="auto">
            <a:xfrm rot="16200000">
              <a:off x="4724400" y="3962400"/>
              <a:ext cx="457200" cy="457200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40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2003425" y="3048000"/>
              <a:ext cx="4556126" cy="465145"/>
              <a:chOff x="5203825" y="5334000"/>
              <a:chExt cx="4556126" cy="465145"/>
            </a:xfrm>
          </p:grpSpPr>
          <p:grpSp>
            <p:nvGrpSpPr>
              <p:cNvPr id="59" name="Group 92"/>
              <p:cNvGrpSpPr>
                <a:grpSpLocks/>
              </p:cNvGrpSpPr>
              <p:nvPr/>
            </p:nvGrpSpPr>
            <p:grpSpPr bwMode="auto">
              <a:xfrm>
                <a:off x="5203825" y="5334007"/>
                <a:ext cx="4556126" cy="465138"/>
                <a:chOff x="2645" y="3408"/>
                <a:chExt cx="2870" cy="293"/>
              </a:xfrm>
            </p:grpSpPr>
            <p:sp>
              <p:nvSpPr>
                <p:cNvPr id="60" name="Rectangle 83"/>
                <p:cNvSpPr>
                  <a:spLocks noChangeArrowheads="1"/>
                </p:cNvSpPr>
                <p:nvPr/>
              </p:nvSpPr>
              <p:spPr bwMode="auto">
                <a:xfrm rot="16200000">
                  <a:off x="3783" y="3408"/>
                  <a:ext cx="288" cy="288"/>
                </a:xfrm>
                <a:prstGeom prst="rect">
                  <a:avLst/>
                </a:prstGeom>
                <a:solidFill>
                  <a:srgbClr val="99FF33"/>
                </a:solidFill>
                <a:ln w="12700">
                  <a:solidFill>
                    <a:schemeClr val="accent3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40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1" name="Rectangle 86"/>
                <p:cNvSpPr>
                  <a:spLocks noChangeArrowheads="1"/>
                </p:cNvSpPr>
                <p:nvPr/>
              </p:nvSpPr>
              <p:spPr bwMode="auto">
                <a:xfrm rot="16200000">
                  <a:off x="3207" y="3408"/>
                  <a:ext cx="288" cy="288"/>
                </a:xfrm>
                <a:prstGeom prst="rect">
                  <a:avLst/>
                </a:prstGeom>
                <a:solidFill>
                  <a:srgbClr val="99FF33"/>
                </a:solidFill>
                <a:ln w="12700">
                  <a:solidFill>
                    <a:schemeClr val="accent3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40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2" name="Rectangle 87"/>
                <p:cNvSpPr>
                  <a:spLocks noChangeArrowheads="1"/>
                </p:cNvSpPr>
                <p:nvPr/>
              </p:nvSpPr>
              <p:spPr bwMode="auto">
                <a:xfrm rot="16200000">
                  <a:off x="2919" y="3408"/>
                  <a:ext cx="288" cy="288"/>
                </a:xfrm>
                <a:prstGeom prst="rect">
                  <a:avLst/>
                </a:prstGeom>
                <a:solidFill>
                  <a:srgbClr val="99FF33"/>
                </a:solidFill>
                <a:ln w="12700">
                  <a:solidFill>
                    <a:schemeClr val="accent3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40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9" name="Rectangle 87"/>
                <p:cNvSpPr>
                  <a:spLocks noChangeArrowheads="1"/>
                </p:cNvSpPr>
                <p:nvPr/>
              </p:nvSpPr>
              <p:spPr bwMode="auto">
                <a:xfrm rot="16200000">
                  <a:off x="2645" y="3408"/>
                  <a:ext cx="288" cy="288"/>
                </a:xfrm>
                <a:prstGeom prst="rect">
                  <a:avLst/>
                </a:prstGeom>
                <a:solidFill>
                  <a:srgbClr val="99FF33"/>
                </a:solidFill>
                <a:ln w="12700">
                  <a:solidFill>
                    <a:schemeClr val="accent3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40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0" name="Rectangle 87"/>
                <p:cNvSpPr>
                  <a:spLocks noChangeArrowheads="1"/>
                </p:cNvSpPr>
                <p:nvPr/>
              </p:nvSpPr>
              <p:spPr bwMode="auto">
                <a:xfrm rot="16200000">
                  <a:off x="4935" y="3410"/>
                  <a:ext cx="288" cy="288"/>
                </a:xfrm>
                <a:prstGeom prst="rect">
                  <a:avLst/>
                </a:prstGeom>
                <a:solidFill>
                  <a:srgbClr val="99FF33"/>
                </a:solidFill>
                <a:ln w="12700">
                  <a:solidFill>
                    <a:schemeClr val="accent3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40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1" name="Rectangle 87"/>
                <p:cNvSpPr>
                  <a:spLocks noChangeArrowheads="1"/>
                </p:cNvSpPr>
                <p:nvPr/>
              </p:nvSpPr>
              <p:spPr bwMode="auto">
                <a:xfrm rot="16200000">
                  <a:off x="5227" y="3413"/>
                  <a:ext cx="288" cy="288"/>
                </a:xfrm>
                <a:prstGeom prst="rect">
                  <a:avLst/>
                </a:prstGeom>
                <a:solidFill>
                  <a:srgbClr val="99FF33"/>
                </a:solidFill>
                <a:ln w="12700">
                  <a:solidFill>
                    <a:schemeClr val="accent3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40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3" name="Group 92"/>
              <p:cNvGrpSpPr>
                <a:grpSpLocks/>
              </p:cNvGrpSpPr>
              <p:nvPr/>
            </p:nvGrpSpPr>
            <p:grpSpPr bwMode="auto">
              <a:xfrm>
                <a:off x="7467600" y="5334000"/>
                <a:ext cx="914400" cy="457200"/>
                <a:chOff x="2919" y="3408"/>
                <a:chExt cx="576" cy="288"/>
              </a:xfrm>
            </p:grpSpPr>
            <p:sp>
              <p:nvSpPr>
                <p:cNvPr id="64" name="Rectangle 86"/>
                <p:cNvSpPr>
                  <a:spLocks noChangeArrowheads="1"/>
                </p:cNvSpPr>
                <p:nvPr/>
              </p:nvSpPr>
              <p:spPr bwMode="auto">
                <a:xfrm rot="16200000">
                  <a:off x="3207" y="3408"/>
                  <a:ext cx="288" cy="288"/>
                </a:xfrm>
                <a:prstGeom prst="rect">
                  <a:avLst/>
                </a:prstGeom>
                <a:solidFill>
                  <a:srgbClr val="99FF33"/>
                </a:solidFill>
                <a:ln w="12700">
                  <a:solidFill>
                    <a:schemeClr val="accent3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40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" name="Rectangle 87"/>
                <p:cNvSpPr>
                  <a:spLocks noChangeArrowheads="1"/>
                </p:cNvSpPr>
                <p:nvPr/>
              </p:nvSpPr>
              <p:spPr bwMode="auto">
                <a:xfrm rot="16200000">
                  <a:off x="2919" y="3408"/>
                  <a:ext cx="288" cy="288"/>
                </a:xfrm>
                <a:prstGeom prst="rect">
                  <a:avLst/>
                </a:prstGeom>
                <a:solidFill>
                  <a:srgbClr val="99FF33"/>
                </a:solidFill>
                <a:ln w="12700">
                  <a:solidFill>
                    <a:schemeClr val="accent3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40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66" name="Rectangle 25"/>
              <p:cNvSpPr>
                <a:spLocks noChangeArrowheads="1"/>
              </p:cNvSpPr>
              <p:nvPr/>
            </p:nvSpPr>
            <p:spPr bwMode="auto">
              <a:xfrm>
                <a:off x="7010400" y="5334000"/>
                <a:ext cx="457200" cy="457200"/>
              </a:xfrm>
              <a:prstGeom prst="rect">
                <a:avLst/>
              </a:prstGeom>
              <a:solidFill>
                <a:srgbClr val="FD950B"/>
              </a:solidFill>
              <a:ln w="127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Rectangle 86"/>
              <p:cNvSpPr>
                <a:spLocks noChangeArrowheads="1"/>
              </p:cNvSpPr>
              <p:nvPr/>
            </p:nvSpPr>
            <p:spPr bwMode="auto">
              <a:xfrm rot="16200000">
                <a:off x="8382000" y="5334000"/>
                <a:ext cx="457200" cy="457200"/>
              </a:xfrm>
              <a:prstGeom prst="rect">
                <a:avLst/>
              </a:prstGeom>
              <a:solidFill>
                <a:srgbClr val="99FF33"/>
              </a:solidFill>
              <a:ln w="127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" name="Rectangle 86"/>
              <p:cNvSpPr>
                <a:spLocks noChangeArrowheads="1"/>
              </p:cNvSpPr>
              <p:nvPr/>
            </p:nvSpPr>
            <p:spPr bwMode="auto">
              <a:xfrm rot="16200000">
                <a:off x="6553200" y="5334000"/>
                <a:ext cx="457200" cy="457200"/>
              </a:xfrm>
              <a:prstGeom prst="rect">
                <a:avLst/>
              </a:prstGeom>
              <a:solidFill>
                <a:srgbClr val="99FF33"/>
              </a:solidFill>
              <a:ln w="127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7" name="Rectangle 25"/>
            <p:cNvSpPr>
              <a:spLocks noChangeArrowheads="1"/>
            </p:cNvSpPr>
            <p:nvPr/>
          </p:nvSpPr>
          <p:spPr bwMode="auto">
            <a:xfrm>
              <a:off x="3803004" y="4422631"/>
              <a:ext cx="457200" cy="457200"/>
            </a:xfrm>
            <a:prstGeom prst="rect">
              <a:avLst/>
            </a:prstGeom>
            <a:solidFill>
              <a:srgbClr val="FD950B"/>
            </a:solidFill>
            <a:ln w="12700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4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Rectangle 86"/>
            <p:cNvSpPr>
              <a:spLocks noChangeArrowheads="1"/>
            </p:cNvSpPr>
            <p:nvPr/>
          </p:nvSpPr>
          <p:spPr bwMode="auto">
            <a:xfrm rot="16200000">
              <a:off x="1982788" y="4427222"/>
              <a:ext cx="457200" cy="457200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40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2426712" y="1295400"/>
            <a:ext cx="4050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cs typeface="Arial" pitchFamily="34" charset="0"/>
              </a:rPr>
              <a:t>P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4000" smtClean="0">
                <a:cs typeface="Arial" pitchFamily="34" charset="0"/>
              </a:rPr>
              <a:t>H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  Â  N   T  Ử     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657600" y="19812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 Đ  Ộ  </a:t>
            </a:r>
            <a:r>
              <a:rPr lang="en-US" sz="4000">
                <a:cs typeface="Arial" pitchFamily="34" charset="0"/>
              </a:rPr>
              <a:t>N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>
                <a:cs typeface="Arial" pitchFamily="34" charset="0"/>
              </a:rPr>
              <a:t>G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4000" smtClean="0">
                <a:cs typeface="Arial" pitchFamily="34" charset="0"/>
              </a:rPr>
              <a:t>N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  Ă  N  G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34157" y="2615514"/>
            <a:ext cx="4737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cs typeface="Arial" pitchFamily="34" charset="0"/>
              </a:rPr>
              <a:t>N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  H   </a:t>
            </a:r>
            <a:r>
              <a:rPr lang="en-US" sz="4000" smtClean="0">
                <a:cs typeface="Arial" pitchFamily="34" charset="0"/>
              </a:rPr>
              <a:t>I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   Ệ   </a:t>
            </a:r>
            <a:r>
              <a:rPr lang="en-US" sz="4000" smtClean="0">
                <a:cs typeface="Arial" pitchFamily="34" charset="0"/>
              </a:rPr>
              <a:t>T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4000" smtClean="0">
                <a:cs typeface="Arial" pitchFamily="34" charset="0"/>
              </a:rPr>
              <a:t>Đ  Ộ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716847" y="3301314"/>
            <a:ext cx="6753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smtClean="0">
                <a:cs typeface="Arial" pitchFamily="34" charset="0"/>
              </a:rPr>
              <a:t>K  H  O  Ả  N   G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smtClean="0">
                <a:cs typeface="Arial" pitchFamily="34" charset="0"/>
              </a:rPr>
              <a:t>C  Á  C  H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  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99056" y="4001873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 T  H   </a:t>
            </a:r>
            <a:r>
              <a:rPr lang="en-US" sz="4000" smtClean="0">
                <a:cs typeface="Arial" pitchFamily="34" charset="0"/>
              </a:rPr>
              <a:t>Ế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  N  </a:t>
            </a:r>
            <a:r>
              <a:rPr lang="en-US" sz="4000" smtClean="0">
                <a:cs typeface="Arial" pitchFamily="34" charset="0"/>
              </a:rPr>
              <a:t>Ă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smtClean="0">
                <a:cs typeface="Arial" pitchFamily="34" charset="0"/>
              </a:rPr>
              <a:t>N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smtClean="0">
                <a:cs typeface="Arial" pitchFamily="34" charset="0"/>
              </a:rPr>
              <a:t>G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106064" y="4674043"/>
            <a:ext cx="403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V  </a:t>
            </a:r>
            <a:r>
              <a:rPr lang="en-US" sz="4000" smtClean="0">
                <a:cs typeface="Arial" pitchFamily="34" charset="0"/>
              </a:rPr>
              <a:t>Ậ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4000" smtClean="0">
                <a:cs typeface="Arial" pitchFamily="34" charset="0"/>
              </a:rPr>
              <a:t>N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smtClean="0">
                <a:cs typeface="Arial" pitchFamily="34" charset="0"/>
              </a:rPr>
              <a:t>T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   Ố  </a:t>
            </a:r>
            <a:r>
              <a:rPr lang="en-US" sz="4000" smtClean="0">
                <a:cs typeface="Arial" pitchFamily="34" charset="0"/>
              </a:rPr>
              <a:t>C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9600" y="3810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D950B"/>
                </a:solidFill>
                <a:latin typeface="Arial" pitchFamily="34" charset="0"/>
                <a:cs typeface="Arial" pitchFamily="34" charset="0"/>
              </a:rPr>
              <a:t>TRÒ CHƠI Ô CHỮ</a:t>
            </a:r>
            <a:endParaRPr lang="en-US" sz="4000" b="1">
              <a:solidFill>
                <a:srgbClr val="FD95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AutoShape 10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1447800"/>
            <a:ext cx="361950" cy="327087"/>
          </a:xfrm>
          <a:prstGeom prst="actionButtonBlank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C66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mtClean="0">
                <a:solidFill>
                  <a:srgbClr val="FFFF66"/>
                </a:solidFill>
              </a:rPr>
              <a:t>1</a:t>
            </a:r>
            <a:endParaRPr lang="en-US">
              <a:solidFill>
                <a:srgbClr val="FFFF66"/>
              </a:solidFill>
            </a:endParaRPr>
          </a:p>
        </p:txBody>
      </p:sp>
      <p:sp>
        <p:nvSpPr>
          <p:cNvPr id="88" name="Rectangular Callout 87"/>
          <p:cNvSpPr/>
          <p:nvPr/>
        </p:nvSpPr>
        <p:spPr>
          <a:xfrm>
            <a:off x="517956" y="173881"/>
            <a:ext cx="3581400" cy="887344"/>
          </a:xfrm>
          <a:prstGeom prst="wedgeRectCallout">
            <a:avLst>
              <a:gd name="adj1" fmla="val -54872"/>
              <a:gd name="adj2" fmla="val 114085"/>
            </a:avLst>
          </a:prstGeom>
          <a:solidFill>
            <a:srgbClr val="FFFF6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vi-VN" smtClean="0">
              <a:solidFill>
                <a:schemeClr val="tx1"/>
              </a:solidFill>
            </a:endParaRPr>
          </a:p>
          <a:p>
            <a:pPr algn="ctr"/>
            <a:r>
              <a:rPr lang="vi-VN" altLang="vi-VN" smtClean="0">
                <a:solidFill>
                  <a:schemeClr val="tx1"/>
                </a:solidFill>
              </a:rPr>
              <a:t>1</a:t>
            </a:r>
            <a:r>
              <a:rPr lang="vi-VN" altLang="vi-VN">
                <a:solidFill>
                  <a:schemeClr val="tx1"/>
                </a:solidFill>
              </a:rPr>
              <a:t>. Vật chất được cấu tạo từ các hạt riêng biệt gọi là.............</a:t>
            </a:r>
          </a:p>
          <a:p>
            <a:pPr algn="ctr"/>
            <a:endParaRPr lang="en-US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9" name="Cloud Callout 88"/>
          <p:cNvSpPr/>
          <p:nvPr/>
        </p:nvSpPr>
        <p:spPr>
          <a:xfrm>
            <a:off x="776586" y="0"/>
            <a:ext cx="3637018" cy="1905000"/>
          </a:xfrm>
          <a:prstGeom prst="cloudCallout">
            <a:avLst>
              <a:gd name="adj1" fmla="val -72801"/>
              <a:gd name="adj2" fmla="val 59140"/>
            </a:avLst>
          </a:prstGeom>
          <a:solidFill>
            <a:srgbClr val="FFFF6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vi-VN" altLang="vi-VN">
                <a:solidFill>
                  <a:schemeClr val="tx1"/>
                </a:solidFill>
              </a:rPr>
              <a:t>2. ......................là dạng năng lượng của vật có được do đang chuyển động</a:t>
            </a:r>
          </a:p>
        </p:txBody>
      </p:sp>
      <p:sp>
        <p:nvSpPr>
          <p:cNvPr id="90" name="Oval Callout 89"/>
          <p:cNvSpPr/>
          <p:nvPr/>
        </p:nvSpPr>
        <p:spPr>
          <a:xfrm>
            <a:off x="241300" y="-70729"/>
            <a:ext cx="4343400" cy="1611343"/>
          </a:xfrm>
          <a:prstGeom prst="wedgeEllipseCallout">
            <a:avLst>
              <a:gd name="adj1" fmla="val -49442"/>
              <a:gd name="adj2" fmla="val 135439"/>
            </a:avLst>
          </a:prstGeom>
          <a:solidFill>
            <a:srgbClr val="FFFF6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60"/>
              </a:spcAft>
              <a:buFont typeface="Arial" panose="020B0604020202020204" pitchFamily="34" charset="0"/>
              <a:buNone/>
            </a:pPr>
            <a:r>
              <a:rPr lang="vi-VN" altLang="vi-VN">
                <a:solidFill>
                  <a:schemeClr val="tx1"/>
                </a:solidFill>
              </a:rPr>
              <a:t>3. Các phân tử luôn chuyển động không ngừng, vận tốc của các phân tử càng lớn thì.......... </a:t>
            </a:r>
            <a:r>
              <a:rPr lang="vi-VN" altLang="vi-VN" smtClean="0">
                <a:solidFill>
                  <a:schemeClr val="tx1"/>
                </a:solidFill>
              </a:rPr>
              <a:t>càng </a:t>
            </a:r>
            <a:r>
              <a:rPr lang="vi-VN" altLang="vi-VN">
                <a:solidFill>
                  <a:schemeClr val="tx1"/>
                </a:solidFill>
              </a:rPr>
              <a:t>cao</a:t>
            </a:r>
          </a:p>
        </p:txBody>
      </p:sp>
      <p:sp>
        <p:nvSpPr>
          <p:cNvPr id="91" name="Rounded Rectangular Callout 90"/>
          <p:cNvSpPr/>
          <p:nvPr/>
        </p:nvSpPr>
        <p:spPr>
          <a:xfrm>
            <a:off x="585466" y="173881"/>
            <a:ext cx="4876800" cy="990600"/>
          </a:xfrm>
          <a:prstGeom prst="wedgeRoundRectCallout">
            <a:avLst>
              <a:gd name="adj1" fmla="val -59766"/>
              <a:gd name="adj2" fmla="val 292492"/>
              <a:gd name="adj3" fmla="val 16667"/>
            </a:avLst>
          </a:prstGeom>
          <a:solidFill>
            <a:srgbClr val="FFFF6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vi-VN" altLang="vi-VN">
                <a:solidFill>
                  <a:schemeClr val="tx1"/>
                </a:solidFill>
              </a:rPr>
              <a:t>4. Các phân tử luôn tương tác với nhau bằng lực hút và lực đẩy. Tương tác giữa các phân tử phụ thuộc vào........................giữa chúng</a:t>
            </a:r>
          </a:p>
        </p:txBody>
      </p:sp>
      <p:sp>
        <p:nvSpPr>
          <p:cNvPr id="92" name="Line Callout 1 91"/>
          <p:cNvSpPr/>
          <p:nvPr/>
        </p:nvSpPr>
        <p:spPr>
          <a:xfrm>
            <a:off x="525742" y="5982362"/>
            <a:ext cx="5943600" cy="794630"/>
          </a:xfrm>
          <a:prstGeom prst="borderCallout1">
            <a:avLst>
              <a:gd name="adj1" fmla="val -12163"/>
              <a:gd name="adj2" fmla="val 12348"/>
              <a:gd name="adj3" fmla="val -216306"/>
              <a:gd name="adj4" fmla="val -3781"/>
            </a:avLst>
          </a:prstGeom>
          <a:solidFill>
            <a:srgbClr val="FFFF6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vi-VN" altLang="vi-VN">
                <a:solidFill>
                  <a:schemeClr val="tx1"/>
                </a:solidFill>
              </a:rPr>
              <a:t>5. </a:t>
            </a:r>
            <a:r>
              <a:rPr lang="en-US" altLang="vi-VN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Dạng </a:t>
            </a:r>
            <a:r>
              <a:rPr lang="en-US" altLang="vi-VN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năng lượng mà một hệ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 được do sự tương tác giữa vật </a:t>
            </a:r>
            <a:r>
              <a:rPr lang="en-US" altLang="vi-VN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và trái đất là:</a:t>
            </a:r>
            <a:endParaRPr lang="vi-VN" altLang="vi-VN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Line Callout 2 92"/>
          <p:cNvSpPr/>
          <p:nvPr/>
        </p:nvSpPr>
        <p:spPr>
          <a:xfrm>
            <a:off x="1132462" y="6073458"/>
            <a:ext cx="7964589" cy="533400"/>
          </a:xfrm>
          <a:prstGeom prst="borderCallout2">
            <a:avLst>
              <a:gd name="adj1" fmla="val -6824"/>
              <a:gd name="adj2" fmla="val 14195"/>
              <a:gd name="adj3" fmla="val -173710"/>
              <a:gd name="adj4" fmla="val 11624"/>
              <a:gd name="adj5" fmla="val -196854"/>
              <a:gd name="adj6" fmla="val -13055"/>
            </a:avLst>
          </a:prstGeom>
          <a:solidFill>
            <a:srgbClr val="FFFF6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vi-VN" altLang="vi-VN">
                <a:solidFill>
                  <a:schemeClr val="tx1"/>
                </a:solidFill>
              </a:rPr>
              <a:t>6. Động năng của vật tỷ lệ với bình phương .................của vật</a:t>
            </a:r>
          </a:p>
        </p:txBody>
      </p:sp>
      <p:sp>
        <p:nvSpPr>
          <p:cNvPr id="94" name="AutoShape 10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2133600"/>
            <a:ext cx="361950" cy="327087"/>
          </a:xfrm>
          <a:prstGeom prst="actionButtonBlank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C66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mtClean="0">
                <a:solidFill>
                  <a:srgbClr val="FFFF66"/>
                </a:solidFill>
              </a:rPr>
              <a:t>2</a:t>
            </a:r>
            <a:endParaRPr lang="en-US">
              <a:solidFill>
                <a:srgbClr val="FFFF66"/>
              </a:solidFill>
            </a:endParaRPr>
          </a:p>
        </p:txBody>
      </p:sp>
      <p:sp>
        <p:nvSpPr>
          <p:cNvPr id="95" name="AutoShape 10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2819400"/>
            <a:ext cx="361950" cy="327087"/>
          </a:xfrm>
          <a:prstGeom prst="actionButtonBlank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C66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mtClean="0">
                <a:solidFill>
                  <a:srgbClr val="FFFF66"/>
                </a:solidFill>
              </a:rPr>
              <a:t>3</a:t>
            </a:r>
            <a:endParaRPr lang="en-US">
              <a:solidFill>
                <a:srgbClr val="FFFF66"/>
              </a:solidFill>
            </a:endParaRPr>
          </a:p>
        </p:txBody>
      </p:sp>
      <p:sp>
        <p:nvSpPr>
          <p:cNvPr id="96" name="AutoShape 10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3505200"/>
            <a:ext cx="361950" cy="327087"/>
          </a:xfrm>
          <a:prstGeom prst="actionButtonBlank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C66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mtClean="0">
                <a:solidFill>
                  <a:srgbClr val="FFFF66"/>
                </a:solidFill>
              </a:rPr>
              <a:t>4</a:t>
            </a:r>
            <a:endParaRPr lang="en-US">
              <a:solidFill>
                <a:srgbClr val="FFFF66"/>
              </a:solidFill>
            </a:endParaRPr>
          </a:p>
        </p:txBody>
      </p:sp>
      <p:sp>
        <p:nvSpPr>
          <p:cNvPr id="97" name="AutoShape 10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4191000"/>
            <a:ext cx="361950" cy="327087"/>
          </a:xfrm>
          <a:prstGeom prst="actionButtonBlank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C66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mtClean="0">
                <a:solidFill>
                  <a:srgbClr val="FFFF66"/>
                </a:solidFill>
              </a:rPr>
              <a:t>5</a:t>
            </a:r>
            <a:endParaRPr lang="en-US">
              <a:solidFill>
                <a:srgbClr val="FFFF66"/>
              </a:solidFill>
            </a:endParaRPr>
          </a:p>
        </p:txBody>
      </p:sp>
      <p:sp>
        <p:nvSpPr>
          <p:cNvPr id="98" name="AutoShape 10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4876800"/>
            <a:ext cx="361950" cy="327087"/>
          </a:xfrm>
          <a:prstGeom prst="actionButtonBlank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C66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mtClean="0">
                <a:solidFill>
                  <a:srgbClr val="FFFF66"/>
                </a:solidFill>
              </a:rPr>
              <a:t>6</a:t>
            </a:r>
            <a:endParaRPr lang="en-US">
              <a:solidFill>
                <a:srgbClr val="FFFF66"/>
              </a:solidFill>
            </a:endParaRPr>
          </a:p>
        </p:txBody>
      </p:sp>
      <p:sp>
        <p:nvSpPr>
          <p:cNvPr id="152" name="AutoShape 10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5432286"/>
            <a:ext cx="361950" cy="327087"/>
          </a:xfrm>
          <a:prstGeom prst="actionButtonBlank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C66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66"/>
                </a:solidFill>
              </a:rPr>
              <a:t>7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381000" y="5351043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>
                <a:cs typeface="Arial" pitchFamily="34" charset="0"/>
              </a:rPr>
              <a:t>L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4000" smtClean="0">
                <a:cs typeface="Arial" pitchFamily="34" charset="0"/>
              </a:rPr>
              <a:t>Í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4000" smtClean="0">
                <a:cs typeface="Arial" pitchFamily="34" charset="0"/>
              </a:rPr>
              <a:t>T   Ư Ở  N  G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Callout 2 (No Border) 24"/>
          <p:cNvSpPr/>
          <p:nvPr/>
        </p:nvSpPr>
        <p:spPr>
          <a:xfrm>
            <a:off x="808016" y="6124374"/>
            <a:ext cx="8193188" cy="569440"/>
          </a:xfrm>
          <a:prstGeom prst="callout2">
            <a:avLst>
              <a:gd name="adj1" fmla="val 46960"/>
              <a:gd name="adj2" fmla="val 21"/>
              <a:gd name="adj3" fmla="val 46960"/>
              <a:gd name="adj4" fmla="val -5953"/>
              <a:gd name="adj5" fmla="val -52419"/>
              <a:gd name="adj6" fmla="val -6170"/>
            </a:avLst>
          </a:prstGeom>
          <a:solidFill>
            <a:srgbClr val="FFD85B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vi-VN" altLang="vi-VN">
                <a:solidFill>
                  <a:schemeClr val="tx1"/>
                </a:solidFill>
              </a:rPr>
              <a:t>7. Các phân tử khí ............ </a:t>
            </a:r>
            <a:r>
              <a:rPr lang="vi-VN" altLang="vi-VN" smtClean="0">
                <a:solidFill>
                  <a:schemeClr val="tx1"/>
                </a:solidFill>
              </a:rPr>
              <a:t>ở </a:t>
            </a:r>
            <a:r>
              <a:rPr lang="vi-VN" altLang="vi-VN">
                <a:solidFill>
                  <a:schemeClr val="tx1"/>
                </a:solidFill>
              </a:rPr>
              <a:t>rất xa nhau nên coi </a:t>
            </a:r>
            <a:r>
              <a:rPr lang="vi-VN" altLang="vi-VN" smtClean="0">
                <a:solidFill>
                  <a:schemeClr val="tx1"/>
                </a:solidFill>
              </a:rPr>
              <a:t>như</a:t>
            </a:r>
            <a:r>
              <a:rPr lang="en-US" altLang="vi-VN" smtClean="0">
                <a:solidFill>
                  <a:schemeClr val="tx1"/>
                </a:solidFill>
              </a:rPr>
              <a:t> </a:t>
            </a:r>
            <a:r>
              <a:rPr lang="vi-VN" altLang="vi-VN" smtClean="0">
                <a:solidFill>
                  <a:schemeClr val="tx1"/>
                </a:solidFill>
              </a:rPr>
              <a:t>giữa </a:t>
            </a:r>
            <a:r>
              <a:rPr lang="vi-VN" altLang="vi-VN">
                <a:solidFill>
                  <a:schemeClr val="tx1"/>
                </a:solidFill>
              </a:rPr>
              <a:t>chúng không có lực tương tác</a:t>
            </a:r>
            <a:r>
              <a:rPr lang="vi-VN" altLang="vi-VN" smtClean="0">
                <a:solidFill>
                  <a:schemeClr val="tx1"/>
                </a:solidFill>
              </a:rPr>
              <a:t>.</a:t>
            </a:r>
            <a:endParaRPr lang="vi-VN" altLang="vi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7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79" grpId="0"/>
      <p:bldP spid="80" grpId="0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160" grpId="0"/>
      <p:bldP spid="25" grpId="0" animBg="1"/>
      <p:bldP spid="2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/>
          </p:nvPr>
        </p:nvSpPr>
        <p:spPr>
          <a:xfrm>
            <a:off x="3124200" y="76200"/>
            <a:ext cx="2819400" cy="1143000"/>
          </a:xfrm>
          <a:noFill/>
        </p:spPr>
        <p:txBody>
          <a:bodyPr/>
          <a:lstStyle/>
          <a:p>
            <a:pPr eaLnBrk="1" hangingPunct="1"/>
            <a:r>
              <a:rPr lang="en-US" altLang="vi-VN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CỦNG CỐ</a:t>
            </a:r>
          </a:p>
        </p:txBody>
      </p:sp>
      <p:sp>
        <p:nvSpPr>
          <p:cNvPr id="97283" name="Rectangle 3"/>
          <p:cNvSpPr>
            <a:spLocks noGrp="1"/>
          </p:cNvSpPr>
          <p:nvPr>
            <p:ph idx="1"/>
          </p:nvPr>
        </p:nvSpPr>
        <p:spPr>
          <a:xfrm>
            <a:off x="152400" y="1181100"/>
            <a:ext cx="8763000" cy="36957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just" eaLnBrk="1" hangingPunct="1">
              <a:buFont typeface="Arial" panose="020B0604020202020204" pitchFamily="34" charset="0"/>
              <a:buNone/>
            </a:pPr>
            <a:r>
              <a:rPr lang="en-US" altLang="vi-VN" b="1" u="sng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Câu 1:</a:t>
            </a:r>
            <a:r>
              <a:rPr lang="en-US" altLang="vi-VN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Nội năng của một khí lí tưởng có tính chất nào sau đây?</a:t>
            </a:r>
          </a:p>
          <a:p>
            <a:pPr marL="609600" indent="-609600" algn="just" eaLnBrk="1" hangingPunct="1">
              <a:buFontTx/>
              <a:buNone/>
            </a:pPr>
            <a:r>
              <a:rPr lang="en-US" altLang="vi-VN" smtClean="0">
                <a:latin typeface="Arial" pitchFamily="34" charset="0"/>
                <a:cs typeface="Arial" pitchFamily="34" charset="0"/>
              </a:rPr>
              <a:t>A. Chỉ phụ thuộc vào nhiệt độ</a:t>
            </a:r>
          </a:p>
          <a:p>
            <a:pPr marL="609600" indent="-609600" algn="just" eaLnBrk="1" hangingPunct="1">
              <a:buFontTx/>
              <a:buNone/>
            </a:pPr>
            <a:r>
              <a:rPr lang="en-US" altLang="vi-VN" smtClean="0">
                <a:latin typeface="Arial" pitchFamily="34" charset="0"/>
                <a:cs typeface="Arial" pitchFamily="34" charset="0"/>
              </a:rPr>
              <a:t>B. Phụ thuộc vào thể tích</a:t>
            </a:r>
          </a:p>
          <a:p>
            <a:pPr marL="609600" indent="-609600" algn="just" eaLnBrk="1" hangingPunct="1">
              <a:buFontTx/>
              <a:buNone/>
            </a:pPr>
            <a:r>
              <a:rPr lang="en-US" altLang="vi-VN" smtClean="0">
                <a:latin typeface="Arial" pitchFamily="34" charset="0"/>
                <a:cs typeface="Arial" pitchFamily="34" charset="0"/>
              </a:rPr>
              <a:t>C. Phụ thuộc vào nhiệt độ và thể tích</a:t>
            </a:r>
          </a:p>
          <a:p>
            <a:pPr marL="609600" indent="-609600" algn="just" eaLnBrk="1" hangingPunct="1">
              <a:buFontTx/>
              <a:buNone/>
            </a:pPr>
            <a:r>
              <a:rPr lang="en-US" altLang="vi-VN" smtClean="0">
                <a:latin typeface="Arial" pitchFamily="34" charset="0"/>
                <a:cs typeface="Arial" pitchFamily="34" charset="0"/>
              </a:rPr>
              <a:t>D. Không phụ thuộc vào nhiệt độ và thể tích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/>
          </p:cNvSpPr>
          <p:nvPr>
            <p:ph type="title"/>
          </p:nvPr>
        </p:nvSpPr>
        <p:spPr>
          <a:xfrm>
            <a:off x="2895600" y="228600"/>
            <a:ext cx="3276600" cy="1143000"/>
          </a:xfrm>
          <a:noFill/>
        </p:spPr>
        <p:txBody>
          <a:bodyPr/>
          <a:lstStyle/>
          <a:p>
            <a:pPr eaLnBrk="1" hangingPunct="1"/>
            <a:r>
              <a:rPr lang="en-US" altLang="vi-VN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CỦNG CỐ</a:t>
            </a:r>
          </a:p>
        </p:txBody>
      </p:sp>
      <p:sp>
        <p:nvSpPr>
          <p:cNvPr id="98306" name="Rectangle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3733800"/>
          </a:xfrm>
          <a:ln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just" eaLnBrk="1" hangingPunct="1">
              <a:buFont typeface="Arial" panose="020B0604020202020204" pitchFamily="34" charset="0"/>
              <a:buNone/>
            </a:pPr>
            <a:r>
              <a:rPr lang="en-US" altLang="vi-VN" sz="2800" b="1" u="sng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Câu 2</a:t>
            </a:r>
            <a:r>
              <a:rPr lang="en-US" altLang="vi-VN" sz="28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Đun nóng khí trong bình kín. Kết luận nào sau đây sai?</a:t>
            </a:r>
          </a:p>
          <a:p>
            <a:pPr marL="609600" indent="-609600" eaLnBrk="1" hangingPunct="1">
              <a:buFontTx/>
              <a:buNone/>
            </a:pPr>
            <a:r>
              <a:rPr lang="en-US" altLang="vi-VN" sz="2800" smtClean="0">
                <a:latin typeface="Arial" pitchFamily="34" charset="0"/>
                <a:cs typeface="Arial" pitchFamily="34" charset="0"/>
              </a:rPr>
              <a:t>A. Nội năng của khí tăng lên</a:t>
            </a:r>
          </a:p>
          <a:p>
            <a:pPr marL="609600" indent="-609600" eaLnBrk="1" hangingPunct="1">
              <a:buFontTx/>
              <a:buNone/>
            </a:pPr>
            <a:r>
              <a:rPr lang="en-US" altLang="vi-VN" sz="2800" smtClean="0">
                <a:latin typeface="Arial" pitchFamily="34" charset="0"/>
                <a:cs typeface="Arial" pitchFamily="34" charset="0"/>
              </a:rPr>
              <a:t>B. Thế năng của các phân tử khí tăng lên</a:t>
            </a:r>
          </a:p>
          <a:p>
            <a:pPr marL="609600" indent="-609600" eaLnBrk="1" hangingPunct="1">
              <a:buFontTx/>
              <a:buNone/>
            </a:pPr>
            <a:r>
              <a:rPr lang="en-US" altLang="vi-VN" sz="2800" smtClean="0">
                <a:latin typeface="Arial" pitchFamily="34" charset="0"/>
                <a:cs typeface="Arial" pitchFamily="34" charset="0"/>
              </a:rPr>
              <a:t>C. Động năng của các phân tử khí tăng lên</a:t>
            </a:r>
          </a:p>
          <a:p>
            <a:pPr marL="609600" indent="-609600" eaLnBrk="1" hangingPunct="1">
              <a:buFontTx/>
              <a:buNone/>
            </a:pPr>
            <a:r>
              <a:rPr lang="en-US" altLang="vi-VN" sz="2800" smtClean="0">
                <a:latin typeface="Arial" pitchFamily="34" charset="0"/>
                <a:cs typeface="Arial" pitchFamily="34" charset="0"/>
              </a:rPr>
              <a:t>D. Đèn truyền nội năng cho khối khí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8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191000"/>
          </a:xfrm>
          <a:ln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en-US" altLang="vi-VN" sz="2800" b="1" u="sng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Câu 3:</a:t>
            </a:r>
            <a:r>
              <a:rPr lang="en-US" altLang="vi-VN" sz="2800" b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Phát biểu nào sau đây không đúng?</a:t>
            </a:r>
          </a:p>
          <a:p>
            <a:pPr marL="609600" indent="-609600" eaLnBrk="1" hangingPunct="1">
              <a:buFontTx/>
              <a:buNone/>
            </a:pPr>
            <a:r>
              <a:rPr lang="en-US" altLang="vi-VN" sz="2800" smtClean="0">
                <a:latin typeface="Arial" pitchFamily="34" charset="0"/>
                <a:cs typeface="Arial" pitchFamily="34" charset="0"/>
              </a:rPr>
              <a:t>A. Nội năng là một dạng năng lượng.</a:t>
            </a:r>
          </a:p>
          <a:p>
            <a:pPr marL="609600" indent="-609600" eaLnBrk="1" hangingPunct="1">
              <a:buFontTx/>
              <a:buNone/>
            </a:pPr>
            <a:r>
              <a:rPr lang="en-US" altLang="vi-VN" sz="2800" smtClean="0">
                <a:latin typeface="Arial" pitchFamily="34" charset="0"/>
                <a:cs typeface="Arial" pitchFamily="34" charset="0"/>
              </a:rPr>
              <a:t>B. Nội năng thay đổi do quá trình thực hiện công.</a:t>
            </a:r>
          </a:p>
          <a:p>
            <a:pPr marL="609600" indent="-609600" eaLnBrk="1" hangingPunct="1">
              <a:buFontTx/>
              <a:buNone/>
            </a:pPr>
            <a:r>
              <a:rPr lang="en-US" altLang="vi-VN" sz="2800" smtClean="0">
                <a:latin typeface="Arial" pitchFamily="34" charset="0"/>
                <a:cs typeface="Arial" pitchFamily="34" charset="0"/>
              </a:rPr>
              <a:t>C. Nội năng thay đổi do quá trình truyền nhiệt.</a:t>
            </a:r>
          </a:p>
          <a:p>
            <a:pPr marL="609600" indent="-609600" eaLnBrk="1" hangingPunct="1">
              <a:buFontTx/>
              <a:buNone/>
            </a:pPr>
            <a:r>
              <a:rPr lang="en-US" altLang="vi-VN" sz="2800" smtClean="0">
                <a:latin typeface="Arial" pitchFamily="34" charset="0"/>
                <a:cs typeface="Arial" pitchFamily="34" charset="0"/>
              </a:rPr>
              <a:t>D. Nội n</a:t>
            </a:r>
            <a:r>
              <a:rPr lang="vi-VN" altLang="vi-VN" sz="2800" smtClean="0">
                <a:latin typeface="Arial" pitchFamily="34" charset="0"/>
                <a:cs typeface="Arial" pitchFamily="34" charset="0"/>
              </a:rPr>
              <a:t>ă</a:t>
            </a:r>
            <a:r>
              <a:rPr lang="en-US" altLang="vi-VN" sz="2800" smtClean="0">
                <a:latin typeface="Arial" pitchFamily="34" charset="0"/>
                <a:cs typeface="Arial" pitchFamily="34" charset="0"/>
              </a:rPr>
              <a:t>ng là nhiệt lượng.</a:t>
            </a:r>
          </a:p>
        </p:txBody>
      </p:sp>
      <p:sp>
        <p:nvSpPr>
          <p:cNvPr id="6" name="Rectangle 3"/>
          <p:cNvSpPr>
            <a:spLocks noGrp="1"/>
          </p:cNvSpPr>
          <p:nvPr>
            <p:ph type="title"/>
          </p:nvPr>
        </p:nvSpPr>
        <p:spPr>
          <a:xfrm>
            <a:off x="2895600" y="0"/>
            <a:ext cx="3276600" cy="1143000"/>
          </a:xfrm>
          <a:noFill/>
        </p:spPr>
        <p:txBody>
          <a:bodyPr/>
          <a:lstStyle/>
          <a:p>
            <a:pPr eaLnBrk="1" hangingPunct="1"/>
            <a:r>
              <a:rPr lang="en-US" altLang="vi-VN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CỦNG 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/>
          </p:cNvSpPr>
          <p:nvPr>
            <p:ph type="body" sz="half" idx="1"/>
          </p:nvPr>
        </p:nvSpPr>
        <p:spPr>
          <a:xfrm>
            <a:off x="152400" y="1447800"/>
            <a:ext cx="8763000" cy="3657600"/>
          </a:xfrm>
          <a:ln>
            <a:solidFill>
              <a:srgbClr val="3366FF"/>
            </a:solidFill>
          </a:ln>
        </p:spPr>
        <p:txBody>
          <a:bodyPr>
            <a:normAutofit fontScale="92500" lnSpcReduction="10000"/>
          </a:bodyPr>
          <a:lstStyle/>
          <a:p>
            <a:pPr marL="609600" indent="-609600" algn="just" eaLnBrk="1" hangingPunct="1">
              <a:lnSpc>
                <a:spcPct val="130000"/>
              </a:lnSpc>
              <a:spcBef>
                <a:spcPts val="0"/>
              </a:spcBef>
              <a:spcAft>
                <a:spcPts val="60"/>
              </a:spcAft>
              <a:buFont typeface="Arial" panose="020B0604020202020204" pitchFamily="34" charset="0"/>
              <a:buNone/>
            </a:pPr>
            <a:r>
              <a:rPr lang="en-US" altLang="vi-VN" sz="2800" b="1" u="sng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Câu 4:</a:t>
            </a:r>
            <a:r>
              <a:rPr lang="en-US" altLang="vi-VN" sz="2800" b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Cho 100g chì được truyền nhiệt lượng 260J. Nhiệt độ của chì tăng từ 15</a:t>
            </a:r>
            <a:r>
              <a:rPr lang="en-US" altLang="vi-VN" sz="2800" b="1" baseline="300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altLang="vi-VN" sz="2800" b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C đến 35</a:t>
            </a:r>
            <a:r>
              <a:rPr lang="en-US" altLang="vi-VN" sz="2800" b="1" baseline="3000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altLang="vi-VN" sz="2800" b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C. Tính nhiệt dung riêng của chì ?</a:t>
            </a:r>
          </a:p>
          <a:p>
            <a:pPr marL="609600" indent="-609600" algn="just" eaLnBrk="1" hangingPunct="1">
              <a:lnSpc>
                <a:spcPct val="130000"/>
              </a:lnSpc>
              <a:spcBef>
                <a:spcPts val="0"/>
              </a:spcBef>
              <a:spcAft>
                <a:spcPts val="60"/>
              </a:spcAft>
              <a:buFontTx/>
              <a:buNone/>
            </a:pPr>
            <a:r>
              <a:rPr lang="en-US" altLang="vi-VN" sz="2800" smtClean="0">
                <a:latin typeface="Arial" pitchFamily="34" charset="0"/>
                <a:cs typeface="Arial" pitchFamily="34" charset="0"/>
              </a:rPr>
              <a:t>A. 2600 (J/(kg.độ))</a:t>
            </a:r>
          </a:p>
          <a:p>
            <a:pPr marL="609600" indent="-609600" algn="just" eaLnBrk="1" hangingPunct="1">
              <a:lnSpc>
                <a:spcPct val="130000"/>
              </a:lnSpc>
              <a:spcBef>
                <a:spcPts val="0"/>
              </a:spcBef>
              <a:spcAft>
                <a:spcPts val="60"/>
              </a:spcAft>
              <a:buFontTx/>
              <a:buNone/>
            </a:pPr>
            <a:r>
              <a:rPr lang="en-US" altLang="vi-VN" sz="2800" smtClean="0">
                <a:latin typeface="Arial" pitchFamily="34" charset="0"/>
                <a:cs typeface="Arial" pitchFamily="34" charset="0"/>
              </a:rPr>
              <a:t>B. 130 (J/(kg.độ))</a:t>
            </a:r>
          </a:p>
          <a:p>
            <a:pPr marL="609600" indent="-609600" algn="just" eaLnBrk="1" hangingPunct="1">
              <a:lnSpc>
                <a:spcPct val="130000"/>
              </a:lnSpc>
              <a:spcBef>
                <a:spcPts val="0"/>
              </a:spcBef>
              <a:spcAft>
                <a:spcPts val="60"/>
              </a:spcAft>
              <a:buFontTx/>
              <a:buNone/>
            </a:pPr>
            <a:r>
              <a:rPr lang="en-US" altLang="vi-VN" sz="2800" smtClean="0">
                <a:latin typeface="Arial" pitchFamily="34" charset="0"/>
                <a:cs typeface="Arial" pitchFamily="34" charset="0"/>
              </a:rPr>
              <a:t>C. 65 (J/(kg.độ))</a:t>
            </a:r>
          </a:p>
          <a:p>
            <a:pPr marL="609600" indent="-609600" algn="just" eaLnBrk="1" hangingPunct="1">
              <a:lnSpc>
                <a:spcPct val="130000"/>
              </a:lnSpc>
              <a:spcBef>
                <a:spcPts val="0"/>
              </a:spcBef>
              <a:spcAft>
                <a:spcPts val="60"/>
              </a:spcAft>
              <a:buFontTx/>
              <a:buNone/>
            </a:pPr>
            <a:r>
              <a:rPr lang="en-US" altLang="vi-VN" sz="2800" smtClean="0">
                <a:latin typeface="Arial" pitchFamily="34" charset="0"/>
                <a:cs typeface="Arial" pitchFamily="34" charset="0"/>
              </a:rPr>
              <a:t>D. một giá trị khác</a:t>
            </a:r>
          </a:p>
          <a:p>
            <a:pPr marL="609600" indent="-609600" algn="just" eaLnBrk="1" hangingPunct="1">
              <a:lnSpc>
                <a:spcPct val="130000"/>
              </a:lnSpc>
              <a:spcBef>
                <a:spcPts val="0"/>
              </a:spcBef>
              <a:spcAft>
                <a:spcPts val="60"/>
              </a:spcAft>
              <a:buFont typeface="Arial" panose="020B0604020202020204" pitchFamily="34" charset="0"/>
              <a:buNone/>
            </a:pPr>
            <a:endParaRPr lang="en-US" altLang="vi-VN" sz="280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0355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2397365"/>
              </p:ext>
            </p:extLst>
          </p:nvPr>
        </p:nvGraphicFramePr>
        <p:xfrm>
          <a:off x="230188" y="5181600"/>
          <a:ext cx="8643937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Equation" r:id="rId3" imgW="2870200" imgH="419100" progId="Equation.3">
                  <p:embed/>
                </p:oleObj>
              </mc:Choice>
              <mc:Fallback>
                <p:oleObj name="Equation" r:id="rId3" imgW="2870200" imgH="419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5181600"/>
                        <a:ext cx="8643937" cy="126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Grp="1"/>
          </p:cNvSpPr>
          <p:nvPr>
            <p:ph type="title"/>
          </p:nvPr>
        </p:nvSpPr>
        <p:spPr>
          <a:xfrm>
            <a:off x="2895600" y="0"/>
            <a:ext cx="3276600" cy="1143000"/>
          </a:xfrm>
          <a:noFill/>
        </p:spPr>
        <p:txBody>
          <a:bodyPr/>
          <a:lstStyle/>
          <a:p>
            <a:pPr eaLnBrk="1" hangingPunct="1"/>
            <a:r>
              <a:rPr lang="en-US" altLang="vi-VN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CỦNG 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8738" y="119930"/>
            <a:ext cx="625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TẬP VỀ NHÀ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47800"/>
            <a:ext cx="8458200" cy="61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Aft>
                <a:spcPts val="60"/>
              </a:spcAft>
            </a:pPr>
            <a:r>
              <a:rPr lang="en-US" sz="26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- 7, 8 SGK (173)</a:t>
            </a:r>
            <a:endParaRPr lang="en-US" sz="2600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8458200" cy="61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Aft>
                <a:spcPts val="60"/>
              </a:spcAft>
            </a:pPr>
            <a:r>
              <a:rPr lang="en-US" sz="26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Chuẩn bị bài </a:t>
            </a:r>
            <a:r>
              <a:rPr lang="en-US" sz="2600" b="1" smtClean="0">
                <a:solidFill>
                  <a:srgbClr val="0000CC"/>
                </a:solidFill>
                <a:cs typeface="Arial" pitchFamily="34" charset="0"/>
              </a:rPr>
              <a:t>các nguyên lí của nhiệt động lực học</a:t>
            </a:r>
            <a:r>
              <a:rPr lang="en-US" sz="26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600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854" y="3124200"/>
            <a:ext cx="8458200" cy="113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Aft>
                <a:spcPts val="60"/>
              </a:spcAft>
            </a:pPr>
            <a:r>
              <a:rPr lang="en-US" sz="26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b="1" smtClean="0">
                <a:solidFill>
                  <a:srgbClr val="0000CC"/>
                </a:solidFill>
                <a:cs typeface="Arial" pitchFamily="34" charset="0"/>
              </a:rPr>
              <a:t>Tìm hiểu việc sử dụng chủ yếu </a:t>
            </a:r>
            <a:r>
              <a:rPr lang="en-US" sz="2600" b="1" smtClean="0">
                <a:solidFill>
                  <a:srgbClr val="0000CC"/>
                </a:solidFill>
                <a:cs typeface="Arial" pitchFamily="34" charset="0"/>
              </a:rPr>
              <a:t>nguồn </a:t>
            </a:r>
            <a:r>
              <a:rPr lang="en-US" sz="2600" b="1" smtClean="0">
                <a:solidFill>
                  <a:srgbClr val="0000CC"/>
                </a:solidFill>
                <a:cs typeface="Arial" pitchFamily="34" charset="0"/>
              </a:rPr>
              <a:t>năng lượng nội năng trong đời sống ?</a:t>
            </a:r>
            <a:endParaRPr lang="en-US" sz="2600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ptop888\Desktop\top-25-slide-cam-on-dep-cho-powerpoint-1484118755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4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55305"/>
            <a:ext cx="9372600" cy="706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14400" y="296863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endParaRPr lang="af-ZA" altLang="vi-VN" sz="2400" dirty="0">
              <a:latin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38300" y="401895"/>
            <a:ext cx="579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chemeClr val="hlink"/>
                </a:solidFill>
                <a:cs typeface="Arial" pitchFamily="34" charset="0"/>
              </a:rPr>
              <a:t>CHƯƠNG VI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09600" y="1600200"/>
            <a:ext cx="8077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  <a:cs typeface="Arial" pitchFamily="34" charset="0"/>
              </a:rPr>
              <a:t>CƠ SỞ CỦA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  <a:cs typeface="Arial" pitchFamily="34" charset="0"/>
              </a:rPr>
              <a:t> NHIỆT ĐỘNG LỰC HỌC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762000" y="3962400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vi-VN" sz="2800" b="1" dirty="0">
                <a:solidFill>
                  <a:schemeClr val="hlink"/>
                </a:solidFill>
                <a:cs typeface="Arial" pitchFamily="34" charset="0"/>
              </a:rPr>
              <a:t>NỘI NĂNG VÀ SỰ BIẾN THIÊN NỘI NĂNG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788988" y="4648200"/>
            <a:ext cx="762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vi-VN" sz="2800" b="1" dirty="0">
                <a:solidFill>
                  <a:schemeClr val="hlink"/>
                </a:solidFill>
                <a:cs typeface="Arial" pitchFamily="34" charset="0"/>
              </a:rPr>
              <a:t>NGUYÊN LÍ I NHIỆT ĐỘNG LỰC HỌC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795338" y="5438775"/>
            <a:ext cx="762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vi-VN" sz="2800" b="1" dirty="0">
                <a:solidFill>
                  <a:schemeClr val="hlink"/>
                </a:solidFill>
                <a:cs typeface="Arial" pitchFamily="34" charset="0"/>
              </a:rPr>
              <a:t>NGUYÊN LÍ II NHIỆT ĐỘNG LỰC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154" grpId="0"/>
      <p:bldP spid="6155" grpId="0"/>
      <p:bldP spid="6158" grpId="0"/>
      <p:bldP spid="61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2514600" y="2316189"/>
            <a:ext cx="2819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>
                <a:solidFill>
                  <a:srgbClr val="FF0000"/>
                </a:solidFill>
                <a:cs typeface="Arial" pitchFamily="34" charset="0"/>
              </a:rPr>
              <a:t>        </a:t>
            </a:r>
            <a:r>
              <a:rPr lang="en-US" altLang="vi-VN" sz="3600" b="1">
                <a:solidFill>
                  <a:schemeClr val="hlink"/>
                </a:solidFill>
                <a:cs typeface="Arial" pitchFamily="34" charset="0"/>
              </a:rPr>
              <a:t> Bài 32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935069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smtClean="0">
                <a:solidFill>
                  <a:srgbClr val="FF0000"/>
                </a:solidFill>
              </a:rPr>
              <a:t>NỘI NĂNG VÀ SỰ BIẾN THIÊN NỘI NĂNG</a:t>
            </a:r>
            <a:endParaRPr lang="en-US" sz="3400" b="1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6576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Giáo viên: Nguyễn Thị Lan</a:t>
            </a:r>
            <a:endParaRPr lang="en-US" sz="2800" b="1"/>
          </a:p>
        </p:txBody>
      </p:sp>
      <p:sp>
        <p:nvSpPr>
          <p:cNvPr id="4" name="TextBox 3"/>
          <p:cNvSpPr txBox="1"/>
          <p:nvPr/>
        </p:nvSpPr>
        <p:spPr>
          <a:xfrm>
            <a:off x="228600" y="3048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SỞ GIÁO DỤC VÀ ĐÀO TẠO HÀ NỘI</a:t>
            </a:r>
          </a:p>
          <a:p>
            <a:pPr algn="ctr"/>
            <a:r>
              <a:rPr lang="en-US" sz="3200" b="1" smtClean="0"/>
              <a:t>TRƯỜNG THPT HOÀNG CẦU</a:t>
            </a:r>
            <a:endParaRPr 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NỘI DUNG BÀI HỌC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447800" y="2641600"/>
            <a:ext cx="6324600" cy="711200"/>
            <a:chOff x="1344" y="1680"/>
            <a:chExt cx="2928" cy="448"/>
          </a:xfrm>
        </p:grpSpPr>
        <p:sp>
          <p:nvSpPr>
            <p:cNvPr id="148485" name="Freeform 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40000"/>
                </a:lnSpc>
                <a:spcAft>
                  <a:spcPts val="60"/>
                </a:spcAft>
              </a:pPr>
              <a:endParaRPr lang="en-US"/>
            </a:p>
          </p:txBody>
        </p:sp>
        <p:sp>
          <p:nvSpPr>
            <p:cNvPr id="148486" name="Rectangle 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6EECC8">
                    <a:gamma/>
                    <a:tint val="36471"/>
                    <a:invGamma/>
                  </a:srgbClr>
                </a:gs>
                <a:gs pos="100000">
                  <a:srgbClr val="6EECC8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40000"/>
                </a:lnSpc>
                <a:spcAft>
                  <a:spcPts val="60"/>
                </a:spcAft>
              </a:pPr>
              <a:endParaRPr lang="en-US"/>
            </a:p>
          </p:txBody>
        </p:sp>
      </p:grpSp>
      <p:sp>
        <p:nvSpPr>
          <p:cNvPr id="148493" name="Text Box 13"/>
          <p:cNvSpPr txBox="1">
            <a:spLocks noChangeArrowheads="1"/>
          </p:cNvSpPr>
          <p:nvPr/>
        </p:nvSpPr>
        <p:spPr bwMode="auto">
          <a:xfrm>
            <a:off x="1550773" y="2722711"/>
            <a:ext cx="197842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I. NỘI NĂNG</a:t>
            </a:r>
            <a:endParaRPr lang="en-US" sz="24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447800" y="4089400"/>
            <a:ext cx="6324600" cy="711200"/>
            <a:chOff x="1344" y="1680"/>
            <a:chExt cx="2928" cy="448"/>
          </a:xfrm>
        </p:grpSpPr>
        <p:sp>
          <p:nvSpPr>
            <p:cNvPr id="148495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40000"/>
                </a:lnSpc>
                <a:spcAft>
                  <a:spcPts val="60"/>
                </a:spcAft>
              </a:pPr>
              <a:endParaRPr lang="en-US"/>
            </a:p>
          </p:txBody>
        </p:sp>
        <p:sp>
          <p:nvSpPr>
            <p:cNvPr id="148496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EAB764">
                    <a:gamma/>
                    <a:tint val="42353"/>
                    <a:invGamma/>
                  </a:srgbClr>
                </a:gs>
                <a:gs pos="100000">
                  <a:srgbClr val="EAB764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40000"/>
                </a:lnSpc>
                <a:spcAft>
                  <a:spcPts val="60"/>
                </a:spcAft>
              </a:pPr>
              <a:endParaRPr lang="en-US"/>
            </a:p>
          </p:txBody>
        </p:sp>
      </p:grpSp>
      <p:sp>
        <p:nvSpPr>
          <p:cNvPr id="148497" name="Text Box 17"/>
          <p:cNvSpPr txBox="1">
            <a:spLocks noChangeArrowheads="1"/>
          </p:cNvSpPr>
          <p:nvPr/>
        </p:nvSpPr>
        <p:spPr bwMode="auto">
          <a:xfrm>
            <a:off x="1559011" y="4170511"/>
            <a:ext cx="606589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II. CÁC CÁCH LÀM THAY ĐỔI NỘI NĂNG</a:t>
            </a:r>
            <a:endParaRPr lang="en-US" sz="24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7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3" grpId="0"/>
      <p:bldP spid="1484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AutoShape 3"/>
          <p:cNvSpPr>
            <a:spLocks noChangeArrowheads="1"/>
          </p:cNvSpPr>
          <p:nvPr/>
        </p:nvSpPr>
        <p:spPr bwMode="auto">
          <a:xfrm>
            <a:off x="76200" y="457200"/>
            <a:ext cx="8991600" cy="1371600"/>
          </a:xfrm>
          <a:prstGeom prst="wedgeRoundRectCallout">
            <a:avLst>
              <a:gd name="adj1" fmla="val -12894"/>
              <a:gd name="adj2" fmla="val 194082"/>
              <a:gd name="adj3" fmla="val 16667"/>
            </a:avLst>
          </a:prstGeom>
          <a:solidFill>
            <a:srgbClr val="BFFDEA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FF0000"/>
                </a:solidFill>
                <a:cs typeface="Arial" pitchFamily="34" charset="0"/>
              </a:rPr>
              <a:t>Các phân tử có động năng, thế năng không? Vì sao?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228600" y="1600200"/>
            <a:ext cx="5257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  <a:cs typeface="Arial" pitchFamily="34" charset="0"/>
                <a:sym typeface="Wingdings" panose="05000000000000000000" pitchFamily="2" charset="2"/>
              </a:rPr>
              <a:t></a:t>
            </a:r>
            <a:r>
              <a:rPr lang="en-US" altLang="vi-VN" sz="2800">
                <a:solidFill>
                  <a:srgbClr val="0000FF"/>
                </a:solidFill>
                <a:cs typeface="Arial" pitchFamily="34" charset="0"/>
              </a:rPr>
              <a:t>Các phân tử chuyển động hỗn độn không ngừng.</a:t>
            </a:r>
          </a:p>
          <a:p>
            <a:pPr eaLnBrk="1" hangingPunct="1">
              <a:spcBef>
                <a:spcPct val="50000"/>
              </a:spcBef>
            </a:pPr>
            <a:endParaRPr lang="en-US" altLang="vi-VN" sz="2800">
              <a:solidFill>
                <a:srgbClr val="0000FF"/>
              </a:solidFill>
              <a:cs typeface="Arial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  <a:cs typeface="Arial" pitchFamily="34" charset="0"/>
                <a:sym typeface="Wingdings" panose="05000000000000000000" pitchFamily="2" charset="2"/>
              </a:rPr>
              <a:t></a:t>
            </a:r>
            <a:r>
              <a:rPr lang="en-US" altLang="vi-VN" sz="2800">
                <a:solidFill>
                  <a:srgbClr val="0000FF"/>
                </a:solidFill>
                <a:cs typeface="Arial" pitchFamily="34" charset="0"/>
              </a:rPr>
              <a:t>Giữa các phân tử có lực tương tác và khoảng cách</a:t>
            </a:r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auto">
          <a:xfrm>
            <a:off x="6502400" y="1600200"/>
            <a:ext cx="2209800" cy="1066800"/>
          </a:xfrm>
          <a:prstGeom prst="flowChartProcess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rgbClr val="0000FF"/>
                </a:solidFill>
                <a:cs typeface="Arial" pitchFamily="34" charset="0"/>
              </a:rPr>
              <a:t>động năng</a:t>
            </a:r>
          </a:p>
          <a:p>
            <a:pPr algn="ctr" eaLnBrk="1" hangingPunct="1"/>
            <a:r>
              <a:rPr lang="en-US" altLang="vi-VN" sz="2800">
                <a:solidFill>
                  <a:srgbClr val="0000FF"/>
                </a:solidFill>
                <a:cs typeface="Arial" pitchFamily="34" charset="0"/>
              </a:rPr>
              <a:t> phân tử.</a:t>
            </a: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6502400" y="3200400"/>
            <a:ext cx="2209800" cy="1066800"/>
          </a:xfrm>
          <a:prstGeom prst="flowChartProcess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rgbClr val="0000FF"/>
                </a:solidFill>
                <a:cs typeface="Arial" pitchFamily="34" charset="0"/>
              </a:rPr>
              <a:t>thế năng</a:t>
            </a:r>
          </a:p>
          <a:p>
            <a:pPr algn="ctr" eaLnBrk="1" hangingPunct="1"/>
            <a:r>
              <a:rPr lang="en-US" altLang="vi-VN" sz="2800">
                <a:solidFill>
                  <a:srgbClr val="0000FF"/>
                </a:solidFill>
                <a:cs typeface="Arial" pitchFamily="34" charset="0"/>
              </a:rPr>
              <a:t> phân tử</a:t>
            </a:r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>
            <a:off x="5257800" y="1905000"/>
            <a:ext cx="976313" cy="228600"/>
          </a:xfrm>
          <a:prstGeom prst="rightArrow">
            <a:avLst>
              <a:gd name="adj1" fmla="val 50000"/>
              <a:gd name="adj2" fmla="val 106771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cs typeface="Arial" pitchFamily="34" charset="0"/>
            </a:endParaRPr>
          </a:p>
        </p:txBody>
      </p:sp>
      <p:sp>
        <p:nvSpPr>
          <p:cNvPr id="90120" name="AutoShape 8"/>
          <p:cNvSpPr>
            <a:spLocks noChangeArrowheads="1"/>
          </p:cNvSpPr>
          <p:nvPr/>
        </p:nvSpPr>
        <p:spPr bwMode="auto">
          <a:xfrm>
            <a:off x="5257800" y="3581400"/>
            <a:ext cx="976313" cy="228600"/>
          </a:xfrm>
          <a:prstGeom prst="rightArrow">
            <a:avLst>
              <a:gd name="adj1" fmla="val 50000"/>
              <a:gd name="adj2" fmla="val 106771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cs typeface="Arial" pitchFamily="34" charset="0"/>
            </a:endParaRPr>
          </a:p>
        </p:txBody>
      </p:sp>
      <p:sp>
        <p:nvSpPr>
          <p:cNvPr id="90121" name="Rectangl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77000" y="4876800"/>
            <a:ext cx="2235200" cy="609600"/>
          </a:xfrm>
          <a:prstGeom prst="rect">
            <a:avLst/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>
                <a:solidFill>
                  <a:srgbClr val="0000FF"/>
                </a:solidFill>
                <a:cs typeface="Arial" pitchFamily="34" charset="0"/>
              </a:rPr>
              <a:t>Nội năng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7416800" y="25146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cs typeface="Arial" pitchFamily="34" charset="0"/>
              </a:rPr>
              <a:t>+</a:t>
            </a: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7416800" y="4281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cs typeface="Arial" pitchFamily="34" charset="0"/>
              </a:rPr>
              <a:t>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nimBg="1"/>
      <p:bldP spid="90115" grpId="1" animBg="1"/>
      <p:bldP spid="90117" grpId="0" animBg="1"/>
      <p:bldP spid="90118" grpId="0" animBg="1"/>
      <p:bldP spid="90119" grpId="0" animBg="1"/>
      <p:bldP spid="90120" grpId="0" animBg="1"/>
      <p:bldP spid="90121" grpId="0" animBg="1"/>
      <p:bldP spid="90122" grpId="0"/>
      <p:bldP spid="901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52400" y="228600"/>
            <a:ext cx="655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cs typeface="Arial" pitchFamily="34" charset="0"/>
              </a:rPr>
              <a:t>I. NỘI NĂNG</a:t>
            </a:r>
          </a:p>
        </p:txBody>
      </p:sp>
      <p:sp>
        <p:nvSpPr>
          <p:cNvPr id="6150" name="Text 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88092" y="1066800"/>
            <a:ext cx="716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CC"/>
                </a:solidFill>
                <a:cs typeface="Arial" pitchFamily="34" charset="0"/>
              </a:rPr>
              <a:t>1. </a:t>
            </a:r>
            <a:r>
              <a:rPr lang="en-US" altLang="vi-VN" sz="2800" b="1" dirty="0" err="1">
                <a:solidFill>
                  <a:srgbClr val="0000CC"/>
                </a:solidFill>
                <a:cs typeface="Arial" pitchFamily="34" charset="0"/>
              </a:rPr>
              <a:t>Nội</a:t>
            </a:r>
            <a:r>
              <a:rPr lang="en-US" altLang="vi-VN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cs typeface="Arial" pitchFamily="34" charset="0"/>
              </a:rPr>
              <a:t>năng</a:t>
            </a:r>
            <a:r>
              <a:rPr lang="en-US" altLang="vi-VN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cs typeface="Arial" pitchFamily="34" charset="0"/>
              </a:rPr>
              <a:t>là</a:t>
            </a:r>
            <a:r>
              <a:rPr lang="en-US" altLang="vi-VN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cs typeface="Arial" pitchFamily="34" charset="0"/>
              </a:rPr>
              <a:t>gì</a:t>
            </a:r>
            <a:r>
              <a:rPr lang="en-US" altLang="vi-VN" sz="2800" b="1" dirty="0">
                <a:solidFill>
                  <a:srgbClr val="0000CC"/>
                </a:solidFill>
                <a:cs typeface="Arial" pitchFamily="34" charset="0"/>
              </a:rPr>
              <a:t>?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9600" y="1981200"/>
            <a:ext cx="8305800" cy="291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ts val="0"/>
              </a:spcBef>
              <a:spcAft>
                <a:spcPts val="60"/>
              </a:spcAft>
            </a:pPr>
            <a:r>
              <a:rPr lang="en-US" altLang="vi-VN" sz="2800" b="1" smtClean="0">
                <a:cs typeface="Arial" pitchFamily="34" charset="0"/>
              </a:rPr>
              <a:t>- Định </a:t>
            </a:r>
            <a:r>
              <a:rPr lang="en-US" altLang="vi-VN" sz="2800" b="1" dirty="0" err="1" smtClean="0">
                <a:cs typeface="Arial" pitchFamily="34" charset="0"/>
              </a:rPr>
              <a:t>nghĩa</a:t>
            </a:r>
            <a:r>
              <a:rPr lang="en-US" altLang="vi-VN" sz="2800" b="1" dirty="0" smtClean="0">
                <a:cs typeface="Arial" pitchFamily="34" charset="0"/>
              </a:rPr>
              <a:t>: </a:t>
            </a:r>
            <a:r>
              <a:rPr lang="en-US" altLang="vi-VN" sz="2800" dirty="0" err="1" smtClean="0">
                <a:cs typeface="Arial" pitchFamily="34" charset="0"/>
              </a:rPr>
              <a:t>Trong</a:t>
            </a:r>
            <a:r>
              <a:rPr lang="en-US" altLang="vi-VN" sz="2800" dirty="0" smtClean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nhiệt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động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lực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học</a:t>
            </a:r>
            <a:r>
              <a:rPr lang="en-US" altLang="vi-VN" sz="2800" dirty="0">
                <a:cs typeface="Arial" pitchFamily="34" charset="0"/>
              </a:rPr>
              <a:t>, </a:t>
            </a:r>
            <a:r>
              <a:rPr lang="en-US" altLang="vi-VN" sz="2800" dirty="0" err="1">
                <a:cs typeface="Arial" pitchFamily="34" charset="0"/>
              </a:rPr>
              <a:t>người</a:t>
            </a:r>
            <a:r>
              <a:rPr lang="en-US" altLang="vi-VN" sz="2800" dirty="0">
                <a:cs typeface="Arial" pitchFamily="34" charset="0"/>
              </a:rPr>
              <a:t> ta </a:t>
            </a:r>
            <a:r>
              <a:rPr lang="en-US" altLang="vi-VN" sz="2800" dirty="0" err="1">
                <a:cs typeface="Arial" pitchFamily="34" charset="0"/>
              </a:rPr>
              <a:t>gọi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tổng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động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năng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và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thế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năng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của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các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phân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tử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cấu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tạo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nên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vật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là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nội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năng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của</a:t>
            </a:r>
            <a:r>
              <a:rPr lang="en-US" altLang="vi-VN" sz="2800" dirty="0">
                <a:cs typeface="Arial" pitchFamily="34" charset="0"/>
              </a:rPr>
              <a:t> </a:t>
            </a:r>
            <a:r>
              <a:rPr lang="en-US" altLang="vi-VN" sz="2800" dirty="0" err="1">
                <a:cs typeface="Arial" pitchFamily="34" charset="0"/>
              </a:rPr>
              <a:t>vật</a:t>
            </a:r>
            <a:r>
              <a:rPr lang="en-US" altLang="vi-VN" sz="2800" dirty="0">
                <a:cs typeface="Arial" pitchFamily="34" charset="0"/>
              </a:rPr>
              <a:t>.</a:t>
            </a:r>
          </a:p>
          <a:p>
            <a:pPr algn="just" eaLnBrk="1" hangingPunct="1">
              <a:lnSpc>
                <a:spcPct val="130000"/>
              </a:lnSpc>
              <a:spcBef>
                <a:spcPts val="0"/>
              </a:spcBef>
              <a:spcAft>
                <a:spcPts val="60"/>
              </a:spcAft>
            </a:pPr>
            <a:r>
              <a:rPr lang="en-US" altLang="vi-VN" sz="2800" b="1" smtClean="0">
                <a:cs typeface="Arial" pitchFamily="34" charset="0"/>
              </a:rPr>
              <a:t>- Kí hiệu: </a:t>
            </a:r>
            <a:r>
              <a:rPr lang="en-US" altLang="vi-VN" sz="2800" dirty="0">
                <a:cs typeface="Arial" pitchFamily="34" charset="0"/>
              </a:rPr>
              <a:t>U</a:t>
            </a:r>
            <a:r>
              <a:rPr lang="en-US" altLang="vi-VN" sz="2800" b="1" dirty="0">
                <a:cs typeface="Arial" pitchFamily="34" charset="0"/>
              </a:rPr>
              <a:t> </a:t>
            </a:r>
          </a:p>
          <a:p>
            <a:pPr algn="just" eaLnBrk="1" hangingPunct="1">
              <a:lnSpc>
                <a:spcPct val="130000"/>
              </a:lnSpc>
              <a:spcBef>
                <a:spcPts val="0"/>
              </a:spcBef>
              <a:spcAft>
                <a:spcPts val="60"/>
              </a:spcAft>
            </a:pPr>
            <a:r>
              <a:rPr lang="en-US" altLang="vi-VN" sz="2800" b="1" smtClean="0">
                <a:cs typeface="Arial" pitchFamily="34" charset="0"/>
              </a:rPr>
              <a:t>- Đơn vị: </a:t>
            </a:r>
            <a:r>
              <a:rPr lang="en-US" altLang="vi-VN" sz="2800">
                <a:cs typeface="Arial" pitchFamily="34" charset="0"/>
              </a:rPr>
              <a:t>Jun </a:t>
            </a:r>
            <a:r>
              <a:rPr lang="en-US" altLang="vi-VN" sz="2800" smtClean="0">
                <a:cs typeface="Arial" pitchFamily="34" charset="0"/>
              </a:rPr>
              <a:t>(J)</a:t>
            </a:r>
            <a:endParaRPr lang="en-US" altLang="vi-VN" sz="28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AutoShape 2"/>
          <p:cNvSpPr>
            <a:spLocks noChangeArrowheads="1"/>
          </p:cNvSpPr>
          <p:nvPr/>
        </p:nvSpPr>
        <p:spPr bwMode="auto">
          <a:xfrm>
            <a:off x="228600" y="152400"/>
            <a:ext cx="8915400" cy="1447800"/>
          </a:xfrm>
          <a:prstGeom prst="cloudCallout">
            <a:avLst>
              <a:gd name="adj1" fmla="val -50213"/>
              <a:gd name="adj2" fmla="val 113394"/>
            </a:avLst>
          </a:prstGeom>
          <a:solidFill>
            <a:srgbClr val="BFFDEA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>
                <a:cs typeface="Arial" pitchFamily="34" charset="0"/>
              </a:rPr>
              <a:t>Vậy nội năng của một vật phụ thuộc vào những yếu tố nào?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304800" y="2095500"/>
            <a:ext cx="1600200" cy="5334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dirty="0" err="1">
                <a:cs typeface="Arial" pitchFamily="34" charset="0"/>
              </a:rPr>
              <a:t>Nhiệt</a:t>
            </a:r>
            <a:r>
              <a:rPr lang="en-US" altLang="vi-VN" sz="2400" b="1" dirty="0">
                <a:cs typeface="Arial" pitchFamily="34" charset="0"/>
              </a:rPr>
              <a:t> </a:t>
            </a:r>
            <a:r>
              <a:rPr lang="en-US" altLang="vi-VN" sz="2400" b="1" dirty="0" err="1">
                <a:cs typeface="Arial" pitchFamily="34" charset="0"/>
              </a:rPr>
              <a:t>độ</a:t>
            </a:r>
            <a:endParaRPr lang="en-US" altLang="vi-VN" sz="2400" dirty="0">
              <a:cs typeface="Arial" pitchFamily="34" charset="0"/>
            </a:endParaRP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3200400" y="1905000"/>
            <a:ext cx="4457700" cy="914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i="1" err="1">
                <a:solidFill>
                  <a:srgbClr val="0000FF"/>
                </a:solidFill>
                <a:cs typeface="Arial" pitchFamily="34" charset="0"/>
                <a:sym typeface="Wingdings" panose="05000000000000000000" pitchFamily="2" charset="2"/>
              </a:rPr>
              <a:t>Vận</a:t>
            </a:r>
            <a:r>
              <a:rPr lang="en-US" altLang="vi-VN" sz="2400" i="1">
                <a:solidFill>
                  <a:srgbClr val="0000FF"/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altLang="vi-VN" sz="2400" i="1" smtClean="0">
                <a:solidFill>
                  <a:srgbClr val="0000FF"/>
                </a:solidFill>
                <a:cs typeface="Arial" pitchFamily="34" charset="0"/>
                <a:sym typeface="Wingdings" panose="05000000000000000000" pitchFamily="2" charset="2"/>
              </a:rPr>
              <a:t>tốc</a:t>
            </a:r>
            <a:r>
              <a:rPr lang="en-US" altLang="vi-VN" sz="2400" i="1" dirty="0">
                <a:solidFill>
                  <a:srgbClr val="0000FF"/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altLang="vi-VN" sz="2400" i="1" smtClean="0">
                <a:solidFill>
                  <a:srgbClr val="0000FF"/>
                </a:solidFill>
                <a:cs typeface="Arial" pitchFamily="34" charset="0"/>
                <a:sym typeface="Wingdings" panose="05000000000000000000" pitchFamily="2" charset="2"/>
              </a:rPr>
              <a:t>của </a:t>
            </a:r>
            <a:r>
              <a:rPr lang="en-US" altLang="vi-VN" sz="2400" i="1" dirty="0" err="1">
                <a:solidFill>
                  <a:srgbClr val="0000FF"/>
                </a:solidFill>
                <a:cs typeface="Arial" pitchFamily="34" charset="0"/>
                <a:sym typeface="Wingdings" panose="05000000000000000000" pitchFamily="2" charset="2"/>
              </a:rPr>
              <a:t>các</a:t>
            </a:r>
            <a:r>
              <a:rPr lang="en-US" altLang="vi-VN" sz="2400" i="1" dirty="0">
                <a:solidFill>
                  <a:srgbClr val="0000FF"/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cs typeface="Arial" pitchFamily="34" charset="0"/>
                <a:sym typeface="Wingdings" panose="05000000000000000000" pitchFamily="2" charset="2"/>
              </a:rPr>
              <a:t>phân</a:t>
            </a:r>
            <a:r>
              <a:rPr lang="en-US" altLang="vi-VN" sz="2400" i="1" dirty="0">
                <a:solidFill>
                  <a:srgbClr val="0000FF"/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cs typeface="Arial" pitchFamily="34" charset="0"/>
                <a:sym typeface="Wingdings" panose="05000000000000000000" pitchFamily="2" charset="2"/>
              </a:rPr>
              <a:t>tử</a:t>
            </a:r>
            <a:r>
              <a:rPr lang="en-US" altLang="vi-VN" sz="2400" i="1" dirty="0">
                <a:solidFill>
                  <a:srgbClr val="0000FF"/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cs typeface="Arial" pitchFamily="34" charset="0"/>
                <a:sym typeface="Wingdings" panose="05000000000000000000" pitchFamily="2" charset="2"/>
              </a:rPr>
              <a:t>thay</a:t>
            </a:r>
            <a:r>
              <a:rPr lang="en-US" altLang="vi-VN" sz="2400" i="1" dirty="0">
                <a:solidFill>
                  <a:srgbClr val="0000FF"/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cs typeface="Arial" pitchFamily="34" charset="0"/>
                <a:sym typeface="Wingdings" panose="05000000000000000000" pitchFamily="2" charset="2"/>
              </a:rPr>
              <a:t>đổi</a:t>
            </a:r>
            <a:endParaRPr lang="en-US" altLang="vi-VN" sz="2400" i="1" dirty="0">
              <a:solidFill>
                <a:srgbClr val="0000FF"/>
              </a:solidFill>
              <a:cs typeface="Arial" pitchFamily="34" charset="0"/>
              <a:sym typeface="Wingdings" panose="05000000000000000000" pitchFamily="2" charset="2"/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5105400" y="3048000"/>
            <a:ext cx="3886200" cy="914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60"/>
              </a:spcAft>
            </a:pPr>
            <a:r>
              <a:rPr lang="en-US" altLang="vi-VN" sz="2400" i="1" dirty="0" err="1">
                <a:solidFill>
                  <a:srgbClr val="0000FF"/>
                </a:solidFill>
                <a:cs typeface="Arial" pitchFamily="34" charset="0"/>
                <a:sym typeface="Wingdings" panose="05000000000000000000" pitchFamily="2" charset="2"/>
              </a:rPr>
              <a:t>Động</a:t>
            </a:r>
            <a:r>
              <a:rPr lang="en-US" altLang="vi-VN" sz="2400" i="1" dirty="0">
                <a:solidFill>
                  <a:srgbClr val="0000FF"/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altLang="vi-VN" sz="2400" i="1" err="1">
                <a:solidFill>
                  <a:srgbClr val="0000FF"/>
                </a:solidFill>
                <a:cs typeface="Arial" pitchFamily="34" charset="0"/>
                <a:sym typeface="Wingdings" panose="05000000000000000000" pitchFamily="2" charset="2"/>
              </a:rPr>
              <a:t>năng</a:t>
            </a:r>
            <a:r>
              <a:rPr lang="en-US" altLang="vi-VN" sz="2400" i="1">
                <a:solidFill>
                  <a:srgbClr val="0000FF"/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altLang="vi-VN" sz="2400" i="1" smtClean="0">
                <a:solidFill>
                  <a:srgbClr val="0000FF"/>
                </a:solidFill>
                <a:cs typeface="Arial" pitchFamily="34" charset="0"/>
                <a:sym typeface="Wingdings" panose="05000000000000000000" pitchFamily="2" charset="2"/>
              </a:rPr>
              <a:t>phân </a:t>
            </a:r>
            <a:r>
              <a:rPr lang="en-US" altLang="vi-VN" sz="2400" i="1" dirty="0" err="1">
                <a:solidFill>
                  <a:srgbClr val="0000FF"/>
                </a:solidFill>
                <a:cs typeface="Arial" pitchFamily="34" charset="0"/>
                <a:sym typeface="Wingdings" panose="05000000000000000000" pitchFamily="2" charset="2"/>
              </a:rPr>
              <a:t>tử</a:t>
            </a:r>
            <a:r>
              <a:rPr lang="en-US" altLang="vi-VN" sz="2400" i="1" dirty="0">
                <a:solidFill>
                  <a:srgbClr val="0000FF"/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cs typeface="Arial" pitchFamily="34" charset="0"/>
                <a:sym typeface="Wingdings" panose="05000000000000000000" pitchFamily="2" charset="2"/>
              </a:rPr>
              <a:t>thay</a:t>
            </a:r>
            <a:r>
              <a:rPr lang="en-US" altLang="vi-VN" sz="2400" i="1" dirty="0">
                <a:solidFill>
                  <a:srgbClr val="0000FF"/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cs typeface="Arial" pitchFamily="34" charset="0"/>
                <a:sym typeface="Wingdings" panose="05000000000000000000" pitchFamily="2" charset="2"/>
              </a:rPr>
              <a:t>đổi</a:t>
            </a:r>
            <a:r>
              <a:rPr lang="en-US" altLang="vi-VN" sz="2400" i="1" dirty="0">
                <a:solidFill>
                  <a:srgbClr val="0000FF"/>
                </a:solidFill>
                <a:cs typeface="Arial" pitchFamily="34" charset="0"/>
                <a:sym typeface="Wingdings" panose="05000000000000000000" pitchFamily="2" charset="2"/>
              </a:rPr>
              <a:t>.</a:t>
            </a:r>
            <a:endParaRPr lang="en-US" altLang="vi-VN" sz="2400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304800" y="4584700"/>
            <a:ext cx="1600200" cy="5334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dirty="0" err="1">
                <a:cs typeface="Arial" pitchFamily="34" charset="0"/>
                <a:sym typeface="Wingdings" panose="05000000000000000000" pitchFamily="2" charset="2"/>
              </a:rPr>
              <a:t>Thể</a:t>
            </a:r>
            <a:r>
              <a:rPr lang="en-US" altLang="vi-VN" sz="2400" b="1" dirty="0"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altLang="vi-VN" sz="2400" b="1" dirty="0" err="1">
                <a:cs typeface="Arial" pitchFamily="34" charset="0"/>
                <a:sym typeface="Wingdings" panose="05000000000000000000" pitchFamily="2" charset="2"/>
              </a:rPr>
              <a:t>tích</a:t>
            </a:r>
            <a:endParaRPr lang="en-US" altLang="vi-VN" sz="2400" dirty="0">
              <a:cs typeface="Arial" pitchFamily="34" charset="0"/>
              <a:sym typeface="Wingdings" panose="05000000000000000000" pitchFamily="2" charset="2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3352800" y="4419600"/>
            <a:ext cx="3581400" cy="91440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i="1" dirty="0" err="1">
                <a:solidFill>
                  <a:srgbClr val="6600CC"/>
                </a:solidFill>
                <a:cs typeface="Arial" pitchFamily="34" charset="0"/>
                <a:sym typeface="Wingdings" panose="05000000000000000000" pitchFamily="2" charset="2"/>
              </a:rPr>
              <a:t>Khoảng</a:t>
            </a:r>
            <a:r>
              <a:rPr lang="en-US" altLang="vi-VN" sz="2400" i="1" dirty="0">
                <a:solidFill>
                  <a:srgbClr val="6600CC"/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altLang="vi-VN" sz="2400" i="1" dirty="0" err="1">
                <a:solidFill>
                  <a:srgbClr val="6600CC"/>
                </a:solidFill>
                <a:cs typeface="Arial" pitchFamily="34" charset="0"/>
                <a:sym typeface="Wingdings" panose="05000000000000000000" pitchFamily="2" charset="2"/>
              </a:rPr>
              <a:t>cách</a:t>
            </a:r>
            <a:r>
              <a:rPr lang="en-US" altLang="vi-VN" sz="2400" i="1" dirty="0">
                <a:solidFill>
                  <a:srgbClr val="6600CC"/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altLang="vi-VN" sz="2400" i="1" dirty="0" err="1">
                <a:solidFill>
                  <a:srgbClr val="6600CC"/>
                </a:solidFill>
                <a:cs typeface="Arial" pitchFamily="34" charset="0"/>
                <a:sym typeface="Wingdings" panose="05000000000000000000" pitchFamily="2" charset="2"/>
              </a:rPr>
              <a:t>giữa</a:t>
            </a:r>
            <a:endParaRPr lang="en-US" altLang="vi-VN" sz="2400" i="1" dirty="0">
              <a:solidFill>
                <a:srgbClr val="6600CC"/>
              </a:solidFill>
              <a:cs typeface="Arial" pitchFamily="34" charset="0"/>
              <a:sym typeface="Wingdings" panose="05000000000000000000" pitchFamily="2" charset="2"/>
            </a:endParaRPr>
          </a:p>
          <a:p>
            <a:pPr algn="ctr" eaLnBrk="1" hangingPunct="1"/>
            <a:r>
              <a:rPr lang="en-US" altLang="vi-VN" sz="2400" i="1" dirty="0">
                <a:solidFill>
                  <a:srgbClr val="6600CC"/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altLang="vi-VN" sz="2400" i="1" dirty="0" err="1">
                <a:solidFill>
                  <a:srgbClr val="6600CC"/>
                </a:solidFill>
                <a:cs typeface="Arial" pitchFamily="34" charset="0"/>
                <a:sym typeface="Wingdings" panose="05000000000000000000" pitchFamily="2" charset="2"/>
              </a:rPr>
              <a:t>các</a:t>
            </a:r>
            <a:r>
              <a:rPr lang="en-US" altLang="vi-VN" sz="2400" i="1" dirty="0">
                <a:solidFill>
                  <a:srgbClr val="6600CC"/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altLang="vi-VN" sz="2400" i="1" dirty="0" err="1">
                <a:solidFill>
                  <a:srgbClr val="6600CC"/>
                </a:solidFill>
                <a:cs typeface="Arial" pitchFamily="34" charset="0"/>
                <a:sym typeface="Wingdings" panose="05000000000000000000" pitchFamily="2" charset="2"/>
              </a:rPr>
              <a:t>phân</a:t>
            </a:r>
            <a:r>
              <a:rPr lang="en-US" altLang="vi-VN" sz="2400" i="1" dirty="0">
                <a:solidFill>
                  <a:srgbClr val="6600CC"/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altLang="vi-VN" sz="2400" i="1" dirty="0" err="1">
                <a:solidFill>
                  <a:srgbClr val="6600CC"/>
                </a:solidFill>
                <a:cs typeface="Arial" pitchFamily="34" charset="0"/>
                <a:sym typeface="Wingdings" panose="05000000000000000000" pitchFamily="2" charset="2"/>
              </a:rPr>
              <a:t>tử</a:t>
            </a:r>
            <a:r>
              <a:rPr lang="en-US" altLang="vi-VN" sz="2400" i="1" dirty="0">
                <a:solidFill>
                  <a:srgbClr val="6600CC"/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altLang="vi-VN" sz="2400" i="1" dirty="0" err="1">
                <a:solidFill>
                  <a:srgbClr val="6600CC"/>
                </a:solidFill>
                <a:cs typeface="Arial" pitchFamily="34" charset="0"/>
                <a:sym typeface="Wingdings" panose="05000000000000000000" pitchFamily="2" charset="2"/>
              </a:rPr>
              <a:t>thay</a:t>
            </a:r>
            <a:r>
              <a:rPr lang="en-US" altLang="vi-VN" sz="2400" i="1" dirty="0">
                <a:solidFill>
                  <a:srgbClr val="6600CC"/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altLang="vi-VN" sz="2400" i="1" dirty="0" err="1">
                <a:solidFill>
                  <a:srgbClr val="6600CC"/>
                </a:solidFill>
                <a:cs typeface="Arial" pitchFamily="34" charset="0"/>
                <a:sym typeface="Wingdings" panose="05000000000000000000" pitchFamily="2" charset="2"/>
              </a:rPr>
              <a:t>đổi</a:t>
            </a:r>
            <a:endParaRPr lang="en-US" altLang="vi-VN" sz="2400" i="1" dirty="0">
              <a:solidFill>
                <a:srgbClr val="6600CC"/>
              </a:solidFill>
              <a:cs typeface="Arial" pitchFamily="34" charset="0"/>
              <a:sym typeface="Wingdings" panose="05000000000000000000" pitchFamily="2" charset="2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5791200" y="5562600"/>
            <a:ext cx="3200400" cy="99060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60"/>
              </a:spcAft>
            </a:pPr>
            <a:r>
              <a:rPr lang="en-US" altLang="vi-VN" sz="2400" i="1" dirty="0" err="1">
                <a:solidFill>
                  <a:srgbClr val="6600CC"/>
                </a:solidFill>
                <a:cs typeface="Arial" pitchFamily="34" charset="0"/>
                <a:sym typeface="Wingdings" panose="05000000000000000000" pitchFamily="2" charset="2"/>
              </a:rPr>
              <a:t>Thế</a:t>
            </a:r>
            <a:r>
              <a:rPr lang="en-US" altLang="vi-VN" sz="2400" i="1" dirty="0">
                <a:solidFill>
                  <a:srgbClr val="6600CC"/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altLang="vi-VN" sz="2400" i="1" dirty="0" err="1">
                <a:solidFill>
                  <a:srgbClr val="6600CC"/>
                </a:solidFill>
                <a:cs typeface="Arial" pitchFamily="34" charset="0"/>
                <a:sym typeface="Wingdings" panose="05000000000000000000" pitchFamily="2" charset="2"/>
              </a:rPr>
              <a:t>năng</a:t>
            </a:r>
            <a:r>
              <a:rPr lang="en-US" altLang="vi-VN" sz="2400" i="1" dirty="0">
                <a:solidFill>
                  <a:srgbClr val="6600CC"/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altLang="vi-VN" sz="2400" i="1" dirty="0" err="1">
                <a:solidFill>
                  <a:srgbClr val="6600CC"/>
                </a:solidFill>
                <a:cs typeface="Arial" pitchFamily="34" charset="0"/>
                <a:sym typeface="Wingdings" panose="05000000000000000000" pitchFamily="2" charset="2"/>
              </a:rPr>
              <a:t>tương</a:t>
            </a:r>
            <a:r>
              <a:rPr lang="en-US" altLang="vi-VN" sz="2400" i="1" dirty="0">
                <a:solidFill>
                  <a:srgbClr val="6600CC"/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altLang="vi-VN" sz="2400" i="1" dirty="0" err="1">
                <a:solidFill>
                  <a:srgbClr val="6600CC"/>
                </a:solidFill>
                <a:cs typeface="Arial" pitchFamily="34" charset="0"/>
                <a:sym typeface="Wingdings" panose="05000000000000000000" pitchFamily="2" charset="2"/>
              </a:rPr>
              <a:t>tác</a:t>
            </a:r>
            <a:r>
              <a:rPr lang="en-US" altLang="vi-VN" sz="2400" i="1" dirty="0">
                <a:solidFill>
                  <a:srgbClr val="6600CC"/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</a:p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60"/>
              </a:spcAft>
            </a:pPr>
            <a:r>
              <a:rPr lang="en-US" altLang="vi-VN" sz="2400" i="1" smtClean="0">
                <a:solidFill>
                  <a:srgbClr val="6600CC"/>
                </a:solidFill>
                <a:cs typeface="Arial" pitchFamily="34" charset="0"/>
                <a:sym typeface="Wingdings" panose="05000000000000000000" pitchFamily="2" charset="2"/>
              </a:rPr>
              <a:t>phân tử thay </a:t>
            </a:r>
            <a:r>
              <a:rPr lang="en-US" altLang="vi-VN" sz="2400" i="1" dirty="0" err="1">
                <a:solidFill>
                  <a:srgbClr val="6600CC"/>
                </a:solidFill>
                <a:cs typeface="Arial" pitchFamily="34" charset="0"/>
                <a:sym typeface="Wingdings" panose="05000000000000000000" pitchFamily="2" charset="2"/>
              </a:rPr>
              <a:t>đổi</a:t>
            </a:r>
            <a:r>
              <a:rPr lang="en-US" altLang="vi-VN" sz="2400" i="1" dirty="0">
                <a:solidFill>
                  <a:srgbClr val="6600CC"/>
                </a:solidFill>
                <a:cs typeface="Arial" pitchFamily="34" charset="0"/>
                <a:sym typeface="Wingdings" panose="05000000000000000000" pitchFamily="2" charset="2"/>
              </a:rPr>
              <a:t>.</a:t>
            </a:r>
            <a:endParaRPr lang="en-US" altLang="vi-VN" sz="2400" dirty="0">
              <a:solidFill>
                <a:srgbClr val="6600CC"/>
              </a:solidFill>
              <a:cs typeface="Arial" pitchFamily="34" charset="0"/>
            </a:endParaRPr>
          </a:p>
        </p:txBody>
      </p:sp>
      <p:sp>
        <p:nvSpPr>
          <p:cNvPr id="91146" name="AutoShape 10"/>
          <p:cNvSpPr>
            <a:spLocks noChangeArrowheads="1"/>
          </p:cNvSpPr>
          <p:nvPr/>
        </p:nvSpPr>
        <p:spPr bwMode="auto">
          <a:xfrm>
            <a:off x="1905000" y="1994586"/>
            <a:ext cx="1295400" cy="800100"/>
          </a:xfrm>
          <a:prstGeom prst="rightArrow">
            <a:avLst>
              <a:gd name="adj1" fmla="val 50000"/>
              <a:gd name="adj2" fmla="val 40625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000" dirty="0" err="1">
                <a:cs typeface="Arial" pitchFamily="34" charset="0"/>
              </a:rPr>
              <a:t>Thay</a:t>
            </a:r>
            <a:r>
              <a:rPr lang="en-US" altLang="vi-VN" sz="2000" dirty="0">
                <a:cs typeface="Arial" pitchFamily="34" charset="0"/>
              </a:rPr>
              <a:t> </a:t>
            </a:r>
            <a:r>
              <a:rPr lang="en-US" altLang="vi-VN" sz="2000" dirty="0" err="1">
                <a:cs typeface="Arial" pitchFamily="34" charset="0"/>
              </a:rPr>
              <a:t>đổi</a:t>
            </a:r>
            <a:endParaRPr lang="en-US" altLang="vi-VN" sz="2000" dirty="0">
              <a:cs typeface="Arial" pitchFamily="34" charset="0"/>
            </a:endParaRPr>
          </a:p>
        </p:txBody>
      </p:sp>
      <p:sp>
        <p:nvSpPr>
          <p:cNvPr id="91147" name="AutoShape 11"/>
          <p:cNvSpPr>
            <a:spLocks noChangeArrowheads="1"/>
          </p:cNvSpPr>
          <p:nvPr/>
        </p:nvSpPr>
        <p:spPr bwMode="auto">
          <a:xfrm>
            <a:off x="1905000" y="4495800"/>
            <a:ext cx="1295400" cy="762000"/>
          </a:xfrm>
          <a:prstGeom prst="rightArrow">
            <a:avLst>
              <a:gd name="adj1" fmla="val 50000"/>
              <a:gd name="adj2" fmla="val 40625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000" dirty="0" err="1">
                <a:cs typeface="Arial" pitchFamily="34" charset="0"/>
              </a:rPr>
              <a:t>Thay</a:t>
            </a:r>
            <a:r>
              <a:rPr lang="en-US" altLang="vi-VN" sz="2000" dirty="0">
                <a:cs typeface="Arial" pitchFamily="34" charset="0"/>
              </a:rPr>
              <a:t> </a:t>
            </a:r>
            <a:r>
              <a:rPr lang="en-US" altLang="vi-VN" sz="2000" dirty="0" err="1">
                <a:cs typeface="Arial" pitchFamily="34" charset="0"/>
              </a:rPr>
              <a:t>đổi</a:t>
            </a:r>
            <a:endParaRPr lang="en-US" altLang="vi-VN" sz="2000" dirty="0">
              <a:cs typeface="Arial" pitchFamily="34" charset="0"/>
            </a:endParaRPr>
          </a:p>
        </p:txBody>
      </p:sp>
      <p:sp>
        <p:nvSpPr>
          <p:cNvPr id="91148" name="AutoShape 12"/>
          <p:cNvSpPr>
            <a:spLocks noChangeArrowheads="1"/>
          </p:cNvSpPr>
          <p:nvPr/>
        </p:nvSpPr>
        <p:spPr bwMode="auto">
          <a:xfrm>
            <a:off x="7010400" y="2133600"/>
            <a:ext cx="1447800" cy="1143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704" y="5399"/>
                  <a:pt x="10609" y="5402"/>
                  <a:pt x="10514" y="5407"/>
                </a:cubicBezTo>
                <a:lnTo>
                  <a:pt x="10229" y="15"/>
                </a:lnTo>
                <a:cubicBezTo>
                  <a:pt x="10419" y="5"/>
                  <a:pt x="10609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2600">
              <a:cs typeface="Arial" pitchFamily="34" charset="0"/>
            </a:endParaRPr>
          </a:p>
        </p:txBody>
      </p:sp>
      <p:sp>
        <p:nvSpPr>
          <p:cNvPr id="91149" name="AutoShape 13"/>
          <p:cNvSpPr>
            <a:spLocks noChangeArrowheads="1"/>
          </p:cNvSpPr>
          <p:nvPr/>
        </p:nvSpPr>
        <p:spPr bwMode="auto">
          <a:xfrm>
            <a:off x="6248400" y="4686300"/>
            <a:ext cx="1447800" cy="1143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704" y="5399"/>
                  <a:pt x="10609" y="5402"/>
                  <a:pt x="10514" y="5407"/>
                </a:cubicBezTo>
                <a:lnTo>
                  <a:pt x="10229" y="15"/>
                </a:lnTo>
                <a:cubicBezTo>
                  <a:pt x="10419" y="5"/>
                  <a:pt x="10609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2600">
              <a:cs typeface="Arial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57200" y="381000"/>
            <a:ext cx="8534400" cy="152400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600" b="1" i="1" smtClean="0">
                <a:solidFill>
                  <a:srgbClr val="0000FF"/>
                </a:solidFill>
                <a:cs typeface="Arial" pitchFamily="34" charset="0"/>
                <a:sym typeface="Wingdings" panose="05000000000000000000" pitchFamily="2" charset="2"/>
              </a:rPr>
              <a:t>Hãy </a:t>
            </a:r>
            <a:r>
              <a:rPr lang="en-US" altLang="vi-VN" sz="2600" b="1" i="1">
                <a:solidFill>
                  <a:srgbClr val="0000FF"/>
                </a:solidFill>
                <a:cs typeface="Arial" pitchFamily="34" charset="0"/>
                <a:sym typeface="Wingdings" panose="05000000000000000000" pitchFamily="2" charset="2"/>
              </a:rPr>
              <a:t>chứng tỏ nội năng của một vật </a:t>
            </a:r>
            <a:endParaRPr lang="en-US" altLang="vi-VN" sz="2600" b="1" i="1" smtClean="0">
              <a:solidFill>
                <a:srgbClr val="0000FF"/>
              </a:solidFill>
              <a:cs typeface="Arial" pitchFamily="34" charset="0"/>
              <a:sym typeface="Wingdings" panose="05000000000000000000" pitchFamily="2" charset="2"/>
            </a:endParaRPr>
          </a:p>
          <a:p>
            <a:pPr algn="just" eaLnBrk="1" hangingPunct="1"/>
            <a:r>
              <a:rPr lang="en-US" altLang="vi-VN" sz="2600" b="1" i="1" smtClean="0">
                <a:solidFill>
                  <a:srgbClr val="0000FF"/>
                </a:solidFill>
                <a:cs typeface="Arial" pitchFamily="34" charset="0"/>
                <a:sym typeface="Wingdings" panose="05000000000000000000" pitchFamily="2" charset="2"/>
              </a:rPr>
              <a:t>phụ thuộc vào nhiệt độ và thể tích của vật: U </a:t>
            </a:r>
            <a:r>
              <a:rPr lang="en-US" altLang="vi-VN" sz="2600" b="1" i="1">
                <a:solidFill>
                  <a:srgbClr val="0000FF"/>
                </a:solidFill>
                <a:cs typeface="Arial" pitchFamily="34" charset="0"/>
                <a:sym typeface="Wingdings" panose="05000000000000000000" pitchFamily="2" charset="2"/>
              </a:rPr>
              <a:t>= f(T,V).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362200" y="106363"/>
            <a:ext cx="5486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u="sng">
                <a:solidFill>
                  <a:srgbClr val="0000FF"/>
                </a:solidFill>
                <a:cs typeface="Arial" pitchFamily="34" charset="0"/>
              </a:rPr>
              <a:t>Câu hỏi C1 sgk/170?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133600" y="990600"/>
            <a:ext cx="5257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b="1" dirty="0" err="1">
                <a:solidFill>
                  <a:srgbClr val="0000FF"/>
                </a:solidFill>
                <a:cs typeface="Arial" pitchFamily="34" charset="0"/>
              </a:rPr>
              <a:t>Trả</a:t>
            </a:r>
            <a:r>
              <a:rPr lang="en-US" altLang="vi-VN" sz="26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vi-VN" sz="2600" b="1" dirty="0" err="1">
                <a:solidFill>
                  <a:srgbClr val="0000FF"/>
                </a:solidFill>
                <a:cs typeface="Arial" pitchFamily="34" charset="0"/>
              </a:rPr>
              <a:t>lời</a:t>
            </a:r>
            <a:r>
              <a:rPr lang="en-US" altLang="vi-VN" sz="26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vi-VN" sz="2600" b="1" dirty="0" err="1">
                <a:solidFill>
                  <a:srgbClr val="0000FF"/>
                </a:solidFill>
                <a:cs typeface="Arial" pitchFamily="34" charset="0"/>
              </a:rPr>
              <a:t>câu</a:t>
            </a:r>
            <a:r>
              <a:rPr lang="en-US" altLang="vi-VN" sz="26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vi-VN" sz="2600" b="1" dirty="0" err="1">
                <a:solidFill>
                  <a:srgbClr val="0000FF"/>
                </a:solidFill>
                <a:cs typeface="Arial" pitchFamily="34" charset="0"/>
              </a:rPr>
              <a:t>hỏi</a:t>
            </a:r>
            <a:r>
              <a:rPr lang="en-US" altLang="vi-VN" sz="2600" b="1" dirty="0">
                <a:solidFill>
                  <a:srgbClr val="0000FF"/>
                </a:solidFill>
                <a:cs typeface="Arial" pitchFamily="34" charset="0"/>
              </a:rPr>
              <a:t> C1 </a:t>
            </a:r>
            <a:r>
              <a:rPr lang="en-US" altLang="vi-VN" sz="2600" b="1" dirty="0" err="1">
                <a:solidFill>
                  <a:srgbClr val="0000FF"/>
                </a:solidFill>
                <a:cs typeface="Arial" pitchFamily="34" charset="0"/>
              </a:rPr>
              <a:t>sgk</a:t>
            </a:r>
            <a:r>
              <a:rPr lang="en-US" altLang="vi-VN" sz="2600" b="1" dirty="0">
                <a:solidFill>
                  <a:srgbClr val="0000FF"/>
                </a:solidFill>
                <a:cs typeface="Arial" pitchFamily="34" charset="0"/>
              </a:rPr>
              <a:t>/170:</a:t>
            </a:r>
            <a:r>
              <a:rPr lang="en-US" altLang="vi-VN" sz="2600" b="1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1828800" y="457200"/>
            <a:ext cx="7010400" cy="1066800"/>
          </a:xfrm>
          <a:prstGeom prst="wedgeRoundRectCallout">
            <a:avLst>
              <a:gd name="adj1" fmla="val -40384"/>
              <a:gd name="adj2" fmla="val 76190"/>
              <a:gd name="adj3" fmla="val 16667"/>
            </a:avLst>
          </a:prstGeom>
          <a:solidFill>
            <a:srgbClr val="BFFDEA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600">
                <a:solidFill>
                  <a:srgbClr val="0000FF"/>
                </a:solidFill>
                <a:cs typeface="Arial" pitchFamily="34" charset="0"/>
              </a:rPr>
              <a:t>Vậy nội n</a:t>
            </a:r>
            <a:r>
              <a:rPr lang="vi-VN" altLang="vi-VN" sz="2600">
                <a:solidFill>
                  <a:srgbClr val="0000FF"/>
                </a:solidFill>
                <a:cs typeface="Arial" pitchFamily="34" charset="0"/>
              </a:rPr>
              <a:t>ă</a:t>
            </a:r>
            <a:r>
              <a:rPr lang="en-US" altLang="vi-VN" sz="2600">
                <a:solidFill>
                  <a:srgbClr val="0000FF"/>
                </a:solidFill>
                <a:cs typeface="Arial" pitchFamily="34" charset="0"/>
              </a:rPr>
              <a:t>ng của một vật phụ thuộc vào nhiệt </a:t>
            </a:r>
            <a:r>
              <a:rPr lang="vi-VN" altLang="vi-VN" sz="2600">
                <a:solidFill>
                  <a:srgbClr val="0000FF"/>
                </a:solidFill>
                <a:cs typeface="Arial" pitchFamily="34" charset="0"/>
              </a:rPr>
              <a:t>độ</a:t>
            </a:r>
            <a:r>
              <a:rPr lang="en-US" altLang="vi-VN" sz="2600">
                <a:solidFill>
                  <a:srgbClr val="0000FF"/>
                </a:solidFill>
                <a:cs typeface="Arial" pitchFamily="34" charset="0"/>
              </a:rPr>
              <a:t> và thể tích.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nimBg="1"/>
      <p:bldP spid="91138" grpId="1" animBg="1"/>
      <p:bldP spid="91140" grpId="0" animBg="1"/>
      <p:bldP spid="91141" grpId="0" animBg="1"/>
      <p:bldP spid="91142" grpId="0" animBg="1"/>
      <p:bldP spid="91143" grpId="0" animBg="1"/>
      <p:bldP spid="91144" grpId="0" animBg="1"/>
      <p:bldP spid="91145" grpId="0" animBg="1"/>
      <p:bldP spid="91146" grpId="0" animBg="1"/>
      <p:bldP spid="91147" grpId="0" animBg="1"/>
      <p:bldP spid="91148" grpId="0" animBg="1"/>
      <p:bldP spid="91149" grpId="0" animBg="1"/>
      <p:bldP spid="14" grpId="0" animBg="1"/>
      <p:bldP spid="14" grpId="1" animBg="1"/>
      <p:bldP spid="15" grpId="0" build="allAtOnce"/>
      <p:bldP spid="16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>
            <a:spLocks noGrp="1" noChangeArrowheads="1"/>
          </p:cNvSpPr>
          <p:nvPr>
            <p:ph type="body" idx="1"/>
          </p:nvPr>
        </p:nvSpPr>
        <p:spPr>
          <a:xfrm>
            <a:off x="571500" y="3124200"/>
            <a:ext cx="8229600" cy="25146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spcBef>
                <a:spcPct val="0"/>
              </a:spcBef>
              <a:spcAft>
                <a:spcPts val="60"/>
              </a:spcAft>
              <a:buFontTx/>
              <a:buNone/>
            </a:pPr>
            <a:r>
              <a:rPr lang="en-US" altLang="vi-VN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altLang="vi-V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altLang="vi-V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vi-VN" sz="2800" b="1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b="1" dirty="0" err="1" smtClean="0">
                <a:latin typeface="Arial" pitchFamily="34" charset="0"/>
                <a:cs typeface="Arial" pitchFamily="34" charset="0"/>
              </a:rPr>
              <a:t>bỏ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qua t</a:t>
            </a:r>
            <a:r>
              <a:rPr lang="vi-VN" altLang="vi-VN" sz="2800" b="1" dirty="0" smtClean="0">
                <a:latin typeface="Arial" pitchFamily="34" charset="0"/>
                <a:cs typeface="Arial" pitchFamily="34" charset="0"/>
              </a:rPr>
              <a:t>ương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b="1" dirty="0" err="1" smtClean="0">
                <a:latin typeface="Arial" pitchFamily="34" charset="0"/>
                <a:cs typeface="Arial" pitchFamily="34" charset="0"/>
              </a:rPr>
              <a:t>tác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b="1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b="1" dirty="0" err="1" smtClean="0">
                <a:latin typeface="Arial" pitchFamily="34" charset="0"/>
                <a:cs typeface="Arial" pitchFamily="34" charset="0"/>
              </a:rPr>
              <a:t>tử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b="1" dirty="0" err="1" smtClean="0">
                <a:latin typeface="Arial" pitchFamily="34" charset="0"/>
                <a:cs typeface="Arial" pitchFamily="34" charset="0"/>
              </a:rPr>
              <a:t>nên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b="1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b="1" dirty="0" err="1" smtClean="0">
                <a:latin typeface="Arial" pitchFamily="34" charset="0"/>
                <a:cs typeface="Arial" pitchFamily="34" charset="0"/>
              </a:rPr>
              <a:t>tử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b="1" dirty="0" err="1" smtClean="0">
                <a:latin typeface="Arial" pitchFamily="34" charset="0"/>
                <a:cs typeface="Arial" pitchFamily="34" charset="0"/>
              </a:rPr>
              <a:t>khí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b="1" dirty="0" err="1" smtClean="0">
                <a:latin typeface="Arial" pitchFamily="34" charset="0"/>
                <a:cs typeface="Arial" pitchFamily="34" charset="0"/>
              </a:rPr>
              <a:t>lí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t</a:t>
            </a:r>
            <a:r>
              <a:rPr lang="vi-VN" altLang="vi-VN" sz="2800" b="1" dirty="0" smtClean="0">
                <a:latin typeface="Arial" pitchFamily="34" charset="0"/>
                <a:cs typeface="Arial" pitchFamily="34" charset="0"/>
              </a:rPr>
              <a:t>ưởng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b="1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altLang="vi-VN" sz="2800" b="1" dirty="0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n</a:t>
            </a:r>
            <a:r>
              <a:rPr lang="vi-VN" altLang="vi-VN" sz="2800" b="1" dirty="0" smtClean="0">
                <a:latin typeface="Arial" pitchFamily="34" charset="0"/>
                <a:cs typeface="Arial" pitchFamily="34" charset="0"/>
              </a:rPr>
              <a:t>ă</a:t>
            </a:r>
            <a:r>
              <a:rPr lang="en-US" altLang="vi-VN" sz="2800" b="1" dirty="0" err="1" smtClean="0">
                <a:latin typeface="Arial" pitchFamily="34" charset="0"/>
                <a:cs typeface="Arial" pitchFamily="34" charset="0"/>
              </a:rPr>
              <a:t>ng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b="1" dirty="0" err="1" smtClean="0">
                <a:latin typeface="Arial" pitchFamily="34" charset="0"/>
                <a:cs typeface="Arial" pitchFamily="34" charset="0"/>
              </a:rPr>
              <a:t>mà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b="1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b="1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n</a:t>
            </a:r>
            <a:r>
              <a:rPr lang="vi-VN" altLang="vi-VN" sz="2800" b="1" dirty="0" smtClean="0">
                <a:latin typeface="Arial" pitchFamily="34" charset="0"/>
                <a:cs typeface="Arial" pitchFamily="34" charset="0"/>
              </a:rPr>
              <a:t>ăng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vi-VN" altLang="vi-VN" sz="2800" b="1" dirty="0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b="1" dirty="0" err="1" smtClean="0">
                <a:latin typeface="Arial" pitchFamily="34" charset="0"/>
                <a:cs typeface="Arial" pitchFamily="34" charset="0"/>
              </a:rPr>
              <a:t>nội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n</a:t>
            </a:r>
            <a:r>
              <a:rPr lang="vi-VN" altLang="vi-VN" sz="2800" b="1" dirty="0" smtClean="0">
                <a:latin typeface="Arial" pitchFamily="34" charset="0"/>
                <a:cs typeface="Arial" pitchFamily="34" charset="0"/>
              </a:rPr>
              <a:t>ă</a:t>
            </a:r>
            <a:r>
              <a:rPr lang="en-US" altLang="vi-VN" sz="2800" b="1" dirty="0" err="1" smtClean="0">
                <a:latin typeface="Arial" pitchFamily="34" charset="0"/>
                <a:cs typeface="Arial" pitchFamily="34" charset="0"/>
              </a:rPr>
              <a:t>ng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b="1" dirty="0" err="1" smtClean="0">
                <a:latin typeface="Arial" pitchFamily="34" charset="0"/>
                <a:cs typeface="Arial" pitchFamily="34" charset="0"/>
              </a:rPr>
              <a:t>khí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b="1" dirty="0" err="1" smtClean="0">
                <a:latin typeface="Arial" pitchFamily="34" charset="0"/>
                <a:cs typeface="Arial" pitchFamily="34" charset="0"/>
              </a:rPr>
              <a:t>lí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t</a:t>
            </a:r>
            <a:r>
              <a:rPr lang="vi-VN" altLang="vi-VN" sz="2800" b="1" dirty="0" smtClean="0">
                <a:latin typeface="Arial" pitchFamily="34" charset="0"/>
                <a:cs typeface="Arial" pitchFamily="34" charset="0"/>
              </a:rPr>
              <a:t>ưởng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b="1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b="1" dirty="0" err="1" smtClean="0">
                <a:latin typeface="Arial" pitchFamily="34" charset="0"/>
                <a:cs typeface="Arial" pitchFamily="34" charset="0"/>
              </a:rPr>
              <a:t>phụ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b="1" dirty="0" err="1" smtClean="0">
                <a:latin typeface="Arial" pitchFamily="34" charset="0"/>
                <a:cs typeface="Arial" pitchFamily="34" charset="0"/>
              </a:rPr>
              <a:t>thuộc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b="1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b="1" dirty="0" err="1" smtClean="0">
                <a:latin typeface="Arial" pitchFamily="34" charset="0"/>
                <a:cs typeface="Arial" pitchFamily="34" charset="0"/>
              </a:rPr>
              <a:t>nhiệt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altLang="vi-VN" sz="2800" b="1" dirty="0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altLang="vi-VN" sz="28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155" name="TextBox 13"/>
          <p:cNvSpPr txBox="1">
            <a:spLocks noChangeArrowheads="1"/>
          </p:cNvSpPr>
          <p:nvPr/>
        </p:nvSpPr>
        <p:spPr bwMode="auto">
          <a:xfrm>
            <a:off x="304800" y="457200"/>
            <a:ext cx="8686800" cy="12741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ts val="60"/>
              </a:spcAft>
            </a:pPr>
            <a:r>
              <a:rPr lang="en-US" altLang="vi-VN" sz="3200" b="1" smtClean="0">
                <a:solidFill>
                  <a:srgbClr val="0000CC"/>
                </a:solidFill>
                <a:cs typeface="Arial" panose="020B0604020202020204" pitchFamily="34" charset="0"/>
              </a:rPr>
              <a:t> Câu </a:t>
            </a:r>
            <a:r>
              <a:rPr lang="en-US" altLang="vi-VN" sz="3200" b="1" dirty="0" err="1">
                <a:solidFill>
                  <a:srgbClr val="0000CC"/>
                </a:solidFill>
                <a:cs typeface="Arial" panose="020B0604020202020204" pitchFamily="34" charset="0"/>
              </a:rPr>
              <a:t>hỏi</a:t>
            </a:r>
            <a:r>
              <a:rPr lang="en-US" altLang="vi-VN" sz="3200" b="1" dirty="0">
                <a:solidFill>
                  <a:srgbClr val="0000CC"/>
                </a:solidFill>
                <a:cs typeface="Arial" panose="020B0604020202020204" pitchFamily="34" charset="0"/>
              </a:rPr>
              <a:t> C2: </a:t>
            </a:r>
            <a:r>
              <a:rPr lang="en-US" altLang="vi-VN" sz="3200" dirty="0" err="1">
                <a:solidFill>
                  <a:srgbClr val="0000CC"/>
                </a:solidFill>
                <a:cs typeface="Arial" panose="020B0604020202020204" pitchFamily="34" charset="0"/>
              </a:rPr>
              <a:t>Hãy</a:t>
            </a:r>
            <a:r>
              <a:rPr lang="en-US" altLang="vi-VN" sz="32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srgbClr val="0000CC"/>
                </a:solidFill>
                <a:cs typeface="Arial" panose="020B0604020202020204" pitchFamily="34" charset="0"/>
              </a:rPr>
              <a:t>chứng</a:t>
            </a:r>
            <a:r>
              <a:rPr lang="en-US" altLang="vi-VN" sz="32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srgbClr val="0000CC"/>
                </a:solidFill>
                <a:cs typeface="Arial" panose="020B0604020202020204" pitchFamily="34" charset="0"/>
              </a:rPr>
              <a:t>tỏ</a:t>
            </a:r>
            <a:r>
              <a:rPr lang="en-US" altLang="vi-VN" sz="32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srgbClr val="0000CC"/>
                </a:solidFill>
                <a:cs typeface="Arial" panose="020B0604020202020204" pitchFamily="34" charset="0"/>
              </a:rPr>
              <a:t>nội</a:t>
            </a:r>
            <a:r>
              <a:rPr lang="en-US" altLang="vi-VN" sz="3200" dirty="0">
                <a:solidFill>
                  <a:srgbClr val="0000CC"/>
                </a:solidFill>
                <a:cs typeface="Arial" panose="020B0604020202020204" pitchFamily="34" charset="0"/>
              </a:rPr>
              <a:t> n</a:t>
            </a:r>
            <a:r>
              <a:rPr lang="vi-VN" altLang="vi-VN" sz="3200" dirty="0">
                <a:solidFill>
                  <a:srgbClr val="0000CC"/>
                </a:solidFill>
                <a:cs typeface="Arial" panose="020B0604020202020204" pitchFamily="34" charset="0"/>
              </a:rPr>
              <a:t>ă</a:t>
            </a:r>
            <a:r>
              <a:rPr lang="en-US" altLang="vi-VN" sz="3200" dirty="0" err="1">
                <a:solidFill>
                  <a:srgbClr val="0000CC"/>
                </a:solidFill>
                <a:cs typeface="Arial" panose="020B0604020202020204" pitchFamily="34" charset="0"/>
              </a:rPr>
              <a:t>ng</a:t>
            </a:r>
            <a:r>
              <a:rPr lang="en-US" altLang="vi-VN" sz="32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srgbClr val="0000CC"/>
                </a:solidFill>
                <a:cs typeface="Arial" panose="020B0604020202020204" pitchFamily="34" charset="0"/>
              </a:rPr>
              <a:t>của</a:t>
            </a:r>
            <a:r>
              <a:rPr lang="en-US" altLang="vi-VN" sz="32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srgbClr val="0000CC"/>
                </a:solidFill>
                <a:cs typeface="Arial" panose="020B0604020202020204" pitchFamily="34" charset="0"/>
              </a:rPr>
              <a:t>một</a:t>
            </a:r>
            <a:r>
              <a:rPr lang="en-US" altLang="vi-VN" sz="3200" dirty="0">
                <a:solidFill>
                  <a:srgbClr val="0000CC"/>
                </a:solidFill>
                <a:cs typeface="Arial" panose="020B0604020202020204" pitchFamily="34" charset="0"/>
              </a:rPr>
              <a:t> l</a:t>
            </a:r>
            <a:r>
              <a:rPr lang="vi-VN" altLang="vi-VN" sz="3200" dirty="0">
                <a:solidFill>
                  <a:srgbClr val="0000CC"/>
                </a:solidFill>
                <a:cs typeface="Arial" panose="020B0604020202020204" pitchFamily="34" charset="0"/>
              </a:rPr>
              <a:t>ượng</a:t>
            </a:r>
            <a:r>
              <a:rPr lang="en-US" altLang="vi-VN" sz="32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srgbClr val="0000CC"/>
                </a:solidFill>
                <a:cs typeface="Arial" panose="020B0604020202020204" pitchFamily="34" charset="0"/>
              </a:rPr>
              <a:t>khí</a:t>
            </a:r>
            <a:r>
              <a:rPr lang="en-US" altLang="vi-VN" sz="32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srgbClr val="0000CC"/>
                </a:solidFill>
                <a:cs typeface="Arial" panose="020B0604020202020204" pitchFamily="34" charset="0"/>
              </a:rPr>
              <a:t>lí</a:t>
            </a:r>
            <a:r>
              <a:rPr lang="en-US" altLang="vi-VN" sz="3200" dirty="0">
                <a:solidFill>
                  <a:srgbClr val="0000CC"/>
                </a:solidFill>
                <a:cs typeface="Arial" panose="020B0604020202020204" pitchFamily="34" charset="0"/>
              </a:rPr>
              <a:t> t</a:t>
            </a:r>
            <a:r>
              <a:rPr lang="vi-VN" altLang="vi-VN" sz="3200" dirty="0">
                <a:solidFill>
                  <a:srgbClr val="0000CC"/>
                </a:solidFill>
                <a:cs typeface="Arial" panose="020B0604020202020204" pitchFamily="34" charset="0"/>
              </a:rPr>
              <a:t>ưởng</a:t>
            </a:r>
            <a:r>
              <a:rPr lang="en-US" altLang="vi-VN" sz="32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srgbClr val="0000CC"/>
                </a:solidFill>
                <a:cs typeface="Arial" panose="020B0604020202020204" pitchFamily="34" charset="0"/>
              </a:rPr>
              <a:t>chỉ</a:t>
            </a:r>
            <a:r>
              <a:rPr lang="en-US" altLang="vi-VN" sz="32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srgbClr val="0000CC"/>
                </a:solidFill>
                <a:cs typeface="Arial" panose="020B0604020202020204" pitchFamily="34" charset="0"/>
              </a:rPr>
              <a:t>phụ</a:t>
            </a:r>
            <a:r>
              <a:rPr lang="en-US" altLang="vi-VN" sz="32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srgbClr val="0000CC"/>
                </a:solidFill>
                <a:cs typeface="Arial" panose="020B0604020202020204" pitchFamily="34" charset="0"/>
              </a:rPr>
              <a:t>thuộc</a:t>
            </a:r>
            <a:r>
              <a:rPr lang="en-US" altLang="vi-VN" sz="32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vi-VN" sz="3200" err="1">
                <a:solidFill>
                  <a:srgbClr val="0000CC"/>
                </a:solidFill>
                <a:cs typeface="Arial" panose="020B0604020202020204" pitchFamily="34" charset="0"/>
              </a:rPr>
              <a:t>nhiệt</a:t>
            </a:r>
            <a:r>
              <a:rPr lang="en-US" altLang="vi-VN" sz="320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vi-VN" altLang="vi-VN" sz="3200" smtClean="0">
                <a:solidFill>
                  <a:srgbClr val="0000CC"/>
                </a:solidFill>
                <a:cs typeface="Arial" panose="020B0604020202020204" pitchFamily="34" charset="0"/>
              </a:rPr>
              <a:t>độ</a:t>
            </a:r>
            <a:r>
              <a:rPr lang="en-US" altLang="vi-VN" sz="3200">
                <a:solidFill>
                  <a:srgbClr val="0000CC"/>
                </a:solidFill>
                <a:cs typeface="Arial" panose="020B0604020202020204" pitchFamily="34" charset="0"/>
              </a:rPr>
              <a:t>.</a:t>
            </a:r>
            <a:endParaRPr lang="en-US" altLang="vi-VN" sz="320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1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3&quot;/&gt;&lt;property id=&quot;20307&quot; value=&quot;258&quot;/&gt;&lt;/object&gt;&lt;object type=&quot;3&quot; unique_id=&quot;10005&quot;&gt;&lt;property id=&quot;20148&quot; value=&quot;5&quot;/&gt;&lt;property id=&quot;20300&quot; value=&quot;Slide 4&quot;/&gt;&lt;property id=&quot;20307&quot; value=&quot;257&quot;/&gt;&lt;/object&gt;&lt;object type=&quot;3&quot; unique_id=&quot;10006&quot;&gt;&lt;property id=&quot;20148&quot; value=&quot;5&quot;/&gt;&lt;property id=&quot;20300&quot; value=&quot;Slide 6&quot;/&gt;&lt;property id=&quot;20307&quot; value=&quot;323&quot;/&gt;&lt;/object&gt;&lt;object type=&quot;3&quot; unique_id=&quot;10007&quot;&gt;&lt;property id=&quot;20148&quot; value=&quot;5&quot;/&gt;&lt;property id=&quot;20300&quot; value=&quot;Slide 7&quot;/&gt;&lt;property id=&quot;20307&quot; value=&quot;325&quot;/&gt;&lt;/object&gt;&lt;object type=&quot;3&quot; unique_id=&quot;10008&quot;&gt;&lt;property id=&quot;20148&quot; value=&quot;5&quot;/&gt;&lt;property id=&quot;20300&quot; value=&quot;Slide 8&quot;/&gt;&lt;property id=&quot;20307&quot; value=&quot;343&quot;/&gt;&lt;/object&gt;&lt;object type=&quot;3&quot; unique_id=&quot;10009&quot;&gt;&lt;property id=&quot;20148&quot; value=&quot;5&quot;/&gt;&lt;property id=&quot;20300&quot; value=&quot;Slide 9&quot;/&gt;&lt;property id=&quot;20307&quot; value=&quot;353&quot;/&gt;&lt;/object&gt;&lt;object type=&quot;3&quot; unique_id=&quot;10010&quot;&gt;&lt;property id=&quot;20148&quot; value=&quot;5&quot;/&gt;&lt;property id=&quot;20300&quot; value=&quot;Slide 10&quot;/&gt;&lt;property id=&quot;20307&quot; value=&quot;344&quot;/&gt;&lt;/object&gt;&lt;object type=&quot;3&quot; unique_id=&quot;10011&quot;&gt;&lt;property id=&quot;20148&quot; value=&quot;5&quot;/&gt;&lt;property id=&quot;20300&quot; value=&quot;Slide 11 - &amp;quot;II. CÁC CÁCH LÀM THAY ĐỔI NỘI NĂNG&amp;quot;&quot;/&gt;&lt;property id=&quot;20307&quot; value=&quot;356&quot;/&gt;&lt;/object&gt;&lt;object type=&quot;3&quot; unique_id=&quot;10012&quot;&gt;&lt;property id=&quot;20148&quot; value=&quot;5&quot;/&gt;&lt;property id=&quot;20300&quot; value=&quot;Slide 12&quot;/&gt;&lt;property id=&quot;20307&quot; value=&quot;326&quot;/&gt;&lt;/object&gt;&lt;object type=&quot;3&quot; unique_id=&quot;10013&quot;&gt;&lt;property id=&quot;20148&quot; value=&quot;5&quot;/&gt;&lt;property id=&quot;20300&quot; value=&quot;Slide 13&quot;/&gt;&lt;property id=&quot;20307&quot; value=&quot;340&quot;/&gt;&lt;/object&gt;&lt;object type=&quot;3&quot; unique_id=&quot;10015&quot;&gt;&lt;property id=&quot;20148&quot; value=&quot;5&quot;/&gt;&lt;property id=&quot;20300&quot; value=&quot;Slide 15 - &amp;quot;II. CÁC CÁCH LÀM THAY ĐỔI NỘI NĂNG&amp;quot;&quot;/&gt;&lt;property id=&quot;20307&quot; value=&quot;335&quot;/&gt;&lt;/object&gt;&lt;object type=&quot;3&quot; unique_id=&quot;10016&quot;&gt;&lt;property id=&quot;20148&quot; value=&quot;5&quot;/&gt;&lt;property id=&quot;20300&quot; value=&quot;Slide 16 - &amp;quot;II. CÁC CÁCH LÀM THAY ĐỔI NỘI NĂNG&amp;quot;&quot;/&gt;&lt;property id=&quot;20307&quot; value=&quot;341&quot;/&gt;&lt;/object&gt;&lt;object type=&quot;3&quot; unique_id=&quot;10019&quot;&gt;&lt;property id=&quot;20148&quot; value=&quot;5&quot;/&gt;&lt;property id=&quot;20300&quot; value=&quot;Slide 18&quot;/&gt;&lt;property id=&quot;20307&quot; value=&quot;345&quot;/&gt;&lt;/object&gt;&lt;object type=&quot;3&quot; unique_id=&quot;10020&quot;&gt;&lt;property id=&quot;20148&quot; value=&quot;5&quot;/&gt;&lt;property id=&quot;20300&quot; value=&quot;Slide 20 - &amp;quot;CỦNG CỐ&amp;quot;&quot;/&gt;&lt;property id=&quot;20307&quot; value=&quot;330&quot;/&gt;&lt;/object&gt;&lt;object type=&quot;3&quot; unique_id=&quot;10021&quot;&gt;&lt;property id=&quot;20148&quot; value=&quot;5&quot;/&gt;&lt;property id=&quot;20300&quot; value=&quot;Slide 21 - &amp;quot;CỦNG CỐ&amp;quot;&quot;/&gt;&lt;property id=&quot;20307&quot; value=&quot;331&quot;/&gt;&lt;/object&gt;&lt;object type=&quot;3&quot; unique_id=&quot;10022&quot;&gt;&lt;property id=&quot;20148&quot; value=&quot;5&quot;/&gt;&lt;property id=&quot;20300&quot; value=&quot;Slide 22 - &amp;quot;CỦNG CỐ&amp;quot;&quot;/&gt;&lt;property id=&quot;20307&quot; value=&quot;332&quot;/&gt;&lt;/object&gt;&lt;object type=&quot;3&quot; unique_id=&quot;10023&quot;&gt;&lt;property id=&quot;20148&quot; value=&quot;5&quot;/&gt;&lt;property id=&quot;20300&quot; value=&quot;Slide 23 - &amp;quot;CỦNG CỐ&amp;quot;&quot;/&gt;&lt;property id=&quot;20307&quot; value=&quot;333&quot;/&gt;&lt;/object&gt;&lt;object type=&quot;3&quot; unique_id=&quot;10307&quot;&gt;&lt;property id=&quot;20148&quot; value=&quot;5&quot;/&gt;&lt;property id=&quot;20300&quot; value=&quot;Slide 17 - &amp;quot;Hãy chọn hình thức truyền nhiệt chủ yếu trong các hiện tượng sau&amp;quot;&quot;/&gt;&lt;property id=&quot;20307&quot; value=&quot;357&quot;/&gt;&lt;/object&gt;&lt;object type=&quot;3&quot; unique_id=&quot;10405&quot;&gt;&lt;property id=&quot;20148&quot; value=&quot;5&quot;/&gt;&lt;property id=&quot;20300&quot; value=&quot;Slide 14&quot;/&gt;&lt;property id=&quot;20307&quot; value=&quot;358&quot;/&gt;&lt;/object&gt;&lt;object type=&quot;3&quot; unique_id=&quot;10455&quot;&gt;&lt;property id=&quot;20148&quot; value=&quot;5&quot;/&gt;&lt;property id=&quot;20300&quot; value=&quot;Slide 2&quot;/&gt;&lt;property id=&quot;20307&quot; value=&quot;360&quot;/&gt;&lt;/object&gt;&lt;object type=&quot;3&quot; unique_id=&quot;10578&quot;&gt;&lt;property id=&quot;20148&quot; value=&quot;5&quot;/&gt;&lt;property id=&quot;20300&quot; value=&quot;Slide 1&quot;/&gt;&lt;property id=&quot;20307&quot; value=&quot;361&quot;/&gt;&lt;/object&gt;&lt;object type=&quot;3&quot; unique_id=&quot;10579&quot;&gt;&lt;property id=&quot;20148&quot; value=&quot;5&quot;/&gt;&lt;property id=&quot;20300&quot; value=&quot;Slide 25&quot;/&gt;&lt;property id=&quot;20307&quot; value=&quot;362&quot;/&gt;&lt;/object&gt;&lt;object type=&quot;3&quot; unique_id=&quot;10682&quot;&gt;&lt;property id=&quot;20148&quot; value=&quot;5&quot;/&gt;&lt;property id=&quot;20300&quot; value=&quot;Slide 5 - &amp;quot;NỘI DUNG BÀI HỌC&amp;quot;&quot;/&gt;&lt;property id=&quot;20307&quot; value=&quot;363&quot;/&gt;&lt;/object&gt;&lt;object type=&quot;3&quot; unique_id=&quot;10839&quot;&gt;&lt;property id=&quot;20148&quot; value=&quot;5&quot;/&gt;&lt;property id=&quot;20300&quot; value=&quot;Slide 19&quot;/&gt;&lt;property id=&quot;20307&quot; value=&quot;366&quot;/&gt;&lt;/object&gt;&lt;object type=&quot;3&quot; unique_id=&quot;10840&quot;&gt;&lt;property id=&quot;20148&quot; value=&quot;5&quot;/&gt;&lt;property id=&quot;20300&quot; value=&quot;Slide 24&quot;/&gt;&lt;property id=&quot;20307&quot; value=&quot;365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3642</TotalTime>
  <Words>1255</Words>
  <Application>Microsoft Office PowerPoint</Application>
  <PresentationFormat>On-screen Show (4:3)</PresentationFormat>
  <Paragraphs>142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CÁC CÁCH LÀM THAY ĐỔI NỘI NĂNG</vt:lpstr>
      <vt:lpstr>PowerPoint Presentation</vt:lpstr>
      <vt:lpstr>PowerPoint Presentation</vt:lpstr>
      <vt:lpstr>PowerPoint Presentation</vt:lpstr>
      <vt:lpstr>II. CÁC CÁCH LÀM THAY ĐỔI NỘI NĂNG</vt:lpstr>
      <vt:lpstr>II. CÁC CÁCH LÀM THAY ĐỔI NỘI NĂNG</vt:lpstr>
      <vt:lpstr>Hãy chọn hình thức truyền nhiệt chủ yếu trong các hiện tượng sau</vt:lpstr>
      <vt:lpstr>PowerPoint Presentation</vt:lpstr>
      <vt:lpstr>PowerPoint Presentation</vt:lpstr>
      <vt:lpstr>CỦNG CỐ</vt:lpstr>
      <vt:lpstr>CỦNG CỐ</vt:lpstr>
      <vt:lpstr>CỦNG CỐ</vt:lpstr>
      <vt:lpstr>CỦNG CỐ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laptop888</cp:lastModifiedBy>
  <cp:revision>397</cp:revision>
  <dcterms:created xsi:type="dcterms:W3CDTF">2007-12-02T09:23:01Z</dcterms:created>
  <dcterms:modified xsi:type="dcterms:W3CDTF">2018-03-28T04:08:20Z</dcterms:modified>
</cp:coreProperties>
</file>