
<file path=[Content_Types].xml><?xml version="1.0" encoding="utf-8"?>
<Types xmlns="http://schemas.openxmlformats.org/package/2006/content-types">
  <Default Extension="fntdata" ContentType="application/x-fontdata"/>
  <Default Extension="gif" ContentType="image/gif"/>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2"/>
  </p:notesMasterIdLst>
  <p:sldIdLst>
    <p:sldId id="256" r:id="rId2"/>
    <p:sldId id="257" r:id="rId3"/>
    <p:sldId id="258" r:id="rId4"/>
    <p:sldId id="263" r:id="rId5"/>
    <p:sldId id="275" r:id="rId6"/>
    <p:sldId id="312" r:id="rId7"/>
    <p:sldId id="313" r:id="rId8"/>
    <p:sldId id="314" r:id="rId9"/>
    <p:sldId id="316" r:id="rId10"/>
    <p:sldId id="315" r:id="rId11"/>
    <p:sldId id="317" r:id="rId12"/>
    <p:sldId id="318" r:id="rId13"/>
    <p:sldId id="276" r:id="rId14"/>
    <p:sldId id="277" r:id="rId15"/>
    <p:sldId id="311" r:id="rId16"/>
    <p:sldId id="266" r:id="rId17"/>
    <p:sldId id="260" r:id="rId18"/>
    <p:sldId id="278" r:id="rId19"/>
    <p:sldId id="279" r:id="rId20"/>
    <p:sldId id="267" r:id="rId21"/>
    <p:sldId id="280" r:id="rId22"/>
    <p:sldId id="281" r:id="rId23"/>
    <p:sldId id="268" r:id="rId24"/>
    <p:sldId id="282" r:id="rId25"/>
    <p:sldId id="283" r:id="rId26"/>
    <p:sldId id="295" r:id="rId27"/>
    <p:sldId id="284" r:id="rId28"/>
    <p:sldId id="296" r:id="rId29"/>
    <p:sldId id="285" r:id="rId30"/>
    <p:sldId id="286" r:id="rId31"/>
    <p:sldId id="269" r:id="rId32"/>
    <p:sldId id="287" r:id="rId33"/>
    <p:sldId id="288" r:id="rId34"/>
    <p:sldId id="297" r:id="rId35"/>
    <p:sldId id="289" r:id="rId36"/>
    <p:sldId id="290" r:id="rId37"/>
    <p:sldId id="291" r:id="rId38"/>
    <p:sldId id="292" r:id="rId39"/>
    <p:sldId id="298" r:id="rId40"/>
    <p:sldId id="299" r:id="rId41"/>
    <p:sldId id="300" r:id="rId42"/>
    <p:sldId id="270" r:id="rId43"/>
    <p:sldId id="293" r:id="rId44"/>
    <p:sldId id="271" r:id="rId45"/>
    <p:sldId id="261" r:id="rId46"/>
    <p:sldId id="301" r:id="rId47"/>
    <p:sldId id="272" r:id="rId48"/>
    <p:sldId id="302" r:id="rId49"/>
    <p:sldId id="273" r:id="rId50"/>
    <p:sldId id="303" r:id="rId51"/>
    <p:sldId id="304" r:id="rId52"/>
    <p:sldId id="305" r:id="rId53"/>
    <p:sldId id="308" r:id="rId54"/>
    <p:sldId id="306" r:id="rId55"/>
    <p:sldId id="307" r:id="rId56"/>
    <p:sldId id="274" r:id="rId57"/>
    <p:sldId id="262" r:id="rId58"/>
    <p:sldId id="309" r:id="rId59"/>
    <p:sldId id="310" r:id="rId60"/>
    <p:sldId id="265" r:id="rId61"/>
  </p:sldIdLst>
  <p:sldSz cx="18288000" cy="10287000"/>
  <p:notesSz cx="6858000" cy="9144000"/>
  <p:embeddedFontLst>
    <p:embeddedFont>
      <p:font typeface="Agency FB" panose="020B0503020202020204" pitchFamily="34" charset="0"/>
      <p:regular r:id="rId63"/>
      <p:bold r:id="rId64"/>
    </p:embeddedFont>
    <p:embeddedFont>
      <p:font typeface="Baloo Thambi" panose="020B0604020202020204" charset="0"/>
      <p:regular r:id="rId65"/>
    </p:embeddedFont>
    <p:embeddedFont>
      <p:font typeface="Calibri" panose="020F0502020204030204" pitchFamily="34" charset="0"/>
      <p:regular r:id="rId66"/>
      <p:bold r:id="rId67"/>
      <p:italic r:id="rId68"/>
      <p:boldItalic r:id="rId69"/>
    </p:embeddedFont>
    <p:embeddedFont>
      <p:font typeface="Catamaran" panose="020B0604020202020204" charset="0"/>
      <p:regular r:id="rId70"/>
      <p:bold r:id="rId71"/>
    </p:embeddedFont>
    <p:embeddedFont>
      <p:font typeface="Chau Philomene One" panose="020B0604020202020204" charset="0"/>
      <p:regular r:id="rId72"/>
      <p:italic r:id="rId73"/>
    </p:embeddedFont>
    <p:embeddedFont>
      <p:font typeface="Ink Free" panose="03080402000500000000" pitchFamily="66" charset="0"/>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4" autoAdjust="0"/>
    <p:restoredTop sz="85038" autoAdjust="0"/>
  </p:normalViewPr>
  <p:slideViewPr>
    <p:cSldViewPr>
      <p:cViewPr varScale="1">
        <p:scale>
          <a:sx n="41" d="100"/>
          <a:sy n="41" d="100"/>
        </p:scale>
        <p:origin x="87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74"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ABAF1-00AD-4A5A-99FB-45B6E5AD909D}" type="datetimeFigureOut">
              <a:rPr lang="en-US" smtClean="0"/>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7FF4D-5191-4A16-AE3E-A440D0DC8C65}" type="slidenum">
              <a:rPr lang="en-US" smtClean="0"/>
              <a:t>‹#›</a:t>
            </a:fld>
            <a:endParaRPr lang="en-US"/>
          </a:p>
        </p:txBody>
      </p:sp>
    </p:spTree>
    <p:extLst>
      <p:ext uri="{BB962C8B-B14F-4D97-AF65-F5344CB8AC3E}">
        <p14:creationId xmlns:p14="http://schemas.microsoft.com/office/powerpoint/2010/main" val="485353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 0869444191</a:t>
            </a:r>
          </a:p>
        </p:txBody>
      </p:sp>
      <p:sp>
        <p:nvSpPr>
          <p:cNvPr id="4" name="Slide Number Placeholder 3"/>
          <p:cNvSpPr>
            <a:spLocks noGrp="1"/>
          </p:cNvSpPr>
          <p:nvPr>
            <p:ph type="sldNum" sz="quarter" idx="10"/>
          </p:nvPr>
        </p:nvSpPr>
        <p:spPr/>
        <p:txBody>
          <a:bodyPr/>
          <a:lstStyle/>
          <a:p>
            <a:fld id="{6A27FF4D-5191-4A16-AE3E-A440D0DC8C65}" type="slidenum">
              <a:rPr lang="en-US" smtClean="0"/>
              <a:t>4</a:t>
            </a:fld>
            <a:endParaRPr lang="en-US"/>
          </a:p>
        </p:txBody>
      </p:sp>
    </p:spTree>
    <p:extLst>
      <p:ext uri="{BB962C8B-B14F-4D97-AF65-F5344CB8AC3E}">
        <p14:creationId xmlns:p14="http://schemas.microsoft.com/office/powerpoint/2010/main" val="3460508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 0869444191</a:t>
            </a:r>
          </a:p>
          <a:p>
            <a:endParaRPr lang="en-US" dirty="0"/>
          </a:p>
        </p:txBody>
      </p:sp>
      <p:sp>
        <p:nvSpPr>
          <p:cNvPr id="4" name="Slide Number Placeholder 3"/>
          <p:cNvSpPr>
            <a:spLocks noGrp="1"/>
          </p:cNvSpPr>
          <p:nvPr>
            <p:ph type="sldNum" sz="quarter" idx="5"/>
          </p:nvPr>
        </p:nvSpPr>
        <p:spPr/>
        <p:txBody>
          <a:bodyPr/>
          <a:lstStyle/>
          <a:p>
            <a:fld id="{6A27FF4D-5191-4A16-AE3E-A440D0DC8C65}" type="slidenum">
              <a:rPr lang="en-US" smtClean="0"/>
              <a:t>18</a:t>
            </a:fld>
            <a:endParaRPr lang="en-US"/>
          </a:p>
        </p:txBody>
      </p:sp>
    </p:spTree>
    <p:extLst>
      <p:ext uri="{BB962C8B-B14F-4D97-AF65-F5344CB8AC3E}">
        <p14:creationId xmlns:p14="http://schemas.microsoft.com/office/powerpoint/2010/main" val="3816299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 0869444191</a:t>
            </a:r>
          </a:p>
          <a:p>
            <a:endParaRPr lang="en-US" dirty="0"/>
          </a:p>
        </p:txBody>
      </p:sp>
      <p:sp>
        <p:nvSpPr>
          <p:cNvPr id="4" name="Slide Number Placeholder 3"/>
          <p:cNvSpPr>
            <a:spLocks noGrp="1"/>
          </p:cNvSpPr>
          <p:nvPr>
            <p:ph type="sldNum" sz="quarter" idx="5"/>
          </p:nvPr>
        </p:nvSpPr>
        <p:spPr/>
        <p:txBody>
          <a:bodyPr/>
          <a:lstStyle/>
          <a:p>
            <a:fld id="{6A27FF4D-5191-4A16-AE3E-A440D0DC8C65}" type="slidenum">
              <a:rPr lang="en-US" smtClean="0"/>
              <a:t>23</a:t>
            </a:fld>
            <a:endParaRPr lang="en-US"/>
          </a:p>
        </p:txBody>
      </p:sp>
    </p:spTree>
    <p:extLst>
      <p:ext uri="{BB962C8B-B14F-4D97-AF65-F5344CB8AC3E}">
        <p14:creationId xmlns:p14="http://schemas.microsoft.com/office/powerpoint/2010/main" val="1419770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image" Target="../media/image23.png"/><Relationship Id="rId18" Type="http://schemas.openxmlformats.org/officeDocument/2006/relationships/image" Target="../media/image26.png"/><Relationship Id="rId3" Type="http://schemas.microsoft.com/office/2007/relationships/media" Target="../media/media2.m4a"/><Relationship Id="rId21" Type="http://schemas.microsoft.com/office/2007/relationships/hdphoto" Target="../media/hdphoto1.wdp"/><Relationship Id="rId7" Type="http://schemas.microsoft.com/office/2007/relationships/media" Target="../media/media4.m4a"/><Relationship Id="rId12" Type="http://schemas.openxmlformats.org/officeDocument/2006/relationships/image" Target="../media/image4.svg"/><Relationship Id="rId17" Type="http://schemas.openxmlformats.org/officeDocument/2006/relationships/image" Target="../media/image25.svg"/><Relationship Id="rId2" Type="http://schemas.openxmlformats.org/officeDocument/2006/relationships/audio" Target="../media/media1.m4a"/><Relationship Id="rId16" Type="http://schemas.openxmlformats.org/officeDocument/2006/relationships/image" Target="../media/image24.png"/><Relationship Id="rId20" Type="http://schemas.openxmlformats.org/officeDocument/2006/relationships/image" Target="../media/image28.png"/><Relationship Id="rId1" Type="http://schemas.microsoft.com/office/2007/relationships/media" Target="../media/media1.m4a"/><Relationship Id="rId6" Type="http://schemas.openxmlformats.org/officeDocument/2006/relationships/audio" Target="../media/media3.m4a"/><Relationship Id="rId11" Type="http://schemas.openxmlformats.org/officeDocument/2006/relationships/image" Target="../media/image3.png"/><Relationship Id="rId5" Type="http://schemas.microsoft.com/office/2007/relationships/media" Target="../media/media3.m4a"/><Relationship Id="rId15" Type="http://schemas.openxmlformats.org/officeDocument/2006/relationships/image" Target="../media/image8.svg"/><Relationship Id="rId23" Type="http://schemas.microsoft.com/office/2007/relationships/hdphoto" Target="../media/hdphoto2.wdp"/><Relationship Id="rId10" Type="http://schemas.openxmlformats.org/officeDocument/2006/relationships/notesSlide" Target="../notesSlides/notesSlide1.xml"/><Relationship Id="rId19" Type="http://schemas.openxmlformats.org/officeDocument/2006/relationships/image" Target="../media/image27.png"/><Relationship Id="rId4" Type="http://schemas.openxmlformats.org/officeDocument/2006/relationships/audio" Target="../media/media2.m4a"/><Relationship Id="rId9" Type="http://schemas.openxmlformats.org/officeDocument/2006/relationships/slideLayout" Target="../slideLayouts/slideLayout7.xml"/><Relationship Id="rId14" Type="http://schemas.openxmlformats.org/officeDocument/2006/relationships/image" Target="../media/image7.png"/><Relationship Id="rId22"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audio" Target="../media/media8.m4a"/><Relationship Id="rId13" Type="http://schemas.openxmlformats.org/officeDocument/2006/relationships/image" Target="../media/image7.png"/><Relationship Id="rId18" Type="http://schemas.microsoft.com/office/2007/relationships/hdphoto" Target="../media/hdphoto3.wdp"/><Relationship Id="rId3" Type="http://schemas.microsoft.com/office/2007/relationships/media" Target="../media/media6.m4a"/><Relationship Id="rId21" Type="http://schemas.openxmlformats.org/officeDocument/2006/relationships/image" Target="../media/image33.png"/><Relationship Id="rId7" Type="http://schemas.microsoft.com/office/2007/relationships/media" Target="../media/media8.m4a"/><Relationship Id="rId12" Type="http://schemas.openxmlformats.org/officeDocument/2006/relationships/image" Target="../media/image23.png"/><Relationship Id="rId17" Type="http://schemas.openxmlformats.org/officeDocument/2006/relationships/image" Target="../media/image30.png"/><Relationship Id="rId2" Type="http://schemas.openxmlformats.org/officeDocument/2006/relationships/audio" Target="../media/media5.m4a"/><Relationship Id="rId16" Type="http://schemas.openxmlformats.org/officeDocument/2006/relationships/image" Target="../media/image25.svg"/><Relationship Id="rId20" Type="http://schemas.openxmlformats.org/officeDocument/2006/relationships/image" Target="../media/image32.jpeg"/><Relationship Id="rId1" Type="http://schemas.microsoft.com/office/2007/relationships/media" Target="../media/media5.m4a"/><Relationship Id="rId6" Type="http://schemas.openxmlformats.org/officeDocument/2006/relationships/audio" Target="../media/media7.m4a"/><Relationship Id="rId11" Type="http://schemas.openxmlformats.org/officeDocument/2006/relationships/image" Target="../media/image4.svg"/><Relationship Id="rId5" Type="http://schemas.microsoft.com/office/2007/relationships/media" Target="../media/media7.m4a"/><Relationship Id="rId15" Type="http://schemas.openxmlformats.org/officeDocument/2006/relationships/image" Target="../media/image24.png"/><Relationship Id="rId10" Type="http://schemas.openxmlformats.org/officeDocument/2006/relationships/image" Target="../media/image3.png"/><Relationship Id="rId19" Type="http://schemas.openxmlformats.org/officeDocument/2006/relationships/image" Target="../media/image31.jpeg"/><Relationship Id="rId4" Type="http://schemas.openxmlformats.org/officeDocument/2006/relationships/audio" Target="../media/media6.m4a"/><Relationship Id="rId9" Type="http://schemas.openxmlformats.org/officeDocument/2006/relationships/slideLayout" Target="../slideLayouts/slideLayout7.xml"/><Relationship Id="rId14" Type="http://schemas.openxmlformats.org/officeDocument/2006/relationships/image" Target="../media/image8.svg"/><Relationship Id="rId22"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7.png"/><Relationship Id="rId18" Type="http://schemas.openxmlformats.org/officeDocument/2006/relationships/image" Target="../media/image34.png"/><Relationship Id="rId3" Type="http://schemas.microsoft.com/office/2007/relationships/media" Target="../media/media10.m4a"/><Relationship Id="rId21" Type="http://schemas.openxmlformats.org/officeDocument/2006/relationships/image" Target="../media/image37.png"/><Relationship Id="rId7" Type="http://schemas.microsoft.com/office/2007/relationships/media" Target="../media/media12.m4a"/><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audio" Target="../media/media9.m4a"/><Relationship Id="rId16" Type="http://schemas.openxmlformats.org/officeDocument/2006/relationships/image" Target="../media/image25.svg"/><Relationship Id="rId20" Type="http://schemas.openxmlformats.org/officeDocument/2006/relationships/image" Target="../media/image36.png"/><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4.svg"/><Relationship Id="rId5" Type="http://schemas.microsoft.com/office/2007/relationships/media" Target="../media/media11.m4a"/><Relationship Id="rId15" Type="http://schemas.openxmlformats.org/officeDocument/2006/relationships/image" Target="../media/image24.png"/><Relationship Id="rId10" Type="http://schemas.openxmlformats.org/officeDocument/2006/relationships/image" Target="../media/image3.png"/><Relationship Id="rId19" Type="http://schemas.openxmlformats.org/officeDocument/2006/relationships/image" Target="../media/image35.png"/><Relationship Id="rId4" Type="http://schemas.openxmlformats.org/officeDocument/2006/relationships/audio" Target="../media/media10.m4a"/><Relationship Id="rId9" Type="http://schemas.openxmlformats.org/officeDocument/2006/relationships/slideLayout" Target="../slideLayouts/slideLayout7.xml"/><Relationship Id="rId14"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audio" Target="../media/media16.m4a"/><Relationship Id="rId13" Type="http://schemas.openxmlformats.org/officeDocument/2006/relationships/image" Target="../media/image7.png"/><Relationship Id="rId18" Type="http://schemas.openxmlformats.org/officeDocument/2006/relationships/image" Target="../media/image39.png"/><Relationship Id="rId3" Type="http://schemas.microsoft.com/office/2007/relationships/media" Target="../media/media14.m4a"/><Relationship Id="rId21" Type="http://schemas.openxmlformats.org/officeDocument/2006/relationships/image" Target="../media/image27.png"/><Relationship Id="rId7" Type="http://schemas.microsoft.com/office/2007/relationships/media" Target="../media/media16.m4a"/><Relationship Id="rId12" Type="http://schemas.openxmlformats.org/officeDocument/2006/relationships/image" Target="../media/image23.png"/><Relationship Id="rId17" Type="http://schemas.openxmlformats.org/officeDocument/2006/relationships/image" Target="../media/image38.png"/><Relationship Id="rId2" Type="http://schemas.openxmlformats.org/officeDocument/2006/relationships/audio" Target="../media/media13.m4a"/><Relationship Id="rId16" Type="http://schemas.openxmlformats.org/officeDocument/2006/relationships/image" Target="../media/image25.svg"/><Relationship Id="rId20" Type="http://schemas.openxmlformats.org/officeDocument/2006/relationships/image" Target="../media/image41.png"/><Relationship Id="rId1" Type="http://schemas.microsoft.com/office/2007/relationships/media" Target="../media/media13.m4a"/><Relationship Id="rId6" Type="http://schemas.openxmlformats.org/officeDocument/2006/relationships/audio" Target="../media/media15.m4a"/><Relationship Id="rId11" Type="http://schemas.openxmlformats.org/officeDocument/2006/relationships/image" Target="../media/image4.svg"/><Relationship Id="rId5" Type="http://schemas.microsoft.com/office/2007/relationships/media" Target="../media/media15.m4a"/><Relationship Id="rId15" Type="http://schemas.openxmlformats.org/officeDocument/2006/relationships/image" Target="../media/image24.png"/><Relationship Id="rId10" Type="http://schemas.openxmlformats.org/officeDocument/2006/relationships/image" Target="../media/image3.png"/><Relationship Id="rId19" Type="http://schemas.openxmlformats.org/officeDocument/2006/relationships/image" Target="../media/image40.png"/><Relationship Id="rId4" Type="http://schemas.openxmlformats.org/officeDocument/2006/relationships/audio" Target="../media/media14.m4a"/><Relationship Id="rId9" Type="http://schemas.openxmlformats.org/officeDocument/2006/relationships/slideLayout" Target="../slideLayouts/slideLayout7.xml"/><Relationship Id="rId14"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audio" Target="../media/media20.m4a"/><Relationship Id="rId13" Type="http://schemas.openxmlformats.org/officeDocument/2006/relationships/image" Target="../media/image4.svg"/><Relationship Id="rId18" Type="http://schemas.openxmlformats.org/officeDocument/2006/relationships/image" Target="../media/image25.svg"/><Relationship Id="rId3" Type="http://schemas.microsoft.com/office/2007/relationships/media" Target="../media/media18.m4a"/><Relationship Id="rId21" Type="http://schemas.openxmlformats.org/officeDocument/2006/relationships/image" Target="../media/image44.jpeg"/><Relationship Id="rId7" Type="http://schemas.microsoft.com/office/2007/relationships/media" Target="../media/media20.m4a"/><Relationship Id="rId12" Type="http://schemas.openxmlformats.org/officeDocument/2006/relationships/image" Target="../media/image3.png"/><Relationship Id="rId17" Type="http://schemas.openxmlformats.org/officeDocument/2006/relationships/image" Target="../media/image24.png"/><Relationship Id="rId2" Type="http://schemas.openxmlformats.org/officeDocument/2006/relationships/audio" Target="../media/media17.m4a"/><Relationship Id="rId16" Type="http://schemas.openxmlformats.org/officeDocument/2006/relationships/image" Target="../media/image8.svg"/><Relationship Id="rId20" Type="http://schemas.openxmlformats.org/officeDocument/2006/relationships/image" Target="../media/image43.png"/><Relationship Id="rId1" Type="http://schemas.microsoft.com/office/2007/relationships/media" Target="../media/media17.m4a"/><Relationship Id="rId6" Type="http://schemas.openxmlformats.org/officeDocument/2006/relationships/audio" Target="../media/media19.m4a"/><Relationship Id="rId11" Type="http://schemas.openxmlformats.org/officeDocument/2006/relationships/slideLayout" Target="../slideLayouts/slideLayout7.xml"/><Relationship Id="rId5" Type="http://schemas.microsoft.com/office/2007/relationships/media" Target="../media/media19.m4a"/><Relationship Id="rId15" Type="http://schemas.openxmlformats.org/officeDocument/2006/relationships/image" Target="../media/image7.png"/><Relationship Id="rId10" Type="http://schemas.openxmlformats.org/officeDocument/2006/relationships/audio" Target="../media/media21.mp3"/><Relationship Id="rId19" Type="http://schemas.openxmlformats.org/officeDocument/2006/relationships/image" Target="../media/image42.png"/><Relationship Id="rId4" Type="http://schemas.openxmlformats.org/officeDocument/2006/relationships/audio" Target="../media/media18.m4a"/><Relationship Id="rId9" Type="http://schemas.microsoft.com/office/2007/relationships/media" Target="../media/media21.mp3"/><Relationship Id="rId14" Type="http://schemas.openxmlformats.org/officeDocument/2006/relationships/image" Target="../media/image23.png"/><Relationship Id="rId22"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audio" Target="../media/media25.mp3"/><Relationship Id="rId13" Type="http://schemas.openxmlformats.org/officeDocument/2006/relationships/image" Target="../media/image7.png"/><Relationship Id="rId18" Type="http://schemas.openxmlformats.org/officeDocument/2006/relationships/image" Target="../media/image46.png"/><Relationship Id="rId3" Type="http://schemas.microsoft.com/office/2007/relationships/media" Target="../media/media23.mp3"/><Relationship Id="rId21" Type="http://schemas.openxmlformats.org/officeDocument/2006/relationships/image" Target="../media/image48.jpeg"/><Relationship Id="rId7" Type="http://schemas.microsoft.com/office/2007/relationships/media" Target="../media/media25.mp3"/><Relationship Id="rId12" Type="http://schemas.openxmlformats.org/officeDocument/2006/relationships/image" Target="../media/image23.png"/><Relationship Id="rId17" Type="http://schemas.openxmlformats.org/officeDocument/2006/relationships/image" Target="../media/image45.png"/><Relationship Id="rId2" Type="http://schemas.openxmlformats.org/officeDocument/2006/relationships/audio" Target="../media/media22.mp3"/><Relationship Id="rId16" Type="http://schemas.openxmlformats.org/officeDocument/2006/relationships/image" Target="../media/image25.svg"/><Relationship Id="rId20" Type="http://schemas.openxmlformats.org/officeDocument/2006/relationships/image" Target="../media/image27.png"/><Relationship Id="rId1" Type="http://schemas.microsoft.com/office/2007/relationships/media" Target="../media/media22.mp3"/><Relationship Id="rId6" Type="http://schemas.openxmlformats.org/officeDocument/2006/relationships/audio" Target="../media/media24.mp3"/><Relationship Id="rId11" Type="http://schemas.openxmlformats.org/officeDocument/2006/relationships/image" Target="../media/image4.svg"/><Relationship Id="rId5" Type="http://schemas.microsoft.com/office/2007/relationships/media" Target="../media/media24.mp3"/><Relationship Id="rId15" Type="http://schemas.openxmlformats.org/officeDocument/2006/relationships/image" Target="../media/image24.png"/><Relationship Id="rId10" Type="http://schemas.openxmlformats.org/officeDocument/2006/relationships/image" Target="../media/image3.png"/><Relationship Id="rId19" Type="http://schemas.openxmlformats.org/officeDocument/2006/relationships/image" Target="../media/image47.png"/><Relationship Id="rId4" Type="http://schemas.openxmlformats.org/officeDocument/2006/relationships/audio" Target="../media/media23.mp3"/><Relationship Id="rId9" Type="http://schemas.openxmlformats.org/officeDocument/2006/relationships/slideLayout" Target="../slideLayouts/slideLayout7.xml"/><Relationship Id="rId14"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audio" Target="../media/media29.mp3"/><Relationship Id="rId13" Type="http://schemas.openxmlformats.org/officeDocument/2006/relationships/image" Target="../media/image7.png"/><Relationship Id="rId18" Type="http://schemas.openxmlformats.org/officeDocument/2006/relationships/image" Target="../media/image50.png"/><Relationship Id="rId3" Type="http://schemas.microsoft.com/office/2007/relationships/media" Target="../media/media27.mp3"/><Relationship Id="rId21" Type="http://schemas.openxmlformats.org/officeDocument/2006/relationships/image" Target="../media/image27.png"/><Relationship Id="rId7" Type="http://schemas.microsoft.com/office/2007/relationships/media" Target="../media/media29.mp3"/><Relationship Id="rId12" Type="http://schemas.openxmlformats.org/officeDocument/2006/relationships/image" Target="../media/image23.png"/><Relationship Id="rId17" Type="http://schemas.openxmlformats.org/officeDocument/2006/relationships/image" Target="../media/image49.gif"/><Relationship Id="rId2" Type="http://schemas.openxmlformats.org/officeDocument/2006/relationships/audio" Target="../media/media26.mp3"/><Relationship Id="rId16" Type="http://schemas.openxmlformats.org/officeDocument/2006/relationships/image" Target="../media/image25.svg"/><Relationship Id="rId20" Type="http://schemas.openxmlformats.org/officeDocument/2006/relationships/image" Target="../media/image52.jpeg"/><Relationship Id="rId1" Type="http://schemas.microsoft.com/office/2007/relationships/media" Target="../media/media26.mp3"/><Relationship Id="rId6" Type="http://schemas.openxmlformats.org/officeDocument/2006/relationships/audio" Target="../media/media28.mp3"/><Relationship Id="rId11" Type="http://schemas.openxmlformats.org/officeDocument/2006/relationships/image" Target="../media/image4.svg"/><Relationship Id="rId5" Type="http://schemas.microsoft.com/office/2007/relationships/media" Target="../media/media28.mp3"/><Relationship Id="rId15" Type="http://schemas.openxmlformats.org/officeDocument/2006/relationships/image" Target="../media/image24.png"/><Relationship Id="rId10" Type="http://schemas.openxmlformats.org/officeDocument/2006/relationships/image" Target="../media/image3.png"/><Relationship Id="rId19" Type="http://schemas.openxmlformats.org/officeDocument/2006/relationships/image" Target="../media/image51.png"/><Relationship Id="rId4" Type="http://schemas.openxmlformats.org/officeDocument/2006/relationships/audio" Target="../media/media27.mp3"/><Relationship Id="rId9" Type="http://schemas.openxmlformats.org/officeDocument/2006/relationships/slideLayout" Target="../slideLayouts/slideLayout7.xml"/><Relationship Id="rId14" Type="http://schemas.openxmlformats.org/officeDocument/2006/relationships/image" Target="../media/image8.svg"/></Relationships>
</file>

<file path=ppt/slides/_rels/slide11.xml.rels><?xml version="1.0" encoding="UTF-8" standalone="yes"?>
<Relationships xmlns="http://schemas.openxmlformats.org/package/2006/relationships"><Relationship Id="rId8" Type="http://schemas.openxmlformats.org/officeDocument/2006/relationships/audio" Target="../media/media33.mp3"/><Relationship Id="rId13" Type="http://schemas.openxmlformats.org/officeDocument/2006/relationships/image" Target="../media/image7.png"/><Relationship Id="rId18" Type="http://schemas.microsoft.com/office/2007/relationships/hdphoto" Target="../media/hdphoto4.wdp"/><Relationship Id="rId3" Type="http://schemas.microsoft.com/office/2007/relationships/media" Target="../media/media31.mp3"/><Relationship Id="rId21" Type="http://schemas.openxmlformats.org/officeDocument/2006/relationships/image" Target="../media/image56.png"/><Relationship Id="rId7" Type="http://schemas.microsoft.com/office/2007/relationships/media" Target="../media/media33.mp3"/><Relationship Id="rId12" Type="http://schemas.openxmlformats.org/officeDocument/2006/relationships/image" Target="../media/image23.png"/><Relationship Id="rId17" Type="http://schemas.openxmlformats.org/officeDocument/2006/relationships/image" Target="../media/image53.png"/><Relationship Id="rId2" Type="http://schemas.openxmlformats.org/officeDocument/2006/relationships/audio" Target="../media/media30.mp3"/><Relationship Id="rId16" Type="http://schemas.openxmlformats.org/officeDocument/2006/relationships/image" Target="../media/image25.svg"/><Relationship Id="rId20" Type="http://schemas.openxmlformats.org/officeDocument/2006/relationships/image" Target="../media/image55.png"/><Relationship Id="rId1" Type="http://schemas.microsoft.com/office/2007/relationships/media" Target="../media/media30.mp3"/><Relationship Id="rId6" Type="http://schemas.openxmlformats.org/officeDocument/2006/relationships/audio" Target="../media/media32.mp3"/><Relationship Id="rId11" Type="http://schemas.openxmlformats.org/officeDocument/2006/relationships/image" Target="../media/image4.svg"/><Relationship Id="rId5" Type="http://schemas.microsoft.com/office/2007/relationships/media" Target="../media/media32.mp3"/><Relationship Id="rId15" Type="http://schemas.openxmlformats.org/officeDocument/2006/relationships/image" Target="../media/image24.png"/><Relationship Id="rId10" Type="http://schemas.openxmlformats.org/officeDocument/2006/relationships/image" Target="../media/image3.png"/><Relationship Id="rId19" Type="http://schemas.openxmlformats.org/officeDocument/2006/relationships/image" Target="../media/image54.png"/><Relationship Id="rId4" Type="http://schemas.openxmlformats.org/officeDocument/2006/relationships/audio" Target="../media/media31.mp3"/><Relationship Id="rId9" Type="http://schemas.openxmlformats.org/officeDocument/2006/relationships/slideLayout" Target="../slideLayouts/slideLayout7.xml"/><Relationship Id="rId14" Type="http://schemas.openxmlformats.org/officeDocument/2006/relationships/image" Target="../media/image8.svg"/><Relationship Id="rId22"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57.jpeg"/><Relationship Id="rId3" Type="http://schemas.microsoft.com/office/2007/relationships/media" Target="../media/media35.mp3"/><Relationship Id="rId7" Type="http://schemas.openxmlformats.org/officeDocument/2006/relationships/image" Target="../media/image4.svg"/><Relationship Id="rId12" Type="http://schemas.openxmlformats.org/officeDocument/2006/relationships/image" Target="../media/image25.svg"/><Relationship Id="rId2" Type="http://schemas.openxmlformats.org/officeDocument/2006/relationships/audio" Target="../media/media34.mp3"/><Relationship Id="rId16" Type="http://schemas.openxmlformats.org/officeDocument/2006/relationships/image" Target="../media/image27.png"/><Relationship Id="rId1" Type="http://schemas.microsoft.com/office/2007/relationships/media" Target="../media/media34.mp3"/><Relationship Id="rId6" Type="http://schemas.openxmlformats.org/officeDocument/2006/relationships/image" Target="../media/image3.png"/><Relationship Id="rId11" Type="http://schemas.openxmlformats.org/officeDocument/2006/relationships/image" Target="../media/image24.png"/><Relationship Id="rId5" Type="http://schemas.openxmlformats.org/officeDocument/2006/relationships/slideLayout" Target="../slideLayouts/slideLayout7.xml"/><Relationship Id="rId15" Type="http://schemas.microsoft.com/office/2007/relationships/hdphoto" Target="../media/hdphoto5.wdp"/><Relationship Id="rId10" Type="http://schemas.openxmlformats.org/officeDocument/2006/relationships/image" Target="../media/image8.svg"/><Relationship Id="rId4" Type="http://schemas.openxmlformats.org/officeDocument/2006/relationships/audio" Target="../media/media35.mp3"/><Relationship Id="rId9" Type="http://schemas.openxmlformats.org/officeDocument/2006/relationships/image" Target="../media/image7.png"/><Relationship Id="rId14" Type="http://schemas.openxmlformats.org/officeDocument/2006/relationships/image" Target="../media/image58.png"/></Relationships>
</file>

<file path=ppt/slides/_rels/slide1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4.svg"/><Relationship Id="rId7"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4.svg"/><Relationship Id="rId7"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hyperlink" Target="https://wordwall.net/resource/52823072/english-speaking-countries-vocab" TargetMode="External"/><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hyperlink" Target="https://wordwall.net/resource/52138019/g8-u8-english-speaking-countries-getting-started"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23.png"/><Relationship Id="rId4" Type="http://schemas.openxmlformats.org/officeDocument/2006/relationships/image" Target="../media/image7.png"/><Relationship Id="rId9" Type="http://schemas.openxmlformats.org/officeDocument/2006/relationships/image" Target="../media/image12.svg"/></Relationships>
</file>

<file path=ppt/slides/_rels/slide1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2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hyperlink" Target="https://wordwall.net/resource/20776148/determiners-a-an-the-no-article" TargetMode="External"/><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hyperlink" Target="https://www.baamboozle.com/game/75374"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27.png"/><Relationship Id="rId3" Type="http://schemas.openxmlformats.org/officeDocument/2006/relationships/slideLayout" Target="../slideLayouts/slideLayout7.xml"/><Relationship Id="rId7" Type="http://schemas.openxmlformats.org/officeDocument/2006/relationships/image" Target="../media/image8.svg"/><Relationship Id="rId12" Type="http://schemas.openxmlformats.org/officeDocument/2006/relationships/image" Target="../media/image23.png"/><Relationship Id="rId2" Type="http://schemas.microsoft.com/office/2007/relationships/media" Target="../media/media36.mp3"/><Relationship Id="rId1" Type="http://schemas.openxmlformats.org/officeDocument/2006/relationships/audio" Target="NULL" TargetMode="Externa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4.svg"/><Relationship Id="rId15" Type="http://schemas.openxmlformats.org/officeDocument/2006/relationships/image" Target="../media/image60.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0.svg"/><Relationship Id="rId14" Type="http://schemas.openxmlformats.org/officeDocument/2006/relationships/image" Target="../media/image59.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8.svg"/><Relationship Id="rId12" Type="http://schemas.openxmlformats.org/officeDocument/2006/relationships/image" Target="../media/image61.png"/><Relationship Id="rId2" Type="http://schemas.microsoft.com/office/2007/relationships/media" Target="../media/media36.mp3"/><Relationship Id="rId1" Type="http://schemas.openxmlformats.org/officeDocument/2006/relationships/audio" Target="NULL" TargetMode="External"/><Relationship Id="rId6" Type="http://schemas.openxmlformats.org/officeDocument/2006/relationships/image" Target="../media/image7.png"/><Relationship Id="rId11" Type="http://schemas.openxmlformats.org/officeDocument/2006/relationships/image" Target="../media/image27.png"/><Relationship Id="rId5" Type="http://schemas.openxmlformats.org/officeDocument/2006/relationships/image" Target="../media/image4.svg"/><Relationship Id="rId10"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10.svg"/><Relationship Id="rId14" Type="http://schemas.openxmlformats.org/officeDocument/2006/relationships/image" Target="../media/image12.svg"/></Relationships>
</file>

<file path=ppt/slides/_rels/slide2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21.png"/><Relationship Id="rId7" Type="http://schemas.openxmlformats.org/officeDocument/2006/relationships/image" Target="../media/image13.png"/><Relationship Id="rId12"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8.svg"/><Relationship Id="rId4" Type="http://schemas.openxmlformats.org/officeDocument/2006/relationships/image" Target="../media/image22.svg"/><Relationship Id="rId9"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32.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43.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4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6.svg"/><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5.pn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14.svg"/></Relationships>
</file>

<file path=ppt/slides/_rels/slide4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6.svg"/><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5.pn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14.svg"/></Relationships>
</file>

<file path=ppt/slides/_rels/slide4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4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50.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6.svg"/><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2.svg"/><Relationship Id="rId7" Type="http://schemas.openxmlformats.org/officeDocument/2006/relationships/image" Target="../media/image14.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57.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10.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s/_rels/slide58.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10.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s/_rels/slide59.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10.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2.svg"/><Relationship Id="rId4" Type="http://schemas.openxmlformats.org/officeDocument/2006/relationships/image" Target="../media/image11.png"/></Relationships>
</file>

<file path=ppt/slides/_rels/slide6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0.svg"/><Relationship Id="rId3" Type="http://schemas.openxmlformats.org/officeDocument/2006/relationships/image" Target="../media/image63.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0.svg"/><Relationship Id="rId5" Type="http://schemas.openxmlformats.org/officeDocument/2006/relationships/image" Target="../media/image16.svg"/><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612459"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5177607" y="675143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23924" y="862403"/>
            <a:ext cx="15240152" cy="8562194"/>
          </a:xfrm>
          <a:custGeom>
            <a:avLst/>
            <a:gdLst/>
            <a:ahLst/>
            <a:cxnLst/>
            <a:rect l="l" t="t" r="r" b="b"/>
            <a:pathLst>
              <a:path w="15240152" h="8562194">
                <a:moveTo>
                  <a:pt x="0" y="0"/>
                </a:moveTo>
                <a:lnTo>
                  <a:pt x="15240152" y="0"/>
                </a:lnTo>
                <a:lnTo>
                  <a:pt x="15240152" y="8562194"/>
                </a:lnTo>
                <a:lnTo>
                  <a:pt x="0" y="85621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 name="Group 5"/>
          <p:cNvGrpSpPr/>
          <p:nvPr/>
        </p:nvGrpSpPr>
        <p:grpSpPr>
          <a:xfrm>
            <a:off x="3110393" y="1800108"/>
            <a:ext cx="12067213" cy="6686783"/>
            <a:chOff x="0" y="0"/>
            <a:chExt cx="2850029" cy="1579282"/>
          </a:xfrm>
        </p:grpSpPr>
        <p:sp>
          <p:nvSpPr>
            <p:cNvPr id="6" name="Freeform 6"/>
            <p:cNvSpPr/>
            <p:nvPr/>
          </p:nvSpPr>
          <p:spPr>
            <a:xfrm>
              <a:off x="0" y="0"/>
              <a:ext cx="2850029" cy="1579282"/>
            </a:xfrm>
            <a:custGeom>
              <a:avLst/>
              <a:gdLst/>
              <a:ahLst/>
              <a:cxnLst/>
              <a:rect l="l" t="t" r="r" b="b"/>
              <a:pathLst>
                <a:path w="2850029" h="1579282">
                  <a:moveTo>
                    <a:pt x="32720" y="0"/>
                  </a:moveTo>
                  <a:lnTo>
                    <a:pt x="2817309" y="0"/>
                  </a:lnTo>
                  <a:cubicBezTo>
                    <a:pt x="2835380" y="0"/>
                    <a:pt x="2850029" y="14649"/>
                    <a:pt x="2850029" y="32720"/>
                  </a:cubicBezTo>
                  <a:lnTo>
                    <a:pt x="2850029" y="1546562"/>
                  </a:lnTo>
                  <a:cubicBezTo>
                    <a:pt x="2850029" y="1564633"/>
                    <a:pt x="2835380" y="1579282"/>
                    <a:pt x="2817309" y="1579282"/>
                  </a:cubicBezTo>
                  <a:lnTo>
                    <a:pt x="32720" y="1579282"/>
                  </a:lnTo>
                  <a:cubicBezTo>
                    <a:pt x="14649" y="1579282"/>
                    <a:pt x="0" y="1564633"/>
                    <a:pt x="0" y="1546562"/>
                  </a:cubicBezTo>
                  <a:lnTo>
                    <a:pt x="0" y="32720"/>
                  </a:lnTo>
                  <a:cubicBezTo>
                    <a:pt x="0" y="14649"/>
                    <a:pt x="14649" y="0"/>
                    <a:pt x="32720" y="0"/>
                  </a:cubicBezTo>
                  <a:close/>
                </a:path>
              </a:pathLst>
            </a:custGeom>
            <a:solidFill>
              <a:srgbClr val="EFF1E7"/>
            </a:solidFill>
            <a:ln w="76200" cap="rnd">
              <a:solidFill>
                <a:srgbClr val="483A00"/>
              </a:solidFill>
              <a:prstDash val="solid"/>
              <a:round/>
            </a:ln>
          </p:spPr>
          <p:txBody>
            <a:bodyPr/>
            <a:lstStyle/>
            <a:p>
              <a:endParaRPr lang="en-US"/>
            </a:p>
          </p:txBody>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1173307">
            <a:off x="15632479" y="6091794"/>
            <a:ext cx="1254944" cy="1223000"/>
          </a:xfrm>
          <a:custGeom>
            <a:avLst/>
            <a:gdLst/>
            <a:ahLst/>
            <a:cxnLst/>
            <a:rect l="l" t="t" r="r" b="b"/>
            <a:pathLst>
              <a:path w="1254944" h="1223000">
                <a:moveTo>
                  <a:pt x="0" y="0"/>
                </a:moveTo>
                <a:lnTo>
                  <a:pt x="1254945" y="0"/>
                </a:lnTo>
                <a:lnTo>
                  <a:pt x="1254945" y="1223001"/>
                </a:lnTo>
                <a:lnTo>
                  <a:pt x="0" y="12230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3024251" y="3702400"/>
            <a:ext cx="1257309" cy="1455832"/>
          </a:xfrm>
          <a:custGeom>
            <a:avLst/>
            <a:gdLst/>
            <a:ahLst/>
            <a:cxnLst/>
            <a:rect l="l" t="t" r="r" b="b"/>
            <a:pathLst>
              <a:path w="1257309" h="1455832">
                <a:moveTo>
                  <a:pt x="0" y="0"/>
                </a:moveTo>
                <a:lnTo>
                  <a:pt x="1257309" y="0"/>
                </a:lnTo>
                <a:lnTo>
                  <a:pt x="1257309" y="1455832"/>
                </a:lnTo>
                <a:lnTo>
                  <a:pt x="0" y="1455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211310">
            <a:off x="2575703" y="1515660"/>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a:off x="2527578" y="7400827"/>
            <a:ext cx="1885713" cy="1313142"/>
          </a:xfrm>
          <a:custGeom>
            <a:avLst/>
            <a:gdLst/>
            <a:ahLst/>
            <a:cxnLst/>
            <a:rect l="l" t="t" r="r" b="b"/>
            <a:pathLst>
              <a:path w="1885713" h="1313142">
                <a:moveTo>
                  <a:pt x="0" y="0"/>
                </a:moveTo>
                <a:lnTo>
                  <a:pt x="1885713" y="0"/>
                </a:lnTo>
                <a:lnTo>
                  <a:pt x="1885713" y="1313141"/>
                </a:lnTo>
                <a:lnTo>
                  <a:pt x="0" y="13131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TextBox 12"/>
          <p:cNvSpPr txBox="1"/>
          <p:nvPr/>
        </p:nvSpPr>
        <p:spPr>
          <a:xfrm>
            <a:off x="3093262" y="2889088"/>
            <a:ext cx="12061769" cy="4732065"/>
          </a:xfrm>
          <a:prstGeom prst="rect">
            <a:avLst/>
          </a:prstGeom>
        </p:spPr>
        <p:txBody>
          <a:bodyPr wrap="square" lIns="0" tIns="0" rIns="0" bIns="0" rtlCol="0" anchor="t">
            <a:spAutoFit/>
          </a:bodyPr>
          <a:lstStyle/>
          <a:p>
            <a:pPr algn="ctr">
              <a:lnSpc>
                <a:spcPts val="12257"/>
              </a:lnSpc>
            </a:pPr>
            <a:r>
              <a:rPr lang="vi-VN" sz="16600" dirty="0">
                <a:solidFill>
                  <a:srgbClr val="483A00"/>
                </a:solidFill>
                <a:latin typeface="Baloo Thambi" panose="020B0604020202020204" charset="0"/>
                <a:cs typeface="Baloo Thambi" panose="020B0604020202020204" charset="0"/>
              </a:rPr>
              <a:t>Unit 12</a:t>
            </a:r>
          </a:p>
          <a:p>
            <a:pPr algn="ctr">
              <a:lnSpc>
                <a:spcPts val="12257"/>
              </a:lnSpc>
            </a:pPr>
            <a:r>
              <a:rPr lang="en-US" sz="9600" b="1" dirty="0">
                <a:latin typeface="Baloo Thambi" panose="020B0604020202020204" charset="0"/>
                <a:cs typeface="Baloo Thambi" panose="020B0604020202020204" charset="0"/>
              </a:rPr>
              <a:t>ENGLISH-SPEAKING COUNTRIES</a:t>
            </a:r>
            <a:endParaRPr lang="en-US" sz="9600" dirty="0">
              <a:solidFill>
                <a:srgbClr val="483A00"/>
              </a:solidFill>
              <a:latin typeface="Baloo Thambi" panose="020B0604020202020204" charset="0"/>
              <a:cs typeface="Baloo Thambi" panose="020B0604020202020204" charset="0"/>
            </a:endParaRPr>
          </a:p>
        </p:txBody>
      </p:sp>
      <p:sp>
        <p:nvSpPr>
          <p:cNvPr id="19" name="Freeform 19"/>
          <p:cNvSpPr/>
          <p:nvPr/>
        </p:nvSpPr>
        <p:spPr>
          <a:xfrm rot="403428">
            <a:off x="13688137" y="1465407"/>
            <a:ext cx="1993808" cy="2057400"/>
          </a:xfrm>
          <a:custGeom>
            <a:avLst/>
            <a:gdLst/>
            <a:ahLst/>
            <a:cxnLst/>
            <a:rect l="l" t="t" r="r" b="b"/>
            <a:pathLst>
              <a:path w="1993808" h="2057400">
                <a:moveTo>
                  <a:pt x="0" y="0"/>
                </a:moveTo>
                <a:lnTo>
                  <a:pt x="1993808" y="0"/>
                </a:lnTo>
                <a:lnTo>
                  <a:pt x="1993808" y="2057400"/>
                </a:lnTo>
                <a:lnTo>
                  <a:pt x="0" y="20574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0" name="Freeform 20"/>
          <p:cNvSpPr/>
          <p:nvPr/>
        </p:nvSpPr>
        <p:spPr>
          <a:xfrm rot="-417858">
            <a:off x="13973887" y="6993803"/>
            <a:ext cx="1741724" cy="1767432"/>
          </a:xfrm>
          <a:custGeom>
            <a:avLst/>
            <a:gdLst/>
            <a:ahLst/>
            <a:cxnLst/>
            <a:rect l="l" t="t" r="r" b="b"/>
            <a:pathLst>
              <a:path w="1741724" h="1767432">
                <a:moveTo>
                  <a:pt x="0" y="0"/>
                </a:moveTo>
                <a:lnTo>
                  <a:pt x="1741725" y="0"/>
                </a:lnTo>
                <a:lnTo>
                  <a:pt x="1741725" y="1767432"/>
                </a:lnTo>
                <a:lnTo>
                  <a:pt x="0" y="176743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1" name="Freeform 21"/>
          <p:cNvSpPr/>
          <p:nvPr/>
        </p:nvSpPr>
        <p:spPr>
          <a:xfrm rot="-547271">
            <a:off x="626238" y="4580441"/>
            <a:ext cx="1637406" cy="1708868"/>
          </a:xfrm>
          <a:custGeom>
            <a:avLst/>
            <a:gdLst/>
            <a:ahLst/>
            <a:cxnLst/>
            <a:rect l="l" t="t" r="r" b="b"/>
            <a:pathLst>
              <a:path w="1637406" h="1708868">
                <a:moveTo>
                  <a:pt x="0" y="0"/>
                </a:moveTo>
                <a:lnTo>
                  <a:pt x="1637406" y="0"/>
                </a:lnTo>
                <a:lnTo>
                  <a:pt x="1637406" y="1708867"/>
                </a:lnTo>
                <a:lnTo>
                  <a:pt x="0" y="170886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2" name="Freeform 22"/>
          <p:cNvSpPr/>
          <p:nvPr/>
        </p:nvSpPr>
        <p:spPr>
          <a:xfrm rot="808354">
            <a:off x="16000291" y="3907893"/>
            <a:ext cx="1463768" cy="1930629"/>
          </a:xfrm>
          <a:custGeom>
            <a:avLst/>
            <a:gdLst/>
            <a:ahLst/>
            <a:cxnLst/>
            <a:rect l="l" t="t" r="r" b="b"/>
            <a:pathLst>
              <a:path w="1463768" h="1930629">
                <a:moveTo>
                  <a:pt x="0" y="0"/>
                </a:moveTo>
                <a:lnTo>
                  <a:pt x="1463768" y="0"/>
                </a:lnTo>
                <a:lnTo>
                  <a:pt x="1463768" y="1930629"/>
                </a:lnTo>
                <a:lnTo>
                  <a:pt x="0" y="193062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28700" y="4501345"/>
            <a:ext cx="4884022" cy="4014097"/>
            <a:chOff x="0" y="-38100"/>
            <a:chExt cx="1358082" cy="1116185"/>
          </a:xfrm>
        </p:grpSpPr>
        <p:sp>
          <p:nvSpPr>
            <p:cNvPr id="4" name="Freeform 4"/>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371600" y="1382738"/>
            <a:ext cx="15240000" cy="2108515"/>
            <a:chOff x="0" y="0"/>
            <a:chExt cx="952587" cy="196673"/>
          </a:xfrm>
        </p:grpSpPr>
        <p:sp>
          <p:nvSpPr>
            <p:cNvPr id="7" name="Freeform 7"/>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701988" y="4638363"/>
            <a:ext cx="4884023" cy="3877080"/>
            <a:chOff x="0" y="0"/>
            <a:chExt cx="1358082" cy="1078085"/>
          </a:xfrm>
        </p:grpSpPr>
        <p:sp>
          <p:nvSpPr>
            <p:cNvPr id="10" name="Freeform 10"/>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2375277" y="4638363"/>
            <a:ext cx="4884023" cy="3877080"/>
            <a:chOff x="0" y="0"/>
            <a:chExt cx="1358082" cy="1078085"/>
          </a:xfrm>
        </p:grpSpPr>
        <p:sp>
          <p:nvSpPr>
            <p:cNvPr id="13" name="Freeform 13"/>
            <p:cNvSpPr/>
            <p:nvPr/>
          </p:nvSpPr>
          <p:spPr>
            <a:xfrm>
              <a:off x="0" y="0"/>
              <a:ext cx="1358082" cy="1078085"/>
            </a:xfrm>
            <a:custGeom>
              <a:avLst/>
              <a:gdLst/>
              <a:ahLst/>
              <a:cxnLst/>
              <a:rect l="l" t="t" r="r" b="b"/>
              <a:pathLst>
                <a:path w="1358082" h="1078085">
                  <a:moveTo>
                    <a:pt x="80843" y="0"/>
                  </a:moveTo>
                  <a:lnTo>
                    <a:pt x="1277239" y="0"/>
                  </a:lnTo>
                  <a:cubicBezTo>
                    <a:pt x="1298680" y="0"/>
                    <a:pt x="1319243" y="8517"/>
                    <a:pt x="1334404" y="23678"/>
                  </a:cubicBezTo>
                  <a:cubicBezTo>
                    <a:pt x="1349565" y="38839"/>
                    <a:pt x="1358082" y="59402"/>
                    <a:pt x="1358082" y="80843"/>
                  </a:cubicBezTo>
                  <a:lnTo>
                    <a:pt x="1358082" y="997243"/>
                  </a:lnTo>
                  <a:cubicBezTo>
                    <a:pt x="1358082" y="1018683"/>
                    <a:pt x="1349565" y="1039246"/>
                    <a:pt x="1334404" y="1054407"/>
                  </a:cubicBezTo>
                  <a:cubicBezTo>
                    <a:pt x="1319243" y="1069568"/>
                    <a:pt x="1298680" y="1078085"/>
                    <a:pt x="1277239" y="1078085"/>
                  </a:cubicBezTo>
                  <a:lnTo>
                    <a:pt x="80843" y="1078085"/>
                  </a:lnTo>
                  <a:cubicBezTo>
                    <a:pt x="59402" y="1078085"/>
                    <a:pt x="38839" y="1069568"/>
                    <a:pt x="23678" y="1054407"/>
                  </a:cubicBezTo>
                  <a:cubicBezTo>
                    <a:pt x="8517" y="1039246"/>
                    <a:pt x="0" y="1018683"/>
                    <a:pt x="0" y="997243"/>
                  </a:cubicBezTo>
                  <a:lnTo>
                    <a:pt x="0" y="80843"/>
                  </a:lnTo>
                  <a:cubicBezTo>
                    <a:pt x="0" y="59402"/>
                    <a:pt x="8517" y="38839"/>
                    <a:pt x="23678" y="23678"/>
                  </a:cubicBezTo>
                  <a:cubicBezTo>
                    <a:pt x="38839" y="8517"/>
                    <a:pt x="59402" y="0"/>
                    <a:pt x="80843" y="0"/>
                  </a:cubicBezTo>
                  <a:close/>
                </a:path>
              </a:pathLst>
            </a:custGeom>
            <a:solidFill>
              <a:srgbClr val="EFF1E7"/>
            </a:solidFill>
            <a:ln w="38100" cap="rnd">
              <a:solidFill>
                <a:srgbClr val="000000"/>
              </a:solidFill>
              <a:prstDash val="solid"/>
              <a:round/>
            </a:ln>
          </p:spPr>
          <p:txBody>
            <a:bodyPr/>
            <a:lstStyle/>
            <a:p>
              <a:endParaRPr lang="en-US"/>
            </a:p>
          </p:txBody>
        </p:sp>
        <p:sp>
          <p:nvSpPr>
            <p:cNvPr id="14" name="TextBox 1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961778">
            <a:off x="508770" y="3817213"/>
            <a:ext cx="1685196" cy="1642300"/>
          </a:xfrm>
          <a:custGeom>
            <a:avLst/>
            <a:gdLst/>
            <a:ahLst/>
            <a:cxnLst/>
            <a:rect l="l" t="t" r="r" b="b"/>
            <a:pathLst>
              <a:path w="1685196" h="1642300">
                <a:moveTo>
                  <a:pt x="0" y="0"/>
                </a:moveTo>
                <a:lnTo>
                  <a:pt x="1685196" y="0"/>
                </a:lnTo>
                <a:lnTo>
                  <a:pt x="1685196" y="1642300"/>
                </a:lnTo>
                <a:lnTo>
                  <a:pt x="0" y="1642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4741919" y="555983"/>
            <a:ext cx="1723600" cy="1778574"/>
          </a:xfrm>
          <a:custGeom>
            <a:avLst/>
            <a:gdLst/>
            <a:ahLst/>
            <a:cxnLst/>
            <a:rect l="l" t="t" r="r" b="b"/>
            <a:pathLst>
              <a:path w="1723600" h="1778574">
                <a:moveTo>
                  <a:pt x="0" y="0"/>
                </a:moveTo>
                <a:lnTo>
                  <a:pt x="1723600" y="0"/>
                </a:lnTo>
                <a:lnTo>
                  <a:pt x="1723600"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TextBox 18"/>
          <p:cNvSpPr txBox="1"/>
          <p:nvPr/>
        </p:nvSpPr>
        <p:spPr>
          <a:xfrm>
            <a:off x="2911963" y="1906849"/>
            <a:ext cx="12268200" cy="1205458"/>
          </a:xfrm>
          <a:prstGeom prst="rect">
            <a:avLst/>
          </a:prstGeom>
        </p:spPr>
        <p:txBody>
          <a:bodyPr wrap="square" lIns="0" tIns="0" rIns="0" bIns="0" rtlCol="0" anchor="t">
            <a:spAutoFit/>
          </a:bodyPr>
          <a:lstStyle/>
          <a:p>
            <a:pPr algn="ctr">
              <a:lnSpc>
                <a:spcPts val="9375"/>
              </a:lnSpc>
            </a:pPr>
            <a:r>
              <a:rPr lang="en" sz="9600" dirty="0">
                <a:solidFill>
                  <a:schemeClr val="accent4"/>
                </a:solidFill>
                <a:latin typeface="Baloo Thambi" panose="020B0604020202020204" charset="0"/>
                <a:cs typeface="Baloo Thambi" panose="020B0604020202020204" charset="0"/>
              </a:rPr>
              <a:t>TABLE OF</a:t>
            </a:r>
            <a:r>
              <a:rPr lang="en" sz="9600" dirty="0">
                <a:latin typeface="Baloo Thambi" panose="020B0604020202020204" charset="0"/>
                <a:cs typeface="Baloo Thambi" panose="020B0604020202020204" charset="0"/>
              </a:rPr>
              <a:t> </a:t>
            </a:r>
            <a:r>
              <a:rPr lang="en" sz="9600" dirty="0">
                <a:solidFill>
                  <a:schemeClr val="dk2"/>
                </a:solidFill>
                <a:latin typeface="Baloo Thambi" panose="020B0604020202020204" charset="0"/>
                <a:cs typeface="Baloo Thambi" panose="020B0604020202020204" charset="0"/>
              </a:rPr>
              <a:t>CONTENTS</a:t>
            </a:r>
            <a:endParaRPr lang="en-US" sz="10081" dirty="0">
              <a:solidFill>
                <a:srgbClr val="483A00"/>
              </a:solidFill>
              <a:latin typeface="Baloo Thambi" panose="020B0604020202020204" charset="0"/>
              <a:cs typeface="Baloo Thambi" panose="020B0604020202020204" charset="0"/>
            </a:endParaRPr>
          </a:p>
        </p:txBody>
      </p:sp>
      <p:grpSp>
        <p:nvGrpSpPr>
          <p:cNvPr id="21" name="Group 21"/>
          <p:cNvGrpSpPr/>
          <p:nvPr/>
        </p:nvGrpSpPr>
        <p:grpSpPr>
          <a:xfrm>
            <a:off x="606798" y="7873216"/>
            <a:ext cx="5539779" cy="1143757"/>
            <a:chOff x="0" y="0"/>
            <a:chExt cx="952587" cy="196673"/>
          </a:xfrm>
        </p:grpSpPr>
        <p:sp>
          <p:nvSpPr>
            <p:cNvPr id="22" name="Freeform 22"/>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23" name="TextBox 23"/>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24" name="TextBox 24"/>
          <p:cNvSpPr txBox="1"/>
          <p:nvPr/>
        </p:nvSpPr>
        <p:spPr>
          <a:xfrm>
            <a:off x="1123797" y="5885931"/>
            <a:ext cx="4564751" cy="738664"/>
          </a:xfrm>
          <a:prstGeom prst="rect">
            <a:avLst/>
          </a:prstGeom>
        </p:spPr>
        <p:txBody>
          <a:bodyPr wrap="square" lIns="0" tIns="0" rIns="0" bIns="0" rtlCol="0" anchor="t">
            <a:spAutoFit/>
          </a:bodyPr>
          <a:lstStyle/>
          <a:p>
            <a:pPr lvl="0" algn="ctr"/>
            <a:r>
              <a:rPr lang="vi-VN" sz="4800" b="1" dirty="0">
                <a:latin typeface="Baloo Thambi" panose="020B0604020202020204" charset="0"/>
                <a:cs typeface="Baloo Thambi" panose="020B0604020202020204" charset="0"/>
              </a:rPr>
              <a:t>Theory </a:t>
            </a:r>
          </a:p>
        </p:txBody>
      </p:sp>
      <p:grpSp>
        <p:nvGrpSpPr>
          <p:cNvPr id="25" name="Group 25"/>
          <p:cNvGrpSpPr/>
          <p:nvPr/>
        </p:nvGrpSpPr>
        <p:grpSpPr>
          <a:xfrm>
            <a:off x="6374111" y="7873216"/>
            <a:ext cx="5539779" cy="1143757"/>
            <a:chOff x="0" y="0"/>
            <a:chExt cx="952587" cy="196673"/>
          </a:xfrm>
        </p:grpSpPr>
        <p:sp>
          <p:nvSpPr>
            <p:cNvPr id="26" name="Freeform 26"/>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27" name="TextBox 27"/>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28" name="TextBox 28"/>
          <p:cNvSpPr txBox="1"/>
          <p:nvPr/>
        </p:nvSpPr>
        <p:spPr>
          <a:xfrm>
            <a:off x="6797543" y="5846232"/>
            <a:ext cx="4496725" cy="738664"/>
          </a:xfrm>
          <a:prstGeom prst="rect">
            <a:avLst/>
          </a:prstGeom>
        </p:spPr>
        <p:txBody>
          <a:bodyPr lIns="0" tIns="0" rIns="0" bIns="0" rtlCol="0" anchor="t">
            <a:spAutoFit/>
          </a:bodyPr>
          <a:lstStyle/>
          <a:p>
            <a:pPr lvl="0" algn="ctr"/>
            <a:r>
              <a:rPr lang="vi-VN" sz="4800" b="1" dirty="0">
                <a:latin typeface="Baloo Thambi" panose="020B0604020202020204" charset="0"/>
                <a:cs typeface="Baloo Thambi" panose="020B0604020202020204" charset="0"/>
              </a:rPr>
              <a:t>Language</a:t>
            </a:r>
          </a:p>
        </p:txBody>
      </p:sp>
      <p:grpSp>
        <p:nvGrpSpPr>
          <p:cNvPr id="29" name="Group 29"/>
          <p:cNvGrpSpPr/>
          <p:nvPr/>
        </p:nvGrpSpPr>
        <p:grpSpPr>
          <a:xfrm>
            <a:off x="12141423" y="7873216"/>
            <a:ext cx="5539779" cy="1143757"/>
            <a:chOff x="0" y="0"/>
            <a:chExt cx="952587" cy="196673"/>
          </a:xfrm>
        </p:grpSpPr>
        <p:sp>
          <p:nvSpPr>
            <p:cNvPr id="30" name="Freeform 30"/>
            <p:cNvSpPr/>
            <p:nvPr/>
          </p:nvSpPr>
          <p:spPr>
            <a:xfrm>
              <a:off x="0" y="0"/>
              <a:ext cx="952587" cy="196673"/>
            </a:xfrm>
            <a:custGeom>
              <a:avLst/>
              <a:gdLst/>
              <a:ahLst/>
              <a:cxnLst/>
              <a:rect l="l" t="t" r="r" b="b"/>
              <a:pathLst>
                <a:path w="952587" h="196673">
                  <a:moveTo>
                    <a:pt x="952587" y="0"/>
                  </a:moveTo>
                  <a:lnTo>
                    <a:pt x="0" y="0"/>
                  </a:lnTo>
                  <a:lnTo>
                    <a:pt x="101600" y="98337"/>
                  </a:lnTo>
                  <a:lnTo>
                    <a:pt x="0" y="196673"/>
                  </a:lnTo>
                  <a:lnTo>
                    <a:pt x="952587" y="196673"/>
                  </a:lnTo>
                  <a:lnTo>
                    <a:pt x="850987" y="98337"/>
                  </a:lnTo>
                  <a:lnTo>
                    <a:pt x="952587" y="0"/>
                  </a:lnTo>
                  <a:close/>
                </a:path>
              </a:pathLst>
            </a:custGeom>
            <a:solidFill>
              <a:srgbClr val="FEE27E"/>
            </a:solidFill>
            <a:ln w="38100" cap="sq">
              <a:solidFill>
                <a:srgbClr val="000000"/>
              </a:solidFill>
              <a:prstDash val="solid"/>
              <a:miter/>
            </a:ln>
          </p:spPr>
          <p:txBody>
            <a:bodyPr/>
            <a:lstStyle/>
            <a:p>
              <a:endParaRPr lang="en-US"/>
            </a:p>
          </p:txBody>
        </p:sp>
        <p:sp>
          <p:nvSpPr>
            <p:cNvPr id="31" name="TextBox 31"/>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32" name="TextBox 32"/>
          <p:cNvSpPr txBox="1"/>
          <p:nvPr/>
        </p:nvSpPr>
        <p:spPr>
          <a:xfrm>
            <a:off x="12568925" y="5624750"/>
            <a:ext cx="4496725" cy="1477328"/>
          </a:xfrm>
          <a:prstGeom prst="rect">
            <a:avLst/>
          </a:prstGeom>
        </p:spPr>
        <p:txBody>
          <a:bodyPr lIns="0" tIns="0" rIns="0" bIns="0" rtlCol="0" anchor="t">
            <a:spAutoFit/>
          </a:bodyPr>
          <a:lstStyle/>
          <a:p>
            <a:pPr lvl="0" algn="ctr"/>
            <a:r>
              <a:rPr lang="vi-VN" sz="4800" b="1" dirty="0">
                <a:latin typeface="Baloo Thambi" panose="020B0604020202020204" charset="0"/>
                <a:cs typeface="Baloo Thambi" panose="020B0604020202020204" charset="0"/>
              </a:rPr>
              <a:t>Communication Skills</a:t>
            </a:r>
          </a:p>
        </p:txBody>
      </p:sp>
      <p:sp>
        <p:nvSpPr>
          <p:cNvPr id="33" name="Google Shape;2216;p43"/>
          <p:cNvSpPr txBox="1">
            <a:spLocks/>
          </p:cNvSpPr>
          <p:nvPr/>
        </p:nvSpPr>
        <p:spPr>
          <a:xfrm flipH="1">
            <a:off x="1984215" y="7914769"/>
            <a:ext cx="2407442" cy="5451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8000" dirty="0">
                <a:latin typeface="Baloo Thambi" panose="020B0604020202020204" charset="0"/>
                <a:cs typeface="Baloo Thambi" panose="020B0604020202020204" charset="0"/>
              </a:rPr>
              <a:t>01</a:t>
            </a:r>
          </a:p>
        </p:txBody>
      </p:sp>
      <p:sp>
        <p:nvSpPr>
          <p:cNvPr id="34" name="Google Shape;2216;p43"/>
          <p:cNvSpPr txBox="1">
            <a:spLocks/>
          </p:cNvSpPr>
          <p:nvPr/>
        </p:nvSpPr>
        <p:spPr>
          <a:xfrm flipH="1">
            <a:off x="7842342" y="7898693"/>
            <a:ext cx="2407442" cy="5451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vi-VN" sz="8000" dirty="0">
                <a:latin typeface="Baloo Thambi" panose="020B0604020202020204" charset="0"/>
                <a:cs typeface="Baloo Thambi" panose="020B0604020202020204" charset="0"/>
              </a:rPr>
              <a:t>02</a:t>
            </a:r>
            <a:endParaRPr lang="en" sz="8000" dirty="0">
              <a:latin typeface="Baloo Thambi" panose="020B0604020202020204" charset="0"/>
              <a:cs typeface="Baloo Thambi" panose="020B0604020202020204" charset="0"/>
            </a:endParaRPr>
          </a:p>
        </p:txBody>
      </p:sp>
      <p:sp>
        <p:nvSpPr>
          <p:cNvPr id="35" name="Google Shape;2216;p43"/>
          <p:cNvSpPr txBox="1">
            <a:spLocks/>
          </p:cNvSpPr>
          <p:nvPr/>
        </p:nvSpPr>
        <p:spPr>
          <a:xfrm flipH="1">
            <a:off x="13707591" y="7782979"/>
            <a:ext cx="2407442" cy="5451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vi-VN" sz="8000" dirty="0">
                <a:latin typeface="Baloo Thambi" panose="020B0604020202020204" charset="0"/>
                <a:cs typeface="Baloo Thambi" panose="020B0604020202020204" charset="0"/>
              </a:rPr>
              <a:t>03</a:t>
            </a:r>
            <a:endParaRPr lang="en" sz="8000" dirty="0">
              <a:latin typeface="Baloo Thambi" panose="020B0604020202020204" charset="0"/>
              <a:cs typeface="Baloo Thambi" panose="020B060402020202020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checkerboard(across)">
                                      <p:cBhvr>
                                        <p:cTn id="18" dur="500"/>
                                        <p:tgtEl>
                                          <p:spTgt spid="24"/>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checkerboard(across)">
                                      <p:cBhvr>
                                        <p:cTn id="21" dur="500"/>
                                        <p:tgtEl>
                                          <p:spTgt spid="33"/>
                                        </p:tgtEl>
                                      </p:cBhvr>
                                    </p:animEffect>
                                  </p:childTnLst>
                                </p:cTn>
                              </p:par>
                              <p:par>
                                <p:cTn id="22" presetID="5" presetClass="entr" presetSubtype="1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checkerboard(across)">
                                      <p:cBhvr>
                                        <p:cTn id="24" dur="500"/>
                                        <p:tgtEl>
                                          <p:spTgt spid="21"/>
                                        </p:tgtEl>
                                      </p:cBhvr>
                                    </p:animEffect>
                                  </p:childTnLst>
                                </p:cTn>
                              </p:par>
                              <p:par>
                                <p:cTn id="25" presetID="5" presetClass="entr" presetSubtype="1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heckerboard(across)">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checkerboard(across)">
                                      <p:cBhvr>
                                        <p:cTn id="32" dur="500"/>
                                        <p:tgtEl>
                                          <p:spTgt spid="34"/>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checkerboard(across)">
                                      <p:cBhvr>
                                        <p:cTn id="35" dur="500"/>
                                        <p:tgtEl>
                                          <p:spTgt spid="28"/>
                                        </p:tgtEl>
                                      </p:cBhvr>
                                    </p:animEffect>
                                  </p:childTnLst>
                                </p:cTn>
                              </p:par>
                              <p:par>
                                <p:cTn id="36" presetID="5" presetClass="entr" presetSubtype="1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checkerboard(across)">
                                      <p:cBhvr>
                                        <p:cTn id="38" dur="500"/>
                                        <p:tgtEl>
                                          <p:spTgt spid="9"/>
                                        </p:tgtEl>
                                      </p:cBhvr>
                                    </p:animEffect>
                                  </p:childTnLst>
                                </p:cTn>
                              </p:par>
                              <p:par>
                                <p:cTn id="39" presetID="5"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checkerboard(across)">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checkerboard(across)">
                                      <p:cBhvr>
                                        <p:cTn id="46" dur="500"/>
                                        <p:tgtEl>
                                          <p:spTgt spid="32"/>
                                        </p:tgtEl>
                                      </p:cBhvr>
                                    </p:animEffect>
                                  </p:childTnLst>
                                </p:cTn>
                              </p:par>
                              <p:par>
                                <p:cTn id="47" presetID="5" presetClass="entr" presetSubtype="1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checkerboard(across)">
                                      <p:cBhvr>
                                        <p:cTn id="49" dur="500"/>
                                        <p:tgtEl>
                                          <p:spTgt spid="12"/>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checkerboard(across)">
                                      <p:cBhvr>
                                        <p:cTn id="52" dur="500"/>
                                        <p:tgtEl>
                                          <p:spTgt spid="35"/>
                                        </p:tgtEl>
                                      </p:cBhvr>
                                    </p:animEffect>
                                  </p:childTnLst>
                                </p:cTn>
                              </p:par>
                              <p:par>
                                <p:cTn id="53" presetID="5" presetClass="entr" presetSubtype="1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checkerboard(across)">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28" grpId="0"/>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1</a:t>
            </a:r>
            <a:endParaRPr lang="en-US" sz="13800" dirty="0">
              <a:solidFill>
                <a:srgbClr val="483A00"/>
              </a:solidFill>
              <a:latin typeface="Baloo Thambi"/>
            </a:endParaRPr>
          </a:p>
        </p:txBody>
      </p:sp>
      <p:sp>
        <p:nvSpPr>
          <p:cNvPr id="15" name="Google Shape;465;p41"/>
          <p:cNvSpPr txBox="1">
            <a:spLocks/>
          </p:cNvSpPr>
          <p:nvPr/>
        </p:nvSpPr>
        <p:spPr>
          <a:xfrm>
            <a:off x="3465925" y="5792368"/>
            <a:ext cx="111252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9900" dirty="0">
                <a:latin typeface="Baloo Thambi" panose="020B0604020202020204" charset="0"/>
                <a:cs typeface="Baloo Thambi" panose="020B0604020202020204" charset="0"/>
              </a:rPr>
              <a:t>THEORY</a:t>
            </a:r>
          </a:p>
        </p:txBody>
      </p:sp>
      <p:sp>
        <p:nvSpPr>
          <p:cNvPr id="16" name="Subtitle 1"/>
          <p:cNvSpPr txBox="1">
            <a:spLocks/>
          </p:cNvSpPr>
          <p:nvPr/>
        </p:nvSpPr>
        <p:spPr>
          <a:xfrm>
            <a:off x="2390709" y="6666416"/>
            <a:ext cx="13455152" cy="640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Catamaran"/>
              <a:buNone/>
              <a:defRPr sz="1600" b="0" i="0" u="none" strike="noStrike" cap="none">
                <a:solidFill>
                  <a:schemeClr val="dk1"/>
                </a:solidFill>
                <a:latin typeface="Catamaran"/>
                <a:ea typeface="Catamaran"/>
                <a:cs typeface="Catamaran"/>
                <a:sym typeface="Catamaran"/>
              </a:defRPr>
            </a:lvl1pPr>
            <a:lvl2pPr marL="914400" marR="0" lvl="1"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2pPr>
            <a:lvl3pPr marL="1371600" marR="0" lvl="2"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3pPr>
            <a:lvl4pPr marL="1828800" marR="0" lvl="3"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4pPr>
            <a:lvl5pPr marL="2286000" marR="0" lvl="4"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5pPr>
            <a:lvl6pPr marL="2743200" marR="0" lvl="5"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6pPr>
            <a:lvl7pPr marL="3200400" marR="0" lvl="6"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7pPr>
            <a:lvl8pPr marL="3657600" marR="0" lvl="7"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8pPr>
            <a:lvl9pPr marL="4114800" marR="0" lvl="8"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9pPr>
          </a:lstStyle>
          <a:p>
            <a:r>
              <a:rPr lang="en-US" sz="8800" b="1" dirty="0">
                <a:solidFill>
                  <a:srgbClr val="FF0000"/>
                </a:solidFill>
                <a:latin typeface="Ink Free" panose="03080402000500000000" pitchFamily="66" charset="0"/>
              </a:rPr>
              <a:t>I. VOCABULARY</a:t>
            </a:r>
            <a:endParaRPr lang="en-US" sz="8800" dirty="0">
              <a:solidFill>
                <a:srgbClr val="FF0000"/>
              </a:solidFill>
              <a:latin typeface="Ink Free" panose="03080402000500000000" pitchFamily="66" charset="0"/>
            </a:endParaRPr>
          </a:p>
          <a:p>
            <a:endParaRPr lang="en-US" sz="8800" dirty="0">
              <a:solidFill>
                <a:srgbClr val="FF0000"/>
              </a:solidFill>
              <a:latin typeface="Ink Free" panose="03080402000500000000" pitchFamily="66" charset="0"/>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3" name="Group 3"/>
          <p:cNvGrpSpPr/>
          <p:nvPr/>
        </p:nvGrpSpPr>
        <p:grpSpPr>
          <a:xfrm>
            <a:off x="228600" y="342900"/>
            <a:ext cx="18211800" cy="9601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3"/>
            <a:stretch>
              <a:fillRect/>
            </a:stretch>
          </a:blipFill>
        </p:spPr>
        <p:txBody>
          <a:bodyPr/>
          <a:lstStyle/>
          <a:p>
            <a:endParaRPr lang="en-US"/>
          </a:p>
        </p:txBody>
      </p:sp>
      <p:sp>
        <p:nvSpPr>
          <p:cNvPr id="13" name="Freeform 13"/>
          <p:cNvSpPr/>
          <p:nvPr/>
        </p:nvSpPr>
        <p:spPr>
          <a:xfrm>
            <a:off x="-61846" y="0"/>
            <a:ext cx="1602047" cy="2019300"/>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6" name="TextBox 6"/>
          <p:cNvSpPr txBox="1"/>
          <p:nvPr/>
        </p:nvSpPr>
        <p:spPr>
          <a:xfrm>
            <a:off x="1768801" y="920500"/>
            <a:ext cx="6250005"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 </a:t>
            </a:r>
            <a:r>
              <a:rPr lang="vi-VN" sz="6000" dirty="0">
                <a:latin typeface="Baloo Thambi" panose="020B0604020202020204" charset="0"/>
                <a:cs typeface="Baloo Thambi" panose="020B0604020202020204" charset="0"/>
              </a:rPr>
              <a:t>Fanta</a:t>
            </a:r>
            <a:r>
              <a:rPr lang="en-US" sz="6000" dirty="0" err="1">
                <a:latin typeface="Baloo Thambi" panose="020B0604020202020204" charset="0"/>
                <a:cs typeface="Baloo Thambi" panose="020B0604020202020204" charset="0"/>
              </a:rPr>
              <a:t>stic</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pic>
        <p:nvPicPr>
          <p:cNvPr id="1026" name="Picture 2" descr="https://o.remove.bg/downloads/0611dfb3-4bae-4e3f-843a-74840af0f373/image-removebg-preview.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6014" y="1491305"/>
            <a:ext cx="3119365" cy="213294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6"/>
          <p:cNvSpPr txBox="1"/>
          <p:nvPr/>
        </p:nvSpPr>
        <p:spPr>
          <a:xfrm>
            <a:off x="4242793" y="1582341"/>
            <a:ext cx="3747834" cy="1846659"/>
          </a:xfrm>
          <a:prstGeom prst="rect">
            <a:avLst/>
          </a:prstGeom>
        </p:spPr>
        <p:txBody>
          <a:bodyPr wrap="square" lIns="0" tIns="0" rIns="0" bIns="0" rtlCol="0" anchor="t">
            <a:spAutoFit/>
          </a:bodyPr>
          <a:lstStyle/>
          <a:p>
            <a:r>
              <a:rPr lang="en-US" sz="6000" b="1"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fæn'tæstɪk</a:t>
            </a:r>
            <a:r>
              <a:rPr lang="en-US" sz="6000" dirty="0">
                <a:latin typeface="Times New Roman" panose="02020603050405020304" pitchFamily="18" charset="0"/>
                <a:cs typeface="Times New Roman" panose="02020603050405020304" pitchFamily="18" charset="0"/>
              </a:rPr>
              <a:t>/</a:t>
            </a:r>
            <a:r>
              <a:rPr lang="vi-VN" sz="6000" dirty="0">
                <a:latin typeface="Times New Roman" panose="02020603050405020304" pitchFamily="18" charset="0"/>
                <a:cs typeface="Times New Roman" panose="02020603050405020304" pitchFamily="18" charset="0"/>
              </a:rPr>
              <a:t> </a:t>
            </a:r>
            <a:r>
              <a:rPr lang="en-US" sz="6000" b="1" i="1" dirty="0" err="1">
                <a:latin typeface="Times New Roman" panose="02020603050405020304" pitchFamily="18" charset="0"/>
                <a:cs typeface="Times New Roman" panose="02020603050405020304" pitchFamily="18" charset="0"/>
              </a:rPr>
              <a:t>tuyệt</a:t>
            </a:r>
            <a:r>
              <a:rPr lang="en-US" sz="6000" b="1" i="1" dirty="0">
                <a:latin typeface="Times New Roman" panose="02020603050405020304" pitchFamily="18" charset="0"/>
                <a:cs typeface="Times New Roman" panose="02020603050405020304" pitchFamily="18" charset="0"/>
              </a:rPr>
              <a:t> </a:t>
            </a:r>
            <a:r>
              <a:rPr lang="en-US" sz="6000" b="1" i="1" dirty="0" err="1">
                <a:latin typeface="Times New Roman" panose="02020603050405020304" pitchFamily="18" charset="0"/>
                <a:cs typeface="Times New Roman" panose="02020603050405020304" pitchFamily="18" charset="0"/>
              </a:rPr>
              <a:t>vời</a:t>
            </a:r>
            <a:endParaRPr lang="en-US" sz="16600" b="1" dirty="0">
              <a:solidFill>
                <a:srgbClr val="483A00"/>
              </a:solidFill>
              <a:latin typeface="Times New Roman" panose="02020603050405020304" pitchFamily="18" charset="0"/>
              <a:cs typeface="Times New Roman" panose="02020603050405020304" pitchFamily="18" charset="0"/>
            </a:endParaRPr>
          </a:p>
        </p:txBody>
      </p:sp>
      <p:pic>
        <p:nvPicPr>
          <p:cNvPr id="7" name="fantasti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017847" y="948542"/>
            <a:ext cx="584200" cy="584200"/>
          </a:xfrm>
          <a:prstGeom prst="rect">
            <a:avLst/>
          </a:prstGeom>
        </p:spPr>
      </p:pic>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 </a:t>
            </a:r>
            <a:r>
              <a:rPr lang="en-US" sz="6000" dirty="0">
                <a:latin typeface="Baloo Thambi" panose="020B0604020202020204" charset="0"/>
                <a:cs typeface="Baloo Thambi" panose="020B0604020202020204" charset="0"/>
              </a:rPr>
              <a:t>ask for direction</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(vPhr):</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872450" y="1408224"/>
            <a:ext cx="5390518"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æsk</a:t>
            </a:r>
            <a:r>
              <a:rPr lang="en-US" sz="6000" dirty="0">
                <a:latin typeface="Times New Roman" panose="02020603050405020304" pitchFamily="18" charset="0"/>
                <a:cs typeface="Times New Roman" panose="02020603050405020304" pitchFamily="18" charset="0"/>
              </a:rPr>
              <a:t> </a:t>
            </a:r>
            <a:r>
              <a:rPr lang="en-US" sz="6000" dirty="0" err="1">
                <a:latin typeface="Times New Roman" panose="02020603050405020304" pitchFamily="18" charset="0"/>
                <a:cs typeface="Times New Roman" panose="02020603050405020304" pitchFamily="18" charset="0"/>
              </a:rPr>
              <a:t>fɒr</a:t>
            </a:r>
            <a:r>
              <a:rPr lang="en-US" sz="6000" dirty="0">
                <a:latin typeface="Times New Roman" panose="02020603050405020304" pitchFamily="18" charset="0"/>
                <a:cs typeface="Times New Roman" panose="02020603050405020304" pitchFamily="18" charset="0"/>
              </a:rPr>
              <a:t> </a:t>
            </a:r>
            <a:r>
              <a:rPr lang="en-US" sz="6000" dirty="0" err="1">
                <a:latin typeface="Times New Roman" panose="02020603050405020304" pitchFamily="18" charset="0"/>
                <a:cs typeface="Times New Roman" panose="02020603050405020304" pitchFamily="18" charset="0"/>
              </a:rPr>
              <a:t>də'rekʃn</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i="1" dirty="0">
                <a:latin typeface="Times New Roman" panose="02020603050405020304" pitchFamily="18" charset="0"/>
                <a:cs typeface="Times New Roman" panose="02020603050405020304" pitchFamily="18" charset="0"/>
              </a:rPr>
              <a:t>hỏi đường</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672096" y="579899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 </a:t>
            </a:r>
            <a:r>
              <a:rPr lang="en-US" sz="6000" dirty="0">
                <a:latin typeface="Baloo Thambi" panose="020B0604020202020204" charset="0"/>
                <a:cs typeface="Baloo Thambi" panose="020B0604020202020204" charset="0"/>
              </a:rPr>
              <a:t>take a tour</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(Vphr):</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537823" y="6712236"/>
            <a:ext cx="6034421"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teɪk</a:t>
            </a:r>
            <a:r>
              <a:rPr lang="en-US" sz="6000" dirty="0">
                <a:latin typeface="Times New Roman" panose="02020603050405020304" pitchFamily="18" charset="0"/>
                <a:cs typeface="Times New Roman" panose="02020603050405020304" pitchFamily="18" charset="0"/>
              </a:rPr>
              <a:t> ə </a:t>
            </a:r>
            <a:r>
              <a:rPr lang="en-US" sz="6000" dirty="0" err="1">
                <a:latin typeface="Times New Roman" panose="02020603050405020304" pitchFamily="18" charset="0"/>
                <a:cs typeface="Times New Roman" panose="02020603050405020304" pitchFamily="18" charset="0"/>
              </a:rPr>
              <a:t>tʊr</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đi dạo một vòng</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10142059" y="5799430"/>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4. </a:t>
            </a:r>
            <a:r>
              <a:rPr lang="en-US" sz="6000" dirty="0">
                <a:latin typeface="Baloo Thambi" panose="020B0604020202020204" charset="0"/>
                <a:cs typeface="Baloo Thambi" panose="020B0604020202020204" charset="0"/>
              </a:rPr>
              <a:t>Wonderful</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0724767" y="6328872"/>
            <a:ext cx="6487064"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wʌndəfl</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tuyệt vời</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8" name="ask for direction">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7618769" y="2250375"/>
            <a:ext cx="812800" cy="812800"/>
          </a:xfrm>
          <a:prstGeom prst="rect">
            <a:avLst/>
          </a:prstGeom>
        </p:spPr>
      </p:pic>
      <p:pic>
        <p:nvPicPr>
          <p:cNvPr id="9" name="take a tour">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622493" y="5833648"/>
            <a:ext cx="1041400" cy="1041400"/>
          </a:xfrm>
          <a:prstGeom prst="rect">
            <a:avLst/>
          </a:prstGeom>
        </p:spPr>
      </p:pic>
      <p:pic>
        <p:nvPicPr>
          <p:cNvPr id="10" name="wonderful">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11673184" y="8175531"/>
            <a:ext cx="812800" cy="812800"/>
          </a:xfrm>
          <a:prstGeom prst="rect">
            <a:avLst/>
          </a:prstGeom>
        </p:spPr>
      </p:pic>
      <p:pic>
        <p:nvPicPr>
          <p:cNvPr id="12" name="Picture 2" descr="Người Đàn Ông Địa Phương Giúp Khách Du Lịch Tìm Đúng Cách Hình minh họa Sẵn  có - Tải xuống Hình ảnh Ngay bây giờ - iStock"/>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9804" b="94853" l="9967" r="96405"/>
                    </a14:imgEffect>
                  </a14:imgLayer>
                </a14:imgProps>
              </a:ext>
              <a:ext uri="{28A0092B-C50C-407E-A947-70E740481C1C}">
                <a14:useLocalDpi xmlns:a14="http://schemas.microsoft.com/office/drawing/2010/main" val="0"/>
              </a:ext>
            </a:extLst>
          </a:blip>
          <a:srcRect/>
          <a:stretch>
            <a:fillRect/>
          </a:stretch>
        </p:blipFill>
        <p:spPr bwMode="auto">
          <a:xfrm>
            <a:off x="9048825" y="1264982"/>
            <a:ext cx="4270997" cy="28473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ọi Người Đi Trên Xe Buýt Du Lịch Màu Đỏ Và Chụp Ảnh Các Địa Danh Hình minh  họa Sẵn có - Tải xuống Hình ảnh Ngay bây giờ - iStock"/>
          <p:cNvPicPr>
            <a:picLocks noChangeAspect="1" noChangeArrowheads="1"/>
          </p:cNvPicPr>
          <p:nvPr/>
        </p:nvPicPr>
        <p:blipFill>
          <a:blip r:embed="rId22">
            <a:extLst>
              <a:ext uri="{BEBA8EAE-BF5A-486C-A8C5-ECC9F3942E4B}">
                <a14:imgProps xmlns:a14="http://schemas.microsoft.com/office/drawing/2010/main">
                  <a14:imgLayer r:embed="rId23">
                    <a14:imgEffect>
                      <a14:backgroundRemoval t="2360" b="94985" l="1965" r="96660"/>
                    </a14:imgEffect>
                  </a14:imgLayer>
                </a14:imgProps>
              </a:ext>
              <a:ext uri="{28A0092B-C50C-407E-A947-70E740481C1C}">
                <a14:useLocalDpi xmlns:a14="http://schemas.microsoft.com/office/drawing/2010/main" val="0"/>
              </a:ext>
            </a:extLst>
          </a:blip>
          <a:srcRect/>
          <a:stretch>
            <a:fillRect/>
          </a:stretch>
        </p:blipFill>
        <p:spPr bwMode="auto">
          <a:xfrm>
            <a:off x="5998920" y="6399879"/>
            <a:ext cx="3604953" cy="24009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additive="base">
                                        <p:cTn id="15" dur="500" fill="hold"/>
                                        <p:tgtEl>
                                          <p:spTgt spid="1026"/>
                                        </p:tgtEl>
                                        <p:attrNameLst>
                                          <p:attrName>ppt_x</p:attrName>
                                        </p:attrNameLst>
                                      </p:cBhvr>
                                      <p:tavLst>
                                        <p:tav tm="0">
                                          <p:val>
                                            <p:strVal val="#ppt_x"/>
                                          </p:val>
                                        </p:tav>
                                        <p:tav tm="100000">
                                          <p:val>
                                            <p:strVal val="#ppt_x"/>
                                          </p:val>
                                        </p:tav>
                                      </p:tavLst>
                                    </p:anim>
                                    <p:anim calcmode="lin" valueType="num">
                                      <p:cBhvr additive="base">
                                        <p:cTn id="16" dur="500" fill="hold"/>
                                        <p:tgtEl>
                                          <p:spTgt spid="102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par>
                                <p:cTn id="36" presetID="2" presetClass="entr" presetSubtype="4"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ppt_x"/>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1028"/>
                                        </p:tgtEl>
                                        <p:attrNameLst>
                                          <p:attrName>style.visibility</p:attrName>
                                        </p:attrNameLst>
                                      </p:cBhvr>
                                      <p:to>
                                        <p:strVal val="visible"/>
                                      </p:to>
                                    </p:set>
                                    <p:animEffect transition="in" filter="barn(inVertical)">
                                      <p:cBhvr>
                                        <p:cTn id="54" dur="500"/>
                                        <p:tgtEl>
                                          <p:spTgt spid="1028"/>
                                        </p:tgtEl>
                                      </p:cBhvr>
                                    </p:animEffect>
                                  </p:childTnLst>
                                </p:cTn>
                              </p:par>
                              <p:par>
                                <p:cTn id="55" presetID="2" presetClass="entr" presetSubtype="4"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ppt_x"/>
                                          </p:val>
                                        </p:tav>
                                        <p:tav tm="100000">
                                          <p:val>
                                            <p:strVal val="#ppt_x"/>
                                          </p:val>
                                        </p:tav>
                                      </p:tavLst>
                                    </p:anim>
                                    <p:anim calcmode="lin" valueType="num">
                                      <p:cBhvr additive="base">
                                        <p:cTn id="7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3" fill="hold" display="0">
                  <p:stCondLst>
                    <p:cond delay="indefinite"/>
                  </p:stCondLst>
                  <p:endCondLst>
                    <p:cond evt="onStopAudio" delay="0">
                      <p:tgtEl>
                        <p:sldTgt/>
                      </p:tgtEl>
                    </p:cond>
                  </p:endCondLst>
                </p:cTn>
                <p:tgtEl>
                  <p:spTgt spid="7"/>
                </p:tgtEl>
              </p:cMediaNode>
            </p:audio>
            <p:audio>
              <p:cMediaNode vol="80000">
                <p:cTn id="74" fill="hold" display="0">
                  <p:stCondLst>
                    <p:cond delay="indefinite"/>
                  </p:stCondLst>
                  <p:endCondLst>
                    <p:cond evt="onStopAudio" delay="0">
                      <p:tgtEl>
                        <p:sldTgt/>
                      </p:tgtEl>
                    </p:cond>
                  </p:endCondLst>
                </p:cTn>
                <p:tgtEl>
                  <p:spTgt spid="8"/>
                </p:tgtEl>
              </p:cMediaNode>
            </p:audio>
            <p:audio>
              <p:cMediaNode vol="80000">
                <p:cTn id="75" fill="hold" display="0">
                  <p:stCondLst>
                    <p:cond delay="indefinite"/>
                  </p:stCondLst>
                  <p:endCondLst>
                    <p:cond evt="onStopAudio" delay="0">
                      <p:tgtEl>
                        <p:sldTgt/>
                      </p:tgtEl>
                    </p:cond>
                  </p:endCondLst>
                </p:cTn>
                <p:tgtEl>
                  <p:spTgt spid="9"/>
                </p:tgtEl>
              </p:cMediaNode>
            </p:audio>
            <p:audio>
              <p:cMediaNode vol="80000">
                <p:cTn id="76" fill="hold" display="0">
                  <p:stCondLst>
                    <p:cond delay="indefinite"/>
                  </p:stCondLst>
                  <p:endCondLst>
                    <p:cond evt="onStopAudio" delay="0">
                      <p:tgtEl>
                        <p:sldTgt/>
                      </p:tgtEl>
                    </p:cond>
                  </p:endCondLst>
                </p:cTn>
                <p:tgtEl>
                  <p:spTgt spid="10"/>
                </p:tgtEl>
              </p:cMediaNode>
            </p:audio>
          </p:childTnLst>
        </p:cTn>
      </p:par>
    </p:tnLst>
    <p:bldLst>
      <p:bldP spid="16" grpId="0"/>
      <p:bldP spid="11" grpId="0"/>
      <p:bldP spid="15" grpId="0"/>
      <p:bldP spid="17" grpId="0"/>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TextBox 6"/>
          <p:cNvSpPr txBox="1"/>
          <p:nvPr/>
        </p:nvSpPr>
        <p:spPr>
          <a:xfrm>
            <a:off x="1768801" y="920500"/>
            <a:ext cx="6250005"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5. </a:t>
            </a:r>
            <a:r>
              <a:rPr lang="vi-VN" sz="6000" dirty="0">
                <a:latin typeface="Baloo Thambi" panose="020B0604020202020204" charset="0"/>
                <a:cs typeface="Baloo Thambi" panose="020B0604020202020204" charset="0"/>
              </a:rPr>
              <a:t>island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3313785" y="1471932"/>
            <a:ext cx="3747834"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aɪlənd</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hòn đảo</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6. sunset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159441" y="563096"/>
            <a:ext cx="6128559"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sʌnset</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cảnh mặt trời lặn</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672096" y="579899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7. </a:t>
            </a:r>
            <a:r>
              <a:rPr lang="vi-VN" sz="6000" dirty="0">
                <a:latin typeface="Baloo Thambi" panose="020B0604020202020204" charset="0"/>
                <a:cs typeface="Baloo Thambi" panose="020B0604020202020204" charset="0"/>
              </a:rPr>
              <a:t>l</a:t>
            </a:r>
            <a:r>
              <a:rPr lang="en-US" sz="6000" dirty="0" err="1">
                <a:latin typeface="Baloo Thambi" panose="020B0604020202020204" charset="0"/>
                <a:cs typeface="Baloo Thambi" panose="020B0604020202020204" charset="0"/>
              </a:rPr>
              <a:t>andscape</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4224712" y="6605365"/>
            <a:ext cx="4591262"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lænd.skeɪp</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khung cảnh</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10282183" y="5574828"/>
            <a:ext cx="9110957"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8. </a:t>
            </a:r>
            <a:r>
              <a:rPr lang="en-US" sz="6000" dirty="0">
                <a:latin typeface="Baloo Thambi" panose="020B0604020202020204" charset="0"/>
                <a:cs typeface="Baloo Thambi" panose="020B0604020202020204" charset="0"/>
              </a:rPr>
              <a:t>Australia</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3087834" y="6223997"/>
            <a:ext cx="5861250" cy="276998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ɒ'streɪljə</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en-US" sz="6000" b="1" dirty="0" err="1">
                <a:latin typeface="Times New Roman" panose="02020603050405020304" pitchFamily="18" charset="0"/>
                <a:cs typeface="Times New Roman" panose="02020603050405020304" pitchFamily="18" charset="0"/>
              </a:rPr>
              <a:t>thuộc</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nước</a:t>
            </a:r>
            <a:r>
              <a:rPr lang="en-US" sz="6000" b="1" dirty="0">
                <a:latin typeface="Times New Roman" panose="02020603050405020304" pitchFamily="18" charset="0"/>
                <a:cs typeface="Times New Roman" panose="02020603050405020304" pitchFamily="18" charset="0"/>
              </a:rPr>
              <a:t> </a:t>
            </a:r>
            <a:r>
              <a:rPr lang="vi-VN" sz="6000" b="1" dirty="0" err="1">
                <a:latin typeface="Times New Roman" panose="02020603050405020304" pitchFamily="18" charset="0"/>
                <a:cs typeface="Times New Roman" panose="02020603050405020304" pitchFamily="18" charset="0"/>
              </a:rPr>
              <a:t>Ú</a:t>
            </a:r>
            <a:r>
              <a:rPr lang="en-US" sz="6000" b="1" dirty="0">
                <a:latin typeface="Times New Roman" panose="02020603050405020304" pitchFamily="18" charset="0"/>
                <a:cs typeface="Times New Roman" panose="02020603050405020304" pitchFamily="18" charset="0"/>
              </a:rPr>
              <a:t>c, </a:t>
            </a:r>
            <a:r>
              <a:rPr lang="en-US" sz="6000" b="1" dirty="0" err="1">
                <a:latin typeface="Times New Roman" panose="02020603050405020304" pitchFamily="18" charset="0"/>
                <a:cs typeface="Times New Roman" panose="02020603050405020304" pitchFamily="18" charset="0"/>
              </a:rPr>
              <a:t>người</a:t>
            </a:r>
            <a:r>
              <a:rPr lang="en-US" sz="6000" b="1" dirty="0">
                <a:latin typeface="Times New Roman" panose="02020603050405020304" pitchFamily="18" charset="0"/>
                <a:cs typeface="Times New Roman" panose="02020603050405020304" pitchFamily="18" charset="0"/>
              </a:rPr>
              <a:t> </a:t>
            </a:r>
            <a:r>
              <a:rPr lang="vi-VN" sz="6000" b="1" dirty="0" err="1">
                <a:latin typeface="Times New Roman" panose="02020603050405020304" pitchFamily="18" charset="0"/>
                <a:cs typeface="Times New Roman" panose="02020603050405020304" pitchFamily="18" charset="0"/>
              </a:rPr>
              <a:t>Ú</a:t>
            </a:r>
            <a:r>
              <a:rPr lang="en-US" sz="6000" b="1" dirty="0">
                <a:latin typeface="Times New Roman" panose="02020603050405020304" pitchFamily="18" charset="0"/>
                <a:cs typeface="Times New Roman" panose="02020603050405020304" pitchFamily="18" charset="0"/>
              </a:rPr>
              <a:t>c</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2050" name="Picture 2" descr="Island Clipart PNG, Vector, PSD, and Clipart With Transparent Background  for Free Download | Pngtree"/>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2917" b="97250" l="6667" r="97500"/>
                    </a14:imgEffect>
                  </a14:imgLayer>
                </a14:imgProps>
              </a:ext>
              <a:ext uri="{28A0092B-C50C-407E-A947-70E740481C1C}">
                <a14:useLocalDpi xmlns:a14="http://schemas.microsoft.com/office/drawing/2010/main" val="0"/>
              </a:ext>
            </a:extLst>
          </a:blip>
          <a:srcRect/>
          <a:stretch>
            <a:fillRect/>
          </a:stretch>
        </p:blipFill>
        <p:spPr bwMode="auto">
          <a:xfrm>
            <a:off x="701080" y="1202785"/>
            <a:ext cx="3311035" cy="33110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unset Clip Art Images - Free Download on Freepik"/>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851574" y="1463440"/>
            <a:ext cx="3338301" cy="222375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48 Best Landscape clipart ideas in 2023 | landscape clipart, landscape,  cartoon background"/>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93572" y="6414433"/>
            <a:ext cx="3856540" cy="257102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o.remove.bg/downloads/12dc4f1e-daaf-482a-9d27-7c0a43c10a7b/image-removebg-preview.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870003" y="5651963"/>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2" name="isla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4060923" y="3372546"/>
            <a:ext cx="832880" cy="832880"/>
          </a:xfrm>
          <a:prstGeom prst="rect">
            <a:avLst/>
          </a:prstGeom>
        </p:spPr>
      </p:pic>
      <p:pic>
        <p:nvPicPr>
          <p:cNvPr id="22" name="sunse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503723" y="2705527"/>
            <a:ext cx="736600" cy="736600"/>
          </a:xfrm>
          <a:prstGeom prst="rect">
            <a:avLst/>
          </a:prstGeom>
        </p:spPr>
      </p:pic>
      <p:pic>
        <p:nvPicPr>
          <p:cNvPr id="23" name="landscap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4902750" y="8700932"/>
            <a:ext cx="736600" cy="736600"/>
          </a:xfrm>
          <a:prstGeom prst="rect">
            <a:avLst/>
          </a:prstGeom>
        </p:spPr>
      </p:pic>
      <p:pic>
        <p:nvPicPr>
          <p:cNvPr id="24" name="Australia">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3948662" y="8975172"/>
            <a:ext cx="889000" cy="889000"/>
          </a:xfrm>
          <a:prstGeom prst="rect">
            <a:avLst/>
          </a:prstGeom>
        </p:spPr>
      </p:pic>
    </p:spTree>
    <p:extLst>
      <p:ext uri="{BB962C8B-B14F-4D97-AF65-F5344CB8AC3E}">
        <p14:creationId xmlns:p14="http://schemas.microsoft.com/office/powerpoint/2010/main" val="224622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 calcmode="lin" valueType="num">
                                      <p:cBhvr additive="base">
                                        <p:cTn id="29" dur="500" fill="hold"/>
                                        <p:tgtEl>
                                          <p:spTgt spid="2052"/>
                                        </p:tgtEl>
                                        <p:attrNameLst>
                                          <p:attrName>ppt_x</p:attrName>
                                        </p:attrNameLst>
                                      </p:cBhvr>
                                      <p:tavLst>
                                        <p:tav tm="0">
                                          <p:val>
                                            <p:strVal val="#ppt_x"/>
                                          </p:val>
                                        </p:tav>
                                        <p:tav tm="100000">
                                          <p:val>
                                            <p:strVal val="#ppt_x"/>
                                          </p:val>
                                        </p:tav>
                                      </p:tavLst>
                                    </p:anim>
                                    <p:anim calcmode="lin" valueType="num">
                                      <p:cBhvr additive="base">
                                        <p:cTn id="30" dur="500" fill="hold"/>
                                        <p:tgtEl>
                                          <p:spTgt spid="205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054"/>
                                        </p:tgtEl>
                                        <p:attrNameLst>
                                          <p:attrName>style.visibility</p:attrName>
                                        </p:attrNameLst>
                                      </p:cBhvr>
                                      <p:to>
                                        <p:strVal val="visible"/>
                                      </p:to>
                                    </p:set>
                                    <p:anim calcmode="lin" valueType="num">
                                      <p:cBhvr additive="base">
                                        <p:cTn id="47" dur="500" fill="hold"/>
                                        <p:tgtEl>
                                          <p:spTgt spid="2054"/>
                                        </p:tgtEl>
                                        <p:attrNameLst>
                                          <p:attrName>ppt_x</p:attrName>
                                        </p:attrNameLst>
                                      </p:cBhvr>
                                      <p:tavLst>
                                        <p:tav tm="0">
                                          <p:val>
                                            <p:strVal val="#ppt_x"/>
                                          </p:val>
                                        </p:tav>
                                        <p:tav tm="100000">
                                          <p:val>
                                            <p:strVal val="#ppt_x"/>
                                          </p:val>
                                        </p:tav>
                                      </p:tavLst>
                                    </p:anim>
                                    <p:anim calcmode="lin" valueType="num">
                                      <p:cBhvr additive="base">
                                        <p:cTn id="48" dur="500" fill="hold"/>
                                        <p:tgtEl>
                                          <p:spTgt spid="205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056"/>
                                        </p:tgtEl>
                                        <p:attrNameLst>
                                          <p:attrName>style.visibility</p:attrName>
                                        </p:attrNameLst>
                                      </p:cBhvr>
                                      <p:to>
                                        <p:strVal val="visible"/>
                                      </p:to>
                                    </p:set>
                                    <p:anim calcmode="lin" valueType="num">
                                      <p:cBhvr additive="base">
                                        <p:cTn id="65" dur="500" fill="hold"/>
                                        <p:tgtEl>
                                          <p:spTgt spid="2056"/>
                                        </p:tgtEl>
                                        <p:attrNameLst>
                                          <p:attrName>ppt_x</p:attrName>
                                        </p:attrNameLst>
                                      </p:cBhvr>
                                      <p:tavLst>
                                        <p:tav tm="0">
                                          <p:val>
                                            <p:strVal val="#ppt_x"/>
                                          </p:val>
                                        </p:tav>
                                        <p:tav tm="100000">
                                          <p:val>
                                            <p:strVal val="#ppt_x"/>
                                          </p:val>
                                        </p:tav>
                                      </p:tavLst>
                                    </p:anim>
                                    <p:anim calcmode="lin" valueType="num">
                                      <p:cBhvr additive="base">
                                        <p:cTn id="66" dur="500" fill="hold"/>
                                        <p:tgtEl>
                                          <p:spTgt spid="205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12"/>
                </p:tgtEl>
              </p:cMediaNode>
            </p:audio>
            <p:audio>
              <p:cMediaNode vol="80000">
                <p:cTn id="76" fill="hold" display="0">
                  <p:stCondLst>
                    <p:cond delay="indefinite"/>
                  </p:stCondLst>
                  <p:endCondLst>
                    <p:cond evt="onStopAudio" delay="0">
                      <p:tgtEl>
                        <p:sldTgt/>
                      </p:tgtEl>
                    </p:cond>
                  </p:endCondLst>
                </p:cTn>
                <p:tgtEl>
                  <p:spTgt spid="22"/>
                </p:tgtEl>
              </p:cMediaNode>
            </p:audio>
            <p:audio>
              <p:cMediaNode vol="80000">
                <p:cTn id="77" fill="hold" display="0">
                  <p:stCondLst>
                    <p:cond delay="indefinite"/>
                  </p:stCondLst>
                  <p:endCondLst>
                    <p:cond evt="onStopAudio" delay="0">
                      <p:tgtEl>
                        <p:sldTgt/>
                      </p:tgtEl>
                    </p:cond>
                  </p:endCondLst>
                </p:cTn>
                <p:tgtEl>
                  <p:spTgt spid="23"/>
                </p:tgtEl>
              </p:cMediaNode>
            </p:audio>
            <p:audio>
              <p:cMediaNode vol="80000">
                <p:cTn id="78" fill="hold" display="0">
                  <p:stCondLst>
                    <p:cond delay="indefinite"/>
                  </p:stCondLst>
                  <p:endCondLst>
                    <p:cond evt="onStopAudio" delay="0">
                      <p:tgtEl>
                        <p:sldTgt/>
                      </p:tgtEl>
                    </p:cond>
                  </p:endCondLst>
                </p:cTn>
                <p:tgtEl>
                  <p:spTgt spid="24"/>
                </p:tgtEl>
              </p:cMediaNode>
            </p:audio>
          </p:childTnLst>
        </p:cTn>
      </p:par>
    </p:tnLst>
    <p:bldLst>
      <p:bldP spid="16" grpId="0"/>
      <p:bldP spid="11" grpId="0"/>
      <p:bldP spid="15" grpId="0"/>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TextBox 6"/>
          <p:cNvSpPr txBox="1"/>
          <p:nvPr/>
        </p:nvSpPr>
        <p:spPr>
          <a:xfrm>
            <a:off x="1768801" y="920500"/>
            <a:ext cx="7287134"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9. </a:t>
            </a:r>
            <a:r>
              <a:rPr lang="vi-VN" sz="6000" dirty="0">
                <a:latin typeface="Baloo Thambi" panose="020B0604020202020204" charset="0"/>
                <a:cs typeface="Baloo Thambi" panose="020B0604020202020204" charset="0"/>
              </a:rPr>
              <a:t>Australian </a:t>
            </a:r>
            <a:r>
              <a:rPr lang="vi-VN" sz="6000" dirty="0">
                <a:latin typeface="Baloo Thambi" panose="020B0604020202020204" charset="0"/>
                <a:ea typeface="Yu Gothic UI Semibold" panose="020B0700000000000000" pitchFamily="34" charset="-128"/>
                <a:cs typeface="Baloo Thambi" panose="020B0604020202020204" charset="0"/>
              </a:rPr>
              <a:t>(adj, 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5022904" y="1409172"/>
            <a:ext cx="3747834"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ɒ'streɪljə</a:t>
            </a:r>
            <a:r>
              <a:rPr lang="vi-VN" sz="6000" i="1" dirty="0">
                <a:latin typeface="Times New Roman" panose="02020603050405020304" pitchFamily="18" charset="0"/>
                <a:cs typeface="Times New Roman" panose="02020603050405020304" pitchFamily="18" charset="0"/>
              </a:rPr>
              <a:t>n</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en-US" sz="6000" b="1" dirty="0" err="1">
                <a:latin typeface="Times New Roman" panose="02020603050405020304" pitchFamily="18" charset="0"/>
                <a:cs typeface="Times New Roman" panose="02020603050405020304" pitchFamily="18" charset="0"/>
              </a:rPr>
              <a:t>người</a:t>
            </a:r>
            <a:r>
              <a:rPr lang="en-US" sz="6000" b="1" dirty="0">
                <a:latin typeface="Times New Roman" panose="02020603050405020304" pitchFamily="18" charset="0"/>
                <a:cs typeface="Times New Roman" panose="02020603050405020304" pitchFamily="18" charset="0"/>
              </a:rPr>
              <a:t> </a:t>
            </a:r>
            <a:r>
              <a:rPr lang="vi-VN" sz="6000" b="1" dirty="0">
                <a:latin typeface="Times New Roman" panose="02020603050405020304" pitchFamily="18" charset="0"/>
                <a:cs typeface="Times New Roman" panose="02020603050405020304" pitchFamily="18" charset="0"/>
              </a:rPr>
              <a:t>Ú</a:t>
            </a:r>
            <a:r>
              <a:rPr lang="en-US" sz="6000" b="1" dirty="0">
                <a:latin typeface="Times New Roman" panose="02020603050405020304" pitchFamily="18" charset="0"/>
                <a:cs typeface="Times New Roman" panose="02020603050405020304" pitchFamily="18" charset="0"/>
              </a:rPr>
              <a:t>c</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10. penguin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159441" y="1345199"/>
            <a:ext cx="6128559"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peηgwɪn</a:t>
            </a:r>
            <a:r>
              <a:rPr lang="en-US" sz="6000" i="1" dirty="0">
                <a:latin typeface="Times New Roman" panose="02020603050405020304" pitchFamily="18" charset="0"/>
                <a:cs typeface="Times New Roman" panose="02020603050405020304" pitchFamily="18" charset="0"/>
              </a:rPr>
              <a:t>/</a:t>
            </a:r>
            <a:r>
              <a:rPr lang="vi-VN" sz="6000" i="1" dirty="0">
                <a:latin typeface="Times New Roman" panose="02020603050405020304" pitchFamily="18" charset="0"/>
                <a:cs typeface="Times New Roman" panose="02020603050405020304" pitchFamily="18" charset="0"/>
              </a:rPr>
              <a:t> </a:t>
            </a:r>
          </a:p>
          <a:p>
            <a:pPr algn="ctr"/>
            <a:r>
              <a:rPr lang="vi-VN" sz="6000" b="1" dirty="0">
                <a:latin typeface="Times New Roman" panose="02020603050405020304" pitchFamily="18" charset="0"/>
                <a:cs typeface="Times New Roman" panose="02020603050405020304" pitchFamily="18" charset="0"/>
              </a:rPr>
              <a:t>chim cánh cụt</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672096" y="579899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11. tattoo</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4224712" y="6605365"/>
            <a:ext cx="4591262"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tə'tu</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hình xăm</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10282183" y="5574828"/>
            <a:ext cx="9110957"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12. </a:t>
            </a:r>
            <a:r>
              <a:rPr lang="en-US" sz="6000" dirty="0">
                <a:latin typeface="Baloo Thambi" panose="020B0604020202020204" charset="0"/>
                <a:cs typeface="Baloo Thambi" panose="020B0604020202020204" charset="0"/>
              </a:rPr>
              <a:t>kangaroo</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3087834" y="6223997"/>
            <a:ext cx="5861250"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kæηgə'ru</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con chuột túi</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7" name="Australia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52652" y="1189314"/>
            <a:ext cx="812800" cy="812800"/>
          </a:xfrm>
          <a:prstGeom prst="rect">
            <a:avLst/>
          </a:prstGeom>
        </p:spPr>
      </p:pic>
      <p:pic>
        <p:nvPicPr>
          <p:cNvPr id="9" name="Picture 4" descr="https://o.remove.bg/downloads/ffb18851-ca37-47f6-a324-9bac10713128/image-removebg-preview.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02520" y="1409172"/>
            <a:ext cx="3514568" cy="34755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s://o.remove.bg/downloads/4d611129-774a-4728-ba41-e894ff15f0e8/image-removebg-preview.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661904" y="1454382"/>
            <a:ext cx="2114550" cy="2162176"/>
          </a:xfrm>
          <a:prstGeom prst="rect">
            <a:avLst/>
          </a:prstGeom>
          <a:noFill/>
          <a:extLst>
            <a:ext uri="{909E8E84-426E-40DD-AFC4-6F175D3DCCD1}">
              <a14:hiddenFill xmlns:a14="http://schemas.microsoft.com/office/drawing/2010/main">
                <a:solidFill>
                  <a:srgbClr val="FFFFFF"/>
                </a:solidFill>
              </a14:hiddenFill>
            </a:ext>
          </a:extLst>
        </p:spPr>
      </p:pic>
      <p:pic>
        <p:nvPicPr>
          <p:cNvPr id="25" name="penguin">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5497759" y="262602"/>
            <a:ext cx="1041400" cy="1041400"/>
          </a:xfrm>
          <a:prstGeom prst="rect">
            <a:avLst/>
          </a:prstGeom>
        </p:spPr>
      </p:pic>
      <p:pic>
        <p:nvPicPr>
          <p:cNvPr id="26" name="Picture 8" descr="https://o.remove.bg/downloads/6effc137-ab3e-41b1-97bc-e0702aa78a40/image-removebg-preview.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234940" y="6174059"/>
            <a:ext cx="3998641" cy="3998641"/>
          </a:xfrm>
          <a:prstGeom prst="rect">
            <a:avLst/>
          </a:prstGeom>
          <a:noFill/>
          <a:extLst>
            <a:ext uri="{909E8E84-426E-40DD-AFC4-6F175D3DCCD1}">
              <a14:hiddenFill xmlns:a14="http://schemas.microsoft.com/office/drawing/2010/main">
                <a:solidFill>
                  <a:srgbClr val="FFFFFF"/>
                </a:solidFill>
              </a14:hiddenFill>
            </a:ext>
          </a:extLst>
        </p:spPr>
      </p:pic>
      <p:pic>
        <p:nvPicPr>
          <p:cNvPr id="27" name="tattoo">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6092972" y="5619888"/>
            <a:ext cx="1041400" cy="1041400"/>
          </a:xfrm>
          <a:prstGeom prst="rect">
            <a:avLst/>
          </a:prstGeom>
        </p:spPr>
      </p:pic>
      <p:pic>
        <p:nvPicPr>
          <p:cNvPr id="2058" name="Picture 10" descr="https://o.remove.bg/downloads/ecec4ab7-76cc-42d5-aae0-ef1d5d621173/image-removebg-preview.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557854" y="5999528"/>
            <a:ext cx="2678996" cy="3933963"/>
          </a:xfrm>
          <a:prstGeom prst="rect">
            <a:avLst/>
          </a:prstGeom>
          <a:noFill/>
          <a:extLst>
            <a:ext uri="{909E8E84-426E-40DD-AFC4-6F175D3DCCD1}">
              <a14:hiddenFill xmlns:a14="http://schemas.microsoft.com/office/drawing/2010/main">
                <a:solidFill>
                  <a:srgbClr val="FFFFFF"/>
                </a:solidFill>
              </a14:hiddenFill>
            </a:ext>
          </a:extLst>
        </p:spPr>
      </p:pic>
      <p:pic>
        <p:nvPicPr>
          <p:cNvPr id="8" name="kangaroo">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14837661" y="8431158"/>
            <a:ext cx="858699" cy="858699"/>
          </a:xfrm>
          <a:prstGeom prst="rect">
            <a:avLst/>
          </a:prstGeom>
        </p:spPr>
      </p:pic>
    </p:spTree>
    <p:extLst>
      <p:ext uri="{BB962C8B-B14F-4D97-AF65-F5344CB8AC3E}">
        <p14:creationId xmlns:p14="http://schemas.microsoft.com/office/powerpoint/2010/main" val="1372430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1"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1"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ppt_x"/>
                                          </p:val>
                                        </p:tav>
                                        <p:tav tm="100000">
                                          <p:val>
                                            <p:strVal val="#ppt_x"/>
                                          </p:val>
                                        </p:tav>
                                      </p:tavLst>
                                    </p:anim>
                                    <p:anim calcmode="lin" valueType="num">
                                      <p:cBhvr additive="base">
                                        <p:cTn id="72" dur="500" fill="hold"/>
                                        <p:tgtEl>
                                          <p:spTgt spid="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ppt_x"/>
                                          </p:val>
                                        </p:tav>
                                        <p:tav tm="100000">
                                          <p:val>
                                            <p:strVal val="#ppt_x"/>
                                          </p:val>
                                        </p:tav>
                                      </p:tavLst>
                                    </p:anim>
                                    <p:anim calcmode="lin" valueType="num">
                                      <p:cBhvr additive="base">
                                        <p:cTn id="76" dur="500" fill="hold"/>
                                        <p:tgtEl>
                                          <p:spTgt spid="20"/>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058"/>
                                        </p:tgtEl>
                                        <p:attrNameLst>
                                          <p:attrName>style.visibility</p:attrName>
                                        </p:attrNameLst>
                                      </p:cBhvr>
                                      <p:to>
                                        <p:strVal val="visible"/>
                                      </p:to>
                                    </p:set>
                                    <p:anim calcmode="lin" valueType="num">
                                      <p:cBhvr additive="base">
                                        <p:cTn id="79" dur="500" fill="hold"/>
                                        <p:tgtEl>
                                          <p:spTgt spid="2058"/>
                                        </p:tgtEl>
                                        <p:attrNameLst>
                                          <p:attrName>ppt_x</p:attrName>
                                        </p:attrNameLst>
                                      </p:cBhvr>
                                      <p:tavLst>
                                        <p:tav tm="0">
                                          <p:val>
                                            <p:strVal val="#ppt_x"/>
                                          </p:val>
                                        </p:tav>
                                        <p:tav tm="100000">
                                          <p:val>
                                            <p:strVal val="#ppt_x"/>
                                          </p:val>
                                        </p:tav>
                                      </p:tavLst>
                                    </p:anim>
                                    <p:anim calcmode="lin" valueType="num">
                                      <p:cBhvr additive="base">
                                        <p:cTn id="80" dur="500" fill="hold"/>
                                        <p:tgtEl>
                                          <p:spTgt spid="205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5" restart="whenNotActive" fill="hold" evtFilter="cancelBubble" nodeType="interactiveSeq">
                <p:stCondLst>
                  <p:cond evt="onClick" delay="0">
                    <p:tgtEl>
                      <p:spTgt spid="7"/>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050" fill="hold"/>
                                        <p:tgtEl>
                                          <p:spTgt spid="7"/>
                                        </p:tgtEl>
                                      </p:cBhvr>
                                    </p:cmd>
                                  </p:childTnLst>
                                </p:cTn>
                              </p:par>
                            </p:childTnLst>
                          </p:cTn>
                        </p:par>
                      </p:childTnLst>
                    </p:cTn>
                  </p:par>
                </p:childTnLst>
              </p:cTn>
              <p:nextCondLst>
                <p:cond evt="onClick" delay="0">
                  <p:tgtEl>
                    <p:spTgt spid="7"/>
                  </p:tgtEl>
                </p:cond>
              </p:nextCondLst>
            </p:seq>
            <p:audio>
              <p:cMediaNode vol="80000">
                <p:cTn id="90" fill="hold" display="0">
                  <p:stCondLst>
                    <p:cond delay="indefinite"/>
                  </p:stCondLst>
                  <p:endCondLst>
                    <p:cond evt="onStopAudio" delay="0">
                      <p:tgtEl>
                        <p:sldTgt/>
                      </p:tgtEl>
                    </p:cond>
                  </p:endCondLst>
                </p:cTn>
                <p:tgtEl>
                  <p:spTgt spid="7"/>
                </p:tgtEl>
              </p:cMediaNode>
            </p:audio>
            <p:seq concurrent="1" nextAc="seek">
              <p:cTn id="91" restart="whenNotActive" fill="hold" evtFilter="cancelBubble" nodeType="interactiveSeq">
                <p:stCondLst>
                  <p:cond evt="onClick" delay="0">
                    <p:tgtEl>
                      <p:spTgt spid="25"/>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802" fill="hold"/>
                                        <p:tgtEl>
                                          <p:spTgt spid="25"/>
                                        </p:tgtEl>
                                      </p:cBhvr>
                                    </p:cmd>
                                  </p:childTnLst>
                                </p:cTn>
                              </p:par>
                            </p:childTnLst>
                          </p:cTn>
                        </p:par>
                      </p:childTnLst>
                    </p:cTn>
                  </p:par>
                </p:childTnLst>
              </p:cTn>
              <p:nextCondLst>
                <p:cond evt="onClick" delay="0">
                  <p:tgtEl>
                    <p:spTgt spid="25"/>
                  </p:tgtEl>
                </p:cond>
              </p:nextCondLst>
            </p:seq>
            <p:audio>
              <p:cMediaNode vol="80000">
                <p:cTn id="96" fill="hold" display="0">
                  <p:stCondLst>
                    <p:cond delay="indefinite"/>
                  </p:stCondLst>
                  <p:endCondLst>
                    <p:cond evt="onStopAudio" delay="0">
                      <p:tgtEl>
                        <p:sldTgt/>
                      </p:tgtEl>
                    </p:cond>
                  </p:endCondLst>
                </p:cTn>
                <p:tgtEl>
                  <p:spTgt spid="25"/>
                </p:tgtEl>
              </p:cMediaNode>
            </p:audio>
            <p:seq concurrent="1" nextAc="seek">
              <p:cTn id="97" restart="whenNotActive" fill="hold" evtFilter="cancelBubble" nodeType="interactiveSeq">
                <p:stCondLst>
                  <p:cond evt="onClick" delay="0">
                    <p:tgtEl>
                      <p:spTgt spid="27"/>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934" fill="hold"/>
                                        <p:tgtEl>
                                          <p:spTgt spid="27"/>
                                        </p:tgtEl>
                                      </p:cBhvr>
                                    </p:cmd>
                                  </p:childTnLst>
                                </p:cTn>
                              </p:par>
                            </p:childTnLst>
                          </p:cTn>
                        </p:par>
                      </p:childTnLst>
                    </p:cTn>
                  </p:par>
                </p:childTnLst>
              </p:cTn>
              <p:nextCondLst>
                <p:cond evt="onClick" delay="0">
                  <p:tgtEl>
                    <p:spTgt spid="27"/>
                  </p:tgtEl>
                </p:cond>
              </p:nextCondLst>
            </p:seq>
            <p:audio>
              <p:cMediaNode vol="80000">
                <p:cTn id="102" fill="hold" display="0">
                  <p:stCondLst>
                    <p:cond delay="indefinite"/>
                  </p:stCondLst>
                  <p:endCondLst>
                    <p:cond evt="onStopAudio" delay="0">
                      <p:tgtEl>
                        <p:sldTgt/>
                      </p:tgtEl>
                    </p:cond>
                  </p:endCondLst>
                </p:cTn>
                <p:tgtEl>
                  <p:spTgt spid="27"/>
                </p:tgtEl>
              </p:cMediaNode>
            </p:audio>
            <p:seq concurrent="1" nextAc="seek">
              <p:cTn id="103" restart="whenNotActive" fill="hold" evtFilter="cancelBubble" nodeType="interactiveSeq">
                <p:stCondLst>
                  <p:cond evt="onClick" delay="0">
                    <p:tgtEl>
                      <p:spTgt spid="8"/>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958" fill="hold"/>
                                        <p:tgtEl>
                                          <p:spTgt spid="8"/>
                                        </p:tgtEl>
                                      </p:cBhvr>
                                    </p:cmd>
                                  </p:childTnLst>
                                </p:cTn>
                              </p:par>
                            </p:childTnLst>
                          </p:cTn>
                        </p:par>
                      </p:childTnLst>
                    </p:cTn>
                  </p:par>
                </p:childTnLst>
              </p:cTn>
              <p:nextCondLst>
                <p:cond evt="onClick" delay="0">
                  <p:tgtEl>
                    <p:spTgt spid="8"/>
                  </p:tgtEl>
                </p:cond>
              </p:nextCondLst>
            </p:seq>
            <p:audio>
              <p:cMediaNode vol="80000">
                <p:cTn id="108" fill="hold" display="0">
                  <p:stCondLst>
                    <p:cond delay="indefinite"/>
                  </p:stCondLst>
                  <p:endCondLst>
                    <p:cond evt="onStopAudio" delay="0">
                      <p:tgtEl>
                        <p:sldTgt/>
                      </p:tgtEl>
                    </p:cond>
                  </p:endCondLst>
                </p:cTn>
                <p:tgtEl>
                  <p:spTgt spid="8"/>
                </p:tgtEl>
              </p:cMediaNode>
            </p:audio>
          </p:childTnLst>
        </p:cTn>
      </p:par>
    </p:tnLst>
    <p:bldLst>
      <p:bldP spid="16" grpId="0"/>
      <p:bldP spid="16" grpId="1"/>
      <p:bldP spid="11" grpId="0"/>
      <p:bldP spid="11" grpId="1"/>
      <p:bldP spid="15"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TextBox 6"/>
          <p:cNvSpPr txBox="1"/>
          <p:nvPr/>
        </p:nvSpPr>
        <p:spPr>
          <a:xfrm>
            <a:off x="1768801" y="920500"/>
            <a:ext cx="7287134"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13. </a:t>
            </a:r>
            <a:r>
              <a:rPr lang="en-US" sz="6000" dirty="0">
                <a:latin typeface="Baloo Thambi" panose="020B0604020202020204" charset="0"/>
                <a:cs typeface="Baloo Thambi" panose="020B0604020202020204" charset="0"/>
              </a:rPr>
              <a:t>Scottish</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(adj, 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2551595" y="1216302"/>
            <a:ext cx="7001937" cy="369331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skɒtɪʃ</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en-US" sz="6000" b="1" dirty="0">
                <a:latin typeface="Times New Roman" panose="02020603050405020304" pitchFamily="18" charset="0"/>
                <a:cs typeface="Times New Roman" panose="02020603050405020304" pitchFamily="18" charset="0"/>
              </a:rPr>
              <a:t>(</a:t>
            </a:r>
            <a:r>
              <a:rPr lang="en-US" sz="6000" b="1" dirty="0" err="1">
                <a:latin typeface="Times New Roman" panose="02020603050405020304" pitchFamily="18" charset="0"/>
                <a:cs typeface="Times New Roman" panose="02020603050405020304" pitchFamily="18" charset="0"/>
              </a:rPr>
              <a:t>thuộc</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xứXcốt-len</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người</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Xcốt</a:t>
            </a:r>
            <a:r>
              <a:rPr lang="en-US" sz="6000" b="1" dirty="0">
                <a:latin typeface="Times New Roman" panose="02020603050405020304" pitchFamily="18" charset="0"/>
                <a:cs typeface="Times New Roman" panose="02020603050405020304" pitchFamily="18" charset="0"/>
              </a:rPr>
              <a:t>-</a:t>
            </a:r>
            <a:r>
              <a:rPr lang="vi-VN" sz="6000" b="1" dirty="0">
                <a:latin typeface="Times New Roman" panose="02020603050405020304" pitchFamily="18" charset="0"/>
                <a:cs typeface="Times New Roman" panose="02020603050405020304" pitchFamily="18" charset="0"/>
              </a:rPr>
              <a:t>Ien</a:t>
            </a:r>
            <a:endParaRPr lang="vi-VN" sz="6000" dirty="0">
              <a:latin typeface="Times New Roman" panose="02020603050405020304" pitchFamily="18" charset="0"/>
              <a:cs typeface="Times New Roman" panose="02020603050405020304" pitchFamily="18" charset="0"/>
            </a:endParaRPr>
          </a:p>
          <a:p>
            <a:pPr algn="ct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10842225" y="988443"/>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14. kilt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225388" y="609755"/>
            <a:ext cx="6128559" cy="276998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vi-VN" sz="6000" i="1" dirty="0">
                <a:latin typeface="Times New Roman" panose="02020603050405020304" pitchFamily="18" charset="0"/>
                <a:cs typeface="Times New Roman" panose="02020603050405020304" pitchFamily="18" charset="0"/>
              </a:rPr>
              <a:t>kilt</a:t>
            </a:r>
            <a:r>
              <a:rPr lang="en-US" sz="6000" i="1" dirty="0">
                <a:latin typeface="Times New Roman" panose="02020603050405020304" pitchFamily="18" charset="0"/>
                <a:cs typeface="Times New Roman" panose="02020603050405020304" pitchFamily="18" charset="0"/>
              </a:rPr>
              <a:t>/</a:t>
            </a:r>
            <a:r>
              <a:rPr lang="vi-VN" sz="6000" i="1" dirty="0">
                <a:latin typeface="Times New Roman" panose="02020603050405020304" pitchFamily="18" charset="0"/>
                <a:cs typeface="Times New Roman" panose="02020603050405020304" pitchFamily="18" charset="0"/>
              </a:rPr>
              <a:t> </a:t>
            </a:r>
          </a:p>
          <a:p>
            <a:pPr algn="ctr"/>
            <a:r>
              <a:rPr lang="en-US" sz="6000" b="1" i="1" dirty="0" err="1">
                <a:latin typeface="Times New Roman" panose="02020603050405020304" pitchFamily="18" charset="0"/>
                <a:cs typeface="Times New Roman" panose="02020603050405020304" pitchFamily="18" charset="0"/>
              </a:rPr>
              <a:t>váy</a:t>
            </a:r>
            <a:r>
              <a:rPr lang="en-US" sz="6000" b="1" i="1" dirty="0">
                <a:latin typeface="Times New Roman" panose="02020603050405020304" pitchFamily="18" charset="0"/>
                <a:cs typeface="Times New Roman" panose="02020603050405020304" pitchFamily="18" charset="0"/>
              </a:rPr>
              <a:t> kilt (</a:t>
            </a:r>
            <a:r>
              <a:rPr lang="en-US" sz="6000" b="1" i="1" dirty="0" err="1">
                <a:latin typeface="Times New Roman" panose="02020603050405020304" pitchFamily="18" charset="0"/>
                <a:cs typeface="Times New Roman" panose="02020603050405020304" pitchFamily="18" charset="0"/>
              </a:rPr>
              <a:t>váy</a:t>
            </a:r>
            <a:r>
              <a:rPr lang="en-US" sz="6000" b="1" i="1" dirty="0">
                <a:latin typeface="Times New Roman" panose="02020603050405020304" pitchFamily="18" charset="0"/>
                <a:cs typeface="Times New Roman" panose="02020603050405020304" pitchFamily="18" charset="0"/>
              </a:rPr>
              <a:t> </a:t>
            </a:r>
            <a:r>
              <a:rPr lang="en-US" sz="6000" b="1" i="1" dirty="0" err="1">
                <a:latin typeface="Times New Roman" panose="02020603050405020304" pitchFamily="18" charset="0"/>
                <a:cs typeface="Times New Roman" panose="02020603050405020304" pitchFamily="18" charset="0"/>
              </a:rPr>
              <a:t>của</a:t>
            </a:r>
            <a:r>
              <a:rPr lang="en-US" sz="6000" b="1" i="1" dirty="0">
                <a:latin typeface="Times New Roman" panose="02020603050405020304" pitchFamily="18" charset="0"/>
                <a:cs typeface="Times New Roman" panose="02020603050405020304" pitchFamily="18" charset="0"/>
              </a:rPr>
              <a:t> </a:t>
            </a:r>
            <a:r>
              <a:rPr lang="en-US" sz="6000" b="1" i="1" dirty="0" err="1">
                <a:latin typeface="Times New Roman" panose="02020603050405020304" pitchFamily="18" charset="0"/>
                <a:cs typeface="Times New Roman" panose="02020603050405020304" pitchFamily="18" charset="0"/>
              </a:rPr>
              <a:t>đàn</a:t>
            </a:r>
            <a:r>
              <a:rPr lang="en-US" sz="6000" b="1" i="1" dirty="0">
                <a:latin typeface="Times New Roman" panose="02020603050405020304" pitchFamily="18" charset="0"/>
                <a:cs typeface="Times New Roman" panose="02020603050405020304" pitchFamily="18" charset="0"/>
              </a:rPr>
              <a:t> </a:t>
            </a:r>
            <a:r>
              <a:rPr lang="en-US" sz="6000" b="1" i="1" dirty="0" err="1">
                <a:latin typeface="Times New Roman" panose="02020603050405020304" pitchFamily="18" charset="0"/>
                <a:cs typeface="Times New Roman" panose="02020603050405020304" pitchFamily="18" charset="0"/>
              </a:rPr>
              <a:t>ông</a:t>
            </a:r>
            <a:r>
              <a:rPr lang="en-US" sz="6000" b="1" i="1" dirty="0">
                <a:latin typeface="Times New Roman" panose="02020603050405020304" pitchFamily="18" charset="0"/>
                <a:cs typeface="Times New Roman" panose="02020603050405020304" pitchFamily="18" charset="0"/>
              </a:rPr>
              <a:t> </a:t>
            </a:r>
            <a:r>
              <a:rPr lang="en-US" sz="6000" b="1" i="1" dirty="0" err="1">
                <a:latin typeface="Times New Roman" panose="02020603050405020304" pitchFamily="18" charset="0"/>
                <a:cs typeface="Times New Roman" panose="02020603050405020304" pitchFamily="18" charset="0"/>
              </a:rPr>
              <a:t>Xcốt-len</a:t>
            </a:r>
            <a:r>
              <a:rPr lang="en-US" sz="6000" b="1" i="1" dirty="0">
                <a:latin typeface="Times New Roman" panose="02020603050405020304" pitchFamily="18" charset="0"/>
                <a:cs typeface="Times New Roman" panose="02020603050405020304" pitchFamily="18" charset="0"/>
              </a:rPr>
              <a:t>)</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672096" y="579899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15. castle</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4722220" y="5427102"/>
            <a:ext cx="4591262"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kɑ:sl</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lâu đài</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10282183" y="5574828"/>
            <a:ext cx="9110957"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16. </a:t>
            </a:r>
            <a:r>
              <a:rPr lang="en-US" sz="6000" dirty="0">
                <a:latin typeface="Baloo Thambi" panose="020B0604020202020204" charset="0"/>
                <a:cs typeface="Baloo Thambi" panose="020B0604020202020204" charset="0"/>
              </a:rPr>
              <a:t>coastline</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3087834" y="6223997"/>
            <a:ext cx="5861250"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kəʊst.laɪn</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bờ biển</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1026" name="Picture 2" descr="Free Europe Clip Art by Phillip Martin, Scotland Map - ClipArt Best -  ClipArt Bes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86319" y="1216302"/>
            <a:ext cx="2643085" cy="25900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o.remove.bg/downloads/f31187b4-51c9-44c7-a836-44edef473841/image-removebg-preview.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303671" y="1166706"/>
            <a:ext cx="2388834" cy="34118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o.remove.bg/downloads/5bbf2054-45ce-4aa3-bf23-3609980199ed/image-removebg-preview.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58081" y="6320468"/>
            <a:ext cx="3219450" cy="32194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ree Coast Line Cliparts, Download Free Coast Line Cliparts png images,  Free ClipArts on Clipart Library"/>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197040" y="6502832"/>
            <a:ext cx="3961161" cy="2802522"/>
          </a:xfrm>
          <a:prstGeom prst="rect">
            <a:avLst/>
          </a:prstGeom>
          <a:noFill/>
          <a:extLst>
            <a:ext uri="{909E8E84-426E-40DD-AFC4-6F175D3DCCD1}">
              <a14:hiddenFill xmlns:a14="http://schemas.microsoft.com/office/drawing/2010/main">
                <a:solidFill>
                  <a:srgbClr val="FFFFFF"/>
                </a:solidFill>
              </a14:hiddenFill>
            </a:ext>
          </a:extLst>
        </p:spPr>
      </p:pic>
      <p:pic>
        <p:nvPicPr>
          <p:cNvPr id="7" name="Scottish">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3571853" y="4212014"/>
            <a:ext cx="406400" cy="406400"/>
          </a:xfrm>
          <a:prstGeom prst="rect">
            <a:avLst/>
          </a:prstGeom>
        </p:spPr>
      </p:pic>
      <p:pic>
        <p:nvPicPr>
          <p:cNvPr id="8" name="kil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686596" y="3590693"/>
            <a:ext cx="406400" cy="406400"/>
          </a:xfrm>
          <a:prstGeom prst="rect">
            <a:avLst/>
          </a:prstGeom>
        </p:spPr>
      </p:pic>
      <p:pic>
        <p:nvPicPr>
          <p:cNvPr id="9" name="castl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646163" y="7897436"/>
            <a:ext cx="406400" cy="406400"/>
          </a:xfrm>
          <a:prstGeom prst="rect">
            <a:avLst/>
          </a:prstGeom>
        </p:spPr>
      </p:pic>
      <p:pic>
        <p:nvPicPr>
          <p:cNvPr id="10" name="coastline">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5721403" y="8680258"/>
            <a:ext cx="406400" cy="406400"/>
          </a:xfrm>
          <a:prstGeom prst="rect">
            <a:avLst/>
          </a:prstGeom>
        </p:spPr>
      </p:pic>
    </p:spTree>
    <p:extLst>
      <p:ext uri="{BB962C8B-B14F-4D97-AF65-F5344CB8AC3E}">
        <p14:creationId xmlns:p14="http://schemas.microsoft.com/office/powerpoint/2010/main" val="51585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fade">
                                      <p:cBhvr>
                                        <p:cTn id="35" dur="1000"/>
                                        <p:tgtEl>
                                          <p:spTgt spid="1030"/>
                                        </p:tgtEl>
                                      </p:cBhvr>
                                    </p:animEffect>
                                    <p:anim calcmode="lin" valueType="num">
                                      <p:cBhvr>
                                        <p:cTn id="36" dur="1000" fill="hold"/>
                                        <p:tgtEl>
                                          <p:spTgt spid="1030"/>
                                        </p:tgtEl>
                                        <p:attrNameLst>
                                          <p:attrName>ppt_x</p:attrName>
                                        </p:attrNameLst>
                                      </p:cBhvr>
                                      <p:tavLst>
                                        <p:tav tm="0">
                                          <p:val>
                                            <p:strVal val="#ppt_x"/>
                                          </p:val>
                                        </p:tav>
                                        <p:tav tm="100000">
                                          <p:val>
                                            <p:strVal val="#ppt_x"/>
                                          </p:val>
                                        </p:tav>
                                      </p:tavLst>
                                    </p:anim>
                                    <p:anim calcmode="lin" valueType="num">
                                      <p:cBhvr>
                                        <p:cTn id="37" dur="1000" fill="hold"/>
                                        <p:tgtEl>
                                          <p:spTgt spid="103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nodeType="withEffect">
                                  <p:stCondLst>
                                    <p:cond delay="0"/>
                                  </p:stCondLst>
                                  <p:childTnLst>
                                    <p:set>
                                      <p:cBhvr>
                                        <p:cTn id="55" dur="1" fill="hold">
                                          <p:stCondLst>
                                            <p:cond delay="0"/>
                                          </p:stCondLst>
                                        </p:cTn>
                                        <p:tgtEl>
                                          <p:spTgt spid="1032"/>
                                        </p:tgtEl>
                                        <p:attrNameLst>
                                          <p:attrName>style.visibility</p:attrName>
                                        </p:attrNameLst>
                                      </p:cBhvr>
                                      <p:to>
                                        <p:strVal val="visible"/>
                                      </p:to>
                                    </p:set>
                                    <p:animEffect transition="in" filter="fade">
                                      <p:cBhvr>
                                        <p:cTn id="56" dur="500"/>
                                        <p:tgtEl>
                                          <p:spTgt spid="1032"/>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034"/>
                                        </p:tgtEl>
                                        <p:attrNameLst>
                                          <p:attrName>style.visibility</p:attrName>
                                        </p:attrNameLst>
                                      </p:cBhvr>
                                      <p:to>
                                        <p:strVal val="visible"/>
                                      </p:to>
                                    </p:set>
                                    <p:anim calcmode="lin" valueType="num">
                                      <p:cBhvr additive="base">
                                        <p:cTn id="69" dur="500" fill="hold"/>
                                        <p:tgtEl>
                                          <p:spTgt spid="1034"/>
                                        </p:tgtEl>
                                        <p:attrNameLst>
                                          <p:attrName>ppt_x</p:attrName>
                                        </p:attrNameLst>
                                      </p:cBhvr>
                                      <p:tavLst>
                                        <p:tav tm="0">
                                          <p:val>
                                            <p:strVal val="#ppt_x"/>
                                          </p:val>
                                        </p:tav>
                                        <p:tav tm="100000">
                                          <p:val>
                                            <p:strVal val="#ppt_x"/>
                                          </p:val>
                                        </p:tav>
                                      </p:tavLst>
                                    </p:anim>
                                    <p:anim calcmode="lin" valueType="num">
                                      <p:cBhvr additive="base">
                                        <p:cTn id="70" dur="500" fill="hold"/>
                                        <p:tgtEl>
                                          <p:spTgt spid="103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7"/>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071" fill="hold"/>
                                        <p:tgtEl>
                                          <p:spTgt spid="7"/>
                                        </p:tgtEl>
                                      </p:cBhvr>
                                    </p:cmd>
                                  </p:childTnLst>
                                </p:cTn>
                              </p:par>
                            </p:childTnLst>
                          </p:cTn>
                        </p:par>
                      </p:childTnLst>
                    </p:cTn>
                  </p:par>
                </p:childTnLst>
              </p:cTn>
              <p:nextCondLst>
                <p:cond evt="onClick" delay="0">
                  <p:tgtEl>
                    <p:spTgt spid="7"/>
                  </p:tgtEl>
                </p:cond>
              </p:nextCondLst>
            </p:seq>
            <p:audio>
              <p:cMediaNode vol="80000">
                <p:cTn id="80" fill="hold" display="0">
                  <p:stCondLst>
                    <p:cond delay="indefinite"/>
                  </p:stCondLst>
                  <p:endCondLst>
                    <p:cond evt="onStopAudio" delay="0">
                      <p:tgtEl>
                        <p:sldTgt/>
                      </p:tgtEl>
                    </p:cond>
                  </p:endCondLst>
                </p:cTn>
                <p:tgtEl>
                  <p:spTgt spid="7"/>
                </p:tgtEl>
              </p:cMediaNode>
            </p:audio>
            <p:seq concurrent="1" nextAc="seek">
              <p:cTn id="81" restart="whenNotActive" fill="hold" evtFilter="cancelBubble" nodeType="interactiveSeq">
                <p:stCondLst>
                  <p:cond evt="onClick" delay="0">
                    <p:tgtEl>
                      <p:spTgt spid="8"/>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776" fill="hold"/>
                                        <p:tgtEl>
                                          <p:spTgt spid="8"/>
                                        </p:tgtEl>
                                      </p:cBhvr>
                                    </p:cmd>
                                  </p:childTnLst>
                                </p:cTn>
                              </p:par>
                            </p:childTnLst>
                          </p:cTn>
                        </p:par>
                      </p:childTnLst>
                    </p:cTn>
                  </p:par>
                </p:childTnLst>
              </p:cTn>
              <p:nextCondLst>
                <p:cond evt="onClick" delay="0">
                  <p:tgtEl>
                    <p:spTgt spid="8"/>
                  </p:tgtEl>
                </p:cond>
              </p:nextCondLst>
            </p:seq>
            <p:audio>
              <p:cMediaNode vol="80000">
                <p:cTn id="86" fill="hold" display="0">
                  <p:stCondLst>
                    <p:cond delay="indefinite"/>
                  </p:stCondLst>
                  <p:endCondLst>
                    <p:cond evt="onStopAudio" delay="0">
                      <p:tgtEl>
                        <p:sldTgt/>
                      </p:tgtEl>
                    </p:cond>
                  </p:endCondLst>
                </p:cTn>
                <p:tgtEl>
                  <p:spTgt spid="8"/>
                </p:tgtEl>
              </p:cMediaNode>
            </p:audio>
            <p:seq concurrent="1" nextAc="seek">
              <p:cTn id="87" restart="whenNotActive" fill="hold" evtFilter="cancelBubble" nodeType="interactiveSeq">
                <p:stCondLst>
                  <p:cond evt="onClick" delay="0">
                    <p:tgtEl>
                      <p:spTgt spid="9"/>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850" fill="hold"/>
                                        <p:tgtEl>
                                          <p:spTgt spid="9"/>
                                        </p:tgtEl>
                                      </p:cBhvr>
                                    </p:cmd>
                                  </p:childTnLst>
                                </p:cTn>
                              </p:par>
                            </p:childTnLst>
                          </p:cTn>
                        </p:par>
                      </p:childTnLst>
                    </p:cTn>
                  </p:par>
                </p:childTnLst>
              </p:cTn>
              <p:nextCondLst>
                <p:cond evt="onClick" delay="0">
                  <p:tgtEl>
                    <p:spTgt spid="9"/>
                  </p:tgtEl>
                </p:cond>
              </p:nextCondLst>
            </p:seq>
            <p:audio>
              <p:cMediaNode vol="80000">
                <p:cTn id="92" fill="hold" display="0">
                  <p:stCondLst>
                    <p:cond delay="indefinite"/>
                  </p:stCondLst>
                  <p:endCondLst>
                    <p:cond evt="onStopAudio" delay="0">
                      <p:tgtEl>
                        <p:sldTgt/>
                      </p:tgtEl>
                    </p:cond>
                  </p:endCondLst>
                </p:cTn>
                <p:tgtEl>
                  <p:spTgt spid="9"/>
                </p:tgtEl>
              </p:cMediaNode>
            </p:audio>
            <p:seq concurrent="1" nextAc="seek">
              <p:cTn id="93" restart="whenNotActive" fill="hold" evtFilter="cancelBubble" nodeType="interactiveSeq">
                <p:stCondLst>
                  <p:cond evt="onClick" delay="0">
                    <p:tgtEl>
                      <p:spTgt spid="10"/>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989" fill="hold"/>
                                        <p:tgtEl>
                                          <p:spTgt spid="10"/>
                                        </p:tgtEl>
                                      </p:cBhvr>
                                    </p:cmd>
                                  </p:childTnLst>
                                </p:cTn>
                              </p:par>
                            </p:childTnLst>
                          </p:cTn>
                        </p:par>
                      </p:childTnLst>
                    </p:cTn>
                  </p:par>
                </p:childTnLst>
              </p:cTn>
              <p:nextCondLst>
                <p:cond evt="onClick" delay="0">
                  <p:tgtEl>
                    <p:spTgt spid="10"/>
                  </p:tgtEl>
                </p:cond>
              </p:nextCondLst>
            </p:seq>
            <p:audio>
              <p:cMediaNode vol="80000">
                <p:cTn id="98" fill="hold" display="0">
                  <p:stCondLst>
                    <p:cond delay="indefinite"/>
                  </p:stCondLst>
                  <p:endCondLst>
                    <p:cond evt="onStopAudio" delay="0">
                      <p:tgtEl>
                        <p:sldTgt/>
                      </p:tgtEl>
                    </p:cond>
                  </p:endCondLst>
                </p:cTn>
                <p:tgtEl>
                  <p:spTgt spid="10"/>
                </p:tgtEl>
              </p:cMediaNode>
            </p:audio>
          </p:childTnLst>
        </p:cTn>
      </p:par>
    </p:tnLst>
    <p:bldLst>
      <p:bldP spid="16" grpId="0"/>
      <p:bldP spid="11" grpId="0"/>
      <p:bldP spid="15" grpId="0"/>
      <p:bldP spid="17" grpId="0"/>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4"/>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6" name="TextBox 6"/>
          <p:cNvSpPr txBox="1"/>
          <p:nvPr/>
        </p:nvSpPr>
        <p:spPr>
          <a:xfrm>
            <a:off x="1768801" y="920500"/>
            <a:ext cx="7287134"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17. native</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2812926" y="1416909"/>
            <a:ext cx="7001937"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neɪtɪv</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bản xứ</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18. unique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273139" y="1250752"/>
            <a:ext cx="6128559"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ju'ni:k</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en-US" sz="6000" b="1" dirty="0" err="1">
                <a:latin typeface="Times New Roman" panose="02020603050405020304" pitchFamily="18" charset="0"/>
                <a:cs typeface="Times New Roman" panose="02020603050405020304" pitchFamily="18" charset="0"/>
              </a:rPr>
              <a:t>độc</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đáo</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duy</a:t>
            </a:r>
            <a:r>
              <a:rPr lang="en-US" sz="6000" b="1" dirty="0">
                <a:latin typeface="Times New Roman" panose="02020603050405020304" pitchFamily="18" charset="0"/>
                <a:cs typeface="Times New Roman" panose="02020603050405020304" pitchFamily="18" charset="0"/>
              </a:rPr>
              <a:t> </a:t>
            </a:r>
            <a:r>
              <a:rPr lang="en-US" sz="6000" b="1" dirty="0" err="1">
                <a:latin typeface="Times New Roman" panose="02020603050405020304" pitchFamily="18" charset="0"/>
                <a:cs typeface="Times New Roman" panose="02020603050405020304" pitchFamily="18" charset="0"/>
              </a:rPr>
              <a:t>nhất</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582747" y="483950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19. amazing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690482" y="5512897"/>
            <a:ext cx="8651721" cy="923330"/>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ə'meɪzɪη</a:t>
            </a:r>
            <a:r>
              <a:rPr lang="en-US" sz="6000" dirty="0">
                <a:latin typeface="Times New Roman" panose="02020603050405020304" pitchFamily="18" charset="0"/>
                <a:cs typeface="Times New Roman" panose="02020603050405020304" pitchFamily="18" charset="0"/>
              </a:rPr>
              <a:t>/</a:t>
            </a:r>
            <a:r>
              <a:rPr lang="vi-VN" sz="6000" dirty="0">
                <a:latin typeface="Times New Roman" panose="02020603050405020304" pitchFamily="18" charset="0"/>
                <a:cs typeface="Times New Roman" panose="02020603050405020304" pitchFamily="18" charset="0"/>
              </a:rPr>
              <a:t>  </a:t>
            </a:r>
            <a:r>
              <a:rPr lang="vi-VN" sz="6000" b="1" i="1" dirty="0">
                <a:solidFill>
                  <a:srgbClr val="483A00"/>
                </a:solidFill>
                <a:latin typeface="Times New Roman" panose="02020603050405020304" pitchFamily="18" charset="0"/>
                <a:cs typeface="Times New Roman" panose="02020603050405020304" pitchFamily="18" charset="0"/>
              </a:rPr>
              <a:t>Kì thú, kì lạ</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10282183" y="5574828"/>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20. ancient</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3087834" y="6223997"/>
            <a:ext cx="5861250"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eɪnʃənt</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Cổ xưa</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4098" name="Picture 2" descr="https://o.remove.bg/downloads/5bcc8433-c4e6-4a06-a4f4-164ab2632cf9/image-removebg-preview.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84713" y="1365901"/>
            <a:ext cx="3416278" cy="285418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o.remove.bg/downloads/9dc0b55b-427f-43a9-9fde-1c4328130805/image-removebg-preview.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177814" y="1433979"/>
            <a:ext cx="3071564" cy="283529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Vector Minh Họa Hy Lạp Cổ Đại Hủy Hoại Nền Hình minh họa Sẵn có - Tải xuống  Hình ảnh Ngay bây giờ - Tàn tích cũ, Đổ nát - Hư hỏ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878570" y="6377816"/>
            <a:ext cx="4481127" cy="2987419"/>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6"/>
          <p:cNvSpPr txBox="1"/>
          <p:nvPr/>
        </p:nvSpPr>
        <p:spPr>
          <a:xfrm>
            <a:off x="1511616" y="7296612"/>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21. local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25" name="TextBox 6"/>
          <p:cNvSpPr txBox="1"/>
          <p:nvPr/>
        </p:nvSpPr>
        <p:spPr>
          <a:xfrm>
            <a:off x="361414" y="7630036"/>
            <a:ext cx="9132959"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ləʊkl</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thuộc về địa phương</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7" name="na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5487299" y="3374981"/>
            <a:ext cx="406400" cy="406400"/>
          </a:xfrm>
          <a:prstGeom prst="rect">
            <a:avLst/>
          </a:prstGeom>
        </p:spPr>
      </p:pic>
      <p:pic>
        <p:nvPicPr>
          <p:cNvPr id="8" name="uniqu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483600" y="3280382"/>
            <a:ext cx="406400" cy="406400"/>
          </a:xfrm>
          <a:prstGeom prst="rect">
            <a:avLst/>
          </a:prstGeom>
        </p:spPr>
      </p:pic>
      <p:pic>
        <p:nvPicPr>
          <p:cNvPr id="9" name="amazing">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7696200" y="4820199"/>
            <a:ext cx="406400" cy="406400"/>
          </a:xfrm>
          <a:prstGeom prst="rect">
            <a:avLst/>
          </a:prstGeom>
        </p:spPr>
      </p:pic>
      <p:pic>
        <p:nvPicPr>
          <p:cNvPr id="10" name="ancient">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5553974" y="8284408"/>
            <a:ext cx="406400" cy="406400"/>
          </a:xfrm>
          <a:prstGeom prst="rect">
            <a:avLst/>
          </a:prstGeom>
        </p:spPr>
      </p:pic>
      <p:pic>
        <p:nvPicPr>
          <p:cNvPr id="12" name="tải xuống (1)">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6553200" y="8003245"/>
            <a:ext cx="584200" cy="584200"/>
          </a:xfrm>
          <a:prstGeom prst="rect">
            <a:avLst/>
          </a:prstGeom>
        </p:spPr>
      </p:pic>
    </p:spTree>
    <p:extLst>
      <p:ext uri="{BB962C8B-B14F-4D97-AF65-F5344CB8AC3E}">
        <p14:creationId xmlns:p14="http://schemas.microsoft.com/office/powerpoint/2010/main" val="196801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1"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1"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098"/>
                                        </p:tgtEl>
                                        <p:attrNameLst>
                                          <p:attrName>style.visibility</p:attrName>
                                        </p:attrNameLst>
                                      </p:cBhvr>
                                      <p:to>
                                        <p:strVal val="visible"/>
                                      </p:to>
                                    </p:set>
                                    <p:anim calcmode="lin" valueType="num">
                                      <p:cBhvr additive="base">
                                        <p:cTn id="29" dur="500" fill="hold"/>
                                        <p:tgtEl>
                                          <p:spTgt spid="4098"/>
                                        </p:tgtEl>
                                        <p:attrNameLst>
                                          <p:attrName>ppt_x</p:attrName>
                                        </p:attrNameLst>
                                      </p:cBhvr>
                                      <p:tavLst>
                                        <p:tav tm="0">
                                          <p:val>
                                            <p:strVal val="#ppt_x"/>
                                          </p:val>
                                        </p:tav>
                                        <p:tav tm="100000">
                                          <p:val>
                                            <p:strVal val="#ppt_x"/>
                                          </p:val>
                                        </p:tav>
                                      </p:tavLst>
                                    </p:anim>
                                    <p:anim calcmode="lin" valueType="num">
                                      <p:cBhvr additive="base">
                                        <p:cTn id="30"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100"/>
                                        </p:tgtEl>
                                        <p:attrNameLst>
                                          <p:attrName>style.visibility</p:attrName>
                                        </p:attrNameLst>
                                      </p:cBhvr>
                                      <p:to>
                                        <p:strVal val="visible"/>
                                      </p:to>
                                    </p:set>
                                    <p:anim calcmode="lin" valueType="num">
                                      <p:cBhvr additive="base">
                                        <p:cTn id="43" dur="500" fill="hold"/>
                                        <p:tgtEl>
                                          <p:spTgt spid="4100"/>
                                        </p:tgtEl>
                                        <p:attrNameLst>
                                          <p:attrName>ppt_x</p:attrName>
                                        </p:attrNameLst>
                                      </p:cBhvr>
                                      <p:tavLst>
                                        <p:tav tm="0">
                                          <p:val>
                                            <p:strVal val="#ppt_x"/>
                                          </p:val>
                                        </p:tav>
                                        <p:tav tm="100000">
                                          <p:val>
                                            <p:strVal val="#ppt_x"/>
                                          </p:val>
                                        </p:tav>
                                      </p:tavLst>
                                    </p:anim>
                                    <p:anim calcmode="lin" valueType="num">
                                      <p:cBhvr additive="base">
                                        <p:cTn id="44" dur="500" fill="hold"/>
                                        <p:tgtEl>
                                          <p:spTgt spid="410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ppt_x"/>
                                          </p:val>
                                        </p:tav>
                                        <p:tav tm="100000">
                                          <p:val>
                                            <p:strVal val="#ppt_x"/>
                                          </p:val>
                                        </p:tav>
                                      </p:tavLst>
                                    </p:anim>
                                    <p:anim calcmode="lin" valueType="num">
                                      <p:cBhvr additive="base">
                                        <p:cTn id="54" dur="500" fill="hold"/>
                                        <p:tgtEl>
                                          <p:spTgt spid="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4102"/>
                                        </p:tgtEl>
                                        <p:attrNameLst>
                                          <p:attrName>style.visibility</p:attrName>
                                        </p:attrNameLst>
                                      </p:cBhvr>
                                      <p:to>
                                        <p:strVal val="visible"/>
                                      </p:to>
                                    </p:set>
                                    <p:anim calcmode="lin" valueType="num">
                                      <p:cBhvr additive="base">
                                        <p:cTn id="75" dur="500" fill="hold"/>
                                        <p:tgtEl>
                                          <p:spTgt spid="4102"/>
                                        </p:tgtEl>
                                        <p:attrNameLst>
                                          <p:attrName>ppt_x</p:attrName>
                                        </p:attrNameLst>
                                      </p:cBhvr>
                                      <p:tavLst>
                                        <p:tav tm="0">
                                          <p:val>
                                            <p:strVal val="#ppt_x"/>
                                          </p:val>
                                        </p:tav>
                                        <p:tav tm="100000">
                                          <p:val>
                                            <p:strVal val="#ppt_x"/>
                                          </p:val>
                                        </p:tav>
                                      </p:tavLst>
                                    </p:anim>
                                    <p:anim calcmode="lin" valueType="num">
                                      <p:cBhvr additive="base">
                                        <p:cTn id="76" dur="500" fill="hold"/>
                                        <p:tgtEl>
                                          <p:spTgt spid="410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ppt_x"/>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ppt_x"/>
                                          </p:val>
                                        </p:tav>
                                        <p:tav tm="100000">
                                          <p:val>
                                            <p:strVal val="#ppt_x"/>
                                          </p:val>
                                        </p:tav>
                                      </p:tavLst>
                                    </p:anim>
                                    <p:anim calcmode="lin" valueType="num">
                                      <p:cBhvr additive="base">
                                        <p:cTn id="9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5" restart="whenNotActive" fill="hold" evtFilter="cancelBubble" nodeType="interactiveSeq">
                <p:stCondLst>
                  <p:cond evt="onClick" delay="0">
                    <p:tgtEl>
                      <p:spTgt spid="7"/>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784" fill="hold"/>
                                        <p:tgtEl>
                                          <p:spTgt spid="7"/>
                                        </p:tgtEl>
                                      </p:cBhvr>
                                    </p:cmd>
                                  </p:childTnLst>
                                </p:cTn>
                              </p:par>
                            </p:childTnLst>
                          </p:cTn>
                        </p:par>
                      </p:childTnLst>
                    </p:cTn>
                  </p:par>
                </p:childTnLst>
              </p:cTn>
              <p:nextCondLst>
                <p:cond evt="onClick" delay="0">
                  <p:tgtEl>
                    <p:spTgt spid="7"/>
                  </p:tgtEl>
                </p:cond>
              </p:nextCondLst>
            </p:seq>
            <p:audio>
              <p:cMediaNode vol="80000">
                <p:cTn id="100" fill="hold" display="0">
                  <p:stCondLst>
                    <p:cond delay="indefinite"/>
                  </p:stCondLst>
                  <p:endCondLst>
                    <p:cond evt="onStopAudio" delay="0">
                      <p:tgtEl>
                        <p:sldTgt/>
                      </p:tgtEl>
                    </p:cond>
                  </p:endCondLst>
                </p:cTn>
                <p:tgtEl>
                  <p:spTgt spid="7"/>
                </p:tgtEl>
              </p:cMediaNode>
            </p:audio>
            <p:seq concurrent="1" nextAc="seek">
              <p:cTn id="101" restart="whenNotActive" fill="hold" evtFilter="cancelBubble" nodeType="interactiveSeq">
                <p:stCondLst>
                  <p:cond evt="onClick" delay="0">
                    <p:tgtEl>
                      <p:spTgt spid="8"/>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912" fill="hold"/>
                                        <p:tgtEl>
                                          <p:spTgt spid="8"/>
                                        </p:tgtEl>
                                      </p:cBhvr>
                                    </p:cmd>
                                  </p:childTnLst>
                                </p:cTn>
                              </p:par>
                            </p:childTnLst>
                          </p:cTn>
                        </p:par>
                      </p:childTnLst>
                    </p:cTn>
                  </p:par>
                </p:childTnLst>
              </p:cTn>
              <p:nextCondLst>
                <p:cond evt="onClick" delay="0">
                  <p:tgtEl>
                    <p:spTgt spid="8"/>
                  </p:tgtEl>
                </p:cond>
              </p:nextCondLst>
            </p:seq>
            <p:audio>
              <p:cMediaNode vol="80000">
                <p:cTn id="106" fill="hold" display="0">
                  <p:stCondLst>
                    <p:cond delay="indefinite"/>
                  </p:stCondLst>
                  <p:endCondLst>
                    <p:cond evt="onStopAudio" delay="0">
                      <p:tgtEl>
                        <p:sldTgt/>
                      </p:tgtEl>
                    </p:cond>
                  </p:endCondLst>
                </p:cTn>
                <p:tgtEl>
                  <p:spTgt spid="8"/>
                </p:tgtEl>
              </p:cMediaNode>
            </p:audio>
            <p:seq concurrent="1" nextAc="seek">
              <p:cTn id="107" restart="whenNotActive" fill="hold" evtFilter="cancelBubble" nodeType="interactiveSeq">
                <p:stCondLst>
                  <p:cond evt="onClick" delay="0">
                    <p:tgtEl>
                      <p:spTgt spid="9"/>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964" fill="hold"/>
                                        <p:tgtEl>
                                          <p:spTgt spid="9"/>
                                        </p:tgtEl>
                                      </p:cBhvr>
                                    </p:cmd>
                                  </p:childTnLst>
                                </p:cTn>
                              </p:par>
                            </p:childTnLst>
                          </p:cTn>
                        </p:par>
                      </p:childTnLst>
                    </p:cTn>
                  </p:par>
                </p:childTnLst>
              </p:cTn>
              <p:nextCondLst>
                <p:cond evt="onClick" delay="0">
                  <p:tgtEl>
                    <p:spTgt spid="9"/>
                  </p:tgtEl>
                </p:cond>
              </p:nextCondLst>
            </p:seq>
            <p:audio>
              <p:cMediaNode vol="80000">
                <p:cTn id="112" fill="hold" display="0">
                  <p:stCondLst>
                    <p:cond delay="indefinite"/>
                  </p:stCondLst>
                  <p:endCondLst>
                    <p:cond evt="onStopAudio" delay="0">
                      <p:tgtEl>
                        <p:sldTgt/>
                      </p:tgtEl>
                    </p:cond>
                  </p:endCondLst>
                </p:cTn>
                <p:tgtEl>
                  <p:spTgt spid="9"/>
                </p:tgtEl>
              </p:cMediaNode>
            </p:audio>
            <p:seq concurrent="1" nextAc="seek">
              <p:cTn id="113" restart="whenNotActive" fill="hold" evtFilter="cancelBubble" nodeType="interactiveSeq">
                <p:stCondLst>
                  <p:cond evt="onClick" delay="0">
                    <p:tgtEl>
                      <p:spTgt spid="10"/>
                    </p:tgtEl>
                  </p:cond>
                </p:stCondLst>
                <p:endSync evt="end" delay="0">
                  <p:rtn val="all"/>
                </p:endSync>
                <p:childTnLst>
                  <p:par>
                    <p:cTn id="114" fill="hold">
                      <p:stCondLst>
                        <p:cond delay="0"/>
                      </p:stCondLst>
                      <p:childTnLst>
                        <p:par>
                          <p:cTn id="115" fill="hold">
                            <p:stCondLst>
                              <p:cond delay="0"/>
                            </p:stCondLst>
                            <p:childTnLst>
                              <p:par>
                                <p:cTn id="116" presetID="1" presetClass="mediacall" presetSubtype="0" fill="hold" nodeType="clickEffect">
                                  <p:stCondLst>
                                    <p:cond delay="0"/>
                                  </p:stCondLst>
                                  <p:childTnLst>
                                    <p:cmd type="call" cmd="playFrom(0.0)">
                                      <p:cBhvr>
                                        <p:cTn id="117" dur="926" fill="hold"/>
                                        <p:tgtEl>
                                          <p:spTgt spid="10"/>
                                        </p:tgtEl>
                                      </p:cBhvr>
                                    </p:cmd>
                                  </p:childTnLst>
                                </p:cTn>
                              </p:par>
                            </p:childTnLst>
                          </p:cTn>
                        </p:par>
                      </p:childTnLst>
                    </p:cTn>
                  </p:par>
                </p:childTnLst>
              </p:cTn>
              <p:nextCondLst>
                <p:cond evt="onClick" delay="0">
                  <p:tgtEl>
                    <p:spTgt spid="10"/>
                  </p:tgtEl>
                </p:cond>
              </p:nextCondLst>
            </p:seq>
            <p:audio>
              <p:cMediaNode vol="80000">
                <p:cTn id="118" fill="hold" display="0">
                  <p:stCondLst>
                    <p:cond delay="indefinite"/>
                  </p:stCondLst>
                  <p:endCondLst>
                    <p:cond evt="onStopAudio" delay="0">
                      <p:tgtEl>
                        <p:sldTgt/>
                      </p:tgtEl>
                    </p:cond>
                  </p:endCondLst>
                </p:cTn>
                <p:tgtEl>
                  <p:spTgt spid="10"/>
                </p:tgtEl>
              </p:cMediaNode>
            </p:audio>
            <p:seq concurrent="1" nextAc="seek">
              <p:cTn id="119" restart="whenNotActive" fill="hold" evtFilter="cancelBubble" nodeType="interactiveSeq">
                <p:stCondLst>
                  <p:cond evt="onClick" delay="0">
                    <p:tgtEl>
                      <p:spTgt spid="12"/>
                    </p:tgtEl>
                  </p:cond>
                </p:stCondLst>
                <p:endSync evt="end" delay="0">
                  <p:rtn val="all"/>
                </p:endSync>
                <p:childTnLst>
                  <p:par>
                    <p:cTn id="120" fill="hold">
                      <p:stCondLst>
                        <p:cond delay="0"/>
                      </p:stCondLst>
                      <p:childTnLst>
                        <p:par>
                          <p:cTn id="121" fill="hold">
                            <p:stCondLst>
                              <p:cond delay="0"/>
                            </p:stCondLst>
                            <p:childTnLst>
                              <p:par>
                                <p:cTn id="122" presetID="1" presetClass="mediacall" presetSubtype="0" fill="hold" nodeType="clickEffect">
                                  <p:stCondLst>
                                    <p:cond delay="0"/>
                                  </p:stCondLst>
                                  <p:childTnLst>
                                    <p:cmd type="call" cmd="playFrom(0.0)">
                                      <p:cBhvr>
                                        <p:cTn id="123" dur="912" fill="hold"/>
                                        <p:tgtEl>
                                          <p:spTgt spid="12"/>
                                        </p:tgtEl>
                                      </p:cBhvr>
                                    </p:cmd>
                                  </p:childTnLst>
                                </p:cTn>
                              </p:par>
                            </p:childTnLst>
                          </p:cTn>
                        </p:par>
                      </p:childTnLst>
                    </p:cTn>
                  </p:par>
                </p:childTnLst>
              </p:cTn>
              <p:nextCondLst>
                <p:cond evt="onClick" delay="0">
                  <p:tgtEl>
                    <p:spTgt spid="12"/>
                  </p:tgtEl>
                </p:cond>
              </p:nextCondLst>
            </p:seq>
            <p:audio>
              <p:cMediaNode vol="80000">
                <p:cTn id="124" fill="hold" display="0">
                  <p:stCondLst>
                    <p:cond delay="indefinite"/>
                  </p:stCondLst>
                  <p:endCondLst>
                    <p:cond evt="onStopAudio" delay="0">
                      <p:tgtEl>
                        <p:sldTgt/>
                      </p:tgtEl>
                    </p:cond>
                  </p:endCondLst>
                </p:cTn>
                <p:tgtEl>
                  <p:spTgt spid="12"/>
                </p:tgtEl>
              </p:cMediaNode>
            </p:audio>
          </p:childTnLst>
        </p:cTn>
      </p:par>
    </p:tnLst>
    <p:bldLst>
      <p:bldP spid="16" grpId="0"/>
      <p:bldP spid="16" grpId="1"/>
      <p:bldP spid="11" grpId="0"/>
      <p:bldP spid="11" grpId="1"/>
      <p:bldP spid="15" grpId="0"/>
      <p:bldP spid="17" grpId="0"/>
      <p:bldP spid="18" grpId="0"/>
      <p:bldP spid="19" grpId="0"/>
      <p:bldP spid="20" grpId="0"/>
      <p:bldP spid="21"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TextBox 6"/>
          <p:cNvSpPr txBox="1"/>
          <p:nvPr/>
        </p:nvSpPr>
        <p:spPr>
          <a:xfrm>
            <a:off x="1768801" y="920500"/>
            <a:ext cx="7287134"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22. symbol</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4202878" y="1390011"/>
            <a:ext cx="5043146"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sɪmbl</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biểu tượng</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23. capital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682491" y="586895"/>
            <a:ext cx="6128559"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kæpɪtl</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thủ đô</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672096" y="579899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24. tower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5246865" y="5434815"/>
            <a:ext cx="4591262"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taʊər</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vi-VN" sz="6000" b="1" dirty="0">
                <a:latin typeface="Times New Roman" panose="02020603050405020304" pitchFamily="18" charset="0"/>
                <a:cs typeface="Times New Roman" panose="02020603050405020304" pitchFamily="18" charset="0"/>
              </a:rPr>
              <a:t>tòa tháp</a:t>
            </a:r>
            <a:endParaRPr lang="en-US" sz="6000" b="1" dirty="0">
              <a:latin typeface="Times New Roman" panose="02020603050405020304" pitchFamily="18" charset="0"/>
              <a:cs typeface="Times New Roman" panose="02020603050405020304" pitchFamily="18" charset="0"/>
            </a:endParaRPr>
          </a:p>
        </p:txBody>
      </p:sp>
      <p:sp>
        <p:nvSpPr>
          <p:cNvPr id="20" name="TextBox 6"/>
          <p:cNvSpPr txBox="1"/>
          <p:nvPr/>
        </p:nvSpPr>
        <p:spPr>
          <a:xfrm>
            <a:off x="10282183" y="5574828"/>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25. </a:t>
            </a:r>
            <a:r>
              <a:rPr lang="vi-VN" sz="6000" dirty="0">
                <a:latin typeface="Baloo Thambi" panose="020B0604020202020204" charset="0"/>
                <a:cs typeface="Baloo Thambi" panose="020B0604020202020204" charset="0"/>
              </a:rPr>
              <a:t>tourist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3590257" y="5290985"/>
            <a:ext cx="5861250"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tʊrəst</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Du khách</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2050" name="Picture 2" descr="Free Symbols Cliparts, Download Free Symbols Cliparts png images, Free  ClipArts on Clipart Library"/>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6530" y="1554327"/>
            <a:ext cx="4177533" cy="291171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o.remove.bg/downloads/35ba40d5-dd61-493b-8f50-e437e26170d6/image-removebg-preview.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64566" y="6301765"/>
            <a:ext cx="3574234" cy="357423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o.remove.bg/downloads/272c61e6-a33c-40d3-b227-846aed9d1c00/image-removebg-preview.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637384" y="6058056"/>
            <a:ext cx="4263979" cy="4171101"/>
          </a:xfrm>
          <a:prstGeom prst="rect">
            <a:avLst/>
          </a:prstGeom>
          <a:noFill/>
          <a:extLst>
            <a:ext uri="{909E8E84-426E-40DD-AFC4-6F175D3DCCD1}">
              <a14:hiddenFill xmlns:a14="http://schemas.microsoft.com/office/drawing/2010/main">
                <a:solidFill>
                  <a:srgbClr val="FFFFFF"/>
                </a:solidFill>
              </a14:hiddenFill>
            </a:ext>
          </a:extLst>
        </p:spPr>
      </p:pic>
      <p:pic>
        <p:nvPicPr>
          <p:cNvPr id="7" name="symbo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6468622" y="3447153"/>
            <a:ext cx="406400" cy="406400"/>
          </a:xfrm>
          <a:prstGeom prst="rect">
            <a:avLst/>
          </a:prstGeom>
        </p:spPr>
      </p:pic>
      <p:pic>
        <p:nvPicPr>
          <p:cNvPr id="8" name="capital">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4249992" y="2842572"/>
            <a:ext cx="406400" cy="406400"/>
          </a:xfrm>
          <a:prstGeom prst="rect">
            <a:avLst/>
          </a:prstGeom>
        </p:spPr>
      </p:pic>
      <p:pic>
        <p:nvPicPr>
          <p:cNvPr id="9" name="tower">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5695854" y="7910015"/>
            <a:ext cx="406400" cy="406400"/>
          </a:xfrm>
          <a:prstGeom prst="rect">
            <a:avLst/>
          </a:prstGeom>
        </p:spPr>
      </p:pic>
      <p:pic>
        <p:nvPicPr>
          <p:cNvPr id="10" name="tourist">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5700620" y="8045572"/>
            <a:ext cx="406400" cy="406400"/>
          </a:xfrm>
          <a:prstGeom prst="rect">
            <a:avLst/>
          </a:prstGeom>
        </p:spPr>
      </p:pic>
      <p:pic>
        <p:nvPicPr>
          <p:cNvPr id="1026" name="Picture 2" descr="Page 4 | Symbol Vietnam Images - Free Download on Freepik"/>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0428423" y="1474204"/>
            <a:ext cx="3416278" cy="341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76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 calcmode="lin" valueType="num">
                                      <p:cBhvr additive="base">
                                        <p:cTn id="39" dur="500" fill="hold"/>
                                        <p:tgtEl>
                                          <p:spTgt spid="1026"/>
                                        </p:tgtEl>
                                        <p:attrNameLst>
                                          <p:attrName>ppt_x</p:attrName>
                                        </p:attrNameLst>
                                      </p:cBhvr>
                                      <p:tavLst>
                                        <p:tav tm="0">
                                          <p:val>
                                            <p:strVal val="#ppt_x"/>
                                          </p:val>
                                        </p:tav>
                                        <p:tav tm="100000">
                                          <p:val>
                                            <p:strVal val="#ppt_x"/>
                                          </p:val>
                                        </p:tav>
                                      </p:tavLst>
                                    </p:anim>
                                    <p:anim calcmode="lin" valueType="num">
                                      <p:cBhvr additive="base">
                                        <p:cTn id="4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54"/>
                                        </p:tgtEl>
                                        <p:attrNameLst>
                                          <p:attrName>style.visibility</p:attrName>
                                        </p:attrNameLst>
                                      </p:cBhvr>
                                      <p:to>
                                        <p:strVal val="visible"/>
                                      </p:to>
                                    </p:set>
                                    <p:anim calcmode="lin" valueType="num">
                                      <p:cBhvr additive="base">
                                        <p:cTn id="49" dur="500" fill="hold"/>
                                        <p:tgtEl>
                                          <p:spTgt spid="2054"/>
                                        </p:tgtEl>
                                        <p:attrNameLst>
                                          <p:attrName>ppt_x</p:attrName>
                                        </p:attrNameLst>
                                      </p:cBhvr>
                                      <p:tavLst>
                                        <p:tav tm="0">
                                          <p:val>
                                            <p:strVal val="#ppt_x"/>
                                          </p:val>
                                        </p:tav>
                                        <p:tav tm="100000">
                                          <p:val>
                                            <p:strVal val="#ppt_x"/>
                                          </p:val>
                                        </p:tav>
                                      </p:tavLst>
                                    </p:anim>
                                    <p:anim calcmode="lin" valueType="num">
                                      <p:cBhvr additive="base">
                                        <p:cTn id="50" dur="500" fill="hold"/>
                                        <p:tgtEl>
                                          <p:spTgt spid="205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056"/>
                                        </p:tgtEl>
                                        <p:attrNameLst>
                                          <p:attrName>style.visibility</p:attrName>
                                        </p:attrNameLst>
                                      </p:cBhvr>
                                      <p:to>
                                        <p:strVal val="visible"/>
                                      </p:to>
                                    </p:set>
                                    <p:anim calcmode="lin" valueType="num">
                                      <p:cBhvr additive="base">
                                        <p:cTn id="71" dur="500" fill="hold"/>
                                        <p:tgtEl>
                                          <p:spTgt spid="2056"/>
                                        </p:tgtEl>
                                        <p:attrNameLst>
                                          <p:attrName>ppt_x</p:attrName>
                                        </p:attrNameLst>
                                      </p:cBhvr>
                                      <p:tavLst>
                                        <p:tav tm="0">
                                          <p:val>
                                            <p:strVal val="#ppt_x"/>
                                          </p:val>
                                        </p:tav>
                                        <p:tav tm="100000">
                                          <p:val>
                                            <p:strVal val="#ppt_x"/>
                                          </p:val>
                                        </p:tav>
                                      </p:tavLst>
                                    </p:anim>
                                    <p:anim calcmode="lin" valueType="num">
                                      <p:cBhvr additive="base">
                                        <p:cTn id="72" dur="500" fill="hold"/>
                                        <p:tgtEl>
                                          <p:spTgt spid="205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7" fill="hold" display="0">
                  <p:stCondLst>
                    <p:cond delay="indefinite"/>
                  </p:stCondLst>
                  <p:endCondLst>
                    <p:cond evt="onStopAudio" delay="0">
                      <p:tgtEl>
                        <p:sldTgt/>
                      </p:tgtEl>
                    </p:cond>
                  </p:endCondLst>
                </p:cTn>
                <p:tgtEl>
                  <p:spTgt spid="7"/>
                </p:tgtEl>
              </p:cMediaNode>
            </p:audio>
            <p:audio>
              <p:cMediaNode vol="80000">
                <p:cTn id="78" fill="hold" display="0">
                  <p:stCondLst>
                    <p:cond delay="indefinite"/>
                  </p:stCondLst>
                  <p:endCondLst>
                    <p:cond evt="onStopAudio" delay="0">
                      <p:tgtEl>
                        <p:sldTgt/>
                      </p:tgtEl>
                    </p:cond>
                  </p:endCondLst>
                </p:cTn>
                <p:tgtEl>
                  <p:spTgt spid="8"/>
                </p:tgtEl>
              </p:cMediaNode>
            </p:audio>
            <p:audio>
              <p:cMediaNode vol="80000">
                <p:cTn id="79" fill="hold" display="0">
                  <p:stCondLst>
                    <p:cond delay="indefinite"/>
                  </p:stCondLst>
                  <p:endCondLst>
                    <p:cond evt="onStopAudio" delay="0">
                      <p:tgtEl>
                        <p:sldTgt/>
                      </p:tgtEl>
                    </p:cond>
                  </p:endCondLst>
                </p:cTn>
                <p:tgtEl>
                  <p:spTgt spid="9"/>
                </p:tgtEl>
              </p:cMediaNode>
            </p:audio>
            <p:audio>
              <p:cMediaNode vol="80000">
                <p:cTn id="80" fill="hold" display="0">
                  <p:stCondLst>
                    <p:cond delay="indefinite"/>
                  </p:stCondLst>
                  <p:endCondLst>
                    <p:cond evt="onStopAudio" delay="0">
                      <p:tgtEl>
                        <p:sldTgt/>
                      </p:tgtEl>
                    </p:cond>
                  </p:endCondLst>
                </p:cTn>
                <p:tgtEl>
                  <p:spTgt spid="10"/>
                </p:tgtEl>
              </p:cMediaNode>
            </p:audio>
          </p:childTnLst>
        </p:cTn>
      </p:par>
    </p:tnLst>
    <p:bldLst>
      <p:bldP spid="16" grpId="0"/>
      <p:bldP spid="11" grpId="0"/>
      <p:bldP spid="15" grpId="0"/>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just">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TextBox 6"/>
          <p:cNvSpPr txBox="1"/>
          <p:nvPr/>
        </p:nvSpPr>
        <p:spPr>
          <a:xfrm>
            <a:off x="1768801" y="920500"/>
            <a:ext cx="7287134"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26. </a:t>
            </a:r>
            <a:r>
              <a:rPr lang="vi-VN" sz="6000" dirty="0">
                <a:latin typeface="Baloo Thambi" panose="020B0604020202020204" charset="0"/>
                <a:cs typeface="Baloo Thambi" panose="020B0604020202020204" charset="0"/>
              </a:rPr>
              <a:t>country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2494260" y="1216302"/>
            <a:ext cx="7001937"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kʌntrɪ</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đất nước</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27. royal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718084" y="570812"/>
            <a:ext cx="6128559"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rɔɪəl</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thuộc hoàng gia</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448314" y="5016419"/>
            <a:ext cx="9478336"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28. famous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3891851" y="5567852"/>
            <a:ext cx="4591262"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feɪməs</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nổi tiếng</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9431327" y="4964170"/>
            <a:ext cx="9110957"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29. </a:t>
            </a:r>
            <a:r>
              <a:rPr lang="en-US" sz="6000" dirty="0">
                <a:latin typeface="Baloo Thambi" panose="020B0604020202020204" charset="0"/>
                <a:cs typeface="Baloo Thambi" panose="020B0604020202020204" charset="0"/>
              </a:rPr>
              <a:t>(the) Pacific Ocean</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2494633" y="5512772"/>
            <a:ext cx="5861250"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pə’sɪfɪk</a:t>
            </a:r>
            <a:r>
              <a:rPr lang="en-US" sz="6000" dirty="0">
                <a:latin typeface="Times New Roman" panose="02020603050405020304" pitchFamily="18" charset="0"/>
                <a:cs typeface="Times New Roman" panose="02020603050405020304" pitchFamily="18" charset="0"/>
              </a:rPr>
              <a:t> '</a:t>
            </a:r>
            <a:r>
              <a:rPr lang="en-US" sz="6000" dirty="0" err="1">
                <a:latin typeface="Times New Roman" panose="02020603050405020304" pitchFamily="18" charset="0"/>
                <a:cs typeface="Times New Roman" panose="02020603050405020304" pitchFamily="18" charset="0"/>
              </a:rPr>
              <a:t>əʊʃən</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Thái Bình Dương</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3074" name="Picture 2" descr="Free Countries Cliparts, Download Free Countries Cliparts png images, Free  ClipArts on Clipart Library"/>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2598" y="1454305"/>
            <a:ext cx="4187848" cy="238630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o.remove.bg/downloads/8b5a0acc-625f-4bb9-82ae-7de1f3f99a28/image-removebg-preview.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337091" y="1392593"/>
            <a:ext cx="5299932" cy="250051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o.remove.bg/downloads/dface85e-fe09-4883-8b9c-0b3fa8598cd5/image-removebg-preview.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49330" y="5544992"/>
            <a:ext cx="3634669" cy="363466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89920-004-E0275152.gif 461×417 pixels | Pacific ocean, Pacific map, Pacific"/>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040945" y="5810776"/>
            <a:ext cx="3521597" cy="3185479"/>
          </a:xfrm>
          <a:prstGeom prst="rect">
            <a:avLst/>
          </a:prstGeom>
          <a:noFill/>
          <a:extLst>
            <a:ext uri="{909E8E84-426E-40DD-AFC4-6F175D3DCCD1}">
              <a14:hiddenFill xmlns:a14="http://schemas.microsoft.com/office/drawing/2010/main">
                <a:solidFill>
                  <a:srgbClr val="FFFFFF"/>
                </a:solidFill>
              </a14:hiddenFill>
            </a:ext>
          </a:extLst>
        </p:spPr>
      </p:pic>
      <p:pic>
        <p:nvPicPr>
          <p:cNvPr id="7" name="count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289826" y="3145355"/>
            <a:ext cx="406400" cy="406400"/>
          </a:xfrm>
          <a:prstGeom prst="rect">
            <a:avLst/>
          </a:prstGeom>
        </p:spPr>
      </p:pic>
      <p:pic>
        <p:nvPicPr>
          <p:cNvPr id="8" name="royal">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5960814" y="2636603"/>
            <a:ext cx="406400" cy="406400"/>
          </a:xfrm>
          <a:prstGeom prst="rect">
            <a:avLst/>
          </a:prstGeom>
        </p:spPr>
      </p:pic>
      <p:pic>
        <p:nvPicPr>
          <p:cNvPr id="9" name="famou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188586" y="7815096"/>
            <a:ext cx="406400" cy="406400"/>
          </a:xfrm>
          <a:prstGeom prst="rect">
            <a:avLst/>
          </a:prstGeom>
        </p:spPr>
      </p:pic>
      <p:pic>
        <p:nvPicPr>
          <p:cNvPr id="10" name="(the) Pacific Ocean">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4213718" y="7739454"/>
            <a:ext cx="406400" cy="406400"/>
          </a:xfrm>
          <a:prstGeom prst="rect">
            <a:avLst/>
          </a:prstGeom>
        </p:spPr>
      </p:pic>
    </p:spTree>
    <p:extLst>
      <p:ext uri="{BB962C8B-B14F-4D97-AF65-F5344CB8AC3E}">
        <p14:creationId xmlns:p14="http://schemas.microsoft.com/office/powerpoint/2010/main" val="2542502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anim calcmode="lin" valueType="num">
                                      <p:cBhvr additive="base">
                                        <p:cTn id="19" dur="500" fill="hold"/>
                                        <p:tgtEl>
                                          <p:spTgt spid="3074"/>
                                        </p:tgtEl>
                                        <p:attrNameLst>
                                          <p:attrName>ppt_x</p:attrName>
                                        </p:attrNameLst>
                                      </p:cBhvr>
                                      <p:tavLst>
                                        <p:tav tm="0">
                                          <p:val>
                                            <p:strVal val="#ppt_x"/>
                                          </p:val>
                                        </p:tav>
                                        <p:tav tm="100000">
                                          <p:val>
                                            <p:strVal val="#ppt_x"/>
                                          </p:val>
                                        </p:tav>
                                      </p:tavLst>
                                    </p:anim>
                                    <p:anim calcmode="lin" valueType="num">
                                      <p:cBhvr additive="base">
                                        <p:cTn id="20"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076"/>
                                        </p:tgtEl>
                                        <p:attrNameLst>
                                          <p:attrName>style.visibility</p:attrName>
                                        </p:attrNameLst>
                                      </p:cBhvr>
                                      <p:to>
                                        <p:strVal val="visible"/>
                                      </p:to>
                                    </p:set>
                                    <p:anim calcmode="lin" valueType="num">
                                      <p:cBhvr additive="base">
                                        <p:cTn id="37" dur="500" fill="hold"/>
                                        <p:tgtEl>
                                          <p:spTgt spid="3076"/>
                                        </p:tgtEl>
                                        <p:attrNameLst>
                                          <p:attrName>ppt_x</p:attrName>
                                        </p:attrNameLst>
                                      </p:cBhvr>
                                      <p:tavLst>
                                        <p:tav tm="0">
                                          <p:val>
                                            <p:strVal val="#ppt_x"/>
                                          </p:val>
                                        </p:tav>
                                        <p:tav tm="100000">
                                          <p:val>
                                            <p:strVal val="#ppt_x"/>
                                          </p:val>
                                        </p:tav>
                                      </p:tavLst>
                                    </p:anim>
                                    <p:anim calcmode="lin" valueType="num">
                                      <p:cBhvr additive="base">
                                        <p:cTn id="38"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078"/>
                                        </p:tgtEl>
                                        <p:attrNameLst>
                                          <p:attrName>style.visibility</p:attrName>
                                        </p:attrNameLst>
                                      </p:cBhvr>
                                      <p:to>
                                        <p:strVal val="visible"/>
                                      </p:to>
                                    </p:set>
                                    <p:anim calcmode="lin" valueType="num">
                                      <p:cBhvr additive="base">
                                        <p:cTn id="47" dur="500" fill="hold"/>
                                        <p:tgtEl>
                                          <p:spTgt spid="3078"/>
                                        </p:tgtEl>
                                        <p:attrNameLst>
                                          <p:attrName>ppt_x</p:attrName>
                                        </p:attrNameLst>
                                      </p:cBhvr>
                                      <p:tavLst>
                                        <p:tav tm="0">
                                          <p:val>
                                            <p:strVal val="#ppt_x"/>
                                          </p:val>
                                        </p:tav>
                                        <p:tav tm="100000">
                                          <p:val>
                                            <p:strVal val="#ppt_x"/>
                                          </p:val>
                                        </p:tav>
                                      </p:tavLst>
                                    </p:anim>
                                    <p:anim calcmode="lin" valueType="num">
                                      <p:cBhvr additive="base">
                                        <p:cTn id="48" dur="500" fill="hold"/>
                                        <p:tgtEl>
                                          <p:spTgt spid="307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080"/>
                                        </p:tgtEl>
                                        <p:attrNameLst>
                                          <p:attrName>style.visibility</p:attrName>
                                        </p:attrNameLst>
                                      </p:cBhvr>
                                      <p:to>
                                        <p:strVal val="visible"/>
                                      </p:to>
                                    </p:set>
                                    <p:anim calcmode="lin" valueType="num">
                                      <p:cBhvr additive="base">
                                        <p:cTn id="65" dur="500" fill="hold"/>
                                        <p:tgtEl>
                                          <p:spTgt spid="3080"/>
                                        </p:tgtEl>
                                        <p:attrNameLst>
                                          <p:attrName>ppt_x</p:attrName>
                                        </p:attrNameLst>
                                      </p:cBhvr>
                                      <p:tavLst>
                                        <p:tav tm="0">
                                          <p:val>
                                            <p:strVal val="#ppt_x"/>
                                          </p:val>
                                        </p:tav>
                                        <p:tav tm="100000">
                                          <p:val>
                                            <p:strVal val="#ppt_x"/>
                                          </p:val>
                                        </p:tav>
                                      </p:tavLst>
                                    </p:anim>
                                    <p:anim calcmode="lin" valueType="num">
                                      <p:cBhvr additive="base">
                                        <p:cTn id="66" dur="500" fill="hold"/>
                                        <p:tgtEl>
                                          <p:spTgt spid="308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7"/>
                </p:tgtEl>
              </p:cMediaNode>
            </p:audio>
            <p:audio>
              <p:cMediaNode vol="80000">
                <p:cTn id="76" fill="hold" display="0">
                  <p:stCondLst>
                    <p:cond delay="indefinite"/>
                  </p:stCondLst>
                  <p:endCondLst>
                    <p:cond evt="onStopAudio" delay="0">
                      <p:tgtEl>
                        <p:sldTgt/>
                      </p:tgtEl>
                    </p:cond>
                  </p:endCondLst>
                </p:cTn>
                <p:tgtEl>
                  <p:spTgt spid="8"/>
                </p:tgtEl>
              </p:cMediaNode>
            </p:audio>
            <p:audio>
              <p:cMediaNode vol="80000">
                <p:cTn id="77" fill="hold" display="0">
                  <p:stCondLst>
                    <p:cond delay="indefinite"/>
                  </p:stCondLst>
                  <p:endCondLst>
                    <p:cond evt="onStopAudio" delay="0">
                      <p:tgtEl>
                        <p:sldTgt/>
                      </p:tgtEl>
                    </p:cond>
                  </p:endCondLst>
                </p:cTn>
                <p:tgtEl>
                  <p:spTgt spid="9"/>
                </p:tgtEl>
              </p:cMediaNode>
            </p:audio>
            <p:audio>
              <p:cMediaNode vol="80000">
                <p:cTn id="78" fill="hold" display="0">
                  <p:stCondLst>
                    <p:cond delay="indefinite"/>
                  </p:stCondLst>
                  <p:endCondLst>
                    <p:cond evt="onStopAudio" delay="0">
                      <p:tgtEl>
                        <p:sldTgt/>
                      </p:tgtEl>
                    </p:cond>
                  </p:endCondLst>
                </p:cTn>
                <p:tgtEl>
                  <p:spTgt spid="10"/>
                </p:tgtEl>
              </p:cMediaNode>
            </p:audio>
          </p:childTnLst>
        </p:cTn>
      </p:par>
    </p:tnLst>
    <p:bldLst>
      <p:bldP spid="16" grpId="0"/>
      <p:bldP spid="11" grpId="0"/>
      <p:bldP spid="15" grpId="0"/>
      <p:bldP spid="17"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just">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TextBox 6"/>
          <p:cNvSpPr txBox="1"/>
          <p:nvPr/>
        </p:nvSpPr>
        <p:spPr>
          <a:xfrm>
            <a:off x="1768801" y="920500"/>
            <a:ext cx="7287134"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30. </a:t>
            </a:r>
            <a:r>
              <a:rPr lang="vi-VN" sz="6000" dirty="0">
                <a:latin typeface="Baloo Thambi" panose="020B0604020202020204" charset="0"/>
                <a:cs typeface="Baloo Thambi" panose="020B0604020202020204" charset="0"/>
              </a:rPr>
              <a:t>industry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3693732" y="1301905"/>
            <a:ext cx="5354521"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ɪndəstrɪ</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nền công nghiệp</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496197"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31. culture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2718084" y="570812"/>
            <a:ext cx="6128559"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kʌltʃər</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văn hóa</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8" name="TextBox 6"/>
          <p:cNvSpPr txBox="1"/>
          <p:nvPr/>
        </p:nvSpPr>
        <p:spPr>
          <a:xfrm>
            <a:off x="1672096" y="5798999"/>
            <a:ext cx="9478336"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32. </a:t>
            </a:r>
            <a:r>
              <a:rPr lang="en-US" sz="6000" dirty="0">
                <a:latin typeface="Baloo Thambi" panose="020B0604020202020204" charset="0"/>
                <a:cs typeface="Baloo Thambi" panose="020B0604020202020204" charset="0"/>
              </a:rPr>
              <a:t>attraction</a:t>
            </a:r>
            <a:r>
              <a:rPr lang="vi-VN" sz="6000" dirty="0">
                <a:solidFill>
                  <a:srgbClr val="483A00"/>
                </a:solidFill>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9" name="TextBox 6"/>
          <p:cNvSpPr txBox="1"/>
          <p:nvPr/>
        </p:nvSpPr>
        <p:spPr>
          <a:xfrm>
            <a:off x="4115633" y="6350432"/>
            <a:ext cx="4591262"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ə'trækʃn</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sự hấp dẫn</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20" name="TextBox 6"/>
          <p:cNvSpPr txBox="1"/>
          <p:nvPr/>
        </p:nvSpPr>
        <p:spPr>
          <a:xfrm>
            <a:off x="9594489" y="5435599"/>
            <a:ext cx="9110957" cy="644407"/>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33. </a:t>
            </a:r>
            <a:r>
              <a:rPr lang="vi-VN" sz="6000" dirty="0">
                <a:latin typeface="Baloo Thambi" panose="020B0604020202020204" charset="0"/>
                <a:cs typeface="Baloo Thambi" panose="020B0604020202020204" charset="0"/>
              </a:rPr>
              <a:t>t</a:t>
            </a:r>
            <a:r>
              <a:rPr lang="en-US" sz="6000" dirty="0" err="1">
                <a:latin typeface="Baloo Thambi" panose="020B0604020202020204" charset="0"/>
                <a:cs typeface="Baloo Thambi" panose="020B0604020202020204" charset="0"/>
              </a:rPr>
              <a:t>raditional</a:t>
            </a:r>
            <a:r>
              <a:rPr lang="vi-VN" sz="6000" dirty="0">
                <a:latin typeface="Baloo Thambi" panose="020B0604020202020204" charset="0"/>
                <a:cs typeface="Baloo Thambi" panose="020B0604020202020204" charset="0"/>
              </a:rPr>
              <a:t> </a:t>
            </a:r>
            <a:r>
              <a:rPr lang="vi-VN" sz="6000" dirty="0">
                <a:latin typeface="Baloo Thambi" panose="020B0604020202020204" charset="0"/>
                <a:ea typeface="Yu Gothic UI Semibold" panose="020B0700000000000000" pitchFamily="34" charset="-128"/>
                <a:cs typeface="Baloo Thambi" panose="020B0604020202020204" charset="0"/>
              </a:rPr>
              <a:t>(adj):</a:t>
            </a:r>
            <a:endParaRPr lang="en-US" sz="6000" dirty="0">
              <a:solidFill>
                <a:srgbClr val="483A00"/>
              </a:solidFill>
              <a:latin typeface="Baloo Thambi" panose="020B0604020202020204" charset="0"/>
              <a:cs typeface="Baloo Thambi" panose="020B0604020202020204" charset="0"/>
            </a:endParaRPr>
          </a:p>
        </p:txBody>
      </p:sp>
      <p:sp>
        <p:nvSpPr>
          <p:cNvPr id="21" name="TextBox 6"/>
          <p:cNvSpPr txBox="1"/>
          <p:nvPr/>
        </p:nvSpPr>
        <p:spPr>
          <a:xfrm>
            <a:off x="10762645" y="5894208"/>
            <a:ext cx="7246734" cy="1846659"/>
          </a:xfrm>
          <a:prstGeom prst="rect">
            <a:avLst/>
          </a:prstGeom>
        </p:spPr>
        <p:txBody>
          <a:bodyPr wrap="square" lIns="0" tIns="0" rIns="0" bIns="0" rtlCol="0" anchor="t">
            <a:spAutoFit/>
          </a:bodyPr>
          <a:lstStyle/>
          <a:p>
            <a:pPr algn="ctr"/>
            <a:r>
              <a:rPr lang="en-US" sz="6000" dirty="0">
                <a:latin typeface="Times New Roman" panose="02020603050405020304" pitchFamily="18" charset="0"/>
                <a:cs typeface="Times New Roman" panose="02020603050405020304" pitchFamily="18" charset="0"/>
              </a:rPr>
              <a:t>/</a:t>
            </a:r>
            <a:r>
              <a:rPr lang="en-US" sz="6000" dirty="0" err="1">
                <a:latin typeface="Times New Roman" panose="02020603050405020304" pitchFamily="18" charset="0"/>
                <a:cs typeface="Times New Roman" panose="02020603050405020304" pitchFamily="18" charset="0"/>
              </a:rPr>
              <a:t>trə'dɪʃənl</a:t>
            </a:r>
            <a:r>
              <a:rPr lang="en-US" sz="6000" dirty="0">
                <a:latin typeface="Times New Roman" panose="02020603050405020304" pitchFamily="18" charset="0"/>
                <a:cs typeface="Times New Roman" panose="02020603050405020304" pitchFamily="18" charset="0"/>
              </a:rPr>
              <a:t>/</a:t>
            </a:r>
            <a:endParaRPr lang="vi-VN" sz="6000"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thuộc truyền thống</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6146" name="Picture 2" descr="Industry PNG, Vector, PSD, and Clipart With Transparent Background for Free  Download | Pngtree"/>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917" b="89602" l="0" r="100000"/>
                    </a14:imgEffect>
                  </a14:imgLayer>
                </a14:imgProps>
              </a:ext>
              <a:ext uri="{28A0092B-C50C-407E-A947-70E740481C1C}">
                <a14:useLocalDpi xmlns:a14="http://schemas.microsoft.com/office/drawing/2010/main" val="0"/>
              </a:ext>
            </a:extLst>
          </a:blip>
          <a:srcRect/>
          <a:stretch>
            <a:fillRect/>
          </a:stretch>
        </p:blipFill>
        <p:spPr bwMode="auto">
          <a:xfrm>
            <a:off x="432082" y="877268"/>
            <a:ext cx="3429000" cy="311467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o.remove.bg/downloads/913afd11-fcb8-43fe-9d73-780ea0f5c8bf/image-removebg-preview.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551795" y="1266031"/>
            <a:ext cx="3231915" cy="33304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s://o.remove.bg/downloads/b98309c7-d5f5-49d0-93f2-f847c088b7ef/image-removebg-preview.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79390" y="6603641"/>
            <a:ext cx="4042807" cy="2803014"/>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s://o.remove.bg/downloads/a4645bfa-63eb-434c-80a4-b8e7574a196f/image-removebg-preview.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570989" y="7495482"/>
            <a:ext cx="3321462" cy="2780746"/>
          </a:xfrm>
          <a:prstGeom prst="rect">
            <a:avLst/>
          </a:prstGeom>
          <a:noFill/>
          <a:extLst>
            <a:ext uri="{909E8E84-426E-40DD-AFC4-6F175D3DCCD1}">
              <a14:hiddenFill xmlns:a14="http://schemas.microsoft.com/office/drawing/2010/main">
                <a:solidFill>
                  <a:srgbClr val="FFFFFF"/>
                </a:solidFill>
              </a14:hiddenFill>
            </a:ext>
          </a:extLst>
        </p:spPr>
      </p:pic>
      <p:pic>
        <p:nvPicPr>
          <p:cNvPr id="7" name="indust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993213" y="1676974"/>
            <a:ext cx="406400" cy="406400"/>
          </a:xfrm>
          <a:prstGeom prst="rect">
            <a:avLst/>
          </a:prstGeom>
        </p:spPr>
      </p:pic>
      <p:pic>
        <p:nvPicPr>
          <p:cNvPr id="8" name="cultur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4344843" y="2465925"/>
            <a:ext cx="406400" cy="406400"/>
          </a:xfrm>
          <a:prstGeom prst="rect">
            <a:avLst/>
          </a:prstGeom>
        </p:spPr>
      </p:pic>
      <p:pic>
        <p:nvPicPr>
          <p:cNvPr id="9" name="attrac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5379095" y="8373281"/>
            <a:ext cx="406400" cy="406400"/>
          </a:xfrm>
          <a:prstGeom prst="rect">
            <a:avLst/>
          </a:prstGeom>
        </p:spPr>
      </p:pic>
      <p:pic>
        <p:nvPicPr>
          <p:cNvPr id="10" name="traditional">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1367789" y="6381344"/>
            <a:ext cx="406400" cy="406400"/>
          </a:xfrm>
          <a:prstGeom prst="rect">
            <a:avLst/>
          </a:prstGeom>
        </p:spPr>
      </p:pic>
    </p:spTree>
    <p:extLst>
      <p:ext uri="{BB962C8B-B14F-4D97-AF65-F5344CB8AC3E}">
        <p14:creationId xmlns:p14="http://schemas.microsoft.com/office/powerpoint/2010/main" val="389442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146"/>
                                        </p:tgtEl>
                                        <p:attrNameLst>
                                          <p:attrName>style.visibility</p:attrName>
                                        </p:attrNameLst>
                                      </p:cBhvr>
                                      <p:to>
                                        <p:strVal val="visible"/>
                                      </p:to>
                                    </p:set>
                                    <p:anim calcmode="lin" valueType="num">
                                      <p:cBhvr additive="base">
                                        <p:cTn id="19" dur="500" fill="hold"/>
                                        <p:tgtEl>
                                          <p:spTgt spid="6146"/>
                                        </p:tgtEl>
                                        <p:attrNameLst>
                                          <p:attrName>ppt_x</p:attrName>
                                        </p:attrNameLst>
                                      </p:cBhvr>
                                      <p:tavLst>
                                        <p:tav tm="0">
                                          <p:val>
                                            <p:strVal val="#ppt_x"/>
                                          </p:val>
                                        </p:tav>
                                        <p:tav tm="100000">
                                          <p:val>
                                            <p:strVal val="#ppt_x"/>
                                          </p:val>
                                        </p:tav>
                                      </p:tavLst>
                                    </p:anim>
                                    <p:anim calcmode="lin" valueType="num">
                                      <p:cBhvr additive="base">
                                        <p:cTn id="20"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148"/>
                                        </p:tgtEl>
                                        <p:attrNameLst>
                                          <p:attrName>style.visibility</p:attrName>
                                        </p:attrNameLst>
                                      </p:cBhvr>
                                      <p:to>
                                        <p:strVal val="visible"/>
                                      </p:to>
                                    </p:set>
                                    <p:animEffect transition="in" filter="fade">
                                      <p:cBhvr>
                                        <p:cTn id="40" dur="1000"/>
                                        <p:tgtEl>
                                          <p:spTgt spid="6148"/>
                                        </p:tgtEl>
                                      </p:cBhvr>
                                    </p:animEffect>
                                    <p:anim calcmode="lin" valueType="num">
                                      <p:cBhvr>
                                        <p:cTn id="41" dur="1000" fill="hold"/>
                                        <p:tgtEl>
                                          <p:spTgt spid="6148"/>
                                        </p:tgtEl>
                                        <p:attrNameLst>
                                          <p:attrName>ppt_x</p:attrName>
                                        </p:attrNameLst>
                                      </p:cBhvr>
                                      <p:tavLst>
                                        <p:tav tm="0">
                                          <p:val>
                                            <p:strVal val="#ppt_x"/>
                                          </p:val>
                                        </p:tav>
                                        <p:tav tm="100000">
                                          <p:val>
                                            <p:strVal val="#ppt_x"/>
                                          </p:val>
                                        </p:tav>
                                      </p:tavLst>
                                    </p:anim>
                                    <p:anim calcmode="lin" valueType="num">
                                      <p:cBhvr>
                                        <p:cTn id="42"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6152"/>
                                        </p:tgtEl>
                                        <p:attrNameLst>
                                          <p:attrName>style.visibility</p:attrName>
                                        </p:attrNameLst>
                                      </p:cBhvr>
                                      <p:to>
                                        <p:strVal val="visible"/>
                                      </p:to>
                                    </p:set>
                                    <p:anim calcmode="lin" valueType="num">
                                      <p:cBhvr additive="base">
                                        <p:cTn id="55" dur="500" fill="hold"/>
                                        <p:tgtEl>
                                          <p:spTgt spid="6152"/>
                                        </p:tgtEl>
                                        <p:attrNameLst>
                                          <p:attrName>ppt_x</p:attrName>
                                        </p:attrNameLst>
                                      </p:cBhvr>
                                      <p:tavLst>
                                        <p:tav tm="0">
                                          <p:val>
                                            <p:strVal val="#ppt_x"/>
                                          </p:val>
                                        </p:tav>
                                        <p:tav tm="100000">
                                          <p:val>
                                            <p:strVal val="#ppt_x"/>
                                          </p:val>
                                        </p:tav>
                                      </p:tavLst>
                                    </p:anim>
                                    <p:anim calcmode="lin" valueType="num">
                                      <p:cBhvr additive="base">
                                        <p:cTn id="56" dur="500" fill="hold"/>
                                        <p:tgtEl>
                                          <p:spTgt spid="615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ppt_x"/>
                                          </p:val>
                                        </p:tav>
                                        <p:tav tm="100000">
                                          <p:val>
                                            <p:strVal val="#ppt_x"/>
                                          </p:val>
                                        </p:tav>
                                      </p:tavLst>
                                    </p:anim>
                                    <p:anim calcmode="lin" valueType="num">
                                      <p:cBhvr additive="base">
                                        <p:cTn id="70" dur="500" fill="hold"/>
                                        <p:tgtEl>
                                          <p:spTgt spid="2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6154"/>
                                        </p:tgtEl>
                                        <p:attrNameLst>
                                          <p:attrName>style.visibility</p:attrName>
                                        </p:attrNameLst>
                                      </p:cBhvr>
                                      <p:to>
                                        <p:strVal val="visible"/>
                                      </p:to>
                                    </p:set>
                                    <p:anim calcmode="lin" valueType="num">
                                      <p:cBhvr additive="base">
                                        <p:cTn id="77" dur="500" fill="hold"/>
                                        <p:tgtEl>
                                          <p:spTgt spid="6154"/>
                                        </p:tgtEl>
                                        <p:attrNameLst>
                                          <p:attrName>ppt_x</p:attrName>
                                        </p:attrNameLst>
                                      </p:cBhvr>
                                      <p:tavLst>
                                        <p:tav tm="0">
                                          <p:val>
                                            <p:strVal val="#ppt_x"/>
                                          </p:val>
                                        </p:tav>
                                        <p:tav tm="100000">
                                          <p:val>
                                            <p:strVal val="#ppt_x"/>
                                          </p:val>
                                        </p:tav>
                                      </p:tavLst>
                                    </p:anim>
                                    <p:anim calcmode="lin" valueType="num">
                                      <p:cBhvr additive="base">
                                        <p:cTn id="78" dur="500" fill="hold"/>
                                        <p:tgtEl>
                                          <p:spTgt spid="6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7"/>
                </p:tgtEl>
              </p:cMediaNode>
            </p:audio>
            <p:audio>
              <p:cMediaNode vol="80000">
                <p:cTn id="80" fill="hold" display="0">
                  <p:stCondLst>
                    <p:cond delay="indefinite"/>
                  </p:stCondLst>
                  <p:endCondLst>
                    <p:cond evt="onStopAudio" delay="0">
                      <p:tgtEl>
                        <p:sldTgt/>
                      </p:tgtEl>
                    </p:cond>
                  </p:endCondLst>
                </p:cTn>
                <p:tgtEl>
                  <p:spTgt spid="8"/>
                </p:tgtEl>
              </p:cMediaNode>
            </p:audio>
            <p:audio>
              <p:cMediaNode vol="80000">
                <p:cTn id="81" fill="hold" display="0">
                  <p:stCondLst>
                    <p:cond delay="indefinite"/>
                  </p:stCondLst>
                  <p:endCondLst>
                    <p:cond evt="onStopAudio" delay="0">
                      <p:tgtEl>
                        <p:sldTgt/>
                      </p:tgtEl>
                    </p:cond>
                  </p:endCondLst>
                </p:cTn>
                <p:tgtEl>
                  <p:spTgt spid="9"/>
                </p:tgtEl>
              </p:cMediaNode>
            </p:audio>
            <p:audio>
              <p:cMediaNode vol="80000">
                <p:cTn id="82" fill="hold" display="0">
                  <p:stCondLst>
                    <p:cond delay="indefinite"/>
                  </p:stCondLst>
                  <p:endCondLst>
                    <p:cond evt="onStopAudio" delay="0">
                      <p:tgtEl>
                        <p:sldTgt/>
                      </p:tgtEl>
                    </p:cond>
                  </p:endCondLst>
                </p:cTn>
                <p:tgtEl>
                  <p:spTgt spid="10"/>
                </p:tgtEl>
              </p:cMediaNode>
            </p:audio>
          </p:childTnLst>
        </p:cTn>
      </p:par>
    </p:tnLst>
    <p:bldLst>
      <p:bldP spid="16" grpId="0"/>
      <p:bldP spid="11" grpId="0"/>
      <p:bldP spid="15" grpId="0"/>
      <p:bldP spid="17"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just">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8"/>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6" name="TextBox 6"/>
          <p:cNvSpPr txBox="1"/>
          <p:nvPr/>
        </p:nvSpPr>
        <p:spPr>
          <a:xfrm>
            <a:off x="1676850" y="920500"/>
            <a:ext cx="7287134"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34. </a:t>
            </a:r>
            <a:r>
              <a:rPr lang="vi-VN" sz="6000" dirty="0">
                <a:latin typeface="Baloo Thambi" panose="020B0604020202020204" charset="0"/>
                <a:cs typeface="Baloo Thambi" panose="020B0604020202020204" charset="0"/>
              </a:rPr>
              <a:t>palace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1" name="TextBox 6"/>
          <p:cNvSpPr txBox="1"/>
          <p:nvPr/>
        </p:nvSpPr>
        <p:spPr>
          <a:xfrm>
            <a:off x="2011193" y="1248370"/>
            <a:ext cx="7001937"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pæləs</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lâu đài, dinh thự</a:t>
            </a:r>
            <a:endParaRPr lang="en-US" sz="6000" b="1" dirty="0">
              <a:solidFill>
                <a:srgbClr val="483A00"/>
              </a:solidFill>
              <a:latin typeface="Times New Roman" panose="02020603050405020304" pitchFamily="18" charset="0"/>
              <a:cs typeface="Times New Roman" panose="02020603050405020304" pitchFamily="18" charset="0"/>
            </a:endParaRPr>
          </a:p>
        </p:txBody>
      </p:sp>
      <p:sp>
        <p:nvSpPr>
          <p:cNvPr id="15" name="TextBox 6"/>
          <p:cNvSpPr txBox="1"/>
          <p:nvPr/>
        </p:nvSpPr>
        <p:spPr>
          <a:xfrm>
            <a:off x="9147334" y="920499"/>
            <a:ext cx="9110957" cy="551433"/>
          </a:xfrm>
          <a:prstGeom prst="rect">
            <a:avLst/>
          </a:prstGeom>
        </p:spPr>
        <p:txBody>
          <a:bodyPr wrap="square" lIns="0" tIns="0" rIns="0" bIns="0" rtlCol="0" anchor="t">
            <a:spAutoFit/>
          </a:bodyPr>
          <a:lstStyle/>
          <a:p>
            <a:pPr>
              <a:lnSpc>
                <a:spcPts val="4333"/>
              </a:lnSpc>
            </a:pPr>
            <a:r>
              <a:rPr lang="vi-VN" sz="6000" dirty="0">
                <a:solidFill>
                  <a:srgbClr val="483A00"/>
                </a:solidFill>
                <a:latin typeface="Baloo Thambi" panose="020B0604020202020204" charset="0"/>
                <a:cs typeface="Baloo Thambi" panose="020B0604020202020204" charset="0"/>
              </a:rPr>
              <a:t>35. boat ride </a:t>
            </a:r>
            <a:r>
              <a:rPr lang="vi-VN" sz="6000" dirty="0">
                <a:latin typeface="Baloo Thambi" panose="020B0604020202020204" charset="0"/>
                <a:ea typeface="Yu Gothic UI Semibold" panose="020B0700000000000000" pitchFamily="34" charset="-128"/>
                <a:cs typeface="Baloo Thambi" panose="020B0604020202020204" charset="0"/>
              </a:rPr>
              <a:t>(n):</a:t>
            </a:r>
            <a:endParaRPr lang="en-US" sz="6000" dirty="0">
              <a:solidFill>
                <a:srgbClr val="483A00"/>
              </a:solidFill>
              <a:latin typeface="Baloo Thambi" panose="020B0604020202020204" charset="0"/>
              <a:cs typeface="Baloo Thambi" panose="020B0604020202020204" charset="0"/>
            </a:endParaRPr>
          </a:p>
        </p:txBody>
      </p:sp>
      <p:sp>
        <p:nvSpPr>
          <p:cNvPr id="17" name="TextBox 6"/>
          <p:cNvSpPr txBox="1"/>
          <p:nvPr/>
        </p:nvSpPr>
        <p:spPr>
          <a:xfrm>
            <a:off x="11119952" y="1438870"/>
            <a:ext cx="6128559" cy="1846659"/>
          </a:xfrm>
          <a:prstGeom prst="rect">
            <a:avLst/>
          </a:prstGeom>
        </p:spPr>
        <p:txBody>
          <a:bodyPr wrap="square" lIns="0" tIns="0" rIns="0" bIns="0" rtlCol="0" anchor="t">
            <a:spAutoFit/>
          </a:bodyPr>
          <a:lstStyle/>
          <a:p>
            <a:pPr algn="ctr"/>
            <a:r>
              <a:rPr lang="en-US" sz="6000" i="1" dirty="0">
                <a:latin typeface="Times New Roman" panose="02020603050405020304" pitchFamily="18" charset="0"/>
                <a:cs typeface="Times New Roman" panose="02020603050405020304" pitchFamily="18" charset="0"/>
              </a:rPr>
              <a:t>/</a:t>
            </a:r>
            <a:r>
              <a:rPr lang="en-US" sz="6000" i="1" dirty="0" err="1">
                <a:latin typeface="Times New Roman" panose="02020603050405020304" pitchFamily="18" charset="0"/>
                <a:cs typeface="Times New Roman" panose="02020603050405020304" pitchFamily="18" charset="0"/>
              </a:rPr>
              <a:t>bəʊt</a:t>
            </a:r>
            <a:r>
              <a:rPr lang="en-US" sz="6000" i="1" dirty="0">
                <a:latin typeface="Times New Roman" panose="02020603050405020304" pitchFamily="18" charset="0"/>
                <a:cs typeface="Times New Roman" panose="02020603050405020304" pitchFamily="18" charset="0"/>
              </a:rPr>
              <a:t> </a:t>
            </a:r>
            <a:r>
              <a:rPr lang="en-US" sz="6000" i="1" dirty="0" err="1">
                <a:latin typeface="Times New Roman" panose="02020603050405020304" pitchFamily="18" charset="0"/>
                <a:cs typeface="Times New Roman" panose="02020603050405020304" pitchFamily="18" charset="0"/>
              </a:rPr>
              <a:t>raɪd</a:t>
            </a:r>
            <a:r>
              <a:rPr lang="en-US" sz="6000" i="1" dirty="0">
                <a:latin typeface="Times New Roman" panose="02020603050405020304" pitchFamily="18" charset="0"/>
                <a:cs typeface="Times New Roman" panose="02020603050405020304" pitchFamily="18" charset="0"/>
              </a:rPr>
              <a:t>/</a:t>
            </a:r>
            <a:endParaRPr lang="vi-VN" sz="6000" i="1" dirty="0">
              <a:latin typeface="Times New Roman" panose="02020603050405020304" pitchFamily="18" charset="0"/>
              <a:cs typeface="Times New Roman" panose="02020603050405020304" pitchFamily="18" charset="0"/>
            </a:endParaRPr>
          </a:p>
          <a:p>
            <a:pPr algn="ctr"/>
            <a:r>
              <a:rPr lang="vi-VN" sz="6000" b="1" dirty="0">
                <a:solidFill>
                  <a:srgbClr val="483A00"/>
                </a:solidFill>
                <a:latin typeface="Times New Roman" panose="02020603050405020304" pitchFamily="18" charset="0"/>
                <a:cs typeface="Times New Roman" panose="02020603050405020304" pitchFamily="18" charset="0"/>
              </a:rPr>
              <a:t>sự đi thuyền</a:t>
            </a:r>
            <a:endParaRPr lang="en-US" sz="6000" b="1" dirty="0">
              <a:solidFill>
                <a:srgbClr val="483A00"/>
              </a:solidFill>
              <a:latin typeface="Times New Roman" panose="02020603050405020304" pitchFamily="18" charset="0"/>
              <a:cs typeface="Times New Roman" panose="02020603050405020304" pitchFamily="18" charset="0"/>
            </a:endParaRPr>
          </a:p>
        </p:txBody>
      </p:sp>
      <p:pic>
        <p:nvPicPr>
          <p:cNvPr id="5122" name="Picture 2" descr="Ballroom Hall Medieval Palace Room Royal Castle Interior Vector Background  King Ballroom With Luxury Interior Marble Columns And Curtains Golden  Candelabra And Candle Lamps Fairy Tale Design Stock Illustration - Download  Imag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79726" y="3429000"/>
            <a:ext cx="5829300" cy="327660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oy and girl riding boat , Rowing Boat , Rowing Lake transparent background  PNG clipart | HiClipart"/>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10000" b="96875" l="10000" r="99000"/>
                    </a14:imgEffect>
                  </a14:imgLayer>
                </a14:imgProps>
              </a:ext>
              <a:ext uri="{28A0092B-C50C-407E-A947-70E740481C1C}">
                <a14:useLocalDpi xmlns:a14="http://schemas.microsoft.com/office/drawing/2010/main" val="0"/>
              </a:ext>
            </a:extLst>
          </a:blip>
          <a:srcRect/>
          <a:stretch>
            <a:fillRect/>
          </a:stretch>
        </p:blipFill>
        <p:spPr bwMode="auto">
          <a:xfrm>
            <a:off x="10307573" y="3095029"/>
            <a:ext cx="6454773" cy="6454773"/>
          </a:xfrm>
          <a:prstGeom prst="rect">
            <a:avLst/>
          </a:prstGeom>
          <a:noFill/>
          <a:extLst>
            <a:ext uri="{909E8E84-426E-40DD-AFC4-6F175D3DCCD1}">
              <a14:hiddenFill xmlns:a14="http://schemas.microsoft.com/office/drawing/2010/main">
                <a:solidFill>
                  <a:srgbClr val="FFFFFF"/>
                </a:solidFill>
              </a14:hiddenFill>
            </a:ext>
          </a:extLst>
        </p:spPr>
      </p:pic>
      <p:pic>
        <p:nvPicPr>
          <p:cNvPr id="7" name="pala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153205" y="2031905"/>
            <a:ext cx="889000" cy="889000"/>
          </a:xfrm>
          <a:prstGeom prst="rect">
            <a:avLst/>
          </a:prstGeom>
        </p:spPr>
      </p:pic>
      <p:pic>
        <p:nvPicPr>
          <p:cNvPr id="8" name="boat rid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1177011" y="1662432"/>
            <a:ext cx="812800" cy="812800"/>
          </a:xfrm>
          <a:prstGeom prst="rect">
            <a:avLst/>
          </a:prstGeom>
        </p:spPr>
      </p:pic>
    </p:spTree>
    <p:extLst>
      <p:ext uri="{BB962C8B-B14F-4D97-AF65-F5344CB8AC3E}">
        <p14:creationId xmlns:p14="http://schemas.microsoft.com/office/powerpoint/2010/main" val="425414663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additive="base">
                                        <p:cTn id="19" dur="500" fill="hold"/>
                                        <p:tgtEl>
                                          <p:spTgt spid="5122"/>
                                        </p:tgtEl>
                                        <p:attrNameLst>
                                          <p:attrName>ppt_x</p:attrName>
                                        </p:attrNameLst>
                                      </p:cBhvr>
                                      <p:tavLst>
                                        <p:tav tm="0">
                                          <p:val>
                                            <p:strVal val="#ppt_x"/>
                                          </p:val>
                                        </p:tav>
                                        <p:tav tm="100000">
                                          <p:val>
                                            <p:strVal val="#ppt_x"/>
                                          </p:val>
                                        </p:tav>
                                      </p:tavLst>
                                    </p:anim>
                                    <p:anim calcmode="lin" valueType="num">
                                      <p:cBhvr additive="base">
                                        <p:cTn id="20"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126"/>
                                        </p:tgtEl>
                                        <p:attrNameLst>
                                          <p:attrName>style.visibility</p:attrName>
                                        </p:attrNameLst>
                                      </p:cBhvr>
                                      <p:to>
                                        <p:strVal val="visible"/>
                                      </p:to>
                                    </p:set>
                                    <p:anim calcmode="lin" valueType="num">
                                      <p:cBhvr additive="base">
                                        <p:cTn id="37" dur="500" fill="hold"/>
                                        <p:tgtEl>
                                          <p:spTgt spid="5126"/>
                                        </p:tgtEl>
                                        <p:attrNameLst>
                                          <p:attrName>ppt_x</p:attrName>
                                        </p:attrNameLst>
                                      </p:cBhvr>
                                      <p:tavLst>
                                        <p:tav tm="0">
                                          <p:val>
                                            <p:strVal val="#ppt_x"/>
                                          </p:val>
                                        </p:tav>
                                        <p:tav tm="100000">
                                          <p:val>
                                            <p:strVal val="#ppt_x"/>
                                          </p:val>
                                        </p:tav>
                                      </p:tavLst>
                                    </p:anim>
                                    <p:anim calcmode="lin" valueType="num">
                                      <p:cBhvr additive="base">
                                        <p:cTn id="38" dur="500" fill="hold"/>
                                        <p:tgtEl>
                                          <p:spTgt spid="51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7"/>
                </p:tgtEl>
              </p:cMediaNode>
            </p:audio>
            <p:audio>
              <p:cMediaNode vol="80000">
                <p:cTn id="40" fill="hold" display="0">
                  <p:stCondLst>
                    <p:cond delay="indefinite"/>
                  </p:stCondLst>
                  <p:endCondLst>
                    <p:cond evt="onStopAudio" delay="0">
                      <p:tgtEl>
                        <p:sldTgt/>
                      </p:tgtEl>
                    </p:cond>
                  </p:endCondLst>
                </p:cTn>
                <p:tgtEl>
                  <p:spTgt spid="8"/>
                </p:tgtEl>
              </p:cMediaNode>
            </p:audio>
          </p:childTnLst>
        </p:cTn>
      </p:par>
    </p:tnLst>
    <p:bldLst>
      <p:bldP spid="16" grpId="0"/>
      <p:bldP spid="11" grpId="0"/>
      <p:bldP spid="15"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4"/>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119142658"/>
              </p:ext>
            </p:extLst>
          </p:nvPr>
        </p:nvGraphicFramePr>
        <p:xfrm>
          <a:off x="1321857" y="1139730"/>
          <a:ext cx="7497797" cy="8229600"/>
        </p:xfrm>
        <a:graphic>
          <a:graphicData uri="http://schemas.openxmlformats.org/drawingml/2006/table">
            <a:tbl>
              <a:tblPr firstRow="1" firstCol="1" bandRow="1">
                <a:tableStyleId>{5940675A-B579-460E-94D1-54222C63F5DA}</a:tableStyleId>
              </a:tblPr>
              <a:tblGrid>
                <a:gridCol w="1142675">
                  <a:extLst>
                    <a:ext uri="{9D8B030D-6E8A-4147-A177-3AD203B41FA5}">
                      <a16:colId xmlns:a16="http://schemas.microsoft.com/office/drawing/2014/main" val="2891100945"/>
                    </a:ext>
                  </a:extLst>
                </a:gridCol>
                <a:gridCol w="4858310">
                  <a:extLst>
                    <a:ext uri="{9D8B030D-6E8A-4147-A177-3AD203B41FA5}">
                      <a16:colId xmlns:a16="http://schemas.microsoft.com/office/drawing/2014/main" val="3768918343"/>
                    </a:ext>
                  </a:extLst>
                </a:gridCol>
                <a:gridCol w="1496812">
                  <a:extLst>
                    <a:ext uri="{9D8B030D-6E8A-4147-A177-3AD203B41FA5}">
                      <a16:colId xmlns:a16="http://schemas.microsoft.com/office/drawing/2014/main" val="101254943"/>
                    </a:ext>
                  </a:extLst>
                </a:gridCol>
              </a:tblGrid>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a:effectLst/>
                          <a:latin typeface="Baloo Thambi" panose="020B0604020202020204" charset="0"/>
                          <a:cs typeface="Baloo Thambi" panose="020B0604020202020204" charset="0"/>
                        </a:rPr>
                        <a:t>fantastic</a:t>
                      </a:r>
                      <a:endParaRPr lang="en-US" sz="36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4280897094"/>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ask for direction</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Vphr</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2254556858"/>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take a tour</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Vphr</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593441089"/>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4</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a:effectLst/>
                          <a:latin typeface="Baloo Thambi" panose="020B0604020202020204" charset="0"/>
                          <a:cs typeface="Baloo Thambi" panose="020B0604020202020204" charset="0"/>
                        </a:rPr>
                        <a:t>wonderful</a:t>
                      </a:r>
                      <a:endParaRPr lang="en-US" sz="36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086562098"/>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5</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island</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nchor="ctr"/>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nchor="ctr"/>
                </a:tc>
                <a:extLst>
                  <a:ext uri="{0D108BD9-81ED-4DB2-BD59-A6C34878D82A}">
                    <a16:rowId xmlns:a16="http://schemas.microsoft.com/office/drawing/2014/main" val="916693619"/>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6</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sunset</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nchor="ctr"/>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nchor="ctr"/>
                </a:tc>
                <a:extLst>
                  <a:ext uri="{0D108BD9-81ED-4DB2-BD59-A6C34878D82A}">
                    <a16:rowId xmlns:a16="http://schemas.microsoft.com/office/drawing/2014/main" val="3036053986"/>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7</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landscape</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nchor="b"/>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nchor="b"/>
                </a:tc>
                <a:extLst>
                  <a:ext uri="{0D108BD9-81ED-4DB2-BD59-A6C34878D82A}">
                    <a16:rowId xmlns:a16="http://schemas.microsoft.com/office/drawing/2014/main" val="1505728973"/>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8</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Australia</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106637119"/>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9</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Australian</a:t>
                      </a:r>
                      <a:endParaRPr lang="en-US" sz="36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err="1">
                          <a:effectLst/>
                          <a:latin typeface="Baloo Thambi" panose="020B0604020202020204" charset="0"/>
                          <a:cs typeface="Baloo Thambi" panose="020B0604020202020204" charset="0"/>
                        </a:rPr>
                        <a:t>adj</a:t>
                      </a:r>
                      <a:r>
                        <a:rPr lang="en-US" sz="4000" dirty="0">
                          <a:effectLst/>
                          <a:latin typeface="Baloo Thambi" panose="020B0604020202020204" charset="0"/>
                          <a:cs typeface="Baloo Thambi" panose="020B0604020202020204" charset="0"/>
                        </a:rPr>
                        <a:t>, n</a:t>
                      </a:r>
                      <a:endParaRPr lang="en-US" sz="36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579646685"/>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589923932"/>
              </p:ext>
            </p:extLst>
          </p:nvPr>
        </p:nvGraphicFramePr>
        <p:xfrm>
          <a:off x="9701411" y="1066800"/>
          <a:ext cx="7038096" cy="8229600"/>
        </p:xfrm>
        <a:graphic>
          <a:graphicData uri="http://schemas.openxmlformats.org/drawingml/2006/table">
            <a:tbl>
              <a:tblPr firstRow="1" firstCol="1" bandRow="1">
                <a:tableStyleId>{5940675A-B579-460E-94D1-54222C63F5DA}</a:tableStyleId>
              </a:tblPr>
              <a:tblGrid>
                <a:gridCol w="1072616">
                  <a:extLst>
                    <a:ext uri="{9D8B030D-6E8A-4147-A177-3AD203B41FA5}">
                      <a16:colId xmlns:a16="http://schemas.microsoft.com/office/drawing/2014/main" val="3754325757"/>
                    </a:ext>
                  </a:extLst>
                </a:gridCol>
                <a:gridCol w="3633642">
                  <a:extLst>
                    <a:ext uri="{9D8B030D-6E8A-4147-A177-3AD203B41FA5}">
                      <a16:colId xmlns:a16="http://schemas.microsoft.com/office/drawing/2014/main" val="1143025959"/>
                    </a:ext>
                  </a:extLst>
                </a:gridCol>
                <a:gridCol w="2331838">
                  <a:extLst>
                    <a:ext uri="{9D8B030D-6E8A-4147-A177-3AD203B41FA5}">
                      <a16:colId xmlns:a16="http://schemas.microsoft.com/office/drawing/2014/main" val="2970208754"/>
                    </a:ext>
                  </a:extLst>
                </a:gridCol>
              </a:tblGrid>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10</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penguin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nchor="b"/>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nchor="b"/>
                </a:tc>
                <a:extLst>
                  <a:ext uri="{0D108BD9-81ED-4DB2-BD59-A6C34878D82A}">
                    <a16:rowId xmlns:a16="http://schemas.microsoft.com/office/drawing/2014/main" val="173525353"/>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11</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a:effectLst/>
                          <a:latin typeface="Baloo Thambi" panose="020B0604020202020204" charset="0"/>
                          <a:cs typeface="Baloo Thambi" panose="020B0604020202020204" charset="0"/>
                        </a:rPr>
                        <a:t>tattoo</a:t>
                      </a:r>
                      <a:endParaRPr lang="en-US" sz="4000" dirty="0">
                        <a:effectLst/>
                        <a:latin typeface="Baloo Thambi" panose="020B0604020202020204" charset="0"/>
                        <a:ea typeface="Calibri" panose="020F0502020204030204" pitchFamily="34" charset="0"/>
                        <a:cs typeface="Baloo Thambi" panose="020B0604020202020204" charset="0"/>
                      </a:endParaRPr>
                    </a:p>
                  </a:txBody>
                  <a:tcPr marL="68580" marR="68580" marT="0" marB="0" anchor="ctr"/>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nchor="ctr"/>
                </a:tc>
                <a:extLst>
                  <a:ext uri="{0D108BD9-81ED-4DB2-BD59-A6C34878D82A}">
                    <a16:rowId xmlns:a16="http://schemas.microsoft.com/office/drawing/2014/main" val="2815118270"/>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12</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kangaroo</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891851039"/>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13</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a:effectLst/>
                          <a:latin typeface="Baloo Thambi" panose="020B0604020202020204" charset="0"/>
                          <a:cs typeface="Baloo Thambi" panose="020B0604020202020204" charset="0"/>
                        </a:rPr>
                        <a:t>Scottish</a:t>
                      </a:r>
                      <a:endParaRPr lang="en-US" sz="40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 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624277601"/>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14</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kilt</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900566523"/>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15</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castle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598233786"/>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16</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coastline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25214510"/>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17</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native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463278005"/>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18</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unique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nchor="b"/>
                </a:tc>
                <a:tc>
                  <a:txBody>
                    <a:bodyPr/>
                    <a:lstStyle/>
                    <a:p>
                      <a:pPr algn="just">
                        <a:lnSpc>
                          <a:spcPct val="150000"/>
                        </a:lnSpc>
                        <a:spcAft>
                          <a:spcPts val="0"/>
                        </a:spcAft>
                      </a:pPr>
                      <a:r>
                        <a:rPr lang="en-US" sz="4000" dirty="0" err="1">
                          <a:effectLst/>
                          <a:latin typeface="Baloo Thambi" panose="020B0604020202020204" charset="0"/>
                          <a:cs typeface="Baloo Thambi" panose="020B0604020202020204" charset="0"/>
                        </a:rPr>
                        <a:t>adj</a:t>
                      </a:r>
                      <a:endParaRPr lang="en-US" sz="4000" dirty="0">
                        <a:effectLst/>
                        <a:latin typeface="Baloo Thambi" panose="020B0604020202020204" charset="0"/>
                        <a:ea typeface="Calibri" panose="020F0502020204030204" pitchFamily="34" charset="0"/>
                        <a:cs typeface="Baloo Thambi" panose="020B0604020202020204" charset="0"/>
                      </a:endParaRPr>
                    </a:p>
                  </a:txBody>
                  <a:tcPr marL="68580" marR="68580" marT="0" marB="0" anchor="b"/>
                </a:tc>
                <a:extLst>
                  <a:ext uri="{0D108BD9-81ED-4DB2-BD59-A6C34878D82A}">
                    <a16:rowId xmlns:a16="http://schemas.microsoft.com/office/drawing/2014/main" val="3527223196"/>
                  </a:ext>
                </a:extLst>
              </a:tr>
            </a:tbl>
          </a:graphicData>
        </a:graphic>
      </p:graphicFrame>
    </p:spTree>
    <p:extLst>
      <p:ext uri="{BB962C8B-B14F-4D97-AF65-F5344CB8AC3E}">
        <p14:creationId xmlns:p14="http://schemas.microsoft.com/office/powerpoint/2010/main" val="56959429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92005" y="190500"/>
            <a:ext cx="18211800" cy="99822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852900" y="-152400"/>
            <a:ext cx="925446" cy="2324100"/>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4"/>
            <a:stretch>
              <a:fillRect/>
            </a:stretch>
          </a:blipFill>
        </p:spPr>
        <p:txBody>
          <a:bodyPr/>
          <a:lstStyle/>
          <a:p>
            <a:endParaRPr lang="en-US"/>
          </a:p>
        </p:txBody>
      </p:sp>
      <p:sp>
        <p:nvSpPr>
          <p:cNvPr id="13" name="Freeform 13"/>
          <p:cNvSpPr/>
          <p:nvPr/>
        </p:nvSpPr>
        <p:spPr>
          <a:xfrm>
            <a:off x="-121879" y="-82394"/>
            <a:ext cx="1356819" cy="1384299"/>
          </a:xfrm>
          <a:custGeom>
            <a:avLst/>
            <a:gdLst/>
            <a:ahLst/>
            <a:cxnLst/>
            <a:rect l="l" t="t" r="r" b="b"/>
            <a:pathLst>
              <a:path w="2098971" h="2430388">
                <a:moveTo>
                  <a:pt x="0" y="0"/>
                </a:moveTo>
                <a:lnTo>
                  <a:pt x="2098971" y="0"/>
                </a:lnTo>
                <a:lnTo>
                  <a:pt x="2098971" y="2430388"/>
                </a:lnTo>
                <a:lnTo>
                  <a:pt x="0" y="243038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Freeform 14"/>
          <p:cNvSpPr/>
          <p:nvPr/>
        </p:nvSpPr>
        <p:spPr>
          <a:xfrm>
            <a:off x="16800446" y="9113529"/>
            <a:ext cx="1905000" cy="1573794"/>
          </a:xfrm>
          <a:custGeom>
            <a:avLst/>
            <a:gdLst/>
            <a:ahLst/>
            <a:cxnLst/>
            <a:rect l="l" t="t" r="r" b="b"/>
            <a:pathLst>
              <a:path w="2946776" h="2400283">
                <a:moveTo>
                  <a:pt x="0" y="0"/>
                </a:moveTo>
                <a:lnTo>
                  <a:pt x="2946776" y="0"/>
                </a:lnTo>
                <a:lnTo>
                  <a:pt x="2946776" y="2400284"/>
                </a:lnTo>
                <a:lnTo>
                  <a:pt x="0" y="240028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311980654"/>
              </p:ext>
            </p:extLst>
          </p:nvPr>
        </p:nvGraphicFramePr>
        <p:xfrm>
          <a:off x="2084359" y="1066800"/>
          <a:ext cx="6172200" cy="8229600"/>
        </p:xfrm>
        <a:graphic>
          <a:graphicData uri="http://schemas.openxmlformats.org/drawingml/2006/table">
            <a:tbl>
              <a:tblPr firstRow="1" firstCol="1" bandRow="1">
                <a:tableStyleId>{5940675A-B579-460E-94D1-54222C63F5DA}</a:tableStyleId>
              </a:tblPr>
              <a:tblGrid>
                <a:gridCol w="940652">
                  <a:extLst>
                    <a:ext uri="{9D8B030D-6E8A-4147-A177-3AD203B41FA5}">
                      <a16:colId xmlns:a16="http://schemas.microsoft.com/office/drawing/2014/main" val="3309987688"/>
                    </a:ext>
                  </a:extLst>
                </a:gridCol>
                <a:gridCol w="3958025">
                  <a:extLst>
                    <a:ext uri="{9D8B030D-6E8A-4147-A177-3AD203B41FA5}">
                      <a16:colId xmlns:a16="http://schemas.microsoft.com/office/drawing/2014/main" val="2710490113"/>
                    </a:ext>
                  </a:extLst>
                </a:gridCol>
                <a:gridCol w="1273523">
                  <a:extLst>
                    <a:ext uri="{9D8B030D-6E8A-4147-A177-3AD203B41FA5}">
                      <a16:colId xmlns:a16="http://schemas.microsoft.com/office/drawing/2014/main" val="2234852439"/>
                    </a:ext>
                  </a:extLst>
                </a:gridCol>
              </a:tblGrid>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19</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amazing</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886606113"/>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20</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a:effectLst/>
                          <a:latin typeface="Baloo Thambi" panose="020B0604020202020204" charset="0"/>
                          <a:cs typeface="Baloo Thambi" panose="020B0604020202020204" charset="0"/>
                        </a:rPr>
                        <a:t>ancient</a:t>
                      </a:r>
                      <a:endParaRPr lang="en-US" sz="40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711559108"/>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21</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local</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492327891"/>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22</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symbol</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2174600530"/>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23</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capital</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845208058"/>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24</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tower</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12751207"/>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25</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tourist</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472626322"/>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26</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country</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201429008"/>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27</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royal</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err="1">
                          <a:effectLst/>
                          <a:latin typeface="Baloo Thambi" panose="020B0604020202020204" charset="0"/>
                          <a:cs typeface="Baloo Thambi" panose="020B0604020202020204" charset="0"/>
                        </a:rPr>
                        <a:t>adj</a:t>
                      </a:r>
                      <a:endParaRPr lang="en-US" sz="40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496177774"/>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553941086"/>
              </p:ext>
            </p:extLst>
          </p:nvPr>
        </p:nvGraphicFramePr>
        <p:xfrm>
          <a:off x="9099732" y="1109531"/>
          <a:ext cx="8003301" cy="7315200"/>
        </p:xfrm>
        <a:graphic>
          <a:graphicData uri="http://schemas.openxmlformats.org/drawingml/2006/table">
            <a:tbl>
              <a:tblPr firstRow="1" firstCol="1" bandRow="1">
                <a:tableStyleId>{5940675A-B579-460E-94D1-54222C63F5DA}</a:tableStyleId>
              </a:tblPr>
              <a:tblGrid>
                <a:gridCol w="1219715">
                  <a:extLst>
                    <a:ext uri="{9D8B030D-6E8A-4147-A177-3AD203B41FA5}">
                      <a16:colId xmlns:a16="http://schemas.microsoft.com/office/drawing/2014/main" val="279924723"/>
                    </a:ext>
                  </a:extLst>
                </a:gridCol>
                <a:gridCol w="5132247">
                  <a:extLst>
                    <a:ext uri="{9D8B030D-6E8A-4147-A177-3AD203B41FA5}">
                      <a16:colId xmlns:a16="http://schemas.microsoft.com/office/drawing/2014/main" val="2727753931"/>
                    </a:ext>
                  </a:extLst>
                </a:gridCol>
                <a:gridCol w="1651339">
                  <a:extLst>
                    <a:ext uri="{9D8B030D-6E8A-4147-A177-3AD203B41FA5}">
                      <a16:colId xmlns:a16="http://schemas.microsoft.com/office/drawing/2014/main" val="1323210571"/>
                    </a:ext>
                  </a:extLst>
                </a:gridCol>
              </a:tblGrid>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28</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famous</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828848165"/>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29</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(the) Pacific Ocean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591480397"/>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30</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industry</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4239187906"/>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31</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culture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2290092834"/>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32</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attraction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293686049"/>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33</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traditional</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adj</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1825430039"/>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34</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palace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n</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3242327021"/>
                  </a:ext>
                </a:extLst>
              </a:tr>
              <a:tr h="0">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35</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a:effectLst/>
                          <a:latin typeface="Baloo Thambi" panose="020B0604020202020204" charset="0"/>
                          <a:cs typeface="Baloo Thambi" panose="020B0604020202020204" charset="0"/>
                        </a:rPr>
                        <a:t>boat ride</a:t>
                      </a:r>
                      <a:endParaRPr lang="en-US" sz="4000">
                        <a:effectLst/>
                        <a:latin typeface="Baloo Thambi" panose="020B0604020202020204" charset="0"/>
                        <a:ea typeface="Calibri" panose="020F0502020204030204" pitchFamily="34" charset="0"/>
                        <a:cs typeface="Baloo Thambi" panose="020B0604020202020204" charset="0"/>
                      </a:endParaRPr>
                    </a:p>
                  </a:txBody>
                  <a:tcPr marL="68580" marR="68580" marT="0" marB="0"/>
                </a:tc>
                <a:tc>
                  <a:txBody>
                    <a:bodyPr/>
                    <a:lstStyle/>
                    <a:p>
                      <a:pPr algn="just">
                        <a:lnSpc>
                          <a:spcPct val="150000"/>
                        </a:lnSpc>
                        <a:spcAft>
                          <a:spcPts val="0"/>
                        </a:spcAft>
                      </a:pPr>
                      <a:r>
                        <a:rPr lang="en-US" sz="4000" dirty="0">
                          <a:effectLst/>
                          <a:latin typeface="Baloo Thambi" panose="020B0604020202020204" charset="0"/>
                          <a:cs typeface="Baloo Thambi" panose="020B0604020202020204" charset="0"/>
                        </a:rPr>
                        <a:t>n</a:t>
                      </a:r>
                      <a:endParaRPr lang="en-US" sz="4000" dirty="0">
                        <a:effectLst/>
                        <a:latin typeface="Baloo Thambi" panose="020B0604020202020204" charset="0"/>
                        <a:ea typeface="Calibri" panose="020F0502020204030204" pitchFamily="34" charset="0"/>
                        <a:cs typeface="Baloo Thambi" panose="020B0604020202020204" charset="0"/>
                      </a:endParaRPr>
                    </a:p>
                  </a:txBody>
                  <a:tcPr marL="68580" marR="68580" marT="0" marB="0"/>
                </a:tc>
                <a:extLst>
                  <a:ext uri="{0D108BD9-81ED-4DB2-BD59-A6C34878D82A}">
                    <a16:rowId xmlns:a16="http://schemas.microsoft.com/office/drawing/2014/main" val="4170205112"/>
                  </a:ext>
                </a:extLst>
              </a:tr>
            </a:tbl>
          </a:graphicData>
        </a:graphic>
      </p:graphicFrame>
    </p:spTree>
    <p:extLst>
      <p:ext uri="{BB962C8B-B14F-4D97-AF65-F5344CB8AC3E}">
        <p14:creationId xmlns:p14="http://schemas.microsoft.com/office/powerpoint/2010/main" val="3978718834"/>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2459"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5177607" y="675143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23924" y="862403"/>
            <a:ext cx="15240152" cy="8562194"/>
          </a:xfrm>
          <a:custGeom>
            <a:avLst/>
            <a:gdLst/>
            <a:ahLst/>
            <a:cxnLst/>
            <a:rect l="l" t="t" r="r" b="b"/>
            <a:pathLst>
              <a:path w="15240152" h="8562194">
                <a:moveTo>
                  <a:pt x="0" y="0"/>
                </a:moveTo>
                <a:lnTo>
                  <a:pt x="15240152" y="0"/>
                </a:lnTo>
                <a:lnTo>
                  <a:pt x="15240152" y="8562194"/>
                </a:lnTo>
                <a:lnTo>
                  <a:pt x="0" y="85621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 name="Group 5"/>
          <p:cNvGrpSpPr/>
          <p:nvPr/>
        </p:nvGrpSpPr>
        <p:grpSpPr>
          <a:xfrm>
            <a:off x="3110393" y="1800108"/>
            <a:ext cx="12067213" cy="6686783"/>
            <a:chOff x="0" y="0"/>
            <a:chExt cx="2850029" cy="1579282"/>
          </a:xfrm>
        </p:grpSpPr>
        <p:sp>
          <p:nvSpPr>
            <p:cNvPr id="6" name="Freeform 6"/>
            <p:cNvSpPr/>
            <p:nvPr/>
          </p:nvSpPr>
          <p:spPr>
            <a:xfrm>
              <a:off x="0" y="0"/>
              <a:ext cx="2850029" cy="1579282"/>
            </a:xfrm>
            <a:custGeom>
              <a:avLst/>
              <a:gdLst/>
              <a:ahLst/>
              <a:cxnLst/>
              <a:rect l="l" t="t" r="r" b="b"/>
              <a:pathLst>
                <a:path w="2850029" h="1579282">
                  <a:moveTo>
                    <a:pt x="32720" y="0"/>
                  </a:moveTo>
                  <a:lnTo>
                    <a:pt x="2817309" y="0"/>
                  </a:lnTo>
                  <a:cubicBezTo>
                    <a:pt x="2835380" y="0"/>
                    <a:pt x="2850029" y="14649"/>
                    <a:pt x="2850029" y="32720"/>
                  </a:cubicBezTo>
                  <a:lnTo>
                    <a:pt x="2850029" y="1546562"/>
                  </a:lnTo>
                  <a:cubicBezTo>
                    <a:pt x="2850029" y="1564633"/>
                    <a:pt x="2835380" y="1579282"/>
                    <a:pt x="2817309" y="1579282"/>
                  </a:cubicBezTo>
                  <a:lnTo>
                    <a:pt x="32720" y="1579282"/>
                  </a:lnTo>
                  <a:cubicBezTo>
                    <a:pt x="14649" y="1579282"/>
                    <a:pt x="0" y="1564633"/>
                    <a:pt x="0" y="1546562"/>
                  </a:cubicBezTo>
                  <a:lnTo>
                    <a:pt x="0" y="32720"/>
                  </a:lnTo>
                  <a:cubicBezTo>
                    <a:pt x="0" y="14649"/>
                    <a:pt x="14649" y="0"/>
                    <a:pt x="32720" y="0"/>
                  </a:cubicBezTo>
                  <a:close/>
                </a:path>
              </a:pathLst>
            </a:custGeom>
            <a:solidFill>
              <a:srgbClr val="EFF1E7"/>
            </a:solidFill>
            <a:ln w="76200" cap="rnd">
              <a:solidFill>
                <a:srgbClr val="483A00"/>
              </a:solidFill>
              <a:prstDash val="solid"/>
              <a:round/>
            </a:ln>
          </p:spPr>
          <p:txBody>
            <a:bodyPr/>
            <a:lstStyle/>
            <a:p>
              <a:endParaRPr lang="en-US"/>
            </a:p>
          </p:txBody>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1173307">
            <a:off x="15632479" y="6091794"/>
            <a:ext cx="1254944" cy="1223000"/>
          </a:xfrm>
          <a:custGeom>
            <a:avLst/>
            <a:gdLst/>
            <a:ahLst/>
            <a:cxnLst/>
            <a:rect l="l" t="t" r="r" b="b"/>
            <a:pathLst>
              <a:path w="1254944" h="1223000">
                <a:moveTo>
                  <a:pt x="0" y="0"/>
                </a:moveTo>
                <a:lnTo>
                  <a:pt x="1254945" y="0"/>
                </a:lnTo>
                <a:lnTo>
                  <a:pt x="1254945" y="1223001"/>
                </a:lnTo>
                <a:lnTo>
                  <a:pt x="0" y="12230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3024251" y="3702400"/>
            <a:ext cx="1257309" cy="1455832"/>
          </a:xfrm>
          <a:custGeom>
            <a:avLst/>
            <a:gdLst/>
            <a:ahLst/>
            <a:cxnLst/>
            <a:rect l="l" t="t" r="r" b="b"/>
            <a:pathLst>
              <a:path w="1257309" h="1455832">
                <a:moveTo>
                  <a:pt x="0" y="0"/>
                </a:moveTo>
                <a:lnTo>
                  <a:pt x="1257309" y="0"/>
                </a:lnTo>
                <a:lnTo>
                  <a:pt x="1257309" y="1455832"/>
                </a:lnTo>
                <a:lnTo>
                  <a:pt x="0" y="1455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211310">
            <a:off x="2575703" y="1515660"/>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a:off x="2527578" y="7400827"/>
            <a:ext cx="1885713" cy="1313142"/>
          </a:xfrm>
          <a:custGeom>
            <a:avLst/>
            <a:gdLst/>
            <a:ahLst/>
            <a:cxnLst/>
            <a:rect l="l" t="t" r="r" b="b"/>
            <a:pathLst>
              <a:path w="1885713" h="1313142">
                <a:moveTo>
                  <a:pt x="0" y="0"/>
                </a:moveTo>
                <a:lnTo>
                  <a:pt x="1885713" y="0"/>
                </a:lnTo>
                <a:lnTo>
                  <a:pt x="1885713" y="1313141"/>
                </a:lnTo>
                <a:lnTo>
                  <a:pt x="0" y="13131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TextBox 12"/>
          <p:cNvSpPr txBox="1"/>
          <p:nvPr/>
        </p:nvSpPr>
        <p:spPr>
          <a:xfrm>
            <a:off x="3093262" y="2889088"/>
            <a:ext cx="12061769" cy="1821653"/>
          </a:xfrm>
          <a:prstGeom prst="rect">
            <a:avLst/>
          </a:prstGeom>
        </p:spPr>
        <p:txBody>
          <a:bodyPr wrap="square" lIns="0" tIns="0" rIns="0" bIns="0" rtlCol="0" anchor="t">
            <a:spAutoFit/>
          </a:bodyPr>
          <a:lstStyle/>
          <a:p>
            <a:pPr algn="ctr">
              <a:lnSpc>
                <a:spcPts val="12257"/>
              </a:lnSpc>
            </a:pPr>
            <a:r>
              <a:rPr lang="vi-VN" sz="16600" dirty="0">
                <a:solidFill>
                  <a:srgbClr val="483A00"/>
                </a:solidFill>
                <a:latin typeface="Baloo Thambi" panose="020B0604020202020204" charset="0"/>
                <a:cs typeface="Baloo Thambi" panose="020B0604020202020204" charset="0"/>
              </a:rPr>
              <a:t>Game </a:t>
            </a:r>
            <a:endParaRPr lang="en-US" sz="9600" dirty="0">
              <a:solidFill>
                <a:srgbClr val="483A00"/>
              </a:solidFill>
              <a:latin typeface="Baloo Thambi" panose="020B0604020202020204" charset="0"/>
              <a:cs typeface="Baloo Thambi" panose="020B0604020202020204" charset="0"/>
            </a:endParaRPr>
          </a:p>
        </p:txBody>
      </p:sp>
      <p:sp>
        <p:nvSpPr>
          <p:cNvPr id="19" name="Freeform 19"/>
          <p:cNvSpPr/>
          <p:nvPr/>
        </p:nvSpPr>
        <p:spPr>
          <a:xfrm rot="403428">
            <a:off x="13688137" y="1465407"/>
            <a:ext cx="1993808" cy="2057400"/>
          </a:xfrm>
          <a:custGeom>
            <a:avLst/>
            <a:gdLst/>
            <a:ahLst/>
            <a:cxnLst/>
            <a:rect l="l" t="t" r="r" b="b"/>
            <a:pathLst>
              <a:path w="1993808" h="2057400">
                <a:moveTo>
                  <a:pt x="0" y="0"/>
                </a:moveTo>
                <a:lnTo>
                  <a:pt x="1993808" y="0"/>
                </a:lnTo>
                <a:lnTo>
                  <a:pt x="1993808" y="2057400"/>
                </a:lnTo>
                <a:lnTo>
                  <a:pt x="0" y="20574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0" name="Freeform 20"/>
          <p:cNvSpPr/>
          <p:nvPr/>
        </p:nvSpPr>
        <p:spPr>
          <a:xfrm rot="-417858">
            <a:off x="13973887" y="6993803"/>
            <a:ext cx="1741724" cy="1767432"/>
          </a:xfrm>
          <a:custGeom>
            <a:avLst/>
            <a:gdLst/>
            <a:ahLst/>
            <a:cxnLst/>
            <a:rect l="l" t="t" r="r" b="b"/>
            <a:pathLst>
              <a:path w="1741724" h="1767432">
                <a:moveTo>
                  <a:pt x="0" y="0"/>
                </a:moveTo>
                <a:lnTo>
                  <a:pt x="1741725" y="0"/>
                </a:lnTo>
                <a:lnTo>
                  <a:pt x="1741725" y="1767432"/>
                </a:lnTo>
                <a:lnTo>
                  <a:pt x="0" y="176743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1" name="Freeform 21"/>
          <p:cNvSpPr/>
          <p:nvPr/>
        </p:nvSpPr>
        <p:spPr>
          <a:xfrm rot="-547271">
            <a:off x="626238" y="4580441"/>
            <a:ext cx="1637406" cy="1708868"/>
          </a:xfrm>
          <a:custGeom>
            <a:avLst/>
            <a:gdLst/>
            <a:ahLst/>
            <a:cxnLst/>
            <a:rect l="l" t="t" r="r" b="b"/>
            <a:pathLst>
              <a:path w="1637406" h="1708868">
                <a:moveTo>
                  <a:pt x="0" y="0"/>
                </a:moveTo>
                <a:lnTo>
                  <a:pt x="1637406" y="0"/>
                </a:lnTo>
                <a:lnTo>
                  <a:pt x="1637406" y="1708867"/>
                </a:lnTo>
                <a:lnTo>
                  <a:pt x="0" y="170886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2" name="Freeform 22"/>
          <p:cNvSpPr/>
          <p:nvPr/>
        </p:nvSpPr>
        <p:spPr>
          <a:xfrm rot="808354">
            <a:off x="16000291" y="3907893"/>
            <a:ext cx="1463768" cy="1930629"/>
          </a:xfrm>
          <a:custGeom>
            <a:avLst/>
            <a:gdLst/>
            <a:ahLst/>
            <a:cxnLst/>
            <a:rect l="l" t="t" r="r" b="b"/>
            <a:pathLst>
              <a:path w="1463768" h="1930629">
                <a:moveTo>
                  <a:pt x="0" y="0"/>
                </a:moveTo>
                <a:lnTo>
                  <a:pt x="1463768" y="0"/>
                </a:lnTo>
                <a:lnTo>
                  <a:pt x="1463768" y="1930629"/>
                </a:lnTo>
                <a:lnTo>
                  <a:pt x="0" y="193062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3" name="Rectangle 12"/>
          <p:cNvSpPr/>
          <p:nvPr/>
        </p:nvSpPr>
        <p:spPr>
          <a:xfrm>
            <a:off x="3918740" y="4531741"/>
            <a:ext cx="11345008" cy="2862322"/>
          </a:xfrm>
          <a:prstGeom prst="rect">
            <a:avLst/>
          </a:prstGeom>
        </p:spPr>
        <p:txBody>
          <a:bodyPr wrap="square">
            <a:spAutoFit/>
          </a:bodyPr>
          <a:lstStyle/>
          <a:p>
            <a:r>
              <a:rPr lang="en-US" sz="3600" dirty="0">
                <a:hlinkClick r:id="rId22"/>
              </a:rPr>
              <a:t>https://wordwall.net/resource/52138019/g8-u8-english-speaking-countries-getting-started</a:t>
            </a:r>
            <a:r>
              <a:rPr lang="vi-VN" sz="3600" dirty="0"/>
              <a:t> </a:t>
            </a:r>
          </a:p>
          <a:p>
            <a:r>
              <a:rPr lang="en-US" sz="3600" dirty="0">
                <a:hlinkClick r:id="rId23"/>
              </a:rPr>
              <a:t>https://wordwall.net/resource/52823072/english-speaking-countries-vocab</a:t>
            </a:r>
            <a:r>
              <a:rPr lang="vi-VN" sz="3600" dirty="0"/>
              <a:t> </a:t>
            </a:r>
          </a:p>
          <a:p>
            <a:endParaRPr lang="en-US" sz="3600" dirty="0"/>
          </a:p>
        </p:txBody>
      </p:sp>
    </p:spTree>
    <p:extLst>
      <p:ext uri="{BB962C8B-B14F-4D97-AF65-F5344CB8AC3E}">
        <p14:creationId xmlns:p14="http://schemas.microsoft.com/office/powerpoint/2010/main" val="1812989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1</a:t>
            </a:r>
            <a:endParaRPr lang="en-US" sz="13800" dirty="0">
              <a:solidFill>
                <a:srgbClr val="483A00"/>
              </a:solidFill>
              <a:latin typeface="Baloo Thambi"/>
            </a:endParaRPr>
          </a:p>
        </p:txBody>
      </p:sp>
      <p:sp>
        <p:nvSpPr>
          <p:cNvPr id="15" name="Google Shape;465;p41"/>
          <p:cNvSpPr txBox="1">
            <a:spLocks/>
          </p:cNvSpPr>
          <p:nvPr/>
        </p:nvSpPr>
        <p:spPr>
          <a:xfrm>
            <a:off x="3465925" y="5792368"/>
            <a:ext cx="111252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9900" dirty="0">
                <a:latin typeface="Baloo Thambi" panose="020B0604020202020204" charset="0"/>
                <a:cs typeface="Baloo Thambi" panose="020B0604020202020204" charset="0"/>
              </a:rPr>
              <a:t>THEORY</a:t>
            </a:r>
          </a:p>
        </p:txBody>
      </p:sp>
      <p:sp>
        <p:nvSpPr>
          <p:cNvPr id="17" name="Subtitle 1"/>
          <p:cNvSpPr txBox="1">
            <a:spLocks/>
          </p:cNvSpPr>
          <p:nvPr/>
        </p:nvSpPr>
        <p:spPr>
          <a:xfrm>
            <a:off x="5033399" y="6602612"/>
            <a:ext cx="10072076" cy="48635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Catamaran"/>
              <a:buNone/>
              <a:defRPr sz="1600" b="0" i="0" u="none" strike="noStrike" cap="none">
                <a:solidFill>
                  <a:schemeClr val="dk1"/>
                </a:solidFill>
                <a:latin typeface="Catamaran"/>
                <a:ea typeface="Catamaran"/>
                <a:cs typeface="Catamaran"/>
                <a:sym typeface="Catamaran"/>
              </a:defRPr>
            </a:lvl1pPr>
            <a:lvl2pPr marL="914400" marR="0" lvl="1"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2pPr>
            <a:lvl3pPr marL="1371600" marR="0" lvl="2"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3pPr>
            <a:lvl4pPr marL="1828800" marR="0" lvl="3"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4pPr>
            <a:lvl5pPr marL="2286000" marR="0" lvl="4"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5pPr>
            <a:lvl6pPr marL="2743200" marR="0" lvl="5"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6pPr>
            <a:lvl7pPr marL="3200400" marR="0" lvl="6"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7pPr>
            <a:lvl8pPr marL="3657600" marR="0" lvl="7"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8pPr>
            <a:lvl9pPr marL="4114800" marR="0" lvl="8" indent="-317500" algn="r" rtl="0">
              <a:lnSpc>
                <a:spcPct val="100000"/>
              </a:lnSpc>
              <a:spcBef>
                <a:spcPts val="0"/>
              </a:spcBef>
              <a:spcAft>
                <a:spcPts val="0"/>
              </a:spcAft>
              <a:buClr>
                <a:schemeClr val="dk1"/>
              </a:buClr>
              <a:buSzPts val="1400"/>
              <a:buFont typeface="Catamaran"/>
              <a:buNone/>
              <a:defRPr sz="1400" b="0" i="0" u="none" strike="noStrike" cap="none">
                <a:solidFill>
                  <a:schemeClr val="dk1"/>
                </a:solidFill>
                <a:latin typeface="Catamaran"/>
                <a:ea typeface="Catamaran"/>
                <a:cs typeface="Catamaran"/>
                <a:sym typeface="Catamaran"/>
              </a:defRPr>
            </a:lvl9pPr>
          </a:lstStyle>
          <a:p>
            <a:r>
              <a:rPr lang="vi-VN" sz="9600" dirty="0">
                <a:solidFill>
                  <a:srgbClr val="FF0000"/>
                </a:solidFill>
                <a:latin typeface="Ink Free" panose="03080402000500000000" pitchFamily="66" charset="0"/>
              </a:rPr>
              <a:t>II. GRAMMAR</a:t>
            </a:r>
            <a:endParaRPr lang="en-US" sz="9600"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1465058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F1E7"/>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62068" y="1257300"/>
            <a:ext cx="16230600" cy="82296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2" name="Freeform 32"/>
          <p:cNvSpPr/>
          <p:nvPr/>
        </p:nvSpPr>
        <p:spPr>
          <a:xfrm>
            <a:off x="327610" y="616156"/>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Freeform 33"/>
          <p:cNvSpPr/>
          <p:nvPr/>
        </p:nvSpPr>
        <p:spPr>
          <a:xfrm rot="1347170">
            <a:off x="15925726" y="7662105"/>
            <a:ext cx="2049937" cy="2042483"/>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4" name="Freeform 34"/>
          <p:cNvSpPr/>
          <p:nvPr/>
        </p:nvSpPr>
        <p:spPr>
          <a:xfrm>
            <a:off x="327610" y="8393589"/>
            <a:ext cx="1623176" cy="129540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5" name="Freeform 35"/>
          <p:cNvSpPr/>
          <p:nvPr/>
        </p:nvSpPr>
        <p:spPr>
          <a:xfrm>
            <a:off x="16089350" y="-554421"/>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0"/>
            <a:stretch>
              <a:fillRect/>
            </a:stretch>
          </a:blipFill>
        </p:spPr>
        <p:txBody>
          <a:bodyPr/>
          <a:lstStyle/>
          <a:p>
            <a:endParaRPr lang="en-US"/>
          </a:p>
        </p:txBody>
      </p:sp>
      <p:sp>
        <p:nvSpPr>
          <p:cNvPr id="36" name="TextBox 36"/>
          <p:cNvSpPr txBox="1"/>
          <p:nvPr/>
        </p:nvSpPr>
        <p:spPr>
          <a:xfrm>
            <a:off x="3544867" y="26194"/>
            <a:ext cx="11493766" cy="1231106"/>
          </a:xfrm>
          <a:prstGeom prst="rect">
            <a:avLst/>
          </a:prstGeom>
        </p:spPr>
        <p:txBody>
          <a:bodyPr wrap="square" lIns="0" tIns="0" rIns="0" bIns="0" rtlCol="0" anchor="t">
            <a:spAutoFit/>
          </a:bodyPr>
          <a:lstStyle/>
          <a:p>
            <a:r>
              <a:rPr lang="en-US" sz="8000" b="1" dirty="0">
                <a:latin typeface="Times New Roman" panose="02020603050405020304" pitchFamily="18" charset="0"/>
                <a:cs typeface="Times New Roman" panose="02020603050405020304" pitchFamily="18" charset="0"/>
                <a:sym typeface="Wingdings" panose="05000000000000000000" pitchFamily="2" charset="2"/>
              </a:rPr>
              <a:t></a:t>
            </a:r>
            <a:r>
              <a:rPr lang="en-US" sz="8000" b="1" dirty="0">
                <a:latin typeface="Times New Roman" panose="02020603050405020304" pitchFamily="18" charset="0"/>
                <a:cs typeface="Times New Roman" panose="02020603050405020304" pitchFamily="18" charset="0"/>
              </a:rPr>
              <a:t> ARTICLES (</a:t>
            </a:r>
            <a:r>
              <a:rPr lang="vi-VN" sz="8000" b="1" dirty="0">
                <a:latin typeface="Times New Roman" panose="02020603050405020304" pitchFamily="18" charset="0"/>
                <a:cs typeface="Times New Roman" panose="02020603050405020304" pitchFamily="18" charset="0"/>
              </a:rPr>
              <a:t>MẠ</a:t>
            </a:r>
            <a:r>
              <a:rPr lang="en-US" sz="8000" b="1" dirty="0">
                <a:latin typeface="Times New Roman" panose="02020603050405020304" pitchFamily="18" charset="0"/>
                <a:cs typeface="Times New Roman" panose="02020603050405020304" pitchFamily="18" charset="0"/>
              </a:rPr>
              <a:t>O TỪ)</a:t>
            </a:r>
            <a:endParaRPr lang="en-US" sz="8000" dirty="0">
              <a:latin typeface="Times New Roman" panose="02020603050405020304" pitchFamily="18" charset="0"/>
              <a:cs typeface="Times New Roman" panose="02020603050405020304" pitchFamily="18" charset="0"/>
            </a:endParaRPr>
          </a:p>
        </p:txBody>
      </p:sp>
      <p:sp>
        <p:nvSpPr>
          <p:cNvPr id="43" name="TextBox 42"/>
          <p:cNvSpPr txBox="1"/>
          <p:nvPr/>
        </p:nvSpPr>
        <p:spPr>
          <a:xfrm>
            <a:off x="1826516" y="1447994"/>
            <a:ext cx="14930468" cy="8710077"/>
          </a:xfrm>
          <a:prstGeom prst="rect">
            <a:avLst/>
          </a:prstGeom>
          <a:noFill/>
        </p:spPr>
        <p:txBody>
          <a:bodyPr wrap="square" rtlCol="0">
            <a:spAutoFit/>
          </a:bodyPr>
          <a:lstStyle/>
          <a:p>
            <a:r>
              <a:rPr lang="en-US" sz="4000" b="1" dirty="0">
                <a:solidFill>
                  <a:srgbClr val="0070C0"/>
                </a:solidFill>
                <a:latin typeface="Times New Roman" panose="02020603050405020304" pitchFamily="18" charset="0"/>
                <a:cs typeface="Times New Roman" panose="02020603050405020304" pitchFamily="18" charset="0"/>
              </a:rPr>
              <a:t>1. </a:t>
            </a:r>
            <a:r>
              <a:rPr lang="en-US" sz="4000" b="1" dirty="0" err="1">
                <a:solidFill>
                  <a:srgbClr val="0070C0"/>
                </a:solidFill>
                <a:latin typeface="Times New Roman" panose="02020603050405020304" pitchFamily="18" charset="0"/>
                <a:cs typeface="Times New Roman" panose="02020603050405020304" pitchFamily="18" charset="0"/>
              </a:rPr>
              <a:t>Cách</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dùng</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mạo</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từ</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bất</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định</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i="1" dirty="0">
                <a:solidFill>
                  <a:srgbClr val="0070C0"/>
                </a:solidFill>
                <a:latin typeface="Times New Roman" panose="02020603050405020304" pitchFamily="18" charset="0"/>
                <a:cs typeface="Times New Roman" panose="02020603050405020304" pitchFamily="18" charset="0"/>
              </a:rPr>
              <a:t>a, an</a:t>
            </a:r>
            <a:r>
              <a:rPr lang="en-US" sz="4000" b="1" i="1" dirty="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a:p>
            <a:r>
              <a:rPr lang="en-US" sz="4000" b="1"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r>
              <a:rPr lang="en-US" sz="4000" b="1" dirty="0">
                <a:solidFill>
                  <a:srgbClr val="C00000"/>
                </a:solidFill>
                <a:latin typeface="Times New Roman" panose="02020603050405020304" pitchFamily="18" charset="0"/>
                <a:cs typeface="Times New Roman" panose="02020603050405020304" pitchFamily="18" charset="0"/>
              </a:rPr>
              <a:t> </a:t>
            </a:r>
            <a:r>
              <a:rPr lang="en-US" sz="4000" b="1" i="1" dirty="0">
                <a:solidFill>
                  <a:srgbClr val="C00000"/>
                </a:solidFill>
                <a:latin typeface="Times New Roman" panose="02020603050405020304" pitchFamily="18" charset="0"/>
                <a:cs typeface="Times New Roman" panose="02020603050405020304" pitchFamily="18" charset="0"/>
              </a:rPr>
              <a:t>A/ an</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được</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sử</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dụng</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trước</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một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danh</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từ</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số</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ít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đếm</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được</a:t>
            </a:r>
            <a:r>
              <a:rPr lang="en-US" sz="4000" dirty="0">
                <a:solidFill>
                  <a:srgbClr val="C00000"/>
                </a:solidFill>
                <a:latin typeface="Times New Roman" panose="02020603050405020304" pitchFamily="18" charset="0"/>
                <a:cs typeface="Times New Roman" panose="02020603050405020304" pitchFamily="18" charset="0"/>
              </a:rPr>
              <a:t>.</a:t>
            </a:r>
          </a:p>
          <a:p>
            <a:r>
              <a:rPr lang="en-US" sz="4000" b="1" i="1" u="sng" dirty="0">
                <a:latin typeface="Times New Roman" panose="02020603050405020304" pitchFamily="18" charset="0"/>
                <a:cs typeface="Times New Roman" panose="02020603050405020304" pitchFamily="18" charset="0"/>
              </a:rPr>
              <a:t>Ex:</a:t>
            </a:r>
            <a:r>
              <a:rPr lang="en-US" sz="4000" u="sng"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We need a book. </a:t>
            </a:r>
            <a:r>
              <a:rPr lang="en-US" sz="4000" i="1" dirty="0">
                <a:latin typeface="Times New Roman" panose="02020603050405020304" pitchFamily="18" charset="0"/>
                <a:cs typeface="Times New Roman" panose="02020603050405020304" pitchFamily="18" charset="0"/>
              </a:rPr>
              <a:t>(</a:t>
            </a:r>
            <a:r>
              <a:rPr lang="en-US" sz="4000" i="1" dirty="0" err="1">
                <a:latin typeface="Times New Roman" panose="02020603050405020304" pitchFamily="18" charset="0"/>
                <a:cs typeface="Times New Roman" panose="02020603050405020304" pitchFamily="18" charset="0"/>
              </a:rPr>
              <a:t>Chúng</a:t>
            </a:r>
            <a:r>
              <a:rPr lang="en-US" sz="4000" i="1" dirty="0">
                <a:latin typeface="Times New Roman" panose="02020603050405020304" pitchFamily="18" charset="0"/>
                <a:cs typeface="Times New Roman" panose="02020603050405020304" pitchFamily="18" charset="0"/>
              </a:rPr>
              <a:t> </a:t>
            </a:r>
            <a:r>
              <a:rPr lang="en-US" sz="4000" i="1" dirty="0" err="1">
                <a:latin typeface="Times New Roman" panose="02020603050405020304" pitchFamily="18" charset="0"/>
                <a:cs typeface="Times New Roman" panose="02020603050405020304" pitchFamily="18" charset="0"/>
              </a:rPr>
              <a:t>tôi</a:t>
            </a:r>
            <a:r>
              <a:rPr lang="en-US" sz="4000" i="1" dirty="0">
                <a:latin typeface="Times New Roman" panose="02020603050405020304" pitchFamily="18" charset="0"/>
                <a:cs typeface="Times New Roman" panose="02020603050405020304" pitchFamily="18" charset="0"/>
              </a:rPr>
              <a:t> </a:t>
            </a:r>
            <a:r>
              <a:rPr lang="en-US" sz="4000" i="1" dirty="0" err="1">
                <a:latin typeface="Times New Roman" panose="02020603050405020304" pitchFamily="18" charset="0"/>
                <a:cs typeface="Times New Roman" panose="02020603050405020304" pitchFamily="18" charset="0"/>
              </a:rPr>
              <a:t>cần</a:t>
            </a:r>
            <a:r>
              <a:rPr lang="en-US" sz="4000" i="1" dirty="0">
                <a:latin typeface="Times New Roman" panose="02020603050405020304" pitchFamily="18" charset="0"/>
                <a:cs typeface="Times New Roman" panose="02020603050405020304" pitchFamily="18" charset="0"/>
              </a:rPr>
              <a:t> 1 </a:t>
            </a:r>
            <a:r>
              <a:rPr lang="en-US" sz="4000" i="1" dirty="0" err="1">
                <a:latin typeface="Times New Roman" panose="02020603050405020304" pitchFamily="18" charset="0"/>
                <a:cs typeface="Times New Roman" panose="02020603050405020304" pitchFamily="18" charset="0"/>
              </a:rPr>
              <a:t>cuốn</a:t>
            </a:r>
            <a:r>
              <a:rPr lang="en-US" sz="4000" i="1" dirty="0">
                <a:latin typeface="Times New Roman" panose="02020603050405020304" pitchFamily="18" charset="0"/>
                <a:cs typeface="Times New Roman" panose="02020603050405020304" pitchFamily="18" charset="0"/>
              </a:rPr>
              <a:t> </a:t>
            </a:r>
            <a:r>
              <a:rPr lang="en-US" sz="4000" i="1" dirty="0" err="1">
                <a:latin typeface="Times New Roman" panose="02020603050405020304" pitchFamily="18" charset="0"/>
                <a:cs typeface="Times New Roman" panose="02020603050405020304" pitchFamily="18" charset="0"/>
              </a:rPr>
              <a:t>sách</a:t>
            </a:r>
            <a:r>
              <a:rPr lang="en-US" sz="4000" i="1" dirty="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a:p>
            <a:r>
              <a:rPr lang="en-US" sz="40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Mạo</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từ</a:t>
            </a:r>
            <a:r>
              <a:rPr lang="en-US" sz="4000" dirty="0">
                <a:solidFill>
                  <a:srgbClr val="C00000"/>
                </a:solidFill>
                <a:latin typeface="Times New Roman" panose="02020603050405020304" pitchFamily="18" charset="0"/>
                <a:cs typeface="Times New Roman" panose="02020603050405020304" pitchFamily="18" charset="0"/>
              </a:rPr>
              <a:t> "a" </a:t>
            </a:r>
            <a:r>
              <a:rPr lang="en-US" sz="4000" dirty="0" err="1">
                <a:solidFill>
                  <a:srgbClr val="C00000"/>
                </a:solidFill>
                <a:latin typeface="Times New Roman" panose="02020603050405020304" pitchFamily="18" charset="0"/>
                <a:cs typeface="Times New Roman" panose="02020603050405020304" pitchFamily="18" charset="0"/>
              </a:rPr>
              <a:t>đứng</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trước</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một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phụ</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âm</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trong</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cách</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phát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âm</a:t>
            </a:r>
            <a:r>
              <a:rPr lang="en-US" sz="4000" dirty="0">
                <a:solidFill>
                  <a:srgbClr val="C00000"/>
                </a:solidFill>
                <a:latin typeface="Times New Roman" panose="02020603050405020304" pitchFamily="18" charset="0"/>
                <a:cs typeface="Times New Roman" panose="02020603050405020304" pitchFamily="18" charset="0"/>
              </a:rPr>
              <a:t>).</a:t>
            </a:r>
          </a:p>
          <a:p>
            <a:r>
              <a:rPr lang="en-US" sz="4000" b="1" i="1" u="sng" dirty="0">
                <a:latin typeface="Times New Roman" panose="02020603050405020304" pitchFamily="18" charset="0"/>
                <a:cs typeface="Times New Roman" panose="02020603050405020304" pitchFamily="18" charset="0"/>
              </a:rPr>
              <a:t>Ex: </a:t>
            </a:r>
            <a:endParaRPr lang="en-US" sz="4000" u="sng" dirty="0">
              <a:latin typeface="Times New Roman" panose="02020603050405020304" pitchFamily="18" charset="0"/>
              <a:cs typeface="Times New Roman" panose="02020603050405020304" pitchFamily="18" charset="0"/>
            </a:endParaRPr>
          </a:p>
          <a:p>
            <a:pPr marL="571500" indent="-571500">
              <a:buFontTx/>
              <a:buChar char="-"/>
            </a:pPr>
            <a:r>
              <a:rPr lang="en-US" sz="4000" dirty="0">
                <a:latin typeface="Times New Roman" panose="02020603050405020304" pitchFamily="18" charset="0"/>
                <a:cs typeface="Times New Roman" panose="02020603050405020304" pitchFamily="18" charset="0"/>
              </a:rPr>
              <a:t>a game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trò</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chơi</a:t>
            </a:r>
            <a:r>
              <a:rPr lang="en-US" sz="4000" dirty="0">
                <a:latin typeface="Times New Roman" panose="02020603050405020304" pitchFamily="18" charset="0"/>
                <a:cs typeface="Times New Roman" panose="02020603050405020304" pitchFamily="18" charset="0"/>
              </a:rPr>
              <a:t>); a boat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chiếc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tàu</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thủy</a:t>
            </a:r>
            <a:r>
              <a:rPr lang="en-US" sz="4000" dirty="0">
                <a:latin typeface="Times New Roman" panose="02020603050405020304" pitchFamily="18" charset="0"/>
                <a:cs typeface="Times New Roman" panose="02020603050405020304" pitchFamily="18" charset="0"/>
              </a:rPr>
              <a:t>).</a:t>
            </a:r>
            <a:endParaRPr lang="vi-VN" sz="4000" dirty="0">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v"/>
            </a:pPr>
            <a:r>
              <a:rPr lang="en-US" sz="4000" b="1" u="sng" dirty="0" err="1">
                <a:solidFill>
                  <a:srgbClr val="C00000"/>
                </a:solidFill>
                <a:latin typeface="Times New Roman" panose="02020603050405020304" pitchFamily="18" charset="0"/>
                <a:cs typeface="Times New Roman" panose="02020603050405020304" pitchFamily="18" charset="0"/>
              </a:rPr>
              <a:t>Chú</a:t>
            </a:r>
            <a:r>
              <a:rPr lang="en-US" sz="4000" b="1" u="sng" dirty="0">
                <a:solidFill>
                  <a:srgbClr val="C00000"/>
                </a:solidFill>
                <a:latin typeface="Times New Roman" panose="02020603050405020304" pitchFamily="18" charset="0"/>
                <a:cs typeface="Times New Roman" panose="02020603050405020304" pitchFamily="18" charset="0"/>
              </a:rPr>
              <a:t> ý:</a:t>
            </a:r>
            <a:r>
              <a:rPr lang="en-US" sz="4000" b="1" dirty="0">
                <a:solidFill>
                  <a:srgbClr val="C00000"/>
                </a:solidFill>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a university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trường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đại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học</a:t>
            </a:r>
            <a:r>
              <a:rPr lang="en-US" sz="4000" dirty="0">
                <a:latin typeface="Times New Roman" panose="02020603050405020304" pitchFamily="18" charset="0"/>
                <a:cs typeface="Times New Roman" panose="02020603050405020304" pitchFamily="18" charset="0"/>
              </a:rPr>
              <a:t>); a year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năm</a:t>
            </a:r>
            <a:r>
              <a:rPr lang="en-US" sz="4000" dirty="0">
                <a:latin typeface="Times New Roman" panose="02020603050405020304" pitchFamily="18" charset="0"/>
                <a:cs typeface="Times New Roman" panose="02020603050405020304" pitchFamily="18" charset="0"/>
              </a:rPr>
              <a:t>).</a:t>
            </a:r>
          </a:p>
          <a:p>
            <a:r>
              <a:rPr lang="en-US" sz="4000" dirty="0">
                <a:latin typeface="Times New Roman" panose="02020603050405020304" pitchFamily="18" charset="0"/>
                <a:cs typeface="Times New Roman" panose="02020603050405020304" pitchFamily="18" charset="0"/>
              </a:rPr>
              <a:t>- a European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người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Âu</a:t>
            </a:r>
            <a:r>
              <a:rPr lang="en-US" sz="4000" dirty="0">
                <a:latin typeface="Times New Roman" panose="02020603050405020304" pitchFamily="18" charset="0"/>
                <a:cs typeface="Times New Roman" panose="02020603050405020304" pitchFamily="18" charset="0"/>
              </a:rPr>
              <a:t>); a one-legged man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người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thọt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chân</a:t>
            </a:r>
            <a:r>
              <a:rPr lang="en-US" sz="4000" dirty="0">
                <a:latin typeface="Times New Roman" panose="02020603050405020304" pitchFamily="18" charset="0"/>
                <a:cs typeface="Times New Roman" panose="02020603050405020304" pitchFamily="18" charset="0"/>
              </a:rPr>
              <a:t>).</a:t>
            </a:r>
          </a:p>
          <a:p>
            <a:r>
              <a:rPr lang="en-US" sz="4000" dirty="0">
                <a:solidFill>
                  <a:srgbClr val="C00000"/>
                </a:solidFill>
                <a:latin typeface="Times New Roman" panose="02020603050405020304" pitchFamily="18" charset="0"/>
                <a:cs typeface="Times New Roman" panose="02020603050405020304" pitchFamily="18" charset="0"/>
                <a:sym typeface="Wingdings" panose="05000000000000000000" pitchFamily="2" charset="2"/>
              </a:rPr>
              <a: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Mạo</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từ</a:t>
            </a:r>
            <a:r>
              <a:rPr lang="en-US" sz="4000" dirty="0">
                <a:solidFill>
                  <a:srgbClr val="C00000"/>
                </a:solidFill>
                <a:latin typeface="Times New Roman" panose="02020603050405020304" pitchFamily="18" charset="0"/>
                <a:cs typeface="Times New Roman" panose="02020603050405020304" pitchFamily="18" charset="0"/>
              </a:rPr>
              <a:t> "an" </a:t>
            </a:r>
            <a:r>
              <a:rPr lang="en-US" sz="4000" dirty="0" err="1">
                <a:solidFill>
                  <a:srgbClr val="C00000"/>
                </a:solidFill>
                <a:latin typeface="Times New Roman" panose="02020603050405020304" pitchFamily="18" charset="0"/>
                <a:cs typeface="Times New Roman" panose="02020603050405020304" pitchFamily="18" charset="0"/>
              </a:rPr>
              <a:t>đúng</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trước</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từ</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bắt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đầu</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bằng</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một</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nguyên</a:t>
            </a:r>
            <a:r>
              <a:rPr lang="en-US" sz="4000" dirty="0">
                <a:solidFill>
                  <a:srgbClr val="C00000"/>
                </a:solidFill>
                <a:latin typeface="Times New Roman" panose="02020603050405020304" pitchFamily="18" charset="0"/>
                <a:cs typeface="Times New Roman" panose="02020603050405020304" pitchFamily="18" charset="0"/>
              </a:rPr>
              <a:t> </a:t>
            </a:r>
            <a:r>
              <a:rPr lang="en-US" sz="4000" dirty="0" err="1">
                <a:solidFill>
                  <a:srgbClr val="C00000"/>
                </a:solidFill>
                <a:latin typeface="Times New Roman" panose="02020603050405020304" pitchFamily="18" charset="0"/>
                <a:cs typeface="Times New Roman" panose="02020603050405020304" pitchFamily="18" charset="0"/>
              </a:rPr>
              <a:t>âm</a:t>
            </a:r>
            <a:r>
              <a:rPr lang="en-US" sz="4000" dirty="0">
                <a:solidFill>
                  <a:srgbClr val="C00000"/>
                </a:solidFill>
                <a:latin typeface="Times New Roman" panose="02020603050405020304" pitchFamily="18" charset="0"/>
                <a:cs typeface="Times New Roman" panose="02020603050405020304" pitchFamily="18" charset="0"/>
              </a:rPr>
              <a:t> (a, e, </a:t>
            </a:r>
            <a:r>
              <a:rPr lang="en-US" sz="4000" dirty="0" err="1">
                <a:solidFill>
                  <a:srgbClr val="C00000"/>
                </a:solidFill>
                <a:latin typeface="Times New Roman" panose="02020603050405020304" pitchFamily="18" charset="0"/>
                <a:cs typeface="Times New Roman" panose="02020603050405020304" pitchFamily="18" charset="0"/>
              </a:rPr>
              <a:t>i</a:t>
            </a:r>
            <a:r>
              <a:rPr lang="en-US" sz="4000" dirty="0">
                <a:solidFill>
                  <a:srgbClr val="C00000"/>
                </a:solidFill>
                <a:latin typeface="Times New Roman" panose="02020603050405020304" pitchFamily="18" charset="0"/>
                <a:cs typeface="Times New Roman" panose="02020603050405020304" pitchFamily="18" charset="0"/>
              </a:rPr>
              <a:t>, o, u) </a:t>
            </a:r>
            <a:r>
              <a:rPr lang="en-US" sz="4000" dirty="0" err="1">
                <a:solidFill>
                  <a:srgbClr val="C00000"/>
                </a:solidFill>
                <a:latin typeface="Times New Roman" panose="02020603050405020304" pitchFamily="18" charset="0"/>
                <a:cs typeface="Times New Roman" panose="02020603050405020304" pitchFamily="18" charset="0"/>
              </a:rPr>
              <a:t>hoặc</a:t>
            </a:r>
            <a:r>
              <a:rPr lang="en-US" sz="4000" dirty="0">
                <a:solidFill>
                  <a:srgbClr val="C00000"/>
                </a:solidFill>
                <a:latin typeface="Times New Roman" panose="02020603050405020304" pitchFamily="18" charset="0"/>
                <a:cs typeface="Times New Roman" panose="02020603050405020304" pitchFamily="18" charset="0"/>
              </a:rPr>
              <a:t> </a:t>
            </a:r>
            <a:r>
              <a:rPr lang="vi-VN" sz="4000" dirty="0">
                <a:solidFill>
                  <a:srgbClr val="C00000"/>
                </a:solidFill>
                <a:latin typeface="Times New Roman" panose="02020603050405020304" pitchFamily="18" charset="0"/>
                <a:cs typeface="Times New Roman" panose="02020603050405020304" pitchFamily="18" charset="0"/>
              </a:rPr>
              <a:t>âm</a:t>
            </a:r>
            <a:r>
              <a:rPr lang="en-US" sz="4000" dirty="0">
                <a:solidFill>
                  <a:srgbClr val="C00000"/>
                </a:solidFill>
                <a:latin typeface="Times New Roman" panose="02020603050405020304" pitchFamily="18" charset="0"/>
                <a:cs typeface="Times New Roman" panose="02020603050405020304" pitchFamily="18" charset="0"/>
              </a:rPr>
              <a:t> </a:t>
            </a:r>
            <a:r>
              <a:rPr lang="vi-VN" sz="4000" dirty="0">
                <a:solidFill>
                  <a:srgbClr val="C00000"/>
                </a:solidFill>
                <a:latin typeface="Times New Roman" panose="02020603050405020304" pitchFamily="18" charset="0"/>
                <a:cs typeface="Times New Roman" panose="02020603050405020304" pitchFamily="18" charset="0"/>
              </a:rPr>
              <a:t>câ</a:t>
            </a:r>
            <a:r>
              <a:rPr lang="en-US" sz="4000" dirty="0">
                <a:solidFill>
                  <a:srgbClr val="C00000"/>
                </a:solidFill>
                <a:latin typeface="Times New Roman" panose="02020603050405020304" pitchFamily="18" charset="0"/>
                <a:cs typeface="Times New Roman" panose="02020603050405020304" pitchFamily="18" charset="0"/>
              </a:rPr>
              <a:t>m</a:t>
            </a:r>
          </a:p>
          <a:p>
            <a:r>
              <a:rPr lang="en-US" sz="4000" b="1" i="1" u="sng" dirty="0">
                <a:latin typeface="Times New Roman" panose="02020603050405020304" pitchFamily="18" charset="0"/>
                <a:cs typeface="Times New Roman" panose="02020603050405020304" pitchFamily="18" charset="0"/>
              </a:rPr>
              <a:t>Ex:</a:t>
            </a:r>
            <a:r>
              <a:rPr lang="en-US" sz="4000" dirty="0">
                <a:latin typeface="Times New Roman" panose="02020603050405020304" pitchFamily="18" charset="0"/>
                <a:cs typeface="Times New Roman" panose="02020603050405020304" pitchFamily="18" charset="0"/>
              </a:rPr>
              <a:t> </a:t>
            </a:r>
          </a:p>
          <a:p>
            <a:r>
              <a:rPr lang="en-US" sz="4000" dirty="0">
                <a:latin typeface="Times New Roman" panose="02020603050405020304" pitchFamily="18" charset="0"/>
                <a:cs typeface="Times New Roman" panose="02020603050405020304" pitchFamily="18" charset="0"/>
              </a:rPr>
              <a:t>- an egg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quả</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trứng</a:t>
            </a:r>
            <a:r>
              <a:rPr lang="en-US" sz="4000" dirty="0">
                <a:latin typeface="Times New Roman" panose="02020603050405020304" pitchFamily="18" charset="0"/>
                <a:cs typeface="Times New Roman" panose="02020603050405020304" pitchFamily="18" charset="0"/>
              </a:rPr>
              <a:t>); an ant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con </a:t>
            </a:r>
            <a:r>
              <a:rPr lang="en-US" sz="4000" dirty="0" err="1">
                <a:latin typeface="Times New Roman" panose="02020603050405020304" pitchFamily="18" charset="0"/>
                <a:cs typeface="Times New Roman" panose="02020603050405020304" pitchFamily="18" charset="0"/>
              </a:rPr>
              <a:t>kiến</a:t>
            </a:r>
            <a:r>
              <a:rPr lang="en-US" sz="4000" dirty="0">
                <a:latin typeface="Times New Roman" panose="02020603050405020304" pitchFamily="18" charset="0"/>
                <a:cs typeface="Times New Roman" panose="02020603050405020304" pitchFamily="18" charset="0"/>
              </a:rPr>
              <a:t>)</a:t>
            </a:r>
          </a:p>
          <a:p>
            <a:pPr marL="571500" indent="-571500">
              <a:buFont typeface="Wingdings" panose="05000000000000000000" pitchFamily="2" charset="2"/>
              <a:buChar char="v"/>
            </a:pPr>
            <a:r>
              <a:rPr lang="en-US" sz="4000" b="1" u="sng" dirty="0" err="1">
                <a:solidFill>
                  <a:srgbClr val="C00000"/>
                </a:solidFill>
                <a:latin typeface="Times New Roman" panose="02020603050405020304" pitchFamily="18" charset="0"/>
                <a:cs typeface="Times New Roman" panose="02020603050405020304" pitchFamily="18" charset="0"/>
              </a:rPr>
              <a:t>Chú</a:t>
            </a:r>
            <a:r>
              <a:rPr lang="en-US" sz="4000" b="1" u="sng" dirty="0">
                <a:solidFill>
                  <a:srgbClr val="C00000"/>
                </a:solidFill>
                <a:latin typeface="Times New Roman" panose="02020603050405020304" pitchFamily="18" charset="0"/>
                <a:cs typeface="Times New Roman" panose="02020603050405020304" pitchFamily="18" charset="0"/>
              </a:rPr>
              <a:t> ý: </a:t>
            </a:r>
            <a:r>
              <a:rPr lang="en-US" sz="4000" dirty="0">
                <a:latin typeface="Times New Roman" panose="02020603050405020304" pitchFamily="18" charset="0"/>
                <a:cs typeface="Times New Roman" panose="02020603050405020304" pitchFamily="18" charset="0"/>
              </a:rPr>
              <a:t>an </a:t>
            </a:r>
            <a:r>
              <a:rPr lang="en-US" sz="4000" dirty="0" err="1">
                <a:latin typeface="Times New Roman" panose="02020603050405020304" pitchFamily="18" charset="0"/>
                <a:cs typeface="Times New Roman" panose="02020603050405020304" pitchFamily="18" charset="0"/>
              </a:rPr>
              <a:t>honour</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niềm</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vinh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dự</a:t>
            </a:r>
            <a:r>
              <a:rPr lang="en-US" sz="4000" dirty="0">
                <a:latin typeface="Times New Roman" panose="02020603050405020304" pitchFamily="18" charset="0"/>
                <a:cs typeface="Times New Roman" panose="02020603050405020304" pitchFamily="18" charset="0"/>
              </a:rPr>
              <a:t>); an hour (</a:t>
            </a:r>
            <a:r>
              <a:rPr lang="en-US" sz="4000" dirty="0" err="1">
                <a:latin typeface="Times New Roman" panose="02020603050405020304" pitchFamily="18" charset="0"/>
                <a:cs typeface="Times New Roman" panose="02020603050405020304" pitchFamily="18" charset="0"/>
              </a:rPr>
              <a:t>một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giờ</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đồng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hồ</a:t>
            </a:r>
            <a:r>
              <a:rPr lang="en-US" sz="4000" dirty="0">
                <a:latin typeface="Times New Roman" panose="02020603050405020304" pitchFamily="18" charset="0"/>
                <a:cs typeface="Times New Roman" panose="02020603050405020304" pitchFamily="18" charset="0"/>
              </a:rPr>
              <a:t>)</a:t>
            </a:r>
          </a:p>
          <a:p>
            <a:endParaRPr lang="en-US" sz="4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3">
                                            <p:txEl>
                                              <p:pRg st="0" end="0"/>
                                            </p:txEl>
                                          </p:spTgt>
                                        </p:tgtEl>
                                        <p:attrNameLst>
                                          <p:attrName>style.visibility</p:attrName>
                                        </p:attrNameLst>
                                      </p:cBhvr>
                                      <p:to>
                                        <p:strVal val="visible"/>
                                      </p:to>
                                    </p:set>
                                    <p:animEffect transition="in" filter="barn(inVertical)">
                                      <p:cBhvr>
                                        <p:cTn id="12" dur="500"/>
                                        <p:tgtEl>
                                          <p:spTgt spid="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3">
                                            <p:txEl>
                                              <p:pRg st="1" end="1"/>
                                            </p:txEl>
                                          </p:spTgt>
                                        </p:tgtEl>
                                        <p:attrNameLst>
                                          <p:attrName>style.visibility</p:attrName>
                                        </p:attrNameLst>
                                      </p:cBhvr>
                                      <p:to>
                                        <p:strVal val="visible"/>
                                      </p:to>
                                    </p:set>
                                    <p:animEffect transition="in" filter="barn(inVertical)">
                                      <p:cBhvr>
                                        <p:cTn id="17" dur="500"/>
                                        <p:tgtEl>
                                          <p:spTgt spid="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3">
                                            <p:txEl>
                                              <p:pRg st="2" end="2"/>
                                            </p:txEl>
                                          </p:spTgt>
                                        </p:tgtEl>
                                        <p:attrNameLst>
                                          <p:attrName>style.visibility</p:attrName>
                                        </p:attrNameLst>
                                      </p:cBhvr>
                                      <p:to>
                                        <p:strVal val="visible"/>
                                      </p:to>
                                    </p:set>
                                    <p:animEffect transition="in" filter="barn(inVertical)">
                                      <p:cBhvr>
                                        <p:cTn id="22" dur="500"/>
                                        <p:tgtEl>
                                          <p:spTgt spid="4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3">
                                            <p:txEl>
                                              <p:pRg st="3" end="3"/>
                                            </p:txEl>
                                          </p:spTgt>
                                        </p:tgtEl>
                                        <p:attrNameLst>
                                          <p:attrName>style.visibility</p:attrName>
                                        </p:attrNameLst>
                                      </p:cBhvr>
                                      <p:to>
                                        <p:strVal val="visible"/>
                                      </p:to>
                                    </p:set>
                                    <p:animEffect transition="in" filter="barn(inVertical)">
                                      <p:cBhvr>
                                        <p:cTn id="27" dur="500"/>
                                        <p:tgtEl>
                                          <p:spTgt spid="4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3">
                                            <p:txEl>
                                              <p:pRg st="4" end="4"/>
                                            </p:txEl>
                                          </p:spTgt>
                                        </p:tgtEl>
                                        <p:attrNameLst>
                                          <p:attrName>style.visibility</p:attrName>
                                        </p:attrNameLst>
                                      </p:cBhvr>
                                      <p:to>
                                        <p:strVal val="visible"/>
                                      </p:to>
                                    </p:set>
                                    <p:animEffect transition="in" filter="barn(inVertical)">
                                      <p:cBhvr>
                                        <p:cTn id="32" dur="500"/>
                                        <p:tgtEl>
                                          <p:spTgt spid="43">
                                            <p:txEl>
                                              <p:pRg st="4" end="4"/>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43">
                                            <p:txEl>
                                              <p:pRg st="5" end="5"/>
                                            </p:txEl>
                                          </p:spTgt>
                                        </p:tgtEl>
                                        <p:attrNameLst>
                                          <p:attrName>style.visibility</p:attrName>
                                        </p:attrNameLst>
                                      </p:cBhvr>
                                      <p:to>
                                        <p:strVal val="visible"/>
                                      </p:to>
                                    </p:set>
                                    <p:animEffect transition="in" filter="barn(inVertical)">
                                      <p:cBhvr>
                                        <p:cTn id="35" dur="500"/>
                                        <p:tgtEl>
                                          <p:spTgt spid="43">
                                            <p:txEl>
                                              <p:pRg st="5" end="5"/>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43">
                                            <p:txEl>
                                              <p:pRg st="6" end="6"/>
                                            </p:txEl>
                                          </p:spTgt>
                                        </p:tgtEl>
                                        <p:attrNameLst>
                                          <p:attrName>style.visibility</p:attrName>
                                        </p:attrNameLst>
                                      </p:cBhvr>
                                      <p:to>
                                        <p:strVal val="visible"/>
                                      </p:to>
                                    </p:set>
                                    <p:animEffect transition="in" filter="barn(inVertical)">
                                      <p:cBhvr>
                                        <p:cTn id="38" dur="500"/>
                                        <p:tgtEl>
                                          <p:spTgt spid="4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43">
                                            <p:txEl>
                                              <p:pRg st="7" end="7"/>
                                            </p:txEl>
                                          </p:spTgt>
                                        </p:tgtEl>
                                        <p:attrNameLst>
                                          <p:attrName>style.visibility</p:attrName>
                                        </p:attrNameLst>
                                      </p:cBhvr>
                                      <p:to>
                                        <p:strVal val="visible"/>
                                      </p:to>
                                    </p:set>
                                    <p:animEffect transition="in" filter="barn(inVertical)">
                                      <p:cBhvr>
                                        <p:cTn id="43" dur="500"/>
                                        <p:tgtEl>
                                          <p:spTgt spid="4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43">
                                            <p:txEl>
                                              <p:pRg st="8" end="8"/>
                                            </p:txEl>
                                          </p:spTgt>
                                        </p:tgtEl>
                                        <p:attrNameLst>
                                          <p:attrName>style.visibility</p:attrName>
                                        </p:attrNameLst>
                                      </p:cBhvr>
                                      <p:to>
                                        <p:strVal val="visible"/>
                                      </p:to>
                                    </p:set>
                                    <p:animEffect transition="in" filter="barn(inVertical)">
                                      <p:cBhvr>
                                        <p:cTn id="48" dur="500"/>
                                        <p:tgtEl>
                                          <p:spTgt spid="43">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43">
                                            <p:txEl>
                                              <p:pRg st="9" end="9"/>
                                            </p:txEl>
                                          </p:spTgt>
                                        </p:tgtEl>
                                        <p:attrNameLst>
                                          <p:attrName>style.visibility</p:attrName>
                                        </p:attrNameLst>
                                      </p:cBhvr>
                                      <p:to>
                                        <p:strVal val="visible"/>
                                      </p:to>
                                    </p:set>
                                    <p:animEffect transition="in" filter="barn(inVertical)">
                                      <p:cBhvr>
                                        <p:cTn id="53" dur="500"/>
                                        <p:tgtEl>
                                          <p:spTgt spid="43">
                                            <p:txEl>
                                              <p:pRg st="9" end="9"/>
                                            </p:txEl>
                                          </p:spTgt>
                                        </p:tgtEl>
                                      </p:cBhvr>
                                    </p:animEffect>
                                  </p:childTnLst>
                                </p:cTn>
                              </p:par>
                              <p:par>
                                <p:cTn id="54" presetID="16" presetClass="entr" presetSubtype="21" fill="hold" nodeType="withEffect">
                                  <p:stCondLst>
                                    <p:cond delay="0"/>
                                  </p:stCondLst>
                                  <p:childTnLst>
                                    <p:set>
                                      <p:cBhvr>
                                        <p:cTn id="55" dur="1" fill="hold">
                                          <p:stCondLst>
                                            <p:cond delay="0"/>
                                          </p:stCondLst>
                                        </p:cTn>
                                        <p:tgtEl>
                                          <p:spTgt spid="43">
                                            <p:txEl>
                                              <p:pRg st="10" end="10"/>
                                            </p:txEl>
                                          </p:spTgt>
                                        </p:tgtEl>
                                        <p:attrNameLst>
                                          <p:attrName>style.visibility</p:attrName>
                                        </p:attrNameLst>
                                      </p:cBhvr>
                                      <p:to>
                                        <p:strVal val="visible"/>
                                      </p:to>
                                    </p:set>
                                    <p:animEffect transition="in" filter="barn(inVertical)">
                                      <p:cBhvr>
                                        <p:cTn id="56" dur="500"/>
                                        <p:tgtEl>
                                          <p:spTgt spid="43">
                                            <p:txEl>
                                              <p:pRg st="10" end="1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43">
                                            <p:txEl>
                                              <p:pRg st="11" end="11"/>
                                            </p:txEl>
                                          </p:spTgt>
                                        </p:tgtEl>
                                        <p:attrNameLst>
                                          <p:attrName>style.visibility</p:attrName>
                                        </p:attrNameLst>
                                      </p:cBhvr>
                                      <p:to>
                                        <p:strVal val="visible"/>
                                      </p:to>
                                    </p:set>
                                    <p:animEffect transition="in" filter="barn(inVertical)">
                                      <p:cBhvr>
                                        <p:cTn id="61" dur="500"/>
                                        <p:tgtEl>
                                          <p:spTgt spid="4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327610" y="723900"/>
            <a:ext cx="17731790" cy="95631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2" name="Freeform 32"/>
          <p:cNvSpPr/>
          <p:nvPr/>
        </p:nvSpPr>
        <p:spPr>
          <a:xfrm>
            <a:off x="-193588" y="-141898"/>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3" name="Freeform 33"/>
          <p:cNvSpPr/>
          <p:nvPr/>
        </p:nvSpPr>
        <p:spPr>
          <a:xfrm rot="1347170">
            <a:off x="17297177" y="9642342"/>
            <a:ext cx="1449261" cy="1190174"/>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4" name="Freeform 34"/>
          <p:cNvSpPr/>
          <p:nvPr/>
        </p:nvSpPr>
        <p:spPr>
          <a:xfrm>
            <a:off x="-353636" y="9140202"/>
            <a:ext cx="1623176" cy="1295400"/>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5" name="Freeform 35"/>
          <p:cNvSpPr/>
          <p:nvPr/>
        </p:nvSpPr>
        <p:spPr>
          <a:xfrm>
            <a:off x="16874894" y="-665022"/>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1"/>
            <a:stretch>
              <a:fillRect/>
            </a:stretch>
          </a:blipFill>
        </p:spPr>
        <p:txBody>
          <a:bodyPr/>
          <a:lstStyle/>
          <a:p>
            <a:endParaRPr lang="en-US"/>
          </a:p>
        </p:txBody>
      </p:sp>
      <p:sp>
        <p:nvSpPr>
          <p:cNvPr id="36" name="TextBox 36"/>
          <p:cNvSpPr txBox="1"/>
          <p:nvPr/>
        </p:nvSpPr>
        <p:spPr>
          <a:xfrm>
            <a:off x="3276600" y="-116442"/>
            <a:ext cx="11493766" cy="1015663"/>
          </a:xfrm>
          <a:prstGeom prst="rect">
            <a:avLst/>
          </a:prstGeom>
        </p:spPr>
        <p:txBody>
          <a:bodyPr wrap="square" lIns="0" tIns="0" rIns="0" bIns="0" rtlCol="0" anchor="t">
            <a:spAutoFit/>
          </a:bodyPr>
          <a:lstStyle/>
          <a:p>
            <a:pPr algn="ctr"/>
            <a:r>
              <a:rPr lang="en-US" sz="6600" b="1" dirty="0">
                <a:latin typeface="Times New Roman" panose="02020603050405020304" pitchFamily="18" charset="0"/>
                <a:cs typeface="Times New Roman" panose="02020603050405020304" pitchFamily="18" charset="0"/>
                <a:sym typeface="Wingdings" panose="05000000000000000000" pitchFamily="2" charset="2"/>
              </a:rPr>
              <a:t></a:t>
            </a:r>
            <a:r>
              <a:rPr lang="en-US" sz="6600" b="1" dirty="0">
                <a:latin typeface="Times New Roman" panose="02020603050405020304" pitchFamily="18" charset="0"/>
                <a:cs typeface="Times New Roman" panose="02020603050405020304" pitchFamily="18" charset="0"/>
              </a:rPr>
              <a:t> ARTICLES (</a:t>
            </a:r>
            <a:r>
              <a:rPr lang="vi-VN" sz="6600" b="1" dirty="0">
                <a:latin typeface="Times New Roman" panose="02020603050405020304" pitchFamily="18" charset="0"/>
                <a:cs typeface="Times New Roman" panose="02020603050405020304" pitchFamily="18" charset="0"/>
              </a:rPr>
              <a:t>MẠ</a:t>
            </a:r>
            <a:r>
              <a:rPr lang="en-US" sz="6600" b="1" dirty="0">
                <a:latin typeface="Times New Roman" panose="02020603050405020304" pitchFamily="18" charset="0"/>
                <a:cs typeface="Times New Roman" panose="02020603050405020304" pitchFamily="18" charset="0"/>
              </a:rPr>
              <a:t>O TỪ)</a:t>
            </a:r>
            <a:endParaRPr lang="en-US" sz="6600" dirty="0">
              <a:latin typeface="Times New Roman" panose="02020603050405020304" pitchFamily="18" charset="0"/>
              <a:cs typeface="Times New Roman" panose="02020603050405020304" pitchFamily="18" charset="0"/>
            </a:endParaRPr>
          </a:p>
        </p:txBody>
      </p:sp>
      <p:sp>
        <p:nvSpPr>
          <p:cNvPr id="43" name="TextBox 42"/>
          <p:cNvSpPr txBox="1"/>
          <p:nvPr/>
        </p:nvSpPr>
        <p:spPr>
          <a:xfrm>
            <a:off x="1269540" y="835098"/>
            <a:ext cx="17018460" cy="2554545"/>
          </a:xfrm>
          <a:prstGeom prst="rect">
            <a:avLst/>
          </a:prstGeom>
          <a:noFill/>
        </p:spPr>
        <p:txBody>
          <a:bodyPr wrap="square" rtlCol="0">
            <a:spAutoFit/>
          </a:bodyPr>
          <a:lstStyle/>
          <a:p>
            <a:r>
              <a:rPr lang="en-US" sz="4000" b="1" dirty="0">
                <a:solidFill>
                  <a:srgbClr val="0070C0"/>
                </a:solidFill>
                <a:latin typeface="Times New Roman" panose="02020603050405020304" pitchFamily="18" charset="0"/>
                <a:cs typeface="Times New Roman" panose="02020603050405020304" pitchFamily="18" charset="0"/>
              </a:rPr>
              <a:t>2. </a:t>
            </a:r>
            <a:r>
              <a:rPr lang="en-US" sz="4000" b="1" dirty="0" err="1">
                <a:solidFill>
                  <a:srgbClr val="0070C0"/>
                </a:solidFill>
                <a:latin typeface="Times New Roman" panose="02020603050405020304" pitchFamily="18" charset="0"/>
                <a:cs typeface="Times New Roman" panose="02020603050405020304" pitchFamily="18" charset="0"/>
              </a:rPr>
              <a:t>Cách</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dùng</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mạo</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từ</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xác</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dirty="0" err="1">
                <a:solidFill>
                  <a:srgbClr val="0070C0"/>
                </a:solidFill>
                <a:latin typeface="Times New Roman" panose="02020603050405020304" pitchFamily="18" charset="0"/>
                <a:cs typeface="Times New Roman" panose="02020603050405020304" pitchFamily="18" charset="0"/>
              </a:rPr>
              <a:t>định</a:t>
            </a:r>
            <a:r>
              <a:rPr lang="en-US" sz="4000" b="1" dirty="0">
                <a:solidFill>
                  <a:srgbClr val="0070C0"/>
                </a:solidFill>
                <a:latin typeface="Times New Roman" panose="02020603050405020304" pitchFamily="18" charset="0"/>
                <a:cs typeface="Times New Roman" panose="02020603050405020304" pitchFamily="18" charset="0"/>
              </a:rPr>
              <a:t> </a:t>
            </a:r>
            <a:r>
              <a:rPr lang="en-US" sz="4000" b="1" i="1" dirty="0">
                <a:solidFill>
                  <a:srgbClr val="0070C0"/>
                </a:solidFill>
                <a:latin typeface="Times New Roman" panose="02020603050405020304" pitchFamily="18" charset="0"/>
                <a:cs typeface="Times New Roman" panose="02020603050405020304" pitchFamily="18" charset="0"/>
              </a:rPr>
              <a:t>“the”</a:t>
            </a:r>
            <a:endParaRPr lang="en-US" sz="4000" dirty="0">
              <a:solidFill>
                <a:srgbClr val="0070C0"/>
              </a:solidFill>
              <a:latin typeface="Times New Roman" panose="02020603050405020304" pitchFamily="18" charset="0"/>
              <a:cs typeface="Times New Roman" panose="02020603050405020304" pitchFamily="18" charset="0"/>
            </a:endParaRPr>
          </a:p>
          <a:p>
            <a:r>
              <a:rPr lang="en-US" sz="4000" b="1" dirty="0">
                <a:latin typeface="Times New Roman" panose="02020603050405020304" pitchFamily="18" charset="0"/>
                <a:cs typeface="Times New Roman" panose="02020603050405020304" pitchFamily="18" charset="0"/>
                <a:sym typeface="Wingdings" panose="05000000000000000000" pitchFamily="2" charset="2"/>
              </a:rPr>
              <a:t></a:t>
            </a:r>
            <a:r>
              <a:rPr lang="en-US" sz="4000" b="1" dirty="0">
                <a:latin typeface="Times New Roman" panose="02020603050405020304" pitchFamily="18" charset="0"/>
                <a:cs typeface="Times New Roman" panose="02020603050405020304" pitchFamily="18" charset="0"/>
              </a:rPr>
              <a:t> The </a:t>
            </a:r>
            <a:r>
              <a:rPr lang="en-US" sz="4000" dirty="0" err="1">
                <a:latin typeface="Times New Roman" panose="02020603050405020304" pitchFamily="18" charset="0"/>
                <a:cs typeface="Times New Roman" panose="02020603050405020304" pitchFamily="18" charset="0"/>
              </a:rPr>
              <a:t>được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dùng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khi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danh</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từ</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chỉ</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đối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tượng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được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cả</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người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nói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lẫn</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người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nghe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biết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rõ</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đối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tượng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đó</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là</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ai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cái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gì</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Cụ</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thể</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mạo</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từ</a:t>
            </a:r>
            <a:r>
              <a:rPr lang="en-US" sz="4000" dirty="0">
                <a:latin typeface="Times New Roman" panose="02020603050405020304" pitchFamily="18" charset="0"/>
                <a:cs typeface="Times New Roman" panose="02020603050405020304" pitchFamily="18" charset="0"/>
              </a:rPr>
              <a:t> </a:t>
            </a:r>
            <a:r>
              <a:rPr lang="en-US" sz="4000" b="1" i="1" dirty="0">
                <a:latin typeface="Times New Roman" panose="02020603050405020304" pitchFamily="18" charset="0"/>
                <a:cs typeface="Times New Roman" panose="02020603050405020304" pitchFamily="18" charset="0"/>
              </a:rPr>
              <a:t>“the”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thường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gặp</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nhất</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trong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các</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trường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hợp</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sau</a:t>
            </a:r>
            <a:r>
              <a:rPr lang="en-US" sz="4000" dirty="0">
                <a:latin typeface="Times New Roman" panose="02020603050405020304" pitchFamily="18" charset="0"/>
                <a:cs typeface="Times New Roman" panose="02020603050405020304" pitchFamily="18"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3444107335"/>
              </p:ext>
            </p:extLst>
          </p:nvPr>
        </p:nvGraphicFramePr>
        <p:xfrm>
          <a:off x="838199" y="3426135"/>
          <a:ext cx="17183607" cy="6537960"/>
        </p:xfrm>
        <a:graphic>
          <a:graphicData uri="http://schemas.openxmlformats.org/drawingml/2006/table">
            <a:tbl>
              <a:tblPr firstRow="1" firstCol="1" bandRow="1">
                <a:tableStyleId>{BDBED569-4797-4DF1-A0F4-6AAB3CD982D8}</a:tableStyleId>
              </a:tblPr>
              <a:tblGrid>
                <a:gridCol w="8305801">
                  <a:extLst>
                    <a:ext uri="{9D8B030D-6E8A-4147-A177-3AD203B41FA5}">
                      <a16:colId xmlns:a16="http://schemas.microsoft.com/office/drawing/2014/main" val="2839838984"/>
                    </a:ext>
                  </a:extLst>
                </a:gridCol>
                <a:gridCol w="8877806">
                  <a:extLst>
                    <a:ext uri="{9D8B030D-6E8A-4147-A177-3AD203B41FA5}">
                      <a16:colId xmlns:a16="http://schemas.microsoft.com/office/drawing/2014/main" val="1116838490"/>
                    </a:ext>
                  </a:extLst>
                </a:gridCol>
              </a:tblGrid>
              <a:tr h="0">
                <a:tc>
                  <a:txBody>
                    <a:bodyPr/>
                    <a:lstStyle/>
                    <a:p>
                      <a:pPr algn="l">
                        <a:lnSpc>
                          <a:spcPct val="100000"/>
                        </a:lnSpc>
                        <a:spcAft>
                          <a:spcPts val="0"/>
                        </a:spcAft>
                      </a:pPr>
                      <a:r>
                        <a:rPr lang="en-US" sz="3300" b="1" dirty="0">
                          <a:solidFill>
                            <a:srgbClr val="0070C0"/>
                          </a:solidFill>
                          <a:effectLst/>
                          <a:latin typeface="Times New Roman" panose="02020603050405020304" pitchFamily="18" charset="0"/>
                          <a:cs typeface="Times New Roman" panose="02020603050405020304" pitchFamily="18" charset="0"/>
                          <a:sym typeface="Wingdings" panose="05000000000000000000" pitchFamily="2" charset="2"/>
                        </a:rPr>
                        <a: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Khi</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vật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thể</a:t>
                      </a:r>
                      <a:r>
                        <a:rPr lang="en-US" sz="3300" b="1" dirty="0">
                          <a:solidFill>
                            <a:srgbClr val="0070C0"/>
                          </a:solidFill>
                          <a:effectLst/>
                          <a:latin typeface="Times New Roman" panose="02020603050405020304" pitchFamily="18" charset="0"/>
                          <a:cs typeface="Times New Roman" panose="02020603050405020304" pitchFamily="18" charset="0"/>
                        </a:rPr>
                        <a:t> hay </a:t>
                      </a:r>
                      <a:r>
                        <a:rPr lang="en-US" sz="3300" b="1" dirty="0" err="1">
                          <a:solidFill>
                            <a:srgbClr val="0070C0"/>
                          </a:solidFill>
                          <a:effectLst/>
                          <a:latin typeface="Times New Roman" panose="02020603050405020304" pitchFamily="18" charset="0"/>
                          <a:cs typeface="Times New Roman" panose="02020603050405020304" pitchFamily="18" charset="0"/>
                        </a:rPr>
                        <a:t>nhóm</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vật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thể</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là</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duy</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nhất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hoặc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được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xem</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là</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duy</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nhất</a:t>
                      </a:r>
                      <a:endParaRPr lang="en-US" sz="33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3300" b="0" dirty="0">
                          <a:effectLst/>
                          <a:latin typeface="Times New Roman" panose="02020603050405020304" pitchFamily="18" charset="0"/>
                          <a:cs typeface="Times New Roman" panose="02020603050405020304" pitchFamily="18" charset="0"/>
                        </a:rPr>
                        <a:t>The Sun (</a:t>
                      </a:r>
                      <a:r>
                        <a:rPr lang="en-US" sz="3300" b="0" dirty="0" err="1">
                          <a:effectLst/>
                          <a:latin typeface="Times New Roman" panose="02020603050405020304" pitchFamily="18" charset="0"/>
                          <a:cs typeface="Times New Roman" panose="02020603050405020304" pitchFamily="18" charset="0"/>
                        </a:rPr>
                        <a:t>mặt</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trời</a:t>
                      </a:r>
                      <a:r>
                        <a:rPr lang="en-US" sz="3300" b="0" dirty="0">
                          <a:effectLst/>
                          <a:latin typeface="Times New Roman" panose="02020603050405020304" pitchFamily="18" charset="0"/>
                          <a:cs typeface="Times New Roman" panose="02020603050405020304" pitchFamily="18" charset="0"/>
                        </a:rPr>
                        <a:t>), the world (</a:t>
                      </a:r>
                      <a:r>
                        <a:rPr lang="en-US" sz="3300" b="0" dirty="0" err="1">
                          <a:effectLst/>
                          <a:latin typeface="Times New Roman" panose="02020603050405020304" pitchFamily="18" charset="0"/>
                          <a:cs typeface="Times New Roman" panose="02020603050405020304" pitchFamily="18" charset="0"/>
                        </a:rPr>
                        <a:t>thế</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giới</a:t>
                      </a:r>
                      <a:r>
                        <a:rPr lang="en-US" sz="3300" b="0" dirty="0">
                          <a:effectLst/>
                          <a:latin typeface="Times New Roman" panose="02020603050405020304" pitchFamily="18" charset="0"/>
                          <a:cs typeface="Times New Roman" panose="02020603050405020304" pitchFamily="18" charset="0"/>
                        </a:rPr>
                        <a:t>), the Earth (</a:t>
                      </a:r>
                      <a:r>
                        <a:rPr lang="en-US" sz="3300" b="0" dirty="0" err="1">
                          <a:effectLst/>
                          <a:latin typeface="Times New Roman" panose="02020603050405020304" pitchFamily="18" charset="0"/>
                          <a:cs typeface="Times New Roman" panose="02020603050405020304" pitchFamily="18" charset="0"/>
                        </a:rPr>
                        <a:t>Trái</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đất</a:t>
                      </a:r>
                      <a:r>
                        <a:rPr lang="en-US" sz="3300" b="0" dirty="0">
                          <a:effectLst/>
                          <a:latin typeface="Times New Roman" panose="02020603050405020304" pitchFamily="18" charset="0"/>
                          <a:cs typeface="Times New Roman" panose="02020603050405020304" pitchFamily="18" charset="0"/>
                        </a:rPr>
                        <a:t>)</a:t>
                      </a:r>
                      <a:endParaRPr lang="en-US" sz="33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148964"/>
                  </a:ext>
                </a:extLst>
              </a:tr>
              <a:tr h="0">
                <a:tc>
                  <a:txBody>
                    <a:bodyPr/>
                    <a:lstStyle/>
                    <a:p>
                      <a:pPr algn="l">
                        <a:lnSpc>
                          <a:spcPct val="100000"/>
                        </a:lnSpc>
                        <a:spcAft>
                          <a:spcPts val="0"/>
                        </a:spcAft>
                      </a:pPr>
                      <a:r>
                        <a:rPr lang="en-US" sz="3300" b="1" dirty="0">
                          <a:solidFill>
                            <a:srgbClr val="0070C0"/>
                          </a:solidFill>
                          <a:effectLst/>
                          <a:latin typeface="Times New Roman" panose="02020603050405020304" pitchFamily="18" charset="0"/>
                          <a:cs typeface="Times New Roman" panose="02020603050405020304" pitchFamily="18" charset="0"/>
                          <a:sym typeface="Wingdings" panose="05000000000000000000" pitchFamily="2" charset="2"/>
                        </a:rPr>
                        <a: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Trước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một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danh</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nếu</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danh</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này</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vừa</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được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đê</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cập</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trước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đó</a:t>
                      </a:r>
                      <a:endParaRPr lang="en-US" sz="33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3300" b="0" dirty="0">
                          <a:effectLst/>
                          <a:latin typeface="Times New Roman" panose="02020603050405020304" pitchFamily="18" charset="0"/>
                          <a:cs typeface="Times New Roman" panose="02020603050405020304" pitchFamily="18" charset="0"/>
                        </a:rPr>
                        <a:t>I see a dog. The dog is chasing a cat. The cat is chasing a mouse. (</a:t>
                      </a:r>
                      <a:r>
                        <a:rPr lang="en-US" sz="3300" b="0" dirty="0" err="1">
                          <a:effectLst/>
                          <a:latin typeface="Times New Roman" panose="02020603050405020304" pitchFamily="18" charset="0"/>
                          <a:cs typeface="Times New Roman" panose="02020603050405020304" pitchFamily="18" charset="0"/>
                        </a:rPr>
                        <a:t>Tôi</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thấy</a:t>
                      </a:r>
                      <a:r>
                        <a:rPr lang="en-US" sz="3300" b="0" dirty="0">
                          <a:effectLst/>
                          <a:latin typeface="Times New Roman" panose="02020603050405020304" pitchFamily="18" charset="0"/>
                          <a:cs typeface="Times New Roman" panose="02020603050405020304" pitchFamily="18" charset="0"/>
                        </a:rPr>
                        <a:t> 1 </a:t>
                      </a:r>
                      <a:r>
                        <a:rPr lang="en-US" sz="3300" b="0" dirty="0" err="1">
                          <a:effectLst/>
                          <a:latin typeface="Times New Roman" panose="02020603050405020304" pitchFamily="18" charset="0"/>
                          <a:cs typeface="Times New Roman" panose="02020603050405020304" pitchFamily="18" charset="0"/>
                        </a:rPr>
                        <a:t>chú</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chó</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Chú</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chó</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đó</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đang</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đuổi</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theo</a:t>
                      </a:r>
                      <a:r>
                        <a:rPr lang="en-US" sz="3300" b="0" dirty="0">
                          <a:effectLst/>
                          <a:latin typeface="Times New Roman" panose="02020603050405020304" pitchFamily="18" charset="0"/>
                          <a:cs typeface="Times New Roman" panose="02020603050405020304" pitchFamily="18" charset="0"/>
                        </a:rPr>
                        <a:t> 1 con </a:t>
                      </a:r>
                      <a:r>
                        <a:rPr lang="en-US" sz="3300" b="0" dirty="0" err="1">
                          <a:effectLst/>
                          <a:latin typeface="Times New Roman" panose="02020603050405020304" pitchFamily="18" charset="0"/>
                          <a:cs typeface="Times New Roman" panose="02020603050405020304" pitchFamily="18" charset="0"/>
                        </a:rPr>
                        <a:t>mèo</a:t>
                      </a:r>
                      <a:r>
                        <a:rPr lang="en-US" sz="3300" b="0" dirty="0">
                          <a:effectLst/>
                          <a:latin typeface="Times New Roman" panose="02020603050405020304" pitchFamily="18" charset="0"/>
                          <a:cs typeface="Times New Roman" panose="02020603050405020304" pitchFamily="18" charset="0"/>
                        </a:rPr>
                        <a:t>. Con </a:t>
                      </a:r>
                      <a:r>
                        <a:rPr lang="en-US" sz="3300" b="0" dirty="0" err="1">
                          <a:effectLst/>
                          <a:latin typeface="Times New Roman" panose="02020603050405020304" pitchFamily="18" charset="0"/>
                          <a:cs typeface="Times New Roman" panose="02020603050405020304" pitchFamily="18" charset="0"/>
                        </a:rPr>
                        <a:t>mèo</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đó</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đang</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đuổi</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theo</a:t>
                      </a:r>
                      <a:r>
                        <a:rPr lang="en-US" sz="3300" b="0" dirty="0">
                          <a:effectLst/>
                          <a:latin typeface="Times New Roman" panose="02020603050405020304" pitchFamily="18" charset="0"/>
                          <a:cs typeface="Times New Roman" panose="02020603050405020304" pitchFamily="18" charset="0"/>
                        </a:rPr>
                        <a:t> 1 con </a:t>
                      </a:r>
                      <a:r>
                        <a:rPr lang="en-US" sz="3300" b="0" dirty="0" err="1">
                          <a:effectLst/>
                          <a:latin typeface="Times New Roman" panose="02020603050405020304" pitchFamily="18" charset="0"/>
                          <a:cs typeface="Times New Roman" panose="02020603050405020304" pitchFamily="18" charset="0"/>
                        </a:rPr>
                        <a:t>chuột</a:t>
                      </a:r>
                      <a:r>
                        <a:rPr lang="en-US" sz="3300" b="0" dirty="0">
                          <a:effectLst/>
                          <a:latin typeface="Times New Roman" panose="02020603050405020304" pitchFamily="18" charset="0"/>
                          <a:cs typeface="Times New Roman" panose="02020603050405020304" pitchFamily="18" charset="0"/>
                        </a:rPr>
                        <a:t>.)</a:t>
                      </a:r>
                      <a:endParaRPr lang="en-US" sz="33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7528423"/>
                  </a:ext>
                </a:extLst>
              </a:tr>
              <a:tr h="0">
                <a:tc>
                  <a:txBody>
                    <a:bodyPr/>
                    <a:lstStyle/>
                    <a:p>
                      <a:pPr algn="l">
                        <a:lnSpc>
                          <a:spcPct val="100000"/>
                        </a:lnSpc>
                        <a:spcAft>
                          <a:spcPts val="0"/>
                        </a:spcAft>
                      </a:pPr>
                      <a:r>
                        <a:rPr lang="en-US" sz="3300" b="1" dirty="0">
                          <a:solidFill>
                            <a:srgbClr val="0070C0"/>
                          </a:solidFill>
                          <a:effectLst/>
                          <a:latin typeface="Times New Roman" panose="02020603050405020304" pitchFamily="18" charset="0"/>
                          <a:cs typeface="Times New Roman" panose="02020603050405020304" pitchFamily="18" charset="0"/>
                          <a:sym typeface="Wingdings" panose="05000000000000000000" pitchFamily="2" charset="2"/>
                        </a:rPr>
                        <a: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Trước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một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danh</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nếu</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danh</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này</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được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xác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bằng</a:t>
                      </a:r>
                      <a:r>
                        <a:rPr lang="en-US" sz="3300" b="1" dirty="0">
                          <a:solidFill>
                            <a:srgbClr val="0070C0"/>
                          </a:solidFill>
                          <a:effectLst/>
                          <a:latin typeface="Times New Roman" panose="02020603050405020304" pitchFamily="18" charset="0"/>
                          <a:cs typeface="Times New Roman" panose="02020603050405020304" pitchFamily="18" charset="0"/>
                        </a:rPr>
                        <a:t> 1 </a:t>
                      </a:r>
                      <a:r>
                        <a:rPr lang="en-US" sz="3300" b="1" dirty="0" err="1">
                          <a:solidFill>
                            <a:srgbClr val="0070C0"/>
                          </a:solidFill>
                          <a:effectLst/>
                          <a:latin typeface="Times New Roman" panose="02020603050405020304" pitchFamily="18" charset="0"/>
                          <a:cs typeface="Times New Roman" panose="02020603050405020304" pitchFamily="18" charset="0"/>
                        </a:rPr>
                        <a:t>cụm</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hoặc</a:t>
                      </a:r>
                      <a:r>
                        <a:rPr lang="en-US" sz="3300" b="1" dirty="0">
                          <a:solidFill>
                            <a:srgbClr val="0070C0"/>
                          </a:solidFill>
                          <a:effectLst/>
                          <a:latin typeface="Times New Roman" panose="02020603050405020304" pitchFamily="18" charset="0"/>
                          <a:cs typeface="Times New Roman" panose="02020603050405020304" pitchFamily="18" charset="0"/>
                        </a:rPr>
                        <a:t> 1 </a:t>
                      </a:r>
                      <a:r>
                        <a:rPr lang="en-US" sz="3300" b="1" dirty="0" err="1">
                          <a:solidFill>
                            <a:srgbClr val="0070C0"/>
                          </a:solidFill>
                          <a:effectLst/>
                          <a:latin typeface="Times New Roman" panose="02020603050405020304" pitchFamily="18" charset="0"/>
                          <a:cs typeface="Times New Roman" panose="02020603050405020304" pitchFamily="18" charset="0"/>
                        </a:rPr>
                        <a:t>mệnh</a:t>
                      </a:r>
                      <a:r>
                        <a:rPr lang="en-US" sz="3300" b="1" dirty="0">
                          <a:solidFill>
                            <a:srgbClr val="0070C0"/>
                          </a:solidFill>
                          <a:effectLst/>
                          <a:latin typeface="Times New Roman" panose="02020603050405020304" pitchFamily="18" charset="0"/>
                          <a:cs typeface="Times New Roman" panose="02020603050405020304" pitchFamily="18" charset="0"/>
                        </a:rPr>
                        <a:t> </a:t>
                      </a:r>
                      <a:r>
                        <a:rPr lang="vi-VN" sz="3300" b="1" dirty="0">
                          <a:solidFill>
                            <a:srgbClr val="0070C0"/>
                          </a:solidFill>
                          <a:effectLst/>
                          <a:latin typeface="Times New Roman" panose="02020603050405020304" pitchFamily="18" charset="0"/>
                          <a:cs typeface="Times New Roman" panose="02020603050405020304" pitchFamily="18" charset="0"/>
                        </a:rPr>
                        <a:t>đề</a:t>
                      </a:r>
                      <a:endParaRPr lang="en-US" sz="33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3300" b="0" dirty="0">
                          <a:effectLst/>
                          <a:latin typeface="Times New Roman" panose="02020603050405020304" pitchFamily="18" charset="0"/>
                          <a:cs typeface="Times New Roman" panose="02020603050405020304" pitchFamily="18" charset="0"/>
                        </a:rPr>
                        <a:t>The teacher that I met yesterday is my sister in law. (</a:t>
                      </a:r>
                      <a:r>
                        <a:rPr lang="en-US" sz="3300" b="0" dirty="0" err="1">
                          <a:effectLst/>
                          <a:latin typeface="Times New Roman" panose="02020603050405020304" pitchFamily="18" charset="0"/>
                          <a:cs typeface="Times New Roman" panose="02020603050405020304" pitchFamily="18" charset="0"/>
                        </a:rPr>
                        <a:t>Cô</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giáo</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tôi</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gặp</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hôm</a:t>
                      </a:r>
                      <a:r>
                        <a:rPr lang="en-US" sz="3300" b="0" dirty="0">
                          <a:effectLst/>
                          <a:latin typeface="Times New Roman" panose="02020603050405020304" pitchFamily="18" charset="0"/>
                          <a:cs typeface="Times New Roman" panose="02020603050405020304" pitchFamily="18" charset="0"/>
                        </a:rPr>
                        <a:t> qua </a:t>
                      </a:r>
                      <a:r>
                        <a:rPr lang="en-US" sz="3300" b="0" dirty="0" err="1">
                          <a:effectLst/>
                          <a:latin typeface="Times New Roman" panose="02020603050405020304" pitchFamily="18" charset="0"/>
                          <a:cs typeface="Times New Roman" panose="02020603050405020304" pitchFamily="18" charset="0"/>
                        </a:rPr>
                        <a:t>là</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chị</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dâu</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tôi</a:t>
                      </a:r>
                      <a:r>
                        <a:rPr lang="en-US" sz="3300" b="0" dirty="0">
                          <a:effectLst/>
                          <a:latin typeface="Times New Roman" panose="02020603050405020304" pitchFamily="18" charset="0"/>
                          <a:cs typeface="Times New Roman" panose="02020603050405020304" pitchFamily="18" charset="0"/>
                        </a:rPr>
                        <a:t>.)</a:t>
                      </a:r>
                      <a:endParaRPr lang="en-US" sz="33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71083930"/>
                  </a:ext>
                </a:extLst>
              </a:tr>
              <a:tr h="0">
                <a:tc>
                  <a:txBody>
                    <a:bodyPr/>
                    <a:lstStyle/>
                    <a:p>
                      <a:pPr algn="l">
                        <a:lnSpc>
                          <a:spcPct val="100000"/>
                        </a:lnSpc>
                        <a:spcAft>
                          <a:spcPts val="0"/>
                        </a:spcAft>
                      </a:pPr>
                      <a:r>
                        <a:rPr lang="en-US" sz="3300" b="1" dirty="0">
                          <a:solidFill>
                            <a:srgbClr val="0070C0"/>
                          </a:solidFill>
                          <a:effectLst/>
                          <a:latin typeface="Times New Roman" panose="02020603050405020304" pitchFamily="18" charset="0"/>
                          <a:cs typeface="Times New Roman" panose="02020603050405020304" pitchFamily="18" charset="0"/>
                          <a:sym typeface="Wingdings" panose="05000000000000000000" pitchFamily="2" charset="2"/>
                        </a:rPr>
                        <a: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Đặt</a:t>
                      </a:r>
                      <a:r>
                        <a:rPr lang="en-US" sz="3300" b="1" dirty="0">
                          <a:solidFill>
                            <a:srgbClr val="0070C0"/>
                          </a:solidFill>
                          <a:effectLst/>
                          <a:latin typeface="Times New Roman" panose="02020603050405020304" pitchFamily="18" charset="0"/>
                          <a:cs typeface="Times New Roman" panose="02020603050405020304" pitchFamily="18" charset="0"/>
                        </a:rPr>
                        <a:t> the </a:t>
                      </a:r>
                      <a:r>
                        <a:rPr lang="en-US" sz="3300" b="1" dirty="0" err="1">
                          <a:solidFill>
                            <a:srgbClr val="0070C0"/>
                          </a:solidFill>
                          <a:effectLst/>
                          <a:latin typeface="Times New Roman" panose="02020603050405020304" pitchFamily="18" charset="0"/>
                          <a:cs typeface="Times New Roman" panose="02020603050405020304" pitchFamily="18" charset="0"/>
                        </a:rPr>
                        <a:t>trước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một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tính</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để</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chỉ</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một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nhóm</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người</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nhất</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định</a:t>
                      </a:r>
                      <a:endParaRPr lang="en-US" sz="33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3300" b="0">
                          <a:effectLst/>
                          <a:latin typeface="Times New Roman" panose="02020603050405020304" pitchFamily="18" charset="0"/>
                          <a:cs typeface="Times New Roman" panose="02020603050405020304" pitchFamily="18" charset="0"/>
                        </a:rPr>
                        <a:t>the old (người già), the poor (người nghèo), the rich (người giàu)</a:t>
                      </a:r>
                      <a:endParaRPr lang="en-US" sz="33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8955256"/>
                  </a:ext>
                </a:extLst>
              </a:tr>
              <a:tr h="0">
                <a:tc>
                  <a:txBody>
                    <a:bodyPr/>
                    <a:lstStyle/>
                    <a:p>
                      <a:pPr algn="l">
                        <a:lnSpc>
                          <a:spcPct val="100000"/>
                        </a:lnSpc>
                        <a:spcAft>
                          <a:spcPts val="0"/>
                        </a:spcAft>
                      </a:pPr>
                      <a:r>
                        <a:rPr lang="en-US" sz="3300" b="1" dirty="0">
                          <a:solidFill>
                            <a:srgbClr val="0070C0"/>
                          </a:solidFill>
                          <a:effectLst/>
                          <a:latin typeface="Times New Roman" panose="02020603050405020304" pitchFamily="18" charset="0"/>
                          <a:cs typeface="Times New Roman" panose="02020603050405020304" pitchFamily="18" charset="0"/>
                          <a:sym typeface="Wingdings" panose="05000000000000000000" pitchFamily="2" charset="2"/>
                        </a:rPr>
                        <a:t></a:t>
                      </a:r>
                      <a:r>
                        <a:rPr lang="en-US" sz="3300" b="1" dirty="0">
                          <a:solidFill>
                            <a:srgbClr val="0070C0"/>
                          </a:solidFill>
                          <a:effectLst/>
                          <a:latin typeface="Times New Roman" panose="02020603050405020304" pitchFamily="18" charset="0"/>
                          <a:cs typeface="Times New Roman" panose="02020603050405020304" pitchFamily="18" charset="0"/>
                        </a:rPr>
                        <a:t> The </a:t>
                      </a:r>
                      <a:r>
                        <a:rPr lang="en-US" sz="3300" b="1" dirty="0" err="1">
                          <a:solidFill>
                            <a:srgbClr val="0070C0"/>
                          </a:solidFill>
                          <a:effectLst/>
                          <a:latin typeface="Times New Roman" panose="02020603050405020304" pitchFamily="18" charset="0"/>
                          <a:cs typeface="Times New Roman" panose="02020603050405020304" pitchFamily="18" charset="0"/>
                        </a:rPr>
                        <a:t>được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dùng</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trước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những</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danh</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từ</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riêng</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chỉ</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biển</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sông</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quần</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đảo</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dãy</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núi</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tên</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gọi</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số</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nhiều</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của</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các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nước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sa</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mạc</a:t>
                      </a:r>
                      <a:r>
                        <a:rPr lang="en-US" sz="3300" b="1" dirty="0">
                          <a:solidFill>
                            <a:srgbClr val="0070C0"/>
                          </a:solidFill>
                          <a:effectLst/>
                          <a:latin typeface="Times New Roman" panose="02020603050405020304" pitchFamily="18" charset="0"/>
                          <a:cs typeface="Times New Roman" panose="02020603050405020304" pitchFamily="18" charset="0"/>
                        </a:rPr>
                        <a:t>, </a:t>
                      </a:r>
                      <a:r>
                        <a:rPr lang="en-US" sz="3300" b="1" dirty="0" err="1">
                          <a:solidFill>
                            <a:srgbClr val="0070C0"/>
                          </a:solidFill>
                          <a:effectLst/>
                          <a:latin typeface="Times New Roman" panose="02020603050405020304" pitchFamily="18" charset="0"/>
                          <a:cs typeface="Times New Roman" panose="02020603050405020304" pitchFamily="18" charset="0"/>
                        </a:rPr>
                        <a:t>miền</a:t>
                      </a:r>
                      <a:r>
                        <a:rPr lang="en-US" sz="3300" b="1" dirty="0">
                          <a:solidFill>
                            <a:srgbClr val="0070C0"/>
                          </a:solidFill>
                          <a:effectLst/>
                          <a:latin typeface="Times New Roman" panose="02020603050405020304" pitchFamily="18" charset="0"/>
                          <a:cs typeface="Times New Roman" panose="02020603050405020304" pitchFamily="18" charset="0"/>
                        </a:rPr>
                        <a:t>,...</a:t>
                      </a:r>
                      <a:endParaRPr lang="en-US" sz="33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3300" b="0" dirty="0">
                          <a:effectLst/>
                          <a:latin typeface="Times New Roman" panose="02020603050405020304" pitchFamily="18" charset="0"/>
                          <a:cs typeface="Times New Roman" panose="02020603050405020304" pitchFamily="18" charset="0"/>
                        </a:rPr>
                        <a:t>The Pacific Ocean (</a:t>
                      </a:r>
                      <a:r>
                        <a:rPr lang="en-US" sz="3300" b="0" dirty="0" err="1">
                          <a:effectLst/>
                          <a:latin typeface="Times New Roman" panose="02020603050405020304" pitchFamily="18" charset="0"/>
                          <a:cs typeface="Times New Roman" panose="02020603050405020304" pitchFamily="18" charset="0"/>
                        </a:rPr>
                        <a:t>Thái</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Bình</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Dương</a:t>
                      </a:r>
                      <a:r>
                        <a:rPr lang="en-US" sz="3300" b="0" dirty="0">
                          <a:effectLst/>
                          <a:latin typeface="Times New Roman" panose="02020603050405020304" pitchFamily="18" charset="0"/>
                          <a:cs typeface="Times New Roman" panose="02020603050405020304" pitchFamily="18" charset="0"/>
                        </a:rPr>
                        <a:t>), The United States (</a:t>
                      </a:r>
                      <a:r>
                        <a:rPr lang="en-US" sz="3300" b="0" dirty="0" err="1">
                          <a:effectLst/>
                          <a:latin typeface="Times New Roman" panose="02020603050405020304" pitchFamily="18" charset="0"/>
                          <a:cs typeface="Times New Roman" panose="02020603050405020304" pitchFamily="18" charset="0"/>
                        </a:rPr>
                        <a:t>Hợp</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chủng</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quốc</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Hoa</a:t>
                      </a:r>
                      <a:r>
                        <a:rPr lang="en-US" sz="3300" b="0" dirty="0">
                          <a:effectLst/>
                          <a:latin typeface="Times New Roman" panose="02020603050405020304" pitchFamily="18" charset="0"/>
                          <a:cs typeface="Times New Roman" panose="02020603050405020304" pitchFamily="18" charset="0"/>
                        </a:rPr>
                        <a:t> </a:t>
                      </a:r>
                      <a:r>
                        <a:rPr lang="en-US" sz="3300" b="0" dirty="0" err="1">
                          <a:effectLst/>
                          <a:latin typeface="Times New Roman" panose="02020603050405020304" pitchFamily="18" charset="0"/>
                          <a:cs typeface="Times New Roman" panose="02020603050405020304" pitchFamily="18" charset="0"/>
                        </a:rPr>
                        <a:t>Kỳ</a:t>
                      </a:r>
                      <a:r>
                        <a:rPr lang="en-US" sz="3300" b="0" dirty="0">
                          <a:effectLst/>
                          <a:latin typeface="Times New Roman" panose="02020603050405020304" pitchFamily="18" charset="0"/>
                          <a:cs typeface="Times New Roman" panose="02020603050405020304" pitchFamily="18" charset="0"/>
                        </a:rPr>
                        <a:t>), the Alps (</a:t>
                      </a:r>
                      <a:r>
                        <a:rPr lang="en-US" sz="3300" b="0" dirty="0" err="1">
                          <a:effectLst/>
                          <a:latin typeface="Times New Roman" panose="02020603050405020304" pitchFamily="18" charset="0"/>
                          <a:cs typeface="Times New Roman" panose="02020603050405020304" pitchFamily="18" charset="0"/>
                        </a:rPr>
                        <a:t>Dãy</a:t>
                      </a:r>
                      <a:r>
                        <a:rPr lang="en-US" sz="3300" b="0" dirty="0">
                          <a:effectLst/>
                          <a:latin typeface="Times New Roman" panose="02020603050405020304" pitchFamily="18" charset="0"/>
                          <a:cs typeface="Times New Roman" panose="02020603050405020304" pitchFamily="18" charset="0"/>
                        </a:rPr>
                        <a:t> An </a:t>
                      </a:r>
                      <a:r>
                        <a:rPr lang="en-US" sz="3300" b="0" dirty="0" err="1">
                          <a:effectLst/>
                          <a:latin typeface="Times New Roman" panose="02020603050405020304" pitchFamily="18" charset="0"/>
                          <a:cs typeface="Times New Roman" panose="02020603050405020304" pitchFamily="18" charset="0"/>
                        </a:rPr>
                        <a:t>pơ</a:t>
                      </a:r>
                      <a:r>
                        <a:rPr lang="en-US" sz="3300" b="0" dirty="0">
                          <a:effectLst/>
                          <a:latin typeface="Times New Roman" panose="02020603050405020304" pitchFamily="18" charset="0"/>
                          <a:cs typeface="Times New Roman" panose="02020603050405020304" pitchFamily="18" charset="0"/>
                        </a:rPr>
                        <a:t>)</a:t>
                      </a:r>
                      <a:endParaRPr lang="en-US" sz="33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9049290"/>
                  </a:ext>
                </a:extLst>
              </a:tr>
            </a:tbl>
          </a:graphicData>
        </a:graphic>
      </p:graphicFrame>
    </p:spTree>
    <p:extLst>
      <p:ext uri="{BB962C8B-B14F-4D97-AF65-F5344CB8AC3E}">
        <p14:creationId xmlns:p14="http://schemas.microsoft.com/office/powerpoint/2010/main" val="241250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3">
                                            <p:txEl>
                                              <p:pRg st="0" end="0"/>
                                            </p:txEl>
                                          </p:spTgt>
                                        </p:tgtEl>
                                        <p:attrNameLst>
                                          <p:attrName>style.visibility</p:attrName>
                                        </p:attrNameLst>
                                      </p:cBhvr>
                                      <p:to>
                                        <p:strVal val="visible"/>
                                      </p:to>
                                    </p:set>
                                    <p:animEffect transition="in" filter="barn(inVertical)">
                                      <p:cBhvr>
                                        <p:cTn id="12" dur="500"/>
                                        <p:tgtEl>
                                          <p:spTgt spid="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3">
                                            <p:txEl>
                                              <p:pRg st="1" end="1"/>
                                            </p:txEl>
                                          </p:spTgt>
                                        </p:tgtEl>
                                        <p:attrNameLst>
                                          <p:attrName>style.visibility</p:attrName>
                                        </p:attrNameLst>
                                      </p:cBhvr>
                                      <p:to>
                                        <p:strVal val="visible"/>
                                      </p:to>
                                    </p:set>
                                    <p:animEffect transition="in" filter="barn(inVertical)">
                                      <p:cBhvr>
                                        <p:cTn id="17" dur="500"/>
                                        <p:tgtEl>
                                          <p:spTgt spid="4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plus(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2459"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5177607" y="675143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523924" y="862403"/>
            <a:ext cx="15240152" cy="8562194"/>
          </a:xfrm>
          <a:custGeom>
            <a:avLst/>
            <a:gdLst/>
            <a:ahLst/>
            <a:cxnLst/>
            <a:rect l="l" t="t" r="r" b="b"/>
            <a:pathLst>
              <a:path w="15240152" h="8562194">
                <a:moveTo>
                  <a:pt x="0" y="0"/>
                </a:moveTo>
                <a:lnTo>
                  <a:pt x="15240152" y="0"/>
                </a:lnTo>
                <a:lnTo>
                  <a:pt x="15240152" y="8562194"/>
                </a:lnTo>
                <a:lnTo>
                  <a:pt x="0" y="85621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 name="Group 5"/>
          <p:cNvGrpSpPr/>
          <p:nvPr/>
        </p:nvGrpSpPr>
        <p:grpSpPr>
          <a:xfrm>
            <a:off x="3110393" y="1800108"/>
            <a:ext cx="12067213" cy="6686783"/>
            <a:chOff x="0" y="0"/>
            <a:chExt cx="2850029" cy="1579282"/>
          </a:xfrm>
        </p:grpSpPr>
        <p:sp>
          <p:nvSpPr>
            <p:cNvPr id="6" name="Freeform 6"/>
            <p:cNvSpPr/>
            <p:nvPr/>
          </p:nvSpPr>
          <p:spPr>
            <a:xfrm>
              <a:off x="0" y="0"/>
              <a:ext cx="2850029" cy="1579282"/>
            </a:xfrm>
            <a:custGeom>
              <a:avLst/>
              <a:gdLst/>
              <a:ahLst/>
              <a:cxnLst/>
              <a:rect l="l" t="t" r="r" b="b"/>
              <a:pathLst>
                <a:path w="2850029" h="1579282">
                  <a:moveTo>
                    <a:pt x="32720" y="0"/>
                  </a:moveTo>
                  <a:lnTo>
                    <a:pt x="2817309" y="0"/>
                  </a:lnTo>
                  <a:cubicBezTo>
                    <a:pt x="2835380" y="0"/>
                    <a:pt x="2850029" y="14649"/>
                    <a:pt x="2850029" y="32720"/>
                  </a:cubicBezTo>
                  <a:lnTo>
                    <a:pt x="2850029" y="1546562"/>
                  </a:lnTo>
                  <a:cubicBezTo>
                    <a:pt x="2850029" y="1564633"/>
                    <a:pt x="2835380" y="1579282"/>
                    <a:pt x="2817309" y="1579282"/>
                  </a:cubicBezTo>
                  <a:lnTo>
                    <a:pt x="32720" y="1579282"/>
                  </a:lnTo>
                  <a:cubicBezTo>
                    <a:pt x="14649" y="1579282"/>
                    <a:pt x="0" y="1564633"/>
                    <a:pt x="0" y="1546562"/>
                  </a:cubicBezTo>
                  <a:lnTo>
                    <a:pt x="0" y="32720"/>
                  </a:lnTo>
                  <a:cubicBezTo>
                    <a:pt x="0" y="14649"/>
                    <a:pt x="14649" y="0"/>
                    <a:pt x="32720" y="0"/>
                  </a:cubicBezTo>
                  <a:close/>
                </a:path>
              </a:pathLst>
            </a:custGeom>
            <a:solidFill>
              <a:srgbClr val="EFF1E7"/>
            </a:solidFill>
            <a:ln w="76200" cap="rnd">
              <a:solidFill>
                <a:srgbClr val="483A00"/>
              </a:solidFill>
              <a:prstDash val="solid"/>
              <a:round/>
            </a:ln>
          </p:spPr>
          <p:txBody>
            <a:bodyPr/>
            <a:lstStyle/>
            <a:p>
              <a:endParaRPr lang="en-US"/>
            </a:p>
          </p:txBody>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1173307">
            <a:off x="15632479" y="6091794"/>
            <a:ext cx="1254944" cy="1223000"/>
          </a:xfrm>
          <a:custGeom>
            <a:avLst/>
            <a:gdLst/>
            <a:ahLst/>
            <a:cxnLst/>
            <a:rect l="l" t="t" r="r" b="b"/>
            <a:pathLst>
              <a:path w="1254944" h="1223000">
                <a:moveTo>
                  <a:pt x="0" y="0"/>
                </a:moveTo>
                <a:lnTo>
                  <a:pt x="1254945" y="0"/>
                </a:lnTo>
                <a:lnTo>
                  <a:pt x="1254945" y="1223001"/>
                </a:lnTo>
                <a:lnTo>
                  <a:pt x="0" y="12230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3024251" y="3702400"/>
            <a:ext cx="1257309" cy="1455832"/>
          </a:xfrm>
          <a:custGeom>
            <a:avLst/>
            <a:gdLst/>
            <a:ahLst/>
            <a:cxnLst/>
            <a:rect l="l" t="t" r="r" b="b"/>
            <a:pathLst>
              <a:path w="1257309" h="1455832">
                <a:moveTo>
                  <a:pt x="0" y="0"/>
                </a:moveTo>
                <a:lnTo>
                  <a:pt x="1257309" y="0"/>
                </a:lnTo>
                <a:lnTo>
                  <a:pt x="1257309" y="1455832"/>
                </a:lnTo>
                <a:lnTo>
                  <a:pt x="0" y="14558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211310">
            <a:off x="2575703" y="1515660"/>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a:off x="2527578" y="7400827"/>
            <a:ext cx="1885713" cy="1313142"/>
          </a:xfrm>
          <a:custGeom>
            <a:avLst/>
            <a:gdLst/>
            <a:ahLst/>
            <a:cxnLst/>
            <a:rect l="l" t="t" r="r" b="b"/>
            <a:pathLst>
              <a:path w="1885713" h="1313142">
                <a:moveTo>
                  <a:pt x="0" y="0"/>
                </a:moveTo>
                <a:lnTo>
                  <a:pt x="1885713" y="0"/>
                </a:lnTo>
                <a:lnTo>
                  <a:pt x="1885713" y="1313141"/>
                </a:lnTo>
                <a:lnTo>
                  <a:pt x="0" y="13131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2" name="TextBox 12"/>
          <p:cNvSpPr txBox="1"/>
          <p:nvPr/>
        </p:nvSpPr>
        <p:spPr>
          <a:xfrm>
            <a:off x="3093262" y="2889088"/>
            <a:ext cx="12061769" cy="1821653"/>
          </a:xfrm>
          <a:prstGeom prst="rect">
            <a:avLst/>
          </a:prstGeom>
        </p:spPr>
        <p:txBody>
          <a:bodyPr wrap="square" lIns="0" tIns="0" rIns="0" bIns="0" rtlCol="0" anchor="t">
            <a:spAutoFit/>
          </a:bodyPr>
          <a:lstStyle/>
          <a:p>
            <a:pPr algn="ctr">
              <a:lnSpc>
                <a:spcPts val="12257"/>
              </a:lnSpc>
            </a:pPr>
            <a:r>
              <a:rPr lang="vi-VN" sz="16600" dirty="0">
                <a:solidFill>
                  <a:srgbClr val="483A00"/>
                </a:solidFill>
                <a:latin typeface="Baloo Thambi" panose="020B0604020202020204" charset="0"/>
                <a:cs typeface="Baloo Thambi" panose="020B0604020202020204" charset="0"/>
              </a:rPr>
              <a:t>Game </a:t>
            </a:r>
            <a:endParaRPr lang="en-US" sz="9600" dirty="0">
              <a:solidFill>
                <a:srgbClr val="483A00"/>
              </a:solidFill>
              <a:latin typeface="Baloo Thambi" panose="020B0604020202020204" charset="0"/>
              <a:cs typeface="Baloo Thambi" panose="020B0604020202020204" charset="0"/>
            </a:endParaRPr>
          </a:p>
        </p:txBody>
      </p:sp>
      <p:sp>
        <p:nvSpPr>
          <p:cNvPr id="19" name="Freeform 19"/>
          <p:cNvSpPr/>
          <p:nvPr/>
        </p:nvSpPr>
        <p:spPr>
          <a:xfrm rot="403428">
            <a:off x="13688137" y="1465407"/>
            <a:ext cx="1993808" cy="2057400"/>
          </a:xfrm>
          <a:custGeom>
            <a:avLst/>
            <a:gdLst/>
            <a:ahLst/>
            <a:cxnLst/>
            <a:rect l="l" t="t" r="r" b="b"/>
            <a:pathLst>
              <a:path w="1993808" h="2057400">
                <a:moveTo>
                  <a:pt x="0" y="0"/>
                </a:moveTo>
                <a:lnTo>
                  <a:pt x="1993808" y="0"/>
                </a:lnTo>
                <a:lnTo>
                  <a:pt x="1993808" y="2057400"/>
                </a:lnTo>
                <a:lnTo>
                  <a:pt x="0" y="20574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0" name="Freeform 20"/>
          <p:cNvSpPr/>
          <p:nvPr/>
        </p:nvSpPr>
        <p:spPr>
          <a:xfrm rot="-417858">
            <a:off x="13973887" y="6993803"/>
            <a:ext cx="1741724" cy="1767432"/>
          </a:xfrm>
          <a:custGeom>
            <a:avLst/>
            <a:gdLst/>
            <a:ahLst/>
            <a:cxnLst/>
            <a:rect l="l" t="t" r="r" b="b"/>
            <a:pathLst>
              <a:path w="1741724" h="1767432">
                <a:moveTo>
                  <a:pt x="0" y="0"/>
                </a:moveTo>
                <a:lnTo>
                  <a:pt x="1741725" y="0"/>
                </a:lnTo>
                <a:lnTo>
                  <a:pt x="1741725" y="1767432"/>
                </a:lnTo>
                <a:lnTo>
                  <a:pt x="0" y="176743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21" name="Freeform 21"/>
          <p:cNvSpPr/>
          <p:nvPr/>
        </p:nvSpPr>
        <p:spPr>
          <a:xfrm rot="-547271">
            <a:off x="626238" y="4580441"/>
            <a:ext cx="1637406" cy="1708868"/>
          </a:xfrm>
          <a:custGeom>
            <a:avLst/>
            <a:gdLst/>
            <a:ahLst/>
            <a:cxnLst/>
            <a:rect l="l" t="t" r="r" b="b"/>
            <a:pathLst>
              <a:path w="1637406" h="1708868">
                <a:moveTo>
                  <a:pt x="0" y="0"/>
                </a:moveTo>
                <a:lnTo>
                  <a:pt x="1637406" y="0"/>
                </a:lnTo>
                <a:lnTo>
                  <a:pt x="1637406" y="1708867"/>
                </a:lnTo>
                <a:lnTo>
                  <a:pt x="0" y="170886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2" name="Freeform 22"/>
          <p:cNvSpPr/>
          <p:nvPr/>
        </p:nvSpPr>
        <p:spPr>
          <a:xfrm rot="808354">
            <a:off x="16000291" y="3907893"/>
            <a:ext cx="1463768" cy="1930629"/>
          </a:xfrm>
          <a:custGeom>
            <a:avLst/>
            <a:gdLst/>
            <a:ahLst/>
            <a:cxnLst/>
            <a:rect l="l" t="t" r="r" b="b"/>
            <a:pathLst>
              <a:path w="1463768" h="1930629">
                <a:moveTo>
                  <a:pt x="0" y="0"/>
                </a:moveTo>
                <a:lnTo>
                  <a:pt x="1463768" y="0"/>
                </a:lnTo>
                <a:lnTo>
                  <a:pt x="1463768" y="1930629"/>
                </a:lnTo>
                <a:lnTo>
                  <a:pt x="0" y="1930629"/>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3" name="Rectangle 12"/>
          <p:cNvSpPr/>
          <p:nvPr/>
        </p:nvSpPr>
        <p:spPr>
          <a:xfrm>
            <a:off x="3918740" y="4531741"/>
            <a:ext cx="11345008" cy="2308324"/>
          </a:xfrm>
          <a:prstGeom prst="rect">
            <a:avLst/>
          </a:prstGeom>
        </p:spPr>
        <p:txBody>
          <a:bodyPr wrap="square">
            <a:spAutoFit/>
          </a:bodyPr>
          <a:lstStyle/>
          <a:p>
            <a:r>
              <a:rPr lang="en-US" sz="3600" dirty="0">
                <a:hlinkClick r:id="rId22"/>
              </a:rPr>
              <a:t>https://www.baamboozle.com/game/75374</a:t>
            </a:r>
            <a:r>
              <a:rPr lang="vi-VN" sz="3600" dirty="0"/>
              <a:t> </a:t>
            </a:r>
          </a:p>
          <a:p>
            <a:r>
              <a:rPr lang="en-US" sz="3600" dirty="0">
                <a:hlinkClick r:id="rId23"/>
              </a:rPr>
              <a:t>https://wordwall.net/resource/20776148/determiners-a-an-the-no-article</a:t>
            </a:r>
            <a:r>
              <a:rPr lang="vi-VN" sz="3600" dirty="0"/>
              <a:t> </a:t>
            </a:r>
          </a:p>
          <a:p>
            <a:endParaRPr lang="en-US" sz="3600" dirty="0"/>
          </a:p>
        </p:txBody>
      </p:sp>
    </p:spTree>
    <p:extLst>
      <p:ext uri="{BB962C8B-B14F-4D97-AF65-F5344CB8AC3E}">
        <p14:creationId xmlns:p14="http://schemas.microsoft.com/office/powerpoint/2010/main" val="1066817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1</a:t>
            </a:r>
            <a:endParaRPr lang="en-US" sz="13800" dirty="0">
              <a:solidFill>
                <a:srgbClr val="483A00"/>
              </a:solidFill>
              <a:latin typeface="Baloo Thambi"/>
            </a:endParaRPr>
          </a:p>
        </p:txBody>
      </p:sp>
      <p:sp>
        <p:nvSpPr>
          <p:cNvPr id="15" name="Google Shape;465;p41"/>
          <p:cNvSpPr txBox="1">
            <a:spLocks/>
          </p:cNvSpPr>
          <p:nvPr/>
        </p:nvSpPr>
        <p:spPr>
          <a:xfrm>
            <a:off x="3465925" y="5792368"/>
            <a:ext cx="111252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9900" dirty="0">
                <a:latin typeface="Baloo Thambi" panose="020B0604020202020204" charset="0"/>
                <a:cs typeface="Baloo Thambi" panose="020B0604020202020204" charset="0"/>
              </a:rPr>
              <a:t>THEORY</a:t>
            </a: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sz="8000" b="1" dirty="0">
                <a:solidFill>
                  <a:srgbClr val="FF0000"/>
                </a:solidFill>
                <a:latin typeface="Ink Free" panose="03080402000500000000" pitchFamily="66" charset="0"/>
              </a:rPr>
              <a:t>III. </a:t>
            </a:r>
            <a:r>
              <a:rPr lang="en-US" sz="8000" b="1" dirty="0">
                <a:solidFill>
                  <a:srgbClr val="FF0000"/>
                </a:solidFill>
                <a:latin typeface="Ink Free" panose="03080402000500000000" pitchFamily="66" charset="0"/>
              </a:rPr>
              <a:t>PHONETICS</a:t>
            </a:r>
          </a:p>
        </p:txBody>
      </p:sp>
    </p:spTree>
    <p:extLst>
      <p:ext uri="{BB962C8B-B14F-4D97-AF65-F5344CB8AC3E}">
        <p14:creationId xmlns:p14="http://schemas.microsoft.com/office/powerpoint/2010/main" val="2992069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3" name="Group 3"/>
          <p:cNvGrpSpPr/>
          <p:nvPr/>
        </p:nvGrpSpPr>
        <p:grpSpPr>
          <a:xfrm>
            <a:off x="327610" y="723900"/>
            <a:ext cx="17731790" cy="90678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2" name="Freeform 32"/>
          <p:cNvSpPr/>
          <p:nvPr/>
        </p:nvSpPr>
        <p:spPr>
          <a:xfrm>
            <a:off x="-193588" y="-141898"/>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rot="1347170">
            <a:off x="16628042" y="8263247"/>
            <a:ext cx="1546967" cy="1950889"/>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4" name="Freeform 34"/>
          <p:cNvSpPr/>
          <p:nvPr/>
        </p:nvSpPr>
        <p:spPr>
          <a:xfrm>
            <a:off x="126690" y="8549678"/>
            <a:ext cx="2235509" cy="1737322"/>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5" name="Freeform 35"/>
          <p:cNvSpPr/>
          <p:nvPr/>
        </p:nvSpPr>
        <p:spPr>
          <a:xfrm>
            <a:off x="16874894" y="-665022"/>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2"/>
            <a:stretch>
              <a:fillRect/>
            </a:stretch>
          </a:blipFill>
        </p:spPr>
        <p:txBody>
          <a:bodyPr/>
          <a:lstStyle/>
          <a:p>
            <a:endParaRPr lang="en-US"/>
          </a:p>
        </p:txBody>
      </p:sp>
      <p:sp>
        <p:nvSpPr>
          <p:cNvPr id="36" name="TextBox 36"/>
          <p:cNvSpPr txBox="1"/>
          <p:nvPr/>
        </p:nvSpPr>
        <p:spPr>
          <a:xfrm>
            <a:off x="1262045" y="780876"/>
            <a:ext cx="16561260" cy="1477328"/>
          </a:xfrm>
          <a:prstGeom prst="rect">
            <a:avLst/>
          </a:prstGeom>
        </p:spPr>
        <p:txBody>
          <a:bodyPr wrap="square" lIns="0" tIns="0" rIns="0" bIns="0" rtlCol="0" anchor="t">
            <a:spAutoFit/>
          </a:bodyPr>
          <a:lstStyle/>
          <a:p>
            <a:pPr algn="ctr"/>
            <a:r>
              <a:rPr lang="en-US" sz="4800" b="1" dirty="0">
                <a:solidFill>
                  <a:srgbClr val="0070C0"/>
                </a:solidFill>
                <a:latin typeface="Times New Roman" panose="02020603050405020304" pitchFamily="18" charset="0"/>
                <a:cs typeface="Times New Roman" panose="02020603050405020304" pitchFamily="18" charset="0"/>
              </a:rPr>
              <a:t>Rising and falling intonation for questions (</a:t>
            </a:r>
            <a:r>
              <a:rPr lang="en-US" sz="4800" b="1" dirty="0" err="1">
                <a:solidFill>
                  <a:srgbClr val="0070C0"/>
                </a:solidFill>
                <a:latin typeface="Times New Roman" panose="02020603050405020304" pitchFamily="18" charset="0"/>
                <a:cs typeface="Times New Roman" panose="02020603050405020304" pitchFamily="18" charset="0"/>
              </a:rPr>
              <a:t>Giọng</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điệu</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lên</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và</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xuống</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trong</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câu</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hỏi</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a:t>
            </a:r>
            <a:r>
              <a:rPr lang="en-US" sz="4800" b="1" dirty="0">
                <a:solidFill>
                  <a:srgbClr val="0070C0"/>
                </a:solidFill>
                <a:latin typeface="Times New Roman" panose="02020603050405020304" pitchFamily="18" charset="0"/>
                <a:cs typeface="Times New Roman" panose="02020603050405020304" pitchFamily="18" charset="0"/>
              </a:rPr>
              <a:t> Track 16</a:t>
            </a:r>
            <a:endParaRPr lang="en-US" sz="4800" dirty="0">
              <a:solidFill>
                <a:srgbClr val="0070C0"/>
              </a:solidFill>
              <a:latin typeface="Times New Roman" panose="02020603050405020304" pitchFamily="18" charset="0"/>
              <a:cs typeface="Times New Roman" panose="02020603050405020304" pitchFamily="18" charset="0"/>
            </a:endParaRPr>
          </a:p>
        </p:txBody>
      </p:sp>
      <p:pic>
        <p:nvPicPr>
          <p:cNvPr id="7" name="TRACK 16">
            <a:hlinkClick r:id="" action="ppaction://media"/>
          </p:cNvPr>
          <p:cNvPicPr>
            <a:picLocks noChangeAspect="1"/>
          </p:cNvPicPr>
          <p:nvPr>
            <a:audioFile r:link="rId1"/>
            <p:extLst>
              <p:ext uri="{DAA4B4D4-6D71-4841-9C94-3DE7FCFB9230}">
                <p14:media xmlns:p14="http://schemas.microsoft.com/office/powerpoint/2010/main" r:embed="rId2">
                  <p14:trim end="26282"/>
                </p14:media>
              </p:ext>
            </p:extLst>
          </p:nvPr>
        </p:nvPicPr>
        <p:blipFill>
          <a:blip r:embed="rId13"/>
          <a:stretch>
            <a:fillRect/>
          </a:stretch>
        </p:blipFill>
        <p:spPr>
          <a:xfrm>
            <a:off x="14608019" y="1519540"/>
            <a:ext cx="897884" cy="897884"/>
          </a:xfrm>
          <a:prstGeom prst="rect">
            <a:avLst/>
          </a:prstGeom>
        </p:spPr>
      </p:pic>
      <p:sp>
        <p:nvSpPr>
          <p:cNvPr id="8" name="TextBox 7"/>
          <p:cNvSpPr txBox="1"/>
          <p:nvPr/>
        </p:nvSpPr>
        <p:spPr>
          <a:xfrm>
            <a:off x="368010" y="2367171"/>
            <a:ext cx="18444105" cy="2123658"/>
          </a:xfrm>
          <a:prstGeom prst="rect">
            <a:avLst/>
          </a:prstGeom>
          <a:noFill/>
        </p:spPr>
        <p:txBody>
          <a:bodyPr wrap="square" rtlCol="0">
            <a:spAutoFit/>
          </a:bodyPr>
          <a:lstStyle/>
          <a:p>
            <a:r>
              <a:rPr lang="en-US" sz="4400" b="1" dirty="0">
                <a:latin typeface="Times New Roman" panose="02020603050405020304" pitchFamily="18" charset="0"/>
                <a:cs typeface="Times New Roman" panose="02020603050405020304" pitchFamily="18" charset="0"/>
              </a:rPr>
              <a:t>1. </a:t>
            </a:r>
            <a:r>
              <a:rPr lang="en-US" sz="4400" b="1" dirty="0" err="1">
                <a:latin typeface="Times New Roman" panose="02020603050405020304" pitchFamily="18" charset="0"/>
                <a:cs typeface="Times New Roman" panose="02020603050405020304" pitchFamily="18" charset="0"/>
              </a:rPr>
              <a:t>Khi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câu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hỏi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đó</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là</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dạng</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câu</a:t>
            </a:r>
            <a:r>
              <a:rPr lang="en-US" sz="4400" b="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wh</a:t>
            </a:r>
            <a:r>
              <a:rPr lang="en-US" sz="4400" b="1" i="1" dirty="0">
                <a:latin typeface="Times New Roman" panose="02020603050405020304" pitchFamily="18" charset="0"/>
                <a:cs typeface="Times New Roman" panose="02020603050405020304" pitchFamily="18" charset="0"/>
              </a:rPr>
              <a:t>-question,</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giọng</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điệu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của</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câu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sẽ</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đi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xuống</a:t>
            </a:r>
            <a:endParaRPr lang="en-US" sz="4400" dirty="0">
              <a:latin typeface="Times New Roman" panose="02020603050405020304" pitchFamily="18" charset="0"/>
              <a:cs typeface="Times New Roman" panose="02020603050405020304" pitchFamily="18" charset="0"/>
            </a:endParaRPr>
          </a:p>
          <a:p>
            <a:r>
              <a:rPr lang="en-US" sz="4400" b="1" i="1" dirty="0">
                <a:latin typeface="Times New Roman" panose="02020603050405020304" pitchFamily="18" charset="0"/>
                <a:cs typeface="Times New Roman" panose="02020603050405020304" pitchFamily="18" charset="0"/>
              </a:rPr>
              <a:t>Examples with falling intonation</a:t>
            </a:r>
            <a:endParaRPr lang="en-US" sz="4400" dirty="0">
              <a:latin typeface="Times New Roman" panose="02020603050405020304" pitchFamily="18" charset="0"/>
              <a:cs typeface="Times New Roman" panose="02020603050405020304" pitchFamily="18" charset="0"/>
            </a:endParaRPr>
          </a:p>
          <a:p>
            <a:endParaRPr lang="en-US" sz="4400" dirty="0">
              <a:latin typeface="Times New Roman" panose="02020603050405020304" pitchFamily="18" charset="0"/>
              <a:cs typeface="Times New Roman" panose="02020603050405020304" pitchFamily="18" charset="0"/>
            </a:endParaRPr>
          </a:p>
        </p:txBody>
      </p:sp>
      <p:pic>
        <p:nvPicPr>
          <p:cNvPr id="15" name="Picture 14"/>
          <p:cNvPicPr/>
          <p:nvPr/>
        </p:nvPicPr>
        <p:blipFill>
          <a:blip r:embed="rId14"/>
          <a:stretch>
            <a:fillRect/>
          </a:stretch>
        </p:blipFill>
        <p:spPr>
          <a:xfrm>
            <a:off x="762000" y="4100226"/>
            <a:ext cx="8082280" cy="3800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p:cNvPicPr/>
          <p:nvPr/>
        </p:nvPicPr>
        <p:blipFill>
          <a:blip r:embed="rId15"/>
          <a:stretch>
            <a:fillRect/>
          </a:stretch>
        </p:blipFill>
        <p:spPr>
          <a:xfrm>
            <a:off x="9549301" y="4049099"/>
            <a:ext cx="8028641" cy="373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1137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par>
                                <p:cTn id="21" presetID="16" presetClass="entr" presetSubtype="21"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7"/>
                </p:tgtEl>
              </p:cMediaNode>
            </p:audio>
          </p:childTnLst>
        </p:cTn>
      </p:par>
    </p:tnLst>
    <p:bldLst>
      <p:bldP spid="3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3" name="Group 3"/>
          <p:cNvGrpSpPr/>
          <p:nvPr/>
        </p:nvGrpSpPr>
        <p:grpSpPr>
          <a:xfrm>
            <a:off x="327610" y="723900"/>
            <a:ext cx="17731790" cy="9067800"/>
            <a:chOff x="0" y="0"/>
            <a:chExt cx="4513182" cy="2288374"/>
          </a:xfrm>
        </p:grpSpPr>
        <p:sp>
          <p:nvSpPr>
            <p:cNvPr id="4" name="Freeform 4"/>
            <p:cNvSpPr/>
            <p:nvPr/>
          </p:nvSpPr>
          <p:spPr>
            <a:xfrm>
              <a:off x="0" y="0"/>
              <a:ext cx="4513182" cy="2288374"/>
            </a:xfrm>
            <a:custGeom>
              <a:avLst/>
              <a:gdLst/>
              <a:ahLst/>
              <a:cxnLst/>
              <a:rect l="l" t="t" r="r" b="b"/>
              <a:pathLst>
                <a:path w="4513182" h="2288374">
                  <a:moveTo>
                    <a:pt x="24327" y="0"/>
                  </a:moveTo>
                  <a:lnTo>
                    <a:pt x="4488855" y="0"/>
                  </a:lnTo>
                  <a:cubicBezTo>
                    <a:pt x="4502291" y="0"/>
                    <a:pt x="4513182" y="10891"/>
                    <a:pt x="4513182" y="24327"/>
                  </a:cubicBezTo>
                  <a:lnTo>
                    <a:pt x="4513182" y="2264047"/>
                  </a:lnTo>
                  <a:cubicBezTo>
                    <a:pt x="4513182" y="2277483"/>
                    <a:pt x="4502291" y="2288374"/>
                    <a:pt x="4488855" y="2288374"/>
                  </a:cubicBezTo>
                  <a:lnTo>
                    <a:pt x="24327" y="2288374"/>
                  </a:lnTo>
                  <a:cubicBezTo>
                    <a:pt x="10891" y="2288374"/>
                    <a:pt x="0" y="2277483"/>
                    <a:pt x="0" y="2264047"/>
                  </a:cubicBezTo>
                  <a:lnTo>
                    <a:pt x="0" y="24327"/>
                  </a:lnTo>
                  <a:cubicBezTo>
                    <a:pt x="0" y="10891"/>
                    <a:pt x="10891" y="0"/>
                    <a:pt x="24327" y="0"/>
                  </a:cubicBezTo>
                  <a:close/>
                </a:path>
              </a:pathLst>
            </a:custGeom>
            <a:solidFill>
              <a:srgbClr val="EFF1E7"/>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2" name="Freeform 32"/>
          <p:cNvSpPr/>
          <p:nvPr/>
        </p:nvSpPr>
        <p:spPr>
          <a:xfrm>
            <a:off x="-193588" y="-141898"/>
            <a:ext cx="2120824" cy="2455691"/>
          </a:xfrm>
          <a:custGeom>
            <a:avLst/>
            <a:gdLst/>
            <a:ahLst/>
            <a:cxnLst/>
            <a:rect l="l" t="t" r="r" b="b"/>
            <a:pathLst>
              <a:path w="2120824" h="2455691">
                <a:moveTo>
                  <a:pt x="0" y="0"/>
                </a:moveTo>
                <a:lnTo>
                  <a:pt x="2120824" y="0"/>
                </a:lnTo>
                <a:lnTo>
                  <a:pt x="2120824" y="2455690"/>
                </a:lnTo>
                <a:lnTo>
                  <a:pt x="0" y="24556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3" name="Freeform 33"/>
          <p:cNvSpPr/>
          <p:nvPr/>
        </p:nvSpPr>
        <p:spPr>
          <a:xfrm rot="1347170">
            <a:off x="16628042" y="8263247"/>
            <a:ext cx="1546967" cy="1950889"/>
          </a:xfrm>
          <a:custGeom>
            <a:avLst/>
            <a:gdLst/>
            <a:ahLst/>
            <a:cxnLst/>
            <a:rect l="l" t="t" r="r" b="b"/>
            <a:pathLst>
              <a:path w="2049937" h="2042483">
                <a:moveTo>
                  <a:pt x="0" y="0"/>
                </a:moveTo>
                <a:lnTo>
                  <a:pt x="2049937" y="0"/>
                </a:lnTo>
                <a:lnTo>
                  <a:pt x="2049937" y="2042483"/>
                </a:lnTo>
                <a:lnTo>
                  <a:pt x="0" y="20424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5" name="Freeform 35"/>
          <p:cNvSpPr/>
          <p:nvPr/>
        </p:nvSpPr>
        <p:spPr>
          <a:xfrm>
            <a:off x="16874894" y="-665022"/>
            <a:ext cx="1196434" cy="3204734"/>
          </a:xfrm>
          <a:custGeom>
            <a:avLst/>
            <a:gdLst/>
            <a:ahLst/>
            <a:cxnLst/>
            <a:rect l="l" t="t" r="r" b="b"/>
            <a:pathLst>
              <a:path w="1196434" h="3204734">
                <a:moveTo>
                  <a:pt x="0" y="0"/>
                </a:moveTo>
                <a:lnTo>
                  <a:pt x="1196434" y="0"/>
                </a:lnTo>
                <a:lnTo>
                  <a:pt x="1196434" y="3204734"/>
                </a:lnTo>
                <a:lnTo>
                  <a:pt x="0" y="3204734"/>
                </a:lnTo>
                <a:lnTo>
                  <a:pt x="0" y="0"/>
                </a:lnTo>
                <a:close/>
              </a:path>
            </a:pathLst>
          </a:custGeom>
          <a:blipFill>
            <a:blip r:embed="rId10"/>
            <a:stretch>
              <a:fillRect/>
            </a:stretch>
          </a:blipFill>
        </p:spPr>
        <p:txBody>
          <a:bodyPr/>
          <a:lstStyle/>
          <a:p>
            <a:endParaRPr lang="en-US"/>
          </a:p>
        </p:txBody>
      </p:sp>
      <p:sp>
        <p:nvSpPr>
          <p:cNvPr id="36" name="TextBox 36"/>
          <p:cNvSpPr txBox="1"/>
          <p:nvPr/>
        </p:nvSpPr>
        <p:spPr>
          <a:xfrm>
            <a:off x="1262045" y="780876"/>
            <a:ext cx="16561260" cy="1477328"/>
          </a:xfrm>
          <a:prstGeom prst="rect">
            <a:avLst/>
          </a:prstGeom>
        </p:spPr>
        <p:txBody>
          <a:bodyPr wrap="square" lIns="0" tIns="0" rIns="0" bIns="0" rtlCol="0" anchor="t">
            <a:spAutoFit/>
          </a:bodyPr>
          <a:lstStyle/>
          <a:p>
            <a:pPr algn="ctr"/>
            <a:r>
              <a:rPr lang="en-US" sz="4800" b="1" dirty="0">
                <a:solidFill>
                  <a:srgbClr val="0070C0"/>
                </a:solidFill>
                <a:latin typeface="Times New Roman" panose="02020603050405020304" pitchFamily="18" charset="0"/>
                <a:cs typeface="Times New Roman" panose="02020603050405020304" pitchFamily="18" charset="0"/>
              </a:rPr>
              <a:t>Rising and falling intonation for questions (</a:t>
            </a:r>
            <a:r>
              <a:rPr lang="en-US" sz="4800" b="1" dirty="0" err="1">
                <a:solidFill>
                  <a:srgbClr val="0070C0"/>
                </a:solidFill>
                <a:latin typeface="Times New Roman" panose="02020603050405020304" pitchFamily="18" charset="0"/>
                <a:cs typeface="Times New Roman" panose="02020603050405020304" pitchFamily="18" charset="0"/>
              </a:rPr>
              <a:t>Giọng</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điệu</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lên</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và</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xuống</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trong</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câu</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err="1">
                <a:solidFill>
                  <a:srgbClr val="0070C0"/>
                </a:solidFill>
                <a:latin typeface="Times New Roman" panose="02020603050405020304" pitchFamily="18" charset="0"/>
                <a:cs typeface="Times New Roman" panose="02020603050405020304" pitchFamily="18" charset="0"/>
              </a:rPr>
              <a:t>hỏi</a:t>
            </a:r>
            <a:r>
              <a:rPr lang="en-US" sz="4800" b="1" dirty="0">
                <a:solidFill>
                  <a:srgbClr val="0070C0"/>
                </a:solidFill>
                <a:latin typeface="Times New Roman" panose="02020603050405020304" pitchFamily="18" charset="0"/>
                <a:cs typeface="Times New Roman" panose="02020603050405020304" pitchFamily="18" charset="0"/>
              </a:rPr>
              <a:t>). </a:t>
            </a:r>
            <a:r>
              <a:rPr lang="en-US" sz="4800" b="1" dirty="0">
                <a:solidFill>
                  <a:srgbClr val="0070C0"/>
                </a:solidFill>
                <a:latin typeface="Times New Roman" panose="02020603050405020304" pitchFamily="18" charset="0"/>
                <a:cs typeface="Times New Roman" panose="02020603050405020304" pitchFamily="18" charset="0"/>
                <a:sym typeface="Wingdings" panose="05000000000000000000" pitchFamily="2" charset="2"/>
              </a:rPr>
              <a:t></a:t>
            </a:r>
            <a:r>
              <a:rPr lang="en-US" sz="4800" b="1" dirty="0">
                <a:solidFill>
                  <a:srgbClr val="0070C0"/>
                </a:solidFill>
                <a:latin typeface="Times New Roman" panose="02020603050405020304" pitchFamily="18" charset="0"/>
                <a:cs typeface="Times New Roman" panose="02020603050405020304" pitchFamily="18" charset="0"/>
              </a:rPr>
              <a:t> Track 16</a:t>
            </a:r>
            <a:endParaRPr lang="en-US" sz="4800" dirty="0">
              <a:solidFill>
                <a:srgbClr val="0070C0"/>
              </a:solidFill>
              <a:latin typeface="Times New Roman" panose="02020603050405020304" pitchFamily="18" charset="0"/>
              <a:cs typeface="Times New Roman" panose="02020603050405020304" pitchFamily="18" charset="0"/>
            </a:endParaRPr>
          </a:p>
        </p:txBody>
      </p:sp>
      <p:pic>
        <p:nvPicPr>
          <p:cNvPr id="7" name="TRACK 16">
            <a:hlinkClick r:id="" action="ppaction://media"/>
          </p:cNvPr>
          <p:cNvPicPr>
            <a:picLocks noChangeAspect="1"/>
          </p:cNvPicPr>
          <p:nvPr>
            <a:audioFile r:link="rId1"/>
            <p:extLst>
              <p:ext uri="{DAA4B4D4-6D71-4841-9C94-3DE7FCFB9230}">
                <p14:media xmlns:p14="http://schemas.microsoft.com/office/powerpoint/2010/main" r:embed="rId2">
                  <p14:trim st="16452"/>
                </p14:media>
              </p:ext>
            </p:extLst>
          </p:nvPr>
        </p:nvPicPr>
        <p:blipFill>
          <a:blip r:embed="rId11"/>
          <a:stretch>
            <a:fillRect/>
          </a:stretch>
        </p:blipFill>
        <p:spPr>
          <a:xfrm>
            <a:off x="14608019" y="1519540"/>
            <a:ext cx="897884" cy="897884"/>
          </a:xfrm>
          <a:prstGeom prst="rect">
            <a:avLst/>
          </a:prstGeom>
        </p:spPr>
      </p:pic>
      <p:sp>
        <p:nvSpPr>
          <p:cNvPr id="8" name="TextBox 7"/>
          <p:cNvSpPr txBox="1"/>
          <p:nvPr/>
        </p:nvSpPr>
        <p:spPr>
          <a:xfrm>
            <a:off x="644743" y="2367171"/>
            <a:ext cx="16506883" cy="2123658"/>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2. </a:t>
            </a:r>
            <a:r>
              <a:rPr lang="en-US" sz="4400" b="1" dirty="0" err="1">
                <a:latin typeface="Times New Roman" panose="02020603050405020304" pitchFamily="18" charset="0"/>
                <a:cs typeface="Times New Roman" panose="02020603050405020304" pitchFamily="18" charset="0"/>
              </a:rPr>
              <a:t>Khi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câu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hỏi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đó</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là</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dạng</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câu</a:t>
            </a:r>
            <a:r>
              <a:rPr lang="en-US" sz="4400" b="1" dirty="0">
                <a:latin typeface="Times New Roman" panose="02020603050405020304" pitchFamily="18" charset="0"/>
                <a:cs typeface="Times New Roman" panose="02020603050405020304" pitchFamily="18" charset="0"/>
              </a:rPr>
              <a:t> Yes/ No question, </a:t>
            </a:r>
            <a:r>
              <a:rPr lang="en-US" sz="4400" b="1" dirty="0" err="1">
                <a:latin typeface="Times New Roman" panose="02020603050405020304" pitchFamily="18" charset="0"/>
                <a:cs typeface="Times New Roman" panose="02020603050405020304" pitchFamily="18" charset="0"/>
              </a:rPr>
              <a:t>giọng</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điệu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của</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câu</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sẽ</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đi</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lên</a:t>
            </a:r>
            <a:endParaRPr lang="vi-VN" sz="4400" b="1" dirty="0">
              <a:latin typeface="Times New Roman" panose="02020603050405020304" pitchFamily="18" charset="0"/>
              <a:cs typeface="Times New Roman" panose="02020603050405020304" pitchFamily="18" charset="0"/>
            </a:endParaRPr>
          </a:p>
          <a:p>
            <a:r>
              <a:rPr lang="en-US" sz="4400" b="1" i="1" dirty="0">
                <a:latin typeface="Times New Roman" panose="02020603050405020304" pitchFamily="18" charset="0"/>
                <a:cs typeface="Times New Roman" panose="02020603050405020304" pitchFamily="18" charset="0"/>
              </a:rPr>
              <a:t>Examples with rising intonation</a:t>
            </a:r>
            <a:endParaRPr lang="en-US" sz="4400" dirty="0">
              <a:latin typeface="Times New Roman" panose="02020603050405020304" pitchFamily="18" charset="0"/>
              <a:cs typeface="Times New Roman" panose="02020603050405020304" pitchFamily="18" charset="0"/>
            </a:endParaRPr>
          </a:p>
        </p:txBody>
      </p:sp>
      <p:pic>
        <p:nvPicPr>
          <p:cNvPr id="17" name="Picture 16"/>
          <p:cNvPicPr/>
          <p:nvPr/>
        </p:nvPicPr>
        <p:blipFill rotWithShape="1">
          <a:blip r:embed="rId12"/>
          <a:srcRect r="870" b="40062"/>
          <a:stretch/>
        </p:blipFill>
        <p:spPr>
          <a:xfrm>
            <a:off x="754372" y="4570693"/>
            <a:ext cx="8163631" cy="49703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p:cNvPicPr/>
          <p:nvPr/>
        </p:nvPicPr>
        <p:blipFill rotWithShape="1">
          <a:blip r:embed="rId12"/>
          <a:srcRect l="69" t="59666" r="802" b="-93"/>
          <a:stretch/>
        </p:blipFill>
        <p:spPr>
          <a:xfrm>
            <a:off x="9296400" y="4590258"/>
            <a:ext cx="8305799" cy="4140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4" name="Freeform 34"/>
          <p:cNvSpPr/>
          <p:nvPr/>
        </p:nvSpPr>
        <p:spPr>
          <a:xfrm>
            <a:off x="-87881" y="8620627"/>
            <a:ext cx="2235509" cy="1737322"/>
          </a:xfrm>
          <a:custGeom>
            <a:avLst/>
            <a:gdLst/>
            <a:ahLst/>
            <a:cxnLst/>
            <a:rect l="l" t="t" r="r" b="b"/>
            <a:pathLst>
              <a:path w="2687160" h="1871240">
                <a:moveTo>
                  <a:pt x="0" y="0"/>
                </a:moveTo>
                <a:lnTo>
                  <a:pt x="2687160" y="0"/>
                </a:lnTo>
                <a:lnTo>
                  <a:pt x="2687160" y="1871240"/>
                </a:lnTo>
                <a:lnTo>
                  <a:pt x="0" y="187124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Tree>
    <p:extLst>
      <p:ext uri="{BB962C8B-B14F-4D97-AF65-F5344CB8AC3E}">
        <p14:creationId xmlns:p14="http://schemas.microsoft.com/office/powerpoint/2010/main" val="284066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par>
                                <p:cTn id="21" presetID="16" presetClass="entr" presetSubtype="21"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7"/>
                </p:tgtEl>
              </p:cMediaNode>
            </p:audio>
          </p:childTnLst>
        </p:cTn>
      </p:par>
    </p:tnLst>
    <p:bldLst>
      <p:bldP spid="36"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4540F53-3D96-3EB8-5D47-6DB098881BFC}"/>
              </a:ext>
            </a:extLst>
          </p:cNvPr>
          <p:cNvSpPr txBox="1"/>
          <p:nvPr/>
        </p:nvSpPr>
        <p:spPr>
          <a:xfrm>
            <a:off x="3809173" y="1684720"/>
            <a:ext cx="9425354" cy="461665"/>
          </a:xfrm>
          <a:prstGeom prst="rect">
            <a:avLst/>
          </a:prstGeom>
          <a:noFill/>
        </p:spPr>
        <p:txBody>
          <a:bodyPr wrap="square">
            <a:spAutoFit/>
          </a:bodyPr>
          <a:lstStyle/>
          <a:p>
            <a:r>
              <a:rPr lang="en-US" sz="2400" dirty="0"/>
              <a:t>CT: 0869444191</a:t>
            </a:r>
          </a:p>
        </p:txBody>
      </p:sp>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2</a:t>
            </a:r>
            <a:endParaRPr lang="en-US" sz="13800" dirty="0">
              <a:solidFill>
                <a:srgbClr val="483A00"/>
              </a:solidFill>
              <a:latin typeface="Baloo Thambi"/>
            </a:endParaRPr>
          </a:p>
        </p:txBody>
      </p:sp>
      <p:sp>
        <p:nvSpPr>
          <p:cNvPr id="15" name="Google Shape;465;p41"/>
          <p:cNvSpPr txBox="1">
            <a:spLocks/>
          </p:cNvSpPr>
          <p:nvPr/>
        </p:nvSpPr>
        <p:spPr>
          <a:xfrm>
            <a:off x="2471364" y="5769068"/>
            <a:ext cx="13793375" cy="7588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vi-VN" sz="19900" dirty="0">
                <a:latin typeface="Baloo Thambi" panose="020B0604020202020204" charset="0"/>
                <a:cs typeface="Baloo Thambi" panose="020B0604020202020204" charset="0"/>
              </a:rPr>
              <a:t>LANGUAGE</a:t>
            </a:r>
            <a:endParaRPr lang="en-US" sz="19900" dirty="0">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sz="8000" b="1" dirty="0">
                <a:solidFill>
                  <a:srgbClr val="FF0000"/>
                </a:solidFill>
                <a:latin typeface="Ink Free" panose="03080402000500000000" pitchFamily="66" charset="0"/>
              </a:rPr>
              <a:t>I. VOCABULARY</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1137151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7967112" cy="892552"/>
          </a:xfrm>
          <a:prstGeom prst="rect">
            <a:avLst/>
          </a:prstGeom>
          <a:noFill/>
        </p:spPr>
        <p:txBody>
          <a:bodyPr wrap="square" rtlCol="0">
            <a:spAutoFit/>
          </a:bodyPr>
          <a:lstStyle/>
          <a:p>
            <a:r>
              <a:rPr lang="en-US" sz="5200" b="1" dirty="0">
                <a:solidFill>
                  <a:srgbClr val="0070C0"/>
                </a:solidFill>
                <a:latin typeface="Agency FB" panose="020B0503020202020204" pitchFamily="34" charset="0"/>
              </a:rPr>
              <a:t>Exercise 1. Look at the photo and put the correct words/ phrases under them.</a:t>
            </a:r>
            <a:endParaRPr lang="en-US" sz="5200" dirty="0">
              <a:solidFill>
                <a:srgbClr val="0070C0"/>
              </a:solidFill>
              <a:latin typeface="Agency FB" panose="020B0503020202020204" pitchFamily="34"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8654" y="1116950"/>
            <a:ext cx="14400746" cy="8806602"/>
          </a:xfrm>
          <a:prstGeom prst="rect">
            <a:avLst/>
          </a:prstGeom>
        </p:spPr>
      </p:pic>
      <p:sp>
        <p:nvSpPr>
          <p:cNvPr id="7" name="Freeform 7"/>
          <p:cNvSpPr/>
          <p:nvPr/>
        </p:nvSpPr>
        <p:spPr>
          <a:xfrm>
            <a:off x="-182986" y="8213368"/>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Rectangle 14"/>
          <p:cNvSpPr/>
          <p:nvPr/>
        </p:nvSpPr>
        <p:spPr>
          <a:xfrm>
            <a:off x="1379007" y="2478027"/>
            <a:ext cx="3580157" cy="923330"/>
          </a:xfrm>
          <a:prstGeom prst="rect">
            <a:avLst/>
          </a:prstGeom>
        </p:spPr>
        <p:txBody>
          <a:bodyPr wrap="square">
            <a:spAutoFit/>
          </a:bodyPr>
          <a:lstStyle/>
          <a:p>
            <a:r>
              <a:rPr lang="vi-VN" sz="5400" b="1" dirty="0">
                <a:solidFill>
                  <a:srgbClr val="C00000"/>
                </a:solidFill>
                <a:latin typeface="Agency FB" panose="020B0503020202020204" pitchFamily="34" charset="0"/>
              </a:rPr>
              <a:t>k</a:t>
            </a:r>
            <a:r>
              <a:rPr lang="en-US" sz="5400" b="1" dirty="0" err="1">
                <a:solidFill>
                  <a:srgbClr val="C00000"/>
                </a:solidFill>
                <a:latin typeface="Agency FB" panose="020B0503020202020204" pitchFamily="34" charset="0"/>
              </a:rPr>
              <a:t>ilt</a:t>
            </a:r>
            <a:endParaRPr lang="en-US" sz="5400" b="1" dirty="0">
              <a:solidFill>
                <a:srgbClr val="C00000"/>
              </a:solidFill>
              <a:latin typeface="Agency FB" panose="020B0503020202020204" pitchFamily="34" charset="0"/>
            </a:endParaRPr>
          </a:p>
        </p:txBody>
      </p:sp>
      <p:sp>
        <p:nvSpPr>
          <p:cNvPr id="16" name="Rectangle 15"/>
          <p:cNvSpPr/>
          <p:nvPr/>
        </p:nvSpPr>
        <p:spPr>
          <a:xfrm>
            <a:off x="1331579" y="1590490"/>
            <a:ext cx="4035885" cy="923330"/>
          </a:xfrm>
          <a:prstGeom prst="rect">
            <a:avLst/>
          </a:prstGeom>
        </p:spPr>
        <p:txBody>
          <a:bodyPr wrap="square">
            <a:spAutoFit/>
          </a:bodyPr>
          <a:lstStyle/>
          <a:p>
            <a:r>
              <a:rPr lang="vi-VN" sz="5400" b="1" dirty="0">
                <a:solidFill>
                  <a:srgbClr val="C00000"/>
                </a:solidFill>
                <a:latin typeface="Agency FB" panose="020B0503020202020204" pitchFamily="34" charset="0"/>
              </a:rPr>
              <a:t>s</a:t>
            </a:r>
            <a:r>
              <a:rPr lang="en-US" sz="5400" b="1" dirty="0">
                <a:solidFill>
                  <a:srgbClr val="C00000"/>
                </a:solidFill>
                <a:latin typeface="Agency FB" panose="020B0503020202020204" pitchFamily="34" charset="0"/>
              </a:rPr>
              <a:t>unset</a:t>
            </a:r>
          </a:p>
        </p:txBody>
      </p:sp>
      <p:sp>
        <p:nvSpPr>
          <p:cNvPr id="17" name="Rectangle 16"/>
          <p:cNvSpPr/>
          <p:nvPr/>
        </p:nvSpPr>
        <p:spPr>
          <a:xfrm>
            <a:off x="1322689" y="7634438"/>
            <a:ext cx="2360679" cy="923330"/>
          </a:xfrm>
          <a:prstGeom prst="rect">
            <a:avLst/>
          </a:prstGeom>
        </p:spPr>
        <p:txBody>
          <a:bodyPr wrap="square">
            <a:spAutoFit/>
          </a:bodyPr>
          <a:lstStyle/>
          <a:p>
            <a:r>
              <a:rPr lang="vi-VN" sz="5400" b="1" dirty="0">
                <a:solidFill>
                  <a:srgbClr val="C00000"/>
                </a:solidFill>
                <a:latin typeface="Agency FB" panose="020B0503020202020204" pitchFamily="34" charset="0"/>
              </a:rPr>
              <a:t>t</a:t>
            </a:r>
            <a:r>
              <a:rPr lang="en-US" sz="5400" b="1" dirty="0" err="1">
                <a:solidFill>
                  <a:srgbClr val="C00000"/>
                </a:solidFill>
                <a:latin typeface="Agency FB" panose="020B0503020202020204" pitchFamily="34" charset="0"/>
              </a:rPr>
              <a:t>ourist</a:t>
            </a:r>
            <a:endParaRPr lang="en-US" sz="5400" b="1" dirty="0">
              <a:solidFill>
                <a:srgbClr val="C00000"/>
              </a:solidFill>
              <a:latin typeface="Agency FB" panose="020B0503020202020204" pitchFamily="34" charset="0"/>
            </a:endParaRPr>
          </a:p>
        </p:txBody>
      </p:sp>
      <p:sp>
        <p:nvSpPr>
          <p:cNvPr id="18" name="Rectangle 17"/>
          <p:cNvSpPr/>
          <p:nvPr/>
        </p:nvSpPr>
        <p:spPr>
          <a:xfrm>
            <a:off x="1358753" y="6865706"/>
            <a:ext cx="2148005" cy="923330"/>
          </a:xfrm>
          <a:prstGeom prst="rect">
            <a:avLst/>
          </a:prstGeom>
        </p:spPr>
        <p:txBody>
          <a:bodyPr wrap="square">
            <a:spAutoFit/>
          </a:bodyPr>
          <a:lstStyle/>
          <a:p>
            <a:r>
              <a:rPr lang="vi-VN" sz="5400" b="1" dirty="0">
                <a:solidFill>
                  <a:srgbClr val="C00000"/>
                </a:solidFill>
                <a:latin typeface="Agency FB" panose="020B0503020202020204" pitchFamily="34" charset="0"/>
              </a:rPr>
              <a:t>t</a:t>
            </a:r>
            <a:r>
              <a:rPr lang="en-US" sz="5400" b="1" dirty="0" err="1">
                <a:solidFill>
                  <a:srgbClr val="C00000"/>
                </a:solidFill>
                <a:latin typeface="Agency FB" panose="020B0503020202020204" pitchFamily="34" charset="0"/>
              </a:rPr>
              <a:t>attoo</a:t>
            </a:r>
            <a:endParaRPr lang="en-US" sz="5400" b="1" dirty="0">
              <a:solidFill>
                <a:srgbClr val="C00000"/>
              </a:solidFill>
              <a:latin typeface="Agency FB" panose="020B0503020202020204" pitchFamily="34" charset="0"/>
            </a:endParaRPr>
          </a:p>
        </p:txBody>
      </p:sp>
      <p:sp>
        <p:nvSpPr>
          <p:cNvPr id="19" name="Rectangle 18"/>
          <p:cNvSpPr/>
          <p:nvPr/>
        </p:nvSpPr>
        <p:spPr>
          <a:xfrm>
            <a:off x="1331579" y="6057141"/>
            <a:ext cx="2542973" cy="923330"/>
          </a:xfrm>
          <a:prstGeom prst="rect">
            <a:avLst/>
          </a:prstGeom>
        </p:spPr>
        <p:txBody>
          <a:bodyPr wrap="square">
            <a:spAutoFit/>
          </a:bodyPr>
          <a:lstStyle/>
          <a:p>
            <a:r>
              <a:rPr lang="vi-VN" sz="5400" b="1" dirty="0">
                <a:solidFill>
                  <a:srgbClr val="C00000"/>
                </a:solidFill>
                <a:latin typeface="Agency FB" panose="020B0503020202020204" pitchFamily="34" charset="0"/>
              </a:rPr>
              <a:t>p</a:t>
            </a:r>
            <a:r>
              <a:rPr lang="en-US" sz="5400" b="1" dirty="0" err="1">
                <a:solidFill>
                  <a:srgbClr val="C00000"/>
                </a:solidFill>
                <a:latin typeface="Agency FB" panose="020B0503020202020204" pitchFamily="34" charset="0"/>
              </a:rPr>
              <a:t>enguin</a:t>
            </a:r>
            <a:endParaRPr lang="en-US" sz="5400" b="1" dirty="0">
              <a:solidFill>
                <a:srgbClr val="C00000"/>
              </a:solidFill>
              <a:latin typeface="Agency FB" panose="020B0503020202020204" pitchFamily="34" charset="0"/>
            </a:endParaRPr>
          </a:p>
        </p:txBody>
      </p:sp>
      <p:sp>
        <p:nvSpPr>
          <p:cNvPr id="20" name="Rectangle 19"/>
          <p:cNvSpPr/>
          <p:nvPr/>
        </p:nvSpPr>
        <p:spPr>
          <a:xfrm>
            <a:off x="1331579" y="5058586"/>
            <a:ext cx="2932871" cy="923330"/>
          </a:xfrm>
          <a:prstGeom prst="rect">
            <a:avLst/>
          </a:prstGeom>
        </p:spPr>
        <p:txBody>
          <a:bodyPr wrap="square">
            <a:spAutoFit/>
          </a:bodyPr>
          <a:lstStyle/>
          <a:p>
            <a:r>
              <a:rPr lang="vi-VN" sz="5400" b="1" dirty="0">
                <a:solidFill>
                  <a:srgbClr val="C00000"/>
                </a:solidFill>
                <a:latin typeface="Agency FB" panose="020B0503020202020204" pitchFamily="34" charset="0"/>
              </a:rPr>
              <a:t>k</a:t>
            </a:r>
            <a:r>
              <a:rPr lang="en-US" sz="5400" b="1" dirty="0" err="1">
                <a:solidFill>
                  <a:srgbClr val="C00000"/>
                </a:solidFill>
                <a:latin typeface="Agency FB" panose="020B0503020202020204" pitchFamily="34" charset="0"/>
              </a:rPr>
              <a:t>angaroo</a:t>
            </a:r>
            <a:endParaRPr lang="en-US" sz="5400" b="1" dirty="0">
              <a:solidFill>
                <a:srgbClr val="C00000"/>
              </a:solidFill>
              <a:latin typeface="Agency FB" panose="020B0503020202020204" pitchFamily="34" charset="0"/>
            </a:endParaRPr>
          </a:p>
        </p:txBody>
      </p:sp>
      <p:sp>
        <p:nvSpPr>
          <p:cNvPr id="21" name="Rectangle 20"/>
          <p:cNvSpPr/>
          <p:nvPr/>
        </p:nvSpPr>
        <p:spPr>
          <a:xfrm>
            <a:off x="1379007" y="4172589"/>
            <a:ext cx="2041669" cy="923330"/>
          </a:xfrm>
          <a:prstGeom prst="rect">
            <a:avLst/>
          </a:prstGeom>
        </p:spPr>
        <p:txBody>
          <a:bodyPr wrap="square">
            <a:spAutoFit/>
          </a:bodyPr>
          <a:lstStyle/>
          <a:p>
            <a:r>
              <a:rPr lang="en-US" sz="5400" b="1" dirty="0">
                <a:solidFill>
                  <a:srgbClr val="C00000"/>
                </a:solidFill>
                <a:latin typeface="Agency FB" panose="020B0503020202020204" pitchFamily="34" charset="0"/>
              </a:rPr>
              <a:t>tower</a:t>
            </a:r>
          </a:p>
        </p:txBody>
      </p:sp>
      <p:sp>
        <p:nvSpPr>
          <p:cNvPr id="22" name="Rectangle 21"/>
          <p:cNvSpPr/>
          <p:nvPr/>
        </p:nvSpPr>
        <p:spPr>
          <a:xfrm>
            <a:off x="1358753" y="3364024"/>
            <a:ext cx="2082178" cy="923330"/>
          </a:xfrm>
          <a:prstGeom prst="rect">
            <a:avLst/>
          </a:prstGeom>
        </p:spPr>
        <p:txBody>
          <a:bodyPr wrap="square">
            <a:spAutoFit/>
          </a:bodyPr>
          <a:lstStyle/>
          <a:p>
            <a:r>
              <a:rPr lang="en-US" sz="5400" b="1" dirty="0">
                <a:solidFill>
                  <a:srgbClr val="C00000"/>
                </a:solidFill>
                <a:latin typeface="Agency FB" panose="020B0503020202020204" pitchFamily="34" charset="0"/>
              </a:rPr>
              <a:t>castle</a:t>
            </a:r>
          </a:p>
        </p:txBody>
      </p:sp>
    </p:spTree>
    <p:extLst>
      <p:ext uri="{BB962C8B-B14F-4D97-AF65-F5344CB8AC3E}">
        <p14:creationId xmlns:p14="http://schemas.microsoft.com/office/powerpoint/2010/main" val="289464772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randombar(horizontal)">
                                      <p:cBhvr>
                                        <p:cTn id="24" dur="500"/>
                                        <p:tgtEl>
                                          <p:spTgt spid="15"/>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randombar(horizontal)">
                                      <p:cBhvr>
                                        <p:cTn id="27" dur="500"/>
                                        <p:tgtEl>
                                          <p:spTgt spid="22"/>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500"/>
                                        <p:tgtEl>
                                          <p:spTgt spid="20"/>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randombar(horizontal)">
                                      <p:cBhvr>
                                        <p:cTn id="36" dur="500"/>
                                        <p:tgtEl>
                                          <p:spTgt spid="19"/>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grpId="1" nodeType="clickEffect">
                                  <p:stCondLst>
                                    <p:cond delay="0"/>
                                  </p:stCondLst>
                                  <p:childTnLst>
                                    <p:animMotion origin="layout" path="M -1.11111E-6 -1.97531E-6 L 0.16563 -0.10833 " pathEditMode="relative" rAng="0" ptsTypes="AA">
                                      <p:cBhvr>
                                        <p:cTn id="46" dur="2000" fill="hold"/>
                                        <p:tgtEl>
                                          <p:spTgt spid="19"/>
                                        </p:tgtEl>
                                        <p:attrNameLst>
                                          <p:attrName>ppt_x</p:attrName>
                                          <p:attrName>ppt_y</p:attrName>
                                        </p:attrNameLst>
                                      </p:cBhvr>
                                      <p:rCtr x="8281" y="-5417"/>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grpId="1" nodeType="clickEffect">
                                  <p:stCondLst>
                                    <p:cond delay="0"/>
                                  </p:stCondLst>
                                  <p:childTnLst>
                                    <p:animMotion origin="layout" path="M -3.88889E-6 -2.46914E-6 L 0.36841 0.24892 " pathEditMode="relative" rAng="0" ptsTypes="AA">
                                      <p:cBhvr>
                                        <p:cTn id="50" dur="2000" fill="hold"/>
                                        <p:tgtEl>
                                          <p:spTgt spid="15"/>
                                        </p:tgtEl>
                                        <p:attrNameLst>
                                          <p:attrName>ppt_x</p:attrName>
                                          <p:attrName>ppt_y</p:attrName>
                                        </p:attrNameLst>
                                      </p:cBhvr>
                                      <p:rCtr x="18420" y="12438"/>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grpId="1" nodeType="clickEffect">
                                  <p:stCondLst>
                                    <p:cond delay="0"/>
                                  </p:stCondLst>
                                  <p:childTnLst>
                                    <p:animMotion origin="layout" path="M 0 -3.58025E-6 L 0.56042 0.1534 " pathEditMode="relative" rAng="0" ptsTypes="AA">
                                      <p:cBhvr>
                                        <p:cTn id="54" dur="2000" fill="hold"/>
                                        <p:tgtEl>
                                          <p:spTgt spid="22"/>
                                        </p:tgtEl>
                                        <p:attrNameLst>
                                          <p:attrName>ppt_x</p:attrName>
                                          <p:attrName>ppt_y</p:attrName>
                                        </p:attrNameLst>
                                      </p:cBhvr>
                                      <p:rCtr x="28021" y="7670"/>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grpId="1" nodeType="clickEffect">
                                  <p:stCondLst>
                                    <p:cond delay="0"/>
                                  </p:stCondLst>
                                  <p:childTnLst>
                                    <p:animMotion origin="layout" path="M 2.77778E-7 2.96296E-6 L 0.74184 0.32577 " pathEditMode="relative" rAng="0" ptsTypes="AA">
                                      <p:cBhvr>
                                        <p:cTn id="58" dur="2000" fill="hold"/>
                                        <p:tgtEl>
                                          <p:spTgt spid="16"/>
                                        </p:tgtEl>
                                        <p:attrNameLst>
                                          <p:attrName>ppt_x</p:attrName>
                                          <p:attrName>ppt_y</p:attrName>
                                        </p:attrNameLst>
                                      </p:cBhvr>
                                      <p:rCtr x="37092" y="16281"/>
                                    </p:animMotion>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grpId="1" nodeType="clickEffect">
                                  <p:stCondLst>
                                    <p:cond delay="0"/>
                                  </p:stCondLst>
                                  <p:childTnLst>
                                    <p:animMotion origin="layout" path="M 0 -2.96296E-6 L 0.16623 0.46435 " pathEditMode="relative" rAng="0" ptsTypes="AA">
                                      <p:cBhvr>
                                        <p:cTn id="62" dur="2000" fill="hold"/>
                                        <p:tgtEl>
                                          <p:spTgt spid="21"/>
                                        </p:tgtEl>
                                        <p:attrNameLst>
                                          <p:attrName>ppt_x</p:attrName>
                                          <p:attrName>ppt_y</p:attrName>
                                        </p:attrNameLst>
                                      </p:cBhvr>
                                      <p:rCtr x="8307" y="23210"/>
                                    </p:animMotion>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grpId="1" nodeType="clickEffect">
                                  <p:stCondLst>
                                    <p:cond delay="0"/>
                                  </p:stCondLst>
                                  <p:childTnLst>
                                    <p:animMotion origin="layout" path="M 3.88889E-6 -1.35802E-6 L 0.35868 0.19522 " pathEditMode="relative" rAng="0" ptsTypes="AA">
                                      <p:cBhvr>
                                        <p:cTn id="66" dur="2000" fill="hold"/>
                                        <p:tgtEl>
                                          <p:spTgt spid="18"/>
                                        </p:tgtEl>
                                        <p:attrNameLst>
                                          <p:attrName>ppt_x</p:attrName>
                                          <p:attrName>ppt_y</p:attrName>
                                        </p:attrNameLst>
                                      </p:cBhvr>
                                      <p:rCtr x="17934" y="9753"/>
                                    </p:animMotion>
                                  </p:childTnLst>
                                </p:cTn>
                              </p:par>
                            </p:childTnLst>
                          </p:cTn>
                        </p:par>
                      </p:childTnLst>
                    </p:cTn>
                  </p:par>
                  <p:par>
                    <p:cTn id="67" fill="hold">
                      <p:stCondLst>
                        <p:cond delay="indefinite"/>
                      </p:stCondLst>
                      <p:childTnLst>
                        <p:par>
                          <p:cTn id="68" fill="hold">
                            <p:stCondLst>
                              <p:cond delay="0"/>
                            </p:stCondLst>
                            <p:childTnLst>
                              <p:par>
                                <p:cTn id="69" presetID="42" presetClass="path" presetSubtype="0" accel="50000" decel="50000" fill="hold" grpId="1" nodeType="clickEffect">
                                  <p:stCondLst>
                                    <p:cond delay="0"/>
                                  </p:stCondLst>
                                  <p:childTnLst>
                                    <p:animMotion origin="layout" path="M -1.38889E-6 -4.07407E-6 L 0.54705 0.37824 " pathEditMode="relative" rAng="0" ptsTypes="AA">
                                      <p:cBhvr>
                                        <p:cTn id="70" dur="2000" fill="hold"/>
                                        <p:tgtEl>
                                          <p:spTgt spid="20"/>
                                        </p:tgtEl>
                                        <p:attrNameLst>
                                          <p:attrName>ppt_x</p:attrName>
                                          <p:attrName>ppt_y</p:attrName>
                                        </p:attrNameLst>
                                      </p:cBhvr>
                                      <p:rCtr x="27352" y="18904"/>
                                    </p:animMotion>
                                  </p:childTnLst>
                                </p:cTn>
                              </p:par>
                            </p:childTnLst>
                          </p:cTn>
                        </p:par>
                      </p:childTnLst>
                    </p:cTn>
                  </p:par>
                  <p:par>
                    <p:cTn id="71" fill="hold">
                      <p:stCondLst>
                        <p:cond delay="indefinite"/>
                      </p:stCondLst>
                      <p:childTnLst>
                        <p:par>
                          <p:cTn id="72" fill="hold">
                            <p:stCondLst>
                              <p:cond delay="0"/>
                            </p:stCondLst>
                            <p:childTnLst>
                              <p:par>
                                <p:cTn id="73" presetID="42" presetClass="path" presetSubtype="0" accel="50000" decel="50000" fill="hold" grpId="1" nodeType="clickEffect">
                                  <p:stCondLst>
                                    <p:cond delay="0"/>
                                  </p:stCondLst>
                                  <p:childTnLst>
                                    <p:animMotion origin="layout" path="M -0.00348 -0.00556 L 0.74305 0.12515 " pathEditMode="relative" rAng="0" ptsTypes="AA">
                                      <p:cBhvr>
                                        <p:cTn id="74" dur="2000" fill="hold"/>
                                        <p:tgtEl>
                                          <p:spTgt spid="17"/>
                                        </p:tgtEl>
                                        <p:attrNameLst>
                                          <p:attrName>ppt_x</p:attrName>
                                          <p:attrName>ppt_y</p:attrName>
                                        </p:attrNameLst>
                                      </p:cBhvr>
                                      <p:rCtr x="37326" y="6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41483" y="266700"/>
            <a:ext cx="18500512" cy="923330"/>
          </a:xfrm>
          <a:prstGeom prst="rect">
            <a:avLst/>
          </a:prstGeom>
          <a:noFill/>
        </p:spPr>
        <p:txBody>
          <a:bodyPr wrap="square" rtlCol="0">
            <a:spAutoFit/>
          </a:bodyPr>
          <a:lstStyle/>
          <a:p>
            <a:r>
              <a:rPr lang="en-US" sz="5300" b="1" dirty="0">
                <a:solidFill>
                  <a:srgbClr val="0070C0"/>
                </a:solidFill>
                <a:latin typeface="Agency FB" panose="020B0503020202020204" pitchFamily="34" charset="0"/>
              </a:rPr>
              <a:t>Exercise 2. Choose the correct option A, B, C or D to complete the sentences.</a:t>
            </a:r>
            <a:endParaRPr lang="en-US" sz="5300" dirty="0">
              <a:solidFill>
                <a:srgbClr val="0070C0"/>
              </a:solidFill>
              <a:latin typeface="Agency FB" panose="020B0503020202020204" pitchFamily="34" charset="0"/>
            </a:endParaRPr>
          </a:p>
        </p:txBody>
      </p:sp>
      <p:sp>
        <p:nvSpPr>
          <p:cNvPr id="7" name="Freeform 7"/>
          <p:cNvSpPr/>
          <p:nvPr/>
        </p:nvSpPr>
        <p:spPr>
          <a:xfrm>
            <a:off x="16442034" y="8211406"/>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5"/>
          <p:cNvSpPr txBox="1"/>
          <p:nvPr/>
        </p:nvSpPr>
        <p:spPr>
          <a:xfrm>
            <a:off x="579543" y="1090356"/>
            <a:ext cx="17241795" cy="8894743"/>
          </a:xfrm>
          <a:prstGeom prst="rect">
            <a:avLst/>
          </a:prstGeom>
          <a:noFill/>
        </p:spPr>
        <p:txBody>
          <a:bodyPr wrap="square" rtlCol="0">
            <a:spAutoFit/>
          </a:bodyPr>
          <a:lstStyle/>
          <a:p>
            <a:r>
              <a:rPr lang="en-US" sz="4400" b="1" dirty="0">
                <a:latin typeface="Agency FB" panose="020B0503020202020204" pitchFamily="34" charset="0"/>
              </a:rPr>
              <a:t>1.</a:t>
            </a:r>
            <a:r>
              <a:rPr lang="en-US" sz="4400" dirty="0">
                <a:latin typeface="Agency FB" panose="020B0503020202020204" pitchFamily="34" charset="0"/>
              </a:rPr>
              <a:t> Singapore is famous for its ______________ and green trees.</a:t>
            </a:r>
          </a:p>
          <a:p>
            <a:r>
              <a:rPr lang="en-US" sz="4400" dirty="0">
                <a:latin typeface="Agency FB" panose="020B0503020202020204" pitchFamily="34" charset="0"/>
              </a:rPr>
              <a:t>A. cleanliness 		B. cleanly 		C. cleaning 		D. clean</a:t>
            </a:r>
          </a:p>
          <a:p>
            <a:r>
              <a:rPr lang="en-US" sz="4400" b="1" dirty="0">
                <a:latin typeface="Agency FB" panose="020B0503020202020204" pitchFamily="34" charset="0"/>
              </a:rPr>
              <a:t>2.</a:t>
            </a:r>
            <a:r>
              <a:rPr lang="en-US" sz="4400" dirty="0">
                <a:latin typeface="Agency FB" panose="020B0503020202020204" pitchFamily="34" charset="0"/>
              </a:rPr>
              <a:t> On Christmas Eve, most big cities, especially London are ______________ with </a:t>
            </a:r>
            <a:r>
              <a:rPr lang="en-US" sz="4400" dirty="0" err="1">
                <a:latin typeface="Agency FB" panose="020B0503020202020204" pitchFamily="34" charset="0"/>
              </a:rPr>
              <a:t>coloured</a:t>
            </a:r>
            <a:r>
              <a:rPr lang="en-US" sz="4400" dirty="0">
                <a:latin typeface="Agency FB" panose="020B0503020202020204" pitchFamily="34" charset="0"/>
              </a:rPr>
              <a:t> lights across the streets and enormous Christmas trees.</a:t>
            </a:r>
          </a:p>
          <a:p>
            <a:r>
              <a:rPr lang="en-US" sz="4400" dirty="0">
                <a:latin typeface="Agency FB" panose="020B0503020202020204" pitchFamily="34" charset="0"/>
              </a:rPr>
              <a:t>A. decorated 		B. hang		C. put			D. Made</a:t>
            </a:r>
          </a:p>
          <a:p>
            <a:r>
              <a:rPr lang="en-US" sz="4400" b="1" dirty="0">
                <a:latin typeface="Agency FB" panose="020B0503020202020204" pitchFamily="34" charset="0"/>
              </a:rPr>
              <a:t>3.</a:t>
            </a:r>
            <a:r>
              <a:rPr lang="en-US" sz="4400" dirty="0">
                <a:latin typeface="Agency FB" panose="020B0503020202020204" pitchFamily="34" charset="0"/>
              </a:rPr>
              <a:t> In the United State, there are 50 ______________ and six different time zones across the country.</a:t>
            </a:r>
          </a:p>
          <a:p>
            <a:r>
              <a:rPr lang="en-US" sz="4400" dirty="0">
                <a:latin typeface="Agency FB" panose="020B0503020202020204" pitchFamily="34" charset="0"/>
              </a:rPr>
              <a:t>A. states		B. nations		C. towns		D. Countries</a:t>
            </a:r>
          </a:p>
          <a:p>
            <a:r>
              <a:rPr lang="en-US" sz="4400" b="1" dirty="0">
                <a:latin typeface="Agency FB" panose="020B0503020202020204" pitchFamily="34" charset="0"/>
              </a:rPr>
              <a:t>4.</a:t>
            </a:r>
            <a:r>
              <a:rPr lang="en-US" sz="4400" dirty="0">
                <a:latin typeface="Agency FB" panose="020B0503020202020204" pitchFamily="34" charset="0"/>
              </a:rPr>
              <a:t> I once tried to ______________ an apple pie when I was in London. It was really delicious.</a:t>
            </a:r>
          </a:p>
          <a:p>
            <a:r>
              <a:rPr lang="en-US" sz="4400" dirty="0">
                <a:latin typeface="Agency FB" panose="020B0503020202020204" pitchFamily="34" charset="0"/>
              </a:rPr>
              <a:t>A. do			B. cook			C. make		D. show</a:t>
            </a:r>
          </a:p>
          <a:p>
            <a:r>
              <a:rPr lang="en-US" sz="4400" b="1" dirty="0">
                <a:latin typeface="Agency FB" panose="020B0503020202020204" pitchFamily="34" charset="0"/>
              </a:rPr>
              <a:t>5.</a:t>
            </a:r>
            <a:r>
              <a:rPr lang="en-US" sz="4400" dirty="0">
                <a:latin typeface="Agency FB" panose="020B0503020202020204" pitchFamily="34" charset="0"/>
              </a:rPr>
              <a:t> You should go to Canada in summer because it is the most popular time for visitors to ______________ Niagara Falls and see the beautiful sights there.</a:t>
            </a:r>
          </a:p>
          <a:p>
            <a:r>
              <a:rPr lang="en-US" sz="4400" dirty="0">
                <a:latin typeface="Agency FB" panose="020B0503020202020204" pitchFamily="34" charset="0"/>
              </a:rPr>
              <a:t>A. stay			B. look			C. tour			D. Visit</a:t>
            </a:r>
          </a:p>
        </p:txBody>
      </p:sp>
      <p:sp>
        <p:nvSpPr>
          <p:cNvPr id="8" name="Oval 7"/>
          <p:cNvSpPr/>
          <p:nvPr/>
        </p:nvSpPr>
        <p:spPr>
          <a:xfrm>
            <a:off x="341483" y="1790700"/>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350943" y="3771451"/>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341314" y="5752202"/>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Oval 12"/>
          <p:cNvSpPr/>
          <p:nvPr/>
        </p:nvSpPr>
        <p:spPr>
          <a:xfrm>
            <a:off x="6781800" y="7200900"/>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11353800" y="9236407"/>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963403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animBg="1"/>
      <p:bldP spid="10"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41483" y="266700"/>
            <a:ext cx="18500512" cy="923330"/>
          </a:xfrm>
          <a:prstGeom prst="rect">
            <a:avLst/>
          </a:prstGeom>
          <a:noFill/>
        </p:spPr>
        <p:txBody>
          <a:bodyPr wrap="square" rtlCol="0">
            <a:spAutoFit/>
          </a:bodyPr>
          <a:lstStyle/>
          <a:p>
            <a:r>
              <a:rPr lang="en-US" sz="5300" b="1" dirty="0">
                <a:solidFill>
                  <a:srgbClr val="0070C0"/>
                </a:solidFill>
                <a:latin typeface="Agency FB" panose="020B0503020202020204" pitchFamily="34" charset="0"/>
              </a:rPr>
              <a:t>Exercise 2. Choose the correct option A, B, C or D to complete the sentences.</a:t>
            </a:r>
            <a:endParaRPr lang="en-US" sz="5300" dirty="0">
              <a:solidFill>
                <a:srgbClr val="0070C0"/>
              </a:solidFill>
              <a:latin typeface="Agency FB" panose="020B0503020202020204" pitchFamily="34" charset="0"/>
            </a:endParaRPr>
          </a:p>
        </p:txBody>
      </p:sp>
      <p:sp>
        <p:nvSpPr>
          <p:cNvPr id="7" name="Freeform 7"/>
          <p:cNvSpPr/>
          <p:nvPr/>
        </p:nvSpPr>
        <p:spPr>
          <a:xfrm>
            <a:off x="16442034" y="8211406"/>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5"/>
          <p:cNvSpPr txBox="1"/>
          <p:nvPr/>
        </p:nvSpPr>
        <p:spPr>
          <a:xfrm>
            <a:off x="579543" y="1090356"/>
            <a:ext cx="17479857" cy="8894743"/>
          </a:xfrm>
          <a:prstGeom prst="rect">
            <a:avLst/>
          </a:prstGeom>
          <a:noFill/>
        </p:spPr>
        <p:txBody>
          <a:bodyPr wrap="square" rtlCol="0">
            <a:spAutoFit/>
          </a:bodyPr>
          <a:lstStyle/>
          <a:p>
            <a:r>
              <a:rPr lang="en-US" sz="4400" b="1" dirty="0">
                <a:latin typeface="Agency FB" panose="020B0503020202020204" pitchFamily="34" charset="0"/>
              </a:rPr>
              <a:t>6.</a:t>
            </a:r>
            <a:r>
              <a:rPr lang="en-US" sz="4400" dirty="0">
                <a:latin typeface="Agency FB" panose="020B0503020202020204" pitchFamily="34" charset="0"/>
              </a:rPr>
              <a:t> Nowadays you still see the ______________ men wear kilts (skirts) to wedding or other formal occasions.</a:t>
            </a:r>
          </a:p>
          <a:p>
            <a:r>
              <a:rPr lang="en-US" sz="4400" dirty="0">
                <a:latin typeface="Agency FB" panose="020B0503020202020204" pitchFamily="34" charset="0"/>
              </a:rPr>
              <a:t>A. Scottish 		B. Scotland 		C. Scots		D. Scot</a:t>
            </a:r>
          </a:p>
          <a:p>
            <a:r>
              <a:rPr lang="en-US" sz="4400" b="1" dirty="0">
                <a:latin typeface="Agency FB" panose="020B0503020202020204" pitchFamily="34" charset="0"/>
              </a:rPr>
              <a:t>7.</a:t>
            </a:r>
            <a:r>
              <a:rPr lang="en-US" sz="4400" dirty="0">
                <a:latin typeface="Agency FB" panose="020B0503020202020204" pitchFamily="34" charset="0"/>
              </a:rPr>
              <a:t> The USA has a population of about 304 million, and it’s the third ______________ country in the world.</a:t>
            </a:r>
          </a:p>
          <a:p>
            <a:r>
              <a:rPr lang="en-US" sz="4400" dirty="0">
                <a:latin typeface="Agency FB" panose="020B0503020202020204" pitchFamily="34" charset="0"/>
              </a:rPr>
              <a:t>A. smallest 		B. largest		C. narrowest 		D. highest</a:t>
            </a:r>
          </a:p>
          <a:p>
            <a:r>
              <a:rPr lang="en-US" sz="4400" b="1" dirty="0">
                <a:latin typeface="Agency FB" panose="020B0503020202020204" pitchFamily="34" charset="0"/>
              </a:rPr>
              <a:t>8.</a:t>
            </a:r>
            <a:r>
              <a:rPr lang="en-US" sz="4400" dirty="0">
                <a:latin typeface="Agency FB" panose="020B0503020202020204" pitchFamily="34" charset="0"/>
              </a:rPr>
              <a:t> In some English speaking countries, turkey and pudding are ______________ food at Christmas.</a:t>
            </a:r>
          </a:p>
          <a:p>
            <a:r>
              <a:rPr lang="en-US" sz="4400" dirty="0">
                <a:latin typeface="Agency FB" panose="020B0503020202020204" pitchFamily="34" charset="0"/>
              </a:rPr>
              <a:t>A. national		B. historical		C. traditional		D. Possible</a:t>
            </a:r>
          </a:p>
          <a:p>
            <a:r>
              <a:rPr lang="en-US" sz="4400" b="1" dirty="0">
                <a:latin typeface="Agency FB" panose="020B0503020202020204" pitchFamily="34" charset="0"/>
              </a:rPr>
              <a:t>9.</a:t>
            </a:r>
            <a:r>
              <a:rPr lang="en-US" sz="4400" dirty="0">
                <a:latin typeface="Agency FB" panose="020B0503020202020204" pitchFamily="34" charset="0"/>
              </a:rPr>
              <a:t> New Zealand ______________ lovers of nature and fans of dangerous sports.</a:t>
            </a:r>
          </a:p>
          <a:p>
            <a:r>
              <a:rPr lang="en-US" sz="4400" dirty="0">
                <a:latin typeface="Agency FB" panose="020B0503020202020204" pitchFamily="34" charset="0"/>
              </a:rPr>
              <a:t>A. attracts		B. keeps		C. calls			D. Asks</a:t>
            </a:r>
          </a:p>
          <a:p>
            <a:r>
              <a:rPr lang="en-US" sz="4400" b="1" dirty="0">
                <a:latin typeface="Agency FB" panose="020B0503020202020204" pitchFamily="34" charset="0"/>
              </a:rPr>
              <a:t>10.</a:t>
            </a:r>
            <a:r>
              <a:rPr lang="en-US" sz="4400" dirty="0">
                <a:latin typeface="Agency FB" panose="020B0503020202020204" pitchFamily="34" charset="0"/>
              </a:rPr>
              <a:t> Queenstown in New Zealand has got beautiful ______________ and a dry climate, so its ideal for outdoor activities. </a:t>
            </a:r>
          </a:p>
          <a:p>
            <a:r>
              <a:rPr lang="en-US" sz="4400" dirty="0">
                <a:latin typeface="Agency FB" panose="020B0503020202020204" pitchFamily="34" charset="0"/>
              </a:rPr>
              <a:t>A. look 		B. viewing 		C. atmosphere 	</a:t>
            </a:r>
            <a:r>
              <a:rPr lang="vi-VN" sz="4400" dirty="0">
                <a:latin typeface="Agency FB" panose="020B0503020202020204" pitchFamily="34" charset="0"/>
              </a:rPr>
              <a:t>	</a:t>
            </a:r>
            <a:r>
              <a:rPr lang="en-US" sz="4400" dirty="0">
                <a:latin typeface="Agency FB" panose="020B0503020202020204" pitchFamily="34" charset="0"/>
              </a:rPr>
              <a:t>D. scenery</a:t>
            </a:r>
          </a:p>
        </p:txBody>
      </p:sp>
      <p:sp>
        <p:nvSpPr>
          <p:cNvPr id="9" name="Oval 8"/>
          <p:cNvSpPr/>
          <p:nvPr/>
        </p:nvSpPr>
        <p:spPr>
          <a:xfrm>
            <a:off x="350943" y="2400300"/>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3999083" y="4476340"/>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6858000" y="5753100"/>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Oval 12"/>
          <p:cNvSpPr/>
          <p:nvPr/>
        </p:nvSpPr>
        <p:spPr>
          <a:xfrm>
            <a:off x="468519" y="7182298"/>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10476083" y="9124950"/>
            <a:ext cx="725317" cy="685800"/>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3045191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0" grpId="0" animBg="1"/>
      <p:bldP spid="12"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81000" y="190500"/>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3. Complete the sentences with the words in the box.</a:t>
            </a:r>
            <a:endParaRPr lang="en-US" sz="5400" dirty="0">
              <a:solidFill>
                <a:srgbClr val="0070C0"/>
              </a:solidFill>
              <a:latin typeface="Agency FB" panose="020B0503020202020204" pitchFamily="34" charset="0"/>
            </a:endParaRPr>
          </a:p>
        </p:txBody>
      </p:sp>
      <p:sp>
        <p:nvSpPr>
          <p:cNvPr id="7" name="Freeform 7"/>
          <p:cNvSpPr/>
          <p:nvPr/>
        </p:nvSpPr>
        <p:spPr>
          <a:xfrm>
            <a:off x="16627006" y="8616640"/>
            <a:ext cx="1768301" cy="1695450"/>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311426" y="2329774"/>
            <a:ext cx="17778029" cy="7848302"/>
          </a:xfrm>
          <a:prstGeom prst="rect">
            <a:avLst/>
          </a:prstGeom>
        </p:spPr>
        <p:txBody>
          <a:bodyPr wrap="square">
            <a:spAutoFit/>
          </a:bodyPr>
          <a:lstStyle/>
          <a:p>
            <a:pPr algn="just">
              <a:lnSpc>
                <a:spcPct val="150000"/>
              </a:lnSpc>
              <a:spcAft>
                <a:spcPts val="0"/>
              </a:spcAft>
            </a:pPr>
            <a:r>
              <a:rPr lang="en-US" sz="4800" b="1" dirty="0">
                <a:latin typeface="Agency FB" panose="020B0503020202020204" pitchFamily="34" charset="0"/>
                <a:ea typeface="Cambria" panose="02040503050406030204" pitchFamily="18" charset="0"/>
                <a:cs typeface="Cambria" panose="02040503050406030204" pitchFamily="18" charset="0"/>
              </a:rPr>
              <a:t>1.</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The silver fern is a national _________</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of New Zealand.</a:t>
            </a:r>
            <a:endParaRPr lang="en-US" sz="48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843915" algn="l"/>
              </a:tabLst>
            </a:pPr>
            <a:r>
              <a:rPr lang="en-US" sz="4800" b="1" dirty="0">
                <a:latin typeface="Agency FB" panose="020B0503020202020204" pitchFamily="34" charset="0"/>
                <a:ea typeface="Cambria" panose="02040503050406030204" pitchFamily="18" charset="0"/>
                <a:cs typeface="Cambria" panose="02040503050406030204" pitchFamily="18" charset="0"/>
              </a:rPr>
              <a:t>2.</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Mount Rushmore is a national ______________</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carved into a mountain in South</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Dakota, USA.</a:t>
            </a:r>
            <a:endParaRPr lang="en-US" sz="48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843915" algn="l"/>
              </a:tabLst>
            </a:pPr>
            <a:r>
              <a:rPr lang="en-US" sz="4800" b="1" dirty="0">
                <a:latin typeface="Agency FB" panose="020B0503020202020204" pitchFamily="34" charset="0"/>
                <a:ea typeface="Cambria" panose="02040503050406030204" pitchFamily="18" charset="0"/>
                <a:cs typeface="Cambria" panose="02040503050406030204" pitchFamily="18" charset="0"/>
              </a:rPr>
              <a:t>3.</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err="1">
                <a:solidFill>
                  <a:srgbClr val="000000"/>
                </a:solidFill>
                <a:latin typeface="Agency FB" panose="020B0503020202020204" pitchFamily="34" charset="0"/>
                <a:ea typeface="Cambria" panose="02040503050406030204" pitchFamily="18" charset="0"/>
                <a:cs typeface="Cambria" panose="02040503050406030204" pitchFamily="18" charset="0"/>
              </a:rPr>
              <a:t>Trung</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 speaks English like a _________</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though he comes from Viet Nam.</a:t>
            </a:r>
            <a:endParaRPr lang="en-US" sz="48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843915" algn="l"/>
              </a:tabLst>
            </a:pPr>
            <a:r>
              <a:rPr lang="en-US" sz="4800" b="1" dirty="0">
                <a:latin typeface="Agency FB" panose="020B0503020202020204" pitchFamily="34" charset="0"/>
                <a:ea typeface="Cambria" panose="02040503050406030204" pitchFamily="18" charset="0"/>
                <a:cs typeface="Cambria" panose="02040503050406030204" pitchFamily="18" charset="0"/>
              </a:rPr>
              <a:t>4.</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I sometimes thought John’s _________</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sounded English, sometimes American.</a:t>
            </a:r>
            <a:endParaRPr lang="en-US" sz="48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856615" algn="l"/>
              </a:tabLst>
            </a:pPr>
            <a:r>
              <a:rPr lang="en-US" sz="4800" b="1" dirty="0">
                <a:latin typeface="Agency FB" panose="020B0503020202020204" pitchFamily="34" charset="0"/>
                <a:ea typeface="Cambria" panose="02040503050406030204" pitchFamily="18" charset="0"/>
                <a:cs typeface="Cambria" panose="02040503050406030204" pitchFamily="18" charset="0"/>
              </a:rPr>
              <a:t>5.</a:t>
            </a:r>
            <a:r>
              <a:rPr lang="en-US" sz="4800" dirty="0">
                <a:latin typeface="Agency FB" panose="020B0503020202020204" pitchFamily="34" charset="0"/>
                <a:ea typeface="Cambria" panose="02040503050406030204" pitchFamily="18" charset="0"/>
                <a:cs typeface="Cambria" panose="02040503050406030204" pitchFamily="18" charset="0"/>
              </a:rPr>
              <a:t> </a:t>
            </a:r>
            <a:r>
              <a:rPr lang="en-US" sz="4800" dirty="0">
                <a:solidFill>
                  <a:srgbClr val="000000"/>
                </a:solidFill>
                <a:latin typeface="Agency FB" panose="020B0503020202020204" pitchFamily="34" charset="0"/>
                <a:ea typeface="Cambria" panose="02040503050406030204" pitchFamily="18" charset="0"/>
                <a:cs typeface="Cambria" panose="02040503050406030204" pitchFamily="18" charset="0"/>
              </a:rPr>
              <a:t>In Scotland, the word “_______” is used to describe any large, enclosed expanse of water.</a:t>
            </a:r>
            <a:endParaRPr lang="en-US" sz="4800" dirty="0">
              <a:latin typeface="Agency FB" panose="020B0503020202020204" pitchFamily="34" charset="0"/>
              <a:ea typeface="Cambria" panose="02040503050406030204" pitchFamily="18" charset="0"/>
              <a:cs typeface="Cambria" panose="020405030504060302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299666742"/>
              </p:ext>
            </p:extLst>
          </p:nvPr>
        </p:nvGraphicFramePr>
        <p:xfrm>
          <a:off x="1981200" y="1135955"/>
          <a:ext cx="15082521" cy="1463040"/>
        </p:xfrm>
        <a:graphic>
          <a:graphicData uri="http://schemas.openxmlformats.org/drawingml/2006/table">
            <a:tbl>
              <a:tblPr firstRow="1" firstCol="1" bandRow="1">
                <a:tableStyleId>{5940675A-B579-460E-94D1-54222C63F5DA}</a:tableStyleId>
              </a:tblPr>
              <a:tblGrid>
                <a:gridCol w="3015945">
                  <a:extLst>
                    <a:ext uri="{9D8B030D-6E8A-4147-A177-3AD203B41FA5}">
                      <a16:colId xmlns:a16="http://schemas.microsoft.com/office/drawing/2014/main" val="1163797417"/>
                    </a:ext>
                  </a:extLst>
                </a:gridCol>
                <a:gridCol w="3015945">
                  <a:extLst>
                    <a:ext uri="{9D8B030D-6E8A-4147-A177-3AD203B41FA5}">
                      <a16:colId xmlns:a16="http://schemas.microsoft.com/office/drawing/2014/main" val="1308749515"/>
                    </a:ext>
                  </a:extLst>
                </a:gridCol>
                <a:gridCol w="3015945">
                  <a:extLst>
                    <a:ext uri="{9D8B030D-6E8A-4147-A177-3AD203B41FA5}">
                      <a16:colId xmlns:a16="http://schemas.microsoft.com/office/drawing/2014/main" val="1339264655"/>
                    </a:ext>
                  </a:extLst>
                </a:gridCol>
                <a:gridCol w="3017343">
                  <a:extLst>
                    <a:ext uri="{9D8B030D-6E8A-4147-A177-3AD203B41FA5}">
                      <a16:colId xmlns:a16="http://schemas.microsoft.com/office/drawing/2014/main" val="1775363207"/>
                    </a:ext>
                  </a:extLst>
                </a:gridCol>
                <a:gridCol w="3017343">
                  <a:extLst>
                    <a:ext uri="{9D8B030D-6E8A-4147-A177-3AD203B41FA5}">
                      <a16:colId xmlns:a16="http://schemas.microsoft.com/office/drawing/2014/main" val="3781145352"/>
                    </a:ext>
                  </a:extLst>
                </a:gridCol>
              </a:tblGrid>
              <a:tr h="0">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brigade</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cattle</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a:solidFill>
                            <a:srgbClr val="C00000"/>
                          </a:solidFill>
                          <a:effectLst/>
                          <a:latin typeface="Agency FB" panose="020B0503020202020204" pitchFamily="34" charset="0"/>
                        </a:rPr>
                        <a:t>symbol</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a:solidFill>
                            <a:srgbClr val="C00000"/>
                          </a:solidFill>
                          <a:effectLst/>
                          <a:latin typeface="Agency FB" panose="020B0503020202020204" pitchFamily="34" charset="0"/>
                        </a:rPr>
                        <a:t>native</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a:solidFill>
                            <a:srgbClr val="C00000"/>
                          </a:solidFill>
                          <a:effectLst/>
                          <a:latin typeface="Agency FB" panose="020B0503020202020204" pitchFamily="34" charset="0"/>
                        </a:rPr>
                        <a:t>igloo</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3068851471"/>
                  </a:ext>
                </a:extLst>
              </a:tr>
              <a:tr h="0">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loch</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a:solidFill>
                            <a:srgbClr val="C00000"/>
                          </a:solidFill>
                          <a:effectLst/>
                          <a:latin typeface="Agency FB" panose="020B0503020202020204" pitchFamily="34" charset="0"/>
                        </a:rPr>
                        <a:t>accent</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monument</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a:solidFill>
                            <a:srgbClr val="C00000"/>
                          </a:solidFill>
                          <a:effectLst/>
                          <a:latin typeface="Agency FB" panose="020B0503020202020204" pitchFamily="34" charset="0"/>
                        </a:rPr>
                        <a:t>fence</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football</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595831533"/>
                  </a:ext>
                </a:extLst>
              </a:tr>
            </a:tbl>
          </a:graphicData>
        </a:graphic>
      </p:graphicFrame>
      <p:sp>
        <p:nvSpPr>
          <p:cNvPr id="12" name="Rectangle 11"/>
          <p:cNvSpPr/>
          <p:nvPr/>
        </p:nvSpPr>
        <p:spPr>
          <a:xfrm>
            <a:off x="6192109" y="2467570"/>
            <a:ext cx="2100399" cy="923330"/>
          </a:xfrm>
          <a:prstGeom prst="rect">
            <a:avLst/>
          </a:prstGeom>
        </p:spPr>
        <p:txBody>
          <a:bodyPr wrap="square">
            <a:spAutoFit/>
          </a:bodyPr>
          <a:lstStyle/>
          <a:p>
            <a:r>
              <a:rPr lang="vi-VN" sz="5400" b="1" dirty="0">
                <a:solidFill>
                  <a:srgbClr val="C00000"/>
                </a:solidFill>
                <a:latin typeface="Agency FB" panose="020B0503020202020204" pitchFamily="34" charset="0"/>
              </a:rPr>
              <a:t>symbol</a:t>
            </a:r>
            <a:endParaRPr lang="en-US" sz="5400" b="1" dirty="0">
              <a:solidFill>
                <a:srgbClr val="C00000"/>
              </a:solidFill>
              <a:latin typeface="Agency FB" panose="020B0503020202020204" pitchFamily="34" charset="0"/>
            </a:endParaRPr>
          </a:p>
        </p:txBody>
      </p:sp>
      <p:sp>
        <p:nvSpPr>
          <p:cNvPr id="14" name="Rectangle 13"/>
          <p:cNvSpPr/>
          <p:nvPr/>
        </p:nvSpPr>
        <p:spPr>
          <a:xfrm>
            <a:off x="7043601" y="3560044"/>
            <a:ext cx="3014799" cy="923330"/>
          </a:xfrm>
          <a:prstGeom prst="rect">
            <a:avLst/>
          </a:prstGeom>
        </p:spPr>
        <p:txBody>
          <a:bodyPr wrap="square">
            <a:spAutoFit/>
          </a:bodyPr>
          <a:lstStyle/>
          <a:p>
            <a:pPr algn="ctr">
              <a:lnSpc>
                <a:spcPct val="100000"/>
              </a:lnSpc>
              <a:spcAft>
                <a:spcPts val="0"/>
              </a:spcAft>
            </a:pPr>
            <a:r>
              <a:rPr lang="en-US" sz="5400" b="1" dirty="0">
                <a:solidFill>
                  <a:srgbClr val="C00000"/>
                </a:solidFill>
                <a:latin typeface="Agency FB" panose="020B0503020202020204" pitchFamily="34" charset="0"/>
              </a:rPr>
              <a:t>monument</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6162053" y="5782270"/>
            <a:ext cx="1762747"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native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6529761" y="6885134"/>
            <a:ext cx="1762747"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accent</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5479561" y="7987998"/>
            <a:ext cx="1762747"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loch</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46520191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12" grpId="0"/>
      <p:bldP spid="14" grpId="0"/>
      <p:bldP spid="1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8807" y="-6505"/>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81000" y="190500"/>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3. Complete the sentences with the words in the box.</a:t>
            </a:r>
            <a:endParaRPr lang="en-US" sz="5400" dirty="0">
              <a:solidFill>
                <a:srgbClr val="0070C0"/>
              </a:solidFill>
              <a:latin typeface="Agency FB" panose="020B0503020202020204" pitchFamily="34" charset="0"/>
            </a:endParaRPr>
          </a:p>
        </p:txBody>
      </p:sp>
      <p:sp>
        <p:nvSpPr>
          <p:cNvPr id="7" name="Freeform 7"/>
          <p:cNvSpPr/>
          <p:nvPr/>
        </p:nvSpPr>
        <p:spPr>
          <a:xfrm>
            <a:off x="16154400" y="8572500"/>
            <a:ext cx="1935056" cy="1894034"/>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407216" y="2628531"/>
            <a:ext cx="17678400" cy="7571303"/>
          </a:xfrm>
          <a:prstGeom prst="rect">
            <a:avLst/>
          </a:prstGeom>
        </p:spPr>
        <p:txBody>
          <a:bodyPr wrap="square">
            <a:spAutoFit/>
          </a:bodyPr>
          <a:lstStyle/>
          <a:p>
            <a:pPr algn="just">
              <a:spcAft>
                <a:spcPts val="0"/>
              </a:spcAft>
              <a:tabLst>
                <a:tab pos="843915" algn="l"/>
              </a:tabLst>
            </a:pPr>
            <a:r>
              <a:rPr lang="en-US" sz="5200" b="1" dirty="0">
                <a:latin typeface="Agency FB" panose="020B0503020202020204" pitchFamily="34" charset="0"/>
                <a:ea typeface="Cambria" panose="02040503050406030204" pitchFamily="18" charset="0"/>
                <a:cs typeface="Cambria" panose="02040503050406030204" pitchFamily="18" charset="0"/>
              </a:rPr>
              <a:t>6.</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It took six years to build the rabbit-proof ______</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in Australia.</a:t>
            </a:r>
            <a:endParaRPr lang="en-US" sz="52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843915" algn="l"/>
              </a:tabLst>
            </a:pPr>
            <a:r>
              <a:rPr lang="en-US" sz="5200" b="1" dirty="0">
                <a:latin typeface="Agency FB" panose="020B0503020202020204" pitchFamily="34" charset="0"/>
                <a:ea typeface="Cambria" panose="02040503050406030204" pitchFamily="18" charset="0"/>
                <a:cs typeface="Cambria" panose="02040503050406030204" pitchFamily="18" charset="0"/>
              </a:rPr>
              <a:t>7.</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England is the original home of __________</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because the sport was invented</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there.</a:t>
            </a:r>
            <a:endParaRPr lang="en-US" sz="52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856615" algn="l"/>
              </a:tabLst>
            </a:pPr>
            <a:r>
              <a:rPr lang="en-US" sz="5200" b="1" dirty="0">
                <a:latin typeface="Agency FB" panose="020B0503020202020204" pitchFamily="34" charset="0"/>
                <a:ea typeface="Cambria" panose="02040503050406030204" pitchFamily="18" charset="0"/>
                <a:cs typeface="Cambria" panose="02040503050406030204" pitchFamily="18" charset="0"/>
              </a:rPr>
              <a:t>8.</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Edinburgh, Scotland was the first city in the world to have its own fire _________</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in 1824.</a:t>
            </a:r>
            <a:endParaRPr lang="en-US" sz="52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49935" algn="l"/>
              </a:tabLst>
            </a:pPr>
            <a:r>
              <a:rPr lang="en-US" sz="5200" b="1" dirty="0">
                <a:latin typeface="Agency FB" panose="020B0503020202020204" pitchFamily="34" charset="0"/>
                <a:ea typeface="Cambria" panose="02040503050406030204" pitchFamily="18" charset="0"/>
                <a:cs typeface="Cambria" panose="02040503050406030204" pitchFamily="18" charset="0"/>
              </a:rPr>
              <a:t>9.</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Anna Creek Station in South Australia is the worlds largest ________</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with an area of 24,000 km</a:t>
            </a:r>
            <a:r>
              <a:rPr lang="en-US" sz="5200" baseline="30000" dirty="0">
                <a:solidFill>
                  <a:srgbClr val="000000"/>
                </a:solidFill>
                <a:latin typeface="Agency FB" panose="020B0503020202020204" pitchFamily="34" charset="0"/>
                <a:ea typeface="Cambria" panose="02040503050406030204" pitchFamily="18" charset="0"/>
                <a:cs typeface="Cambria" panose="02040503050406030204" pitchFamily="18" charset="0"/>
              </a:rPr>
              <a:t>2</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a:t>
            </a:r>
            <a:endParaRPr lang="en-US" sz="52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808355" algn="l"/>
              </a:tabLst>
            </a:pPr>
            <a:r>
              <a:rPr lang="en-US" sz="5200" b="1" dirty="0">
                <a:latin typeface="Agency FB" panose="020B0503020202020204" pitchFamily="34" charset="0"/>
                <a:ea typeface="Cambria" panose="02040503050406030204" pitchFamily="18" charset="0"/>
                <a:cs typeface="Cambria" panose="02040503050406030204" pitchFamily="18" charset="0"/>
              </a:rPr>
              <a:t>10.</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An ______</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is a type of shelter built of snow by the Inuit, the Aboriginal</a:t>
            </a:r>
            <a:r>
              <a:rPr lang="en-US" sz="5200" dirty="0">
                <a:latin typeface="Agency FB" panose="020B0503020202020204" pitchFamily="34" charset="0"/>
                <a:ea typeface="Cambria" panose="02040503050406030204" pitchFamily="18" charset="0"/>
                <a:cs typeface="Cambria" panose="02040503050406030204" pitchFamily="18" charset="0"/>
              </a:rPr>
              <a:t> </a:t>
            </a:r>
            <a:r>
              <a:rPr lang="en-US" sz="5200" dirty="0">
                <a:solidFill>
                  <a:srgbClr val="000000"/>
                </a:solidFill>
                <a:latin typeface="Agency FB" panose="020B0503020202020204" pitchFamily="34" charset="0"/>
                <a:ea typeface="Cambria" panose="02040503050406030204" pitchFamily="18" charset="0"/>
                <a:cs typeface="Cambria" panose="02040503050406030204" pitchFamily="18" charset="0"/>
              </a:rPr>
              <a:t>peoples in Canada.</a:t>
            </a:r>
            <a:endParaRPr lang="en-US" sz="5200" dirty="0">
              <a:effectLst/>
              <a:latin typeface="Agency FB" panose="020B0503020202020204" pitchFamily="34" charset="0"/>
              <a:ea typeface="Cambria" panose="02040503050406030204" pitchFamily="18" charset="0"/>
              <a:cs typeface="Cambria" panose="020405030504060302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782103028"/>
              </p:ext>
            </p:extLst>
          </p:nvPr>
        </p:nvGraphicFramePr>
        <p:xfrm>
          <a:off x="1981200" y="1135955"/>
          <a:ext cx="15082521" cy="1463040"/>
        </p:xfrm>
        <a:graphic>
          <a:graphicData uri="http://schemas.openxmlformats.org/drawingml/2006/table">
            <a:tbl>
              <a:tblPr firstRow="1" firstCol="1" bandRow="1">
                <a:tableStyleId>{5940675A-B579-460E-94D1-54222C63F5DA}</a:tableStyleId>
              </a:tblPr>
              <a:tblGrid>
                <a:gridCol w="3015945">
                  <a:extLst>
                    <a:ext uri="{9D8B030D-6E8A-4147-A177-3AD203B41FA5}">
                      <a16:colId xmlns:a16="http://schemas.microsoft.com/office/drawing/2014/main" val="1163797417"/>
                    </a:ext>
                  </a:extLst>
                </a:gridCol>
                <a:gridCol w="3015945">
                  <a:extLst>
                    <a:ext uri="{9D8B030D-6E8A-4147-A177-3AD203B41FA5}">
                      <a16:colId xmlns:a16="http://schemas.microsoft.com/office/drawing/2014/main" val="1308749515"/>
                    </a:ext>
                  </a:extLst>
                </a:gridCol>
                <a:gridCol w="3015945">
                  <a:extLst>
                    <a:ext uri="{9D8B030D-6E8A-4147-A177-3AD203B41FA5}">
                      <a16:colId xmlns:a16="http://schemas.microsoft.com/office/drawing/2014/main" val="1339264655"/>
                    </a:ext>
                  </a:extLst>
                </a:gridCol>
                <a:gridCol w="3017343">
                  <a:extLst>
                    <a:ext uri="{9D8B030D-6E8A-4147-A177-3AD203B41FA5}">
                      <a16:colId xmlns:a16="http://schemas.microsoft.com/office/drawing/2014/main" val="1775363207"/>
                    </a:ext>
                  </a:extLst>
                </a:gridCol>
                <a:gridCol w="3017343">
                  <a:extLst>
                    <a:ext uri="{9D8B030D-6E8A-4147-A177-3AD203B41FA5}">
                      <a16:colId xmlns:a16="http://schemas.microsoft.com/office/drawing/2014/main" val="3781145352"/>
                    </a:ext>
                  </a:extLst>
                </a:gridCol>
              </a:tblGrid>
              <a:tr h="0">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brigade</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cattle</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a:solidFill>
                            <a:srgbClr val="C00000"/>
                          </a:solidFill>
                          <a:effectLst/>
                          <a:latin typeface="Agency FB" panose="020B0503020202020204" pitchFamily="34" charset="0"/>
                        </a:rPr>
                        <a:t>symbol</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a:solidFill>
                            <a:srgbClr val="C00000"/>
                          </a:solidFill>
                          <a:effectLst/>
                          <a:latin typeface="Agency FB" panose="020B0503020202020204" pitchFamily="34" charset="0"/>
                        </a:rPr>
                        <a:t>native</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ctr">
                        <a:lnSpc>
                          <a:spcPct val="100000"/>
                        </a:lnSpc>
                        <a:spcAft>
                          <a:spcPts val="0"/>
                        </a:spcAft>
                      </a:pPr>
                      <a:r>
                        <a:rPr lang="en-US" sz="4800" b="1">
                          <a:solidFill>
                            <a:srgbClr val="C00000"/>
                          </a:solidFill>
                          <a:effectLst/>
                          <a:latin typeface="Agency FB" panose="020B0503020202020204" pitchFamily="34" charset="0"/>
                        </a:rPr>
                        <a:t>igloo</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3068851471"/>
                  </a:ext>
                </a:extLst>
              </a:tr>
              <a:tr h="0">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loch</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a:solidFill>
                            <a:srgbClr val="C00000"/>
                          </a:solidFill>
                          <a:effectLst/>
                          <a:latin typeface="Agency FB" panose="020B0503020202020204" pitchFamily="34" charset="0"/>
                        </a:rPr>
                        <a:t>accent</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a:solidFill>
                            <a:srgbClr val="C00000"/>
                          </a:solidFill>
                          <a:effectLst/>
                          <a:latin typeface="Agency FB" panose="020B0503020202020204" pitchFamily="34" charset="0"/>
                        </a:rPr>
                        <a:t>monument</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a:solidFill>
                            <a:srgbClr val="C00000"/>
                          </a:solidFill>
                          <a:effectLst/>
                          <a:latin typeface="Agency FB" panose="020B0503020202020204" pitchFamily="34" charset="0"/>
                        </a:rPr>
                        <a:t>fence</a:t>
                      </a:r>
                      <a:endParaRPr lang="en-US" sz="4800" b="1">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ctr">
                        <a:lnSpc>
                          <a:spcPct val="100000"/>
                        </a:lnSpc>
                        <a:spcAft>
                          <a:spcPts val="0"/>
                        </a:spcAft>
                      </a:pPr>
                      <a:r>
                        <a:rPr lang="en-US" sz="4800" b="1" dirty="0">
                          <a:solidFill>
                            <a:srgbClr val="C00000"/>
                          </a:solidFill>
                          <a:effectLst/>
                          <a:latin typeface="Agency FB" panose="020B0503020202020204" pitchFamily="34" charset="0"/>
                        </a:rPr>
                        <a:t>football</a:t>
                      </a:r>
                      <a:endParaRPr lang="en-US" sz="4800" b="1" dirty="0">
                        <a:solidFill>
                          <a:srgbClr val="C00000"/>
                        </a:solidFill>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595831533"/>
                  </a:ext>
                </a:extLst>
              </a:tr>
            </a:tbl>
          </a:graphicData>
        </a:graphic>
      </p:graphicFrame>
      <p:sp>
        <p:nvSpPr>
          <p:cNvPr id="10" name="Rectangle 9"/>
          <p:cNvSpPr/>
          <p:nvPr/>
        </p:nvSpPr>
        <p:spPr>
          <a:xfrm>
            <a:off x="9463048" y="2628531"/>
            <a:ext cx="1762747"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fence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8233633" y="3458170"/>
            <a:ext cx="2391676"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football</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5587620" y="4991100"/>
            <a:ext cx="239558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brigade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13180889" y="6591300"/>
            <a:ext cx="239558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cattle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1371600" y="8115300"/>
            <a:ext cx="239558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igloo</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72846484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10" grpId="0"/>
      <p:bldP spid="12" grpId="0"/>
      <p:bldP spid="13"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7967112" cy="1754326"/>
          </a:xfrm>
          <a:prstGeom prst="rect">
            <a:avLst/>
          </a:prstGeom>
          <a:noFill/>
        </p:spPr>
        <p:txBody>
          <a:bodyPr wrap="square" rtlCol="0">
            <a:spAutoFit/>
          </a:bodyPr>
          <a:lstStyle/>
          <a:p>
            <a:pPr algn="ctr"/>
            <a:r>
              <a:rPr lang="en-US" sz="5400" b="1" dirty="0">
                <a:solidFill>
                  <a:srgbClr val="0070C0"/>
                </a:solidFill>
                <a:latin typeface="Agency FB" panose="020B0503020202020204" pitchFamily="34" charset="0"/>
              </a:rPr>
              <a:t>Exercise 4. Give the correct form of the words given to complete the sentences.</a:t>
            </a:r>
          </a:p>
        </p:txBody>
      </p:sp>
      <p:sp>
        <p:nvSpPr>
          <p:cNvPr id="7" name="Freeform 7"/>
          <p:cNvSpPr/>
          <p:nvPr/>
        </p:nvSpPr>
        <p:spPr>
          <a:xfrm>
            <a:off x="16383000" y="8690262"/>
            <a:ext cx="1943100" cy="1664685"/>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675211" y="1922494"/>
            <a:ext cx="17050459" cy="7571303"/>
          </a:xfrm>
          <a:prstGeom prst="rect">
            <a:avLst/>
          </a:prstGeom>
        </p:spPr>
        <p:txBody>
          <a:bodyPr wrap="square">
            <a:spAutoFit/>
          </a:bodyPr>
          <a:lstStyle/>
          <a:p>
            <a:pPr algn="just">
              <a:spcAft>
                <a:spcPts val="0"/>
              </a:spcAft>
              <a:tabLst>
                <a:tab pos="741045" algn="l"/>
              </a:tabLst>
            </a:pPr>
            <a:r>
              <a:rPr lang="en-US" sz="5400" b="1" dirty="0">
                <a:latin typeface="Agency FB" panose="020B0503020202020204" pitchFamily="34" charset="0"/>
                <a:ea typeface="Cambria" panose="02040503050406030204" pitchFamily="18" charset="0"/>
                <a:cs typeface="Cambria" panose="02040503050406030204" pitchFamily="18" charset="0"/>
              </a:rPr>
              <a:t>1.</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Both French and English are ________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languages in Canada</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(office)</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41045" algn="l"/>
              </a:tabLst>
            </a:pPr>
            <a:r>
              <a:rPr lang="en-US" sz="5400" b="1" dirty="0">
                <a:latin typeface="Agency FB" panose="020B0503020202020204" pitchFamily="34" charset="0"/>
                <a:ea typeface="Cambria" panose="02040503050406030204" pitchFamily="18" charset="0"/>
                <a:cs typeface="Cambria" panose="02040503050406030204" pitchFamily="18" charset="0"/>
              </a:rPr>
              <a:t>2.</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NSW is the ______________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of New South Wales, the most populous state in Australia</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(abbreviate)</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41045" algn="l"/>
              </a:tabLst>
            </a:pPr>
            <a:r>
              <a:rPr lang="en-US" sz="5400" b="1" dirty="0">
                <a:latin typeface="Agency FB" panose="020B0503020202020204" pitchFamily="34" charset="0"/>
                <a:ea typeface="Cambria" panose="02040503050406030204" pitchFamily="18" charset="0"/>
                <a:cs typeface="Cambria" panose="02040503050406030204" pitchFamily="18" charset="0"/>
              </a:rPr>
              <a:t>3.</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 Gold Coast is famous for its most 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theme parks in Australia such</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as Dreamworld and White Water World</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(icon)</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53745" algn="l"/>
                <a:tab pos="1619250" algn="l"/>
              </a:tabLst>
            </a:pPr>
            <a:r>
              <a:rPr lang="en-US" sz="5400" b="1" dirty="0">
                <a:latin typeface="Agency FB" panose="020B0503020202020204" pitchFamily="34" charset="0"/>
                <a:ea typeface="Cambria" panose="02040503050406030204" pitchFamily="18" charset="0"/>
                <a:cs typeface="Cambria" panose="02040503050406030204" pitchFamily="18" charset="0"/>
              </a:rPr>
              <a:t>4.</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Do you know that the telephone, the television and penicillin are Scottish ______________</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 (invent)</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41045" algn="l"/>
              </a:tabLst>
            </a:pPr>
            <a:r>
              <a:rPr lang="en-US" sz="5400" b="1" dirty="0">
                <a:latin typeface="Agency FB" panose="020B0503020202020204" pitchFamily="34" charset="0"/>
                <a:ea typeface="Cambria" panose="02040503050406030204" pitchFamily="18" charset="0"/>
                <a:cs typeface="Cambria" panose="02040503050406030204" pitchFamily="18" charset="0"/>
              </a:rPr>
              <a:t>5.</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Visitors can spend ________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days exploring amazing natural beauty of New</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Zealand</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(end)</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7162800" y="1943100"/>
            <a:ext cx="2391676"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official</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3657600" y="2718282"/>
            <a:ext cx="3748538"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abbreviation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9982200" y="4376521"/>
            <a:ext cx="213360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iconic</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637110" y="6899556"/>
            <a:ext cx="3020489" cy="923330"/>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inventions</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5498415" y="7690515"/>
            <a:ext cx="2121585"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endless</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80446592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9" grpId="0"/>
      <p:bldP spid="10" grpId="0"/>
      <p:bldP spid="12"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6611600" y="8801100"/>
            <a:ext cx="1790700" cy="1553848"/>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7"/>
          <p:cNvSpPr txBox="1"/>
          <p:nvPr/>
        </p:nvSpPr>
        <p:spPr>
          <a:xfrm>
            <a:off x="320888" y="155114"/>
            <a:ext cx="17967112" cy="1754326"/>
          </a:xfrm>
          <a:prstGeom prst="rect">
            <a:avLst/>
          </a:prstGeom>
          <a:noFill/>
        </p:spPr>
        <p:txBody>
          <a:bodyPr wrap="square" rtlCol="0">
            <a:spAutoFit/>
          </a:bodyPr>
          <a:lstStyle/>
          <a:p>
            <a:pPr algn="ctr"/>
            <a:r>
              <a:rPr lang="en-US" sz="5400" b="1" dirty="0">
                <a:solidFill>
                  <a:srgbClr val="0070C0"/>
                </a:solidFill>
                <a:latin typeface="Agency FB" panose="020B0503020202020204" pitchFamily="34" charset="0"/>
              </a:rPr>
              <a:t>Exercise 4. Give the correct form of the words given to complete the sentences.</a:t>
            </a:r>
          </a:p>
        </p:txBody>
      </p:sp>
      <p:sp>
        <p:nvSpPr>
          <p:cNvPr id="6" name="Rectangle 5"/>
          <p:cNvSpPr/>
          <p:nvPr/>
        </p:nvSpPr>
        <p:spPr>
          <a:xfrm>
            <a:off x="704299" y="1891821"/>
            <a:ext cx="17200289" cy="7571303"/>
          </a:xfrm>
          <a:prstGeom prst="rect">
            <a:avLst/>
          </a:prstGeom>
        </p:spPr>
        <p:txBody>
          <a:bodyPr wrap="square">
            <a:spAutoFit/>
          </a:bodyPr>
          <a:lstStyle/>
          <a:p>
            <a:pPr algn="just">
              <a:spcAft>
                <a:spcPts val="0"/>
              </a:spcAft>
              <a:tabLst>
                <a:tab pos="753745" algn="l"/>
              </a:tabLst>
            </a:pPr>
            <a:r>
              <a:rPr lang="en-US" sz="5400" b="1" dirty="0">
                <a:latin typeface="Agency FB" panose="020B0503020202020204" pitchFamily="34" charset="0"/>
                <a:ea typeface="Cambria" panose="02040503050406030204" pitchFamily="18" charset="0"/>
                <a:cs typeface="Cambria" panose="02040503050406030204" pitchFamily="18" charset="0"/>
              </a:rPr>
              <a:t>6.</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There are different kinds of ______________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provided throughout Disneyland</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(entertain)</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41045" algn="l"/>
              </a:tabLst>
            </a:pPr>
            <a:r>
              <a:rPr lang="en-US" sz="5400" b="1" dirty="0">
                <a:latin typeface="Agency FB" panose="020B0503020202020204" pitchFamily="34" charset="0"/>
                <a:ea typeface="Cambria" panose="02040503050406030204" pitchFamily="18" charset="0"/>
                <a:cs typeface="Cambria" panose="02040503050406030204" pitchFamily="18" charset="0"/>
              </a:rPr>
              <a:t>7.</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Scotland is a ______________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land and this is noted for its rich and interesting history</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(legend)</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41045" algn="l"/>
              </a:tabLst>
            </a:pPr>
            <a:r>
              <a:rPr lang="en-US" sz="5400" b="1" dirty="0">
                <a:latin typeface="Agency FB" panose="020B0503020202020204" pitchFamily="34" charset="0"/>
                <a:ea typeface="Cambria" panose="02040503050406030204" pitchFamily="18" charset="0"/>
                <a:cs typeface="Cambria" panose="02040503050406030204" pitchFamily="18" charset="0"/>
              </a:rPr>
              <a:t>8.</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We’ll take the early 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from Sydney to Wellington</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(fly)</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753745" algn="l"/>
              </a:tabLst>
            </a:pPr>
            <a:r>
              <a:rPr lang="en-US" sz="5400" b="1" dirty="0">
                <a:latin typeface="Agency FB" panose="020B0503020202020204" pitchFamily="34" charset="0"/>
                <a:ea typeface="Cambria" panose="02040503050406030204" pitchFamily="18" charset="0"/>
                <a:cs typeface="Cambria" panose="02040503050406030204" pitchFamily="18" charset="0"/>
              </a:rPr>
              <a:t>9.</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Niagara Falls, on the border of the USA and Canada, is one of the most ______________</a:t>
            </a:r>
            <a:r>
              <a:rPr lang="en-US" sz="5400" dirty="0">
                <a:latin typeface="Agency FB" panose="020B0503020202020204" pitchFamily="34" charset="0"/>
                <a:ea typeface="Cambria" panose="02040503050406030204" pitchFamily="18" charset="0"/>
                <a:cs typeface="Cambria" panose="02040503050406030204" pitchFamily="18" charset="0"/>
              </a:rPr>
              <a:t> sceneries</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in the world</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(spectacle)</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10.</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There are many tourist ______________</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in London such as British Museum, London</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Eye and Tower of London</a:t>
            </a:r>
            <a:r>
              <a:rPr lang="en-US" sz="5400" dirty="0">
                <a:latin typeface="Agency FB" panose="020B0503020202020204" pitchFamily="34" charset="0"/>
                <a:ea typeface="Cambria" panose="02040503050406030204" pitchFamily="18" charset="0"/>
                <a:cs typeface="Cambria" panose="02040503050406030204" pitchFamily="18" charset="0"/>
              </a:rPr>
              <a:t>.</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(attract)</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9042648" y="1909440"/>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entertainment</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4800600" y="3534561"/>
            <a:ext cx="297180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legendary</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4953000" y="5214371"/>
            <a:ext cx="297180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flight</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704299" y="6867389"/>
            <a:ext cx="2971800"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spectacular</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6781800" y="7658100"/>
            <a:ext cx="2971800" cy="923330"/>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attractions</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8772355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2</a:t>
            </a:r>
            <a:endParaRPr lang="en-US" sz="13800" dirty="0">
              <a:solidFill>
                <a:srgbClr val="483A00"/>
              </a:solidFill>
              <a:latin typeface="Baloo Thambi"/>
            </a:endParaRPr>
          </a:p>
        </p:txBody>
      </p:sp>
      <p:sp>
        <p:nvSpPr>
          <p:cNvPr id="15" name="Google Shape;465;p41"/>
          <p:cNvSpPr txBox="1">
            <a:spLocks/>
          </p:cNvSpPr>
          <p:nvPr/>
        </p:nvSpPr>
        <p:spPr>
          <a:xfrm>
            <a:off x="2471364" y="5769068"/>
            <a:ext cx="13793375" cy="7588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vi-VN" sz="19900">
                <a:latin typeface="Baloo Thambi" panose="020B0604020202020204" charset="0"/>
                <a:cs typeface="Baloo Thambi" panose="020B0604020202020204" charset="0"/>
              </a:rPr>
              <a:t>LANGUAGE</a:t>
            </a:r>
            <a:endParaRPr lang="en-US" sz="19900" dirty="0">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sz="8000" b="1" dirty="0">
                <a:solidFill>
                  <a:srgbClr val="FF0000"/>
                </a:solidFill>
                <a:latin typeface="Ink Free" panose="03080402000500000000" pitchFamily="66" charset="0"/>
              </a:rPr>
              <a:t>II. GRAMMAR</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1047390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1066800" y="335408"/>
            <a:ext cx="12023512" cy="1025986"/>
          </a:xfrm>
          <a:prstGeom prst="rect">
            <a:avLst/>
          </a:prstGeom>
          <a:noFill/>
        </p:spPr>
        <p:txBody>
          <a:bodyPr wrap="square" rtlCol="0">
            <a:spAutoFit/>
          </a:bodyPr>
          <a:lstStyle/>
          <a:p>
            <a:r>
              <a:rPr lang="en-US" sz="6000" b="1" dirty="0">
                <a:solidFill>
                  <a:srgbClr val="0070C0"/>
                </a:solidFill>
                <a:latin typeface="Agency FB" panose="020B0503020202020204" pitchFamily="34" charset="0"/>
              </a:rPr>
              <a:t>Exercise 1. Put in a correct article: </a:t>
            </a:r>
            <a:r>
              <a:rPr lang="en-US" sz="6000" b="1" i="1" dirty="0">
                <a:solidFill>
                  <a:srgbClr val="0070C0"/>
                </a:solidFill>
                <a:latin typeface="Agency FB" panose="020B0503020202020204" pitchFamily="34" charset="0"/>
              </a:rPr>
              <a:t>a/an.</a:t>
            </a:r>
            <a:endParaRPr lang="en-US" sz="6000" dirty="0">
              <a:solidFill>
                <a:srgbClr val="0070C0"/>
              </a:solidFill>
              <a:latin typeface="Agency FB" panose="020B0503020202020204" pitchFamily="34" charset="0"/>
            </a:endParaRPr>
          </a:p>
        </p:txBody>
      </p:sp>
      <p:sp>
        <p:nvSpPr>
          <p:cNvPr id="7" name="Freeform 7"/>
          <p:cNvSpPr/>
          <p:nvPr/>
        </p:nvSpPr>
        <p:spPr>
          <a:xfrm>
            <a:off x="-182986" y="8213368"/>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aphicFrame>
        <p:nvGraphicFramePr>
          <p:cNvPr id="6" name="Table 5"/>
          <p:cNvGraphicFramePr>
            <a:graphicFrameLocks noGrp="1"/>
          </p:cNvGraphicFramePr>
          <p:nvPr>
            <p:extLst>
              <p:ext uri="{D42A27DB-BD31-4B8C-83A1-F6EECF244321}">
                <p14:modId xmlns:p14="http://schemas.microsoft.com/office/powerpoint/2010/main" val="3424520393"/>
              </p:ext>
            </p:extLst>
          </p:nvPr>
        </p:nvGraphicFramePr>
        <p:xfrm>
          <a:off x="906356" y="1466823"/>
          <a:ext cx="16764000" cy="8641080"/>
        </p:xfrm>
        <a:graphic>
          <a:graphicData uri="http://schemas.openxmlformats.org/drawingml/2006/table">
            <a:tbl>
              <a:tblPr firstRow="1" firstCol="1" bandRow="1">
                <a:tableStyleId>{E8B1032C-EA38-4F05-BA0D-38AFFFC7BED3}</a:tableStyleId>
              </a:tblPr>
              <a:tblGrid>
                <a:gridCol w="9003298">
                  <a:extLst>
                    <a:ext uri="{9D8B030D-6E8A-4147-A177-3AD203B41FA5}">
                      <a16:colId xmlns:a16="http://schemas.microsoft.com/office/drawing/2014/main" val="3461075849"/>
                    </a:ext>
                  </a:extLst>
                </a:gridCol>
                <a:gridCol w="7760702">
                  <a:extLst>
                    <a:ext uri="{9D8B030D-6E8A-4147-A177-3AD203B41FA5}">
                      <a16:colId xmlns:a16="http://schemas.microsoft.com/office/drawing/2014/main" val="2595152491"/>
                    </a:ext>
                  </a:extLst>
                </a:gridCol>
              </a:tblGrid>
              <a:tr h="0">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1. ______ unreasonable decision</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2. _____ universal problem</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754660872"/>
                  </a:ext>
                </a:extLst>
              </a:tr>
              <a:tr h="0">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3. ______ unit of work.</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4. ______ eucalyptus tree</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1176502407"/>
                  </a:ext>
                </a:extLst>
              </a:tr>
              <a:tr h="0">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5. ______ honorable man.</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tabLst>
                          <a:tab pos="245745" algn="l"/>
                        </a:tabLst>
                      </a:pPr>
                      <a:r>
                        <a:rPr lang="en-US" sz="5400" b="1" i="0">
                          <a:effectLst/>
                          <a:latin typeface="Agency FB" panose="020B0503020202020204" pitchFamily="34" charset="0"/>
                        </a:rPr>
                        <a:t>6. ______ X- ray</a:t>
                      </a:r>
                      <a:endParaRPr lang="en-US" sz="6000" b="1" i="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1181806079"/>
                  </a:ext>
                </a:extLst>
              </a:tr>
              <a:tr h="0">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7. ______ UFO</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8. ______ T-shirt</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046286160"/>
                  </a:ext>
                </a:extLst>
              </a:tr>
              <a:tr h="0">
                <a:tc>
                  <a:txBody>
                    <a:bodyPr/>
                    <a:lstStyle/>
                    <a:p>
                      <a:pPr algn="just">
                        <a:lnSpc>
                          <a:spcPct val="150000"/>
                        </a:lnSpc>
                        <a:spcAft>
                          <a:spcPts val="0"/>
                        </a:spcAft>
                        <a:tabLst>
                          <a:tab pos="245745" algn="l"/>
                        </a:tabLst>
                      </a:pPr>
                      <a:r>
                        <a:rPr lang="en-US" sz="5400" b="1" i="0">
                          <a:effectLst/>
                          <a:latin typeface="Agency FB" panose="020B0503020202020204" pitchFamily="34" charset="0"/>
                        </a:rPr>
                        <a:t>9. ______ happy girl</a:t>
                      </a:r>
                      <a:endParaRPr lang="en-US" sz="6000" b="1" i="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10. ______ H-bomb</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4041311987"/>
                  </a:ext>
                </a:extLst>
              </a:tr>
              <a:tr h="0">
                <a:tc>
                  <a:txBody>
                    <a:bodyPr/>
                    <a:lstStyle/>
                    <a:p>
                      <a:pPr algn="just">
                        <a:lnSpc>
                          <a:spcPct val="150000"/>
                        </a:lnSpc>
                        <a:spcAft>
                          <a:spcPts val="0"/>
                        </a:spcAft>
                        <a:tabLst>
                          <a:tab pos="245745" algn="l"/>
                        </a:tabLst>
                      </a:pPr>
                      <a:r>
                        <a:rPr lang="en-US" sz="5400" b="1" i="0">
                          <a:effectLst/>
                          <a:latin typeface="Agency FB" panose="020B0503020202020204" pitchFamily="34" charset="0"/>
                        </a:rPr>
                        <a:t>11. ______ elephant</a:t>
                      </a:r>
                      <a:endParaRPr lang="en-US" sz="6000" b="1" i="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50000"/>
                        </a:lnSpc>
                        <a:spcAft>
                          <a:spcPts val="0"/>
                        </a:spcAft>
                        <a:tabLst>
                          <a:tab pos="245745" algn="l"/>
                        </a:tabLst>
                      </a:pPr>
                      <a:r>
                        <a:rPr lang="en-US" sz="5400" b="1" i="0">
                          <a:effectLst/>
                          <a:latin typeface="Agency FB" panose="020B0503020202020204" pitchFamily="34" charset="0"/>
                        </a:rPr>
                        <a:t>12. ______ hospital</a:t>
                      </a:r>
                      <a:endParaRPr lang="en-US" sz="6000" b="1" i="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912835864"/>
                  </a:ext>
                </a:extLst>
              </a:tr>
              <a:tr h="0">
                <a:tc>
                  <a:txBody>
                    <a:bodyPr/>
                    <a:lstStyle/>
                    <a:p>
                      <a:pPr algn="just">
                        <a:lnSpc>
                          <a:spcPct val="150000"/>
                        </a:lnSpc>
                        <a:spcAft>
                          <a:spcPts val="0"/>
                        </a:spcAft>
                        <a:tabLst>
                          <a:tab pos="245745" algn="l"/>
                        </a:tabLst>
                      </a:pPr>
                      <a:r>
                        <a:rPr lang="en-US" sz="5400" b="1" i="0">
                          <a:effectLst/>
                          <a:latin typeface="Agency FB" panose="020B0503020202020204" pitchFamily="34" charset="0"/>
                        </a:rPr>
                        <a:t>13. ______ BBC programme</a:t>
                      </a:r>
                      <a:endParaRPr lang="en-US" sz="6000" b="1" i="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50000"/>
                        </a:lnSpc>
                        <a:spcAft>
                          <a:spcPts val="0"/>
                        </a:spcAft>
                        <a:tabLst>
                          <a:tab pos="245745" algn="l"/>
                        </a:tabLst>
                      </a:pPr>
                      <a:r>
                        <a:rPr lang="en-US" sz="5400" b="1" i="0" dirty="0">
                          <a:effectLst/>
                          <a:latin typeface="Agency FB" panose="020B0503020202020204" pitchFamily="34" charset="0"/>
                        </a:rPr>
                        <a:t>14. ______ UNESCO worker</a:t>
                      </a:r>
                      <a:endParaRPr lang="en-US" sz="6000" b="1" i="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858038819"/>
                  </a:ext>
                </a:extLst>
              </a:tr>
            </a:tbl>
          </a:graphicData>
        </a:graphic>
      </p:graphicFrame>
      <p:sp>
        <p:nvSpPr>
          <p:cNvPr id="9" name="Rectangle 8"/>
          <p:cNvSpPr/>
          <p:nvPr/>
        </p:nvSpPr>
        <p:spPr>
          <a:xfrm>
            <a:off x="341483" y="1596317"/>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9225841" y="1638187"/>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341483" y="2686368"/>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9406605" y="2971761"/>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465557" y="4069394"/>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9625645" y="4091131"/>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341483" y="5428596"/>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9483760" y="5394935"/>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8" name="Rectangle 17"/>
          <p:cNvSpPr/>
          <p:nvPr/>
        </p:nvSpPr>
        <p:spPr>
          <a:xfrm>
            <a:off x="287696" y="6646584"/>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9" name="Rectangle 18"/>
          <p:cNvSpPr/>
          <p:nvPr/>
        </p:nvSpPr>
        <p:spPr>
          <a:xfrm>
            <a:off x="9625645" y="6599129"/>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0" name="Rectangle 19"/>
          <p:cNvSpPr/>
          <p:nvPr/>
        </p:nvSpPr>
        <p:spPr>
          <a:xfrm>
            <a:off x="341483" y="7917066"/>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1" name="Rectangle 20"/>
          <p:cNvSpPr/>
          <p:nvPr/>
        </p:nvSpPr>
        <p:spPr>
          <a:xfrm>
            <a:off x="9562405" y="7807630"/>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2" name="Rectangle 21"/>
          <p:cNvSpPr/>
          <p:nvPr/>
        </p:nvSpPr>
        <p:spPr>
          <a:xfrm>
            <a:off x="379123" y="9093078"/>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3" name="Rectangle 22"/>
          <p:cNvSpPr/>
          <p:nvPr/>
        </p:nvSpPr>
        <p:spPr>
          <a:xfrm>
            <a:off x="9625645" y="9107127"/>
            <a:ext cx="3606552"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1214751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horizontal)">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randombar(horizontal)">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randombar(horizontal)">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randombar(horizontal)">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randombar(horizontal)">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14" presetClass="entr" presetSubtype="10"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horizont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randombar(horizontal)">
                                      <p:cBhvr>
                                        <p:cTn id="8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P spid="10"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16083" y="322120"/>
            <a:ext cx="18424312" cy="954107"/>
          </a:xfrm>
          <a:prstGeom prst="rect">
            <a:avLst/>
          </a:prstGeom>
          <a:noFill/>
        </p:spPr>
        <p:txBody>
          <a:bodyPr wrap="square" rtlCol="0">
            <a:spAutoFit/>
          </a:bodyPr>
          <a:lstStyle/>
          <a:p>
            <a:r>
              <a:rPr lang="en-US" sz="5600" b="1" dirty="0">
                <a:solidFill>
                  <a:srgbClr val="0070C0"/>
                </a:solidFill>
                <a:latin typeface="Agency FB" panose="020B0503020202020204" pitchFamily="34" charset="0"/>
              </a:rPr>
              <a:t>Exercise 2. Put in a correct article: </a:t>
            </a:r>
            <a:r>
              <a:rPr lang="en-US" sz="5600" b="1" i="1" dirty="0">
                <a:solidFill>
                  <a:srgbClr val="0070C0"/>
                </a:solidFill>
                <a:latin typeface="Agency FB" panose="020B0503020202020204" pitchFamily="34" charset="0"/>
              </a:rPr>
              <a:t>a/an.</a:t>
            </a:r>
            <a:r>
              <a:rPr lang="en-US" sz="5600" b="1" dirty="0">
                <a:solidFill>
                  <a:srgbClr val="0070C0"/>
                </a:solidFill>
                <a:latin typeface="Agency FB" panose="020B0503020202020204" pitchFamily="34" charset="0"/>
              </a:rPr>
              <a:t> Write (</a:t>
            </a:r>
            <a:r>
              <a:rPr lang="en-US" sz="5600" b="1" dirty="0">
                <a:solidFill>
                  <a:srgbClr val="0070C0"/>
                </a:solidFill>
                <a:latin typeface="Agency FB" panose="020B0503020202020204" pitchFamily="34" charset="0"/>
                <a:sym typeface="Wingdings" panose="05000000000000000000" pitchFamily="2" charset="2"/>
              </a:rPr>
              <a:t></a:t>
            </a:r>
            <a:r>
              <a:rPr lang="en-US" sz="5600" b="1" dirty="0">
                <a:solidFill>
                  <a:srgbClr val="0070C0"/>
                </a:solidFill>
                <a:latin typeface="Agency FB" panose="020B0503020202020204" pitchFamily="34" charset="0"/>
              </a:rPr>
              <a:t>) if it’s not necessary.</a:t>
            </a:r>
            <a:endParaRPr lang="en-US" sz="5600" dirty="0">
              <a:solidFill>
                <a:srgbClr val="0070C0"/>
              </a:solidFill>
              <a:latin typeface="Agency FB" panose="020B0503020202020204" pitchFamily="34" charset="0"/>
            </a:endParaRPr>
          </a:p>
        </p:txBody>
      </p:sp>
      <p:sp>
        <p:nvSpPr>
          <p:cNvPr id="7" name="Freeform 7"/>
          <p:cNvSpPr/>
          <p:nvPr/>
        </p:nvSpPr>
        <p:spPr>
          <a:xfrm>
            <a:off x="-182986" y="8213368"/>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2031239" y="1598347"/>
            <a:ext cx="16002000" cy="7571303"/>
          </a:xfrm>
          <a:prstGeom prst="rect">
            <a:avLst/>
          </a:prstGeom>
        </p:spPr>
        <p:txBody>
          <a:bodyPr wrap="square">
            <a:spAutoFit/>
          </a:bodyPr>
          <a:lstStyle/>
          <a:p>
            <a:pPr algn="just">
              <a:lnSpc>
                <a:spcPct val="150000"/>
              </a:lnSpc>
              <a:spcAft>
                <a:spcPts val="0"/>
              </a:spcAft>
              <a:tabLst>
                <a:tab pos="468630" algn="l"/>
                <a:tab pos="2264410" algn="l"/>
              </a:tabLst>
            </a:pPr>
            <a:r>
              <a:rPr lang="en-US" sz="5400" b="1" dirty="0">
                <a:latin typeface="Agency FB" panose="020B0503020202020204" pitchFamily="34" charset="0"/>
                <a:ea typeface="Cambria" panose="02040503050406030204" pitchFamily="18" charset="0"/>
                <a:cs typeface="Cambria" panose="02040503050406030204" pitchFamily="18" charset="0"/>
              </a:rPr>
              <a:t>1.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Have you got</a:t>
            </a:r>
            <a:r>
              <a:rPr lang="en-US" sz="5400" b="1" dirty="0">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camera?</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78790" algn="l"/>
                <a:tab pos="2838450" algn="l"/>
              </a:tabLst>
            </a:pPr>
            <a:r>
              <a:rPr lang="en-US" sz="5400" b="1" dirty="0">
                <a:latin typeface="Agency FB" panose="020B0503020202020204" pitchFamily="34" charset="0"/>
                <a:ea typeface="Cambria" panose="02040503050406030204" pitchFamily="18" charset="0"/>
                <a:cs typeface="Cambria" panose="02040503050406030204" pitchFamily="18" charset="0"/>
              </a:rPr>
              <a:t>2.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Would you like to be</a:t>
            </a:r>
            <a:r>
              <a:rPr lang="en-US" sz="5400" b="1" dirty="0">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 actor?</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5775" algn="l"/>
                <a:tab pos="1937385" algn="l"/>
              </a:tabLst>
            </a:pPr>
            <a:r>
              <a:rPr lang="en-US" sz="5400" b="1" dirty="0">
                <a:latin typeface="Agency FB" panose="020B0503020202020204" pitchFamily="34" charset="0"/>
                <a:ea typeface="Cambria" panose="02040503050406030204" pitchFamily="18" charset="0"/>
                <a:cs typeface="Cambria" panose="02040503050406030204" pitchFamily="18" charset="0"/>
              </a:rPr>
              <a:t>3.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Bill's got</a:t>
            </a:r>
            <a:r>
              <a:rPr lang="en-US" sz="5400" b="1" dirty="0">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umbrella.</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5775" algn="l"/>
                <a:tab pos="2391410" algn="l"/>
              </a:tabLst>
            </a:pPr>
            <a:r>
              <a:rPr lang="en-US" sz="5400" b="1" dirty="0">
                <a:latin typeface="Agency FB" panose="020B0503020202020204" pitchFamily="34" charset="0"/>
                <a:ea typeface="Cambria" panose="02040503050406030204" pitchFamily="18" charset="0"/>
                <a:cs typeface="Cambria" panose="02040503050406030204" pitchFamily="18" charset="0"/>
              </a:rPr>
              <a:t>4.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Do you collect</a:t>
            </a:r>
            <a:r>
              <a:rPr lang="en-US" sz="5400" b="1" dirty="0">
                <a:latin typeface="Agency FB" panose="020B0503020202020204" pitchFamily="34" charset="0"/>
                <a:ea typeface="Cambria" panose="02040503050406030204" pitchFamily="18" charset="0"/>
                <a:cs typeface="Cambria" panose="02040503050406030204" pitchFamily="18" charset="0"/>
              </a:rPr>
              <a:t>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stamps?</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78790" algn="l"/>
                <a:tab pos="2964815" algn="l"/>
              </a:tabLst>
            </a:pPr>
            <a:r>
              <a:rPr lang="en-US" sz="5400" b="1" dirty="0">
                <a:latin typeface="Agency FB" panose="020B0503020202020204" pitchFamily="34" charset="0"/>
                <a:ea typeface="Cambria" panose="02040503050406030204" pitchFamily="18" charset="0"/>
                <a:cs typeface="Cambria" panose="02040503050406030204" pitchFamily="18" charset="0"/>
              </a:rPr>
              <a:t>5.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Tom always gives Ann ______ flowers on her birthday.</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1965" algn="l"/>
                <a:tab pos="2020570" algn="l"/>
              </a:tabLst>
            </a:pPr>
            <a:r>
              <a:rPr lang="en-US" sz="5400" b="1" dirty="0">
                <a:latin typeface="Agency FB" panose="020B0503020202020204" pitchFamily="34" charset="0"/>
                <a:ea typeface="Cambria" panose="02040503050406030204" pitchFamily="18" charset="0"/>
                <a:cs typeface="Cambria" panose="02040503050406030204" pitchFamily="18" charset="0"/>
              </a:rPr>
              <a:t>6.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Those are ______ really nice trousers. Where did you get them?</a:t>
            </a:r>
            <a:endParaRPr lang="en-US" sz="5400" b="1" dirty="0">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5807082" y="1866900"/>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7620000" y="3086100"/>
            <a:ext cx="938541" cy="941942"/>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5156979" y="4331704"/>
            <a:ext cx="938541" cy="941942"/>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6276352" y="5518275"/>
            <a:ext cx="938541" cy="941942"/>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X</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8205459" y="6819900"/>
            <a:ext cx="938541" cy="941942"/>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X</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5626249" y="7966065"/>
            <a:ext cx="938541" cy="941942"/>
          </a:xfrm>
          <a:prstGeom prst="rect">
            <a:avLst/>
          </a:prstGeom>
        </p:spPr>
        <p:txBody>
          <a:bodyPr wrap="square">
            <a:spAutoFit/>
          </a:bodyPr>
          <a:lstStyle/>
          <a:p>
            <a:pPr algn="ctr">
              <a:lnSpc>
                <a:spcPct val="100000"/>
              </a:lnSpc>
              <a:spcAft>
                <a:spcPts val="0"/>
              </a:spcAft>
            </a:pPr>
            <a:r>
              <a:rPr lang="vi-VN" sz="5400" b="1">
                <a:solidFill>
                  <a:srgbClr val="C00000"/>
                </a:solidFill>
                <a:latin typeface="Agency FB" panose="020B0503020202020204" pitchFamily="34" charset="0"/>
              </a:rPr>
              <a:t>X</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55721882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randombar(horizont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randombar(horizontal)">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9" grpId="0"/>
      <p:bldP spid="10" grpId="0"/>
      <p:bldP spid="12" grpId="0"/>
      <p:bldP spid="13" grpId="0"/>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8424312" cy="954107"/>
          </a:xfrm>
          <a:prstGeom prst="rect">
            <a:avLst/>
          </a:prstGeom>
          <a:noFill/>
        </p:spPr>
        <p:txBody>
          <a:bodyPr wrap="square" rtlCol="0">
            <a:spAutoFit/>
          </a:bodyPr>
          <a:lstStyle/>
          <a:p>
            <a:r>
              <a:rPr lang="en-US" sz="5600" b="1" dirty="0">
                <a:solidFill>
                  <a:srgbClr val="0070C0"/>
                </a:solidFill>
                <a:latin typeface="Agency FB" panose="020B0503020202020204" pitchFamily="34" charset="0"/>
              </a:rPr>
              <a:t>Exercise 2. Put in a correct article: </a:t>
            </a:r>
            <a:r>
              <a:rPr lang="en-US" sz="5600" b="1" i="1" dirty="0">
                <a:solidFill>
                  <a:srgbClr val="0070C0"/>
                </a:solidFill>
                <a:latin typeface="Agency FB" panose="020B0503020202020204" pitchFamily="34" charset="0"/>
              </a:rPr>
              <a:t>a/an.</a:t>
            </a:r>
            <a:r>
              <a:rPr lang="en-US" sz="5600" b="1" dirty="0">
                <a:solidFill>
                  <a:srgbClr val="0070C0"/>
                </a:solidFill>
                <a:latin typeface="Agency FB" panose="020B0503020202020204" pitchFamily="34" charset="0"/>
              </a:rPr>
              <a:t> Write (</a:t>
            </a:r>
            <a:r>
              <a:rPr lang="en-US" sz="5600" b="1" dirty="0">
                <a:solidFill>
                  <a:srgbClr val="0070C0"/>
                </a:solidFill>
                <a:latin typeface="Agency FB" panose="020B0503020202020204" pitchFamily="34" charset="0"/>
                <a:sym typeface="Wingdings" panose="05000000000000000000" pitchFamily="2" charset="2"/>
              </a:rPr>
              <a:t></a:t>
            </a:r>
            <a:r>
              <a:rPr lang="en-US" sz="5600" b="1" dirty="0">
                <a:solidFill>
                  <a:srgbClr val="0070C0"/>
                </a:solidFill>
                <a:latin typeface="Agency FB" panose="020B0503020202020204" pitchFamily="34" charset="0"/>
              </a:rPr>
              <a:t>) if it’s not necessary.</a:t>
            </a:r>
            <a:endParaRPr lang="en-US" sz="5600" dirty="0">
              <a:solidFill>
                <a:srgbClr val="0070C0"/>
              </a:solidFill>
              <a:latin typeface="Agency FB" panose="020B0503020202020204" pitchFamily="34" charset="0"/>
            </a:endParaRPr>
          </a:p>
        </p:txBody>
      </p:sp>
      <p:sp>
        <p:nvSpPr>
          <p:cNvPr id="7" name="Freeform 7"/>
          <p:cNvSpPr/>
          <p:nvPr/>
        </p:nvSpPr>
        <p:spPr>
          <a:xfrm>
            <a:off x="-182986" y="8213368"/>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2042447" y="1440050"/>
            <a:ext cx="16002000" cy="7406899"/>
          </a:xfrm>
          <a:prstGeom prst="rect">
            <a:avLst/>
          </a:prstGeom>
        </p:spPr>
        <p:txBody>
          <a:bodyPr wrap="square">
            <a:spAutoFit/>
          </a:bodyPr>
          <a:lstStyle/>
          <a:p>
            <a:pPr algn="just">
              <a:lnSpc>
                <a:spcPct val="150000"/>
              </a:lnSpc>
              <a:spcAft>
                <a:spcPts val="0"/>
              </a:spcAft>
              <a:tabLst>
                <a:tab pos="478790" algn="l"/>
                <a:tab pos="1713865" algn="l"/>
              </a:tabLst>
            </a:pPr>
            <a:r>
              <a:rPr lang="en-US" sz="5400" b="1" dirty="0">
                <a:latin typeface="Agency FB" panose="020B0503020202020204" pitchFamily="34" charset="0"/>
                <a:ea typeface="Cambria" panose="02040503050406030204" pitchFamily="18" charset="0"/>
                <a:cs typeface="Cambria" panose="02040503050406030204" pitchFamily="18" charset="0"/>
              </a:rPr>
              <a:t>7.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What ______ beautiful garden!</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1965" algn="l"/>
                <a:tab pos="1713865" algn="l"/>
              </a:tabLst>
            </a:pPr>
            <a:r>
              <a:rPr lang="en-US" sz="5400" b="1" dirty="0">
                <a:latin typeface="Agency FB" panose="020B0503020202020204" pitchFamily="34" charset="0"/>
                <a:ea typeface="Cambria" panose="02040503050406030204" pitchFamily="18" charset="0"/>
                <a:cs typeface="Cambria" panose="02040503050406030204" pitchFamily="18" charset="0"/>
              </a:rPr>
              <a:t>8.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What ______ lovely children!</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5775" algn="l"/>
                <a:tab pos="3785870" algn="l"/>
              </a:tabLst>
            </a:pPr>
            <a:r>
              <a:rPr lang="en-US" sz="5400" b="1" dirty="0">
                <a:latin typeface="Agency FB" panose="020B0503020202020204" pitchFamily="34" charset="0"/>
                <a:ea typeface="Cambria" panose="02040503050406030204" pitchFamily="18" charset="0"/>
                <a:cs typeface="Cambria" panose="02040503050406030204" pitchFamily="18" charset="0"/>
              </a:rPr>
              <a:t>9.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Jack has got very long legs, so he's ______ fast runner.</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1965" algn="l"/>
                <a:tab pos="1993900" algn="l"/>
              </a:tabLst>
            </a:pPr>
            <a:r>
              <a:rPr lang="en-US" sz="5400" b="1" dirty="0">
                <a:latin typeface="Agency FB" panose="020B0503020202020204" pitchFamily="34" charset="0"/>
                <a:ea typeface="Cambria" panose="02040503050406030204" pitchFamily="18" charset="0"/>
                <a:cs typeface="Cambria" panose="02040503050406030204" pitchFamily="18" charset="0"/>
              </a:rPr>
              <a:t>10.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You need ______ visa to visit our country.</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11.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Jane is ______ teacher. Her parents were ______ teachers, too.</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12.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When I was ______ child, I used to be very shy.</a:t>
            </a:r>
            <a:endParaRPr lang="en-US" sz="5400" b="1"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4102729" y="1661043"/>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4267200" y="2878896"/>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11353800" y="4189947"/>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5309859" y="5372100"/>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4840588" y="6644871"/>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12877800" y="6644871"/>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5779129" y="7854264"/>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24831744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randombar(horizontal)">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P spid="10" grpId="0"/>
      <p:bldP spid="12" grpId="0"/>
      <p:bldP spid="13" grpId="0"/>
      <p:bldP spid="1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662371" y="108787"/>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3. Put in a correct article: a/ an/ the.</a:t>
            </a:r>
            <a:endParaRPr lang="en-US" sz="5400" dirty="0">
              <a:solidFill>
                <a:srgbClr val="0070C0"/>
              </a:solidFill>
              <a:latin typeface="Agency FB" panose="020B0503020202020204" pitchFamily="34" charset="0"/>
            </a:endParaRPr>
          </a:p>
        </p:txBody>
      </p:sp>
      <p:sp>
        <p:nvSpPr>
          <p:cNvPr id="7" name="Freeform 7"/>
          <p:cNvSpPr/>
          <p:nvPr/>
        </p:nvSpPr>
        <p:spPr>
          <a:xfrm>
            <a:off x="16295298" y="8025048"/>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774088" y="1140904"/>
            <a:ext cx="17259912" cy="8556188"/>
          </a:xfrm>
          <a:prstGeom prst="rect">
            <a:avLst/>
          </a:prstGeom>
        </p:spPr>
        <p:txBody>
          <a:bodyPr wrap="square">
            <a:spAutoFit/>
          </a:bodyPr>
          <a:lstStyle/>
          <a:p>
            <a:pPr algn="just">
              <a:spcAft>
                <a:spcPts val="0"/>
              </a:spcAft>
              <a:tabLst>
                <a:tab pos="468630" algn="l"/>
                <a:tab pos="2841625" algn="l"/>
              </a:tabLst>
            </a:pPr>
            <a:r>
              <a:rPr lang="en-US" sz="5000" b="1" dirty="0">
                <a:latin typeface="Agency FB" panose="020B0503020202020204" pitchFamily="34" charset="0"/>
                <a:ea typeface="Cambria" panose="02040503050406030204" pitchFamily="18" charset="0"/>
                <a:cs typeface="Cambria" panose="02040503050406030204" pitchFamily="18" charset="0"/>
              </a:rPr>
              <a:t>1.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Can you recommend me ______ luxury restaurant?</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481965" algn="l"/>
                <a:tab pos="1386840" algn="l"/>
              </a:tabLst>
            </a:pPr>
            <a:r>
              <a:rPr lang="en-US" sz="5000" b="1" dirty="0">
                <a:latin typeface="Agency FB" panose="020B0503020202020204" pitchFamily="34" charset="0"/>
                <a:ea typeface="Cambria" panose="02040503050406030204" pitchFamily="18" charset="0"/>
                <a:cs typeface="Cambria" panose="02040503050406030204" pitchFamily="18" charset="0"/>
              </a:rPr>
              <a:t>2.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I saw _____ accident this morning.</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478790" algn="l"/>
                <a:tab pos="3232150" algn="l"/>
              </a:tabLst>
            </a:pPr>
            <a:r>
              <a:rPr lang="en-US" sz="5000" b="1" dirty="0">
                <a:latin typeface="Agency FB" panose="020B0503020202020204" pitchFamily="34" charset="0"/>
                <a:ea typeface="Cambria" panose="02040503050406030204" pitchFamily="18" charset="0"/>
                <a:cs typeface="Cambria" panose="02040503050406030204" pitchFamily="18" charset="0"/>
              </a:rPr>
              <a:t>3.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My friend lives in the city. It is ______ most developed region of Vietnam.</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481965" algn="l"/>
                <a:tab pos="4043045" algn="l"/>
              </a:tabLst>
            </a:pPr>
            <a:r>
              <a:rPr lang="en-US" sz="5000" b="1" dirty="0">
                <a:latin typeface="Agency FB" panose="020B0503020202020204" pitchFamily="34" charset="0"/>
                <a:ea typeface="Cambria" panose="02040503050406030204" pitchFamily="18" charset="0"/>
                <a:cs typeface="Cambria" panose="02040503050406030204" pitchFamily="18" charset="0"/>
              </a:rPr>
              <a:t>4.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This house is very beautiful. Do you have ______ garden?</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472440" algn="l"/>
                <a:tab pos="2214245" algn="l"/>
              </a:tabLst>
            </a:pPr>
            <a:r>
              <a:rPr lang="en-US" sz="5000" b="1" dirty="0">
                <a:latin typeface="Agency FB" panose="020B0503020202020204" pitchFamily="34" charset="0"/>
                <a:ea typeface="Cambria" panose="02040503050406030204" pitchFamily="18" charset="0"/>
                <a:cs typeface="Cambria" panose="02040503050406030204" pitchFamily="18" charset="0"/>
              </a:rPr>
              <a:t>5.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We ate dinner at ______ luxury restaurant in the city.</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478790" algn="l"/>
                <a:tab pos="1764030" algn="l"/>
              </a:tabLst>
            </a:pPr>
            <a:r>
              <a:rPr lang="en-US" sz="5000" b="1" dirty="0">
                <a:latin typeface="Agency FB" panose="020B0503020202020204" pitchFamily="34" charset="0"/>
                <a:ea typeface="Cambria" panose="02040503050406030204" pitchFamily="18" charset="0"/>
                <a:cs typeface="Cambria" panose="02040503050406030204" pitchFamily="18" charset="0"/>
              </a:rPr>
              <a:t>6.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There isn’t ______ airport near where we live.</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475615" algn="l"/>
                <a:tab pos="3956050" algn="l"/>
              </a:tabLst>
            </a:pPr>
            <a:r>
              <a:rPr lang="en-US" sz="5000" b="1" dirty="0">
                <a:latin typeface="Agency FB" panose="020B0503020202020204" pitchFamily="34" charset="0"/>
                <a:ea typeface="Cambria" panose="02040503050406030204" pitchFamily="18" charset="0"/>
                <a:cs typeface="Cambria" panose="02040503050406030204" pitchFamily="18" charset="0"/>
              </a:rPr>
              <a:t>7.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There are two cars in the parking lot: ______ black one and a white one. My</a:t>
            </a:r>
            <a:r>
              <a:rPr lang="en-US" sz="5000" b="1" dirty="0">
                <a:latin typeface="Agency FB" panose="020B0503020202020204" pitchFamily="34" charset="0"/>
                <a:ea typeface="Cambria" panose="02040503050406030204" pitchFamily="18" charset="0"/>
                <a:cs typeface="Cambria" panose="02040503050406030204" pitchFamily="18" charset="0"/>
              </a:rPr>
              <a:t>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neighbor’s black one.</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000" b="1" dirty="0">
                <a:latin typeface="Agency FB" panose="020B0503020202020204" pitchFamily="34" charset="0"/>
                <a:ea typeface="Cambria" panose="02040503050406030204" pitchFamily="18" charset="0"/>
                <a:cs typeface="Cambria" panose="02040503050406030204" pitchFamily="18" charset="0"/>
              </a:rPr>
              <a:t>8.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Today is a fine day. Let’s sit in ______ garden.</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000" b="1" dirty="0">
                <a:latin typeface="Agency FB" panose="020B0503020202020204" pitchFamily="34" charset="0"/>
                <a:ea typeface="Cambria" panose="02040503050406030204" pitchFamily="18" charset="0"/>
                <a:cs typeface="Cambria" panose="02040503050406030204" pitchFamily="18" charset="0"/>
              </a:rPr>
              <a:t>9.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Are you going for business next week? - No,</a:t>
            </a:r>
            <a:r>
              <a:rPr lang="en-US" sz="5000" b="1" dirty="0">
                <a:latin typeface="Agency FB" panose="020B0503020202020204" pitchFamily="34" charset="0"/>
                <a:ea typeface="Cambria" panose="02040503050406030204" pitchFamily="18" charset="0"/>
                <a:cs typeface="Cambria" panose="02040503050406030204" pitchFamily="18" charset="0"/>
              </a:rPr>
              <a:t>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week after next.</a:t>
            </a:r>
            <a:endParaRPr lang="en-US" sz="50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838835" algn="l"/>
              </a:tabLst>
            </a:pPr>
            <a:r>
              <a:rPr lang="en-US" sz="5000" b="1" dirty="0">
                <a:latin typeface="Agency FB" panose="020B0503020202020204" pitchFamily="34" charset="0"/>
                <a:ea typeface="Cambria" panose="02040503050406030204" pitchFamily="18" charset="0"/>
                <a:cs typeface="Cambria" panose="02040503050406030204" pitchFamily="18" charset="0"/>
              </a:rPr>
              <a:t>10.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teacher is Lan’s aunt.</a:t>
            </a:r>
            <a:endParaRPr lang="en-US" sz="5000" b="1"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6858000" y="1140904"/>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2782496" y="1866900"/>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8331041" y="2677558"/>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the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0500030" y="3429000"/>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5223511" y="4118371"/>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3943487" y="4948027"/>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an</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9970125" y="5630188"/>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a</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8331041" y="7200900"/>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the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8" name="Rectangle 17"/>
          <p:cNvSpPr/>
          <p:nvPr/>
        </p:nvSpPr>
        <p:spPr>
          <a:xfrm>
            <a:off x="11045500" y="8025048"/>
            <a:ext cx="938541" cy="941942"/>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the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9" name="Rectangle 18"/>
          <p:cNvSpPr/>
          <p:nvPr/>
        </p:nvSpPr>
        <p:spPr>
          <a:xfrm>
            <a:off x="1600201" y="8740737"/>
            <a:ext cx="1158408" cy="923330"/>
          </a:xfrm>
          <a:prstGeom prst="rect">
            <a:avLst/>
          </a:prstGeom>
        </p:spPr>
        <p:txBody>
          <a:bodyPr wrap="square">
            <a:spAutoFit/>
          </a:bodyPr>
          <a:lstStyle/>
          <a:p>
            <a:pPr algn="ctr">
              <a:lnSpc>
                <a:spcPct val="100000"/>
              </a:lnSpc>
              <a:spcAft>
                <a:spcPts val="0"/>
              </a:spcAft>
            </a:pPr>
            <a:r>
              <a:rPr lang="vi-VN" sz="5400" b="1" dirty="0">
                <a:solidFill>
                  <a:srgbClr val="C00000"/>
                </a:solidFill>
                <a:latin typeface="Agency FB" panose="020B0503020202020204" pitchFamily="34" charset="0"/>
              </a:rPr>
              <a:t>T</a:t>
            </a:r>
            <a:r>
              <a:rPr lang="vi-VN" sz="5400" b="1">
                <a:solidFill>
                  <a:srgbClr val="C00000"/>
                </a:solidFill>
                <a:latin typeface="Agency FB" panose="020B0503020202020204" pitchFamily="34" charset="0"/>
              </a:rPr>
              <a:t>he</a:t>
            </a:r>
            <a:endParaRPr lang="en-US" sz="54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09632030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horizontal)">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randombar(horizontal)">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randombar(horizontal)">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9" grpId="0"/>
      <p:bldP spid="10" grpId="0"/>
      <p:bldP spid="12" grpId="0"/>
      <p:bldP spid="13" grpId="0"/>
      <p:bldP spid="14" grpId="0"/>
      <p:bldP spid="15" grpId="0"/>
      <p:bldP spid="16" grpId="0"/>
      <p:bldP spid="17" grpId="0"/>
      <p:bldP spid="18" grpId="0"/>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0" y="42302"/>
            <a:ext cx="18403717" cy="1785104"/>
          </a:xfrm>
          <a:prstGeom prst="rect">
            <a:avLst/>
          </a:prstGeom>
          <a:noFill/>
        </p:spPr>
        <p:txBody>
          <a:bodyPr wrap="square" rtlCol="0">
            <a:spAutoFit/>
          </a:bodyPr>
          <a:lstStyle/>
          <a:p>
            <a:pPr algn="ctr"/>
            <a:r>
              <a:rPr lang="en-US" sz="5500" b="1" dirty="0">
                <a:solidFill>
                  <a:srgbClr val="0070C0"/>
                </a:solidFill>
                <a:latin typeface="Agency FB" panose="020B0503020202020204" pitchFamily="34" charset="0"/>
              </a:rPr>
              <a:t>Exercise 4. Put in a correct article: a/ an/ the. Write (</a:t>
            </a:r>
            <a:r>
              <a:rPr lang="en-US" sz="5500" b="1" dirty="0">
                <a:solidFill>
                  <a:srgbClr val="0070C0"/>
                </a:solidFill>
                <a:latin typeface="Agency FB" panose="020B0503020202020204" pitchFamily="34" charset="0"/>
                <a:sym typeface="Wingdings" panose="05000000000000000000" pitchFamily="2" charset="2"/>
              </a:rPr>
              <a:t></a:t>
            </a:r>
            <a:r>
              <a:rPr lang="en-US" sz="5500" b="1" dirty="0">
                <a:solidFill>
                  <a:srgbClr val="0070C0"/>
                </a:solidFill>
                <a:latin typeface="Agency FB" panose="020B0503020202020204" pitchFamily="34" charset="0"/>
              </a:rPr>
              <a:t>) if it’s not necessary.</a:t>
            </a:r>
            <a:endParaRPr lang="en-US" sz="5500" dirty="0">
              <a:solidFill>
                <a:srgbClr val="0070C0"/>
              </a:solidFill>
              <a:latin typeface="Agency FB" panose="020B0503020202020204" pitchFamily="34" charset="0"/>
            </a:endParaRPr>
          </a:p>
        </p:txBody>
      </p:sp>
      <p:sp>
        <p:nvSpPr>
          <p:cNvPr id="7" name="Freeform 7"/>
          <p:cNvSpPr/>
          <p:nvPr/>
        </p:nvSpPr>
        <p:spPr>
          <a:xfrm>
            <a:off x="16224400" y="8149709"/>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835366" y="1332833"/>
            <a:ext cx="17565517" cy="8556188"/>
          </a:xfrm>
          <a:prstGeom prst="rect">
            <a:avLst/>
          </a:prstGeom>
        </p:spPr>
        <p:txBody>
          <a:bodyPr wrap="square">
            <a:spAutoFit/>
          </a:bodyPr>
          <a:lstStyle/>
          <a:p>
            <a:pPr algn="just">
              <a:spcAft>
                <a:spcPts val="0"/>
              </a:spcAft>
            </a:pPr>
            <a:r>
              <a:rPr lang="en-US" sz="5500" b="1" dirty="0">
                <a:latin typeface="Agency FB" panose="020B0503020202020204" pitchFamily="34" charset="0"/>
                <a:ea typeface="Cambria" panose="02040503050406030204" pitchFamily="18" charset="0"/>
                <a:cs typeface="Cambria" panose="02040503050406030204" pitchFamily="18" charset="0"/>
              </a:rPr>
              <a:t>1.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I have ______ cat.</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45745" algn="l"/>
              </a:tabLst>
            </a:pPr>
            <a:r>
              <a:rPr lang="en-US" sz="5500" b="1" dirty="0">
                <a:latin typeface="Agency FB" panose="020B0503020202020204" pitchFamily="34" charset="0"/>
                <a:ea typeface="Cambria" panose="02040503050406030204" pitchFamily="18" charset="0"/>
                <a:cs typeface="Cambria" panose="02040503050406030204" pitchFamily="18" charset="0"/>
              </a:rPr>
              <a:t>2.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We have _____ breakfast at 6:00 a.m.</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1073150" algn="l"/>
              </a:tabLst>
            </a:pPr>
            <a:r>
              <a:rPr lang="en-US" sz="5500" b="1" dirty="0">
                <a:latin typeface="Agency FB" panose="020B0503020202020204" pitchFamily="34" charset="0"/>
                <a:ea typeface="Cambria" panose="02040503050406030204" pitchFamily="18" charset="0"/>
                <a:cs typeface="Cambria" panose="02040503050406030204" pitchFamily="18" charset="0"/>
              </a:rPr>
              <a:t>3.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girl wearing ______ red dress is beautiful.</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45745" algn="l"/>
              </a:tabLst>
            </a:pPr>
            <a:r>
              <a:rPr lang="en-US" sz="5500" b="1" dirty="0">
                <a:latin typeface="Agency FB" panose="020B0503020202020204" pitchFamily="34" charset="0"/>
                <a:ea typeface="Cambria" panose="02040503050406030204" pitchFamily="18" charset="0"/>
                <a:cs typeface="Cambria" panose="02040503050406030204" pitchFamily="18" charset="0"/>
              </a:rPr>
              <a:t>4.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He is ______ most gallant boy I have ever met.</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45745" algn="l"/>
              </a:tabLst>
            </a:pPr>
            <a:r>
              <a:rPr lang="en-US" sz="5500" b="1" dirty="0">
                <a:latin typeface="Agency FB" panose="020B0503020202020204" pitchFamily="34" charset="0"/>
                <a:ea typeface="Cambria" panose="02040503050406030204" pitchFamily="18" charset="0"/>
                <a:cs typeface="Cambria" panose="02040503050406030204" pitchFamily="18" charset="0"/>
              </a:rPr>
              <a:t>5.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She often goes to ______ church to pray in spring.</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1073150" algn="l"/>
              </a:tabLst>
            </a:pPr>
            <a:r>
              <a:rPr lang="en-US" sz="5500" b="1" dirty="0">
                <a:latin typeface="Agency FB" panose="020B0503020202020204" pitchFamily="34" charset="0"/>
                <a:ea typeface="Cambria" panose="02040503050406030204" pitchFamily="18" charset="0"/>
                <a:cs typeface="Cambria" panose="02040503050406030204" pitchFamily="18" charset="0"/>
              </a:rPr>
              <a:t>6.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Taylor Swift is my favorite singer.</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1073150" algn="l"/>
              </a:tabLst>
            </a:pPr>
            <a:r>
              <a:rPr lang="en-US" sz="5500" b="1" dirty="0">
                <a:latin typeface="Agency FB" panose="020B0503020202020204" pitchFamily="34" charset="0"/>
                <a:ea typeface="Cambria" panose="02040503050406030204" pitchFamily="18" charset="0"/>
                <a:cs typeface="Cambria" panose="02040503050406030204" pitchFamily="18" charset="0"/>
              </a:rPr>
              <a:t>7.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government should build more nursing homes for ______ old.</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500" b="1" dirty="0">
                <a:latin typeface="Agency FB" panose="020B0503020202020204" pitchFamily="34" charset="0"/>
                <a:ea typeface="Cambria" panose="02040503050406030204" pitchFamily="18" charset="0"/>
                <a:cs typeface="Cambria" panose="02040503050406030204" pitchFamily="18" charset="0"/>
              </a:rPr>
              <a:t>8.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Would you like to play ______ football with me?</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45745" algn="l"/>
              </a:tabLst>
            </a:pPr>
            <a:r>
              <a:rPr lang="en-US" sz="5500" b="1" dirty="0">
                <a:latin typeface="Agency FB" panose="020B0503020202020204" pitchFamily="34" charset="0"/>
                <a:ea typeface="Cambria" panose="02040503050406030204" pitchFamily="18" charset="0"/>
                <a:cs typeface="Cambria" panose="02040503050406030204" pitchFamily="18" charset="0"/>
              </a:rPr>
              <a:t>9.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Do you want to study in ______ United States?</a:t>
            </a:r>
            <a:endParaRPr lang="en-US" sz="55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320040" algn="l"/>
              </a:tabLst>
            </a:pPr>
            <a:r>
              <a:rPr lang="en-US" sz="5500" b="1" dirty="0">
                <a:latin typeface="Agency FB" panose="020B0503020202020204" pitchFamily="34" charset="0"/>
                <a:ea typeface="Cambria" panose="02040503050406030204" pitchFamily="18" charset="0"/>
                <a:cs typeface="Cambria" panose="02040503050406030204" pitchFamily="18" charset="0"/>
              </a:rPr>
              <a:t>10. </a:t>
            </a:r>
            <a:r>
              <a:rPr lang="en-US" sz="5500" b="1" dirty="0">
                <a:solidFill>
                  <a:srgbClr val="000000"/>
                </a:solidFill>
                <a:latin typeface="Agency FB" panose="020B0503020202020204" pitchFamily="34" charset="0"/>
                <a:ea typeface="Cambria" panose="02040503050406030204" pitchFamily="18" charset="0"/>
                <a:cs typeface="Cambria" panose="02040503050406030204" pitchFamily="18" charset="0"/>
              </a:rPr>
              <a:t>Have you ever traveled to ______ Canada?</a:t>
            </a:r>
            <a:endParaRPr lang="en-US" sz="5500" b="1"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3251767" y="1350352"/>
            <a:ext cx="938541"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rPr>
              <a:t>a</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3708276" y="2189172"/>
            <a:ext cx="938541"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1507823" y="2951946"/>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6320603" y="3046393"/>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2760450" y="3844094"/>
            <a:ext cx="1527997"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5791200" y="4666446"/>
            <a:ext cx="1527997"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1690756" y="5561725"/>
            <a:ext cx="938541"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1507823" y="6374161"/>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8" name="Rectangle 17"/>
          <p:cNvSpPr/>
          <p:nvPr/>
        </p:nvSpPr>
        <p:spPr>
          <a:xfrm>
            <a:off x="15087600" y="6374160"/>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9" name="Rectangle 18"/>
          <p:cNvSpPr/>
          <p:nvPr/>
        </p:nvSpPr>
        <p:spPr>
          <a:xfrm>
            <a:off x="7084601" y="7195602"/>
            <a:ext cx="938541"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0" name="Rectangle 19"/>
          <p:cNvSpPr/>
          <p:nvPr/>
        </p:nvSpPr>
        <p:spPr>
          <a:xfrm>
            <a:off x="7379329" y="8065257"/>
            <a:ext cx="1307471"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1" name="Rectangle 20"/>
          <p:cNvSpPr/>
          <p:nvPr/>
        </p:nvSpPr>
        <p:spPr>
          <a:xfrm>
            <a:off x="8042987" y="8953846"/>
            <a:ext cx="938541"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9122223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horizontal)">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randombar(horizontal)">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randombar(horizontal)">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randombar(horizontal)">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randombar(horizontal)">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9" grpId="0"/>
      <p:bldP spid="10" grpId="0"/>
      <p:bldP spid="12" grpId="0"/>
      <p:bldP spid="13" grpId="0"/>
      <p:bldP spid="14" grpId="0"/>
      <p:bldP spid="15" grpId="0"/>
      <p:bldP spid="16" grpId="0"/>
      <p:bldP spid="17" grpId="0"/>
      <p:bldP spid="18" grpId="0"/>
      <p:bldP spid="19" grpId="0"/>
      <p:bldP spid="20" grpId="0"/>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137902" y="165176"/>
            <a:ext cx="18150098" cy="907941"/>
          </a:xfrm>
          <a:prstGeom prst="rect">
            <a:avLst/>
          </a:prstGeom>
          <a:noFill/>
        </p:spPr>
        <p:txBody>
          <a:bodyPr wrap="square" rtlCol="0">
            <a:spAutoFit/>
          </a:bodyPr>
          <a:lstStyle/>
          <a:p>
            <a:r>
              <a:rPr lang="en-US" sz="5300" b="1" dirty="0">
                <a:solidFill>
                  <a:srgbClr val="0070C0"/>
                </a:solidFill>
                <a:latin typeface="Agency FB" panose="020B0503020202020204" pitchFamily="34" charset="0"/>
              </a:rPr>
              <a:t>Exercise 5. Put in a correct article: a/ an/ the. Write (</a:t>
            </a:r>
            <a:r>
              <a:rPr lang="en-US" sz="5300" b="1" dirty="0">
                <a:solidFill>
                  <a:srgbClr val="0070C0"/>
                </a:solidFill>
                <a:latin typeface="Agency FB" panose="020B0503020202020204" pitchFamily="34" charset="0"/>
                <a:sym typeface="Wingdings" panose="05000000000000000000" pitchFamily="2" charset="2"/>
              </a:rPr>
              <a:t></a:t>
            </a:r>
            <a:r>
              <a:rPr lang="en-US" sz="5300" b="1" dirty="0">
                <a:solidFill>
                  <a:srgbClr val="0070C0"/>
                </a:solidFill>
                <a:latin typeface="Agency FB" panose="020B0503020202020204" pitchFamily="34" charset="0"/>
              </a:rPr>
              <a:t>) if it’s not necessary.</a:t>
            </a:r>
            <a:endParaRPr lang="en-US" sz="5300" dirty="0">
              <a:solidFill>
                <a:srgbClr val="0070C0"/>
              </a:solidFill>
              <a:latin typeface="Agency FB" panose="020B0503020202020204" pitchFamily="34" charset="0"/>
            </a:endParaRPr>
          </a:p>
        </p:txBody>
      </p:sp>
      <p:sp>
        <p:nvSpPr>
          <p:cNvPr id="7" name="Freeform 7"/>
          <p:cNvSpPr/>
          <p:nvPr/>
        </p:nvSpPr>
        <p:spPr>
          <a:xfrm>
            <a:off x="16203805" y="7997629"/>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620055" y="1028700"/>
            <a:ext cx="17047889" cy="9233297"/>
          </a:xfrm>
          <a:prstGeom prst="rect">
            <a:avLst/>
          </a:prstGeom>
        </p:spPr>
        <p:txBody>
          <a:bodyPr wrap="square">
            <a:spAutoFit/>
          </a:bodyPr>
          <a:lstStyle/>
          <a:p>
            <a:pPr algn="just">
              <a:spcAft>
                <a:spcPts val="0"/>
              </a:spcAft>
            </a:pPr>
            <a:r>
              <a:rPr lang="en-US" sz="5300" b="1" dirty="0">
                <a:latin typeface="Agency FB" panose="020B0503020202020204" pitchFamily="34" charset="0"/>
                <a:ea typeface="Cambria" panose="02040503050406030204" pitchFamily="18" charset="0"/>
                <a:cs typeface="Cambria" panose="02040503050406030204" pitchFamily="18" charset="0"/>
              </a:rPr>
              <a:t>1.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Which one do you prefer, ______ red car or ______ green car?</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300" b="1" dirty="0">
                <a:latin typeface="Agency FB" panose="020B0503020202020204" pitchFamily="34" charset="0"/>
                <a:ea typeface="Cambria" panose="02040503050406030204" pitchFamily="18" charset="0"/>
                <a:cs typeface="Cambria" panose="02040503050406030204" pitchFamily="18" charset="0"/>
              </a:rPr>
              <a:t>2.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She is ______ first person to own this bag.</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300" b="1" dirty="0">
                <a:latin typeface="Agency FB" panose="020B0503020202020204" pitchFamily="34" charset="0"/>
                <a:ea typeface="Cambria" panose="02040503050406030204" pitchFamily="18" charset="0"/>
                <a:cs typeface="Cambria" panose="02040503050406030204" pitchFamily="18" charset="0"/>
              </a:rPr>
              <a:t>3.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Do you know ______ boy sitting next to Lan?</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45745" algn="l"/>
              </a:tabLst>
            </a:pPr>
            <a:r>
              <a:rPr lang="en-US" sz="5300" b="1" dirty="0">
                <a:latin typeface="Agency FB" panose="020B0503020202020204" pitchFamily="34" charset="0"/>
                <a:ea typeface="Cambria" panose="02040503050406030204" pitchFamily="18" charset="0"/>
                <a:cs typeface="Cambria" panose="02040503050406030204" pitchFamily="18" charset="0"/>
              </a:rPr>
              <a:t>4.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I travel to ______ Ho Chi Minh City by ______ plane.</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45745" algn="l"/>
              </a:tabLst>
            </a:pPr>
            <a:r>
              <a:rPr lang="en-US" sz="5300" b="1" dirty="0">
                <a:latin typeface="Agency FB" panose="020B0503020202020204" pitchFamily="34" charset="0"/>
                <a:ea typeface="Cambria" panose="02040503050406030204" pitchFamily="18" charset="0"/>
                <a:cs typeface="Cambria" panose="02040503050406030204" pitchFamily="18" charset="0"/>
              </a:rPr>
              <a:t>5.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He lives on ______ Brown Street.</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838835" algn="l"/>
              </a:tabLst>
            </a:pPr>
            <a:r>
              <a:rPr lang="en-US" sz="5300" b="1" dirty="0">
                <a:latin typeface="Agency FB" panose="020B0503020202020204" pitchFamily="34" charset="0"/>
                <a:ea typeface="Cambria" panose="02040503050406030204" pitchFamily="18" charset="0"/>
                <a:cs typeface="Cambria" panose="02040503050406030204" pitchFamily="18" charset="0"/>
              </a:rPr>
              <a:t>6.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patience plays ______ important role in everyone’s ______ success.</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300" b="1" dirty="0">
                <a:latin typeface="Agency FB" panose="020B0503020202020204" pitchFamily="34" charset="0"/>
                <a:ea typeface="Cambria" panose="02040503050406030204" pitchFamily="18" charset="0"/>
                <a:cs typeface="Cambria" panose="02040503050406030204" pitchFamily="18" charset="0"/>
              </a:rPr>
              <a:t>7.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This is ______ first time she has traveled to ______ Europe.</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300" b="1" dirty="0">
                <a:latin typeface="Agency FB" panose="020B0503020202020204" pitchFamily="34" charset="0"/>
                <a:ea typeface="Cambria" panose="02040503050406030204" pitchFamily="18" charset="0"/>
                <a:cs typeface="Cambria" panose="02040503050406030204" pitchFamily="18" charset="0"/>
              </a:rPr>
              <a:t>8.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I have _____ beautiful pen.</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936625" algn="l"/>
              </a:tabLst>
            </a:pPr>
            <a:r>
              <a:rPr lang="en-US" sz="5300" b="1" dirty="0">
                <a:latin typeface="Agency FB" panose="020B0503020202020204" pitchFamily="34" charset="0"/>
                <a:ea typeface="Cambria" panose="02040503050406030204" pitchFamily="18" charset="0"/>
                <a:cs typeface="Cambria" panose="02040503050406030204" pitchFamily="18" charset="0"/>
              </a:rPr>
              <a:t>9.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milk is my favorite drink.</a:t>
            </a:r>
            <a:endParaRPr lang="en-US" sz="53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936625" algn="l"/>
              </a:tabLst>
            </a:pPr>
            <a:r>
              <a:rPr lang="en-US" sz="5300" b="1" dirty="0">
                <a:latin typeface="Agency FB" panose="020B0503020202020204" pitchFamily="34" charset="0"/>
                <a:ea typeface="Cambria" panose="02040503050406030204" pitchFamily="18" charset="0"/>
                <a:cs typeface="Cambria" panose="02040503050406030204" pitchFamily="18" charset="0"/>
              </a:rPr>
              <a:t>10. </a:t>
            </a:r>
            <a:r>
              <a:rPr lang="en-US" sz="5300" b="1" dirty="0">
                <a:solidFill>
                  <a:srgbClr val="000000"/>
                </a:solidFill>
                <a:latin typeface="Agency FB" panose="020B0503020202020204" pitchFamily="34" charset="0"/>
                <a:ea typeface="Cambria" panose="02040503050406030204" pitchFamily="18" charset="0"/>
                <a:cs typeface="Cambria" panose="02040503050406030204" pitchFamily="18" charset="0"/>
              </a:rPr>
              <a:t>______ Viet Nam is _____ developing country.</a:t>
            </a:r>
            <a:endParaRPr lang="en-US" sz="5300" b="1"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6934200" y="988993"/>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11125599" y="988993"/>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2768201" y="1835117"/>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4152254" y="2597117"/>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3721807" y="3379741"/>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9933584" y="3429000"/>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3836107" y="4248898"/>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8" name="Rectangle 17"/>
          <p:cNvSpPr/>
          <p:nvPr/>
        </p:nvSpPr>
        <p:spPr>
          <a:xfrm>
            <a:off x="1327688" y="5069655"/>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9" name="Rectangle 18"/>
          <p:cNvSpPr/>
          <p:nvPr/>
        </p:nvSpPr>
        <p:spPr>
          <a:xfrm>
            <a:off x="6791410" y="5027592"/>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an</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0" name="Rectangle 19"/>
          <p:cNvSpPr/>
          <p:nvPr/>
        </p:nvSpPr>
        <p:spPr>
          <a:xfrm>
            <a:off x="15881705" y="4946616"/>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1" name="Rectangle 20"/>
          <p:cNvSpPr/>
          <p:nvPr/>
        </p:nvSpPr>
        <p:spPr>
          <a:xfrm>
            <a:off x="2937112" y="6657545"/>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2" name="Rectangle 21"/>
          <p:cNvSpPr/>
          <p:nvPr/>
        </p:nvSpPr>
        <p:spPr>
          <a:xfrm>
            <a:off x="11454355" y="6657544"/>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3" name="Rectangle 22"/>
          <p:cNvSpPr/>
          <p:nvPr/>
        </p:nvSpPr>
        <p:spPr>
          <a:xfrm>
            <a:off x="2624257" y="7478302"/>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a</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5" name="Rectangle 24"/>
          <p:cNvSpPr/>
          <p:nvPr/>
        </p:nvSpPr>
        <p:spPr>
          <a:xfrm>
            <a:off x="1240204" y="8272247"/>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6" name="Rectangle 25"/>
          <p:cNvSpPr/>
          <p:nvPr/>
        </p:nvSpPr>
        <p:spPr>
          <a:xfrm>
            <a:off x="1284945" y="9105900"/>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X</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7" name="Rectangle 26"/>
          <p:cNvSpPr/>
          <p:nvPr/>
        </p:nvSpPr>
        <p:spPr>
          <a:xfrm>
            <a:off x="5764508" y="9078694"/>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a</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82638097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randombar(horizontal)">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randombar(horizont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randombar(horizontal)">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randombar(horizontal)">
                                      <p:cBhvr>
                                        <p:cTn id="74" dur="5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14" presetClass="entr" presetSubtype="10"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randombar(horizontal)">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4" presetClass="entr" presetSubtype="10"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randombar(horizontal)">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randombar(horizontal)">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4" presetClass="entr" presetSubtype="10"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randombar(horizontal)">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9" grpId="0"/>
      <p:bldP spid="10" grpId="0"/>
      <p:bldP spid="12" grpId="0"/>
      <p:bldP spid="13" grpId="0"/>
      <p:bldP spid="14" grpId="0"/>
      <p:bldP spid="15" grpId="0"/>
      <p:bldP spid="17" grpId="0"/>
      <p:bldP spid="18" grpId="0"/>
      <p:bldP spid="19" grpId="0"/>
      <p:bldP spid="20" grpId="0"/>
      <p:bldP spid="21" grpId="0"/>
      <p:bldP spid="22" grpId="0"/>
      <p:bldP spid="23" grpId="0"/>
      <p:bldP spid="25" grpId="0"/>
      <p:bldP spid="26" grpId="0"/>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6. Choose the best article to complete the sentence.</a:t>
            </a:r>
            <a:endParaRPr lang="en-US" sz="5400" dirty="0">
              <a:solidFill>
                <a:srgbClr val="0070C0"/>
              </a:solidFill>
              <a:latin typeface="Agency FB" panose="020B0503020202020204" pitchFamily="34" charset="0"/>
            </a:endParaRPr>
          </a:p>
        </p:txBody>
      </p:sp>
      <p:sp>
        <p:nvSpPr>
          <p:cNvPr id="7" name="Freeform 7"/>
          <p:cNvSpPr/>
          <p:nvPr/>
        </p:nvSpPr>
        <p:spPr>
          <a:xfrm>
            <a:off x="15909460" y="7978494"/>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666041" y="912947"/>
            <a:ext cx="17068800" cy="9233297"/>
          </a:xfrm>
          <a:prstGeom prst="rect">
            <a:avLst/>
          </a:prstGeom>
        </p:spPr>
        <p:txBody>
          <a:bodyPr wrap="square">
            <a:spAutoFit/>
          </a:bodyPr>
          <a:lstStyle/>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1.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Mrs. Lan went to ______ school to meet her son's teacher.</a:t>
            </a:r>
            <a:r>
              <a:rPr lang="en-US" sz="5400" dirty="0">
                <a:latin typeface="Agency FB" panose="020B0503020202020204" pitchFamily="34" charset="0"/>
                <a:ea typeface="Cambria" panose="02040503050406030204" pitchFamily="18" charset="0"/>
                <a:cs typeface="Cambria" panose="02040503050406030204" pitchFamily="18" charset="0"/>
              </a:rPr>
              <a:t> </a:t>
            </a:r>
          </a:p>
          <a:p>
            <a:pPr algn="just">
              <a:spcAft>
                <a:spcPts val="0"/>
              </a:spcAft>
            </a:pP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A. no article 		B. a</a:t>
            </a:r>
            <a:r>
              <a:rPr lang="en-US" sz="5400" dirty="0">
                <a:latin typeface="Agency FB" panose="020B0503020202020204" pitchFamily="34" charset="0"/>
                <a:ea typeface="Cambria" panose="02040503050406030204" pitchFamily="18" charset="0"/>
                <a:cs typeface="Cambria" panose="02040503050406030204" pitchFamily="18" charset="0"/>
              </a:rPr>
              <a:t> 			C.</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an</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D. the</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latin typeface="Agency FB" panose="020B0503020202020204" pitchFamily="34" charset="0"/>
                <a:ea typeface="Calibri" panose="020F0502020204030204" pitchFamily="34" charset="0"/>
                <a:cs typeface="Calibri" panose="020F0502020204030204" pitchFamily="34" charset="0"/>
              </a:rPr>
              <a:t>2. </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The workmen went to</a:t>
            </a:r>
            <a:r>
              <a:rPr lang="en-US" sz="5400" dirty="0">
                <a:latin typeface="Agency FB" panose="020B0503020202020204" pitchFamily="34" charset="0"/>
                <a:ea typeface="Calibri" panose="020F0502020204030204" pitchFamily="34" charset="0"/>
                <a:cs typeface="Calibri" panose="020F0502020204030204" pitchFamily="34" charset="0"/>
              </a:rPr>
              <a:t> </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______ church to repair the roof.</a:t>
            </a:r>
            <a:r>
              <a:rPr lang="en-US" sz="5400" dirty="0">
                <a:latin typeface="Agency FB" panose="020B0503020202020204" pitchFamily="34" charset="0"/>
                <a:ea typeface="Calibri" panose="020F0502020204030204" pitchFamily="34" charset="0"/>
                <a:cs typeface="Calibri" panose="020F0502020204030204" pitchFamily="34" charset="0"/>
              </a:rPr>
              <a:t> </a:t>
            </a:r>
            <a:endParaRPr lang="en-US" sz="5400" dirty="0">
              <a:latin typeface="Agency FB" panose="020B0503020202020204" pitchFamily="34" charset="0"/>
              <a:ea typeface="Calibri" panose="020F0502020204030204" pitchFamily="34" charset="0"/>
              <a:cs typeface="Times New Roman" panose="02020603050405020304" pitchFamily="18" charset="0"/>
            </a:endParaRPr>
          </a:p>
          <a:p>
            <a:pPr algn="just">
              <a:spcAft>
                <a:spcPts val="0"/>
              </a:spcAft>
            </a:pP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A. no article</a:t>
            </a:r>
            <a:r>
              <a:rPr lang="en-US" sz="5400" dirty="0">
                <a:latin typeface="Agency FB" panose="020B0503020202020204" pitchFamily="34" charset="0"/>
                <a:ea typeface="Calibri" panose="020F0502020204030204" pitchFamily="34" charset="0"/>
                <a:cs typeface="Calibri" panose="020F0502020204030204" pitchFamily="34" charset="0"/>
              </a:rPr>
              <a:t> 		</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B. the</a:t>
            </a:r>
            <a:r>
              <a:rPr lang="en-US" sz="5400" dirty="0">
                <a:latin typeface="Agency FB" panose="020B0503020202020204" pitchFamily="34" charset="0"/>
                <a:ea typeface="Calibri" panose="020F0502020204030204" pitchFamily="34" charset="0"/>
                <a:cs typeface="Calibri" panose="020F0502020204030204" pitchFamily="34" charset="0"/>
              </a:rPr>
              <a:t> 			C.</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 a</a:t>
            </a:r>
            <a:r>
              <a:rPr lang="en-US" sz="5400" dirty="0">
                <a:latin typeface="Agency FB" panose="020B0503020202020204" pitchFamily="34" charset="0"/>
                <a:ea typeface="Calibri" panose="020F0502020204030204" pitchFamily="34" charset="0"/>
                <a:cs typeface="Calibri" panose="020F0502020204030204" pitchFamily="34" charset="0"/>
              </a:rPr>
              <a:t> 			</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D. an</a:t>
            </a:r>
            <a:endParaRPr lang="en-US" sz="5400" dirty="0">
              <a:latin typeface="Agency FB" panose="020B0503020202020204" pitchFamily="34" charset="0"/>
              <a:ea typeface="Calibri" panose="020F0502020204030204" pitchFamily="34" charset="0"/>
              <a:cs typeface="Times New Roman" panose="02020603050405020304" pitchFamily="18" charset="0"/>
            </a:endParaRPr>
          </a:p>
          <a:p>
            <a:pPr algn="just">
              <a:spcAft>
                <a:spcPts val="0"/>
              </a:spcAft>
            </a:pPr>
            <a:r>
              <a:rPr lang="en-US" sz="5400" dirty="0">
                <a:latin typeface="Agency FB" panose="020B0503020202020204" pitchFamily="34" charset="0"/>
                <a:ea typeface="Calibri" panose="020F0502020204030204" pitchFamily="34" charset="0"/>
                <a:cs typeface="Calibri" panose="020F0502020204030204" pitchFamily="34" charset="0"/>
              </a:rPr>
              <a:t>3. </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Carol went to</a:t>
            </a:r>
            <a:r>
              <a:rPr lang="en-US" sz="5400" dirty="0">
                <a:latin typeface="Agency FB" panose="020B0503020202020204" pitchFamily="34" charset="0"/>
                <a:ea typeface="Calibri" panose="020F0502020204030204" pitchFamily="34" charset="0"/>
                <a:cs typeface="Calibri" panose="020F0502020204030204" pitchFamily="34" charset="0"/>
              </a:rPr>
              <a:t> </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prison to meet her brother.</a:t>
            </a:r>
            <a:r>
              <a:rPr lang="en-US" sz="5400" dirty="0">
                <a:latin typeface="Agency FB" panose="020B0503020202020204" pitchFamily="34" charset="0"/>
                <a:ea typeface="Calibri" panose="020F0502020204030204" pitchFamily="34" charset="0"/>
                <a:cs typeface="Calibri" panose="020F0502020204030204" pitchFamily="34" charset="0"/>
              </a:rPr>
              <a:t> </a:t>
            </a:r>
            <a:endParaRPr lang="en-US" sz="5400" dirty="0">
              <a:latin typeface="Agency FB" panose="020B0503020202020204" pitchFamily="34" charset="0"/>
              <a:ea typeface="Calibri" panose="020F0502020204030204" pitchFamily="34" charset="0"/>
              <a:cs typeface="Times New Roman" panose="02020603050405020304" pitchFamily="18" charset="0"/>
            </a:endParaRPr>
          </a:p>
          <a:p>
            <a:pPr algn="just">
              <a:spcAft>
                <a:spcPts val="0"/>
              </a:spcAft>
            </a:pP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A. the			</a:t>
            </a:r>
            <a:r>
              <a:rPr lang="en-US" sz="5400" dirty="0" err="1">
                <a:solidFill>
                  <a:srgbClr val="000000"/>
                </a:solidFill>
                <a:latin typeface="Agency FB" panose="020B0503020202020204" pitchFamily="34" charset="0"/>
                <a:ea typeface="Calibri" panose="020F0502020204030204" pitchFamily="34" charset="0"/>
                <a:cs typeface="Calibri" panose="020F0502020204030204" pitchFamily="34" charset="0"/>
              </a:rPr>
              <a:t>B.a</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			</a:t>
            </a:r>
            <a:r>
              <a:rPr lang="en-US" sz="5400" dirty="0">
                <a:latin typeface="Agency FB" panose="020B0503020202020204" pitchFamily="34" charset="0"/>
                <a:ea typeface="Calibri" panose="020F0502020204030204" pitchFamily="34" charset="0"/>
                <a:cs typeface="Calibri" panose="020F0502020204030204" pitchFamily="34" charset="0"/>
              </a:rPr>
              <a:t>C.</a:t>
            </a:r>
            <a:r>
              <a:rPr lang="en-US" sz="5400" dirty="0">
                <a:solidFill>
                  <a:srgbClr val="000000"/>
                </a:solidFill>
                <a:latin typeface="Agency FB" panose="020B0503020202020204" pitchFamily="34" charset="0"/>
                <a:ea typeface="Calibri" panose="020F0502020204030204" pitchFamily="34" charset="0"/>
                <a:cs typeface="Calibri" panose="020F0502020204030204" pitchFamily="34" charset="0"/>
              </a:rPr>
              <a:t> an			D. no article</a:t>
            </a:r>
            <a:endParaRPr lang="en-US" sz="5400" dirty="0">
              <a:latin typeface="Agency FB" panose="020B0503020202020204" pitchFamily="34" charset="0"/>
              <a:ea typeface="Calibri" panose="020F0502020204030204" pitchFamily="34" charset="0"/>
              <a:cs typeface="Times New Roman" panose="02020603050405020304" pitchFamily="18" charset="0"/>
            </a:endParaRPr>
          </a:p>
          <a:p>
            <a:pPr algn="just">
              <a:spcAft>
                <a:spcPts val="0"/>
              </a:spcAft>
            </a:pP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4. This morning I bought a newspape</a:t>
            </a:r>
            <a:r>
              <a:rPr lang="en-US" sz="5400" dirty="0">
                <a:latin typeface="Agency FB" panose="020B0503020202020204" pitchFamily="34" charset="0"/>
                <a:ea typeface="Cambria" panose="02040503050406030204" pitchFamily="18" charset="0"/>
                <a:cs typeface="Cambria" panose="02040503050406030204" pitchFamily="18" charset="0"/>
              </a:rPr>
              <a:t>r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and a magazine. ______ newspaper is in</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my bag but I don't know where</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______ magazine is.</a:t>
            </a:r>
            <a:r>
              <a:rPr lang="en-US" sz="5400" dirty="0">
                <a:latin typeface="Agency FB" panose="020B0503020202020204" pitchFamily="34" charset="0"/>
                <a:ea typeface="Cambria" panose="02040503050406030204" pitchFamily="18" charset="0"/>
                <a:cs typeface="Cambria" panose="02040503050406030204" pitchFamily="18" charset="0"/>
              </a:rPr>
              <a:t> </a:t>
            </a:r>
          </a:p>
          <a:p>
            <a:pPr algn="just">
              <a:spcAft>
                <a:spcPts val="0"/>
              </a:spcAft>
            </a:pP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A. A/ a			B. A/ the		</a:t>
            </a:r>
            <a:r>
              <a:rPr lang="en-US" sz="5400" dirty="0">
                <a:latin typeface="Agency FB" panose="020B0503020202020204" pitchFamily="34" charset="0"/>
                <a:ea typeface="Cambria" panose="02040503050406030204" pitchFamily="18" charset="0"/>
                <a:cs typeface="Cambria" panose="02040503050406030204" pitchFamily="18" charset="0"/>
              </a:rPr>
              <a:t>C.</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The/ the		D. The/ a</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5. My parents have</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______ cat and</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______ dog. The dog</a:t>
            </a:r>
            <a:r>
              <a:rPr lang="en-US" sz="5400" dirty="0">
                <a:latin typeface="Agency FB" panose="020B0503020202020204" pitchFamily="34" charset="0"/>
                <a:ea typeface="Cambria" panose="02040503050406030204" pitchFamily="18" charset="0"/>
                <a:cs typeface="Cambria" panose="02040503050406030204" pitchFamily="18" charset="0"/>
              </a:rPr>
              <a:t>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never bites the cat.</a:t>
            </a:r>
            <a:r>
              <a:rPr lang="en-US" sz="5400" dirty="0">
                <a:latin typeface="Agency FB" panose="020B0503020202020204" pitchFamily="34" charset="0"/>
                <a:ea typeface="Cambria" panose="02040503050406030204" pitchFamily="18" charset="0"/>
                <a:cs typeface="Cambria" panose="02040503050406030204" pitchFamily="18" charset="0"/>
              </a:rPr>
              <a:t> </a:t>
            </a:r>
          </a:p>
          <a:p>
            <a:pPr algn="just">
              <a:spcAft>
                <a:spcPts val="0"/>
              </a:spcAft>
            </a:pP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A. a/ a			B. a/ the		</a:t>
            </a:r>
            <a:r>
              <a:rPr lang="en-US" sz="5400" dirty="0">
                <a:latin typeface="Agency FB" panose="020B0503020202020204" pitchFamily="34" charset="0"/>
                <a:ea typeface="Cambria" panose="02040503050406030204" pitchFamily="18" charset="0"/>
                <a:cs typeface="Cambria" panose="02040503050406030204" pitchFamily="18" charset="0"/>
              </a:rPr>
              <a:t>C.</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 the/ the		D. the/ a</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8" name="Oval 7"/>
          <p:cNvSpPr/>
          <p:nvPr/>
        </p:nvSpPr>
        <p:spPr>
          <a:xfrm>
            <a:off x="11277600" y="1562100"/>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4114800" y="3289300"/>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407227" y="4996195"/>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7620000" y="7445094"/>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5" name="Oval 14"/>
          <p:cNvSpPr/>
          <p:nvPr/>
        </p:nvSpPr>
        <p:spPr>
          <a:xfrm>
            <a:off x="407227" y="9018166"/>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31377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randombar(horizontal)">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animBg="1"/>
      <p:bldP spid="10" grpId="0" animBg="1"/>
      <p:bldP spid="12" grpId="0" animBg="1"/>
      <p:bldP spid="14"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6. Choose the best article to complete the sentence.</a:t>
            </a:r>
            <a:endParaRPr lang="en-US" sz="5400" dirty="0">
              <a:solidFill>
                <a:srgbClr val="0070C0"/>
              </a:solidFill>
              <a:latin typeface="Agency FB" panose="020B0503020202020204" pitchFamily="34" charset="0"/>
            </a:endParaRPr>
          </a:p>
        </p:txBody>
      </p:sp>
      <p:sp>
        <p:nvSpPr>
          <p:cNvPr id="7" name="Freeform 7"/>
          <p:cNvSpPr/>
          <p:nvPr/>
        </p:nvSpPr>
        <p:spPr>
          <a:xfrm>
            <a:off x="17007139" y="9002398"/>
            <a:ext cx="1418154" cy="1352550"/>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666041" y="912947"/>
            <a:ext cx="17759252" cy="9233297"/>
          </a:xfrm>
          <a:prstGeom prst="rect">
            <a:avLst/>
          </a:prstGeom>
        </p:spPr>
        <p:txBody>
          <a:bodyPr wrap="square">
            <a:spAutoFit/>
          </a:bodyPr>
          <a:lstStyle/>
          <a:p>
            <a:r>
              <a:rPr lang="en-US" sz="5400" dirty="0">
                <a:latin typeface="Agency FB" panose="020B0503020202020204" pitchFamily="34" charset="0"/>
              </a:rPr>
              <a:t>6. We live in ______ big house in ______ middle of the village.</a:t>
            </a:r>
          </a:p>
          <a:p>
            <a:r>
              <a:rPr lang="en-US" sz="5400" dirty="0">
                <a:latin typeface="Agency FB" panose="020B0503020202020204" pitchFamily="34" charset="0"/>
              </a:rPr>
              <a:t>A. a/ a			B. a/ the		C. the/ the		D. the/ a</a:t>
            </a:r>
          </a:p>
          <a:p>
            <a:r>
              <a:rPr lang="en-US" sz="5400" dirty="0">
                <a:latin typeface="Agency FB" panose="020B0503020202020204" pitchFamily="34" charset="0"/>
              </a:rPr>
              <a:t>7. I'm looking for ______ job. Did Mary get ______ job she applied for?</a:t>
            </a:r>
          </a:p>
          <a:p>
            <a:r>
              <a:rPr lang="en-US" sz="5400" dirty="0">
                <a:latin typeface="Agency FB" panose="020B0503020202020204" pitchFamily="34" charset="0"/>
              </a:rPr>
              <a:t>A. a/ the		B. the/ a		C. a/ a			D. the/the</a:t>
            </a:r>
          </a:p>
          <a:p>
            <a:r>
              <a:rPr lang="en-US" sz="5400" dirty="0">
                <a:latin typeface="Agency FB" panose="020B0503020202020204" pitchFamily="34" charset="0"/>
              </a:rPr>
              <a:t>8. Did ______ police find ______ person who stole your bicycle?</a:t>
            </a:r>
          </a:p>
          <a:p>
            <a:r>
              <a:rPr lang="en-US" sz="5400" dirty="0">
                <a:latin typeface="Agency FB" panose="020B0503020202020204" pitchFamily="34" charset="0"/>
              </a:rPr>
              <a:t>A. a/ a			B. the/ the		C. a/ the		D. the/ a</a:t>
            </a:r>
          </a:p>
          <a:p>
            <a:r>
              <a:rPr lang="en-US" sz="5400" dirty="0">
                <a:latin typeface="Agency FB" panose="020B0503020202020204" pitchFamily="34" charset="0"/>
              </a:rPr>
              <a:t>9. We went out for ______ meal last night. ______ restaurant we went was excellent.</a:t>
            </a:r>
          </a:p>
          <a:p>
            <a:r>
              <a:rPr lang="en-US" sz="5400" dirty="0">
                <a:latin typeface="Agency FB" panose="020B0503020202020204" pitchFamily="34" charset="0"/>
              </a:rPr>
              <a:t>A. a/ A			B. the/ The		C. a/ The		D. the/ A</a:t>
            </a:r>
          </a:p>
          <a:p>
            <a:r>
              <a:rPr lang="en-US" sz="5400" dirty="0">
                <a:latin typeface="Agency FB" panose="020B0503020202020204" pitchFamily="34" charset="0"/>
              </a:rPr>
              <a:t>10. As I was walking along the street, I saw ______ $10 note on ______ pavement.</a:t>
            </a:r>
          </a:p>
          <a:p>
            <a:r>
              <a:rPr lang="en-US" sz="5400" dirty="0">
                <a:latin typeface="Agency FB" panose="020B0503020202020204" pitchFamily="34" charset="0"/>
              </a:rPr>
              <a:t>A. a/ a			B. the/ the 		C. a/ the		D. the/ a</a:t>
            </a:r>
          </a:p>
        </p:txBody>
      </p:sp>
      <p:sp>
        <p:nvSpPr>
          <p:cNvPr id="9" name="Oval 8"/>
          <p:cNvSpPr/>
          <p:nvPr/>
        </p:nvSpPr>
        <p:spPr>
          <a:xfrm>
            <a:off x="4114800" y="1558558"/>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551741" y="3270007"/>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4114800" y="4958897"/>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Oval 12"/>
          <p:cNvSpPr/>
          <p:nvPr/>
        </p:nvSpPr>
        <p:spPr>
          <a:xfrm>
            <a:off x="7696200" y="7429500"/>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7848600" y="9105900"/>
            <a:ext cx="914400" cy="10668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529188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0" grpId="0" animBg="1"/>
      <p:bldP spid="12" grpId="0" animBg="1"/>
      <p:bldP spid="13" grpId="0" animBg="1"/>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6. Choose the best article to complete the sentence.</a:t>
            </a:r>
            <a:endParaRPr lang="en-US" sz="5400" dirty="0">
              <a:solidFill>
                <a:srgbClr val="0070C0"/>
              </a:solidFill>
              <a:latin typeface="Agency FB" panose="020B0503020202020204" pitchFamily="34" charset="0"/>
            </a:endParaRPr>
          </a:p>
        </p:txBody>
      </p:sp>
      <p:sp>
        <p:nvSpPr>
          <p:cNvPr id="7" name="Freeform 7"/>
          <p:cNvSpPr/>
          <p:nvPr/>
        </p:nvSpPr>
        <p:spPr>
          <a:xfrm>
            <a:off x="17007139" y="9002398"/>
            <a:ext cx="1418154" cy="1352550"/>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691441" y="1089300"/>
            <a:ext cx="17759252" cy="8894743"/>
          </a:xfrm>
          <a:prstGeom prst="rect">
            <a:avLst/>
          </a:prstGeom>
        </p:spPr>
        <p:txBody>
          <a:bodyPr wrap="square">
            <a:spAutoFit/>
          </a:bodyPr>
          <a:lstStyle/>
          <a:p>
            <a:r>
              <a:rPr lang="en-US" sz="4400" dirty="0">
                <a:latin typeface="Agency FB" panose="020B0503020202020204" pitchFamily="34" charset="0"/>
              </a:rPr>
              <a:t>11. The Soviet Union was ______ first country to send a man into ______ space.</a:t>
            </a:r>
          </a:p>
          <a:p>
            <a:r>
              <a:rPr lang="en-US" sz="4400" dirty="0">
                <a:latin typeface="Agency FB" panose="020B0503020202020204" pitchFamily="34" charset="0"/>
              </a:rPr>
              <a:t>A. the/ the					B. no article </a:t>
            </a:r>
            <a:r>
              <a:rPr lang="en-US" sz="4400" i="1" dirty="0">
                <a:latin typeface="Agency FB" panose="020B0503020202020204" pitchFamily="34" charset="0"/>
              </a:rPr>
              <a:t>I</a:t>
            </a:r>
            <a:r>
              <a:rPr lang="en-US" sz="4400" dirty="0">
                <a:latin typeface="Agency FB" panose="020B0503020202020204" pitchFamily="34" charset="0"/>
              </a:rPr>
              <a:t> no article</a:t>
            </a:r>
          </a:p>
          <a:p>
            <a:r>
              <a:rPr lang="en-US" sz="4400" dirty="0">
                <a:latin typeface="Agency FB" panose="020B0503020202020204" pitchFamily="34" charset="0"/>
              </a:rPr>
              <a:t>C. no article / the				D. the/ no article</a:t>
            </a:r>
          </a:p>
          <a:p>
            <a:r>
              <a:rPr lang="en-US" sz="4400" dirty="0">
                <a:latin typeface="Agency FB" panose="020B0503020202020204" pitchFamily="34" charset="0"/>
              </a:rPr>
              <a:t>12. Did you watch "Titanic" on ______ television or at ______ cinema?</a:t>
            </a:r>
          </a:p>
          <a:p>
            <a:r>
              <a:rPr lang="en-US" sz="4400" dirty="0">
                <a:latin typeface="Agency FB" panose="020B0503020202020204" pitchFamily="34" charset="0"/>
              </a:rPr>
              <a:t>A. the/ the					B. no article/ no article</a:t>
            </a:r>
          </a:p>
          <a:p>
            <a:r>
              <a:rPr lang="en-US" sz="4400" dirty="0">
                <a:latin typeface="Agency FB" panose="020B0503020202020204" pitchFamily="34" charset="0"/>
              </a:rPr>
              <a:t>C. no article/ the				D. the/ no article</a:t>
            </a:r>
          </a:p>
          <a:p>
            <a:r>
              <a:rPr lang="en-US" sz="4400" dirty="0">
                <a:latin typeface="Agency FB" panose="020B0503020202020204" pitchFamily="34" charset="0"/>
              </a:rPr>
              <a:t>13. After ______ lunch, we went for a walk by ______ sea.</a:t>
            </a:r>
          </a:p>
          <a:p>
            <a:r>
              <a:rPr lang="en-US" sz="4400" dirty="0">
                <a:latin typeface="Agency FB" panose="020B0503020202020204" pitchFamily="34" charset="0"/>
              </a:rPr>
              <a:t>A. the/ the					B. no article/ no article</a:t>
            </a:r>
          </a:p>
          <a:p>
            <a:r>
              <a:rPr lang="en-US" sz="4400" dirty="0">
                <a:latin typeface="Agency FB" panose="020B0503020202020204" pitchFamily="34" charset="0"/>
              </a:rPr>
              <a:t>C. no article/ the				D. the/ no article</a:t>
            </a:r>
          </a:p>
          <a:p>
            <a:r>
              <a:rPr lang="en-US" sz="4400" dirty="0">
                <a:latin typeface="Agency FB" panose="020B0503020202020204" pitchFamily="34" charset="0"/>
              </a:rPr>
              <a:t>14. Peru is ______ country in south America. ______ capital is Lima.</a:t>
            </a:r>
          </a:p>
          <a:p>
            <a:r>
              <a:rPr lang="en-US" sz="4400" dirty="0">
                <a:latin typeface="Agency FB" panose="020B0503020202020204" pitchFamily="34" charset="0"/>
              </a:rPr>
              <a:t>A. a/ A 			B. a/ The		C. the/ The 		D. the/ A</a:t>
            </a:r>
          </a:p>
          <a:p>
            <a:r>
              <a:rPr lang="en-US" sz="4400" dirty="0">
                <a:latin typeface="Agency FB" panose="020B0503020202020204" pitchFamily="34" charset="0"/>
              </a:rPr>
              <a:t>15. I never listen to ______ radio. In fact I haven't got ______ radio. </a:t>
            </a:r>
          </a:p>
          <a:p>
            <a:r>
              <a:rPr lang="en-US" sz="4400" dirty="0">
                <a:latin typeface="Agency FB" panose="020B0503020202020204" pitchFamily="34" charset="0"/>
              </a:rPr>
              <a:t>A. a/ a 			B. a/the 		C. the/ the 		D. the/ a</a:t>
            </a:r>
          </a:p>
        </p:txBody>
      </p:sp>
      <p:sp>
        <p:nvSpPr>
          <p:cNvPr id="9" name="Oval 8"/>
          <p:cNvSpPr/>
          <p:nvPr/>
        </p:nvSpPr>
        <p:spPr>
          <a:xfrm>
            <a:off x="6858000" y="23622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341483" y="44196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366883" y="6464693"/>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Oval 12"/>
          <p:cNvSpPr/>
          <p:nvPr/>
        </p:nvSpPr>
        <p:spPr>
          <a:xfrm>
            <a:off x="4114800" y="77724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10515600" y="91440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424787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0" grpId="0" animBg="1"/>
      <p:bldP spid="12" grpId="0" animBg="1"/>
      <p:bldP spid="13" grpId="0" animBg="1"/>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320888" y="155114"/>
            <a:ext cx="17967112" cy="923330"/>
          </a:xfrm>
          <a:prstGeom prst="rect">
            <a:avLst/>
          </a:prstGeom>
          <a:noFill/>
        </p:spPr>
        <p:txBody>
          <a:bodyPr wrap="square" rtlCol="0">
            <a:spAutoFit/>
          </a:bodyPr>
          <a:lstStyle/>
          <a:p>
            <a:r>
              <a:rPr lang="en-US" sz="5400" b="1" dirty="0">
                <a:solidFill>
                  <a:srgbClr val="0070C0"/>
                </a:solidFill>
                <a:latin typeface="Agency FB" panose="020B0503020202020204" pitchFamily="34" charset="0"/>
              </a:rPr>
              <a:t>Exercise 6. Choose the best article to complete the sentence.</a:t>
            </a:r>
            <a:endParaRPr lang="en-US" sz="5400" dirty="0">
              <a:solidFill>
                <a:srgbClr val="0070C0"/>
              </a:solidFill>
              <a:latin typeface="Agency FB" panose="020B0503020202020204" pitchFamily="34" charset="0"/>
            </a:endParaRPr>
          </a:p>
        </p:txBody>
      </p:sp>
      <p:sp>
        <p:nvSpPr>
          <p:cNvPr id="7" name="Freeform 7"/>
          <p:cNvSpPr/>
          <p:nvPr/>
        </p:nvSpPr>
        <p:spPr>
          <a:xfrm>
            <a:off x="17007139" y="9002398"/>
            <a:ext cx="1418154" cy="1352550"/>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691441" y="1089300"/>
            <a:ext cx="17759252" cy="8894743"/>
          </a:xfrm>
          <a:prstGeom prst="rect">
            <a:avLst/>
          </a:prstGeom>
        </p:spPr>
        <p:txBody>
          <a:bodyPr wrap="square">
            <a:spAutoFit/>
          </a:bodyPr>
          <a:lstStyle/>
          <a:p>
            <a:r>
              <a:rPr lang="en-US" sz="5200" dirty="0">
                <a:latin typeface="Agency FB" panose="020B0503020202020204" pitchFamily="34" charset="0"/>
              </a:rPr>
              <a:t>16. It was a beautiful day. ______ sun shone brightly in ______ sky.</a:t>
            </a:r>
          </a:p>
          <a:p>
            <a:r>
              <a:rPr lang="en-US" sz="5200" dirty="0">
                <a:latin typeface="Agency FB" panose="020B0503020202020204" pitchFamily="34" charset="0"/>
              </a:rPr>
              <a:t>A. a/ A			B. a/ The		C. the/ The		D. the/ A</a:t>
            </a:r>
          </a:p>
          <a:p>
            <a:r>
              <a:rPr lang="en-US" sz="5200" dirty="0">
                <a:latin typeface="Agency FB" panose="020B0503020202020204" pitchFamily="34" charset="0"/>
              </a:rPr>
              <a:t>17. It is said the </a:t>
            </a:r>
            <a:r>
              <a:rPr lang="en-US" sz="5200" dirty="0" err="1">
                <a:latin typeface="Agency FB" panose="020B0503020202020204" pitchFamily="34" charset="0"/>
              </a:rPr>
              <a:t>Robinhood</a:t>
            </a:r>
            <a:r>
              <a:rPr lang="en-US" sz="5200" dirty="0">
                <a:latin typeface="Agency FB" panose="020B0503020202020204" pitchFamily="34" charset="0"/>
              </a:rPr>
              <a:t> robbed ______ rich and gave the money to ______ poor.</a:t>
            </a:r>
          </a:p>
          <a:p>
            <a:r>
              <a:rPr lang="en-US" sz="5200" dirty="0">
                <a:latin typeface="Agency FB" panose="020B0503020202020204" pitchFamily="34" charset="0"/>
              </a:rPr>
              <a:t>A. a/ a			B. a/ the		C. the/ the		D. the/ a</a:t>
            </a:r>
          </a:p>
          <a:p>
            <a:r>
              <a:rPr lang="en-US" sz="5200" dirty="0">
                <a:latin typeface="Agency FB" panose="020B0503020202020204" pitchFamily="34" charset="0"/>
              </a:rPr>
              <a:t>18. Life is not so easy for ______ unemployed. </a:t>
            </a:r>
          </a:p>
          <a:p>
            <a:r>
              <a:rPr lang="en-US" sz="5200" dirty="0">
                <a:latin typeface="Agency FB" panose="020B0503020202020204" pitchFamily="34" charset="0"/>
              </a:rPr>
              <a:t>A. the 			B. a 			C. an 			D. no article</a:t>
            </a:r>
          </a:p>
          <a:p>
            <a:r>
              <a:rPr lang="en-US" sz="5200" dirty="0">
                <a:latin typeface="Agency FB" panose="020B0503020202020204" pitchFamily="34" charset="0"/>
              </a:rPr>
              <a:t>19. Many people were killed in the accident. The bodies of ______ dead were taken away.</a:t>
            </a:r>
          </a:p>
          <a:p>
            <a:r>
              <a:rPr lang="en-US" sz="5200" dirty="0">
                <a:latin typeface="Agency FB" panose="020B0503020202020204" pitchFamily="34" charset="0"/>
              </a:rPr>
              <a:t>A. the			B. a			C. an			D. no article</a:t>
            </a:r>
          </a:p>
          <a:p>
            <a:r>
              <a:rPr lang="en-US" sz="5200" dirty="0">
                <a:latin typeface="Agency FB" panose="020B0503020202020204" pitchFamily="34" charset="0"/>
              </a:rPr>
              <a:t>20. Lan has been a nurse all her life. She has spent her life caring for ______ sick.</a:t>
            </a:r>
          </a:p>
          <a:p>
            <a:r>
              <a:rPr lang="en-US" sz="5200" dirty="0">
                <a:latin typeface="Agency FB" panose="020B0503020202020204" pitchFamily="34" charset="0"/>
              </a:rPr>
              <a:t>A. the			B. a			C. an			D. no article</a:t>
            </a:r>
          </a:p>
        </p:txBody>
      </p:sp>
      <p:sp>
        <p:nvSpPr>
          <p:cNvPr id="9" name="Oval 8"/>
          <p:cNvSpPr/>
          <p:nvPr/>
        </p:nvSpPr>
        <p:spPr>
          <a:xfrm>
            <a:off x="7848600" y="19050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7924800" y="35052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Oval 11"/>
          <p:cNvSpPr/>
          <p:nvPr/>
        </p:nvSpPr>
        <p:spPr>
          <a:xfrm>
            <a:off x="609600" y="51054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Oval 12"/>
          <p:cNvSpPr/>
          <p:nvPr/>
        </p:nvSpPr>
        <p:spPr>
          <a:xfrm>
            <a:off x="533400" y="74676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Oval 13"/>
          <p:cNvSpPr/>
          <p:nvPr/>
        </p:nvSpPr>
        <p:spPr>
          <a:xfrm>
            <a:off x="609600" y="9067800"/>
            <a:ext cx="762000" cy="723900"/>
          </a:xfrm>
          <a:prstGeom prst="ellipse">
            <a:avLst/>
          </a:prstGeom>
          <a:noFill/>
          <a:ln w="762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0259745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0" grpId="0" animBg="1"/>
      <p:bldP spid="12" grpId="0" animBg="1"/>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F2B35C5B-D8EA-DF86-8E1E-9A2E1F45ABD7}"/>
              </a:ext>
            </a:extLst>
          </p:cNvPr>
          <p:cNvSpPr txBox="1"/>
          <p:nvPr/>
        </p:nvSpPr>
        <p:spPr>
          <a:xfrm>
            <a:off x="3844342" y="1834189"/>
            <a:ext cx="9425354" cy="523220"/>
          </a:xfrm>
          <a:prstGeom prst="rect">
            <a:avLst/>
          </a:prstGeom>
          <a:noFill/>
        </p:spPr>
        <p:txBody>
          <a:bodyPr wrap="square">
            <a:spAutoFit/>
          </a:bodyPr>
          <a:lstStyle/>
          <a:p>
            <a:r>
              <a:rPr lang="en-US" sz="2800" dirty="0"/>
              <a:t>CT: 0869444191</a:t>
            </a:r>
          </a:p>
        </p:txBody>
      </p:sp>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2</a:t>
            </a:r>
            <a:endParaRPr lang="en-US" sz="13800" dirty="0">
              <a:solidFill>
                <a:srgbClr val="483A00"/>
              </a:solidFill>
              <a:latin typeface="Baloo Thambi"/>
            </a:endParaRPr>
          </a:p>
        </p:txBody>
      </p:sp>
      <p:sp>
        <p:nvSpPr>
          <p:cNvPr id="15" name="Google Shape;465;p41"/>
          <p:cNvSpPr txBox="1">
            <a:spLocks/>
          </p:cNvSpPr>
          <p:nvPr/>
        </p:nvSpPr>
        <p:spPr>
          <a:xfrm>
            <a:off x="2471364" y="5769068"/>
            <a:ext cx="13793375" cy="7588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vi-VN" sz="19900">
                <a:latin typeface="Baloo Thambi" panose="020B0604020202020204" charset="0"/>
                <a:cs typeface="Baloo Thambi" panose="020B0604020202020204" charset="0"/>
              </a:rPr>
              <a:t>LANGUAGE</a:t>
            </a:r>
            <a:endParaRPr lang="en-US" sz="19900" dirty="0">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vi-VN" sz="8000" b="1" dirty="0">
                <a:solidFill>
                  <a:srgbClr val="FF0000"/>
                </a:solidFill>
                <a:latin typeface="Ink Free" panose="03080402000500000000" pitchFamily="66" charset="0"/>
              </a:rPr>
              <a:t>III. PHONETICS</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99403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41483" y="266700"/>
            <a:ext cx="17717917" cy="9753600"/>
            <a:chOff x="0" y="0"/>
            <a:chExt cx="2474178" cy="2069875"/>
          </a:xfrm>
        </p:grpSpPr>
        <p:sp>
          <p:nvSpPr>
            <p:cNvPr id="4" name="Freeform 4"/>
            <p:cNvSpPr/>
            <p:nvPr/>
          </p:nvSpPr>
          <p:spPr>
            <a:xfrm>
              <a:off x="0" y="0"/>
              <a:ext cx="2474178" cy="2069875"/>
            </a:xfrm>
            <a:custGeom>
              <a:avLst/>
              <a:gdLst/>
              <a:ahLst/>
              <a:cxnLst/>
              <a:rect l="l" t="t" r="r" b="b"/>
              <a:pathLst>
                <a:path w="2474178" h="2069875">
                  <a:moveTo>
                    <a:pt x="40138" y="0"/>
                  </a:moveTo>
                  <a:lnTo>
                    <a:pt x="2434041" y="0"/>
                  </a:lnTo>
                  <a:cubicBezTo>
                    <a:pt x="2444686" y="0"/>
                    <a:pt x="2454895" y="4229"/>
                    <a:pt x="2462422" y="11756"/>
                  </a:cubicBezTo>
                  <a:cubicBezTo>
                    <a:pt x="2469950" y="19283"/>
                    <a:pt x="2474178" y="29493"/>
                    <a:pt x="2474178" y="40138"/>
                  </a:cubicBezTo>
                  <a:lnTo>
                    <a:pt x="2474178" y="2029737"/>
                  </a:lnTo>
                  <a:cubicBezTo>
                    <a:pt x="2474178" y="2040382"/>
                    <a:pt x="2469950" y="2050591"/>
                    <a:pt x="2462422" y="2058119"/>
                  </a:cubicBezTo>
                  <a:cubicBezTo>
                    <a:pt x="2454895" y="2065646"/>
                    <a:pt x="2444686" y="2069875"/>
                    <a:pt x="2434041" y="2069875"/>
                  </a:cubicBezTo>
                  <a:lnTo>
                    <a:pt x="40138" y="2069875"/>
                  </a:lnTo>
                  <a:cubicBezTo>
                    <a:pt x="29493" y="2069875"/>
                    <a:pt x="19283" y="2065646"/>
                    <a:pt x="11756" y="2058119"/>
                  </a:cubicBezTo>
                  <a:cubicBezTo>
                    <a:pt x="4229" y="2050591"/>
                    <a:pt x="0" y="2040382"/>
                    <a:pt x="0" y="2029737"/>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TextBox 10"/>
          <p:cNvSpPr txBox="1"/>
          <p:nvPr/>
        </p:nvSpPr>
        <p:spPr>
          <a:xfrm>
            <a:off x="295488" y="307598"/>
            <a:ext cx="17967112" cy="892552"/>
          </a:xfrm>
          <a:prstGeom prst="rect">
            <a:avLst/>
          </a:prstGeom>
          <a:noFill/>
        </p:spPr>
        <p:txBody>
          <a:bodyPr wrap="square" rtlCol="0">
            <a:spAutoFit/>
          </a:bodyPr>
          <a:lstStyle/>
          <a:p>
            <a:r>
              <a:rPr lang="en-US" sz="5200" b="1" dirty="0">
                <a:solidFill>
                  <a:srgbClr val="0070C0"/>
                </a:solidFill>
                <a:latin typeface="Agency FB" panose="020B0503020202020204" pitchFamily="34" charset="0"/>
              </a:rPr>
              <a:t>Listen and mark the rising intonation (</a:t>
            </a:r>
            <a:r>
              <a:rPr lang="en-US" sz="5200" b="1" dirty="0">
                <a:solidFill>
                  <a:srgbClr val="0070C0"/>
                </a:solidFill>
                <a:latin typeface="Agency FB" panose="020B0503020202020204" pitchFamily="34" charset="0"/>
                <a:sym typeface="Wingdings" panose="05000000000000000000" pitchFamily="2" charset="2"/>
              </a:rPr>
              <a:t></a:t>
            </a:r>
            <a:r>
              <a:rPr lang="en-US" sz="5200" b="1" dirty="0">
                <a:solidFill>
                  <a:srgbClr val="0070C0"/>
                </a:solidFill>
                <a:latin typeface="Agency FB" panose="020B0503020202020204" pitchFamily="34" charset="0"/>
              </a:rPr>
              <a:t>) or falling intonation (</a:t>
            </a:r>
            <a:r>
              <a:rPr lang="en-US" sz="5200" b="1" dirty="0">
                <a:solidFill>
                  <a:srgbClr val="0070C0"/>
                </a:solidFill>
                <a:latin typeface="Agency FB" panose="020B0503020202020204" pitchFamily="34" charset="0"/>
                <a:sym typeface="Wingdings" panose="05000000000000000000" pitchFamily="2" charset="2"/>
              </a:rPr>
              <a:t></a:t>
            </a:r>
            <a:r>
              <a:rPr lang="en-US" sz="5200" b="1" dirty="0">
                <a:solidFill>
                  <a:srgbClr val="0070C0"/>
                </a:solidFill>
                <a:latin typeface="Agency FB" panose="020B0503020202020204" pitchFamily="34" charset="0"/>
              </a:rPr>
              <a:t>). </a:t>
            </a:r>
            <a:r>
              <a:rPr lang="en-US" sz="5200" b="1" dirty="0">
                <a:solidFill>
                  <a:srgbClr val="0070C0"/>
                </a:solidFill>
                <a:latin typeface="Agency FB" panose="020B0503020202020204" pitchFamily="34" charset="0"/>
                <a:sym typeface="Wingdings" panose="05000000000000000000" pitchFamily="2" charset="2"/>
              </a:rPr>
              <a:t></a:t>
            </a:r>
            <a:r>
              <a:rPr lang="en-US" sz="5200" b="1" dirty="0">
                <a:solidFill>
                  <a:srgbClr val="0070C0"/>
                </a:solidFill>
                <a:latin typeface="Agency FB" panose="020B0503020202020204" pitchFamily="34" charset="0"/>
              </a:rPr>
              <a:t> Track 17</a:t>
            </a:r>
            <a:endParaRPr lang="en-US" sz="5200" dirty="0">
              <a:solidFill>
                <a:srgbClr val="0070C0"/>
              </a:solidFill>
              <a:latin typeface="Agency FB" panose="020B0503020202020204" pitchFamily="34" charset="0"/>
            </a:endParaRPr>
          </a:p>
        </p:txBody>
      </p:sp>
      <p:sp>
        <p:nvSpPr>
          <p:cNvPr id="7" name="Freeform 7"/>
          <p:cNvSpPr/>
          <p:nvPr/>
        </p:nvSpPr>
        <p:spPr>
          <a:xfrm>
            <a:off x="-182986" y="8213368"/>
            <a:ext cx="2084195" cy="2175156"/>
          </a:xfrm>
          <a:custGeom>
            <a:avLst/>
            <a:gdLst/>
            <a:ahLst/>
            <a:cxnLst/>
            <a:rect l="l" t="t" r="r" b="b"/>
            <a:pathLst>
              <a:path w="2084195" h="2175156">
                <a:moveTo>
                  <a:pt x="0" y="0"/>
                </a:moveTo>
                <a:lnTo>
                  <a:pt x="2084195" y="0"/>
                </a:lnTo>
                <a:lnTo>
                  <a:pt x="2084195" y="2175156"/>
                </a:lnTo>
                <a:lnTo>
                  <a:pt x="0" y="2175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Rectangle 5"/>
          <p:cNvSpPr/>
          <p:nvPr/>
        </p:nvSpPr>
        <p:spPr>
          <a:xfrm>
            <a:off x="2759646" y="1279101"/>
            <a:ext cx="12768708" cy="8402300"/>
          </a:xfrm>
          <a:prstGeom prst="rect">
            <a:avLst/>
          </a:prstGeom>
        </p:spPr>
        <p:txBody>
          <a:bodyPr wrap="square">
            <a:spAutoFit/>
          </a:bodyPr>
          <a:lstStyle/>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1.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Do you like pop music?</a:t>
            </a:r>
            <a:r>
              <a:rPr lang="vi-VN"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 </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2.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When do you go shopping?</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3.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What do you do in your free time?</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4.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Is Mary a basketball player?</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5.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What time does she go to school?</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6.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Do you brush your teeth three times a day?</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7.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What do you watch on Netflix?</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8.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Does she play in a famous orchestra?</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9.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Are you a talented boy?</a:t>
            </a:r>
            <a:endParaRPr lang="en-US" sz="5400" b="1"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b="1" dirty="0">
                <a:latin typeface="Agency FB" panose="020B0503020202020204" pitchFamily="34" charset="0"/>
                <a:ea typeface="Cambria" panose="02040503050406030204" pitchFamily="18" charset="0"/>
                <a:cs typeface="Cambria" panose="02040503050406030204" pitchFamily="18" charset="0"/>
              </a:rPr>
              <a:t>10. </a:t>
            </a:r>
            <a:r>
              <a:rPr lang="en-US" sz="5400" b="1" dirty="0">
                <a:solidFill>
                  <a:srgbClr val="000000"/>
                </a:solidFill>
                <a:latin typeface="Agency FB" panose="020B0503020202020204" pitchFamily="34" charset="0"/>
                <a:ea typeface="Cambria" panose="02040503050406030204" pitchFamily="18" charset="0"/>
                <a:cs typeface="Cambria" panose="02040503050406030204" pitchFamily="18" charset="0"/>
              </a:rPr>
              <a:t>What do they do in the morning?</a:t>
            </a:r>
            <a:endParaRPr lang="en-US" sz="5400" b="1"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8" name="Rectangle 7"/>
          <p:cNvSpPr/>
          <p:nvPr/>
        </p:nvSpPr>
        <p:spPr>
          <a:xfrm>
            <a:off x="8580215" y="1333500"/>
            <a:ext cx="1401301" cy="923330"/>
          </a:xfrm>
          <a:prstGeom prst="rect">
            <a:avLst/>
          </a:prstGeom>
        </p:spPr>
        <p:txBody>
          <a:bodyPr wrap="squar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9" name="Rectangle 8"/>
          <p:cNvSpPr/>
          <p:nvPr/>
        </p:nvSpPr>
        <p:spPr>
          <a:xfrm>
            <a:off x="9442830" y="2179061"/>
            <a:ext cx="721672" cy="923330"/>
          </a:xfrm>
          <a:prstGeom prst="rect">
            <a:avLst/>
          </a:prstGeom>
        </p:spPr>
        <p:txBody>
          <a:bodyPr wrap="non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2" name="Rectangle 11"/>
          <p:cNvSpPr/>
          <p:nvPr/>
        </p:nvSpPr>
        <p:spPr>
          <a:xfrm>
            <a:off x="11389054" y="2967335"/>
            <a:ext cx="721672" cy="923330"/>
          </a:xfrm>
          <a:prstGeom prst="rect">
            <a:avLst/>
          </a:prstGeom>
        </p:spPr>
        <p:txBody>
          <a:bodyPr wrap="non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3" name="Rectangle 12"/>
          <p:cNvSpPr/>
          <p:nvPr/>
        </p:nvSpPr>
        <p:spPr>
          <a:xfrm>
            <a:off x="10006182" y="3707187"/>
            <a:ext cx="1401301" cy="923330"/>
          </a:xfrm>
          <a:prstGeom prst="rect">
            <a:avLst/>
          </a:prstGeom>
        </p:spPr>
        <p:txBody>
          <a:bodyPr wrap="squar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4" name="Rectangle 13"/>
          <p:cNvSpPr/>
          <p:nvPr/>
        </p:nvSpPr>
        <p:spPr>
          <a:xfrm>
            <a:off x="11229633" y="4556921"/>
            <a:ext cx="721672" cy="923330"/>
          </a:xfrm>
          <a:prstGeom prst="rect">
            <a:avLst/>
          </a:prstGeom>
        </p:spPr>
        <p:txBody>
          <a:bodyPr wrap="non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5" name="Rectangle 14"/>
          <p:cNvSpPr/>
          <p:nvPr/>
        </p:nvSpPr>
        <p:spPr>
          <a:xfrm>
            <a:off x="13668817" y="5480251"/>
            <a:ext cx="1401301" cy="923330"/>
          </a:xfrm>
          <a:prstGeom prst="rect">
            <a:avLst/>
          </a:prstGeom>
        </p:spPr>
        <p:txBody>
          <a:bodyPr wrap="squar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6" name="Rectangle 15"/>
          <p:cNvSpPr/>
          <p:nvPr/>
        </p:nvSpPr>
        <p:spPr>
          <a:xfrm>
            <a:off x="10416099" y="6232629"/>
            <a:ext cx="721672" cy="923330"/>
          </a:xfrm>
          <a:prstGeom prst="rect">
            <a:avLst/>
          </a:prstGeom>
        </p:spPr>
        <p:txBody>
          <a:bodyPr wrap="non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8" name="Rectangle 17"/>
          <p:cNvSpPr/>
          <p:nvPr/>
        </p:nvSpPr>
        <p:spPr>
          <a:xfrm>
            <a:off x="12115800" y="7039570"/>
            <a:ext cx="1401301" cy="923330"/>
          </a:xfrm>
          <a:prstGeom prst="rect">
            <a:avLst/>
          </a:prstGeom>
        </p:spPr>
        <p:txBody>
          <a:bodyPr wrap="squar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19" name="Rectangle 18"/>
          <p:cNvSpPr/>
          <p:nvPr/>
        </p:nvSpPr>
        <p:spPr>
          <a:xfrm>
            <a:off x="8809499" y="8039100"/>
            <a:ext cx="1401301" cy="923330"/>
          </a:xfrm>
          <a:prstGeom prst="rect">
            <a:avLst/>
          </a:prstGeom>
        </p:spPr>
        <p:txBody>
          <a:bodyPr wrap="squar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
        <p:nvSpPr>
          <p:cNvPr id="20" name="Rectangle 19"/>
          <p:cNvSpPr/>
          <p:nvPr/>
        </p:nvSpPr>
        <p:spPr>
          <a:xfrm>
            <a:off x="11013128" y="8868370"/>
            <a:ext cx="721672" cy="923330"/>
          </a:xfrm>
          <a:prstGeom prst="rect">
            <a:avLst/>
          </a:prstGeom>
        </p:spPr>
        <p:txBody>
          <a:bodyPr wrap="none">
            <a:spAutoFit/>
          </a:bodyPr>
          <a:lstStyle/>
          <a:p>
            <a:r>
              <a:rPr lang="en-US" sz="5400" b="1" dirty="0">
                <a:solidFill>
                  <a:srgbClr val="0070C0"/>
                </a:solidFill>
                <a:latin typeface="Agency FB" panose="020B0503020202020204" pitchFamily="34" charset="0"/>
                <a:sym typeface="Wingdings" panose="05000000000000000000" pitchFamily="2" charset="2"/>
              </a:rPr>
              <a:t></a:t>
            </a:r>
            <a:endParaRPr lang="en-US" sz="5400" dirty="0"/>
          </a:p>
        </p:txBody>
      </p:sp>
    </p:spTree>
    <p:extLst>
      <p:ext uri="{BB962C8B-B14F-4D97-AF65-F5344CB8AC3E}">
        <p14:creationId xmlns:p14="http://schemas.microsoft.com/office/powerpoint/2010/main" val="29416776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randombar(horizontal)">
                                      <p:cBhvr>
                                        <p:cTn id="24" dur="500"/>
                                        <p:tgtEl>
                                          <p:spTgt spid="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29" dur="500"/>
                                        <p:tgtEl>
                                          <p:spTgt spid="12">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39" dur="500"/>
                                        <p:tgtEl>
                                          <p:spTgt spid="1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49" dur="500"/>
                                        <p:tgtEl>
                                          <p:spTgt spid="16">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randombar(horizont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nodeType="clickEffect">
                                  <p:stCondLst>
                                    <p:cond delay="0"/>
                                  </p:stCondLst>
                                  <p:childTnLst>
                                    <p:set>
                                      <p:cBhvr>
                                        <p:cTn id="63"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64"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8" grpId="0"/>
      <p:bldP spid="13" grpId="0"/>
      <p:bldP spid="15" grpId="0"/>
      <p:bldP spid="18" grpId="0"/>
      <p:bldP spid="1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8A28503-1A3C-6DEC-11A6-8C722FBE3E6C}"/>
              </a:ext>
            </a:extLst>
          </p:cNvPr>
          <p:cNvSpPr txBox="1"/>
          <p:nvPr/>
        </p:nvSpPr>
        <p:spPr>
          <a:xfrm>
            <a:off x="3844342" y="1834189"/>
            <a:ext cx="9425354" cy="523220"/>
          </a:xfrm>
          <a:prstGeom prst="rect">
            <a:avLst/>
          </a:prstGeom>
          <a:noFill/>
        </p:spPr>
        <p:txBody>
          <a:bodyPr wrap="square">
            <a:spAutoFit/>
          </a:bodyPr>
          <a:lstStyle/>
          <a:p>
            <a:r>
              <a:rPr lang="en-US" sz="2800" dirty="0"/>
              <a:t>CT: 0869444191</a:t>
            </a:r>
          </a:p>
        </p:txBody>
      </p:sp>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3</a:t>
            </a:r>
            <a:endParaRPr lang="en-US" sz="13800" dirty="0">
              <a:solidFill>
                <a:srgbClr val="483A00"/>
              </a:solidFill>
              <a:latin typeface="Baloo Thambi"/>
            </a:endParaRPr>
          </a:p>
        </p:txBody>
      </p:sp>
      <p:sp>
        <p:nvSpPr>
          <p:cNvPr id="15" name="Google Shape;465;p41"/>
          <p:cNvSpPr txBox="1">
            <a:spLocks/>
          </p:cNvSpPr>
          <p:nvPr/>
        </p:nvSpPr>
        <p:spPr>
          <a:xfrm>
            <a:off x="1776652" y="6653337"/>
            <a:ext cx="14787936" cy="7821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3800" dirty="0">
                <a:solidFill>
                  <a:srgbClr val="0070C0"/>
                </a:solidFill>
                <a:latin typeface="Baloo Thambi" panose="020B0604020202020204" charset="0"/>
                <a:cs typeface="Baloo Thambi" panose="020B0604020202020204" charset="0"/>
              </a:rPr>
              <a:t>COMMUNICATION SKILLS</a:t>
            </a:r>
            <a:endParaRPr lang="en-US" sz="28700" dirty="0">
              <a:solidFill>
                <a:srgbClr val="0070C0"/>
              </a:solidFill>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vi-VN" sz="8000" b="1" dirty="0">
                <a:solidFill>
                  <a:srgbClr val="FF0000"/>
                </a:solidFill>
                <a:latin typeface="Ink Free" panose="03080402000500000000" pitchFamily="66" charset="0"/>
              </a:rPr>
              <a:t>I. LISTENING</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23168632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C5C5"/>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02030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3" name="Group 3"/>
          <p:cNvGrpSpPr/>
          <p:nvPr/>
        </p:nvGrpSpPr>
        <p:grpSpPr>
          <a:xfrm>
            <a:off x="617170" y="266700"/>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8" name="Rectangle 47"/>
          <p:cNvSpPr/>
          <p:nvPr/>
        </p:nvSpPr>
        <p:spPr>
          <a:xfrm>
            <a:off x="762000" y="0"/>
            <a:ext cx="11424922" cy="1182311"/>
          </a:xfrm>
          <a:prstGeom prst="rect">
            <a:avLst/>
          </a:prstGeom>
        </p:spPr>
        <p:txBody>
          <a:bodyPr wrap="none">
            <a:spAutoFit/>
          </a:bodyPr>
          <a:lstStyle/>
          <a:p>
            <a:pPr algn="just">
              <a:lnSpc>
                <a:spcPct val="150000"/>
              </a:lnSpc>
              <a:spcAft>
                <a:spcPts val="0"/>
              </a:spcAft>
            </a:pPr>
            <a:r>
              <a:rPr lang="en-US" sz="5400" b="1" dirty="0">
                <a:solidFill>
                  <a:srgbClr val="0070C0"/>
                </a:solidFill>
                <a:latin typeface="Agency FB" panose="020B0503020202020204" pitchFamily="34" charset="0"/>
                <a:ea typeface="Calibri" panose="020F0502020204030204" pitchFamily="34" charset="0"/>
                <a:cs typeface="Calibri" panose="020F0502020204030204" pitchFamily="34" charset="0"/>
                <a:sym typeface="Wingdings" panose="05000000000000000000" pitchFamily="2" charset="2"/>
              </a:rPr>
              <a:t></a:t>
            </a:r>
            <a:r>
              <a:rPr lang="en-US" sz="5400" b="1" dirty="0">
                <a:solidFill>
                  <a:srgbClr val="0070C0"/>
                </a:solidFill>
                <a:latin typeface="Agency FB" panose="020B0503020202020204" pitchFamily="34" charset="0"/>
                <a:ea typeface="Calibri" panose="020F0502020204030204" pitchFamily="34" charset="0"/>
                <a:cs typeface="Calibri" panose="020F0502020204030204" pitchFamily="34" charset="0"/>
              </a:rPr>
              <a:t> Listen and do the tasks followed.</a:t>
            </a:r>
            <a:r>
              <a:rPr lang="en-US" sz="5400" b="1" dirty="0">
                <a:latin typeface="Agency FB" panose="020B0503020202020204" pitchFamily="34" charset="0"/>
                <a:ea typeface="Arial" panose="020B0604020202020204" pitchFamily="34" charset="0"/>
                <a:cs typeface="Calibri" panose="020F0502020204030204" pitchFamily="34" charset="0"/>
              </a:rPr>
              <a:t> </a:t>
            </a:r>
            <a:r>
              <a:rPr lang="en-US" sz="5400" b="1" dirty="0">
                <a:latin typeface="Agency FB" panose="020B0503020202020204" pitchFamily="34" charset="0"/>
                <a:ea typeface="Arial" panose="020B0604020202020204" pitchFamily="34" charset="0"/>
                <a:cs typeface="Calibri" panose="020F0502020204030204" pitchFamily="34" charset="0"/>
                <a:sym typeface="Wingdings" panose="05000000000000000000" pitchFamily="2" charset="2"/>
              </a:rPr>
              <a:t></a:t>
            </a:r>
            <a:r>
              <a:rPr lang="en-US" sz="5400" b="1" dirty="0">
                <a:latin typeface="Agency FB" panose="020B0503020202020204" pitchFamily="34" charset="0"/>
                <a:ea typeface="Arial" panose="020B0604020202020204" pitchFamily="34" charset="0"/>
                <a:cs typeface="Calibri" panose="020F0502020204030204" pitchFamily="34" charset="0"/>
              </a:rPr>
              <a:t> Track 18</a:t>
            </a:r>
            <a:endParaRPr lang="en-US" sz="5400" dirty="0">
              <a:effectLst/>
              <a:latin typeface="Agency FB" panose="020B0503020202020204" pitchFamily="34" charset="0"/>
              <a:ea typeface="Calibri" panose="020F0502020204030204" pitchFamily="34" charset="0"/>
              <a:cs typeface="Times New Roman" panose="02020603050405020304" pitchFamily="18" charset="0"/>
            </a:endParaRPr>
          </a:p>
        </p:txBody>
      </p:sp>
      <p:sp>
        <p:nvSpPr>
          <p:cNvPr id="49" name="Rectangle 48"/>
          <p:cNvSpPr/>
          <p:nvPr/>
        </p:nvSpPr>
        <p:spPr>
          <a:xfrm>
            <a:off x="762000" y="1182311"/>
            <a:ext cx="16719642" cy="923330"/>
          </a:xfrm>
          <a:prstGeom prst="rect">
            <a:avLst/>
          </a:prstGeom>
        </p:spPr>
        <p:txBody>
          <a:bodyPr wrap="none">
            <a:spAutoFit/>
          </a:bodyPr>
          <a:lstStyle/>
          <a:p>
            <a:r>
              <a:rPr lang="en-US" sz="5400" b="1" dirty="0">
                <a:solidFill>
                  <a:srgbClr val="0070C0"/>
                </a:solidFill>
                <a:latin typeface="Agency FB" panose="020B0503020202020204" pitchFamily="34" charset="0"/>
              </a:rPr>
              <a:t>Exercise 1. Listen and decide if each statement is True (T) or False (F).</a:t>
            </a:r>
            <a:endParaRPr lang="en-US" sz="5400" dirty="0">
              <a:solidFill>
                <a:srgbClr val="0070C0"/>
              </a:solidFill>
              <a:latin typeface="Agency FB" panose="020B0503020202020204" pitchFamily="34" charset="0"/>
            </a:endParaRPr>
          </a:p>
        </p:txBody>
      </p:sp>
      <p:graphicFrame>
        <p:nvGraphicFramePr>
          <p:cNvPr id="50" name="Table 49"/>
          <p:cNvGraphicFramePr>
            <a:graphicFrameLocks noGrp="1"/>
          </p:cNvGraphicFramePr>
          <p:nvPr>
            <p:extLst>
              <p:ext uri="{D42A27DB-BD31-4B8C-83A1-F6EECF244321}">
                <p14:modId xmlns:p14="http://schemas.microsoft.com/office/powerpoint/2010/main" val="2961978913"/>
              </p:ext>
            </p:extLst>
          </p:nvPr>
        </p:nvGraphicFramePr>
        <p:xfrm>
          <a:off x="1394276" y="2282236"/>
          <a:ext cx="15811818" cy="7406640"/>
        </p:xfrm>
        <a:graphic>
          <a:graphicData uri="http://schemas.openxmlformats.org/drawingml/2006/table">
            <a:tbl>
              <a:tblPr firstRow="1" firstCol="1" bandRow="1">
                <a:tableStyleId>{5940675A-B579-460E-94D1-54222C63F5DA}</a:tableStyleId>
              </a:tblPr>
              <a:tblGrid>
                <a:gridCol w="12443206">
                  <a:extLst>
                    <a:ext uri="{9D8B030D-6E8A-4147-A177-3AD203B41FA5}">
                      <a16:colId xmlns:a16="http://schemas.microsoft.com/office/drawing/2014/main" val="1299113257"/>
                    </a:ext>
                  </a:extLst>
                </a:gridCol>
                <a:gridCol w="3368612">
                  <a:extLst>
                    <a:ext uri="{9D8B030D-6E8A-4147-A177-3AD203B41FA5}">
                      <a16:colId xmlns:a16="http://schemas.microsoft.com/office/drawing/2014/main" val="83411440"/>
                    </a:ext>
                  </a:extLst>
                </a:gridCol>
              </a:tblGrid>
              <a:tr h="253365">
                <a:tc>
                  <a:txBody>
                    <a:bodyPr/>
                    <a:lstStyle/>
                    <a:p>
                      <a:pPr algn="ctr">
                        <a:lnSpc>
                          <a:spcPct val="150000"/>
                        </a:lnSpc>
                        <a:spcAft>
                          <a:spcPts val="0"/>
                        </a:spcAft>
                      </a:pPr>
                      <a:r>
                        <a:rPr lang="en-US" sz="5400" b="1" dirty="0">
                          <a:effectLst/>
                          <a:latin typeface="Agency FB" panose="020B0503020202020204" pitchFamily="34" charset="0"/>
                        </a:rPr>
                        <a:t>Statement</a:t>
                      </a:r>
                      <a:endParaRPr lang="en-US" sz="5400" b="1"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tc>
                  <a:txBody>
                    <a:bodyPr/>
                    <a:lstStyle/>
                    <a:p>
                      <a:pPr algn="ctr">
                        <a:lnSpc>
                          <a:spcPct val="150000"/>
                        </a:lnSpc>
                        <a:spcAft>
                          <a:spcPts val="0"/>
                        </a:spcAft>
                      </a:pPr>
                      <a:r>
                        <a:rPr lang="en-US" sz="5400" b="1" dirty="0">
                          <a:effectLst/>
                          <a:latin typeface="Agency FB" panose="020B0503020202020204" pitchFamily="34" charset="0"/>
                        </a:rPr>
                        <a:t>True/ False</a:t>
                      </a:r>
                      <a:endParaRPr lang="en-US" sz="5400" b="1"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2253931028"/>
                  </a:ext>
                </a:extLst>
              </a:tr>
              <a:tr h="253365">
                <a:tc>
                  <a:txBody>
                    <a:bodyPr/>
                    <a:lstStyle/>
                    <a:p>
                      <a:pPr algn="just">
                        <a:lnSpc>
                          <a:spcPct val="150000"/>
                        </a:lnSpc>
                        <a:spcAft>
                          <a:spcPts val="0"/>
                        </a:spcAft>
                      </a:pPr>
                      <a:r>
                        <a:rPr lang="en-US" sz="5400" dirty="0">
                          <a:effectLst/>
                          <a:latin typeface="Agency FB" panose="020B0503020202020204" pitchFamily="34" charset="0"/>
                        </a:rPr>
                        <a:t>1. Kiwis live in Australia and New Zealand.</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50000"/>
                        </a:lnSpc>
                        <a:spcAft>
                          <a:spcPts val="0"/>
                        </a:spcAft>
                      </a:pPr>
                      <a:r>
                        <a:rPr lang="en-US" sz="5400" dirty="0">
                          <a:effectLst/>
                          <a:latin typeface="Agency FB" panose="020B0503020202020204" pitchFamily="34" charset="0"/>
                        </a:rPr>
                        <a:t> </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863332984"/>
                  </a:ext>
                </a:extLst>
              </a:tr>
              <a:tr h="253365">
                <a:tc>
                  <a:txBody>
                    <a:bodyPr/>
                    <a:lstStyle/>
                    <a:p>
                      <a:pPr algn="just">
                        <a:lnSpc>
                          <a:spcPct val="150000"/>
                        </a:lnSpc>
                        <a:spcAft>
                          <a:spcPts val="0"/>
                        </a:spcAft>
                      </a:pPr>
                      <a:r>
                        <a:rPr lang="en-US" sz="5400">
                          <a:effectLst/>
                          <a:latin typeface="Agency FB" panose="020B0503020202020204" pitchFamily="34" charset="0"/>
                        </a:rPr>
                        <a:t>2. A kiwi has a tail but no wings.</a:t>
                      </a:r>
                      <a:endParaRPr lang="en-US" sz="54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pPr>
                      <a:r>
                        <a:rPr lang="en-US" sz="5400">
                          <a:effectLst/>
                          <a:latin typeface="Agency FB" panose="020B0503020202020204" pitchFamily="34" charset="0"/>
                        </a:rPr>
                        <a:t> </a:t>
                      </a:r>
                      <a:endParaRPr lang="en-US" sz="54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42698966"/>
                  </a:ext>
                </a:extLst>
              </a:tr>
              <a:tr h="253365">
                <a:tc>
                  <a:txBody>
                    <a:bodyPr/>
                    <a:lstStyle/>
                    <a:p>
                      <a:pPr algn="just">
                        <a:lnSpc>
                          <a:spcPct val="150000"/>
                        </a:lnSpc>
                        <a:spcAft>
                          <a:spcPts val="0"/>
                        </a:spcAft>
                      </a:pPr>
                      <a:r>
                        <a:rPr lang="en-US" sz="5400">
                          <a:effectLst/>
                          <a:latin typeface="Agency FB" panose="020B0503020202020204" pitchFamily="34" charset="0"/>
                        </a:rPr>
                        <a:t>3. It sleeps during the day because light hurts its eyes.</a:t>
                      </a:r>
                      <a:endParaRPr lang="en-US" sz="54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pPr>
                      <a:r>
                        <a:rPr lang="en-US" sz="5400" dirty="0">
                          <a:effectLst/>
                          <a:latin typeface="Agency FB" panose="020B0503020202020204" pitchFamily="34" charset="0"/>
                        </a:rPr>
                        <a:t> </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733607223"/>
                  </a:ext>
                </a:extLst>
              </a:tr>
              <a:tr h="253365">
                <a:tc>
                  <a:txBody>
                    <a:bodyPr/>
                    <a:lstStyle/>
                    <a:p>
                      <a:pPr algn="just">
                        <a:lnSpc>
                          <a:spcPct val="150000"/>
                        </a:lnSpc>
                        <a:spcAft>
                          <a:spcPts val="0"/>
                        </a:spcAft>
                      </a:pPr>
                      <a:r>
                        <a:rPr lang="en-US" sz="5400" dirty="0">
                          <a:effectLst/>
                          <a:latin typeface="Agency FB" panose="020B0503020202020204" pitchFamily="34" charset="0"/>
                        </a:rPr>
                        <a:t>4. People in New Zealand do not want the kiwis to live.</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pPr>
                      <a:r>
                        <a:rPr lang="en-US" sz="5400">
                          <a:effectLst/>
                          <a:latin typeface="Agency FB" panose="020B0503020202020204" pitchFamily="34" charset="0"/>
                        </a:rPr>
                        <a:t> </a:t>
                      </a:r>
                      <a:endParaRPr lang="en-US" sz="54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150307642"/>
                  </a:ext>
                </a:extLst>
              </a:tr>
              <a:tr h="253365">
                <a:tc>
                  <a:txBody>
                    <a:bodyPr/>
                    <a:lstStyle/>
                    <a:p>
                      <a:pPr algn="just">
                        <a:lnSpc>
                          <a:spcPct val="150000"/>
                        </a:lnSpc>
                        <a:spcAft>
                          <a:spcPts val="0"/>
                        </a:spcAft>
                      </a:pPr>
                      <a:r>
                        <a:rPr lang="en-US" sz="5400">
                          <a:effectLst/>
                          <a:latin typeface="Agency FB" panose="020B0503020202020204" pitchFamily="34" charset="0"/>
                        </a:rPr>
                        <a:t>5. The kiwi is a strange New Zealand bird.</a:t>
                      </a:r>
                      <a:endParaRPr lang="en-US" sz="54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50000"/>
                        </a:lnSpc>
                        <a:spcAft>
                          <a:spcPts val="0"/>
                        </a:spcAft>
                      </a:pPr>
                      <a:r>
                        <a:rPr lang="en-US" sz="5400" dirty="0">
                          <a:effectLst/>
                          <a:latin typeface="Agency FB" panose="020B0503020202020204" pitchFamily="34" charset="0"/>
                        </a:rPr>
                        <a:t> </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54175175"/>
                  </a:ext>
                </a:extLst>
              </a:tr>
            </a:tbl>
          </a:graphicData>
        </a:graphic>
      </p:graphicFrame>
      <p:pic>
        <p:nvPicPr>
          <p:cNvPr id="51" name="TRACK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23583" y="279400"/>
            <a:ext cx="850677" cy="850677"/>
          </a:xfrm>
          <a:prstGeom prst="rect">
            <a:avLst/>
          </a:prstGeom>
        </p:spPr>
      </p:pic>
      <p:sp>
        <p:nvSpPr>
          <p:cNvPr id="52" name="Rectangle 51"/>
          <p:cNvSpPr/>
          <p:nvPr/>
        </p:nvSpPr>
        <p:spPr>
          <a:xfrm>
            <a:off x="14325600" y="3554616"/>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F</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53" name="Rectangle 52"/>
          <p:cNvSpPr/>
          <p:nvPr/>
        </p:nvSpPr>
        <p:spPr>
          <a:xfrm>
            <a:off x="14419646" y="5033010"/>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F</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54" name="Rectangle 53"/>
          <p:cNvSpPr/>
          <p:nvPr/>
        </p:nvSpPr>
        <p:spPr>
          <a:xfrm>
            <a:off x="14381870" y="6409527"/>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55" name="Rectangle 54"/>
          <p:cNvSpPr/>
          <p:nvPr/>
        </p:nvSpPr>
        <p:spPr>
          <a:xfrm>
            <a:off x="14450126" y="7617776"/>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F</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56" name="Rectangle 55"/>
          <p:cNvSpPr/>
          <p:nvPr/>
        </p:nvSpPr>
        <p:spPr>
          <a:xfrm>
            <a:off x="14381870" y="8851283"/>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ppt_w</p:attrName>
                                        </p:attrNameLst>
                                      </p:cBhvr>
                                      <p:tavLst>
                                        <p:tav tm="0">
                                          <p:val>
                                            <p:fltVal val="0"/>
                                          </p:val>
                                        </p:tav>
                                        <p:tav tm="100000">
                                          <p:val>
                                            <p:strVal val="#ppt_w"/>
                                          </p:val>
                                        </p:tav>
                                      </p:tavLst>
                                    </p:anim>
                                    <p:anim calcmode="lin" valueType="num">
                                      <p:cBhvr>
                                        <p:cTn id="13" dur="500" fill="hold"/>
                                        <p:tgtEl>
                                          <p:spTgt spid="49"/>
                                        </p:tgtEl>
                                        <p:attrNameLst>
                                          <p:attrName>ppt_h</p:attrName>
                                        </p:attrNameLst>
                                      </p:cBhvr>
                                      <p:tavLst>
                                        <p:tav tm="0">
                                          <p:val>
                                            <p:fltVal val="0"/>
                                          </p:val>
                                        </p:tav>
                                        <p:tav tm="100000">
                                          <p:val>
                                            <p:strVal val="#ppt_h"/>
                                          </p:val>
                                        </p:tav>
                                      </p:tavLst>
                                    </p:anim>
                                    <p:animEffect transition="in" filter="fade">
                                      <p:cBhvr>
                                        <p:cTn id="14" dur="500"/>
                                        <p:tgtEl>
                                          <p:spTgt spid="4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barn(inVertical)">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randombar(horizontal)">
                                      <p:cBhvr>
                                        <p:cTn id="24" dur="500"/>
                                        <p:tgtEl>
                                          <p:spTgt spid="5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randombar(horizontal)">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randombar(horizontal)">
                                      <p:cBhvr>
                                        <p:cTn id="39" dur="500"/>
                                        <p:tgtEl>
                                          <p:spTgt spid="55"/>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randombar(horizontal)">
                                      <p:cBhvr>
                                        <p:cTn id="4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51"/>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87960" fill="hold"/>
                                        <p:tgtEl>
                                          <p:spTgt spid="51"/>
                                        </p:tgtEl>
                                      </p:cBhvr>
                                    </p:cmd>
                                  </p:childTnLst>
                                </p:cTn>
                              </p:par>
                            </p:childTnLst>
                          </p:cTn>
                        </p:par>
                      </p:childTnLst>
                    </p:cTn>
                  </p:par>
                </p:childTnLst>
              </p:cTn>
              <p:nextCondLst>
                <p:cond evt="onClick" delay="0">
                  <p:tgtEl>
                    <p:spTgt spid="51"/>
                  </p:tgtEl>
                </p:cond>
              </p:nextCondLst>
            </p:seq>
            <p:audio>
              <p:cMediaNode vol="80000">
                <p:cTn id="50" fill="hold" display="0">
                  <p:stCondLst>
                    <p:cond delay="indefinite"/>
                  </p:stCondLst>
                  <p:endCondLst>
                    <p:cond evt="onStopAudio" delay="0">
                      <p:tgtEl>
                        <p:sldTgt/>
                      </p:tgtEl>
                    </p:cond>
                  </p:endCondLst>
                </p:cTn>
                <p:tgtEl>
                  <p:spTgt spid="51"/>
                </p:tgtEl>
              </p:cMediaNode>
            </p:audio>
          </p:childTnLst>
        </p:cTn>
      </p:par>
    </p:tnLst>
    <p:bldLst>
      <p:bldP spid="48" grpId="0"/>
      <p:bldP spid="49" grpId="0"/>
      <p:bldP spid="52" grpId="0"/>
      <p:bldP spid="53" grpId="0"/>
      <p:bldP spid="54" grpId="0"/>
      <p:bldP spid="55" grpId="0"/>
      <p:bldP spid="5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8" name="Rectangle 47"/>
          <p:cNvSpPr/>
          <p:nvPr/>
        </p:nvSpPr>
        <p:spPr>
          <a:xfrm>
            <a:off x="934780" y="867877"/>
            <a:ext cx="12593512" cy="923330"/>
          </a:xfrm>
          <a:prstGeom prst="rect">
            <a:avLst/>
          </a:prstGeom>
        </p:spPr>
        <p:txBody>
          <a:bodyPr wrap="none">
            <a:spAutoFit/>
          </a:bodyPr>
          <a:lstStyle/>
          <a:p>
            <a:r>
              <a:rPr lang="en-US" sz="5400" b="1" dirty="0">
                <a:solidFill>
                  <a:srgbClr val="0070C0"/>
                </a:solidFill>
                <a:latin typeface="Agency FB" panose="020B0503020202020204" pitchFamily="34" charset="0"/>
              </a:rPr>
              <a:t>Exercise 2. Listen again and complete the sentences.</a:t>
            </a:r>
            <a:endParaRPr lang="en-US" sz="5400" dirty="0">
              <a:solidFill>
                <a:srgbClr val="0070C0"/>
              </a:solidFill>
              <a:latin typeface="Agency FB" panose="020B0503020202020204" pitchFamily="34" charset="0"/>
            </a:endParaRPr>
          </a:p>
        </p:txBody>
      </p:sp>
      <p:pic>
        <p:nvPicPr>
          <p:cNvPr id="9" name="TRACK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3984645" y="1251264"/>
            <a:ext cx="850677" cy="850677"/>
          </a:xfrm>
          <a:prstGeom prst="rect">
            <a:avLst/>
          </a:prstGeom>
        </p:spPr>
      </p:pic>
      <p:sp>
        <p:nvSpPr>
          <p:cNvPr id="6" name="Rectangle 5"/>
          <p:cNvSpPr/>
          <p:nvPr/>
        </p:nvSpPr>
        <p:spPr>
          <a:xfrm>
            <a:off x="1595634" y="2201066"/>
            <a:ext cx="17084412" cy="6324808"/>
          </a:xfrm>
          <a:prstGeom prst="rect">
            <a:avLst/>
          </a:prstGeom>
        </p:spPr>
        <p:txBody>
          <a:bodyPr wrap="square">
            <a:spAutoFit/>
          </a:bodyPr>
          <a:lstStyle/>
          <a:p>
            <a:pPr algn="just">
              <a:lnSpc>
                <a:spcPct val="150000"/>
              </a:lnSpc>
              <a:spcAft>
                <a:spcPts val="0"/>
              </a:spcAft>
              <a:tabLst>
                <a:tab pos="255270" algn="l"/>
              </a:tabLst>
            </a:pPr>
            <a:r>
              <a:rPr lang="en-US" sz="5400" dirty="0">
                <a:latin typeface="Agency FB" panose="020B0503020202020204" pitchFamily="34" charset="0"/>
                <a:ea typeface="Cambria" panose="02040503050406030204" pitchFamily="18" charset="0"/>
                <a:cs typeface="Cambria" panose="02040503050406030204" pitchFamily="18" charset="0"/>
              </a:rPr>
              <a:t>1.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 kiwi (1) ______________ only in New Zealand.</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255270" algn="l"/>
              </a:tabLst>
            </a:pPr>
            <a:r>
              <a:rPr lang="en-US" sz="5400" dirty="0">
                <a:latin typeface="Agency FB" panose="020B0503020202020204" pitchFamily="34" charset="0"/>
                <a:ea typeface="Cambria" panose="02040503050406030204" pitchFamily="18" charset="0"/>
                <a:cs typeface="Cambria" panose="02040503050406030204" pitchFamily="18" charset="0"/>
              </a:rPr>
              <a:t>2.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A kiwi does not have any (2) ______________ like other birds.</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255270" algn="l"/>
              </a:tabLst>
            </a:pPr>
            <a:r>
              <a:rPr lang="en-US" sz="5400" dirty="0">
                <a:latin typeface="Agency FB" panose="020B0503020202020204" pitchFamily="34" charset="0"/>
                <a:ea typeface="Cambria" panose="02040503050406030204" pitchFamily="18" charset="0"/>
                <a:cs typeface="Cambria" panose="02040503050406030204" pitchFamily="18" charset="0"/>
              </a:rPr>
              <a:t>3.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 kiwi can (3) ______________ better than most birds do.</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255270" algn="l"/>
              </a:tabLst>
            </a:pPr>
            <a:r>
              <a:rPr lang="en-US" sz="5400" dirty="0">
                <a:latin typeface="Agency FB" panose="020B0503020202020204" pitchFamily="34" charset="0"/>
                <a:ea typeface="Cambria" panose="02040503050406030204" pitchFamily="18" charset="0"/>
                <a:cs typeface="Cambria" panose="02040503050406030204" pitchFamily="18" charset="0"/>
              </a:rPr>
              <a:t>4.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 kiwi’s (4) ______________ are very big.</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spcAft>
                <a:spcPts val="0"/>
              </a:spcAft>
              <a:tabLst>
                <a:tab pos="488950" algn="l"/>
              </a:tabLst>
            </a:pPr>
            <a:r>
              <a:rPr lang="en-US" sz="5400" dirty="0">
                <a:latin typeface="Agency FB" panose="020B0503020202020204" pitchFamily="34" charset="0"/>
                <a:ea typeface="Cambria" panose="02040503050406030204" pitchFamily="18" charset="0"/>
                <a:cs typeface="Cambria" panose="02040503050406030204" pitchFamily="18" charset="0"/>
              </a:rPr>
              <a:t>5.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There is a picture of a kiwi on New Zealand (5) ______________.</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5215586" y="2457395"/>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lives</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8610600" y="3619500"/>
            <a:ext cx="2823857"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feathers</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6248400" y="4876849"/>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smell</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5973992" y="6087285"/>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eggs</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12764293" y="7409906"/>
            <a:ext cx="2071029"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money</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993835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87960" fill="hold"/>
                                        <p:tgtEl>
                                          <p:spTgt spid="9"/>
                                        </p:tgtEl>
                                      </p:cBhvr>
                                    </p:cmd>
                                  </p:childTnLst>
                                </p:cTn>
                              </p:par>
                            </p:childTnLst>
                          </p:cTn>
                        </p:par>
                      </p:childTnLst>
                    </p:cTn>
                  </p:par>
                </p:childTnLst>
              </p:cTn>
              <p:nextCondLst>
                <p:cond evt="onClick" delay="0">
                  <p:tgtEl>
                    <p:spTgt spid="9"/>
                  </p:tgtEl>
                </p:cond>
              </p:nextCondLst>
            </p:seq>
            <p:audio>
              <p:cMediaNode vol="80000">
                <p:cTn id="45" fill="hold" display="0">
                  <p:stCondLst>
                    <p:cond delay="indefinite"/>
                  </p:stCondLst>
                  <p:endCondLst>
                    <p:cond evt="onStopAudio" delay="0">
                      <p:tgtEl>
                        <p:sldTgt/>
                      </p:tgtEl>
                    </p:cond>
                  </p:endCondLst>
                </p:cTn>
                <p:tgtEl>
                  <p:spTgt spid="9"/>
                </p:tgtEl>
              </p:cMediaNode>
            </p:audio>
          </p:childTnLst>
        </p:cTn>
      </p:par>
    </p:tnLst>
    <p:bldLst>
      <p:bldP spid="48" grpId="0"/>
      <p:bldP spid="6" grpId="0"/>
      <p:bldP spid="11" grpId="0"/>
      <p:bldP spid="12" grpId="0"/>
      <p:bldP spid="13" grpId="0"/>
      <p:bldP spid="14" grpId="0"/>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3</a:t>
            </a:r>
            <a:endParaRPr lang="en-US" sz="13800" dirty="0">
              <a:solidFill>
                <a:srgbClr val="483A00"/>
              </a:solidFill>
              <a:latin typeface="Baloo Thambi"/>
            </a:endParaRPr>
          </a:p>
        </p:txBody>
      </p:sp>
      <p:sp>
        <p:nvSpPr>
          <p:cNvPr id="15" name="Google Shape;465;p41"/>
          <p:cNvSpPr txBox="1">
            <a:spLocks/>
          </p:cNvSpPr>
          <p:nvPr/>
        </p:nvSpPr>
        <p:spPr>
          <a:xfrm>
            <a:off x="1776652" y="6653337"/>
            <a:ext cx="14787936" cy="7821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3800" dirty="0">
                <a:solidFill>
                  <a:srgbClr val="0070C0"/>
                </a:solidFill>
                <a:latin typeface="Baloo Thambi" panose="020B0604020202020204" charset="0"/>
                <a:cs typeface="Baloo Thambi" panose="020B0604020202020204" charset="0"/>
              </a:rPr>
              <a:t>COMMUNICATION SKILLS</a:t>
            </a:r>
            <a:endParaRPr lang="en-US" sz="28700" dirty="0">
              <a:solidFill>
                <a:srgbClr val="0070C0"/>
              </a:solidFill>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vi-VN" sz="8000" b="1" dirty="0">
                <a:solidFill>
                  <a:srgbClr val="FF0000"/>
                </a:solidFill>
                <a:latin typeface="Ink Free" panose="03080402000500000000" pitchFamily="66" charset="0"/>
              </a:rPr>
              <a:t>II. SPEAKING</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32969535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00" y="-39484"/>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8" name="Rectangle 47"/>
          <p:cNvSpPr/>
          <p:nvPr/>
        </p:nvSpPr>
        <p:spPr>
          <a:xfrm>
            <a:off x="822588" y="257770"/>
            <a:ext cx="8695009" cy="923330"/>
          </a:xfrm>
          <a:prstGeom prst="rect">
            <a:avLst/>
          </a:prstGeom>
        </p:spPr>
        <p:txBody>
          <a:bodyPr wrap="none">
            <a:spAutoFit/>
          </a:bodyPr>
          <a:lstStyle/>
          <a:p>
            <a:r>
              <a:rPr lang="en-US" sz="5400" b="1" dirty="0">
                <a:solidFill>
                  <a:srgbClr val="0070C0"/>
                </a:solidFill>
                <a:latin typeface="Agency FB" panose="020B0503020202020204" pitchFamily="34" charset="0"/>
              </a:rPr>
              <a:t>Match the questions to the answers.</a:t>
            </a:r>
            <a:endParaRPr lang="en-US" sz="5400" dirty="0">
              <a:solidFill>
                <a:srgbClr val="0070C0"/>
              </a:solidFill>
              <a:latin typeface="Agency FB" panose="020B0503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037516515"/>
              </p:ext>
            </p:extLst>
          </p:nvPr>
        </p:nvGraphicFramePr>
        <p:xfrm>
          <a:off x="1103755" y="1181100"/>
          <a:ext cx="16497935" cy="7315200"/>
        </p:xfrm>
        <a:graphic>
          <a:graphicData uri="http://schemas.openxmlformats.org/drawingml/2006/table">
            <a:tbl>
              <a:tblPr firstRow="1" firstCol="1" bandRow="1">
                <a:tableStyleId>{5940675A-B579-460E-94D1-54222C63F5DA}</a:tableStyleId>
              </a:tblPr>
              <a:tblGrid>
                <a:gridCol w="12198734">
                  <a:extLst>
                    <a:ext uri="{9D8B030D-6E8A-4147-A177-3AD203B41FA5}">
                      <a16:colId xmlns:a16="http://schemas.microsoft.com/office/drawing/2014/main" val="1623058383"/>
                    </a:ext>
                  </a:extLst>
                </a:gridCol>
                <a:gridCol w="4299201">
                  <a:extLst>
                    <a:ext uri="{9D8B030D-6E8A-4147-A177-3AD203B41FA5}">
                      <a16:colId xmlns:a16="http://schemas.microsoft.com/office/drawing/2014/main" val="2474146757"/>
                    </a:ext>
                  </a:extLst>
                </a:gridCol>
              </a:tblGrid>
              <a:tr h="0">
                <a:tc>
                  <a:txBody>
                    <a:bodyPr/>
                    <a:lstStyle/>
                    <a:p>
                      <a:pPr algn="just">
                        <a:lnSpc>
                          <a:spcPct val="100000"/>
                        </a:lnSpc>
                        <a:spcAft>
                          <a:spcPts val="0"/>
                        </a:spcAft>
                        <a:tabLst>
                          <a:tab pos="838200" algn="l"/>
                        </a:tabLst>
                      </a:pPr>
                      <a:r>
                        <a:rPr lang="en-US" sz="4800" dirty="0">
                          <a:effectLst/>
                          <a:latin typeface="Agency FB" panose="020B0503020202020204" pitchFamily="34" charset="0"/>
                        </a:rPr>
                        <a:t>1. What is the national flower of Wales?</a:t>
                      </a:r>
                      <a:endParaRPr lang="en-US" sz="48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00000"/>
                        </a:lnSpc>
                        <a:spcAft>
                          <a:spcPts val="0"/>
                        </a:spcAft>
                        <a:tabLst>
                          <a:tab pos="838200" algn="l"/>
                        </a:tabLst>
                      </a:pPr>
                      <a:r>
                        <a:rPr lang="en-US" sz="4800">
                          <a:effectLst/>
                          <a:latin typeface="Agency FB" panose="020B0503020202020204" pitchFamily="34" charset="0"/>
                        </a:rPr>
                        <a:t>A. Glasgow</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3003001003"/>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2. What is the national symbol of the USA?</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00000"/>
                        </a:lnSpc>
                        <a:spcAft>
                          <a:spcPts val="0"/>
                        </a:spcAft>
                        <a:tabLst>
                          <a:tab pos="838200" algn="l"/>
                        </a:tabLst>
                      </a:pPr>
                      <a:r>
                        <a:rPr lang="en-US" sz="4800">
                          <a:effectLst/>
                          <a:latin typeface="Agency FB" panose="020B0503020202020204" pitchFamily="34" charset="0"/>
                        </a:rPr>
                        <a:t>B. The beaver</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857306067"/>
                  </a:ext>
                </a:extLst>
              </a:tr>
              <a:tr h="0">
                <a:tc>
                  <a:txBody>
                    <a:bodyPr/>
                    <a:lstStyle/>
                    <a:p>
                      <a:pPr algn="just">
                        <a:lnSpc>
                          <a:spcPct val="100000"/>
                        </a:lnSpc>
                        <a:spcAft>
                          <a:spcPts val="0"/>
                        </a:spcAft>
                        <a:tabLst>
                          <a:tab pos="838200" algn="l"/>
                        </a:tabLst>
                      </a:pPr>
                      <a:r>
                        <a:rPr lang="en-US" sz="4800" dirty="0">
                          <a:effectLst/>
                          <a:latin typeface="Agency FB" panose="020B0503020202020204" pitchFamily="34" charset="0"/>
                        </a:rPr>
                        <a:t>3. What country has a dragon on their flag?</a:t>
                      </a:r>
                      <a:endParaRPr lang="en-US" sz="48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C. In 1492</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4242626221"/>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4. What is the capital of New Zealand?</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00000"/>
                        </a:lnSpc>
                        <a:spcAft>
                          <a:spcPts val="0"/>
                        </a:spcAft>
                        <a:tabLst>
                          <a:tab pos="838200" algn="l"/>
                        </a:tabLst>
                      </a:pPr>
                      <a:r>
                        <a:rPr lang="en-US" sz="4800">
                          <a:effectLst/>
                          <a:latin typeface="Agency FB" panose="020B0503020202020204" pitchFamily="34" charset="0"/>
                        </a:rPr>
                        <a:t>D. Canada</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2302594842"/>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5. Where do Aborigines live?</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00000"/>
                        </a:lnSpc>
                        <a:spcAft>
                          <a:spcPts val="0"/>
                        </a:spcAft>
                        <a:tabLst>
                          <a:tab pos="838200" algn="l"/>
                        </a:tabLst>
                      </a:pPr>
                      <a:r>
                        <a:rPr lang="en-US" sz="4800">
                          <a:effectLst/>
                          <a:latin typeface="Agency FB" panose="020B0503020202020204" pitchFamily="34" charset="0"/>
                        </a:rPr>
                        <a:t>E. Daffodil</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2793830916"/>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6. Which is the national mascot of Canada?</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E. Wales</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381624626"/>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7. How many countries have English as an official language?</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tc>
                  <a:txBody>
                    <a:bodyPr/>
                    <a:lstStyle/>
                    <a:p>
                      <a:pPr algn="just">
                        <a:lnSpc>
                          <a:spcPct val="100000"/>
                        </a:lnSpc>
                        <a:spcAft>
                          <a:spcPts val="0"/>
                        </a:spcAft>
                        <a:tabLst>
                          <a:tab pos="838200" algn="l"/>
                        </a:tabLst>
                      </a:pPr>
                      <a:r>
                        <a:rPr lang="en-US" sz="4800">
                          <a:effectLst/>
                          <a:latin typeface="Agency FB" panose="020B0503020202020204" pitchFamily="34" charset="0"/>
                        </a:rPr>
                        <a:t>G. Wellington</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b"/>
                </a:tc>
                <a:extLst>
                  <a:ext uri="{0D108BD9-81ED-4DB2-BD59-A6C34878D82A}">
                    <a16:rowId xmlns:a16="http://schemas.microsoft.com/office/drawing/2014/main" val="3485971157"/>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8. When was America discovered?</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H. In Australia</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665585051"/>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9. Which country has two official languages?</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I. The bald eagle</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469032151"/>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10. Which is Scotland’s biggest city?</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dirty="0">
                          <a:effectLst/>
                          <a:latin typeface="Agency FB" panose="020B0503020202020204" pitchFamily="34" charset="0"/>
                        </a:rPr>
                        <a:t>J. Seventy-five</a:t>
                      </a:r>
                      <a:endParaRPr lang="en-US" sz="48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50385999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75002540"/>
              </p:ext>
            </p:extLst>
          </p:nvPr>
        </p:nvGraphicFramePr>
        <p:xfrm>
          <a:off x="4472487" y="8546549"/>
          <a:ext cx="11048998" cy="1463040"/>
        </p:xfrm>
        <a:graphic>
          <a:graphicData uri="http://schemas.openxmlformats.org/drawingml/2006/table">
            <a:tbl>
              <a:tblPr firstRow="1" firstCol="1" bandRow="1">
                <a:tableStyleId>{5940675A-B579-460E-94D1-54222C63F5DA}</a:tableStyleId>
              </a:tblPr>
              <a:tblGrid>
                <a:gridCol w="2209356">
                  <a:extLst>
                    <a:ext uri="{9D8B030D-6E8A-4147-A177-3AD203B41FA5}">
                      <a16:colId xmlns:a16="http://schemas.microsoft.com/office/drawing/2014/main" val="10188631"/>
                    </a:ext>
                  </a:extLst>
                </a:gridCol>
                <a:gridCol w="2209356">
                  <a:extLst>
                    <a:ext uri="{9D8B030D-6E8A-4147-A177-3AD203B41FA5}">
                      <a16:colId xmlns:a16="http://schemas.microsoft.com/office/drawing/2014/main" val="3611001511"/>
                    </a:ext>
                  </a:extLst>
                </a:gridCol>
                <a:gridCol w="2209356">
                  <a:extLst>
                    <a:ext uri="{9D8B030D-6E8A-4147-A177-3AD203B41FA5}">
                      <a16:colId xmlns:a16="http://schemas.microsoft.com/office/drawing/2014/main" val="1913835597"/>
                    </a:ext>
                  </a:extLst>
                </a:gridCol>
                <a:gridCol w="2210465">
                  <a:extLst>
                    <a:ext uri="{9D8B030D-6E8A-4147-A177-3AD203B41FA5}">
                      <a16:colId xmlns:a16="http://schemas.microsoft.com/office/drawing/2014/main" val="145335830"/>
                    </a:ext>
                  </a:extLst>
                </a:gridCol>
                <a:gridCol w="2210465">
                  <a:extLst>
                    <a:ext uri="{9D8B030D-6E8A-4147-A177-3AD203B41FA5}">
                      <a16:colId xmlns:a16="http://schemas.microsoft.com/office/drawing/2014/main" val="328808047"/>
                    </a:ext>
                  </a:extLst>
                </a:gridCol>
              </a:tblGrid>
              <a:tr h="0">
                <a:tc>
                  <a:txBody>
                    <a:bodyPr/>
                    <a:lstStyle/>
                    <a:p>
                      <a:pPr algn="just">
                        <a:lnSpc>
                          <a:spcPct val="100000"/>
                        </a:lnSpc>
                        <a:spcAft>
                          <a:spcPts val="0"/>
                        </a:spcAft>
                        <a:tabLst>
                          <a:tab pos="838200" algn="l"/>
                        </a:tabLst>
                      </a:pPr>
                      <a:r>
                        <a:rPr lang="en-US" sz="4800">
                          <a:effectLst/>
                          <a:latin typeface="Agency FB" panose="020B0503020202020204" pitchFamily="34" charset="0"/>
                        </a:rPr>
                        <a:t>1.</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dirty="0">
                          <a:effectLst/>
                          <a:latin typeface="Agency FB" panose="020B0503020202020204" pitchFamily="34" charset="0"/>
                        </a:rPr>
                        <a:t>2.</a:t>
                      </a:r>
                      <a:endParaRPr lang="en-US" sz="48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3.</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4.</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5.</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637800917"/>
                  </a:ext>
                </a:extLst>
              </a:tr>
              <a:tr h="0">
                <a:tc>
                  <a:txBody>
                    <a:bodyPr/>
                    <a:lstStyle/>
                    <a:p>
                      <a:pPr algn="just">
                        <a:lnSpc>
                          <a:spcPct val="100000"/>
                        </a:lnSpc>
                        <a:spcAft>
                          <a:spcPts val="0"/>
                        </a:spcAft>
                        <a:tabLst>
                          <a:tab pos="838200" algn="l"/>
                        </a:tabLst>
                      </a:pPr>
                      <a:r>
                        <a:rPr lang="en-US" sz="4800">
                          <a:effectLst/>
                          <a:latin typeface="Agency FB" panose="020B0503020202020204" pitchFamily="34" charset="0"/>
                        </a:rPr>
                        <a:t>6.</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7.</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dirty="0">
                          <a:effectLst/>
                          <a:latin typeface="Agency FB" panose="020B0503020202020204" pitchFamily="34" charset="0"/>
                        </a:rPr>
                        <a:t>8.</a:t>
                      </a:r>
                      <a:endParaRPr lang="en-US" sz="48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a:effectLst/>
                          <a:latin typeface="Agency FB" panose="020B0503020202020204" pitchFamily="34" charset="0"/>
                        </a:rPr>
                        <a:t>9.</a:t>
                      </a:r>
                      <a:endParaRPr lang="en-US" sz="480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tabLst>
                          <a:tab pos="838200" algn="l"/>
                        </a:tabLst>
                      </a:pPr>
                      <a:r>
                        <a:rPr lang="en-US" sz="4800" dirty="0">
                          <a:effectLst/>
                          <a:latin typeface="Agency FB" panose="020B0503020202020204" pitchFamily="34" charset="0"/>
                        </a:rPr>
                        <a:t>10.</a:t>
                      </a:r>
                      <a:endParaRPr lang="en-US" sz="48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510531007"/>
                  </a:ext>
                </a:extLst>
              </a:tr>
            </a:tbl>
          </a:graphicData>
        </a:graphic>
      </p:graphicFrame>
      <p:sp>
        <p:nvSpPr>
          <p:cNvPr id="8" name="Rectangle 1"/>
          <p:cNvSpPr>
            <a:spLocks noChangeArrowheads="1"/>
          </p:cNvSpPr>
          <p:nvPr/>
        </p:nvSpPr>
        <p:spPr bwMode="auto">
          <a:xfrm>
            <a:off x="1017378" y="8533849"/>
            <a:ext cx="297870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838200" algn="l"/>
              </a:tabLst>
              <a:defRPr>
                <a:solidFill>
                  <a:schemeClr val="tx1"/>
                </a:solidFill>
                <a:latin typeface="Arial" panose="020B0604020202020204" pitchFamily="34" charset="0"/>
              </a:defRPr>
            </a:lvl1pPr>
            <a:lvl2pPr eaLnBrk="0" fontAlgn="base" hangingPunct="0">
              <a:spcBef>
                <a:spcPct val="0"/>
              </a:spcBef>
              <a:spcAft>
                <a:spcPct val="0"/>
              </a:spcAft>
              <a:tabLst>
                <a:tab pos="838200" algn="l"/>
              </a:tabLst>
              <a:defRPr>
                <a:solidFill>
                  <a:schemeClr val="tx1"/>
                </a:solidFill>
                <a:latin typeface="Arial" panose="020B0604020202020204" pitchFamily="34" charset="0"/>
              </a:defRPr>
            </a:lvl2pPr>
            <a:lvl3pPr eaLnBrk="0" fontAlgn="base" hangingPunct="0">
              <a:spcBef>
                <a:spcPct val="0"/>
              </a:spcBef>
              <a:spcAft>
                <a:spcPct val="0"/>
              </a:spcAft>
              <a:tabLst>
                <a:tab pos="838200" algn="l"/>
              </a:tabLst>
              <a:defRPr>
                <a:solidFill>
                  <a:schemeClr val="tx1"/>
                </a:solidFill>
                <a:latin typeface="Arial" panose="020B0604020202020204" pitchFamily="34" charset="0"/>
              </a:defRPr>
            </a:lvl3pPr>
            <a:lvl4pPr eaLnBrk="0" fontAlgn="base" hangingPunct="0">
              <a:spcBef>
                <a:spcPct val="0"/>
              </a:spcBef>
              <a:spcAft>
                <a:spcPct val="0"/>
              </a:spcAft>
              <a:tabLst>
                <a:tab pos="838200" algn="l"/>
              </a:tabLst>
              <a:defRPr>
                <a:solidFill>
                  <a:schemeClr val="tx1"/>
                </a:solidFill>
                <a:latin typeface="Arial" panose="020B0604020202020204" pitchFamily="34" charset="0"/>
              </a:defRPr>
            </a:lvl4pPr>
            <a:lvl5pPr eaLnBrk="0" fontAlgn="base" hangingPunct="0">
              <a:spcBef>
                <a:spcPct val="0"/>
              </a:spcBef>
              <a:spcAft>
                <a:spcPct val="0"/>
              </a:spcAft>
              <a:tabLst>
                <a:tab pos="838200" algn="l"/>
              </a:tabLst>
              <a:defRPr>
                <a:solidFill>
                  <a:schemeClr val="tx1"/>
                </a:solidFill>
                <a:latin typeface="Arial" panose="020B0604020202020204" pitchFamily="34" charset="0"/>
              </a:defRPr>
            </a:lvl5pPr>
            <a:lvl6pPr eaLnBrk="0" fontAlgn="base" hangingPunct="0">
              <a:spcBef>
                <a:spcPct val="0"/>
              </a:spcBef>
              <a:spcAft>
                <a:spcPct val="0"/>
              </a:spcAft>
              <a:tabLst>
                <a:tab pos="838200" algn="l"/>
              </a:tabLst>
              <a:defRPr>
                <a:solidFill>
                  <a:schemeClr val="tx1"/>
                </a:solidFill>
                <a:latin typeface="Arial" panose="020B0604020202020204" pitchFamily="34" charset="0"/>
              </a:defRPr>
            </a:lvl6pPr>
            <a:lvl7pPr eaLnBrk="0" fontAlgn="base" hangingPunct="0">
              <a:spcBef>
                <a:spcPct val="0"/>
              </a:spcBef>
              <a:spcAft>
                <a:spcPct val="0"/>
              </a:spcAft>
              <a:tabLst>
                <a:tab pos="838200" algn="l"/>
              </a:tabLst>
              <a:defRPr>
                <a:solidFill>
                  <a:schemeClr val="tx1"/>
                </a:solidFill>
                <a:latin typeface="Arial" panose="020B0604020202020204" pitchFamily="34" charset="0"/>
              </a:defRPr>
            </a:lvl7pPr>
            <a:lvl8pPr eaLnBrk="0" fontAlgn="base" hangingPunct="0">
              <a:spcBef>
                <a:spcPct val="0"/>
              </a:spcBef>
              <a:spcAft>
                <a:spcPct val="0"/>
              </a:spcAft>
              <a:tabLst>
                <a:tab pos="838200" algn="l"/>
              </a:tabLst>
              <a:defRPr>
                <a:solidFill>
                  <a:schemeClr val="tx1"/>
                </a:solidFill>
                <a:latin typeface="Arial" panose="020B0604020202020204" pitchFamily="34" charset="0"/>
              </a:defRPr>
            </a:lvl8pPr>
            <a:lvl9pPr eaLnBrk="0" fontAlgn="base" hangingPunct="0">
              <a:spcBef>
                <a:spcPct val="0"/>
              </a:spcBef>
              <a:spcAft>
                <a:spcPct val="0"/>
              </a:spcAft>
              <a:tabLst>
                <a:tab pos="838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altLang="en-US" sz="4800" b="1" i="0" u="none" strike="noStrike" cap="none" normalizeH="0" baseline="0" dirty="0">
                <a:ln>
                  <a:noFill/>
                </a:ln>
                <a:solidFill>
                  <a:srgbClr val="000000"/>
                </a:solidFill>
                <a:effectLst/>
                <a:latin typeface="Agency FB" panose="020B0503020202020204" pitchFamily="34" charset="0"/>
                <a:ea typeface="Cambria" panose="02040503050406030204" pitchFamily="18" charset="0"/>
                <a:cs typeface="Calibri" panose="020F0502020204030204" pitchFamily="34" charset="0"/>
              </a:rPr>
              <a:t>Your answer:</a:t>
            </a:r>
            <a:endParaRPr kumimoji="0" lang="en-US" altLang="en-US" sz="4800" b="0" i="0" u="none" strike="noStrike" cap="none" normalizeH="0" baseline="0" dirty="0">
              <a:ln>
                <a:noFill/>
              </a:ln>
              <a:solidFill>
                <a:schemeClr val="tx1"/>
              </a:solidFill>
              <a:effectLst/>
              <a:latin typeface="Agency FB" panose="020B0503020202020204" pitchFamily="34" charset="0"/>
            </a:endParaRPr>
          </a:p>
        </p:txBody>
      </p:sp>
      <p:sp>
        <p:nvSpPr>
          <p:cNvPr id="12" name="Rectangle 11"/>
          <p:cNvSpPr/>
          <p:nvPr/>
        </p:nvSpPr>
        <p:spPr>
          <a:xfrm>
            <a:off x="4406093" y="8436258"/>
            <a:ext cx="1527997"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E</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6624259" y="8410739"/>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I</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8854706" y="8410739"/>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F</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10982855" y="8410739"/>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G</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13247782" y="8436258"/>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H</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4453760" y="9178116"/>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B</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8" name="Rectangle 17"/>
          <p:cNvSpPr/>
          <p:nvPr/>
        </p:nvSpPr>
        <p:spPr>
          <a:xfrm>
            <a:off x="6679293" y="9204997"/>
            <a:ext cx="152799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J</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9" name="Rectangle 18"/>
          <p:cNvSpPr/>
          <p:nvPr/>
        </p:nvSpPr>
        <p:spPr>
          <a:xfrm>
            <a:off x="8875438" y="9135595"/>
            <a:ext cx="1527997"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C</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0" name="Rectangle 19"/>
          <p:cNvSpPr/>
          <p:nvPr/>
        </p:nvSpPr>
        <p:spPr>
          <a:xfrm>
            <a:off x="11050851" y="9149426"/>
            <a:ext cx="1527997" cy="954107"/>
          </a:xfrm>
          <a:prstGeom prst="rect">
            <a:avLst/>
          </a:prstGeom>
        </p:spPr>
        <p:txBody>
          <a:bodyPr wrap="square">
            <a:spAutoFit/>
          </a:bodyPr>
          <a:lstStyle/>
          <a:p>
            <a:pPr algn="ctr">
              <a:lnSpc>
                <a:spcPct val="100000"/>
              </a:lnSpc>
              <a:spcAft>
                <a:spcPts val="0"/>
              </a:spcAft>
            </a:pPr>
            <a:r>
              <a:rPr lang="vi-VN" sz="5600" b="1">
                <a:solidFill>
                  <a:srgbClr val="C00000"/>
                </a:solidFill>
                <a:latin typeface="Agency FB" panose="020B0503020202020204" pitchFamily="34" charset="0"/>
                <a:ea typeface="Cambria" panose="02040503050406030204" pitchFamily="18" charset="0"/>
                <a:cs typeface="Cambria" panose="02040503050406030204" pitchFamily="18" charset="0"/>
              </a:rPr>
              <a:t>D</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21" name="Rectangle 20"/>
          <p:cNvSpPr/>
          <p:nvPr/>
        </p:nvSpPr>
        <p:spPr>
          <a:xfrm>
            <a:off x="11834393" y="9154852"/>
            <a:ext cx="4384628"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A</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042019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randombar(horizontal)">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randombar(horizont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randombar(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randombar(horizontal)">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A3649C3-DC23-F486-3129-15D2EB6A87CC}"/>
              </a:ext>
            </a:extLst>
          </p:cNvPr>
          <p:cNvSpPr txBox="1"/>
          <p:nvPr/>
        </p:nvSpPr>
        <p:spPr>
          <a:xfrm>
            <a:off x="3844342" y="1834189"/>
            <a:ext cx="9425354" cy="523220"/>
          </a:xfrm>
          <a:prstGeom prst="rect">
            <a:avLst/>
          </a:prstGeom>
          <a:noFill/>
        </p:spPr>
        <p:txBody>
          <a:bodyPr wrap="square">
            <a:spAutoFit/>
          </a:bodyPr>
          <a:lstStyle/>
          <a:p>
            <a:r>
              <a:rPr lang="en-US" sz="2800" dirty="0"/>
              <a:t>CT: 0869444191</a:t>
            </a:r>
          </a:p>
        </p:txBody>
      </p:sp>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3</a:t>
            </a:r>
            <a:endParaRPr lang="en-US" sz="13800" dirty="0">
              <a:solidFill>
                <a:srgbClr val="483A00"/>
              </a:solidFill>
              <a:latin typeface="Baloo Thambi"/>
            </a:endParaRPr>
          </a:p>
        </p:txBody>
      </p:sp>
      <p:sp>
        <p:nvSpPr>
          <p:cNvPr id="15" name="Google Shape;465;p41"/>
          <p:cNvSpPr txBox="1">
            <a:spLocks/>
          </p:cNvSpPr>
          <p:nvPr/>
        </p:nvSpPr>
        <p:spPr>
          <a:xfrm>
            <a:off x="1776652" y="6653337"/>
            <a:ext cx="14787936" cy="7821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3800" dirty="0">
                <a:solidFill>
                  <a:srgbClr val="0070C0"/>
                </a:solidFill>
                <a:latin typeface="Baloo Thambi" panose="020B0604020202020204" charset="0"/>
                <a:cs typeface="Baloo Thambi" panose="020B0604020202020204" charset="0"/>
              </a:rPr>
              <a:t>COMMUNICATION SKILLS</a:t>
            </a:r>
            <a:endParaRPr lang="en-US" sz="28700" dirty="0">
              <a:solidFill>
                <a:srgbClr val="0070C0"/>
              </a:solidFill>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vi-VN" sz="8000" b="1" dirty="0">
                <a:solidFill>
                  <a:srgbClr val="FF0000"/>
                </a:solidFill>
                <a:latin typeface="Ink Free" panose="03080402000500000000" pitchFamily="66" charset="0"/>
              </a:rPr>
              <a:t>III. READING</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1819306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8" name="Rectangle 47"/>
          <p:cNvSpPr/>
          <p:nvPr/>
        </p:nvSpPr>
        <p:spPr>
          <a:xfrm>
            <a:off x="822588" y="449276"/>
            <a:ext cx="13710805" cy="923330"/>
          </a:xfrm>
          <a:prstGeom prst="rect">
            <a:avLst/>
          </a:prstGeom>
        </p:spPr>
        <p:txBody>
          <a:bodyPr wrap="none">
            <a:spAutoFit/>
          </a:bodyPr>
          <a:lstStyle/>
          <a:p>
            <a:r>
              <a:rPr lang="en-US" sz="5400" b="1" dirty="0">
                <a:solidFill>
                  <a:srgbClr val="0070C0"/>
                </a:solidFill>
                <a:latin typeface="Agency FB" panose="020B0503020202020204" pitchFamily="34" charset="0"/>
              </a:rPr>
              <a:t>Exercise 1. Read the text and answer the questions below.</a:t>
            </a:r>
            <a:endParaRPr lang="en-US" sz="5400" dirty="0">
              <a:solidFill>
                <a:srgbClr val="0070C0"/>
              </a:solidFill>
              <a:latin typeface="Agency FB" panose="020B0503020202020204" pitchFamily="34" charset="0"/>
            </a:endParaRPr>
          </a:p>
        </p:txBody>
      </p:sp>
      <p:sp>
        <p:nvSpPr>
          <p:cNvPr id="6" name="Rectangle 5"/>
          <p:cNvSpPr/>
          <p:nvPr/>
        </p:nvSpPr>
        <p:spPr>
          <a:xfrm>
            <a:off x="561023" y="1372606"/>
            <a:ext cx="16992600" cy="7898509"/>
          </a:xfrm>
          <a:prstGeom prst="rect">
            <a:avLst/>
          </a:prstGeom>
        </p:spPr>
        <p:txBody>
          <a:bodyPr wrap="square">
            <a:spAutoFit/>
          </a:bodyPr>
          <a:lstStyle/>
          <a:p>
            <a:pPr indent="330200" algn="just">
              <a:lnSpc>
                <a:spcPct val="150000"/>
              </a:lnSpc>
              <a:spcAft>
                <a:spcPts val="0"/>
              </a:spcAft>
            </a:pPr>
            <a:r>
              <a:rPr lang="en-US" sz="4300" b="1" dirty="0">
                <a:solidFill>
                  <a:srgbClr val="000000"/>
                </a:solidFill>
                <a:latin typeface="Agency FB" panose="020B0503020202020204" pitchFamily="34" charset="0"/>
                <a:ea typeface="Cambria" panose="02040503050406030204" pitchFamily="18" charset="0"/>
                <a:cs typeface="Cambria" panose="02040503050406030204" pitchFamily="18" charset="0"/>
              </a:rPr>
              <a:t>In Canada and the United States, one of the most popular days in the year is Halloween. Halloween occurs on October 31</a:t>
            </a:r>
            <a:r>
              <a:rPr lang="en-US" sz="4300" b="1" baseline="30000" dirty="0">
                <a:solidFill>
                  <a:srgbClr val="000000"/>
                </a:solidFill>
                <a:latin typeface="Agency FB" panose="020B0503020202020204" pitchFamily="34" charset="0"/>
                <a:ea typeface="Cambria" panose="02040503050406030204" pitchFamily="18" charset="0"/>
                <a:cs typeface="Cambria" panose="02040503050406030204" pitchFamily="18" charset="0"/>
              </a:rPr>
              <a:t>st</a:t>
            </a:r>
            <a:r>
              <a:rPr lang="en-US" sz="4300" b="1" dirty="0">
                <a:solidFill>
                  <a:srgbClr val="000000"/>
                </a:solidFill>
                <a:latin typeface="Agency FB" panose="020B0503020202020204" pitchFamily="34" charset="0"/>
                <a:ea typeface="Cambria" panose="02040503050406030204" pitchFamily="18" charset="0"/>
                <a:cs typeface="Cambria" panose="02040503050406030204" pitchFamily="18" charset="0"/>
              </a:rPr>
              <a:t>. It's a day when some people wear in strange or unusual costumes. For example, they may dress to look like an animal, a person from a book or movie or a famous person from history. After dark, many young children put on their costumes and visit their neighbors. They knock on the door and shout "Trick or treat". Then the neighbors give them some candy, and the children go on to the next house. Adults also enjoy dressing up for Halloween. There are usually Halloween parties in the evening and usually there is a prize for the best or most unusual costume.</a:t>
            </a:r>
            <a:endParaRPr lang="en-US" sz="4300" b="1" dirty="0">
              <a:effectLst/>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385213252"/>
      </p:ext>
    </p:extLst>
  </p:cSld>
  <p:clrMapOvr>
    <a:masterClrMapping/>
  </p:clrMapOvr>
  <p:transition spd="slow">
    <p:comb/>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Rectangle 5"/>
          <p:cNvSpPr/>
          <p:nvPr/>
        </p:nvSpPr>
        <p:spPr>
          <a:xfrm>
            <a:off x="742123" y="926725"/>
            <a:ext cx="16970121" cy="9233297"/>
          </a:xfrm>
          <a:prstGeom prst="rect">
            <a:avLst/>
          </a:prstGeom>
        </p:spPr>
        <p:txBody>
          <a:bodyPr wrap="square">
            <a:spAutoFit/>
          </a:bodyPr>
          <a:lstStyle/>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1.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Is Halloween one of the most popular days in Canada and the USA?</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a:t>
            </a:r>
            <a:endParaRPr lang="vi-VN"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2.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When does Halloween happen?</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a:t>
            </a: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3.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What do young children do after dark?</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a:t>
            </a:r>
            <a:r>
              <a:rPr lang="vi-VN" sz="54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a:t>
            </a: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4.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Who also enjoy dressing up for Halloween?</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4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a:t>
            </a:r>
          </a:p>
          <a:p>
            <a:pPr algn="just">
              <a:spcAft>
                <a:spcPts val="0"/>
              </a:spcAft>
              <a:tabLst>
                <a:tab pos="238125" algn="l"/>
              </a:tabLst>
            </a:pPr>
            <a:r>
              <a:rPr lang="en-US" sz="5400" dirty="0">
                <a:latin typeface="Agency FB" panose="020B0503020202020204" pitchFamily="34" charset="0"/>
                <a:ea typeface="Cambria" panose="02040503050406030204" pitchFamily="18" charset="0"/>
                <a:cs typeface="Cambria" panose="02040503050406030204" pitchFamily="18" charset="0"/>
              </a:rPr>
              <a:t>5. </a:t>
            </a:r>
            <a:r>
              <a:rPr lang="en-US" sz="5400" dirty="0">
                <a:solidFill>
                  <a:srgbClr val="000000"/>
                </a:solidFill>
                <a:latin typeface="Agency FB" panose="020B0503020202020204" pitchFamily="34" charset="0"/>
                <a:ea typeface="Cambria" panose="02040503050406030204" pitchFamily="18" charset="0"/>
                <a:cs typeface="Cambria" panose="02040503050406030204" pitchFamily="18" charset="0"/>
              </a:rPr>
              <a:t>What are children given when they knock on their neighbors' door?</a:t>
            </a:r>
            <a:endParaRPr lang="en-US" sz="54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38125" algn="l"/>
              </a:tabLst>
            </a:pPr>
            <a:r>
              <a:rPr lang="en-US" sz="54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a:t>
            </a:r>
            <a:endParaRPr lang="en-US" sz="54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742123" y="1737086"/>
            <a:ext cx="1670767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Yes, it is.</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870146" y="3387139"/>
            <a:ext cx="1670767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It happens on October 31 st.</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309416" y="5012209"/>
            <a:ext cx="16707677" cy="1815882"/>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After dark, many young children put on their costumes and visit their neighbors.</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004567" y="7469353"/>
            <a:ext cx="1670767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Adults also enjoy dressing up for Halloween./ Adults do.</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1167239" y="9161192"/>
            <a:ext cx="16707677" cy="954107"/>
          </a:xfrm>
          <a:prstGeom prst="rect">
            <a:avLst/>
          </a:prstGeom>
        </p:spPr>
        <p:txBody>
          <a:bodyPr wrap="square">
            <a:spAutoFit/>
          </a:bodyPr>
          <a:lstStyle/>
          <a:p>
            <a:pPr algn="ct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They are given some candy.</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20793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85057" y="8662735"/>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8" name="Rectangle 47"/>
          <p:cNvSpPr/>
          <p:nvPr/>
        </p:nvSpPr>
        <p:spPr>
          <a:xfrm>
            <a:off x="822588" y="449276"/>
            <a:ext cx="15026871" cy="861774"/>
          </a:xfrm>
          <a:prstGeom prst="rect">
            <a:avLst/>
          </a:prstGeom>
        </p:spPr>
        <p:txBody>
          <a:bodyPr wrap="none">
            <a:spAutoFit/>
          </a:bodyPr>
          <a:lstStyle/>
          <a:p>
            <a:r>
              <a:rPr lang="en-US" sz="5000" b="1" dirty="0">
                <a:solidFill>
                  <a:srgbClr val="0070C0"/>
                </a:solidFill>
                <a:latin typeface="Agency FB" panose="020B0503020202020204" pitchFamily="34" charset="0"/>
              </a:rPr>
              <a:t>Exercise 2. Fill each blank with a correct word to finish the passage.</a:t>
            </a:r>
            <a:endParaRPr lang="en-US" sz="5000" dirty="0">
              <a:solidFill>
                <a:srgbClr val="0070C0"/>
              </a:solidFill>
              <a:latin typeface="Agency FB" panose="020B0503020202020204" pitchFamily="34" charset="0"/>
            </a:endParaRPr>
          </a:p>
        </p:txBody>
      </p:sp>
      <p:sp>
        <p:nvSpPr>
          <p:cNvPr id="6" name="Rectangle 5"/>
          <p:cNvSpPr/>
          <p:nvPr/>
        </p:nvSpPr>
        <p:spPr>
          <a:xfrm>
            <a:off x="756241" y="1311050"/>
            <a:ext cx="16935488" cy="8556188"/>
          </a:xfrm>
          <a:prstGeom prst="rect">
            <a:avLst/>
          </a:prstGeom>
        </p:spPr>
        <p:txBody>
          <a:bodyPr wrap="square">
            <a:spAutoFit/>
          </a:bodyPr>
          <a:lstStyle/>
          <a:p>
            <a:pPr algn="just">
              <a:spcAft>
                <a:spcPts val="0"/>
              </a:spcAft>
            </a:pP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Australia is the 6</a:t>
            </a:r>
            <a:r>
              <a:rPr lang="en-US" sz="5000" baseline="30000" dirty="0">
                <a:solidFill>
                  <a:srgbClr val="000000"/>
                </a:solidFill>
                <a:latin typeface="Agency FB" panose="020B0503020202020204" pitchFamily="34" charset="0"/>
                <a:ea typeface="Cambria" panose="02040503050406030204" pitchFamily="18" charset="0"/>
                <a:cs typeface="Cambria" panose="02040503050406030204" pitchFamily="18" charset="0"/>
              </a:rPr>
              <a:t>th</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biggest country in the world. Only Russia, China, Canada,</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USA and Brazil are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1</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 It is the world’s largest island.</a:t>
            </a:r>
            <a:endParaRPr lang="en-US" sz="50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Even though the country is so big, it only has about 23 million inhabitants. 88% of all Australians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2</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 in the big cities or smaller towns, which makes big areas of the country empty.</a:t>
            </a:r>
            <a:endParaRPr lang="en-US" sz="50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pP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Australia lies in the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3</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_____________ hemisphere which means that the more South you go, the cooler it gets. In the</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north parts of the country, it is always hot. The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4</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 of the country has really hot summers and mild winters. Snow only falls in the Australian Alps and in Tasmania, when we have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5</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_____________ in Europe and Asia, the Australians have summer. So they celebrate Christmas in the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6</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 of the summer!</a:t>
            </a:r>
            <a:endParaRPr lang="en-US" sz="5000" dirty="0">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3733800" y="2133050"/>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bigger</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3765796" y="3630318"/>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live</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6006150" y="5127586"/>
            <a:ext cx="2991677" cy="861774"/>
          </a:xfrm>
          <a:prstGeom prst="rect">
            <a:avLst/>
          </a:prstGeom>
        </p:spPr>
        <p:txBody>
          <a:bodyPr wrap="square">
            <a:spAutoFit/>
          </a:bodyPr>
          <a:lstStyle/>
          <a:p>
            <a:pPr algn="ctr">
              <a:lnSpc>
                <a:spcPct val="100000"/>
              </a:lnSpc>
              <a:spcAft>
                <a:spcPts val="0"/>
              </a:spcAft>
            </a:pPr>
            <a:r>
              <a:rPr lang="vi-VN" sz="5000" b="1">
                <a:solidFill>
                  <a:srgbClr val="C00000"/>
                </a:solidFill>
                <a:latin typeface="Agency FB" panose="020B0503020202020204" pitchFamily="34" charset="0"/>
                <a:ea typeface="Cambria" panose="02040503050406030204" pitchFamily="18" charset="0"/>
                <a:cs typeface="Cambria" panose="02040503050406030204" pitchFamily="18" charset="0"/>
              </a:rPr>
              <a:t>Southern</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905000" y="6667500"/>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rest</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14001353" y="7372921"/>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Winter</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5" name="Rectangle 14"/>
          <p:cNvSpPr/>
          <p:nvPr/>
        </p:nvSpPr>
        <p:spPr>
          <a:xfrm>
            <a:off x="1588344" y="8956050"/>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middle</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8022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8" name="Rectangle 47"/>
          <p:cNvSpPr/>
          <p:nvPr/>
        </p:nvSpPr>
        <p:spPr>
          <a:xfrm>
            <a:off x="910660" y="756155"/>
            <a:ext cx="15026871" cy="861774"/>
          </a:xfrm>
          <a:prstGeom prst="rect">
            <a:avLst/>
          </a:prstGeom>
        </p:spPr>
        <p:txBody>
          <a:bodyPr wrap="none">
            <a:spAutoFit/>
          </a:bodyPr>
          <a:lstStyle/>
          <a:p>
            <a:r>
              <a:rPr lang="en-US" sz="5000" b="1" dirty="0">
                <a:solidFill>
                  <a:srgbClr val="0070C0"/>
                </a:solidFill>
                <a:latin typeface="Agency FB" panose="020B0503020202020204" pitchFamily="34" charset="0"/>
              </a:rPr>
              <a:t>Exercise 2. Fill each blank with a correct word to finish the passage.</a:t>
            </a:r>
            <a:endParaRPr lang="en-US" sz="5000" dirty="0">
              <a:solidFill>
                <a:srgbClr val="0070C0"/>
              </a:solidFill>
              <a:latin typeface="Agency FB" panose="020B0503020202020204" pitchFamily="34" charset="0"/>
            </a:endParaRPr>
          </a:p>
        </p:txBody>
      </p:sp>
      <p:sp>
        <p:nvSpPr>
          <p:cNvPr id="6" name="Rectangle 5"/>
          <p:cNvSpPr/>
          <p:nvPr/>
        </p:nvSpPr>
        <p:spPr>
          <a:xfrm>
            <a:off x="768911" y="1639366"/>
            <a:ext cx="16935488" cy="5863144"/>
          </a:xfrm>
          <a:prstGeom prst="rect">
            <a:avLst/>
          </a:prstGeom>
        </p:spPr>
        <p:txBody>
          <a:bodyPr wrap="square">
            <a:spAutoFit/>
          </a:bodyPr>
          <a:lstStyle/>
          <a:p>
            <a:pPr algn="just">
              <a:lnSpc>
                <a:spcPct val="150000"/>
              </a:lnSpc>
              <a:spcAft>
                <a:spcPts val="0"/>
              </a:spcAft>
            </a:pP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Australia is famous for its wildlife. The most famous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7</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_________ is probably the kangaroo. The kangaroo, or room for short, has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8</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_________ Australia’s national Symbol. The word “kangaroo” was the first Aboriginal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9</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________ in the English language. There are several spices of kangaroos. The red kangaroos (</a:t>
            </a:r>
            <a:r>
              <a:rPr lang="en-US" sz="5000" b="1" dirty="0">
                <a:solidFill>
                  <a:srgbClr val="000000"/>
                </a:solidFill>
                <a:latin typeface="Agency FB" panose="020B0503020202020204" pitchFamily="34" charset="0"/>
                <a:ea typeface="Cambria" panose="02040503050406030204" pitchFamily="18" charset="0"/>
                <a:cs typeface="Cambria" panose="02040503050406030204" pitchFamily="18" charset="0"/>
              </a:rPr>
              <a:t>10</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 _______ the biggest ones and they are found in the middle of the country.</a:t>
            </a:r>
            <a:endParaRPr lang="en-US" sz="50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11734800" y="1924808"/>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animal</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11107355" y="3009896"/>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become</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12192000" y="4199986"/>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word</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5183677" y="5262301"/>
            <a:ext cx="2991677" cy="861774"/>
          </a:xfrm>
          <a:prstGeom prst="rect">
            <a:avLst/>
          </a:prstGeom>
        </p:spPr>
        <p:txBody>
          <a:bodyPr wrap="square">
            <a:spAutoFit/>
          </a:bodyPr>
          <a:lstStyle/>
          <a:p>
            <a:pPr algn="ct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are</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59881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84" y="-3810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12862" y="178260"/>
            <a:ext cx="17775137" cy="10121439"/>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8" name="Rectangle 47"/>
          <p:cNvSpPr/>
          <p:nvPr/>
        </p:nvSpPr>
        <p:spPr>
          <a:xfrm>
            <a:off x="891512" y="-80855"/>
            <a:ext cx="14911454" cy="923330"/>
          </a:xfrm>
          <a:prstGeom prst="rect">
            <a:avLst/>
          </a:prstGeom>
        </p:spPr>
        <p:txBody>
          <a:bodyPr wrap="none">
            <a:spAutoFit/>
          </a:bodyPr>
          <a:lstStyle/>
          <a:p>
            <a:r>
              <a:rPr lang="en-US" sz="5400" b="1" dirty="0">
                <a:solidFill>
                  <a:srgbClr val="0070C0"/>
                </a:solidFill>
                <a:latin typeface="Agency FB" panose="020B0503020202020204" pitchFamily="34" charset="0"/>
              </a:rPr>
              <a:t>Exercise 3. Read the follow passage and answer the questions.</a:t>
            </a:r>
            <a:endParaRPr lang="en-US" sz="5400" dirty="0">
              <a:solidFill>
                <a:srgbClr val="0070C0"/>
              </a:solidFill>
              <a:latin typeface="Agency FB" panose="020B0503020202020204" pitchFamily="34" charset="0"/>
            </a:endParaRPr>
          </a:p>
        </p:txBody>
      </p:sp>
      <p:sp>
        <p:nvSpPr>
          <p:cNvPr id="6" name="Rectangle 5"/>
          <p:cNvSpPr/>
          <p:nvPr/>
        </p:nvSpPr>
        <p:spPr>
          <a:xfrm>
            <a:off x="891512" y="647700"/>
            <a:ext cx="17167888" cy="9787295"/>
          </a:xfrm>
          <a:prstGeom prst="rect">
            <a:avLst/>
          </a:prstGeom>
        </p:spPr>
        <p:txBody>
          <a:bodyPr wrap="square">
            <a:spAutoFit/>
          </a:bodyPr>
          <a:lstStyle/>
          <a:p>
            <a:pPr indent="342900" algn="just">
              <a:spcAft>
                <a:spcPts val="0"/>
              </a:spcAft>
            </a:pP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New Zealand is a small country in the southern Pacific Ocean. There are two main islands, the North Island and the South Island, as well as many smaller islands. New Zealand is 268,000 square </a:t>
            </a:r>
            <a:r>
              <a:rPr lang="en-US" sz="4200" dirty="0" err="1">
                <a:solidFill>
                  <a:srgbClr val="000000"/>
                </a:solidFill>
                <a:latin typeface="Agency FB" panose="020B0503020202020204" pitchFamily="34" charset="0"/>
                <a:ea typeface="Cambria" panose="02040503050406030204" pitchFamily="18" charset="0"/>
                <a:cs typeface="Cambria" panose="02040503050406030204" pitchFamily="18" charset="0"/>
              </a:rPr>
              <a:t>kilometres</a:t>
            </a: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 about the same size as the United Kingdom.</a:t>
            </a:r>
            <a:endParaRPr lang="en-US" sz="4200" dirty="0">
              <a:latin typeface="Agency FB" panose="020B0503020202020204" pitchFamily="34" charset="0"/>
              <a:ea typeface="Cambria" panose="02040503050406030204" pitchFamily="18" charset="0"/>
              <a:cs typeface="Cambria" panose="02040503050406030204" pitchFamily="18" charset="0"/>
            </a:endParaRPr>
          </a:p>
          <a:p>
            <a:pPr indent="342900" algn="just">
              <a:spcAft>
                <a:spcPts val="0"/>
              </a:spcAft>
            </a:pP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Maori people arrived from the Pacific in the 10</a:t>
            </a:r>
            <a:r>
              <a:rPr lang="en-US" sz="4200" baseline="30000" dirty="0">
                <a:solidFill>
                  <a:srgbClr val="000000"/>
                </a:solidFill>
                <a:latin typeface="Agency FB" panose="020B0503020202020204" pitchFamily="34" charset="0"/>
                <a:ea typeface="Cambria" panose="02040503050406030204" pitchFamily="18" charset="0"/>
                <a:cs typeface="Cambria" panose="02040503050406030204" pitchFamily="18" charset="0"/>
              </a:rPr>
              <a:t>th</a:t>
            </a: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 century, and by the 12</a:t>
            </a:r>
            <a:r>
              <a:rPr lang="en-US" sz="4200" baseline="30000" dirty="0">
                <a:solidFill>
                  <a:srgbClr val="000000"/>
                </a:solidFill>
                <a:latin typeface="Agency FB" panose="020B0503020202020204" pitchFamily="34" charset="0"/>
                <a:ea typeface="Cambria" panose="02040503050406030204" pitchFamily="18" charset="0"/>
                <a:cs typeface="Cambria" panose="02040503050406030204" pitchFamily="18" charset="0"/>
              </a:rPr>
              <a:t>th</a:t>
            </a: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 century there were many Maori settlements along the coasts of New Zealand. The Maori name for New Zealand is </a:t>
            </a:r>
            <a:r>
              <a:rPr lang="en-US" sz="4200" dirty="0" err="1">
                <a:solidFill>
                  <a:srgbClr val="000000"/>
                </a:solidFill>
                <a:latin typeface="Agency FB" panose="020B0503020202020204" pitchFamily="34" charset="0"/>
                <a:ea typeface="Cambria" panose="02040503050406030204" pitchFamily="18" charset="0"/>
                <a:cs typeface="Cambria" panose="02040503050406030204" pitchFamily="18" charset="0"/>
              </a:rPr>
              <a:t>Aotearoa</a:t>
            </a: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 which means ‘The land of the long white cloud'. Seven hundred years later, large numbers of Europeans started to settle in New Zealand. According to Government figures, the population of New Zealand in 2015 was over four million, and of these, about 75 percent lived in the North Island.</a:t>
            </a:r>
            <a:endParaRPr lang="en-US" sz="4200" dirty="0">
              <a:latin typeface="Agency FB" panose="020B0503020202020204" pitchFamily="34" charset="0"/>
              <a:ea typeface="Cambria" panose="02040503050406030204" pitchFamily="18" charset="0"/>
              <a:cs typeface="Cambria" panose="02040503050406030204" pitchFamily="18" charset="0"/>
            </a:endParaRPr>
          </a:p>
          <a:p>
            <a:pPr indent="342900" algn="just">
              <a:spcAft>
                <a:spcPts val="0"/>
              </a:spcAft>
            </a:pP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There are four main cities. Auckland, in the north, is the largest city with a population of over one million people. Auckland's population includes many different nationalities. For example, there are large groups of European, Maori, Pacific Island,</a:t>
            </a:r>
            <a:r>
              <a:rPr lang="en-US" sz="4200" dirty="0">
                <a:latin typeface="Agency FB" panose="020B0503020202020204" pitchFamily="34" charset="0"/>
                <a:ea typeface="Cambria" panose="02040503050406030204" pitchFamily="18" charset="0"/>
                <a:cs typeface="Cambria" panose="02040503050406030204" pitchFamily="18" charset="0"/>
              </a:rPr>
              <a:t> </a:t>
            </a: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Chinese and Indian people. Together with other smaller groups, they make Auckland an interesting and exciting place to live.</a:t>
            </a:r>
            <a:endParaRPr lang="en-US" sz="4200" dirty="0">
              <a:latin typeface="Agency FB" panose="020B0503020202020204" pitchFamily="34" charset="0"/>
              <a:ea typeface="Cambria" panose="02040503050406030204" pitchFamily="18" charset="0"/>
              <a:cs typeface="Cambria" panose="02040503050406030204" pitchFamily="18" charset="0"/>
            </a:endParaRPr>
          </a:p>
          <a:p>
            <a:pPr indent="317500" algn="just">
              <a:spcAft>
                <a:spcPts val="0"/>
              </a:spcAft>
            </a:pP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Although Wellington is the capital, the </a:t>
            </a:r>
            <a:r>
              <a:rPr lang="en-US" sz="4200" dirty="0" err="1">
                <a:solidFill>
                  <a:srgbClr val="000000"/>
                </a:solidFill>
                <a:latin typeface="Agency FB" panose="020B0503020202020204" pitchFamily="34" charset="0"/>
                <a:ea typeface="Cambria" panose="02040503050406030204" pitchFamily="18" charset="0"/>
                <a:cs typeface="Cambria" panose="02040503050406030204" pitchFamily="18" charset="0"/>
              </a:rPr>
              <a:t>centre</a:t>
            </a:r>
            <a:r>
              <a:rPr lang="en-US" sz="4200" dirty="0">
                <a:solidFill>
                  <a:srgbClr val="000000"/>
                </a:solidFill>
                <a:latin typeface="Agency FB" panose="020B0503020202020204" pitchFamily="34" charset="0"/>
                <a:ea typeface="Cambria" panose="02040503050406030204" pitchFamily="18" charset="0"/>
                <a:cs typeface="Cambria" panose="02040503050406030204" pitchFamily="18" charset="0"/>
              </a:rPr>
              <a:t> of government, it is smaller and quieter than Auckland with a population of350,000. The main cities in the South Island are Christchurch, known as the Garden City, and Dunedin, which is often compared to a small Scottish city.</a:t>
            </a:r>
            <a:endParaRPr lang="en-US" sz="4200" dirty="0">
              <a:effectLst/>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502771342"/>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40970" y="449276"/>
            <a:ext cx="17366030" cy="9571024"/>
            <a:chOff x="0" y="0"/>
            <a:chExt cx="2027736" cy="1839379"/>
          </a:xfrm>
        </p:grpSpPr>
        <p:sp>
          <p:nvSpPr>
            <p:cNvPr id="4" name="Freeform 4"/>
            <p:cNvSpPr/>
            <p:nvPr/>
          </p:nvSpPr>
          <p:spPr>
            <a:xfrm>
              <a:off x="0" y="0"/>
              <a:ext cx="2027736" cy="1839379"/>
            </a:xfrm>
            <a:custGeom>
              <a:avLst/>
              <a:gdLst/>
              <a:ahLst/>
              <a:cxnLst/>
              <a:rect l="l" t="t" r="r" b="b"/>
              <a:pathLst>
                <a:path w="2027736" h="1839379">
                  <a:moveTo>
                    <a:pt x="48975" y="0"/>
                  </a:moveTo>
                  <a:lnTo>
                    <a:pt x="1978761" y="0"/>
                  </a:lnTo>
                  <a:cubicBezTo>
                    <a:pt x="1991750" y="0"/>
                    <a:pt x="2004207" y="5160"/>
                    <a:pt x="2013391" y="14344"/>
                  </a:cubicBezTo>
                  <a:cubicBezTo>
                    <a:pt x="2022576" y="23529"/>
                    <a:pt x="2027736" y="35986"/>
                    <a:pt x="2027736" y="48975"/>
                  </a:cubicBezTo>
                  <a:lnTo>
                    <a:pt x="2027736" y="1790404"/>
                  </a:lnTo>
                  <a:cubicBezTo>
                    <a:pt x="2027736" y="1803393"/>
                    <a:pt x="2022576" y="1815850"/>
                    <a:pt x="2013391" y="1825034"/>
                  </a:cubicBezTo>
                  <a:cubicBezTo>
                    <a:pt x="2004207" y="1834219"/>
                    <a:pt x="1991750" y="1839379"/>
                    <a:pt x="1978761" y="1839379"/>
                  </a:cubicBezTo>
                  <a:lnTo>
                    <a:pt x="48975" y="1839379"/>
                  </a:lnTo>
                  <a:cubicBezTo>
                    <a:pt x="35986" y="1839379"/>
                    <a:pt x="23529" y="1834219"/>
                    <a:pt x="14344" y="1825034"/>
                  </a:cubicBezTo>
                  <a:cubicBezTo>
                    <a:pt x="5160" y="1815850"/>
                    <a:pt x="0" y="1803393"/>
                    <a:pt x="0" y="1790404"/>
                  </a:cubicBezTo>
                  <a:lnTo>
                    <a:pt x="0" y="48975"/>
                  </a:lnTo>
                  <a:cubicBezTo>
                    <a:pt x="0" y="35986"/>
                    <a:pt x="5160" y="23529"/>
                    <a:pt x="14344" y="14344"/>
                  </a:cubicBezTo>
                  <a:cubicBezTo>
                    <a:pt x="23529" y="5160"/>
                    <a:pt x="35986" y="0"/>
                    <a:pt x="48975"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4" name="Freeform 44"/>
          <p:cNvSpPr/>
          <p:nvPr/>
        </p:nvSpPr>
        <p:spPr>
          <a:xfrm>
            <a:off x="16728753" y="8398077"/>
            <a:ext cx="1951293" cy="1901623"/>
          </a:xfrm>
          <a:custGeom>
            <a:avLst/>
            <a:gdLst/>
            <a:ahLst/>
            <a:cxnLst/>
            <a:rect l="l" t="t" r="r" b="b"/>
            <a:pathLst>
              <a:path w="1951293" h="1901623">
                <a:moveTo>
                  <a:pt x="0" y="0"/>
                </a:moveTo>
                <a:lnTo>
                  <a:pt x="1951292" y="0"/>
                </a:lnTo>
                <a:lnTo>
                  <a:pt x="1951292" y="1901623"/>
                </a:lnTo>
                <a:lnTo>
                  <a:pt x="0" y="19016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5" name="Freeform 45"/>
          <p:cNvSpPr/>
          <p:nvPr/>
        </p:nvSpPr>
        <p:spPr>
          <a:xfrm>
            <a:off x="16993030" y="-39484"/>
            <a:ext cx="1723600" cy="1778574"/>
          </a:xfrm>
          <a:custGeom>
            <a:avLst/>
            <a:gdLst/>
            <a:ahLst/>
            <a:cxnLst/>
            <a:rect l="l" t="t" r="r" b="b"/>
            <a:pathLst>
              <a:path w="1723600" h="1778574">
                <a:moveTo>
                  <a:pt x="0" y="0"/>
                </a:moveTo>
                <a:lnTo>
                  <a:pt x="1723601" y="0"/>
                </a:lnTo>
                <a:lnTo>
                  <a:pt x="1723601" y="1778574"/>
                </a:lnTo>
                <a:lnTo>
                  <a:pt x="0" y="17785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Rectangle 5"/>
          <p:cNvSpPr/>
          <p:nvPr/>
        </p:nvSpPr>
        <p:spPr>
          <a:xfrm>
            <a:off x="850900" y="946588"/>
            <a:ext cx="17068800" cy="8710077"/>
          </a:xfrm>
          <a:prstGeom prst="rect">
            <a:avLst/>
          </a:prstGeom>
        </p:spPr>
        <p:txBody>
          <a:bodyPr wrap="square">
            <a:spAutoFit/>
          </a:bodyPr>
          <a:lstStyle/>
          <a:p>
            <a:pPr algn="just">
              <a:spcAft>
                <a:spcPts val="0"/>
              </a:spcAft>
              <a:tabLst>
                <a:tab pos="262890" algn="l"/>
                <a:tab pos="6638925" algn="l"/>
              </a:tabLst>
            </a:pPr>
            <a:r>
              <a:rPr lang="en-US" sz="5600" b="1" dirty="0">
                <a:latin typeface="Agency FB" panose="020B0503020202020204" pitchFamily="34" charset="0"/>
                <a:ea typeface="Cambria" panose="02040503050406030204" pitchFamily="18" charset="0"/>
                <a:cs typeface="Cambria" panose="02040503050406030204" pitchFamily="18" charset="0"/>
              </a:rPr>
              <a:t>1.</a:t>
            </a:r>
            <a:r>
              <a:rPr lang="en-US" sz="5600" dirty="0">
                <a:latin typeface="Agency FB" panose="020B0503020202020204" pitchFamily="34" charset="0"/>
                <a:ea typeface="Cambria" panose="02040503050406030204" pitchFamily="18" charset="0"/>
                <a:cs typeface="Cambria" panose="02040503050406030204" pitchFamily="18" charset="0"/>
              </a:rPr>
              <a:t> </a:t>
            </a:r>
            <a:r>
              <a:rPr lang="en-US" sz="5600" dirty="0">
                <a:solidFill>
                  <a:srgbClr val="000000"/>
                </a:solidFill>
                <a:latin typeface="Agency FB" panose="020B0503020202020204" pitchFamily="34" charset="0"/>
                <a:ea typeface="Cambria" panose="02040503050406030204" pitchFamily="18" charset="0"/>
                <a:cs typeface="Cambria" panose="02040503050406030204" pitchFamily="18" charset="0"/>
              </a:rPr>
              <a:t>Where is New Zealand located?</a:t>
            </a:r>
            <a:endParaRPr lang="en-US" sz="56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 pos="6638925" algn="l"/>
              </a:tabLst>
            </a:pPr>
            <a:r>
              <a:rPr lang="en-US" sz="56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a:t>
            </a:r>
            <a:r>
              <a:rPr lang="en-US" sz="5600" b="1" dirty="0">
                <a:latin typeface="Agency FB" panose="020B0503020202020204" pitchFamily="34" charset="0"/>
                <a:ea typeface="Cambria" panose="02040503050406030204" pitchFamily="18" charset="0"/>
                <a:cs typeface="Cambria" panose="02040503050406030204" pitchFamily="18" charset="0"/>
              </a:rPr>
              <a:t>2.</a:t>
            </a:r>
            <a:r>
              <a:rPr lang="en-US" sz="5600" dirty="0">
                <a:latin typeface="Agency FB" panose="020B0503020202020204" pitchFamily="34" charset="0"/>
                <a:ea typeface="Cambria" panose="02040503050406030204" pitchFamily="18" charset="0"/>
                <a:cs typeface="Cambria" panose="02040503050406030204" pitchFamily="18" charset="0"/>
              </a:rPr>
              <a:t> </a:t>
            </a:r>
            <a:r>
              <a:rPr lang="en-US" sz="5600" dirty="0">
                <a:solidFill>
                  <a:srgbClr val="000000"/>
                </a:solidFill>
                <a:latin typeface="Agency FB" panose="020B0503020202020204" pitchFamily="34" charset="0"/>
                <a:ea typeface="Cambria" panose="02040503050406030204" pitchFamily="18" charset="0"/>
                <a:cs typeface="Cambria" panose="02040503050406030204" pitchFamily="18" charset="0"/>
              </a:rPr>
              <a:t>When did Maori people first come to New Zealand?</a:t>
            </a:r>
            <a:endParaRPr lang="en-US" sz="56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6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a:t>
            </a:r>
          </a:p>
          <a:p>
            <a:pPr algn="just">
              <a:spcAft>
                <a:spcPts val="0"/>
              </a:spcAft>
              <a:tabLst>
                <a:tab pos="262890" algn="l"/>
              </a:tabLst>
            </a:pPr>
            <a:r>
              <a:rPr lang="en-US" sz="5600" b="1" dirty="0">
                <a:latin typeface="Agency FB" panose="020B0503020202020204" pitchFamily="34" charset="0"/>
                <a:ea typeface="Cambria" panose="02040503050406030204" pitchFamily="18" charset="0"/>
                <a:cs typeface="Cambria" panose="02040503050406030204" pitchFamily="18" charset="0"/>
              </a:rPr>
              <a:t>3.</a:t>
            </a:r>
            <a:r>
              <a:rPr lang="en-US" sz="5600" dirty="0">
                <a:latin typeface="Agency FB" panose="020B0503020202020204" pitchFamily="34" charset="0"/>
                <a:ea typeface="Cambria" panose="02040503050406030204" pitchFamily="18" charset="0"/>
                <a:cs typeface="Cambria" panose="02040503050406030204" pitchFamily="18" charset="0"/>
              </a:rPr>
              <a:t> </a:t>
            </a:r>
            <a:r>
              <a:rPr lang="en-US" sz="5600" dirty="0">
                <a:solidFill>
                  <a:srgbClr val="000000"/>
                </a:solidFill>
                <a:latin typeface="Agency FB" panose="020B0503020202020204" pitchFamily="34" charset="0"/>
                <a:ea typeface="Cambria" panose="02040503050406030204" pitchFamily="18" charset="0"/>
                <a:cs typeface="Cambria" panose="02040503050406030204" pitchFamily="18" charset="0"/>
              </a:rPr>
              <a:t>What does “</a:t>
            </a:r>
            <a:r>
              <a:rPr lang="en-US" sz="5600" dirty="0" err="1">
                <a:solidFill>
                  <a:srgbClr val="000000"/>
                </a:solidFill>
                <a:latin typeface="Agency FB" panose="020B0503020202020204" pitchFamily="34" charset="0"/>
                <a:ea typeface="Cambria" panose="02040503050406030204" pitchFamily="18" charset="0"/>
                <a:cs typeface="Cambria" panose="02040503050406030204" pitchFamily="18" charset="0"/>
              </a:rPr>
              <a:t>Aotearoa</a:t>
            </a:r>
            <a:r>
              <a:rPr lang="en-US" sz="5600" dirty="0">
                <a:solidFill>
                  <a:srgbClr val="000000"/>
                </a:solidFill>
                <a:latin typeface="Agency FB" panose="020B0503020202020204" pitchFamily="34" charset="0"/>
                <a:ea typeface="Cambria" panose="02040503050406030204" pitchFamily="18" charset="0"/>
                <a:cs typeface="Cambria" panose="02040503050406030204" pitchFamily="18" charset="0"/>
              </a:rPr>
              <a:t>” mean?</a:t>
            </a:r>
            <a:endParaRPr lang="en-US" sz="56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6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a:t>
            </a:r>
          </a:p>
          <a:p>
            <a:pPr algn="just">
              <a:spcAft>
                <a:spcPts val="0"/>
              </a:spcAft>
              <a:tabLst>
                <a:tab pos="262890" algn="l"/>
              </a:tabLst>
            </a:pPr>
            <a:r>
              <a:rPr lang="en-US" sz="5600" b="1" dirty="0">
                <a:latin typeface="Agency FB" panose="020B0503020202020204" pitchFamily="34" charset="0"/>
                <a:ea typeface="Cambria" panose="02040503050406030204" pitchFamily="18" charset="0"/>
                <a:cs typeface="Cambria" panose="02040503050406030204" pitchFamily="18" charset="0"/>
              </a:rPr>
              <a:t>4.</a:t>
            </a:r>
            <a:r>
              <a:rPr lang="en-US" sz="5600" dirty="0">
                <a:latin typeface="Agency FB" panose="020B0503020202020204" pitchFamily="34" charset="0"/>
                <a:ea typeface="Cambria" panose="02040503050406030204" pitchFamily="18" charset="0"/>
                <a:cs typeface="Cambria" panose="02040503050406030204" pitchFamily="18" charset="0"/>
              </a:rPr>
              <a:t> </a:t>
            </a:r>
            <a:r>
              <a:rPr lang="en-US" sz="5600" dirty="0">
                <a:solidFill>
                  <a:srgbClr val="000000"/>
                </a:solidFill>
                <a:latin typeface="Agency FB" panose="020B0503020202020204" pitchFamily="34" charset="0"/>
                <a:ea typeface="Cambria" panose="02040503050406030204" pitchFamily="18" charset="0"/>
                <a:cs typeface="Cambria" panose="02040503050406030204" pitchFamily="18" charset="0"/>
              </a:rPr>
              <a:t>Where do most New Zealanders live?</a:t>
            </a:r>
            <a:endParaRPr lang="en-US" sz="56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6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a:t>
            </a:r>
          </a:p>
          <a:p>
            <a:pPr algn="just">
              <a:spcAft>
                <a:spcPts val="0"/>
              </a:spcAft>
            </a:pPr>
            <a:r>
              <a:rPr lang="en-US" sz="5600" b="1" dirty="0">
                <a:latin typeface="Agency FB" panose="020B0503020202020204" pitchFamily="34" charset="0"/>
                <a:ea typeface="Times New Roman" panose="02020603050405020304" pitchFamily="18" charset="0"/>
              </a:rPr>
              <a:t>5.</a:t>
            </a:r>
            <a:r>
              <a:rPr lang="en-US" sz="5600" dirty="0">
                <a:latin typeface="Agency FB" panose="020B0503020202020204" pitchFamily="34" charset="0"/>
                <a:ea typeface="Times New Roman" panose="02020603050405020304" pitchFamily="18" charset="0"/>
              </a:rPr>
              <a:t> </a:t>
            </a:r>
            <a:r>
              <a:rPr lang="en-US" sz="5600" dirty="0">
                <a:solidFill>
                  <a:srgbClr val="000000"/>
                </a:solidFill>
                <a:latin typeface="Agency FB" panose="020B0503020202020204" pitchFamily="34" charset="0"/>
                <a:ea typeface="Times New Roman" panose="02020603050405020304" pitchFamily="18" charset="0"/>
              </a:rPr>
              <a:t>Why is Auckland an interesting city?</a:t>
            </a:r>
            <a:endParaRPr lang="en-US" sz="5600" dirty="0">
              <a:latin typeface="Agency FB" panose="020B0503020202020204" pitchFamily="34" charset="0"/>
              <a:ea typeface="Times New Roman" panose="02020603050405020304" pitchFamily="18" charset="0"/>
            </a:endParaRPr>
          </a:p>
          <a:p>
            <a:pPr algn="just">
              <a:spcAft>
                <a:spcPts val="0"/>
              </a:spcAft>
            </a:pPr>
            <a:r>
              <a:rPr lang="en-US" sz="5600" dirty="0">
                <a:latin typeface="Agency FB" panose="020B0503020202020204" pitchFamily="34" charset="0"/>
                <a:ea typeface="Times New Roman" panose="02020603050405020304" pitchFamily="18" charset="0"/>
              </a:rPr>
              <a:t>_________________________________________________________________</a:t>
            </a:r>
            <a:endParaRPr lang="en-US" sz="5600" dirty="0">
              <a:effectLst/>
              <a:latin typeface="Agency FB" panose="020B0503020202020204" pitchFamily="34" charset="0"/>
              <a:ea typeface="Times New Roman" panose="02020603050405020304" pitchFamily="18" charset="0"/>
            </a:endParaRPr>
          </a:p>
        </p:txBody>
      </p:sp>
      <p:sp>
        <p:nvSpPr>
          <p:cNvPr id="10" name="Rectangle 9"/>
          <p:cNvSpPr/>
          <p:nvPr/>
        </p:nvSpPr>
        <p:spPr>
          <a:xfrm>
            <a:off x="742123" y="1737086"/>
            <a:ext cx="16707677" cy="954107"/>
          </a:xfrm>
          <a:prstGeom prst="rect">
            <a:avLst/>
          </a:prstGeom>
        </p:spPr>
        <p:txBody>
          <a:bodyPr wrap="square">
            <a:spAutoFit/>
          </a:bodyPr>
          <a:lstStyle/>
          <a:p>
            <a:pP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(It is located) in the southern Pacific Ocean.</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870146" y="3387139"/>
            <a:ext cx="16707677" cy="954107"/>
          </a:xfrm>
          <a:prstGeom prst="rect">
            <a:avLst/>
          </a:prstGeom>
        </p:spPr>
        <p:txBody>
          <a:bodyPr wrap="square">
            <a:spAutoFit/>
          </a:bodyPr>
          <a:lstStyle/>
          <a:p>
            <a:pP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(They came there) in the 10th century.</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870146" y="5151828"/>
            <a:ext cx="16707677" cy="1015663"/>
          </a:xfrm>
          <a:prstGeom prst="rect">
            <a:avLst/>
          </a:prstGeom>
        </p:spPr>
        <p:txBody>
          <a:bodyPr wrap="square">
            <a:spAutoFit/>
          </a:bodyPr>
          <a:lstStyle/>
          <a:p>
            <a:pPr>
              <a:lnSpc>
                <a:spcPct val="100000"/>
              </a:lnSpc>
              <a:spcAft>
                <a:spcPts val="0"/>
              </a:spcAft>
            </a:pPr>
            <a:r>
              <a:rPr lang="en-US" sz="6000" b="1" dirty="0">
                <a:solidFill>
                  <a:srgbClr val="C00000"/>
                </a:solidFill>
                <a:latin typeface="Agency FB" panose="020B0503020202020204" pitchFamily="34" charset="0"/>
                <a:ea typeface="Cambria" panose="02040503050406030204" pitchFamily="18" charset="0"/>
                <a:cs typeface="Cambria" panose="02040503050406030204" pitchFamily="18" charset="0"/>
              </a:rPr>
              <a:t>‘The land of the long white cloud'.</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827684" y="6900534"/>
            <a:ext cx="16707677" cy="954107"/>
          </a:xfrm>
          <a:prstGeom prst="rect">
            <a:avLst/>
          </a:prstGeom>
        </p:spPr>
        <p:txBody>
          <a:bodyPr wrap="square">
            <a:spAutoFit/>
          </a:bodyPr>
          <a:lstStyle/>
          <a:p>
            <a:pP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(They live) in the North Island.</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1131111" y="8622884"/>
            <a:ext cx="16707677" cy="954107"/>
          </a:xfrm>
          <a:prstGeom prst="rect">
            <a:avLst/>
          </a:prstGeom>
        </p:spPr>
        <p:txBody>
          <a:bodyPr wrap="square">
            <a:spAutoFit/>
          </a:bodyPr>
          <a:lstStyle/>
          <a:p>
            <a:pPr>
              <a:lnSpc>
                <a:spcPct val="100000"/>
              </a:lnSpc>
              <a:spcAft>
                <a:spcPts val="0"/>
              </a:spcAft>
            </a:pPr>
            <a:r>
              <a:rPr lang="vi-VN" sz="5600" b="1" dirty="0">
                <a:solidFill>
                  <a:srgbClr val="C00000"/>
                </a:solidFill>
                <a:latin typeface="Agency FB" panose="020B0503020202020204" pitchFamily="34" charset="0"/>
                <a:ea typeface="Cambria" panose="02040503050406030204" pitchFamily="18" charset="0"/>
                <a:cs typeface="Cambria" panose="02040503050406030204" pitchFamily="18" charset="0"/>
              </a:rPr>
              <a:t>Because many different nationalities live there. </a:t>
            </a:r>
            <a:endParaRPr lang="en-US" sz="56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02072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0D34A81-6B16-7A21-F61B-14723518082B}"/>
              </a:ext>
            </a:extLst>
          </p:cNvPr>
          <p:cNvSpPr txBox="1"/>
          <p:nvPr/>
        </p:nvSpPr>
        <p:spPr>
          <a:xfrm>
            <a:off x="3844342" y="1834189"/>
            <a:ext cx="9425354" cy="523220"/>
          </a:xfrm>
          <a:prstGeom prst="rect">
            <a:avLst/>
          </a:prstGeom>
          <a:noFill/>
        </p:spPr>
        <p:txBody>
          <a:bodyPr wrap="square">
            <a:spAutoFit/>
          </a:bodyPr>
          <a:lstStyle/>
          <a:p>
            <a:r>
              <a:rPr lang="en-US" sz="2800" dirty="0"/>
              <a:t>CT: 0869444191</a:t>
            </a:r>
          </a:p>
        </p:txBody>
      </p:sp>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081940" y="1945127"/>
            <a:ext cx="16177360" cy="7313173"/>
            <a:chOff x="0" y="0"/>
            <a:chExt cx="4068862" cy="1839379"/>
          </a:xfrm>
        </p:grpSpPr>
        <p:sp>
          <p:nvSpPr>
            <p:cNvPr id="4" name="Freeform 4"/>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EDED"/>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080418" y="1143304"/>
            <a:ext cx="14163379" cy="1603646"/>
            <a:chOff x="0" y="0"/>
            <a:chExt cx="1406886" cy="159294"/>
          </a:xfrm>
        </p:grpSpPr>
        <p:sp>
          <p:nvSpPr>
            <p:cNvPr id="7" name="Freeform 7"/>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DBE0C2"/>
            </a:solidFill>
            <a:ln w="38100" cap="sq">
              <a:solidFill>
                <a:srgbClr val="000000"/>
              </a:solidFill>
              <a:prstDash val="solid"/>
              <a:miter/>
            </a:ln>
          </p:spPr>
          <p:txBody>
            <a:bodyPr/>
            <a:lstStyle/>
            <a:p>
              <a:endParaRPr lang="en-US"/>
            </a:p>
          </p:txBody>
        </p:sp>
        <p:sp>
          <p:nvSpPr>
            <p:cNvPr id="8" name="TextBox 8"/>
            <p:cNvSpPr txBox="1"/>
            <p:nvPr/>
          </p:nvSpPr>
          <p:spPr>
            <a:xfrm>
              <a:off x="88900" y="-38100"/>
              <a:ext cx="635000" cy="44450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95725" y="7559157"/>
            <a:ext cx="2448594" cy="2386266"/>
          </a:xfrm>
          <a:custGeom>
            <a:avLst/>
            <a:gdLst/>
            <a:ahLst/>
            <a:cxnLst/>
            <a:rect l="l" t="t" r="r" b="b"/>
            <a:pathLst>
              <a:path w="2448594" h="2386266">
                <a:moveTo>
                  <a:pt x="0" y="0"/>
                </a:moveTo>
                <a:lnTo>
                  <a:pt x="2448594" y="0"/>
                </a:lnTo>
                <a:lnTo>
                  <a:pt x="2448594" y="2386266"/>
                </a:lnTo>
                <a:lnTo>
                  <a:pt x="0" y="238626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5453978" y="7559157"/>
            <a:ext cx="2267301" cy="2339617"/>
          </a:xfrm>
          <a:custGeom>
            <a:avLst/>
            <a:gdLst/>
            <a:ahLst/>
            <a:cxnLst/>
            <a:rect l="l" t="t" r="r" b="b"/>
            <a:pathLst>
              <a:path w="2267301" h="2339617">
                <a:moveTo>
                  <a:pt x="0" y="0"/>
                </a:moveTo>
                <a:lnTo>
                  <a:pt x="2267301" y="0"/>
                </a:lnTo>
                <a:lnTo>
                  <a:pt x="2267301" y="2339617"/>
                </a:lnTo>
                <a:lnTo>
                  <a:pt x="0" y="233961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144326" y="3464226"/>
            <a:ext cx="2452532" cy="2839774"/>
          </a:xfrm>
          <a:custGeom>
            <a:avLst/>
            <a:gdLst/>
            <a:ahLst/>
            <a:cxnLst/>
            <a:rect l="l" t="t" r="r" b="b"/>
            <a:pathLst>
              <a:path w="2452532" h="2839774">
                <a:moveTo>
                  <a:pt x="0" y="0"/>
                </a:moveTo>
                <a:lnTo>
                  <a:pt x="2452532" y="0"/>
                </a:lnTo>
                <a:lnTo>
                  <a:pt x="2452532" y="2839774"/>
                </a:lnTo>
                <a:lnTo>
                  <a:pt x="0" y="28397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a:off x="15675959" y="3146830"/>
            <a:ext cx="2612041" cy="2602543"/>
          </a:xfrm>
          <a:custGeom>
            <a:avLst/>
            <a:gdLst/>
            <a:ahLst/>
            <a:cxnLst/>
            <a:rect l="l" t="t" r="r" b="b"/>
            <a:pathLst>
              <a:path w="2612041" h="2602543">
                <a:moveTo>
                  <a:pt x="0" y="0"/>
                </a:moveTo>
                <a:lnTo>
                  <a:pt x="2612041" y="0"/>
                </a:lnTo>
                <a:lnTo>
                  <a:pt x="2612041" y="2602542"/>
                </a:lnTo>
                <a:lnTo>
                  <a:pt x="0" y="2602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TextBox 14"/>
          <p:cNvSpPr txBox="1"/>
          <p:nvPr/>
        </p:nvSpPr>
        <p:spPr>
          <a:xfrm>
            <a:off x="3084905" y="1769530"/>
            <a:ext cx="12066761" cy="1377300"/>
          </a:xfrm>
          <a:prstGeom prst="rect">
            <a:avLst/>
          </a:prstGeom>
        </p:spPr>
        <p:txBody>
          <a:bodyPr lIns="0" tIns="0" rIns="0" bIns="0" rtlCol="0" anchor="t">
            <a:spAutoFit/>
          </a:bodyPr>
          <a:lstStyle/>
          <a:p>
            <a:pPr algn="ctr">
              <a:lnSpc>
                <a:spcPts val="8804"/>
              </a:lnSpc>
            </a:pPr>
            <a:r>
              <a:rPr lang="vi-VN" sz="13800" dirty="0">
                <a:solidFill>
                  <a:srgbClr val="483A00"/>
                </a:solidFill>
                <a:latin typeface="Baloo Thambi"/>
              </a:rPr>
              <a:t>PART 3</a:t>
            </a:r>
            <a:endParaRPr lang="en-US" sz="13800" dirty="0">
              <a:solidFill>
                <a:srgbClr val="483A00"/>
              </a:solidFill>
              <a:latin typeface="Baloo Thambi"/>
            </a:endParaRPr>
          </a:p>
        </p:txBody>
      </p:sp>
      <p:sp>
        <p:nvSpPr>
          <p:cNvPr id="15" name="Google Shape;465;p41"/>
          <p:cNvSpPr txBox="1">
            <a:spLocks/>
          </p:cNvSpPr>
          <p:nvPr/>
        </p:nvSpPr>
        <p:spPr>
          <a:xfrm>
            <a:off x="1776652" y="6653337"/>
            <a:ext cx="14787936" cy="78212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4"/>
              </a:buClr>
              <a:buSzPts val="2500"/>
              <a:buFont typeface="Chau Philomene One"/>
              <a:buNone/>
              <a:defRPr sz="8000" b="0" i="0" u="none" strike="noStrike" cap="none">
                <a:solidFill>
                  <a:schemeClr val="dk2"/>
                </a:solidFill>
                <a:latin typeface="Chau Philomene One"/>
                <a:ea typeface="Chau Philomene One"/>
                <a:cs typeface="Chau Philomene One"/>
                <a:sym typeface="Chau Philomene One"/>
              </a:defRPr>
            </a:lvl1pPr>
            <a:lvl2pPr marR="0" lvl="1"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2pPr>
            <a:lvl3pPr marR="0" lvl="2"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3pPr>
            <a:lvl4pPr marR="0" lvl="3"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4pPr>
            <a:lvl5pPr marR="0" lvl="4"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5pPr>
            <a:lvl6pPr marR="0" lvl="5"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6pPr>
            <a:lvl7pPr marR="0" lvl="6"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7pPr>
            <a:lvl8pPr marR="0" lvl="7"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8pPr>
            <a:lvl9pPr marR="0" lvl="8" algn="r" rtl="0">
              <a:lnSpc>
                <a:spcPct val="100000"/>
              </a:lnSpc>
              <a:spcBef>
                <a:spcPts val="0"/>
              </a:spcBef>
              <a:spcAft>
                <a:spcPts val="0"/>
              </a:spcAft>
              <a:buClr>
                <a:schemeClr val="dk1"/>
              </a:buClr>
              <a:buSzPts val="2500"/>
              <a:buFont typeface="Chau Philomene One"/>
              <a:buNone/>
              <a:defRPr sz="2500" b="0" i="0" u="none" strike="noStrike" cap="none">
                <a:solidFill>
                  <a:schemeClr val="dk1"/>
                </a:solidFill>
                <a:latin typeface="Chau Philomene One"/>
                <a:ea typeface="Chau Philomene One"/>
                <a:cs typeface="Chau Philomene One"/>
                <a:sym typeface="Chau Philomene One"/>
              </a:defRPr>
            </a:lvl9pPr>
          </a:lstStyle>
          <a:p>
            <a:r>
              <a:rPr lang="en-US" sz="13800" dirty="0">
                <a:solidFill>
                  <a:srgbClr val="0070C0"/>
                </a:solidFill>
                <a:latin typeface="Baloo Thambi" panose="020B0604020202020204" charset="0"/>
                <a:cs typeface="Baloo Thambi" panose="020B0604020202020204" charset="0"/>
              </a:rPr>
              <a:t>COMMUNICATION SKILLS</a:t>
            </a:r>
            <a:endParaRPr lang="en-US" sz="28700" dirty="0">
              <a:solidFill>
                <a:srgbClr val="0070C0"/>
              </a:solidFill>
              <a:latin typeface="Baloo Thambi" panose="020B0604020202020204" charset="0"/>
              <a:cs typeface="Baloo Thambi" panose="020B0604020202020204" charset="0"/>
            </a:endParaRPr>
          </a:p>
        </p:txBody>
      </p:sp>
      <p:sp>
        <p:nvSpPr>
          <p:cNvPr id="16" name="Subtitle 1"/>
          <p:cNvSpPr txBox="1">
            <a:spLocks/>
          </p:cNvSpPr>
          <p:nvPr/>
        </p:nvSpPr>
        <p:spPr>
          <a:xfrm>
            <a:off x="4673121" y="7086445"/>
            <a:ext cx="10032894" cy="77929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vi-VN" sz="8000" b="1" dirty="0">
                <a:solidFill>
                  <a:srgbClr val="FF0000"/>
                </a:solidFill>
                <a:latin typeface="Ink Free" panose="03080402000500000000" pitchFamily="66" charset="0"/>
              </a:rPr>
              <a:t>IV. WRITING</a:t>
            </a:r>
            <a:endParaRPr lang="en-US" sz="8000" b="1" dirty="0">
              <a:solidFill>
                <a:srgbClr val="FF0000"/>
              </a:solidFill>
              <a:latin typeface="Ink Free" panose="03080402000500000000" pitchFamily="66" charset="0"/>
            </a:endParaRPr>
          </a:p>
        </p:txBody>
      </p:sp>
    </p:spTree>
    <p:extLst>
      <p:ext uri="{BB962C8B-B14F-4D97-AF65-F5344CB8AC3E}">
        <p14:creationId xmlns:p14="http://schemas.microsoft.com/office/powerpoint/2010/main" val="33073476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641457" y="495300"/>
            <a:ext cx="17544481" cy="9428717"/>
            <a:chOff x="0" y="0"/>
            <a:chExt cx="2365634" cy="2069875"/>
          </a:xfrm>
        </p:grpSpPr>
        <p:sp>
          <p:nvSpPr>
            <p:cNvPr id="4" name="Freeform 4"/>
            <p:cNvSpPr/>
            <p:nvPr/>
          </p:nvSpPr>
          <p:spPr>
            <a:xfrm>
              <a:off x="0" y="0"/>
              <a:ext cx="2365634" cy="2069875"/>
            </a:xfrm>
            <a:custGeom>
              <a:avLst/>
              <a:gdLst/>
              <a:ahLst/>
              <a:cxnLst/>
              <a:rect l="l" t="t" r="r" b="b"/>
              <a:pathLst>
                <a:path w="2365634" h="2069875">
                  <a:moveTo>
                    <a:pt x="41979" y="0"/>
                  </a:moveTo>
                  <a:lnTo>
                    <a:pt x="2323654" y="0"/>
                  </a:lnTo>
                  <a:cubicBezTo>
                    <a:pt x="2346839" y="0"/>
                    <a:pt x="2365634" y="18795"/>
                    <a:pt x="2365634" y="41979"/>
                  </a:cubicBezTo>
                  <a:lnTo>
                    <a:pt x="2365634" y="2027895"/>
                  </a:lnTo>
                  <a:cubicBezTo>
                    <a:pt x="2365634" y="2039029"/>
                    <a:pt x="2361211" y="2049706"/>
                    <a:pt x="2353338" y="2057579"/>
                  </a:cubicBezTo>
                  <a:cubicBezTo>
                    <a:pt x="2345465" y="2065452"/>
                    <a:pt x="2334788" y="2069875"/>
                    <a:pt x="2323654" y="2069875"/>
                  </a:cubicBezTo>
                  <a:lnTo>
                    <a:pt x="41979" y="2069875"/>
                  </a:lnTo>
                  <a:cubicBezTo>
                    <a:pt x="30846" y="2069875"/>
                    <a:pt x="20168" y="2065452"/>
                    <a:pt x="12295" y="2057579"/>
                  </a:cubicBezTo>
                  <a:cubicBezTo>
                    <a:pt x="4423" y="2049706"/>
                    <a:pt x="0" y="2039029"/>
                    <a:pt x="0" y="2027895"/>
                  </a:cubicBezTo>
                  <a:lnTo>
                    <a:pt x="0" y="41979"/>
                  </a:lnTo>
                  <a:cubicBezTo>
                    <a:pt x="0" y="30846"/>
                    <a:pt x="4423" y="20168"/>
                    <a:pt x="12295" y="12295"/>
                  </a:cubicBezTo>
                  <a:cubicBezTo>
                    <a:pt x="20168" y="4423"/>
                    <a:pt x="30846" y="0"/>
                    <a:pt x="41979"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4" name="Freeform 34"/>
          <p:cNvSpPr/>
          <p:nvPr/>
        </p:nvSpPr>
        <p:spPr>
          <a:xfrm>
            <a:off x="121949" y="8807118"/>
            <a:ext cx="2315168" cy="1612199"/>
          </a:xfrm>
          <a:custGeom>
            <a:avLst/>
            <a:gdLst/>
            <a:ahLst/>
            <a:cxnLst/>
            <a:rect l="l" t="t" r="r" b="b"/>
            <a:pathLst>
              <a:path w="2315168" h="1612199">
                <a:moveTo>
                  <a:pt x="0" y="0"/>
                </a:moveTo>
                <a:lnTo>
                  <a:pt x="2315167" y="0"/>
                </a:lnTo>
                <a:lnTo>
                  <a:pt x="2315167" y="1612199"/>
                </a:lnTo>
                <a:lnTo>
                  <a:pt x="0" y="1612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5" name="Freeform 35"/>
          <p:cNvSpPr/>
          <p:nvPr/>
        </p:nvSpPr>
        <p:spPr>
          <a:xfrm>
            <a:off x="16332662" y="591582"/>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7" name="Rectangle 36"/>
          <p:cNvSpPr/>
          <p:nvPr/>
        </p:nvSpPr>
        <p:spPr>
          <a:xfrm>
            <a:off x="894229" y="495300"/>
            <a:ext cx="15712956" cy="923330"/>
          </a:xfrm>
          <a:prstGeom prst="rect">
            <a:avLst/>
          </a:prstGeom>
        </p:spPr>
        <p:txBody>
          <a:bodyPr wrap="none">
            <a:spAutoFit/>
          </a:bodyPr>
          <a:lstStyle/>
          <a:p>
            <a:r>
              <a:rPr lang="en-US" sz="5400" b="1" dirty="0">
                <a:solidFill>
                  <a:srgbClr val="0070C0"/>
                </a:solidFill>
                <a:latin typeface="Agency FB" panose="020B0503020202020204" pitchFamily="34" charset="0"/>
              </a:rPr>
              <a:t>Exercise 1. Make up sentences using the words and phrases given.</a:t>
            </a:r>
            <a:endParaRPr lang="en-US" sz="5400" dirty="0">
              <a:solidFill>
                <a:srgbClr val="0070C0"/>
              </a:solidFill>
              <a:latin typeface="Agency FB" panose="020B0503020202020204" pitchFamily="34" charset="0"/>
            </a:endParaRPr>
          </a:p>
        </p:txBody>
      </p:sp>
      <p:sp>
        <p:nvSpPr>
          <p:cNvPr id="38" name="Rectangle 37"/>
          <p:cNvSpPr/>
          <p:nvPr/>
        </p:nvSpPr>
        <p:spPr>
          <a:xfrm>
            <a:off x="1160456" y="1592261"/>
            <a:ext cx="16611600" cy="7786747"/>
          </a:xfrm>
          <a:prstGeom prst="rect">
            <a:avLst/>
          </a:prstGeom>
        </p:spPr>
        <p:txBody>
          <a:bodyPr wrap="square">
            <a:spAutoFit/>
          </a:bodyPr>
          <a:lstStyle/>
          <a:p>
            <a:pPr algn="just">
              <a:spcAft>
                <a:spcPts val="0"/>
              </a:spcAft>
              <a:tabLst>
                <a:tab pos="262890" algn="l"/>
              </a:tabLst>
            </a:pPr>
            <a:r>
              <a:rPr lang="en-US" sz="5000" b="1" dirty="0">
                <a:latin typeface="Agency FB" panose="020B0503020202020204" pitchFamily="34" charset="0"/>
                <a:ea typeface="Cambria" panose="02040503050406030204" pitchFamily="18" charset="0"/>
                <a:cs typeface="Cambria" panose="02040503050406030204" pitchFamily="18" charset="0"/>
              </a:rPr>
              <a:t>1.</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USA/enormous/country.</a:t>
            </a:r>
            <a:endParaRPr lang="en-US" sz="50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0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a:t>
            </a:r>
            <a:r>
              <a:rPr lang="en-US" sz="5000" b="1" dirty="0">
                <a:latin typeface="Agency FB" panose="020B0503020202020204" pitchFamily="34" charset="0"/>
                <a:ea typeface="Cambria" panose="02040503050406030204" pitchFamily="18" charset="0"/>
                <a:cs typeface="Cambria" panose="02040503050406030204" pitchFamily="18" charset="0"/>
              </a:rPr>
              <a:t>2.</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This country/ both/ one of/ hot/ and cold/ places/ the world.</a:t>
            </a:r>
            <a:endParaRPr lang="en-US" sz="50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0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a:t>
            </a:r>
            <a:r>
              <a:rPr lang="en-US" sz="5000" b="1" dirty="0">
                <a:latin typeface="Agency FB" panose="020B0503020202020204" pitchFamily="34" charset="0"/>
                <a:ea typeface="Cambria" panose="02040503050406030204" pitchFamily="18" charset="0"/>
                <a:cs typeface="Cambria" panose="02040503050406030204" pitchFamily="18" charset="0"/>
              </a:rPr>
              <a:t>3.</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about/ half/ of/ Australia’s population/ go/ this event/ on Australia Day/.</a:t>
            </a:r>
            <a:endParaRPr lang="en-US" sz="50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0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a:t>
            </a:r>
          </a:p>
          <a:p>
            <a:pPr algn="just">
              <a:spcAft>
                <a:spcPts val="0"/>
              </a:spcAft>
              <a:tabLst>
                <a:tab pos="262890" algn="l"/>
              </a:tabLst>
            </a:pPr>
            <a:r>
              <a:rPr lang="en-US" sz="5000" b="1" dirty="0">
                <a:latin typeface="Agency FB" panose="020B0503020202020204" pitchFamily="34" charset="0"/>
                <a:ea typeface="Cambria" panose="02040503050406030204" pitchFamily="18" charset="0"/>
                <a:cs typeface="Cambria" panose="02040503050406030204" pitchFamily="18" charset="0"/>
              </a:rPr>
              <a:t>4.</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Kangaroo/ the unique/ animal/ Australia.</a:t>
            </a:r>
            <a:endParaRPr lang="en-US" sz="5000" dirty="0">
              <a:latin typeface="Agency FB" panose="020B0503020202020204" pitchFamily="34" charset="0"/>
              <a:ea typeface="Cambria" panose="02040503050406030204" pitchFamily="18" charset="0"/>
              <a:cs typeface="Cambria" panose="02040503050406030204" pitchFamily="18" charset="0"/>
            </a:endParaRPr>
          </a:p>
          <a:p>
            <a:pPr algn="just">
              <a:spcAft>
                <a:spcPts val="0"/>
              </a:spcAft>
              <a:tabLst>
                <a:tab pos="262890" algn="l"/>
              </a:tabLst>
            </a:pPr>
            <a:r>
              <a:rPr lang="en-US" sz="5000" dirty="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a:t>
            </a:r>
          </a:p>
          <a:p>
            <a:pPr algn="just">
              <a:spcAft>
                <a:spcPts val="0"/>
              </a:spcAft>
              <a:tabLst>
                <a:tab pos="262890" algn="l"/>
              </a:tabLst>
            </a:pPr>
            <a:r>
              <a:rPr lang="en-US" sz="5000" b="1" dirty="0">
                <a:latin typeface="Agency FB" panose="020B0503020202020204" pitchFamily="34" charset="0"/>
                <a:ea typeface="Cambria" panose="02040503050406030204" pitchFamily="18" charset="0"/>
                <a:cs typeface="Cambria" panose="02040503050406030204" pitchFamily="18" charset="0"/>
              </a:rPr>
              <a:t>5.</a:t>
            </a:r>
            <a:r>
              <a:rPr lang="en-US" sz="5000" dirty="0">
                <a:latin typeface="Agency FB" panose="020B0503020202020204" pitchFamily="34" charset="0"/>
                <a:ea typeface="Cambria" panose="02040503050406030204" pitchFamily="18" charset="0"/>
                <a:cs typeface="Cambria" panose="02040503050406030204" pitchFamily="18" charset="0"/>
              </a:rPr>
              <a:t> </a:t>
            </a:r>
            <a:r>
              <a:rPr lang="en-US" sz="5000" dirty="0">
                <a:solidFill>
                  <a:srgbClr val="000000"/>
                </a:solidFill>
                <a:latin typeface="Agency FB" panose="020B0503020202020204" pitchFamily="34" charset="0"/>
                <a:ea typeface="Cambria" panose="02040503050406030204" pitchFamily="18" charset="0"/>
                <a:cs typeface="Cambria" panose="02040503050406030204" pitchFamily="18" charset="0"/>
              </a:rPr>
              <a:t>Big Ben Tower/ one/ most famous/ symbol/ England.</a:t>
            </a:r>
            <a:endParaRPr lang="en-US" sz="5000" dirty="0">
              <a:latin typeface="Agency FB" panose="020B0503020202020204" pitchFamily="34" charset="0"/>
              <a:ea typeface="Cambria" panose="02040503050406030204" pitchFamily="18" charset="0"/>
              <a:cs typeface="Cambria" panose="02040503050406030204" pitchFamily="18" charset="0"/>
            </a:endParaRPr>
          </a:p>
          <a:p>
            <a:r>
              <a:rPr lang="en-US" sz="5000" dirty="0">
                <a:latin typeface="Agency FB" panose="020B0503020202020204" pitchFamily="34" charset="0"/>
                <a:ea typeface="Calibri" panose="020F0502020204030204" pitchFamily="34" charset="0"/>
              </a:rPr>
              <a:t>_______________________________________________________________________</a:t>
            </a:r>
            <a:endParaRPr lang="en-US" sz="5000" dirty="0">
              <a:latin typeface="Agency FB" panose="020B0503020202020204" pitchFamily="34" charset="0"/>
            </a:endParaRPr>
          </a:p>
        </p:txBody>
      </p:sp>
      <p:sp>
        <p:nvSpPr>
          <p:cNvPr id="39" name="Rectangle 38"/>
          <p:cNvSpPr/>
          <p:nvPr/>
        </p:nvSpPr>
        <p:spPr>
          <a:xfrm>
            <a:off x="1271320" y="2367174"/>
            <a:ext cx="16707677" cy="861774"/>
          </a:xfrm>
          <a:prstGeom prst="rect">
            <a:avLst/>
          </a:prstGeom>
        </p:spPr>
        <p:txBody>
          <a:bodyPr wrap="square">
            <a:spAutoFit/>
          </a:bodyPr>
          <a:lstStyle/>
          <a:p>
            <a:pP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The USA is an enormous country.</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40" name="Rectangle 39"/>
          <p:cNvSpPr/>
          <p:nvPr/>
        </p:nvSpPr>
        <p:spPr>
          <a:xfrm>
            <a:off x="1323369" y="3842945"/>
            <a:ext cx="16707677" cy="861774"/>
          </a:xfrm>
          <a:prstGeom prst="rect">
            <a:avLst/>
          </a:prstGeom>
        </p:spPr>
        <p:txBody>
          <a:bodyPr wrap="square">
            <a:spAutoFit/>
          </a:bodyPr>
          <a:lstStyle/>
          <a:p>
            <a:pP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This country is both one of the hottest and coldest places in the world.</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41" name="Rectangle 40"/>
          <p:cNvSpPr/>
          <p:nvPr/>
        </p:nvSpPr>
        <p:spPr>
          <a:xfrm>
            <a:off x="1351723" y="5361714"/>
            <a:ext cx="16707677" cy="861774"/>
          </a:xfrm>
          <a:prstGeom prst="rect">
            <a:avLst/>
          </a:prstGeom>
        </p:spPr>
        <p:txBody>
          <a:bodyPr wrap="square">
            <a:spAutoFit/>
          </a:bodyPr>
          <a:lstStyle/>
          <a:p>
            <a:pP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About half of Australia’s population go to this event on Australia Day.</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42" name="Rectangle 41"/>
          <p:cNvSpPr/>
          <p:nvPr/>
        </p:nvSpPr>
        <p:spPr>
          <a:xfrm>
            <a:off x="1351723" y="6900460"/>
            <a:ext cx="16707677" cy="861774"/>
          </a:xfrm>
          <a:prstGeom prst="rect">
            <a:avLst/>
          </a:prstGeom>
        </p:spPr>
        <p:txBody>
          <a:bodyPr wrap="square">
            <a:spAutoFit/>
          </a:bodyPr>
          <a:lstStyle/>
          <a:p>
            <a:pP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Kangaroo is the unique animal in Australia.</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43" name="Rectangle 42"/>
          <p:cNvSpPr/>
          <p:nvPr/>
        </p:nvSpPr>
        <p:spPr>
          <a:xfrm>
            <a:off x="1474250" y="8517234"/>
            <a:ext cx="16707677" cy="861774"/>
          </a:xfrm>
          <a:prstGeom prst="rect">
            <a:avLst/>
          </a:prstGeom>
        </p:spPr>
        <p:txBody>
          <a:bodyPr wrap="square">
            <a:spAutoFit/>
          </a:bodyPr>
          <a:lstStyle/>
          <a:p>
            <a:pPr>
              <a:lnSpc>
                <a:spcPct val="100000"/>
              </a:lnSpc>
              <a:spcAft>
                <a:spcPts val="0"/>
              </a:spcAft>
            </a:pPr>
            <a:r>
              <a:rPr lang="vi-VN" sz="5000" b="1" dirty="0">
                <a:solidFill>
                  <a:srgbClr val="C00000"/>
                </a:solidFill>
                <a:latin typeface="Agency FB" panose="020B0503020202020204" pitchFamily="34" charset="0"/>
                <a:ea typeface="Cambria" panose="02040503050406030204" pitchFamily="18" charset="0"/>
                <a:cs typeface="Cambria" panose="02040503050406030204" pitchFamily="18" charset="0"/>
              </a:rPr>
              <a:t>Big Ben Tower is one of the most famous symbols in England.</a:t>
            </a:r>
            <a:endParaRPr lang="en-US" sz="50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randombar(horizontal)">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randombar(horizontal)">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randombar(horizontal)">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randombar(horizontal)">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641457" y="495300"/>
            <a:ext cx="17544481" cy="9428717"/>
            <a:chOff x="0" y="0"/>
            <a:chExt cx="2365634" cy="2069875"/>
          </a:xfrm>
        </p:grpSpPr>
        <p:sp>
          <p:nvSpPr>
            <p:cNvPr id="4" name="Freeform 4"/>
            <p:cNvSpPr/>
            <p:nvPr/>
          </p:nvSpPr>
          <p:spPr>
            <a:xfrm>
              <a:off x="0" y="0"/>
              <a:ext cx="2365634" cy="2069875"/>
            </a:xfrm>
            <a:custGeom>
              <a:avLst/>
              <a:gdLst/>
              <a:ahLst/>
              <a:cxnLst/>
              <a:rect l="l" t="t" r="r" b="b"/>
              <a:pathLst>
                <a:path w="2365634" h="2069875">
                  <a:moveTo>
                    <a:pt x="41979" y="0"/>
                  </a:moveTo>
                  <a:lnTo>
                    <a:pt x="2323654" y="0"/>
                  </a:lnTo>
                  <a:cubicBezTo>
                    <a:pt x="2346839" y="0"/>
                    <a:pt x="2365634" y="18795"/>
                    <a:pt x="2365634" y="41979"/>
                  </a:cubicBezTo>
                  <a:lnTo>
                    <a:pt x="2365634" y="2027895"/>
                  </a:lnTo>
                  <a:cubicBezTo>
                    <a:pt x="2365634" y="2039029"/>
                    <a:pt x="2361211" y="2049706"/>
                    <a:pt x="2353338" y="2057579"/>
                  </a:cubicBezTo>
                  <a:cubicBezTo>
                    <a:pt x="2345465" y="2065452"/>
                    <a:pt x="2334788" y="2069875"/>
                    <a:pt x="2323654" y="2069875"/>
                  </a:cubicBezTo>
                  <a:lnTo>
                    <a:pt x="41979" y="2069875"/>
                  </a:lnTo>
                  <a:cubicBezTo>
                    <a:pt x="30846" y="2069875"/>
                    <a:pt x="20168" y="2065452"/>
                    <a:pt x="12295" y="2057579"/>
                  </a:cubicBezTo>
                  <a:cubicBezTo>
                    <a:pt x="4423" y="2049706"/>
                    <a:pt x="0" y="2039029"/>
                    <a:pt x="0" y="2027895"/>
                  </a:cubicBezTo>
                  <a:lnTo>
                    <a:pt x="0" y="41979"/>
                  </a:lnTo>
                  <a:cubicBezTo>
                    <a:pt x="0" y="30846"/>
                    <a:pt x="4423" y="20168"/>
                    <a:pt x="12295" y="12295"/>
                  </a:cubicBezTo>
                  <a:cubicBezTo>
                    <a:pt x="20168" y="4423"/>
                    <a:pt x="30846" y="0"/>
                    <a:pt x="41979"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4" name="Freeform 34"/>
          <p:cNvSpPr/>
          <p:nvPr/>
        </p:nvSpPr>
        <p:spPr>
          <a:xfrm>
            <a:off x="121949" y="8807118"/>
            <a:ext cx="2315168" cy="1612199"/>
          </a:xfrm>
          <a:custGeom>
            <a:avLst/>
            <a:gdLst/>
            <a:ahLst/>
            <a:cxnLst/>
            <a:rect l="l" t="t" r="r" b="b"/>
            <a:pathLst>
              <a:path w="2315168" h="1612199">
                <a:moveTo>
                  <a:pt x="0" y="0"/>
                </a:moveTo>
                <a:lnTo>
                  <a:pt x="2315167" y="0"/>
                </a:lnTo>
                <a:lnTo>
                  <a:pt x="2315167" y="1612199"/>
                </a:lnTo>
                <a:lnTo>
                  <a:pt x="0" y="1612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5" name="Freeform 35"/>
          <p:cNvSpPr/>
          <p:nvPr/>
        </p:nvSpPr>
        <p:spPr>
          <a:xfrm>
            <a:off x="17255289" y="1066406"/>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7" name="Rectangle 36"/>
          <p:cNvSpPr/>
          <p:nvPr/>
        </p:nvSpPr>
        <p:spPr>
          <a:xfrm>
            <a:off x="704081" y="495300"/>
            <a:ext cx="17524349" cy="769441"/>
          </a:xfrm>
          <a:prstGeom prst="rect">
            <a:avLst/>
          </a:prstGeom>
        </p:spPr>
        <p:txBody>
          <a:bodyPr wrap="none">
            <a:spAutoFit/>
          </a:bodyPr>
          <a:lstStyle/>
          <a:p>
            <a:r>
              <a:rPr lang="en-US" sz="4400" b="1" dirty="0">
                <a:solidFill>
                  <a:srgbClr val="0070C0"/>
                </a:solidFill>
                <a:latin typeface="Agency FB" panose="020B0503020202020204" pitchFamily="34" charset="0"/>
              </a:rPr>
              <a:t>Exercise 2. Rewrite the sentences without changing the meaning of the original sentences.</a:t>
            </a:r>
            <a:endParaRPr lang="en-US" sz="4400" dirty="0">
              <a:solidFill>
                <a:srgbClr val="0070C0"/>
              </a:solidFill>
              <a:latin typeface="Agency FB" panose="020B0503020202020204" pitchFamily="34" charset="0"/>
            </a:endParaRPr>
          </a:p>
        </p:txBody>
      </p:sp>
      <p:sp>
        <p:nvSpPr>
          <p:cNvPr id="38" name="Rectangle 37"/>
          <p:cNvSpPr/>
          <p:nvPr/>
        </p:nvSpPr>
        <p:spPr>
          <a:xfrm>
            <a:off x="1160455" y="1438295"/>
            <a:ext cx="16611600" cy="7786747"/>
          </a:xfrm>
          <a:prstGeom prst="rect">
            <a:avLst/>
          </a:prstGeom>
        </p:spPr>
        <p:txBody>
          <a:bodyPr wrap="square">
            <a:spAutoFit/>
          </a:bodyPr>
          <a:lstStyle/>
          <a:p>
            <a:r>
              <a:rPr lang="en-US" sz="5000" dirty="0">
                <a:latin typeface="Agency FB" panose="020B0503020202020204" pitchFamily="34" charset="0"/>
              </a:rPr>
              <a:t>1. There is a big library in Lan’s school.</a:t>
            </a:r>
          </a:p>
          <a:p>
            <a:r>
              <a:rPr lang="en-US" sz="5000" dirty="0">
                <a:latin typeface="Agency FB" panose="020B0503020202020204" pitchFamily="34" charset="0"/>
                <a:sym typeface="Wingdings" panose="05000000000000000000" pitchFamily="2" charset="2"/>
              </a:rPr>
              <a:t></a:t>
            </a:r>
            <a:r>
              <a:rPr lang="en-US" sz="5000" dirty="0">
                <a:latin typeface="Agency FB" panose="020B0503020202020204" pitchFamily="34" charset="0"/>
              </a:rPr>
              <a:t> Lan’s school</a:t>
            </a:r>
          </a:p>
          <a:p>
            <a:r>
              <a:rPr lang="en-US" sz="5000" dirty="0">
                <a:latin typeface="Agency FB" panose="020B0503020202020204" pitchFamily="34" charset="0"/>
              </a:rPr>
              <a:t>2. Lan learns Math very well.</a:t>
            </a:r>
          </a:p>
          <a:p>
            <a:r>
              <a:rPr lang="en-US" sz="5000" dirty="0">
                <a:latin typeface="Agency FB" panose="020B0503020202020204" pitchFamily="34" charset="0"/>
                <a:sym typeface="Wingdings" panose="05000000000000000000" pitchFamily="2" charset="2"/>
              </a:rPr>
              <a:t></a:t>
            </a:r>
            <a:r>
              <a:rPr lang="en-US" sz="5000" dirty="0">
                <a:latin typeface="Agency FB" panose="020B0503020202020204" pitchFamily="34" charset="0"/>
              </a:rPr>
              <a:t> Lan is very</a:t>
            </a:r>
          </a:p>
          <a:p>
            <a:r>
              <a:rPr lang="en-US" sz="5000" dirty="0">
                <a:latin typeface="Agency FB" panose="020B0503020202020204" pitchFamily="34" charset="0"/>
              </a:rPr>
              <a:t>3. Which subject do you like best?</a:t>
            </a:r>
          </a:p>
          <a:p>
            <a:r>
              <a:rPr lang="en-US" sz="5000" dirty="0">
                <a:latin typeface="Agency FB" panose="020B0503020202020204" pitchFamily="34" charset="0"/>
                <a:sym typeface="Wingdings" panose="05000000000000000000" pitchFamily="2" charset="2"/>
              </a:rPr>
              <a:t></a:t>
            </a:r>
            <a:r>
              <a:rPr lang="en-US" sz="5000" dirty="0">
                <a:latin typeface="Agency FB" panose="020B0503020202020204" pitchFamily="34" charset="0"/>
              </a:rPr>
              <a:t> What is your</a:t>
            </a:r>
          </a:p>
          <a:p>
            <a:r>
              <a:rPr lang="en-US" sz="5000" dirty="0">
                <a:latin typeface="Agency FB" panose="020B0503020202020204" pitchFamily="34" charset="0"/>
              </a:rPr>
              <a:t>4. Why don’t we go swimming?</a:t>
            </a:r>
          </a:p>
          <a:p>
            <a:r>
              <a:rPr lang="en-US" sz="5000" dirty="0">
                <a:latin typeface="Agency FB" panose="020B0503020202020204" pitchFamily="34" charset="0"/>
                <a:sym typeface="Wingdings" panose="05000000000000000000" pitchFamily="2" charset="2"/>
              </a:rPr>
              <a:t></a:t>
            </a:r>
            <a:r>
              <a:rPr lang="en-US" sz="5000" dirty="0">
                <a:latin typeface="Agency FB" panose="020B0503020202020204" pitchFamily="34" charset="0"/>
              </a:rPr>
              <a:t> What about</a:t>
            </a:r>
          </a:p>
          <a:p>
            <a:r>
              <a:rPr lang="en-US" sz="5000" dirty="0">
                <a:latin typeface="Agency FB" panose="020B0503020202020204" pitchFamily="34" charset="0"/>
              </a:rPr>
              <a:t>5. The birthday cake is very delicious.</a:t>
            </a:r>
          </a:p>
          <a:p>
            <a:r>
              <a:rPr lang="en-US" sz="5000" dirty="0">
                <a:latin typeface="Agency FB" panose="020B0503020202020204" pitchFamily="34" charset="0"/>
                <a:sym typeface="Wingdings" panose="05000000000000000000" pitchFamily="2" charset="2"/>
              </a:rPr>
              <a:t></a:t>
            </a:r>
            <a:r>
              <a:rPr lang="en-US" sz="5000" dirty="0">
                <a:latin typeface="Agency FB" panose="020B0503020202020204" pitchFamily="34" charset="0"/>
              </a:rPr>
              <a:t> What </a:t>
            </a:r>
          </a:p>
        </p:txBody>
      </p:sp>
      <p:sp>
        <p:nvSpPr>
          <p:cNvPr id="15" name="Rectangle 14"/>
          <p:cNvSpPr/>
          <p:nvPr/>
        </p:nvSpPr>
        <p:spPr>
          <a:xfrm>
            <a:off x="4419600" y="2192569"/>
            <a:ext cx="6954077" cy="861774"/>
          </a:xfrm>
          <a:prstGeom prst="rect">
            <a:avLst/>
          </a:prstGeom>
        </p:spPr>
        <p:txBody>
          <a:bodyPr wrap="square">
            <a:spAutoFit/>
          </a:bodyPr>
          <a:lstStyle/>
          <a:p>
            <a:pPr>
              <a:lnSpc>
                <a:spcPct val="100000"/>
              </a:lnSpc>
              <a:spcAft>
                <a:spcPts val="0"/>
              </a:spcAft>
            </a:pPr>
            <a:r>
              <a:rPr lang="vi-VN" sz="5000">
                <a:solidFill>
                  <a:srgbClr val="C00000"/>
                </a:solidFill>
                <a:latin typeface="Agency FB" panose="020B0503020202020204" pitchFamily="34" charset="0"/>
                <a:ea typeface="Cambria" panose="02040503050406030204" pitchFamily="18" charset="0"/>
                <a:cs typeface="Cambria" panose="02040503050406030204" pitchFamily="18" charset="0"/>
              </a:rPr>
              <a:t>has a big library.</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6" name="Rectangle 15"/>
          <p:cNvSpPr/>
          <p:nvPr/>
        </p:nvSpPr>
        <p:spPr>
          <a:xfrm>
            <a:off x="4191000" y="3808617"/>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good at Math.</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7" name="Rectangle 16"/>
          <p:cNvSpPr/>
          <p:nvPr/>
        </p:nvSpPr>
        <p:spPr>
          <a:xfrm>
            <a:off x="4595251" y="5233405"/>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favourite subject?</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8" name="Rectangle 17"/>
          <p:cNvSpPr/>
          <p:nvPr/>
        </p:nvSpPr>
        <p:spPr>
          <a:xfrm>
            <a:off x="4323523" y="6798336"/>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going swimming?</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9" name="Rectangle 18"/>
          <p:cNvSpPr/>
          <p:nvPr/>
        </p:nvSpPr>
        <p:spPr>
          <a:xfrm>
            <a:off x="3078574" y="8311387"/>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a delicious birthday cake!</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59419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641457" y="495300"/>
            <a:ext cx="17544481" cy="9428717"/>
            <a:chOff x="0" y="0"/>
            <a:chExt cx="2365634" cy="2069875"/>
          </a:xfrm>
        </p:grpSpPr>
        <p:sp>
          <p:nvSpPr>
            <p:cNvPr id="4" name="Freeform 4"/>
            <p:cNvSpPr/>
            <p:nvPr/>
          </p:nvSpPr>
          <p:spPr>
            <a:xfrm>
              <a:off x="0" y="0"/>
              <a:ext cx="2365634" cy="2069875"/>
            </a:xfrm>
            <a:custGeom>
              <a:avLst/>
              <a:gdLst/>
              <a:ahLst/>
              <a:cxnLst/>
              <a:rect l="l" t="t" r="r" b="b"/>
              <a:pathLst>
                <a:path w="2365634" h="2069875">
                  <a:moveTo>
                    <a:pt x="41979" y="0"/>
                  </a:moveTo>
                  <a:lnTo>
                    <a:pt x="2323654" y="0"/>
                  </a:lnTo>
                  <a:cubicBezTo>
                    <a:pt x="2346839" y="0"/>
                    <a:pt x="2365634" y="18795"/>
                    <a:pt x="2365634" y="41979"/>
                  </a:cubicBezTo>
                  <a:lnTo>
                    <a:pt x="2365634" y="2027895"/>
                  </a:lnTo>
                  <a:cubicBezTo>
                    <a:pt x="2365634" y="2039029"/>
                    <a:pt x="2361211" y="2049706"/>
                    <a:pt x="2353338" y="2057579"/>
                  </a:cubicBezTo>
                  <a:cubicBezTo>
                    <a:pt x="2345465" y="2065452"/>
                    <a:pt x="2334788" y="2069875"/>
                    <a:pt x="2323654" y="2069875"/>
                  </a:cubicBezTo>
                  <a:lnTo>
                    <a:pt x="41979" y="2069875"/>
                  </a:lnTo>
                  <a:cubicBezTo>
                    <a:pt x="30846" y="2069875"/>
                    <a:pt x="20168" y="2065452"/>
                    <a:pt x="12295" y="2057579"/>
                  </a:cubicBezTo>
                  <a:cubicBezTo>
                    <a:pt x="4423" y="2049706"/>
                    <a:pt x="0" y="2039029"/>
                    <a:pt x="0" y="2027895"/>
                  </a:cubicBezTo>
                  <a:lnTo>
                    <a:pt x="0" y="41979"/>
                  </a:lnTo>
                  <a:cubicBezTo>
                    <a:pt x="0" y="30846"/>
                    <a:pt x="4423" y="20168"/>
                    <a:pt x="12295" y="12295"/>
                  </a:cubicBezTo>
                  <a:cubicBezTo>
                    <a:pt x="20168" y="4423"/>
                    <a:pt x="30846" y="0"/>
                    <a:pt x="41979"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4" name="Freeform 34"/>
          <p:cNvSpPr/>
          <p:nvPr/>
        </p:nvSpPr>
        <p:spPr>
          <a:xfrm>
            <a:off x="121949" y="8807118"/>
            <a:ext cx="2315168" cy="1612199"/>
          </a:xfrm>
          <a:custGeom>
            <a:avLst/>
            <a:gdLst/>
            <a:ahLst/>
            <a:cxnLst/>
            <a:rect l="l" t="t" r="r" b="b"/>
            <a:pathLst>
              <a:path w="2315168" h="1612199">
                <a:moveTo>
                  <a:pt x="0" y="0"/>
                </a:moveTo>
                <a:lnTo>
                  <a:pt x="2315167" y="0"/>
                </a:lnTo>
                <a:lnTo>
                  <a:pt x="2315167" y="1612199"/>
                </a:lnTo>
                <a:lnTo>
                  <a:pt x="0" y="16121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5" name="Freeform 35"/>
          <p:cNvSpPr/>
          <p:nvPr/>
        </p:nvSpPr>
        <p:spPr>
          <a:xfrm>
            <a:off x="17255289" y="1066406"/>
            <a:ext cx="1853276" cy="1846537"/>
          </a:xfrm>
          <a:custGeom>
            <a:avLst/>
            <a:gdLst/>
            <a:ahLst/>
            <a:cxnLst/>
            <a:rect l="l" t="t" r="r" b="b"/>
            <a:pathLst>
              <a:path w="1853276" h="1846537">
                <a:moveTo>
                  <a:pt x="0" y="0"/>
                </a:moveTo>
                <a:lnTo>
                  <a:pt x="1853276" y="0"/>
                </a:lnTo>
                <a:lnTo>
                  <a:pt x="1853276" y="1846537"/>
                </a:lnTo>
                <a:lnTo>
                  <a:pt x="0" y="18465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7" name="Rectangle 36"/>
          <p:cNvSpPr/>
          <p:nvPr/>
        </p:nvSpPr>
        <p:spPr>
          <a:xfrm>
            <a:off x="704081" y="495300"/>
            <a:ext cx="17524349" cy="769441"/>
          </a:xfrm>
          <a:prstGeom prst="rect">
            <a:avLst/>
          </a:prstGeom>
        </p:spPr>
        <p:txBody>
          <a:bodyPr wrap="none">
            <a:spAutoFit/>
          </a:bodyPr>
          <a:lstStyle/>
          <a:p>
            <a:r>
              <a:rPr lang="en-US" sz="4400" b="1" dirty="0">
                <a:solidFill>
                  <a:srgbClr val="0070C0"/>
                </a:solidFill>
                <a:latin typeface="Agency FB" panose="020B0503020202020204" pitchFamily="34" charset="0"/>
              </a:rPr>
              <a:t>Exercise 2. Rewrite the sentences without changing the meaning of the original sentences.</a:t>
            </a:r>
            <a:endParaRPr lang="en-US" sz="4400" dirty="0">
              <a:solidFill>
                <a:srgbClr val="0070C0"/>
              </a:solidFill>
              <a:latin typeface="Agency FB" panose="020B0503020202020204" pitchFamily="34" charset="0"/>
            </a:endParaRPr>
          </a:p>
        </p:txBody>
      </p:sp>
      <p:sp>
        <p:nvSpPr>
          <p:cNvPr id="38" name="Rectangle 37"/>
          <p:cNvSpPr/>
          <p:nvPr/>
        </p:nvSpPr>
        <p:spPr>
          <a:xfrm>
            <a:off x="1160456" y="1592261"/>
            <a:ext cx="16611600" cy="8217634"/>
          </a:xfrm>
          <a:prstGeom prst="rect">
            <a:avLst/>
          </a:prstGeom>
        </p:spPr>
        <p:txBody>
          <a:bodyPr wrap="square">
            <a:spAutoFit/>
          </a:bodyPr>
          <a:lstStyle/>
          <a:p>
            <a:r>
              <a:rPr lang="en-US" sz="4800" b="1" dirty="0">
                <a:latin typeface="Agency FB" panose="020B0503020202020204" pitchFamily="34" charset="0"/>
              </a:rPr>
              <a:t>6.</a:t>
            </a:r>
            <a:r>
              <a:rPr lang="en-US" sz="4800" dirty="0">
                <a:latin typeface="Agency FB" panose="020B0503020202020204" pitchFamily="34" charset="0"/>
              </a:rPr>
              <a:t> When is her birthday?</a:t>
            </a:r>
          </a:p>
          <a:p>
            <a:r>
              <a:rPr lang="en-US" sz="4800" dirty="0">
                <a:latin typeface="Agency FB" panose="020B0503020202020204" pitchFamily="34" charset="0"/>
                <a:sym typeface="Wingdings" panose="05000000000000000000" pitchFamily="2" charset="2"/>
              </a:rPr>
              <a:t></a:t>
            </a:r>
            <a:r>
              <a:rPr lang="en-US" sz="4800" dirty="0">
                <a:latin typeface="Agency FB" panose="020B0503020202020204" pitchFamily="34" charset="0"/>
              </a:rPr>
              <a:t> What</a:t>
            </a:r>
          </a:p>
          <a:p>
            <a:r>
              <a:rPr lang="en-US" sz="4800" b="1" dirty="0">
                <a:latin typeface="Agency FB" panose="020B0503020202020204" pitchFamily="34" charset="0"/>
              </a:rPr>
              <a:t>7.</a:t>
            </a:r>
            <a:r>
              <a:rPr lang="en-US" sz="4800" dirty="0">
                <a:latin typeface="Agency FB" panose="020B0503020202020204" pitchFamily="34" charset="0"/>
              </a:rPr>
              <a:t> Nam works more hours than Lan.</a:t>
            </a:r>
          </a:p>
          <a:p>
            <a:r>
              <a:rPr lang="en-US" sz="4800" dirty="0">
                <a:latin typeface="Agency FB" panose="020B0503020202020204" pitchFamily="34" charset="0"/>
                <a:sym typeface="Wingdings" panose="05000000000000000000" pitchFamily="2" charset="2"/>
              </a:rPr>
              <a:t></a:t>
            </a:r>
            <a:r>
              <a:rPr lang="en-US" sz="4800" dirty="0">
                <a:latin typeface="Agency FB" panose="020B0503020202020204" pitchFamily="34" charset="0"/>
              </a:rPr>
              <a:t> Lan works</a:t>
            </a:r>
          </a:p>
          <a:p>
            <a:r>
              <a:rPr lang="en-US" sz="4800" b="1" dirty="0">
                <a:latin typeface="Agency FB" panose="020B0503020202020204" pitchFamily="34" charset="0"/>
              </a:rPr>
              <a:t>8.</a:t>
            </a:r>
            <a:r>
              <a:rPr lang="en-US" sz="4800" dirty="0">
                <a:latin typeface="Agency FB" panose="020B0503020202020204" pitchFamily="34" charset="0"/>
              </a:rPr>
              <a:t> Nile River is longer than any rivers in the world.</a:t>
            </a:r>
          </a:p>
          <a:p>
            <a:r>
              <a:rPr lang="en-US" sz="4800" dirty="0">
                <a:latin typeface="Agency FB" panose="020B0503020202020204" pitchFamily="34" charset="0"/>
                <a:sym typeface="Wingdings" panose="05000000000000000000" pitchFamily="2" charset="2"/>
              </a:rPr>
              <a:t></a:t>
            </a:r>
            <a:r>
              <a:rPr lang="en-US" sz="4800" dirty="0">
                <a:latin typeface="Agency FB" panose="020B0503020202020204" pitchFamily="34" charset="0"/>
              </a:rPr>
              <a:t> Nile River is</a:t>
            </a:r>
          </a:p>
          <a:p>
            <a:r>
              <a:rPr lang="en-US" sz="4800" b="1" dirty="0">
                <a:latin typeface="Agency FB" panose="020B0503020202020204" pitchFamily="34" charset="0"/>
              </a:rPr>
              <a:t>9.</a:t>
            </a:r>
            <a:r>
              <a:rPr lang="en-US" sz="4800" dirty="0">
                <a:latin typeface="Agency FB" panose="020B0503020202020204" pitchFamily="34" charset="0"/>
              </a:rPr>
              <a:t> The school library has over five thousand books.</a:t>
            </a:r>
          </a:p>
          <a:p>
            <a:r>
              <a:rPr lang="en-US" sz="4800" dirty="0">
                <a:latin typeface="Agency FB" panose="020B0503020202020204" pitchFamily="34" charset="0"/>
                <a:sym typeface="Wingdings" panose="05000000000000000000" pitchFamily="2" charset="2"/>
              </a:rPr>
              <a:t></a:t>
            </a:r>
            <a:r>
              <a:rPr lang="en-US" sz="4800" dirty="0">
                <a:latin typeface="Agency FB" panose="020B0503020202020204" pitchFamily="34" charset="0"/>
              </a:rPr>
              <a:t> There are</a:t>
            </a:r>
          </a:p>
          <a:p>
            <a:r>
              <a:rPr lang="en-US" sz="4800" b="1" dirty="0">
                <a:latin typeface="Agency FB" panose="020B0503020202020204" pitchFamily="34" charset="0"/>
              </a:rPr>
              <a:t>10.</a:t>
            </a:r>
            <a:r>
              <a:rPr lang="en-US" sz="4800" dirty="0">
                <a:latin typeface="Agency FB" panose="020B0503020202020204" pitchFamily="34" charset="0"/>
              </a:rPr>
              <a:t> Ha </a:t>
            </a:r>
            <a:r>
              <a:rPr lang="en-US" sz="4800" dirty="0" err="1">
                <a:latin typeface="Agency FB" panose="020B0503020202020204" pitchFamily="34" charset="0"/>
              </a:rPr>
              <a:t>Noi</a:t>
            </a:r>
            <a:r>
              <a:rPr lang="en-US" sz="4800" dirty="0">
                <a:latin typeface="Agency FB" panose="020B0503020202020204" pitchFamily="34" charset="0"/>
              </a:rPr>
              <a:t> has many interesting places.</a:t>
            </a:r>
          </a:p>
          <a:p>
            <a:r>
              <a:rPr lang="en-US" sz="4800" dirty="0">
                <a:latin typeface="Agency FB" panose="020B0503020202020204" pitchFamily="34" charset="0"/>
                <a:sym typeface="Wingdings" panose="05000000000000000000" pitchFamily="2" charset="2"/>
              </a:rPr>
              <a:t></a:t>
            </a:r>
            <a:r>
              <a:rPr lang="en-US" sz="4800" dirty="0">
                <a:latin typeface="Agency FB" panose="020B0503020202020204" pitchFamily="34" charset="0"/>
              </a:rPr>
              <a:t> There are</a:t>
            </a:r>
          </a:p>
          <a:p>
            <a:r>
              <a:rPr lang="en-US" sz="4800" b="1" dirty="0">
                <a:latin typeface="Agency FB" panose="020B0503020202020204" pitchFamily="34" charset="0"/>
              </a:rPr>
              <a:t> </a:t>
            </a:r>
            <a:endParaRPr lang="en-US" sz="4800" dirty="0">
              <a:latin typeface="Agency FB" panose="020B0503020202020204" pitchFamily="34" charset="0"/>
            </a:endParaRPr>
          </a:p>
        </p:txBody>
      </p:sp>
      <p:sp>
        <p:nvSpPr>
          <p:cNvPr id="10" name="Rectangle 9"/>
          <p:cNvSpPr/>
          <p:nvPr/>
        </p:nvSpPr>
        <p:spPr>
          <a:xfrm>
            <a:off x="3028123" y="2330450"/>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is her date of birth?</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4038600" y="3755796"/>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fewer hours than Nam.</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4551947" y="5254530"/>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the longest river in the world.</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4008784" y="6670438"/>
            <a:ext cx="14696153"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over five thousand books in the school library,</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3888972" y="8158080"/>
            <a:ext cx="6954077" cy="861774"/>
          </a:xfrm>
          <a:prstGeom prst="rect">
            <a:avLst/>
          </a:prstGeom>
        </p:spPr>
        <p:txBody>
          <a:bodyPr wrap="square">
            <a:spAutoFit/>
          </a:bodyPr>
          <a:lstStyle/>
          <a:p>
            <a:pPr>
              <a:lnSpc>
                <a:spcPct val="100000"/>
              </a:lnSpc>
              <a:spcAft>
                <a:spcPts val="0"/>
              </a:spcAft>
            </a:pPr>
            <a:r>
              <a:rPr lang="vi-VN" sz="5000" dirty="0">
                <a:solidFill>
                  <a:srgbClr val="C00000"/>
                </a:solidFill>
                <a:latin typeface="Agency FB" panose="020B0503020202020204" pitchFamily="34" charset="0"/>
                <a:ea typeface="Cambria" panose="02040503050406030204" pitchFamily="18" charset="0"/>
                <a:cs typeface="Cambria" panose="02040503050406030204" pitchFamily="18" charset="0"/>
              </a:rPr>
              <a:t>many interesting places in Ha Noi.</a:t>
            </a:r>
            <a:endParaRPr lang="en-US" sz="50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31545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EE27E"/>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06A720C-F9EA-6CCA-8C6E-EAA142AC5A45}"/>
              </a:ext>
            </a:extLst>
          </p:cNvPr>
          <p:cNvSpPr txBox="1"/>
          <p:nvPr/>
        </p:nvSpPr>
        <p:spPr>
          <a:xfrm>
            <a:off x="4637180" y="4027254"/>
            <a:ext cx="9425354" cy="523220"/>
          </a:xfrm>
          <a:prstGeom prst="rect">
            <a:avLst/>
          </a:prstGeom>
          <a:noFill/>
        </p:spPr>
        <p:txBody>
          <a:bodyPr wrap="square">
            <a:spAutoFit/>
          </a:bodyPr>
          <a:lstStyle/>
          <a:p>
            <a:r>
              <a:rPr lang="en-US" sz="2800" dirty="0"/>
              <a:t>CT: 0869444191</a:t>
            </a:r>
          </a:p>
        </p:txBody>
      </p:sp>
      <p:sp>
        <p:nvSpPr>
          <p:cNvPr id="2" name="Freeform 2"/>
          <p:cNvSpPr/>
          <p:nvPr/>
        </p:nvSpPr>
        <p:spPr>
          <a:xfrm>
            <a:off x="0" y="0"/>
            <a:ext cx="18705446" cy="10509060"/>
          </a:xfrm>
          <a:custGeom>
            <a:avLst/>
            <a:gdLst/>
            <a:ahLst/>
            <a:cxnLst/>
            <a:rect l="l" t="t" r="r" b="b"/>
            <a:pathLst>
              <a:path w="18705446" h="10509060">
                <a:moveTo>
                  <a:pt x="0" y="0"/>
                </a:moveTo>
                <a:lnTo>
                  <a:pt x="18705446" y="0"/>
                </a:lnTo>
                <a:lnTo>
                  <a:pt x="18705446" y="10509060"/>
                </a:lnTo>
                <a:lnTo>
                  <a:pt x="0" y="105090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4225466" y="3568755"/>
            <a:ext cx="9837068" cy="3149490"/>
            <a:chOff x="0" y="0"/>
            <a:chExt cx="2474178" cy="792147"/>
          </a:xfrm>
        </p:grpSpPr>
        <p:sp>
          <p:nvSpPr>
            <p:cNvPr id="4" name="Freeform 4"/>
            <p:cNvSpPr/>
            <p:nvPr/>
          </p:nvSpPr>
          <p:spPr>
            <a:xfrm>
              <a:off x="0" y="0"/>
              <a:ext cx="2474178" cy="792147"/>
            </a:xfrm>
            <a:custGeom>
              <a:avLst/>
              <a:gdLst/>
              <a:ahLst/>
              <a:cxnLst/>
              <a:rect l="l" t="t" r="r" b="b"/>
              <a:pathLst>
                <a:path w="2474178" h="792147">
                  <a:moveTo>
                    <a:pt x="40138" y="0"/>
                  </a:moveTo>
                  <a:lnTo>
                    <a:pt x="2434041" y="0"/>
                  </a:lnTo>
                  <a:cubicBezTo>
                    <a:pt x="2444686" y="0"/>
                    <a:pt x="2454895" y="4229"/>
                    <a:pt x="2462422" y="11756"/>
                  </a:cubicBezTo>
                  <a:cubicBezTo>
                    <a:pt x="2469950" y="19283"/>
                    <a:pt x="2474178" y="29493"/>
                    <a:pt x="2474178" y="40138"/>
                  </a:cubicBezTo>
                  <a:lnTo>
                    <a:pt x="2474178" y="752009"/>
                  </a:lnTo>
                  <a:cubicBezTo>
                    <a:pt x="2474178" y="774176"/>
                    <a:pt x="2456208" y="792147"/>
                    <a:pt x="2434041" y="792147"/>
                  </a:cubicBezTo>
                  <a:lnTo>
                    <a:pt x="40138" y="792147"/>
                  </a:lnTo>
                  <a:cubicBezTo>
                    <a:pt x="29493" y="792147"/>
                    <a:pt x="19283" y="787918"/>
                    <a:pt x="11756" y="780391"/>
                  </a:cubicBezTo>
                  <a:cubicBezTo>
                    <a:pt x="4229" y="772863"/>
                    <a:pt x="0" y="762654"/>
                    <a:pt x="0" y="752009"/>
                  </a:cubicBezTo>
                  <a:lnTo>
                    <a:pt x="0" y="40138"/>
                  </a:lnTo>
                  <a:cubicBezTo>
                    <a:pt x="0" y="29493"/>
                    <a:pt x="4229" y="19283"/>
                    <a:pt x="11756" y="11756"/>
                  </a:cubicBezTo>
                  <a:cubicBezTo>
                    <a:pt x="19283" y="4229"/>
                    <a:pt x="29493" y="0"/>
                    <a:pt x="40138" y="0"/>
                  </a:cubicBezTo>
                  <a:close/>
                </a:path>
              </a:pathLst>
            </a:custGeom>
            <a:solidFill>
              <a:srgbClr val="FFF5D3"/>
            </a:solidFill>
            <a:ln w="38100" cap="rnd">
              <a:solidFill>
                <a:srgbClr val="000000"/>
              </a:solidFill>
              <a:prstDash val="solid"/>
              <a:round/>
            </a:ln>
          </p:spPr>
          <p:txBody>
            <a:bodyPr/>
            <a:lstStyle/>
            <a:p>
              <a:endParaRPr lang="en-US"/>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468667">
            <a:off x="1681091" y="6718245"/>
            <a:ext cx="1741724" cy="1767432"/>
          </a:xfrm>
          <a:custGeom>
            <a:avLst/>
            <a:gdLst/>
            <a:ahLst/>
            <a:cxnLst/>
            <a:rect l="l" t="t" r="r" b="b"/>
            <a:pathLst>
              <a:path w="1741724" h="1767432">
                <a:moveTo>
                  <a:pt x="0" y="0"/>
                </a:moveTo>
                <a:lnTo>
                  <a:pt x="1741724" y="0"/>
                </a:lnTo>
                <a:lnTo>
                  <a:pt x="1741724" y="1767432"/>
                </a:lnTo>
                <a:lnTo>
                  <a:pt x="0" y="17674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565059">
            <a:off x="14560121" y="1235976"/>
            <a:ext cx="1954592" cy="1904838"/>
          </a:xfrm>
          <a:custGeom>
            <a:avLst/>
            <a:gdLst/>
            <a:ahLst/>
            <a:cxnLst/>
            <a:rect l="l" t="t" r="r" b="b"/>
            <a:pathLst>
              <a:path w="1954592" h="1904838">
                <a:moveTo>
                  <a:pt x="0" y="0"/>
                </a:moveTo>
                <a:lnTo>
                  <a:pt x="1954592" y="0"/>
                </a:lnTo>
                <a:lnTo>
                  <a:pt x="1954592" y="1904839"/>
                </a:lnTo>
                <a:lnTo>
                  <a:pt x="0" y="19048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2513147">
            <a:off x="15144137" y="6436838"/>
            <a:ext cx="2115163" cy="2182626"/>
          </a:xfrm>
          <a:custGeom>
            <a:avLst/>
            <a:gdLst/>
            <a:ahLst/>
            <a:cxnLst/>
            <a:rect l="l" t="t" r="r" b="b"/>
            <a:pathLst>
              <a:path w="2115163" h="2182626">
                <a:moveTo>
                  <a:pt x="0" y="0"/>
                </a:moveTo>
                <a:lnTo>
                  <a:pt x="2115163" y="0"/>
                </a:lnTo>
                <a:lnTo>
                  <a:pt x="2115163" y="2182626"/>
                </a:lnTo>
                <a:lnTo>
                  <a:pt x="0" y="21826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964633">
            <a:off x="1727627" y="1214460"/>
            <a:ext cx="1648651" cy="2174479"/>
          </a:xfrm>
          <a:custGeom>
            <a:avLst/>
            <a:gdLst/>
            <a:ahLst/>
            <a:cxnLst/>
            <a:rect l="l" t="t" r="r" b="b"/>
            <a:pathLst>
              <a:path w="1648651" h="2174479">
                <a:moveTo>
                  <a:pt x="0" y="0"/>
                </a:moveTo>
                <a:lnTo>
                  <a:pt x="1648651" y="0"/>
                </a:lnTo>
                <a:lnTo>
                  <a:pt x="1648651" y="2174479"/>
                </a:lnTo>
                <a:lnTo>
                  <a:pt x="0" y="217447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a:off x="4604607" y="4671686"/>
            <a:ext cx="9078787" cy="1191278"/>
          </a:xfrm>
          <a:prstGeom prst="rect">
            <a:avLst/>
          </a:prstGeom>
        </p:spPr>
        <p:txBody>
          <a:bodyPr lIns="0" tIns="0" rIns="0" bIns="0" rtlCol="0" anchor="t">
            <a:spAutoFit/>
          </a:bodyPr>
          <a:lstStyle/>
          <a:p>
            <a:pPr algn="ctr">
              <a:lnSpc>
                <a:spcPts val="8803"/>
              </a:lnSpc>
            </a:pPr>
            <a:r>
              <a:rPr lang="en-US" sz="9466">
                <a:solidFill>
                  <a:srgbClr val="483A00"/>
                </a:solidFill>
                <a:latin typeface="Baloo Thambi"/>
              </a:rPr>
              <a:t>THANK YOU</a:t>
            </a:r>
          </a:p>
        </p:txBody>
      </p:sp>
      <p:sp>
        <p:nvSpPr>
          <p:cNvPr id="11" name="Freeform 11"/>
          <p:cNvSpPr/>
          <p:nvPr/>
        </p:nvSpPr>
        <p:spPr>
          <a:xfrm>
            <a:off x="12387612" y="5254530"/>
            <a:ext cx="1853276" cy="1846537"/>
          </a:xfrm>
          <a:custGeom>
            <a:avLst/>
            <a:gdLst/>
            <a:ahLst/>
            <a:cxnLst/>
            <a:rect l="l" t="t" r="r" b="b"/>
            <a:pathLst>
              <a:path w="1853276" h="1846537">
                <a:moveTo>
                  <a:pt x="0" y="0"/>
                </a:moveTo>
                <a:lnTo>
                  <a:pt x="1853277" y="0"/>
                </a:lnTo>
                <a:lnTo>
                  <a:pt x="1853277" y="1846537"/>
                </a:lnTo>
                <a:lnTo>
                  <a:pt x="0" y="18465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789</TotalTime>
  <Words>5647</Words>
  <Application>Microsoft Office PowerPoint</Application>
  <PresentationFormat>Custom</PresentationFormat>
  <Paragraphs>759</Paragraphs>
  <Slides>60</Slides>
  <Notes>3</Notes>
  <HiddenSlides>0</HiddenSlides>
  <MMClips>39</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60</vt:i4>
      </vt:variant>
    </vt:vector>
  </HeadingPairs>
  <TitlesOfParts>
    <vt:vector size="70" baseType="lpstr">
      <vt:lpstr>Calibri</vt:lpstr>
      <vt:lpstr>Catamaran</vt:lpstr>
      <vt:lpstr>Times New Roman</vt:lpstr>
      <vt:lpstr>Agency FB</vt:lpstr>
      <vt:lpstr>Arial</vt:lpstr>
      <vt:lpstr>Ink Free</vt:lpstr>
      <vt:lpstr>Chau Philomene One</vt:lpstr>
      <vt:lpstr>Wingdings</vt:lpstr>
      <vt:lpstr>Baloo Thambi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Administrator</cp:lastModifiedBy>
  <cp:revision>64</cp:revision>
  <dcterms:created xsi:type="dcterms:W3CDTF">2006-08-16T00:00:00Z</dcterms:created>
  <dcterms:modified xsi:type="dcterms:W3CDTF">2023-10-17T04:42:46Z</dcterms:modified>
  <dc:identifier>DAFxHvzV-Bg</dc:identifier>
</cp:coreProperties>
</file>