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723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960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png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wmf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0.wmf"/><Relationship Id="rId5" Type="http://schemas.openxmlformats.org/officeDocument/2006/relationships/image" Target="../media/image13.pn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42.png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8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1.png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25.wmf"/><Relationship Id="rId10" Type="http://schemas.openxmlformats.org/officeDocument/2006/relationships/image" Target="../media/image32.png"/><Relationship Id="rId19" Type="http://schemas.openxmlformats.org/officeDocument/2006/relationships/image" Target="../media/image27.wmf"/><Relationship Id="rId4" Type="http://schemas.openxmlformats.org/officeDocument/2006/relationships/image" Target="../media/image9.png"/><Relationship Id="rId9" Type="http://schemas.openxmlformats.org/officeDocument/2006/relationships/image" Target="../media/image38.png"/><Relationship Id="rId14" Type="http://schemas.openxmlformats.org/officeDocument/2006/relationships/oleObject" Target="../embeddings/oleObject14.bin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7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419474"/>
            <a:ext cx="4972655" cy="25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51" y="2231158"/>
            <a:ext cx="6761306" cy="11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" b="19851"/>
          <a:stretch/>
        </p:blipFill>
        <p:spPr bwMode="auto">
          <a:xfrm>
            <a:off x="4654549" y="1600200"/>
            <a:ext cx="6545263" cy="5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073504"/>
              </p:ext>
            </p:extLst>
          </p:nvPr>
        </p:nvGraphicFramePr>
        <p:xfrm>
          <a:off x="2589212" y="3878629"/>
          <a:ext cx="3157537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6" name="Equation" r:id="rId5" imgW="1473120" imgH="558720" progId="Equation.DSMT4">
                  <p:embed/>
                </p:oleObj>
              </mc:Choice>
              <mc:Fallback>
                <p:oleObj name="Equation" r:id="rId5" imgW="147312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3878629"/>
                        <a:ext cx="3157537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70012" y="2403180"/>
                <a:ext cx="108204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Vì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liên tục 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nên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cũng liên tục 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2403180"/>
                <a:ext cx="10820400" cy="492420"/>
              </a:xfrm>
              <a:prstGeom prst="rect">
                <a:avLst/>
              </a:prstGeom>
              <a:blipFill rotWithShape="1">
                <a:blip r:embed="rId7"/>
                <a:stretch>
                  <a:fillRect l="-620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70013" y="2971800"/>
                <a:ext cx="10591798" cy="90682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liên tục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 Do đó,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liên tục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3" y="2971800"/>
                <a:ext cx="10591798" cy="906829"/>
              </a:xfrm>
              <a:prstGeom prst="rect">
                <a:avLst/>
              </a:prstGeom>
              <a:blipFill rotWithShape="1">
                <a:blip r:embed="rId8"/>
                <a:stretch>
                  <a:fillRect l="-633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35225" y="291079"/>
                <a:ext cx="9753600" cy="13234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các hàm số liên tục tại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25" y="291079"/>
                <a:ext cx="9753600" cy="1323417"/>
              </a:xfrm>
              <a:prstGeom prst="rect">
                <a:avLst/>
              </a:prstGeom>
              <a:blipFill rotWithShape="1">
                <a:blip r:embed="rId9"/>
                <a:stretch>
                  <a:fillRect l="-750" t="-3226" b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54060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63042"/>
              </p:ext>
            </p:extLst>
          </p:nvPr>
        </p:nvGraphicFramePr>
        <p:xfrm>
          <a:off x="5233193" y="700563"/>
          <a:ext cx="2994819" cy="65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7" name="Equation" r:id="rId11" imgW="1396800" imgH="304560" progId="Equation.DSMT4">
                  <p:embed/>
                </p:oleObj>
              </mc:Choice>
              <mc:Fallback>
                <p:oleObj name="Equation" r:id="rId11" imgW="1396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33193" y="700563"/>
                        <a:ext cx="2994819" cy="65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70013" y="3962400"/>
            <a:ext cx="129539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30545"/>
              </p:ext>
            </p:extLst>
          </p:nvPr>
        </p:nvGraphicFramePr>
        <p:xfrm>
          <a:off x="6551612" y="3991122"/>
          <a:ext cx="22050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8" name="Equation" r:id="rId13" imgW="1028520" imgH="203040" progId="Equation.DSMT4">
                  <p:embed/>
                </p:oleObj>
              </mc:Choice>
              <mc:Fallback>
                <p:oleObj name="Equation" r:id="rId13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2" y="3991122"/>
                        <a:ext cx="22050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56185"/>
              </p:ext>
            </p:extLst>
          </p:nvPr>
        </p:nvGraphicFramePr>
        <p:xfrm>
          <a:off x="7300912" y="4648200"/>
          <a:ext cx="14430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9" name="Equation" r:id="rId15" imgW="672840" imgH="203040" progId="Equation.DSMT4">
                  <p:embed/>
                </p:oleObj>
              </mc:Choice>
              <mc:Fallback>
                <p:oleObj name="Equation" r:id="rId15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2" y="4648200"/>
                        <a:ext cx="14430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68388" y="2298905"/>
                <a:ext cx="7391400" cy="61392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8" y="2298905"/>
                <a:ext cx="7391400" cy="613928"/>
              </a:xfrm>
              <a:prstGeom prst="rect">
                <a:avLst/>
              </a:prstGeom>
              <a:blipFill rotWithShape="1">
                <a:blip r:embed="rId5"/>
                <a:stretch>
                  <a:fillRect l="-824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54249" y="274478"/>
            <a:ext cx="990441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tính liên tục của các hàm số sau trên tập xác định của chúng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1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5.15</a:t>
            </a:r>
            <a:endParaRPr lang="en-US" sz="8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89725"/>
              </p:ext>
            </p:extLst>
          </p:nvPr>
        </p:nvGraphicFramePr>
        <p:xfrm>
          <a:off x="2817812" y="740645"/>
          <a:ext cx="2860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7" imgW="1333440" imgH="431640" progId="Equation.DSMT4">
                  <p:embed/>
                </p:oleObj>
              </mc:Choice>
              <mc:Fallback>
                <p:oleObj name="Equation" r:id="rId7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7812" y="740645"/>
                        <a:ext cx="286067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68212"/>
              </p:ext>
            </p:extLst>
          </p:nvPr>
        </p:nvGraphicFramePr>
        <p:xfrm>
          <a:off x="8721722" y="2133600"/>
          <a:ext cx="15525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9" imgW="723600" imgH="482400" progId="Equation.DSMT4">
                  <p:embed/>
                </p:oleObj>
              </mc:Choice>
              <mc:Fallback>
                <p:oleObj name="Equation" r:id="rId9" imgW="723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1722" y="2133600"/>
                        <a:ext cx="1552575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42" y="685800"/>
            <a:ext cx="36861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6988" y="3172325"/>
                <a:ext cx="975360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Do đó, tập xác định của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ℝ \ {– 3; – 2} = (–∞; – 3) ∪ (– 3; – 2) ∪ (– 2; +∞).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8" y="3172325"/>
                <a:ext cx="9753600" cy="861752"/>
              </a:xfrm>
              <a:prstGeom prst="rect">
                <a:avLst/>
              </a:prstGeom>
              <a:blipFill rotWithShape="1">
                <a:blip r:embed="rId12"/>
                <a:stretch>
                  <a:fillRect l="-688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04925" y="4057629"/>
                <a:ext cx="9753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là hàm phân thức hữu tỉ nên nó liên tục trên tập xác định.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25" y="4057629"/>
                <a:ext cx="9753600" cy="492420"/>
              </a:xfrm>
              <a:prstGeom prst="rect">
                <a:avLst/>
              </a:prstGeom>
              <a:blipFill rotWithShape="1">
                <a:blip r:embed="rId13"/>
                <a:stretch>
                  <a:fillRect l="-625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04925" y="4559574"/>
                <a:ext cx="10736263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liên tục trên các khoảng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∞;–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), (–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;–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à (–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;+∞).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25" y="4559574"/>
                <a:ext cx="10736263" cy="537497"/>
              </a:xfrm>
              <a:prstGeom prst="rect">
                <a:avLst/>
              </a:prstGeom>
              <a:blipFill rotWithShape="1">
                <a:blip r:embed="rId14"/>
                <a:stretch>
                  <a:fillRect l="-568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65212" y="5229725"/>
            <a:ext cx="7391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ập xác định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của hàm số là R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5212" y="5757365"/>
                <a:ext cx="2670176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thì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2" y="5757365"/>
                <a:ext cx="2670176" cy="492420"/>
              </a:xfrm>
              <a:prstGeom prst="rect">
                <a:avLst/>
              </a:prstGeom>
              <a:blipFill rotWithShape="1">
                <a:blip r:embed="rId15"/>
                <a:stretch>
                  <a:fillRect l="-2511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01980"/>
              </p:ext>
            </p:extLst>
          </p:nvPr>
        </p:nvGraphicFramePr>
        <p:xfrm>
          <a:off x="3502026" y="5734550"/>
          <a:ext cx="17160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16" imgW="799920" imgH="241200" progId="Equation.DSMT4">
                  <p:embed/>
                </p:oleObj>
              </mc:Choice>
              <mc:Fallback>
                <p:oleObj name="Equation" r:id="rId16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6" y="5734550"/>
                        <a:ext cx="171608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66824" y="6249785"/>
            <a:ext cx="1085056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Đây là hàm đa thức nên có tập xác định là ℝ. Vậy nó liên tục trên (–∞; 1).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/>
      <p:bldP spid="22" grpId="0"/>
      <p:bldP spid="23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54249" y="274478"/>
            <a:ext cx="990441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tính liên tục của các hàm số sau trên tập xác định của chúng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1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5.15</a:t>
            </a:r>
            <a:endParaRPr lang="en-US" sz="8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98379"/>
              </p:ext>
            </p:extLst>
          </p:nvPr>
        </p:nvGraphicFramePr>
        <p:xfrm>
          <a:off x="2817812" y="740645"/>
          <a:ext cx="2860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6" imgW="1333440" imgH="431640" progId="Equation.DSMT4">
                  <p:embed/>
                </p:oleObj>
              </mc:Choice>
              <mc:Fallback>
                <p:oleObj name="Equation" r:id="rId6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7812" y="740645"/>
                        <a:ext cx="286067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42" y="685800"/>
            <a:ext cx="36861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1412" y="2286000"/>
                <a:ext cx="2670176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thì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286000"/>
                <a:ext cx="2670176" cy="492420"/>
              </a:xfrm>
              <a:prstGeom prst="rect">
                <a:avLst/>
              </a:prstGeom>
              <a:blipFill rotWithShape="1">
                <a:blip r:embed="rId9"/>
                <a:stretch>
                  <a:fillRect l="-2283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487461"/>
              </p:ext>
            </p:extLst>
          </p:nvPr>
        </p:nvGraphicFramePr>
        <p:xfrm>
          <a:off x="3605214" y="2340973"/>
          <a:ext cx="16621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10" imgW="774360" imgH="203040" progId="Equation.DSMT4">
                  <p:embed/>
                </p:oleObj>
              </mc:Choice>
              <mc:Fallback>
                <p:oleObj name="Equation" r:id="rId10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4" y="2340973"/>
                        <a:ext cx="16621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70012" y="2819400"/>
            <a:ext cx="1085056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Đây là hàm đa thức nên có tập xác định là ℝ. Vậy nó liên tục trên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1;+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∞).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8263" y="3352800"/>
            <a:ext cx="125095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1515"/>
              </p:ext>
            </p:extLst>
          </p:nvPr>
        </p:nvGraphicFramePr>
        <p:xfrm>
          <a:off x="2786062" y="3352800"/>
          <a:ext cx="3378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Equation" r:id="rId12" imgW="1574640" imgH="304560" progId="Equation.DSMT4">
                  <p:embed/>
                </p:oleObj>
              </mc:Choice>
              <mc:Fallback>
                <p:oleObj name="Equation" r:id="rId12" imgW="1574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2" y="3352800"/>
                        <a:ext cx="33782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5538"/>
              </p:ext>
            </p:extLst>
          </p:nvPr>
        </p:nvGraphicFramePr>
        <p:xfrm>
          <a:off x="2786062" y="4025900"/>
          <a:ext cx="34607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Equation" r:id="rId14" imgW="1612800" imgH="317160" progId="Equation.DSMT4">
                  <p:embed/>
                </p:oleObj>
              </mc:Choice>
              <mc:Fallback>
                <p:oleObj name="Equation" r:id="rId14" imgW="1612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2" y="4025900"/>
                        <a:ext cx="34607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2597150" y="3505200"/>
            <a:ext cx="76200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33117"/>
              </p:ext>
            </p:extLst>
          </p:nvPr>
        </p:nvGraphicFramePr>
        <p:xfrm>
          <a:off x="7275513" y="3749675"/>
          <a:ext cx="3079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Equation" r:id="rId16" imgW="1434960" imgH="304560" progId="Equation.DSMT4">
                  <p:embed/>
                </p:oleObj>
              </mc:Choice>
              <mc:Fallback>
                <p:oleObj name="Equation" r:id="rId16" imgW="1434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749675"/>
                        <a:ext cx="30797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96548" y="4800600"/>
                <a:ext cx="9117464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không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tồn tại giới hạn của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48" y="4800600"/>
                <a:ext cx="9117464" cy="492420"/>
              </a:xfrm>
              <a:prstGeom prst="rect">
                <a:avLst/>
              </a:prstGeom>
              <a:blipFill rotWithShape="1">
                <a:blip r:embed="rId18"/>
                <a:stretch>
                  <a:fillRect l="-668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96548" y="5293020"/>
                <a:ext cx="9117464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o đó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không liên tục 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48" y="5293020"/>
                <a:ext cx="9117464" cy="492420"/>
              </a:xfrm>
              <a:prstGeom prst="rect">
                <a:avLst/>
              </a:prstGeom>
              <a:blipFill rotWithShape="1">
                <a:blip r:embed="rId19"/>
                <a:stretch>
                  <a:fillRect l="-668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12423" y="5791200"/>
                <a:ext cx="9117464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ậy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hàm số đã cho liên tục trên các khoảng (–∞; 1), (1; +∞) và gián đoạn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23" y="5791200"/>
                <a:ext cx="9117464" cy="861752"/>
              </a:xfrm>
              <a:prstGeom prst="rect">
                <a:avLst/>
              </a:prstGeom>
              <a:blipFill rotWithShape="1">
                <a:blip r:embed="rId20"/>
                <a:stretch>
                  <a:fillRect l="-736" t="-3546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9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1" grpId="0"/>
      <p:bldP spid="2" grpId="0" animBg="1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14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54249" y="228600"/>
                <a:ext cx="9326563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Tìm giá trị của tham số m để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liên tục trên R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49" y="228600"/>
                <a:ext cx="9326563" cy="492420"/>
              </a:xfrm>
              <a:prstGeom prst="rect">
                <a:avLst/>
              </a:prstGeom>
              <a:blipFill rotWithShape="1">
                <a:blip r:embed="rId5"/>
                <a:stretch>
                  <a:fillRect l="-719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1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5.16</a:t>
            </a:r>
            <a:endParaRPr lang="en-US" sz="8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1412" y="2209800"/>
            <a:ext cx="572654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Tập xác định của hàm số là ℝ.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071776"/>
              </p:ext>
            </p:extLst>
          </p:nvPr>
        </p:nvGraphicFramePr>
        <p:xfrm>
          <a:off x="2724150" y="4724400"/>
          <a:ext cx="25622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7" imgW="1193760" imgH="291960" progId="Equation.DSMT4">
                  <p:embed/>
                </p:oleObj>
              </mc:Choice>
              <mc:Fallback>
                <p:oleObj name="Equation" r:id="rId7" imgW="1193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724400"/>
                        <a:ext cx="25622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4212" y="2668763"/>
                <a:ext cx="10850563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, 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vi-VN" sz="2200" b="1" i="1" smtClean="0">
                        <a:latin typeface="Cambria Math"/>
                        <a:cs typeface="Arial" pitchFamily="34" charset="0"/>
                      </a:rPr>
                      <m:t>sin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. Do đó nó liên tục trên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; +∞).</m:t>
                    </m:r>
                  </m:oMath>
                </a14:m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668763"/>
                <a:ext cx="10850563" cy="461643"/>
              </a:xfrm>
              <a:prstGeom prst="rect">
                <a:avLst/>
              </a:prstGeom>
              <a:blipFill rotWithShape="1">
                <a:blip r:embed="rId9"/>
                <a:stretch>
                  <a:fillRect l="-393" t="-3947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705427"/>
            <a:ext cx="34194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4212" y="3167828"/>
                <a:ext cx="11658600" cy="50300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, 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)= –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, đây là hàm đa thức nên nó liên tục trên (–∞; 0).</a:t>
                </a: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3167828"/>
                <a:ext cx="11658600" cy="503001"/>
              </a:xfrm>
              <a:prstGeom prst="rect">
                <a:avLst/>
              </a:prstGeom>
              <a:blipFill rotWithShape="1">
                <a:blip r:embed="rId11"/>
                <a:stretch>
                  <a:fillRect l="-366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89012" y="3694137"/>
                <a:ext cx="10744200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Khi đó,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liên tục trên các khoảng (–∞; 0) và (0; +∞).</a:t>
                </a: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3694137"/>
                <a:ext cx="10744200" cy="461643"/>
              </a:xfrm>
              <a:prstGeom prst="rect">
                <a:avLst/>
              </a:prstGeom>
              <a:blipFill rotWithShape="1">
                <a:blip r:embed="rId12"/>
                <a:stretch>
                  <a:fillRect l="-397" t="-3947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94596" y="4186557"/>
                <a:ext cx="1134821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Do đó, để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liên tục trên ℝ 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phải liên tục tại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6" y="4186557"/>
                <a:ext cx="11348216" cy="461643"/>
              </a:xfrm>
              <a:prstGeom prst="rect">
                <a:avLst/>
              </a:prstGeom>
              <a:blipFill rotWithShape="1">
                <a:blip r:embed="rId13"/>
                <a:stretch>
                  <a:fillRect l="-376" t="-5263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63038"/>
              </p:ext>
            </p:extLst>
          </p:nvPr>
        </p:nvGraphicFramePr>
        <p:xfrm>
          <a:off x="5470896" y="4724400"/>
          <a:ext cx="46053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14" imgW="2145960" imgH="304560" progId="Equation.DSMT4">
                  <p:embed/>
                </p:oleObj>
              </mc:Choice>
              <mc:Fallback>
                <p:oleObj name="Equation" r:id="rId14" imgW="2145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896" y="4724400"/>
                        <a:ext cx="46053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0412" y="5567215"/>
            <a:ext cx="141364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74143"/>
              </p:ext>
            </p:extLst>
          </p:nvPr>
        </p:nvGraphicFramePr>
        <p:xfrm>
          <a:off x="1989399" y="5526426"/>
          <a:ext cx="32416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16" imgW="1511280" imgH="304560" progId="Equation.DSMT4">
                  <p:embed/>
                </p:oleObj>
              </mc:Choice>
              <mc:Fallback>
                <p:oleObj name="Equation" r:id="rId16" imgW="1511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399" y="5526426"/>
                        <a:ext cx="32416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0925"/>
              </p:ext>
            </p:extLst>
          </p:nvPr>
        </p:nvGraphicFramePr>
        <p:xfrm>
          <a:off x="5480421" y="5535951"/>
          <a:ext cx="3976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Equation" r:id="rId18" imgW="1854000" imgH="304560" progId="Equation.DSMT4">
                  <p:embed/>
                </p:oleObj>
              </mc:Choice>
              <mc:Fallback>
                <p:oleObj name="Equation" r:id="rId18" imgW="1854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421" y="5535951"/>
                        <a:ext cx="39766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203177"/>
              </p:ext>
            </p:extLst>
          </p:nvPr>
        </p:nvGraphicFramePr>
        <p:xfrm>
          <a:off x="9672635" y="5602626"/>
          <a:ext cx="22875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20" imgW="1066680" imgH="203040" progId="Equation.DSMT4">
                  <p:embed/>
                </p:oleObj>
              </mc:Choice>
              <mc:Fallback>
                <p:oleObj name="Equation" r:id="rId20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2635" y="5602626"/>
                        <a:ext cx="22875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53278" y="6248400"/>
                <a:ext cx="5889592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Khi đó , từ (1) suy ra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78" y="6248400"/>
                <a:ext cx="5889592" cy="492420"/>
              </a:xfrm>
              <a:prstGeom prst="rect">
                <a:avLst/>
              </a:prstGeom>
              <a:blipFill rotWithShape="1">
                <a:blip r:embed="rId22"/>
                <a:stretch>
                  <a:fillRect l="-725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4" grpId="0"/>
      <p:bldP spid="28" grpId="0"/>
      <p:bldP spid="40" grpId="0"/>
      <p:bldP spid="4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88" y="31556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54249" y="228600"/>
            <a:ext cx="9326563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Một bảng giá cước taxi được cho như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bảng bên dưới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a) Viết công thức hàm số mô tả số tiền khách phải trả theo quãng đường di chuyển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b) Xét tính liên tục của hàm số ở câu a.</a:t>
            </a: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1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5.16</a:t>
            </a:r>
            <a:endParaRPr lang="en-US" sz="8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4212" y="3505200"/>
            <a:ext cx="10850563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a. Gọi x là quảng đường khách đi và y là số tiền khách phải trả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16227" r="1623" b="32830"/>
          <a:stretch/>
        </p:blipFill>
        <p:spPr bwMode="auto">
          <a:xfrm>
            <a:off x="2970212" y="1857591"/>
            <a:ext cx="7496175" cy="128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87387" y="3895725"/>
            <a:ext cx="10461651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200" b="1">
                <a:latin typeface="Arial" pitchFamily="34" charset="0"/>
                <a:cs typeface="Arial" pitchFamily="34" charset="0"/>
              </a:rPr>
              <a:t>Với x ≤ 0,5, ta có y = 10 000.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3123" y="4357368"/>
            <a:ext cx="10461651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200" b="1">
                <a:latin typeface="Arial" pitchFamily="34" charset="0"/>
                <a:cs typeface="Arial" pitchFamily="34" charset="0"/>
              </a:rPr>
              <a:t>Với 0,5 &lt; x ≤ 30, ta có: y 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10000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+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13500(x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– 0,5) hay y 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13500x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+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3250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.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5212" y="4805682"/>
            <a:ext cx="11299853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200" b="1">
                <a:latin typeface="Arial" pitchFamily="34" charset="0"/>
                <a:cs typeface="Arial" pitchFamily="34" charset="0"/>
              </a:rPr>
              <a:t>Với x &gt; 30, ta có: y 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10000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+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13500.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29,5 +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11000(x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– 30) hay y 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11000x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+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78250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.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5687" y="5243832"/>
            <a:ext cx="11299853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công thức hàm số mô tả số tiền khách phải trả theo quãng đường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93788"/>
              </p:ext>
            </p:extLst>
          </p:nvPr>
        </p:nvGraphicFramePr>
        <p:xfrm>
          <a:off x="2550679" y="5580180"/>
          <a:ext cx="3737841" cy="130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7" imgW="2108160" imgH="736560" progId="Equation.DSMT4">
                  <p:embed/>
                </p:oleObj>
              </mc:Choice>
              <mc:Fallback>
                <p:oleObj name="Equation" r:id="rId7" imgW="2108160" imgH="7365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679" y="5580180"/>
                        <a:ext cx="3737841" cy="130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5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54249" y="228600"/>
            <a:ext cx="9326563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Một bảng giá cước taxi được cho như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bảng bên dưới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a) Viết công thức hàm số mô tả số tiền khách phải trả theo quãng đường di chuyển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b) Xét tính liên tục của hàm số ở câu a.</a:t>
            </a: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1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5.16</a:t>
            </a:r>
            <a:endParaRPr lang="en-US" sz="8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7624" y="1905000"/>
            <a:ext cx="10850563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Ta xét tính liên tục của hàm số tại x = 0,5 và x = 30.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2763" y="2362200"/>
            <a:ext cx="690244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200" b="1">
                <a:latin typeface="Arial" pitchFamily="34" charset="0"/>
                <a:cs typeface="Arial" pitchFamily="34" charset="0"/>
              </a:rPr>
              <a:t>- Tại x = 0,5, ta có y(0,5) 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10000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;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04613"/>
              </p:ext>
            </p:extLst>
          </p:nvPr>
        </p:nvGraphicFramePr>
        <p:xfrm>
          <a:off x="2741612" y="2804793"/>
          <a:ext cx="37607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5" imgW="1752480" imgH="291960" progId="Equation.DSMT4">
                  <p:embed/>
                </p:oleObj>
              </mc:Choice>
              <mc:Fallback>
                <p:oleObj name="Equation" r:id="rId5" imgW="1752480" imgH="2919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804793"/>
                        <a:ext cx="37607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822589"/>
              </p:ext>
            </p:extLst>
          </p:nvPr>
        </p:nvGraphicFramePr>
        <p:xfrm>
          <a:off x="2665412" y="3429000"/>
          <a:ext cx="79041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7" imgW="3682800" imgH="317160" progId="Equation.DSMT4">
                  <p:embed/>
                </p:oleObj>
              </mc:Choice>
              <mc:Fallback>
                <p:oleObj name="Equation" r:id="rId7" imgW="3682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3429000"/>
                        <a:ext cx="790416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69823" y="4171950"/>
            <a:ext cx="9987189" cy="679450"/>
            <a:chOff x="1669823" y="4171950"/>
            <a:chExt cx="9987189" cy="679450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3491595"/>
                </p:ext>
              </p:extLst>
            </p:nvPr>
          </p:nvGraphicFramePr>
          <p:xfrm>
            <a:off x="2665412" y="4171950"/>
            <a:ext cx="4414838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0" name="Equation" r:id="rId9" imgW="2057400" imgH="317160" progId="Equation.DSMT4">
                    <p:embed/>
                  </p:oleObj>
                </mc:Choice>
                <mc:Fallback>
                  <p:oleObj name="Equation" r:id="rId9" imgW="205740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5412" y="4171950"/>
                          <a:ext cx="4414838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669823" y="4191000"/>
              <a:ext cx="1168852" cy="461643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s-ES" sz="2200" b="1" smtClean="0">
                  <a:latin typeface="Arial" pitchFamily="34" charset="0"/>
                  <a:cs typeface="Arial" pitchFamily="34" charset="0"/>
                </a:rPr>
                <a:t>Do đó 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08812" y="4229100"/>
              <a:ext cx="4648200" cy="461643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s-ES" sz="2200" b="1">
                  <a:latin typeface="Arial" pitchFamily="34" charset="0"/>
                  <a:cs typeface="Arial" pitchFamily="34" charset="0"/>
                </a:rPr>
                <a:t> nên hàm số liên tục tại x = 0,5.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82763" y="4953000"/>
            <a:ext cx="918844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200" b="1">
                <a:latin typeface="Arial" pitchFamily="34" charset="0"/>
                <a:cs typeface="Arial" pitchFamily="34" charset="0"/>
              </a:rPr>
              <a:t>- Tại x = 30, ta có: y(30) 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13500.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30 +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3250 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408250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;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35814"/>
              </p:ext>
            </p:extLst>
          </p:nvPr>
        </p:nvGraphicFramePr>
        <p:xfrm>
          <a:off x="2804317" y="5443218"/>
          <a:ext cx="78771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11" imgW="3670200" imgH="304560" progId="Equation.DSMT4">
                  <p:embed/>
                </p:oleObj>
              </mc:Choice>
              <mc:Fallback>
                <p:oleObj name="Equation" r:id="rId11" imgW="3670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317" y="5443218"/>
                        <a:ext cx="78771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820345"/>
              </p:ext>
            </p:extLst>
          </p:nvPr>
        </p:nvGraphicFramePr>
        <p:xfrm>
          <a:off x="2801142" y="6119813"/>
          <a:ext cx="82327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13" imgW="3835080" imgH="304560" progId="Equation.DSMT4">
                  <p:embed/>
                </p:oleObj>
              </mc:Choice>
              <mc:Fallback>
                <p:oleObj name="Equation" r:id="rId13" imgW="3835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142" y="6119813"/>
                        <a:ext cx="82327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9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54249" y="228600"/>
            <a:ext cx="9326563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Một bảng giá cước taxi được cho như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bảng bên dưới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a) Viết công thức hàm số mô tả số tiền khách phải trả theo quãng đường di chuyển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b) Xét tính liên tục của hàm số ở câu a.</a:t>
            </a: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1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5.16</a:t>
            </a:r>
            <a:endParaRPr lang="en-US" sz="8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69823" y="2209800"/>
            <a:ext cx="9682389" cy="652463"/>
            <a:chOff x="1669823" y="2209800"/>
            <a:chExt cx="9682389" cy="652463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799940"/>
                </p:ext>
              </p:extLst>
            </p:nvPr>
          </p:nvGraphicFramePr>
          <p:xfrm>
            <a:off x="2665412" y="2209800"/>
            <a:ext cx="4143375" cy="652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4" name="Equation" r:id="rId5" imgW="1930320" imgH="304560" progId="Equation.DSMT4">
                    <p:embed/>
                  </p:oleObj>
                </mc:Choice>
                <mc:Fallback>
                  <p:oleObj name="Equation" r:id="rId5" imgW="193032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5412" y="2209800"/>
                          <a:ext cx="4143375" cy="652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669823" y="2209800"/>
              <a:ext cx="1168852" cy="461643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s-ES" sz="2200" b="1" smtClean="0">
                  <a:latin typeface="Arial" pitchFamily="34" charset="0"/>
                  <a:cs typeface="Arial" pitchFamily="34" charset="0"/>
                </a:rPr>
                <a:t>Do đó 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4012" y="2209800"/>
              <a:ext cx="4648200" cy="461643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s-ES" sz="2200" b="1">
                  <a:latin typeface="Arial" pitchFamily="34" charset="0"/>
                  <a:cs typeface="Arial" pitchFamily="34" charset="0"/>
                </a:rPr>
                <a:t> nên hàm số liên tục tại x = </a:t>
              </a:r>
              <a:r>
                <a:rPr lang="es-ES" sz="2200" b="1" smtClean="0">
                  <a:latin typeface="Arial" pitchFamily="34" charset="0"/>
                  <a:cs typeface="Arial" pitchFamily="34" charset="0"/>
                </a:rPr>
                <a:t>30.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70212" y="3124200"/>
            <a:ext cx="6227537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200" b="1">
                <a:latin typeface="Arial" pitchFamily="34" charset="0"/>
                <a:cs typeface="Arial" pitchFamily="34" charset="0"/>
              </a:rPr>
              <a:t> Vậy hàm số ở câu a liên tục trên (0; +∞).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6405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3065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3065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40579" y="2362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53168" y="2108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53168" y="2108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38551</TotalTime>
  <Words>740</Words>
  <PresentationFormat>Custom</PresentationFormat>
  <Paragraphs>62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2024-03-13T07:24:21Z</dcterms:modified>
</cp:coreProperties>
</file>