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6"/>
  </p:notesMasterIdLst>
  <p:sldIdLst>
    <p:sldId id="256" r:id="rId2"/>
    <p:sldId id="272" r:id="rId3"/>
    <p:sldId id="274" r:id="rId4"/>
    <p:sldId id="275" r:id="rId5"/>
    <p:sldId id="278" r:id="rId6"/>
    <p:sldId id="279" r:id="rId7"/>
    <p:sldId id="280" r:id="rId8"/>
    <p:sldId id="281" r:id="rId9"/>
    <p:sldId id="284" r:id="rId10"/>
    <p:sldId id="285" r:id="rId11"/>
    <p:sldId id="257" r:id="rId12"/>
    <p:sldId id="334" r:id="rId13"/>
    <p:sldId id="335" r:id="rId14"/>
    <p:sldId id="269" r:id="rId15"/>
  </p:sldIdLst>
  <p:sldSz cx="13004800" cy="7315200"/>
  <p:notesSz cx="6858000" cy="9144000"/>
  <p:embeddedFontLst>
    <p:embeddedFont>
      <p:font typeface="Calibri" panose="020F0502020204030204" pitchFamily="34" charset="0"/>
      <p:regular r:id="rId17"/>
      <p:bold r:id="rId18"/>
      <p:italic r:id="rId19"/>
      <p:boldItalic r:id="rId20"/>
    </p:embeddedFont>
    <p:embeddedFont>
      <p:font typeface="Cambria Math" panose="02040503050406030204" pitchFamily="18" charset="0"/>
      <p:regular r:id="rId21"/>
    </p:embeddedFont>
    <p:embeddedFont>
      <p:font typeface="Gill Sans MT" panose="020B0502020104020203" pitchFamily="34" charset="0"/>
      <p:regular r:id="rId22"/>
      <p:bold r:id="rId23"/>
      <p:italic r:id="rId24"/>
      <p:boldItalic r:id="rId25"/>
    </p:embeddedFont>
    <p:embeddedFont>
      <p:font typeface="Lexend" panose="020B0604020202020204" charset="0"/>
      <p:regular r:id="rId26"/>
      <p:bold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16" userDrawn="1">
          <p15:clr>
            <a:srgbClr val="A4A3A4"/>
          </p15:clr>
        </p15:guide>
        <p15:guide id="3" orient="horz"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6D"/>
    <a:srgbClr val="61A6AB"/>
    <a:srgbClr val="D99694"/>
    <a:srgbClr val="D3EAF1"/>
    <a:srgbClr val="D9EDF3"/>
    <a:srgbClr val="DCE6F2"/>
    <a:srgbClr val="FFFFFF"/>
    <a:srgbClr val="385D8A"/>
    <a:srgbClr val="F6F6E9"/>
    <a:srgbClr val="468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59" autoAdjust="0"/>
    <p:restoredTop sz="94993" autoAdjust="0"/>
  </p:normalViewPr>
  <p:slideViewPr>
    <p:cSldViewPr>
      <p:cViewPr varScale="1">
        <p:scale>
          <a:sx n="80" d="100"/>
          <a:sy n="80" d="100"/>
        </p:scale>
        <p:origin x="720" y="67"/>
      </p:cViewPr>
      <p:guideLst>
        <p:guide orient="horz"/>
        <p:guide pos="16"/>
        <p:guide orient="horz" pos="460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438B0-0D30-4DED-9872-095FB71DB62E}" type="datetimeFigureOut">
              <a:rPr lang="en-US" smtClean="0"/>
              <a:t>11/26/2022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AB190-B243-4306-B11F-9B5FE7D7306E}" type="slidenum">
              <a:rPr lang="en-US" smtClean="0"/>
              <a:t>‹#›</a:t>
            </a:fld>
            <a:endParaRPr lang="en-US"/>
          </a:p>
        </p:txBody>
      </p:sp>
    </p:spTree>
    <p:extLst>
      <p:ext uri="{BB962C8B-B14F-4D97-AF65-F5344CB8AC3E}">
        <p14:creationId xmlns:p14="http://schemas.microsoft.com/office/powerpoint/2010/main" val="81364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AAB190-B243-4306-B11F-9B5FE7D7306E}" type="slidenum">
              <a:rPr lang="en-US" smtClean="0"/>
              <a:t>4</a:t>
            </a:fld>
            <a:endParaRPr lang="en-US"/>
          </a:p>
        </p:txBody>
      </p:sp>
    </p:spTree>
    <p:extLst>
      <p:ext uri="{BB962C8B-B14F-4D97-AF65-F5344CB8AC3E}">
        <p14:creationId xmlns:p14="http://schemas.microsoft.com/office/powerpoint/2010/main" val="4771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AAB190-B243-4306-B11F-9B5FE7D7306E}" type="slidenum">
              <a:rPr lang="en-US" smtClean="0"/>
              <a:t>8</a:t>
            </a:fld>
            <a:endParaRPr lang="en-US"/>
          </a:p>
        </p:txBody>
      </p:sp>
    </p:spTree>
    <p:extLst>
      <p:ext uri="{BB962C8B-B14F-4D97-AF65-F5344CB8AC3E}">
        <p14:creationId xmlns:p14="http://schemas.microsoft.com/office/powerpoint/2010/main" val="425270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78965" y="855785"/>
            <a:ext cx="9212878" cy="2710860"/>
          </a:xfrm>
        </p:spPr>
        <p:txBody>
          <a:bodyPr bIns="0" anchor="b">
            <a:normAutofit/>
          </a:bodyPr>
          <a:lstStyle>
            <a:lvl1pPr algn="l">
              <a:defRPr sz="7040"/>
            </a:lvl1pPr>
          </a:lstStyle>
          <a:p>
            <a:r>
              <a:rPr lang="en-US"/>
              <a:t>Click to edit Master title style</a:t>
            </a:r>
            <a:endParaRPr lang="en-US" dirty="0"/>
          </a:p>
        </p:txBody>
      </p:sp>
      <p:sp>
        <p:nvSpPr>
          <p:cNvPr id="3" name="Subtitle 2"/>
          <p:cNvSpPr>
            <a:spLocks noGrp="1"/>
          </p:cNvSpPr>
          <p:nvPr>
            <p:ph type="subTitle" idx="1"/>
          </p:nvPr>
        </p:nvSpPr>
        <p:spPr>
          <a:xfrm>
            <a:off x="2578965" y="3766618"/>
            <a:ext cx="9212877" cy="1042796"/>
          </a:xfrm>
        </p:spPr>
        <p:txBody>
          <a:bodyPr tIns="91440" bIns="91440">
            <a:normAutofit/>
          </a:bodyPr>
          <a:lstStyle>
            <a:lvl1pPr marL="0" indent="0" algn="l">
              <a:buNone/>
              <a:defRPr sz="1920" b="0" cap="all" baseline="0">
                <a:solidFill>
                  <a:schemeClr val="tx1"/>
                </a:solidFill>
              </a:defRPr>
            </a:lvl1pPr>
            <a:lvl2pPr marL="487695" indent="0" algn="ctr">
              <a:buNone/>
              <a:defRPr sz="1920"/>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11/26/2022</a:t>
            </a:fld>
            <a:endParaRPr lang="en-US"/>
          </a:p>
        </p:txBody>
      </p:sp>
      <p:sp>
        <p:nvSpPr>
          <p:cNvPr id="5" name="Footer Placeholder 4"/>
          <p:cNvSpPr>
            <a:spLocks noGrp="1"/>
          </p:cNvSpPr>
          <p:nvPr>
            <p:ph type="ftr" sz="quarter" idx="11"/>
          </p:nvPr>
        </p:nvSpPr>
        <p:spPr>
          <a:xfrm>
            <a:off x="2577601" y="351262"/>
            <a:ext cx="5305509" cy="329814"/>
          </a:xfrm>
        </p:spPr>
        <p:txBody>
          <a:bodyPr/>
          <a:lstStyle/>
          <a:p>
            <a:endParaRPr lang="en-US"/>
          </a:p>
        </p:txBody>
      </p:sp>
      <p:sp>
        <p:nvSpPr>
          <p:cNvPr id="6" name="Slide Number Placeholder 5"/>
          <p:cNvSpPr>
            <a:spLocks noGrp="1"/>
          </p:cNvSpPr>
          <p:nvPr>
            <p:ph type="sldNum" sz="quarter" idx="12"/>
          </p:nvPr>
        </p:nvSpPr>
        <p:spPr>
          <a:xfrm>
            <a:off x="1533509" y="852238"/>
            <a:ext cx="865087" cy="537150"/>
          </a:xfrm>
        </p:spPr>
        <p:txBody>
          <a:bodyPr/>
          <a:lstStyle/>
          <a:p>
            <a:fld id="{B6F15528-21DE-4FAA-801E-634DDDAF4B2B}" type="slidenum">
              <a:rPr lang="en-US" smtClean="0"/>
              <a:pPr/>
              <a:t>‹#›</a:t>
            </a:fld>
            <a:endParaRPr lang="en-US"/>
          </a:p>
        </p:txBody>
      </p:sp>
      <p:cxnSp>
        <p:nvCxnSpPr>
          <p:cNvPr id="15" name="Straight Connector 14"/>
          <p:cNvCxnSpPr/>
          <p:nvPr/>
        </p:nvCxnSpPr>
        <p:spPr>
          <a:xfrm>
            <a:off x="2578965" y="3763778"/>
            <a:ext cx="921287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836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1550823" y="1970227"/>
            <a:ext cx="102480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664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8385" y="852239"/>
            <a:ext cx="1723458" cy="4970548"/>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40983" y="852239"/>
            <a:ext cx="8350752" cy="49705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0068385" y="852239"/>
            <a:ext cx="0" cy="4970548"/>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68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1550823" y="1970227"/>
            <a:ext cx="102480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153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1188" y="1873206"/>
            <a:ext cx="9219364" cy="2013813"/>
          </a:xfrm>
        </p:spPr>
        <p:txBody>
          <a:bodyPr anchor="b">
            <a:normAutofit/>
          </a:bodyPr>
          <a:lstStyle>
            <a:lvl1pPr algn="l">
              <a:defRPr sz="3840"/>
            </a:lvl1pPr>
          </a:lstStyle>
          <a:p>
            <a:r>
              <a:rPr lang="en-US"/>
              <a:t>Click to edit Master title style</a:t>
            </a:r>
            <a:endParaRPr lang="en-US" dirty="0"/>
          </a:p>
        </p:txBody>
      </p:sp>
      <p:sp>
        <p:nvSpPr>
          <p:cNvPr id="3" name="Text Placeholder 2"/>
          <p:cNvSpPr>
            <a:spLocks noGrp="1"/>
          </p:cNvSpPr>
          <p:nvPr>
            <p:ph type="body" idx="1"/>
          </p:nvPr>
        </p:nvSpPr>
        <p:spPr>
          <a:xfrm>
            <a:off x="1551188" y="4059942"/>
            <a:ext cx="9205809" cy="1080458"/>
          </a:xfrm>
        </p:spPr>
        <p:txBody>
          <a:bodyPr tIns="91440">
            <a:normAutofit/>
          </a:bodyPr>
          <a:lstStyle>
            <a:lvl1pPr marL="0" indent="0" algn="l">
              <a:buNone/>
              <a:defRPr sz="1920">
                <a:solidFill>
                  <a:schemeClr val="tx1"/>
                </a:solidFill>
              </a:defRPr>
            </a:lvl1pPr>
            <a:lvl2pPr marL="487695" indent="0">
              <a:buNone/>
              <a:defRPr sz="1920">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551188" y="4058651"/>
            <a:ext cx="920580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203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45832" y="858549"/>
            <a:ext cx="10246011" cy="112992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43820" y="2144937"/>
            <a:ext cx="4954829" cy="367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1356" y="2151832"/>
            <a:ext cx="4954829" cy="3670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1550823" y="1970227"/>
            <a:ext cx="102480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29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43671" y="857775"/>
            <a:ext cx="10248172" cy="11267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43670" y="2154186"/>
            <a:ext cx="4954829" cy="855406"/>
          </a:xfrm>
        </p:spPr>
        <p:txBody>
          <a:bodyPr anchor="b">
            <a:normAutofit/>
          </a:bodyPr>
          <a:lstStyle>
            <a:lvl1pPr marL="0" indent="0">
              <a:lnSpc>
                <a:spcPct val="100000"/>
              </a:lnSpc>
              <a:buNone/>
              <a:defRPr sz="2347" b="0" cap="all" baseline="0">
                <a:solidFill>
                  <a:schemeClr val="accent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1543670" y="3012554"/>
            <a:ext cx="4954829" cy="2820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39853" y="2157871"/>
            <a:ext cx="4954829" cy="855719"/>
          </a:xfrm>
        </p:spPr>
        <p:txBody>
          <a:bodyPr anchor="b">
            <a:normAutofit/>
          </a:bodyPr>
          <a:lstStyle>
            <a:lvl1pPr marL="0" indent="0">
              <a:lnSpc>
                <a:spcPct val="100000"/>
              </a:lnSpc>
              <a:buNone/>
              <a:defRPr sz="2347" b="0" cap="all" baseline="0">
                <a:solidFill>
                  <a:schemeClr val="accent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839853" y="3009591"/>
            <a:ext cx="4954829" cy="2813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1550823" y="1970227"/>
            <a:ext cx="102480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56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1550823" y="1970227"/>
            <a:ext cx="102480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684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524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0983" y="852238"/>
            <a:ext cx="3491306" cy="2396925"/>
          </a:xfrm>
        </p:spPr>
        <p:txBody>
          <a:bodyPr anchor="b">
            <a:normAutofit/>
          </a:bodyPr>
          <a:lstStyle>
            <a:lvl1pPr algn="l">
              <a:defRPr sz="2560"/>
            </a:lvl1pPr>
          </a:lstStyle>
          <a:p>
            <a:r>
              <a:rPr lang="en-US"/>
              <a:t>Click to edit Master title style</a:t>
            </a:r>
            <a:endParaRPr lang="en-US" dirty="0"/>
          </a:p>
        </p:txBody>
      </p:sp>
      <p:sp>
        <p:nvSpPr>
          <p:cNvPr id="3" name="Content Placeholder 2"/>
          <p:cNvSpPr>
            <a:spLocks noGrp="1"/>
          </p:cNvSpPr>
          <p:nvPr>
            <p:ph idx="1"/>
          </p:nvPr>
        </p:nvSpPr>
        <p:spPr>
          <a:xfrm>
            <a:off x="5379962" y="852239"/>
            <a:ext cx="6413301" cy="496941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40983" y="3419191"/>
            <a:ext cx="3493347" cy="2398060"/>
          </a:xfrm>
        </p:spPr>
        <p:txBody>
          <a:bodyPr/>
          <a:lstStyle>
            <a:lvl1pPr marL="0" indent="0" algn="l">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1544832" y="3419190"/>
            <a:ext cx="348745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784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975880" y="514315"/>
            <a:ext cx="4346169" cy="5492374"/>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47953" y="1204814"/>
            <a:ext cx="5901150" cy="1952623"/>
          </a:xfrm>
        </p:spPr>
        <p:txBody>
          <a:bodyPr anchor="b">
            <a:normAutofit/>
          </a:bodyPr>
          <a:lstStyle>
            <a:lvl1pPr>
              <a:defRPr sz="3413"/>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6016" y="1197379"/>
            <a:ext cx="2977249" cy="4124082"/>
          </a:xfrm>
          <a:solidFill>
            <a:schemeClr val="bg1">
              <a:lumMod val="85000"/>
            </a:schemeClr>
          </a:solidFill>
          <a:ln w="9525" cap="sq">
            <a:noFill/>
            <a:miter lim="800000"/>
          </a:ln>
          <a:effectLst/>
        </p:spPr>
        <p:txBody>
          <a:bodyPr anchor="t"/>
          <a:lstStyle>
            <a:lvl1pPr marL="0" indent="0" algn="ctr">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1547017" y="3355725"/>
            <a:ext cx="5892698" cy="2137325"/>
          </a:xfrm>
        </p:spPr>
        <p:txBody>
          <a:bodyPr>
            <a:normAutofit/>
          </a:bodyPr>
          <a:lstStyle>
            <a:lvl1pPr marL="0" indent="0" algn="l">
              <a:buNone/>
              <a:defRPr sz="1920"/>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a:xfrm>
            <a:off x="1543875" y="5834513"/>
            <a:ext cx="5895841" cy="341465"/>
          </a:xfrm>
        </p:spPr>
        <p:txBody>
          <a:bodyPr/>
          <a:lstStyle>
            <a:lvl1pPr algn="l">
              <a:defRPr/>
            </a:lvl1pPr>
          </a:lstStyle>
          <a:p>
            <a:fld id="{1D8BD707-D9CF-40AE-B4C6-C98DA3205C09}" type="datetimeFigureOut">
              <a:rPr lang="en-US" smtClean="0"/>
              <a:pPr/>
              <a:t>11/26/2022</a:t>
            </a:fld>
            <a:endParaRPr lang="en-US"/>
          </a:p>
        </p:txBody>
      </p:sp>
      <p:sp>
        <p:nvSpPr>
          <p:cNvPr id="6" name="Footer Placeholder 5"/>
          <p:cNvSpPr>
            <a:spLocks noGrp="1"/>
          </p:cNvSpPr>
          <p:nvPr>
            <p:ph type="ftr" sz="quarter" idx="11"/>
          </p:nvPr>
        </p:nvSpPr>
        <p:spPr>
          <a:xfrm>
            <a:off x="1543874" y="339883"/>
            <a:ext cx="5910404" cy="342326"/>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543875" y="3353179"/>
            <a:ext cx="589584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251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154108"/>
            <a:ext cx="13004800" cy="437967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534912"/>
            <a:ext cx="13004800" cy="792480"/>
          </a:xfrm>
          <a:prstGeom prst="rect">
            <a:avLst/>
          </a:prstGeom>
        </p:spPr>
      </p:pic>
      <p:sp>
        <p:nvSpPr>
          <p:cNvPr id="2" name="Title Placeholder 1"/>
          <p:cNvSpPr>
            <a:spLocks noGrp="1"/>
          </p:cNvSpPr>
          <p:nvPr>
            <p:ph type="title"/>
          </p:nvPr>
        </p:nvSpPr>
        <p:spPr>
          <a:xfrm>
            <a:off x="1548352" y="858154"/>
            <a:ext cx="10243493" cy="111918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548352" y="2150115"/>
            <a:ext cx="10243493" cy="36806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57748" y="352395"/>
            <a:ext cx="3734096" cy="329814"/>
          </a:xfrm>
          <a:prstGeom prst="rect">
            <a:avLst/>
          </a:prstGeom>
        </p:spPr>
        <p:txBody>
          <a:bodyPr vert="horz" lIns="91440" tIns="45720" rIns="91440" bIns="45720" rtlCol="0" anchor="ctr"/>
          <a:lstStyle>
            <a:lvl1pPr algn="r">
              <a:defRPr sz="1067">
                <a:solidFill>
                  <a:schemeClr val="tx1">
                    <a:tint val="75000"/>
                  </a:schemeClr>
                </a:solidFill>
              </a:defRPr>
            </a:lvl1pPr>
          </a:lstStyle>
          <a:p>
            <a:fld id="{1D8BD707-D9CF-40AE-B4C6-C98DA3205C09}" type="datetimeFigureOut">
              <a:rPr lang="en-US" smtClean="0"/>
              <a:pPr/>
              <a:t>11/26/2022</a:t>
            </a:fld>
            <a:endParaRPr lang="en-US"/>
          </a:p>
        </p:txBody>
      </p:sp>
      <p:sp>
        <p:nvSpPr>
          <p:cNvPr id="5" name="Footer Placeholder 4"/>
          <p:cNvSpPr>
            <a:spLocks noGrp="1"/>
          </p:cNvSpPr>
          <p:nvPr>
            <p:ph type="ftr" sz="quarter" idx="3"/>
          </p:nvPr>
        </p:nvSpPr>
        <p:spPr>
          <a:xfrm>
            <a:off x="1548351" y="351262"/>
            <a:ext cx="6334758" cy="329814"/>
          </a:xfrm>
          <a:prstGeom prst="rect">
            <a:avLst/>
          </a:prstGeom>
        </p:spPr>
        <p:txBody>
          <a:bodyPr vert="horz" lIns="91440" tIns="45720" rIns="91440" bIns="45720" rtlCol="0" anchor="ctr"/>
          <a:lstStyle>
            <a:lvl1pPr algn="l">
              <a:defRPr sz="106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2065" y="852238"/>
            <a:ext cx="865087" cy="537150"/>
          </a:xfrm>
          <a:prstGeom prst="rect">
            <a:avLst/>
          </a:prstGeom>
        </p:spPr>
        <p:txBody>
          <a:bodyPr vert="horz" lIns="91440" tIns="45720" rIns="91440" bIns="45720" rtlCol="0" anchor="t"/>
          <a:lstStyle>
            <a:lvl1pPr algn="r">
              <a:defRPr sz="2987">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6536974"/>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130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75390" rtl="0" eaLnBrk="1" latinLnBrk="0" hangingPunct="1">
        <a:lnSpc>
          <a:spcPct val="90000"/>
        </a:lnSpc>
        <a:spcBef>
          <a:spcPct val="0"/>
        </a:spcBef>
        <a:buNone/>
        <a:defRPr sz="3413" b="0" i="0" kern="1200" cap="all">
          <a:solidFill>
            <a:schemeClr val="tx1"/>
          </a:solidFill>
          <a:effectLst/>
          <a:latin typeface="+mj-lt"/>
          <a:ea typeface="+mj-ea"/>
          <a:cs typeface="+mj-cs"/>
        </a:defRPr>
      </a:lvl1pPr>
    </p:titleStyle>
    <p:bodyStyle>
      <a:lvl1pPr marL="243848" indent="-243848" algn="l" defTabSz="975390" rtl="0" eaLnBrk="1" latinLnBrk="0" hangingPunct="1">
        <a:lnSpc>
          <a:spcPct val="120000"/>
        </a:lnSpc>
        <a:spcBef>
          <a:spcPts val="1067"/>
        </a:spcBef>
        <a:buClr>
          <a:schemeClr val="accent1"/>
        </a:buClr>
        <a:buSzPct val="100000"/>
        <a:buFont typeface="Arial" panose="020B0604020202020204" pitchFamily="34" charset="0"/>
        <a:buChar char="•"/>
        <a:defRPr sz="2133" kern="1200">
          <a:solidFill>
            <a:schemeClr val="tx1"/>
          </a:solidFill>
          <a:effectLst/>
          <a:latin typeface="+mn-lt"/>
          <a:ea typeface="+mn-ea"/>
          <a:cs typeface="+mn-cs"/>
        </a:defRPr>
      </a:lvl1pPr>
      <a:lvl2pPr marL="731543" indent="-243848" algn="l" defTabSz="975390" rtl="0" eaLnBrk="1" latinLnBrk="0" hangingPunct="1">
        <a:lnSpc>
          <a:spcPct val="120000"/>
        </a:lnSpc>
        <a:spcBef>
          <a:spcPts val="533"/>
        </a:spcBef>
        <a:buClr>
          <a:schemeClr val="accent1"/>
        </a:buClr>
        <a:buSzPct val="100000"/>
        <a:buFont typeface="Arial" panose="020B0604020202020204" pitchFamily="34" charset="0"/>
        <a:buChar char="•"/>
        <a:defRPr sz="1920" kern="1200" cap="none" baseline="0">
          <a:solidFill>
            <a:schemeClr val="tx1"/>
          </a:solidFill>
          <a:effectLst/>
          <a:latin typeface="+mn-lt"/>
          <a:ea typeface="+mn-ea"/>
          <a:cs typeface="+mn-cs"/>
        </a:defRPr>
      </a:lvl2pPr>
      <a:lvl3pPr marL="1219238" indent="-243848" algn="l" defTabSz="975390" rtl="0" eaLnBrk="1" latinLnBrk="0" hangingPunct="1">
        <a:lnSpc>
          <a:spcPct val="120000"/>
        </a:lnSpc>
        <a:spcBef>
          <a:spcPts val="533"/>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3pPr>
      <a:lvl4pPr marL="1706933" indent="-243848" algn="l" defTabSz="975390" rtl="0" eaLnBrk="1" latinLnBrk="0" hangingPunct="1">
        <a:lnSpc>
          <a:spcPct val="120000"/>
        </a:lnSpc>
        <a:spcBef>
          <a:spcPts val="533"/>
        </a:spcBef>
        <a:buClr>
          <a:schemeClr val="accent1"/>
        </a:buClr>
        <a:buSzPct val="100000"/>
        <a:buFont typeface="Arial" panose="020B0604020202020204" pitchFamily="34" charset="0"/>
        <a:buChar char="•"/>
        <a:defRPr sz="1493" kern="1200" cap="none" baseline="0">
          <a:solidFill>
            <a:schemeClr val="tx1"/>
          </a:solidFill>
          <a:effectLst/>
          <a:latin typeface="+mn-lt"/>
          <a:ea typeface="+mn-ea"/>
          <a:cs typeface="+mn-cs"/>
        </a:defRPr>
      </a:lvl4pPr>
      <a:lvl5pPr marL="2194629" indent="-243848" algn="l" defTabSz="975390" rtl="0" eaLnBrk="1" latinLnBrk="0" hangingPunct="1">
        <a:lnSpc>
          <a:spcPct val="120000"/>
        </a:lnSpc>
        <a:spcBef>
          <a:spcPts val="533"/>
        </a:spcBef>
        <a:buClr>
          <a:schemeClr val="accent1"/>
        </a:buClr>
        <a:buSzPct val="100000"/>
        <a:buFont typeface="Arial" panose="020B0604020202020204" pitchFamily="34" charset="0"/>
        <a:buChar char="•"/>
        <a:defRPr sz="1280" kern="1200">
          <a:solidFill>
            <a:schemeClr val="tx1"/>
          </a:solidFill>
          <a:effectLst/>
          <a:latin typeface="+mn-lt"/>
          <a:ea typeface="+mn-ea"/>
          <a:cs typeface="+mn-cs"/>
        </a:defRPr>
      </a:lvl5pPr>
      <a:lvl6pPr marL="2682324" indent="-243848" algn="l" defTabSz="975390" rtl="0" eaLnBrk="1" latinLnBrk="0" hangingPunct="1">
        <a:lnSpc>
          <a:spcPct val="120000"/>
        </a:lnSpc>
        <a:spcBef>
          <a:spcPts val="533"/>
        </a:spcBef>
        <a:buClr>
          <a:schemeClr val="accent1"/>
        </a:buClr>
        <a:buSzPct val="100000"/>
        <a:buFont typeface="Arial" panose="020B0604020202020204" pitchFamily="34" charset="0"/>
        <a:buChar char="•"/>
        <a:defRPr sz="1280" kern="1200">
          <a:solidFill>
            <a:schemeClr val="tx1"/>
          </a:solidFill>
          <a:effectLst/>
          <a:latin typeface="+mn-lt"/>
          <a:ea typeface="+mn-ea"/>
          <a:cs typeface="+mn-cs"/>
        </a:defRPr>
      </a:lvl6pPr>
      <a:lvl7pPr marL="3170019" indent="-243848" algn="l" defTabSz="975390" rtl="0" eaLnBrk="1" latinLnBrk="0" hangingPunct="1">
        <a:lnSpc>
          <a:spcPct val="120000"/>
        </a:lnSpc>
        <a:spcBef>
          <a:spcPts val="533"/>
        </a:spcBef>
        <a:buClr>
          <a:schemeClr val="accent1"/>
        </a:buClr>
        <a:buSzPct val="100000"/>
        <a:buFont typeface="Arial" panose="020B0604020202020204" pitchFamily="34" charset="0"/>
        <a:buChar char="•"/>
        <a:defRPr sz="1280" kern="1200">
          <a:solidFill>
            <a:schemeClr val="tx1"/>
          </a:solidFill>
          <a:effectLst/>
          <a:latin typeface="+mn-lt"/>
          <a:ea typeface="+mn-ea"/>
          <a:cs typeface="+mn-cs"/>
        </a:defRPr>
      </a:lvl7pPr>
      <a:lvl8pPr marL="3657714" indent="-243848" algn="l" defTabSz="975390" rtl="0" eaLnBrk="1" latinLnBrk="0" hangingPunct="1">
        <a:lnSpc>
          <a:spcPct val="120000"/>
        </a:lnSpc>
        <a:spcBef>
          <a:spcPts val="533"/>
        </a:spcBef>
        <a:buClr>
          <a:schemeClr val="accent1"/>
        </a:buClr>
        <a:buSzPct val="100000"/>
        <a:buFont typeface="Arial" panose="020B0604020202020204" pitchFamily="34" charset="0"/>
        <a:buChar char="•"/>
        <a:defRPr sz="1280" kern="1200" baseline="0">
          <a:solidFill>
            <a:schemeClr val="tx1"/>
          </a:solidFill>
          <a:effectLst/>
          <a:latin typeface="+mn-lt"/>
          <a:ea typeface="+mn-ea"/>
          <a:cs typeface="+mn-cs"/>
        </a:defRPr>
      </a:lvl8pPr>
      <a:lvl9pPr marL="4145410" indent="-243848" algn="l" defTabSz="975390" rtl="0" eaLnBrk="1" latinLnBrk="0" hangingPunct="1">
        <a:lnSpc>
          <a:spcPct val="120000"/>
        </a:lnSpc>
        <a:spcBef>
          <a:spcPts val="533"/>
        </a:spcBef>
        <a:buClr>
          <a:schemeClr val="accent1"/>
        </a:buClr>
        <a:buSzPct val="100000"/>
        <a:buFont typeface="Arial" panose="020B0604020202020204" pitchFamily="34" charset="0"/>
        <a:buChar char="•"/>
        <a:defRPr sz="1280" kern="1200" baseline="0">
          <a:solidFill>
            <a:schemeClr val="tx1"/>
          </a:solidFill>
          <a:effectLst/>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10" Type="http://schemas.openxmlformats.org/officeDocument/2006/relationships/image" Target="../media/image149.png"/><Relationship Id="rId4" Type="http://schemas.openxmlformats.org/officeDocument/2006/relationships/image" Target="../media/image11.jpeg"/><Relationship Id="rId9" Type="http://schemas.openxmlformats.org/officeDocument/2006/relationships/image" Target="../media/image1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4" name="Google Shape;1218;p41">
            <a:extLst>
              <a:ext uri="{FF2B5EF4-FFF2-40B4-BE49-F238E27FC236}">
                <a16:creationId xmlns:a16="http://schemas.microsoft.com/office/drawing/2014/main" id="{B1476891-625D-4ED4-9478-D85FB8709EEE}"/>
              </a:ext>
            </a:extLst>
          </p:cNvPr>
          <p:cNvSpPr txBox="1">
            <a:spLocks/>
          </p:cNvSpPr>
          <p:nvPr/>
        </p:nvSpPr>
        <p:spPr>
          <a:xfrm>
            <a:off x="2613467" y="2860582"/>
            <a:ext cx="8760877" cy="20459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5200"/>
              <a:buFont typeface="Lexend"/>
              <a:buNone/>
              <a:defRPr sz="6500" b="1" i="0" u="none" strike="noStrike" cap="none">
                <a:solidFill>
                  <a:schemeClr val="dk2"/>
                </a:solidFill>
                <a:latin typeface="Lexend"/>
                <a:ea typeface="Lexend"/>
                <a:cs typeface="Lexend"/>
                <a:sym typeface="Lexend"/>
              </a:defRPr>
            </a:lvl1pPr>
            <a:lvl2pPr marR="0" lvl="1"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2pPr>
            <a:lvl3pPr marR="0" lvl="2"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3pPr>
            <a:lvl4pPr marR="0" lvl="3"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4pPr>
            <a:lvl5pPr marR="0" lvl="4"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5pPr>
            <a:lvl6pPr marR="0" lvl="5"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6pPr>
            <a:lvl7pPr marR="0" lvl="6"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7pPr>
            <a:lvl8pPr marR="0" lvl="7"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8pPr>
            <a:lvl9pPr marR="0" lvl="8"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9pPr>
          </a:lstStyle>
          <a:p>
            <a:pPr>
              <a:lnSpc>
                <a:spcPct val="150000"/>
              </a:lnSpc>
              <a:buClr>
                <a:srgbClr val="3B6894"/>
              </a:buClr>
              <a:defRPr/>
            </a:pPr>
            <a:r>
              <a:rPr lang="en-US" sz="4400" kern="0" dirty="0">
                <a:solidFill>
                  <a:schemeClr val="bg2">
                    <a:lumMod val="25000"/>
                  </a:schemeClr>
                </a:solidFill>
                <a:latin typeface="Arial"/>
                <a:ea typeface="Lexend Medium"/>
                <a:cs typeface="Lexend Medium"/>
                <a:sym typeface="Lexend Medium"/>
              </a:rPr>
              <a:t>CHÀO MỪNG CÁC EM </a:t>
            </a:r>
            <a:br>
              <a:rPr lang="en-US" sz="4400" kern="0" dirty="0">
                <a:solidFill>
                  <a:schemeClr val="bg2">
                    <a:lumMod val="25000"/>
                  </a:schemeClr>
                </a:solidFill>
                <a:latin typeface="Arial"/>
                <a:ea typeface="Lexend Medium"/>
                <a:cs typeface="Lexend Medium"/>
                <a:sym typeface="Lexend Medium"/>
              </a:rPr>
            </a:br>
            <a:r>
              <a:rPr lang="en-US" sz="4400" kern="0" dirty="0">
                <a:solidFill>
                  <a:schemeClr val="bg2">
                    <a:lumMod val="25000"/>
                  </a:schemeClr>
                </a:solidFill>
                <a:latin typeface="Arial"/>
                <a:ea typeface="Lexend Medium"/>
                <a:cs typeface="Lexend Medium"/>
                <a:sym typeface="Lexend Medium"/>
              </a:rPr>
              <a:t>ĐẾN VỚI BÀI HỌC HÔM NAY!</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48460">
            <a:off x="345474" y="6219687"/>
            <a:ext cx="1107432" cy="1032932"/>
          </a:xfrm>
          <a:prstGeom prst="rect">
            <a:avLst/>
          </a:prstGeom>
        </p:spPr>
      </p:pic>
      <p:sp>
        <p:nvSpPr>
          <p:cNvPr id="17" name="TextBox 16">
            <a:extLst>
              <a:ext uri="{FF2B5EF4-FFF2-40B4-BE49-F238E27FC236}">
                <a16:creationId xmlns:a16="http://schemas.microsoft.com/office/drawing/2014/main" id="{BE8B9F39-5EBD-470C-9EC2-27F3D29B91BD}"/>
              </a:ext>
            </a:extLst>
          </p:cNvPr>
          <p:cNvSpPr txBox="1"/>
          <p:nvPr/>
        </p:nvSpPr>
        <p:spPr>
          <a:xfrm>
            <a:off x="643875" y="601180"/>
            <a:ext cx="9278230" cy="1874981"/>
          </a:xfrm>
          <a:prstGeom prst="roundRect">
            <a:avLst/>
          </a:prstGeom>
          <a:solidFill>
            <a:srgbClr val="FFCE6D"/>
          </a:solidFill>
          <a:ln w="57150">
            <a:solidFill>
              <a:srgbClr val="468B91"/>
            </a:solidFill>
            <a:prstDash val="dash"/>
          </a:ln>
        </p:spPr>
        <p:txBody>
          <a:bodyPr wrap="square">
            <a:spAutoFit/>
          </a:bodyPr>
          <a:lstStyle/>
          <a:p>
            <a:pPr algn="just">
              <a:lnSpc>
                <a:spcPct val="150000"/>
              </a:lnSpc>
              <a:spcAft>
                <a:spcPts val="80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Hãy lấy thêm ví dụ một số hiện tượng về phản xạ khuếch tán khi ánh sáng gặp các vật nhỏ lơ lửng trong không khí trong thực tế mà các em biết.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CD1FD38-4265-46AB-B307-83F27F4B3B81}"/>
              </a:ext>
            </a:extLst>
          </p:cNvPr>
          <p:cNvSpPr txBox="1"/>
          <p:nvPr/>
        </p:nvSpPr>
        <p:spPr>
          <a:xfrm>
            <a:off x="924589" y="2744549"/>
            <a:ext cx="9278230" cy="3767057"/>
          </a:xfrm>
          <a:prstGeom prst="rect">
            <a:avLst/>
          </a:prstGeom>
          <a:noFill/>
        </p:spPr>
        <p:txBody>
          <a:bodyPr wrap="square">
            <a:spAutoFit/>
          </a:bodyPr>
          <a:lstStyle/>
          <a:p>
            <a:pPr algn="ctr">
              <a:lnSpc>
                <a:spcPct val="150000"/>
              </a:lnSpc>
              <a:spcAft>
                <a:spcPts val="800"/>
              </a:spcAft>
            </a:pPr>
            <a:r>
              <a:rPr lang="nl-NL" sz="2400" b="1" i="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Trả lời:</a:t>
            </a:r>
            <a:endParaRPr lang="en-US" sz="2400" b="1" i="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Một số hiện tượng về phản xạ khuếch tán khi ánh sáng gặp các vật nhỏ lơ lửng trong không khí trong thực tế:</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 Nhìn được vệt nắng có các hạt bụi nhỏ</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 Nhìn được ánh sáng khi có thêm khói, bụi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 Nhìn được ánh sáng có màu sắc khi phun khói trên sân khấu.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25808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up)">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wipe(up)">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wipe(up)">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wipe(up)">
                                      <p:cBhvr>
                                        <p:cTn id="27" dur="500"/>
                                        <p:tgtEl>
                                          <p:spTgt spid="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9">
                                            <p:txEl>
                                              <p:pRg st="4" end="4"/>
                                            </p:txEl>
                                          </p:spTgt>
                                        </p:tgtEl>
                                        <p:attrNameLst>
                                          <p:attrName>style.visibility</p:attrName>
                                        </p:attrNameLst>
                                      </p:cBhvr>
                                      <p:to>
                                        <p:strVal val="visible"/>
                                      </p:to>
                                    </p:set>
                                    <p:animEffect transition="in" filter="wipe(up)">
                                      <p:cBhvr>
                                        <p:cTn id="32"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53199DB-C824-4B18-994A-F7C4A94F35E7}"/>
              </a:ext>
            </a:extLst>
          </p:cNvPr>
          <p:cNvSpPr txBox="1"/>
          <p:nvPr/>
        </p:nvSpPr>
        <p:spPr>
          <a:xfrm>
            <a:off x="4711301" y="510571"/>
            <a:ext cx="3074195" cy="584775"/>
          </a:xfrm>
          <a:prstGeom prst="rect">
            <a:avLst/>
          </a:prstGeom>
          <a:noFill/>
        </p:spPr>
        <p:txBody>
          <a:bodyPr wrap="square">
            <a:spAutoFit/>
          </a:bodyPr>
          <a:lstStyle/>
          <a:p>
            <a:r>
              <a:rPr lang="en-US" sz="3200" b="1" dirty="0">
                <a:solidFill>
                  <a:srgbClr val="4472C4"/>
                </a:solidFill>
                <a:effectLst/>
                <a:latin typeface="Arial" panose="020B0604020202020204" pitchFamily="34" charset="0"/>
                <a:ea typeface="Calibri" panose="020F0502020204030204" pitchFamily="34" charset="0"/>
              </a:rPr>
              <a:t>VẬN DỤNG</a:t>
            </a:r>
            <a:endParaRPr lang="en-US" sz="3200" dirty="0"/>
          </a:p>
        </p:txBody>
      </p:sp>
      <p:sp>
        <p:nvSpPr>
          <p:cNvPr id="18" name="TextBox 17">
            <a:extLst>
              <a:ext uri="{FF2B5EF4-FFF2-40B4-BE49-F238E27FC236}">
                <a16:creationId xmlns:a16="http://schemas.microsoft.com/office/drawing/2014/main" id="{706BF2E8-A9A2-47AC-A47D-19D7D1B30EF3}"/>
              </a:ext>
            </a:extLst>
          </p:cNvPr>
          <p:cNvSpPr txBox="1"/>
          <p:nvPr/>
        </p:nvSpPr>
        <p:spPr>
          <a:xfrm>
            <a:off x="874018" y="1247278"/>
            <a:ext cx="11256764" cy="1951496"/>
          </a:xfrm>
          <a:prstGeom prst="rect">
            <a:avLst/>
          </a:prstGeom>
          <a:noFill/>
        </p:spPr>
        <p:txBody>
          <a:bodyPr wrap="square">
            <a:spAutoFit/>
          </a:bodyPr>
          <a:lstStyle/>
          <a:p>
            <a:pPr algn="just">
              <a:lnSpc>
                <a:spcPct val="150000"/>
              </a:lnSpc>
              <a:spcAft>
                <a:spcPts val="80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Bài 1:</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Hãy giải thích vì sao trong các tiệm cắt tóc người ta thường bố trí hai cái gương: Một cái treo trước mặt người cắt tóc và một cái treo hơi cao ở phía sau lưng ghế ngồi. </a:t>
            </a:r>
          </a:p>
        </p:txBody>
      </p:sp>
      <p:sp>
        <p:nvSpPr>
          <p:cNvPr id="23" name="TextBox 22">
            <a:extLst>
              <a:ext uri="{FF2B5EF4-FFF2-40B4-BE49-F238E27FC236}">
                <a16:creationId xmlns:a16="http://schemas.microsoft.com/office/drawing/2014/main" id="{8A3EB3D9-951E-4F30-A080-69BC8C8FA501}"/>
              </a:ext>
            </a:extLst>
          </p:cNvPr>
          <p:cNvSpPr txBox="1"/>
          <p:nvPr/>
        </p:nvSpPr>
        <p:spPr>
          <a:xfrm>
            <a:off x="874018" y="3369756"/>
            <a:ext cx="7685782" cy="214642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3200" b="1" i="1"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Trả lời </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Vì khi đó người cắt tóc có thể nhìn được cả phía trước và phía sau mái tóc của mình.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57C39D9-DF1A-4FE4-B63A-748BD0959240}"/>
              </a:ext>
            </a:extLst>
          </p:cNvPr>
          <p:cNvSpPr txBox="1"/>
          <p:nvPr/>
        </p:nvSpPr>
        <p:spPr>
          <a:xfrm>
            <a:off x="4711301" y="510571"/>
            <a:ext cx="3074195" cy="584775"/>
          </a:xfrm>
          <a:prstGeom prst="rect">
            <a:avLst/>
          </a:prstGeom>
          <a:noFill/>
        </p:spPr>
        <p:txBody>
          <a:bodyPr wrap="square">
            <a:spAutoFit/>
          </a:bodyPr>
          <a:lstStyle/>
          <a:p>
            <a:r>
              <a:rPr lang="en-US" sz="3200" b="1" dirty="0">
                <a:solidFill>
                  <a:srgbClr val="4472C4"/>
                </a:solidFill>
                <a:effectLst/>
                <a:latin typeface="Arial" panose="020B0604020202020204" pitchFamily="34" charset="0"/>
                <a:ea typeface="Calibri" panose="020F0502020204030204" pitchFamily="34" charset="0"/>
              </a:rPr>
              <a:t>VẬN DỤNG</a:t>
            </a:r>
            <a:endParaRPr lang="en-US" sz="3200" dirty="0"/>
          </a:p>
        </p:txBody>
      </p:sp>
      <p:sp>
        <p:nvSpPr>
          <p:cNvPr id="17" name="TextBox 16">
            <a:extLst>
              <a:ext uri="{FF2B5EF4-FFF2-40B4-BE49-F238E27FC236}">
                <a16:creationId xmlns:a16="http://schemas.microsoft.com/office/drawing/2014/main" id="{45778EBA-5B67-4778-BCBB-612A890C8778}"/>
              </a:ext>
            </a:extLst>
          </p:cNvPr>
          <p:cNvSpPr txBox="1"/>
          <p:nvPr/>
        </p:nvSpPr>
        <p:spPr>
          <a:xfrm>
            <a:off x="453905" y="1388480"/>
            <a:ext cx="10519319" cy="2608086"/>
          </a:xfrm>
          <a:prstGeom prst="rect">
            <a:avLst/>
          </a:prstGeom>
          <a:noFill/>
        </p:spPr>
        <p:txBody>
          <a:bodyPr wrap="square">
            <a:spAutoFit/>
          </a:bodyPr>
          <a:lstStyle/>
          <a:p>
            <a:pPr algn="just">
              <a:lnSpc>
                <a:spcPct val="150000"/>
              </a:lnSpc>
              <a:spcAft>
                <a:spcPts val="800"/>
              </a:spcAf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Bài 2. </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Hai gương G</a:t>
            </a:r>
            <a:r>
              <a:rPr lang="en-US" sz="28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và G</a:t>
            </a:r>
            <a:r>
              <a:rPr lang="en-US" sz="2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đặt vuông góc với nhau, mặt phản xạ quay vào nhau. Tia tới SI được chiếu lên gương G</a:t>
            </a:r>
            <a:r>
              <a:rPr lang="en-US" sz="28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(hình 13.4) lần lượt phản xạ trên gương G</a:t>
            </a:r>
            <a:r>
              <a:rPr lang="en-US" sz="28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rồi trên gương G</a:t>
            </a:r>
            <a:r>
              <a:rPr lang="en-US" sz="2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Chứng minh tia tới SI song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song</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với tia phản xạ cuối cùng trên gương G</a:t>
            </a:r>
            <a:r>
              <a:rPr lang="en-US" sz="2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descr="Diagram&#10;&#10;Description automatically generated">
            <a:extLst>
              <a:ext uri="{FF2B5EF4-FFF2-40B4-BE49-F238E27FC236}">
                <a16:creationId xmlns:a16="http://schemas.microsoft.com/office/drawing/2014/main" id="{ACC2EC89-603B-41DB-862F-2C7BB89AC867}"/>
              </a:ext>
            </a:extLst>
          </p:cNvPr>
          <p:cNvPicPr>
            <a:picLocks noChangeAspect="1"/>
          </p:cNvPicPr>
          <p:nvPr/>
        </p:nvPicPr>
        <p:blipFill>
          <a:blip r:embed="rId2">
            <a:clrChange>
              <a:clrFrom>
                <a:srgbClr val="FFFFFF"/>
              </a:clrFrom>
              <a:clrTo>
                <a:srgbClr val="FFFFFF">
                  <a:alpha val="0"/>
                </a:srgbClr>
              </a:clrTo>
            </a:clrChange>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167259" y="3916432"/>
            <a:ext cx="3092609" cy="3168813"/>
          </a:xfrm>
          <a:prstGeom prst="rect">
            <a:avLst/>
          </a:prstGeom>
        </p:spPr>
      </p:pic>
    </p:spTree>
    <p:extLst>
      <p:ext uri="{BB962C8B-B14F-4D97-AF65-F5344CB8AC3E}">
        <p14:creationId xmlns:p14="http://schemas.microsoft.com/office/powerpoint/2010/main" val="35838308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95840">
            <a:off x="3323484" y="148570"/>
            <a:ext cx="1037064" cy="967298"/>
          </a:xfrm>
          <a:prstGeom prst="rect">
            <a:avLst/>
          </a:prstGeom>
        </p:spPr>
      </p:pic>
      <p:sp>
        <p:nvSpPr>
          <p:cNvPr id="14" name="TextBox 13">
            <a:extLst>
              <a:ext uri="{FF2B5EF4-FFF2-40B4-BE49-F238E27FC236}">
                <a16:creationId xmlns:a16="http://schemas.microsoft.com/office/drawing/2014/main" id="{AADF92BE-89E1-4C61-BA45-729F41B54F96}"/>
              </a:ext>
            </a:extLst>
          </p:cNvPr>
          <p:cNvSpPr txBox="1"/>
          <p:nvPr/>
        </p:nvSpPr>
        <p:spPr>
          <a:xfrm>
            <a:off x="4711301" y="510571"/>
            <a:ext cx="3074195" cy="584775"/>
          </a:xfrm>
          <a:prstGeom prst="rect">
            <a:avLst/>
          </a:prstGeom>
          <a:noFill/>
        </p:spPr>
        <p:txBody>
          <a:bodyPr wrap="square">
            <a:spAutoFit/>
          </a:bodyPr>
          <a:lstStyle/>
          <a:p>
            <a:r>
              <a:rPr lang="en-US" sz="3200" b="1" dirty="0">
                <a:solidFill>
                  <a:srgbClr val="4472C4"/>
                </a:solidFill>
                <a:effectLst/>
                <a:latin typeface="Arial" panose="020B0604020202020204" pitchFamily="34" charset="0"/>
                <a:ea typeface="Calibri" panose="020F0502020204030204" pitchFamily="34" charset="0"/>
              </a:rPr>
              <a:t>VẬN DỤNG</a:t>
            </a:r>
            <a:endParaRPr lang="en-US" sz="3200" dirty="0"/>
          </a:p>
        </p:txBody>
      </p:sp>
      <p:pic>
        <p:nvPicPr>
          <p:cNvPr id="17" name="Picture 16" descr="Diagram&#10;&#10;Description automatically generated">
            <a:extLst>
              <a:ext uri="{FF2B5EF4-FFF2-40B4-BE49-F238E27FC236}">
                <a16:creationId xmlns:a16="http://schemas.microsoft.com/office/drawing/2014/main" id="{76552935-3389-4422-8885-52CA8CC5FBE8}"/>
              </a:ext>
            </a:extLst>
          </p:cNvPr>
          <p:cNvPicPr>
            <a:picLocks noChangeAspect="1"/>
          </p:cNvPicPr>
          <p:nvPr/>
        </p:nvPicPr>
        <p:blipFill>
          <a:blip r:embed="rId4"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b="7339"/>
          <a:stretch>
            <a:fillRect/>
          </a:stretch>
        </p:blipFill>
        <p:spPr bwMode="auto">
          <a:xfrm>
            <a:off x="9398000" y="1095346"/>
            <a:ext cx="3229273" cy="2943254"/>
          </a:xfrm>
          <a:prstGeom prst="rect">
            <a:avLst/>
          </a:prstGeom>
          <a:noFill/>
          <a:ln>
            <a:noFill/>
          </a:ln>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A5ED53-09A2-4FE0-A5BA-0C8D57F40AFB}"/>
                  </a:ext>
                </a:extLst>
              </p:cNvPr>
              <p:cNvSpPr txBox="1"/>
              <p:nvPr/>
            </p:nvSpPr>
            <p:spPr>
              <a:xfrm>
                <a:off x="2907644" y="1198825"/>
                <a:ext cx="5848376" cy="4003597"/>
              </a:xfrm>
              <a:prstGeom prst="rect">
                <a:avLst/>
              </a:prstGeom>
              <a:noFill/>
            </p:spPr>
            <p:txBody>
              <a:bodyPr wrap="square">
                <a:spAutoFit/>
              </a:bodyPr>
              <a:lstStyle/>
              <a:p>
                <a:pPr algn="just">
                  <a:lnSpc>
                    <a:spcPct val="150000"/>
                  </a:lnSpc>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Do hai gương đặt vuông góc với nhau nên hai pháp tuyến IN</a:t>
                </a:r>
                <a:r>
                  <a:rPr lang="en-US" sz="24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 và JN</a:t>
                </a:r>
                <a:r>
                  <a:rPr lang="en-US" sz="24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 cũng vuông góc với nhau.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Định luật phản xạ ánh sáng tại gương G</a:t>
                </a:r>
                <a:r>
                  <a:rPr lang="en-US" sz="24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SI</m:t>
                          </m:r>
                          <m:sSub>
                            <m:sSub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N</m:t>
                              </m:r>
                            </m:e>
                            <m:sub>
                              <m:r>
                                <a:rPr lang="en-US" sz="2400">
                                  <a:effectLst/>
                                  <a:latin typeface="Cambria Math" panose="02040503050406030204" pitchFamily="18" charset="0"/>
                                  <a:ea typeface="Times New Roman" panose="02020603050405020304" pitchFamily="18" charset="0"/>
                                  <a:cs typeface="Arial" panose="020B0604020202020204" pitchFamily="34" charset="0"/>
                                </a:rPr>
                                <m:t>1</m:t>
                              </m:r>
                            </m:sub>
                          </m:sSub>
                        </m:e>
                      </m:acc>
                      <m:r>
                        <a:rPr lang="en-US" sz="2400">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N</m:t>
                              </m:r>
                            </m:e>
                            <m:sub>
                              <m:r>
                                <a:rPr lang="en-US" sz="2400">
                                  <a:effectLst/>
                                  <a:latin typeface="Cambria Math" panose="02040503050406030204" pitchFamily="18" charset="0"/>
                                  <a:ea typeface="Times New Roman" panose="02020603050405020304" pitchFamily="18" charset="0"/>
                                  <a:cs typeface="Arial" panose="020B0604020202020204" pitchFamily="34" charset="0"/>
                                </a:rPr>
                                <m:t>1</m:t>
                              </m:r>
                            </m:sub>
                          </m:sSub>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IJ</m:t>
                          </m:r>
                        </m:e>
                      </m:acc>
                      <m:r>
                        <a:rPr lang="en-US" sz="2400">
                          <a:effectLst/>
                          <a:latin typeface="Cambria Math" panose="02040503050406030204" pitchFamily="18" charset="0"/>
                          <a:ea typeface="Times New Roman" panose="02020603050405020304" pitchFamily="18" charset="0"/>
                          <a:cs typeface="Arial" panose="020B0604020202020204" pitchFamily="34" charset="0"/>
                        </a:rPr>
                        <m:t> ⇒ </m:t>
                      </m:r>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SIJ</m:t>
                          </m:r>
                        </m:e>
                      </m:acc>
                      <m:r>
                        <a:rPr lang="en-US" sz="2400">
                          <a:effectLst/>
                          <a:latin typeface="Cambria Math" panose="02040503050406030204" pitchFamily="18" charset="0"/>
                          <a:ea typeface="Times New Roman" panose="02020603050405020304" pitchFamily="18" charset="0"/>
                          <a:cs typeface="Arial" panose="020B0604020202020204" pitchFamily="34" charset="0"/>
                        </a:rPr>
                        <m:t>=2</m:t>
                      </m:r>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N</m:t>
                              </m:r>
                            </m:e>
                            <m:sub>
                              <m:r>
                                <a:rPr lang="en-US" sz="2400">
                                  <a:effectLst/>
                                  <a:latin typeface="Cambria Math" panose="02040503050406030204" pitchFamily="18" charset="0"/>
                                  <a:ea typeface="Times New Roman" panose="02020603050405020304" pitchFamily="18" charset="0"/>
                                  <a:cs typeface="Arial" panose="020B0604020202020204" pitchFamily="34" charset="0"/>
                                </a:rPr>
                                <m:t>1</m:t>
                              </m:r>
                            </m:sub>
                          </m:sSub>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IJ</m:t>
                          </m:r>
                        </m:e>
                      </m:acc>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Định luật phản xạ ánh sáng tại gương G</a:t>
                </a:r>
                <a:r>
                  <a:rPr lang="en-US" sz="24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IJ</m:t>
                          </m:r>
                          <m:sSub>
                            <m:sSub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N</m:t>
                              </m:r>
                            </m:e>
                            <m:sub>
                              <m:r>
                                <a:rPr lang="en-US" sz="2400">
                                  <a:effectLst/>
                                  <a:latin typeface="Cambria Math" panose="02040503050406030204" pitchFamily="18" charset="0"/>
                                  <a:ea typeface="Times New Roman" panose="02020603050405020304" pitchFamily="18" charset="0"/>
                                  <a:cs typeface="Arial" panose="020B0604020202020204" pitchFamily="34" charset="0"/>
                                </a:rPr>
                                <m:t>2</m:t>
                              </m:r>
                            </m:sub>
                          </m:sSub>
                        </m:e>
                      </m:acc>
                      <m:r>
                        <a:rPr lang="en-US" sz="2400">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N</m:t>
                              </m:r>
                            </m:e>
                            <m:sub>
                              <m:r>
                                <a:rPr lang="en-US" sz="2400">
                                  <a:effectLst/>
                                  <a:latin typeface="Cambria Math" panose="02040503050406030204" pitchFamily="18" charset="0"/>
                                  <a:ea typeface="Times New Roman" panose="02020603050405020304" pitchFamily="18" charset="0"/>
                                  <a:cs typeface="Arial" panose="020B0604020202020204" pitchFamily="34" charset="0"/>
                                </a:rPr>
                                <m:t>2</m:t>
                              </m:r>
                            </m:sub>
                          </m:sSub>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JR</m:t>
                          </m:r>
                        </m:e>
                      </m:acc>
                      <m:r>
                        <a:rPr lang="en-US" sz="2400">
                          <a:effectLst/>
                          <a:latin typeface="Cambria Math" panose="02040503050406030204" pitchFamily="18" charset="0"/>
                          <a:ea typeface="Times New Roman" panose="02020603050405020304" pitchFamily="18" charset="0"/>
                          <a:cs typeface="Arial" panose="020B0604020202020204" pitchFamily="34" charset="0"/>
                        </a:rPr>
                        <m:t> ⇒ </m:t>
                      </m:r>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IJR</m:t>
                          </m:r>
                        </m:e>
                      </m:acc>
                      <m:r>
                        <a:rPr lang="en-US" sz="2400">
                          <a:effectLst/>
                          <a:latin typeface="Cambria Math" panose="02040503050406030204" pitchFamily="18" charset="0"/>
                          <a:ea typeface="Times New Roman" panose="02020603050405020304" pitchFamily="18" charset="0"/>
                          <a:cs typeface="Arial" panose="020B0604020202020204" pitchFamily="34" charset="0"/>
                        </a:rPr>
                        <m:t>=2</m:t>
                      </m:r>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N</m:t>
                              </m:r>
                            </m:e>
                            <m:sub>
                              <m:r>
                                <a:rPr lang="en-US" sz="2400">
                                  <a:effectLst/>
                                  <a:latin typeface="Cambria Math" panose="02040503050406030204" pitchFamily="18" charset="0"/>
                                  <a:ea typeface="Times New Roman" panose="02020603050405020304" pitchFamily="18" charset="0"/>
                                  <a:cs typeface="Arial" panose="020B0604020202020204" pitchFamily="34" charset="0"/>
                                </a:rPr>
                                <m:t>2</m:t>
                              </m:r>
                            </m:sub>
                          </m:sSub>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JI</m:t>
                          </m:r>
                        </m:e>
                      </m:acc>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1CA5ED53-09A2-4FE0-A5BA-0C8D57F40AFB}"/>
                  </a:ext>
                </a:extLst>
              </p:cNvPr>
              <p:cNvSpPr txBox="1">
                <a:spLocks noRot="1" noChangeAspect="1" noMove="1" noResize="1" noEditPoints="1" noAdjustHandles="1" noChangeArrowheads="1" noChangeShapeType="1" noTextEdit="1"/>
              </p:cNvSpPr>
              <p:nvPr/>
            </p:nvSpPr>
            <p:spPr>
              <a:xfrm>
                <a:off x="2907644" y="1198825"/>
                <a:ext cx="5848376" cy="4003597"/>
              </a:xfrm>
              <a:prstGeom prst="rect">
                <a:avLst/>
              </a:prstGeom>
              <a:blipFill>
                <a:blip r:embed="rId9"/>
                <a:stretch>
                  <a:fillRect l="-1668" r="-1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717F1C8-DACC-4641-8946-705F79604D3E}"/>
                  </a:ext>
                </a:extLst>
              </p:cNvPr>
              <p:cNvSpPr txBox="1"/>
              <p:nvPr/>
            </p:nvSpPr>
            <p:spPr>
              <a:xfrm>
                <a:off x="2907644" y="5154306"/>
                <a:ext cx="8975271" cy="1727204"/>
              </a:xfrm>
              <a:prstGeom prst="rect">
                <a:avLst/>
              </a:prstGeom>
              <a:noFill/>
            </p:spPr>
            <p:txBody>
              <a:bodyPr wrap="square">
                <a:spAutoFit/>
              </a:bodyPr>
              <a:lstStyle/>
              <a:p>
                <a:pPr>
                  <a:lnSpc>
                    <a:spcPct val="150000"/>
                  </a:lnSpc>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IN</a:t>
                </a:r>
                <a:r>
                  <a:rPr lang="en-US" sz="24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 và JN</a:t>
                </a:r>
                <a:r>
                  <a:rPr lang="en-US" sz="24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 vuông góc với nhau:</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N</m:t>
                            </m:r>
                          </m:e>
                          <m:sub>
                            <m:r>
                              <a:rPr lang="en-US" sz="2400">
                                <a:effectLst/>
                                <a:latin typeface="Cambria Math" panose="02040503050406030204" pitchFamily="18" charset="0"/>
                                <a:ea typeface="Times New Roman" panose="02020603050405020304" pitchFamily="18" charset="0"/>
                                <a:cs typeface="Arial" panose="020B0604020202020204" pitchFamily="34" charset="0"/>
                              </a:rPr>
                              <m:t>1</m:t>
                            </m:r>
                          </m:sub>
                        </m:sSub>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IJ</m:t>
                        </m:r>
                      </m:e>
                    </m:acc>
                    <m:r>
                      <a:rPr lang="en-US" sz="2400">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N</m:t>
                            </m:r>
                          </m:e>
                          <m:sub>
                            <m:r>
                              <a:rPr lang="en-US" sz="2400">
                                <a:effectLst/>
                                <a:latin typeface="Cambria Math" panose="02040503050406030204" pitchFamily="18" charset="0"/>
                                <a:ea typeface="Times New Roman" panose="02020603050405020304" pitchFamily="18" charset="0"/>
                                <a:cs typeface="Arial" panose="020B0604020202020204" pitchFamily="34" charset="0"/>
                              </a:rPr>
                              <m:t>2</m:t>
                            </m:r>
                          </m:sub>
                        </m:sSub>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JI</m:t>
                        </m:r>
                      </m:e>
                    </m:acc>
                    <m:r>
                      <a:rPr lang="en-US" sz="2400">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400">
                            <a:effectLst/>
                            <a:latin typeface="Cambria Math" panose="02040503050406030204" pitchFamily="18" charset="0"/>
                            <a:ea typeface="Times New Roman" panose="02020603050405020304" pitchFamily="18" charset="0"/>
                            <a:cs typeface="Arial" panose="020B0604020202020204" pitchFamily="34" charset="0"/>
                          </a:rPr>
                          <m:t>90</m:t>
                        </m:r>
                      </m:e>
                      <m:sup>
                        <m:r>
                          <a:rPr lang="en-US" sz="2400">
                            <a:effectLst/>
                            <a:latin typeface="Cambria Math" panose="02040503050406030204" pitchFamily="18" charset="0"/>
                            <a:ea typeface="Times New Roman" panose="02020603050405020304" pitchFamily="18" charset="0"/>
                            <a:cs typeface="Arial" panose="020B0604020202020204" pitchFamily="34" charset="0"/>
                          </a:rPr>
                          <m:t>0</m:t>
                        </m:r>
                      </m:sup>
                    </m:sSup>
                    <m:r>
                      <a:rPr lang="en-US" sz="2400">
                        <a:effectLst/>
                        <a:latin typeface="Cambria Math" panose="02040503050406030204" pitchFamily="18" charset="0"/>
                        <a:ea typeface="Times New Roman" panose="02020603050405020304" pitchFamily="18" charset="0"/>
                        <a:cs typeface="Arial" panose="020B0604020202020204" pitchFamily="34" charset="0"/>
                      </a:rPr>
                      <m:t> </m:t>
                    </m:r>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24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SIJ</m:t>
                        </m:r>
                      </m:e>
                    </m:acc>
                    <m:r>
                      <a:rPr lang="en-US" sz="24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IJR</m:t>
                        </m:r>
                      </m:e>
                    </m:acc>
                    <m:r>
                      <a:rPr lang="en-US" sz="24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4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400">
                        <a:effectLst/>
                        <a:latin typeface="Cambria Math" panose="02040503050406030204" pitchFamily="18" charset="0"/>
                        <a:ea typeface="Times New Roman" panose="02020603050405020304" pitchFamily="18" charset="0"/>
                        <a:cs typeface="Arial" panose="020B0604020202020204" pitchFamily="34" charset="0"/>
                      </a:rPr>
                      <m:t>2</m:t>
                    </m:r>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N</m:t>
                            </m:r>
                          </m:e>
                          <m:sub>
                            <m:r>
                              <a:rPr lang="en-US" sz="2400">
                                <a:effectLst/>
                                <a:latin typeface="Cambria Math" panose="02040503050406030204" pitchFamily="18" charset="0"/>
                                <a:ea typeface="Times New Roman" panose="02020603050405020304" pitchFamily="18" charset="0"/>
                                <a:cs typeface="Arial" panose="020B0604020202020204" pitchFamily="34" charset="0"/>
                              </a:rPr>
                              <m:t>1</m:t>
                            </m:r>
                          </m:sub>
                        </m:sSub>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IJ</m:t>
                        </m:r>
                      </m:e>
                    </m:acc>
                    <m:r>
                      <a:rPr lang="en-US" sz="2400">
                        <a:effectLst/>
                        <a:latin typeface="Cambria Math" panose="02040503050406030204" pitchFamily="18" charset="0"/>
                        <a:ea typeface="Times New Roman" panose="02020603050405020304" pitchFamily="18" charset="0"/>
                        <a:cs typeface="Arial" panose="020B0604020202020204" pitchFamily="34" charset="0"/>
                      </a:rPr>
                      <m:t>+ 2</m:t>
                    </m:r>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N</m:t>
                            </m:r>
                          </m:e>
                          <m:sub>
                            <m:r>
                              <a:rPr lang="en-US" sz="2400">
                                <a:effectLst/>
                                <a:latin typeface="Cambria Math" panose="02040503050406030204" pitchFamily="18" charset="0"/>
                                <a:ea typeface="Times New Roman" panose="02020603050405020304" pitchFamily="18" charset="0"/>
                                <a:cs typeface="Arial" panose="020B0604020202020204" pitchFamily="34" charset="0"/>
                              </a:rPr>
                              <m:t>2</m:t>
                            </m:r>
                          </m:sub>
                        </m:sSub>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JI</m:t>
                        </m:r>
                      </m:e>
                    </m:acc>
                  </m:oMath>
                </a14:m>
                <a:r>
                  <a:rPr lang="en-US" sz="2400" dirty="0">
                    <a:effectLst/>
                    <a:latin typeface="Arial" panose="020B0604020202020204" pitchFamily="34" charset="0"/>
                    <a:ea typeface="Times New Roman" panose="02020603050405020304" pitchFamily="18" charset="0"/>
                    <a:cs typeface="Times New Roman" panose="02020603050405020304" pitchFamily="18" charset="0"/>
                  </a:rPr>
                  <a:t> = 2 (</a:t>
                </a:r>
                <a14:m>
                  <m:oMath xmlns:m="http://schemas.openxmlformats.org/officeDocument/2006/math">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N</m:t>
                            </m:r>
                          </m:e>
                          <m:sub>
                            <m:r>
                              <a:rPr lang="en-US" sz="2400">
                                <a:effectLst/>
                                <a:latin typeface="Cambria Math" panose="02040503050406030204" pitchFamily="18" charset="0"/>
                                <a:ea typeface="Times New Roman" panose="02020603050405020304" pitchFamily="18" charset="0"/>
                                <a:cs typeface="Arial" panose="020B0604020202020204" pitchFamily="34" charset="0"/>
                              </a:rPr>
                              <m:t>1</m:t>
                            </m:r>
                          </m:sub>
                        </m:sSub>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IJ</m:t>
                        </m:r>
                      </m:e>
                    </m:acc>
                    <m:r>
                      <a:rPr lang="en-US" sz="2400">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accPr>
                      <m:e>
                        <m:sSub>
                          <m:sSub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N</m:t>
                            </m:r>
                          </m:e>
                          <m:sub>
                            <m:r>
                              <a:rPr lang="en-US" sz="2400">
                                <a:effectLst/>
                                <a:latin typeface="Cambria Math" panose="02040503050406030204" pitchFamily="18" charset="0"/>
                                <a:ea typeface="Times New Roman" panose="02020603050405020304" pitchFamily="18" charset="0"/>
                                <a:cs typeface="Arial" panose="020B0604020202020204" pitchFamily="34" charset="0"/>
                              </a:rPr>
                              <m:t>2</m:t>
                            </m:r>
                          </m:sub>
                        </m:sSub>
                        <m:r>
                          <m:rPr>
                            <m:sty m:val="p"/>
                          </m:rPr>
                          <a:rPr lang="en-US" sz="2400">
                            <a:effectLst/>
                            <a:latin typeface="Cambria Math" panose="02040503050406030204" pitchFamily="18" charset="0"/>
                            <a:ea typeface="Times New Roman" panose="02020603050405020304" pitchFamily="18" charset="0"/>
                            <a:cs typeface="Arial" panose="020B0604020202020204" pitchFamily="34" charset="0"/>
                          </a:rPr>
                          <m:t>JI</m:t>
                        </m:r>
                      </m:e>
                    </m:acc>
                  </m:oMath>
                </a14:m>
                <a:r>
                  <a:rPr lang="en-US" sz="2400"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400">
                            <a:effectLst/>
                            <a:latin typeface="Cambria Math" panose="02040503050406030204" pitchFamily="18" charset="0"/>
                            <a:ea typeface="Times New Roman" panose="02020603050405020304" pitchFamily="18" charset="0"/>
                            <a:cs typeface="Arial" panose="020B0604020202020204" pitchFamily="34" charset="0"/>
                          </a:rPr>
                          <m:t>180</m:t>
                        </m:r>
                      </m:e>
                      <m:sup>
                        <m:r>
                          <a:rPr lang="en-US" sz="2400">
                            <a:effectLst/>
                            <a:latin typeface="Cambria Math" panose="02040503050406030204" pitchFamily="18" charset="0"/>
                            <a:ea typeface="Times New Roman" panose="02020603050405020304" pitchFamily="18" charset="0"/>
                            <a:cs typeface="Arial" panose="020B0604020202020204" pitchFamily="34" charset="0"/>
                          </a:rPr>
                          <m:t>0</m:t>
                        </m:r>
                      </m:sup>
                    </m:sSup>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Vậy tia tới SI song </a:t>
                </a:r>
                <a:r>
                  <a:rPr lang="en-US" sz="2400" dirty="0" err="1">
                    <a:effectLst/>
                    <a:latin typeface="Arial" panose="020B0604020202020204" pitchFamily="34" charset="0"/>
                    <a:ea typeface="Times New Roman" panose="02020603050405020304" pitchFamily="18" charset="0"/>
                    <a:cs typeface="Times New Roman" panose="02020603050405020304" pitchFamily="18" charset="0"/>
                  </a:rPr>
                  <a:t>song</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 với tia phản xạ JR.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1717F1C8-DACC-4641-8946-705F79604D3E}"/>
                  </a:ext>
                </a:extLst>
              </p:cNvPr>
              <p:cNvSpPr txBox="1">
                <a:spLocks noRot="1" noChangeAspect="1" noMove="1" noResize="1" noEditPoints="1" noAdjustHandles="1" noChangeArrowheads="1" noChangeShapeType="1" noTextEdit="1"/>
              </p:cNvSpPr>
              <p:nvPr/>
            </p:nvSpPr>
            <p:spPr>
              <a:xfrm>
                <a:off x="2907644" y="5154306"/>
                <a:ext cx="8975271" cy="1727204"/>
              </a:xfrm>
              <a:prstGeom prst="rect">
                <a:avLst/>
              </a:prstGeom>
              <a:blipFill>
                <a:blip r:embed="rId10"/>
                <a:stretch>
                  <a:fillRect l="-1087" b="-7067"/>
                </a:stretch>
              </a:blipFill>
            </p:spPr>
            <p:txBody>
              <a:bodyPr/>
              <a:lstStyle/>
              <a:p>
                <a:r>
                  <a:rPr lang="en-US">
                    <a:noFill/>
                  </a:rPr>
                  <a:t> </a:t>
                </a:r>
              </a:p>
            </p:txBody>
          </p:sp>
        </mc:Fallback>
      </mc:AlternateContent>
    </p:spTree>
    <p:extLst>
      <p:ext uri="{BB962C8B-B14F-4D97-AF65-F5344CB8AC3E}">
        <p14:creationId xmlns:p14="http://schemas.microsoft.com/office/powerpoint/2010/main" val="220475241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4" name="Google Shape;1218;p41">
            <a:extLst>
              <a:ext uri="{FF2B5EF4-FFF2-40B4-BE49-F238E27FC236}">
                <a16:creationId xmlns:a16="http://schemas.microsoft.com/office/drawing/2014/main" id="{B1A6D471-BE12-4E4C-BA22-7212990F1321}"/>
              </a:ext>
            </a:extLst>
          </p:cNvPr>
          <p:cNvSpPr txBox="1">
            <a:spLocks/>
          </p:cNvSpPr>
          <p:nvPr/>
        </p:nvSpPr>
        <p:spPr>
          <a:xfrm>
            <a:off x="2372542" y="2763698"/>
            <a:ext cx="8760877" cy="20459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5200"/>
              <a:buFont typeface="Lexend"/>
              <a:buNone/>
              <a:defRPr sz="6500" b="1" i="0" u="none" strike="noStrike" cap="none">
                <a:solidFill>
                  <a:schemeClr val="dk2"/>
                </a:solidFill>
                <a:latin typeface="Lexend"/>
                <a:ea typeface="Lexend"/>
                <a:cs typeface="Lexend"/>
                <a:sym typeface="Lexend"/>
              </a:defRPr>
            </a:lvl1pPr>
            <a:lvl2pPr marR="0" lvl="1"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2pPr>
            <a:lvl3pPr marR="0" lvl="2"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3pPr>
            <a:lvl4pPr marR="0" lvl="3"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4pPr>
            <a:lvl5pPr marR="0" lvl="4"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5pPr>
            <a:lvl6pPr marR="0" lvl="5"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6pPr>
            <a:lvl7pPr marR="0" lvl="6"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7pPr>
            <a:lvl8pPr marR="0" lvl="7"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8pPr>
            <a:lvl9pPr marR="0" lvl="8"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9pPr>
          </a:lstStyle>
          <a:p>
            <a:pPr>
              <a:lnSpc>
                <a:spcPct val="150000"/>
              </a:lnSpc>
              <a:buClr>
                <a:srgbClr val="3B6894"/>
              </a:buClr>
              <a:defRPr/>
            </a:pPr>
            <a:r>
              <a:rPr lang="en-US" sz="4400" kern="0" dirty="0">
                <a:solidFill>
                  <a:schemeClr val="bg2">
                    <a:lumMod val="25000"/>
                  </a:schemeClr>
                </a:solidFill>
                <a:latin typeface="Arial"/>
                <a:ea typeface="Lexend Medium"/>
                <a:cs typeface="Lexend Medium"/>
                <a:sym typeface="Lexend Medium"/>
              </a:rPr>
              <a:t>CẢM ƠN CÁC EM ĐÃ CHÚ Ý LẮNG NGHE!</a:t>
            </a: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0" name="Google Shape;1218;p41">
            <a:extLst>
              <a:ext uri="{FF2B5EF4-FFF2-40B4-BE49-F238E27FC236}">
                <a16:creationId xmlns:a16="http://schemas.microsoft.com/office/drawing/2014/main" id="{A600B626-070D-45DE-9E30-844D3FE7A125}"/>
              </a:ext>
            </a:extLst>
          </p:cNvPr>
          <p:cNvSpPr txBox="1">
            <a:spLocks/>
          </p:cNvSpPr>
          <p:nvPr/>
        </p:nvSpPr>
        <p:spPr>
          <a:xfrm>
            <a:off x="3037204" y="2564611"/>
            <a:ext cx="6604999" cy="20459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5200"/>
              <a:buFont typeface="Lexend"/>
              <a:buNone/>
              <a:defRPr sz="6500" b="1" i="0" u="none" strike="noStrike" cap="none">
                <a:solidFill>
                  <a:schemeClr val="dk2"/>
                </a:solidFill>
                <a:latin typeface="Lexend"/>
                <a:ea typeface="Lexend"/>
                <a:cs typeface="Lexend"/>
                <a:sym typeface="Lexend"/>
              </a:defRPr>
            </a:lvl1pPr>
            <a:lvl2pPr marR="0" lvl="1"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2pPr>
            <a:lvl3pPr marR="0" lvl="2"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3pPr>
            <a:lvl4pPr marR="0" lvl="3"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4pPr>
            <a:lvl5pPr marR="0" lvl="4"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5pPr>
            <a:lvl6pPr marR="0" lvl="5"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6pPr>
            <a:lvl7pPr marR="0" lvl="6"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7pPr>
            <a:lvl8pPr marR="0" lvl="7"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8pPr>
            <a:lvl9pPr marR="0" lvl="8"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9pPr>
          </a:lstStyle>
          <a:p>
            <a:pPr>
              <a:lnSpc>
                <a:spcPct val="150000"/>
              </a:lnSpc>
              <a:buClr>
                <a:srgbClr val="3B6894"/>
              </a:buClr>
              <a:defRPr/>
            </a:pPr>
            <a:r>
              <a:rPr lang="vi-VN" sz="4800" kern="0" dirty="0">
                <a:solidFill>
                  <a:schemeClr val="bg2">
                    <a:lumMod val="25000"/>
                  </a:schemeClr>
                </a:solidFill>
                <a:latin typeface="Arial"/>
                <a:ea typeface="Lexend Medium"/>
                <a:cs typeface="Lexend Medium"/>
                <a:sym typeface="Lexend Medium"/>
              </a:rPr>
              <a:t>BÀI 13. SỰ PHẢN XẠ ÁNH SÁNG </a:t>
            </a:r>
            <a:endParaRPr lang="en-US" sz="4800" kern="0" dirty="0">
              <a:solidFill>
                <a:schemeClr val="bg2">
                  <a:lumMod val="25000"/>
                </a:schemeClr>
              </a:solidFill>
              <a:latin typeface="Arial"/>
              <a:ea typeface="Lexend Medium"/>
              <a:cs typeface="Lexend Medium"/>
              <a:sym typeface="Lexend Medium"/>
            </a:endParaRPr>
          </a:p>
        </p:txBody>
      </p:sp>
    </p:spTree>
    <p:extLst>
      <p:ext uri="{BB962C8B-B14F-4D97-AF65-F5344CB8AC3E}">
        <p14:creationId xmlns:p14="http://schemas.microsoft.com/office/powerpoint/2010/main" val="2525688044"/>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18A75E-7B2E-4EB8-9B1C-AEC25794E88C}"/>
              </a:ext>
            </a:extLst>
          </p:cNvPr>
          <p:cNvSpPr txBox="1"/>
          <p:nvPr/>
        </p:nvSpPr>
        <p:spPr>
          <a:xfrm>
            <a:off x="504566" y="282539"/>
            <a:ext cx="11484233" cy="1581010"/>
          </a:xfrm>
          <a:prstGeom prst="rect">
            <a:avLst/>
          </a:prstGeom>
          <a:noFill/>
        </p:spPr>
        <p:txBody>
          <a:bodyPr wrap="square">
            <a:spAutoFit/>
          </a:bodyPr>
          <a:lstStyle/>
          <a:p>
            <a:pPr marR="18415" algn="just">
              <a:lnSpc>
                <a:spcPct val="150000"/>
              </a:lnSpc>
              <a:spcAft>
                <a:spcPts val="800"/>
              </a:spcAft>
            </a:pPr>
            <a:r>
              <a:rPr lang="en-US" sz="3200" b="1" dirty="0">
                <a:latin typeface="Arial" panose="020B0604020202020204" pitchFamily="34" charset="0"/>
                <a:ea typeface="Times New Roman" panose="02020603050405020304" pitchFamily="18" charset="0"/>
                <a:cs typeface="Arial" panose="020B0604020202020204" pitchFamily="34" charset="0"/>
              </a:rPr>
              <a:t>I. SỰ PHẢN XẠ ÁNH SÁNG TRÊN BỀ MẶT CÁC CHẤT. </a:t>
            </a:r>
            <a:endParaRPr lang="en-US" sz="3200" dirty="0">
              <a:latin typeface="Arial" panose="020B0604020202020204" pitchFamily="34" charset="0"/>
              <a:ea typeface="Calibri" panose="020F0502020204030204" pitchFamily="34" charset="0"/>
              <a:cs typeface="Arial" panose="020B0604020202020204" pitchFamily="34" charset="0"/>
            </a:endParaRPr>
          </a:p>
          <a:p>
            <a:pPr marR="18415" algn="just">
              <a:lnSpc>
                <a:spcPct val="150000"/>
              </a:lnSpc>
              <a:spcAft>
                <a:spcPts val="800"/>
              </a:spcAft>
            </a:pPr>
            <a:r>
              <a:rPr lang="en-US" sz="3200" b="1" dirty="0">
                <a:latin typeface="Arial" panose="020B0604020202020204" pitchFamily="34" charset="0"/>
                <a:ea typeface="Times New Roman" panose="02020603050405020304" pitchFamily="18" charset="0"/>
                <a:cs typeface="Arial" panose="020B0604020202020204" pitchFamily="34" charset="0"/>
              </a:rPr>
              <a:t>1. Các vật có bề mặt nhẵn bóng</a:t>
            </a:r>
            <a:endParaRPr 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98DA389-2554-451D-A05E-DC0A6E2BA6DC}"/>
              </a:ext>
            </a:extLst>
          </p:cNvPr>
          <p:cNvSpPr txBox="1"/>
          <p:nvPr/>
        </p:nvSpPr>
        <p:spPr>
          <a:xfrm>
            <a:off x="4622963" y="3235615"/>
            <a:ext cx="5810864" cy="1961755"/>
          </a:xfrm>
          <a:prstGeom prst="rect">
            <a:avLst/>
          </a:prstGeom>
          <a:noFill/>
        </p:spPr>
        <p:txBody>
          <a:bodyPr wrap="square">
            <a:spAutoFit/>
          </a:bodyPr>
          <a:lstStyle/>
          <a:p>
            <a:pPr algn="just">
              <a:lnSpc>
                <a:spcPct val="150000"/>
              </a:lnSpc>
              <a:spcAft>
                <a:spcPts val="80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Sự phản xạ là gì? Lấy ví dụ về sự phản xạ trên các vật có bề mặt nhẵn trong thực tế.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854260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500"/>
                                        <p:tgtEl>
                                          <p:spTgt spid="13">
                                            <p:txEl>
                                              <p:pRg st="1" end="1"/>
                                            </p:txEl>
                                          </p:spTgt>
                                        </p:tgtEl>
                                      </p:cBhvr>
                                    </p:animEffect>
                                    <p:anim calcmode="lin" valueType="num">
                                      <p:cBhvr>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1" end="1"/>
                                            </p:txEl>
                                          </p:spTgt>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595840">
            <a:off x="5511680" y="6249367"/>
            <a:ext cx="1107432" cy="1032932"/>
          </a:xfrm>
          <a:prstGeom prst="rect">
            <a:avLst/>
          </a:prstGeom>
        </p:spPr>
      </p:pic>
      <p:sp>
        <p:nvSpPr>
          <p:cNvPr id="16" name="TextBox 15">
            <a:extLst>
              <a:ext uri="{FF2B5EF4-FFF2-40B4-BE49-F238E27FC236}">
                <a16:creationId xmlns:a16="http://schemas.microsoft.com/office/drawing/2014/main" id="{B8FFF9B1-6B9D-4673-89AB-60F527C05A4E}"/>
              </a:ext>
            </a:extLst>
          </p:cNvPr>
          <p:cNvSpPr txBox="1"/>
          <p:nvPr/>
        </p:nvSpPr>
        <p:spPr>
          <a:xfrm>
            <a:off x="482600" y="212286"/>
            <a:ext cx="10937334" cy="1581010"/>
          </a:xfrm>
          <a:prstGeom prst="rect">
            <a:avLst/>
          </a:prstGeom>
          <a:noFill/>
        </p:spPr>
        <p:txBody>
          <a:bodyPr wrap="square">
            <a:spAutoFit/>
          </a:bodyPr>
          <a:lstStyle/>
          <a:p>
            <a:pPr marR="18415" algn="just">
              <a:lnSpc>
                <a:spcPct val="150000"/>
              </a:lnSpc>
              <a:spcAft>
                <a:spcPts val="800"/>
              </a:spcAft>
            </a:pPr>
            <a:r>
              <a:rPr lang="en-US" sz="3200" b="1" dirty="0">
                <a:latin typeface="Arial" panose="020B0604020202020204" pitchFamily="34" charset="0"/>
                <a:ea typeface="Times New Roman" panose="02020603050405020304" pitchFamily="18" charset="0"/>
                <a:cs typeface="Arial" panose="020B0604020202020204" pitchFamily="34" charset="0"/>
              </a:rPr>
              <a:t>I. SỰ PHẢN XẠ ÁNH SÁNG TRÊN BỀ MẶT CÁC CHẤT. </a:t>
            </a:r>
            <a:endParaRPr lang="en-US" sz="3200" dirty="0">
              <a:latin typeface="Arial" panose="020B0604020202020204" pitchFamily="34" charset="0"/>
              <a:ea typeface="Calibri" panose="020F0502020204030204" pitchFamily="34" charset="0"/>
              <a:cs typeface="Arial" panose="020B0604020202020204" pitchFamily="34" charset="0"/>
            </a:endParaRPr>
          </a:p>
          <a:p>
            <a:pPr marR="18415" algn="just">
              <a:lnSpc>
                <a:spcPct val="150000"/>
              </a:lnSpc>
              <a:spcAft>
                <a:spcPts val="800"/>
              </a:spcAft>
            </a:pPr>
            <a:r>
              <a:rPr lang="en-US" sz="3200" b="1" dirty="0">
                <a:latin typeface="Arial" panose="020B0604020202020204" pitchFamily="34" charset="0"/>
                <a:ea typeface="Times New Roman" panose="02020603050405020304" pitchFamily="18" charset="0"/>
                <a:cs typeface="Arial" panose="020B0604020202020204" pitchFamily="34" charset="0"/>
              </a:rPr>
              <a:t>1. Các vật có bề mặt nhẵn bóng</a:t>
            </a:r>
            <a:endParaRPr 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9E5F285-EC7F-43B9-A369-8BB821CCDB98}"/>
              </a:ext>
            </a:extLst>
          </p:cNvPr>
          <p:cNvSpPr txBox="1"/>
          <p:nvPr/>
        </p:nvSpPr>
        <p:spPr>
          <a:xfrm rot="208531">
            <a:off x="2824084" y="2081942"/>
            <a:ext cx="1600200" cy="584775"/>
          </a:xfrm>
          <a:prstGeom prst="rect">
            <a:avLst/>
          </a:prstGeom>
          <a:noFill/>
        </p:spPr>
        <p:txBody>
          <a:bodyPr wrap="square" rtlCol="0">
            <a:spAutoFit/>
          </a:bodyPr>
          <a:lstStyle/>
          <a:p>
            <a:r>
              <a:rPr lang="vi-VN" sz="3200" b="1" dirty="0">
                <a:solidFill>
                  <a:schemeClr val="bg1"/>
                </a:solidFill>
              </a:rPr>
              <a:t>Trả lời </a:t>
            </a:r>
            <a:endParaRPr lang="en-US" sz="3200" b="1" dirty="0">
              <a:solidFill>
                <a:schemeClr val="bg1"/>
              </a:solidFill>
            </a:endParaRPr>
          </a:p>
        </p:txBody>
      </p:sp>
      <p:sp>
        <p:nvSpPr>
          <p:cNvPr id="19" name="TextBox 18">
            <a:extLst>
              <a:ext uri="{FF2B5EF4-FFF2-40B4-BE49-F238E27FC236}">
                <a16:creationId xmlns:a16="http://schemas.microsoft.com/office/drawing/2014/main" id="{1D1409A5-EAF7-4606-8F0A-3CD6842A1E09}"/>
              </a:ext>
            </a:extLst>
          </p:cNvPr>
          <p:cNvSpPr txBox="1"/>
          <p:nvPr/>
        </p:nvSpPr>
        <p:spPr>
          <a:xfrm>
            <a:off x="940720" y="2805403"/>
            <a:ext cx="5240568" cy="3459280"/>
          </a:xfrm>
          <a:prstGeom prst="rect">
            <a:avLst/>
          </a:prstGeom>
          <a:noFill/>
        </p:spPr>
        <p:txBody>
          <a:bodyPr wrap="square">
            <a:spAutoFit/>
          </a:bodyPr>
          <a:lstStyle/>
          <a:p>
            <a:pPr marR="18415" algn="just">
              <a:lnSpc>
                <a:spcPct val="150000"/>
              </a:lnSpc>
              <a:spcAft>
                <a:spcPts val="8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Phản xạ ánh sáng là hiện tượng xảy ra khi chiếu một tia sáng vào bề mặt nhẵn bóng và bị bề mặt nhẵn, bóng hắt trở lại môi trường cũ.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18415" algn="just">
              <a:lnSpc>
                <a:spcPct val="150000"/>
              </a:lnSpc>
              <a:spcAft>
                <a:spcPts val="8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Ví dụ: nhìn ảnh của một vật qua gương, mặt nước.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33934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D0DB392-F0AF-4C33-92E6-4097750F071E}"/>
              </a:ext>
            </a:extLst>
          </p:cNvPr>
          <p:cNvSpPr txBox="1"/>
          <p:nvPr/>
        </p:nvSpPr>
        <p:spPr>
          <a:xfrm>
            <a:off x="861850" y="1075679"/>
            <a:ext cx="3657600" cy="1961755"/>
          </a:xfrm>
          <a:prstGeom prst="rect">
            <a:avLst/>
          </a:prstGeom>
          <a:noFill/>
        </p:spPr>
        <p:txBody>
          <a:bodyPr wrap="square">
            <a:spAutoFit/>
          </a:bodyPr>
          <a:lstStyle/>
          <a:p>
            <a:pPr algn="ctr">
              <a:lnSpc>
                <a:spcPct val="150000"/>
              </a:lnSpc>
              <a:spcAft>
                <a:spcPts val="800"/>
              </a:spcAft>
            </a:pPr>
            <a:r>
              <a:rPr lang="nl-NL"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Quy ước khi mô tả hiện tượng phản xạ ánh sáng</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DFEC4B8-A4AA-46CD-8226-855D54B53E27}"/>
              </a:ext>
            </a:extLst>
          </p:cNvPr>
          <p:cNvSpPr txBox="1"/>
          <p:nvPr/>
        </p:nvSpPr>
        <p:spPr>
          <a:xfrm>
            <a:off x="5925552" y="1410221"/>
            <a:ext cx="5488119" cy="4408130"/>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en-US" sz="2200" b="1" i="1" dirty="0">
                <a:latin typeface="Arial" panose="020B0604020202020204" pitchFamily="34" charset="0"/>
                <a:ea typeface="Times New Roman" panose="02020603050405020304" pitchFamily="18" charset="0"/>
                <a:cs typeface="Times New Roman" panose="02020603050405020304" pitchFamily="18" charset="0"/>
              </a:rPr>
              <a:t>Pháp tuyến của gương: </a:t>
            </a:r>
            <a:r>
              <a:rPr lang="en-US" sz="2200" dirty="0">
                <a:latin typeface="Arial" panose="020B0604020202020204" pitchFamily="34" charset="0"/>
                <a:ea typeface="Times New Roman" panose="02020603050405020304" pitchFamily="18" charset="0"/>
                <a:cs typeface="Times New Roman" panose="02020603050405020304" pitchFamily="18" charset="0"/>
              </a:rPr>
              <a:t>Đường thẳng vuông góc với mặt phẳng gương: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US" sz="2200" b="1" i="1" dirty="0">
                <a:latin typeface="Arial" panose="020B0604020202020204" pitchFamily="34" charset="0"/>
                <a:ea typeface="Times New Roman" panose="02020603050405020304" pitchFamily="18" charset="0"/>
                <a:cs typeface="Times New Roman" panose="02020603050405020304" pitchFamily="18" charset="0"/>
              </a:rPr>
              <a:t>Mặt phẳng tới: </a:t>
            </a:r>
            <a:r>
              <a:rPr lang="en-US" sz="2200" dirty="0">
                <a:latin typeface="Arial" panose="020B0604020202020204" pitchFamily="34" charset="0"/>
                <a:ea typeface="Times New Roman" panose="02020603050405020304" pitchFamily="18" charset="0"/>
                <a:cs typeface="Times New Roman" panose="02020603050405020304" pitchFamily="18" charset="0"/>
              </a:rPr>
              <a:t>Mặt phẳng chứa tia tới và pháp tuyến của gương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US" sz="2200" b="1" i="1" dirty="0">
                <a:latin typeface="Arial" panose="020B0604020202020204" pitchFamily="34" charset="0"/>
                <a:ea typeface="Times New Roman" panose="02020603050405020304" pitchFamily="18" charset="0"/>
                <a:cs typeface="Times New Roman" panose="02020603050405020304" pitchFamily="18" charset="0"/>
              </a:rPr>
              <a:t>Góc tới: </a:t>
            </a:r>
            <a:r>
              <a:rPr lang="en-US" sz="2200" dirty="0">
                <a:latin typeface="Arial" panose="020B0604020202020204" pitchFamily="34" charset="0"/>
                <a:ea typeface="Times New Roman" panose="02020603050405020304" pitchFamily="18" charset="0"/>
                <a:cs typeface="Times New Roman" panose="02020603050405020304" pitchFamily="18" charset="0"/>
              </a:rPr>
              <a:t>Góc hợp bởi tia tới và páp tuyến của gương.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en-US" sz="2200" b="1" i="1" dirty="0">
                <a:latin typeface="Arial" panose="020B0604020202020204" pitchFamily="34" charset="0"/>
                <a:ea typeface="Times New Roman" panose="02020603050405020304" pitchFamily="18" charset="0"/>
                <a:cs typeface="Times New Roman" panose="02020603050405020304" pitchFamily="18" charset="0"/>
              </a:rPr>
              <a:t>Góc phản xạ: </a:t>
            </a:r>
            <a:r>
              <a:rPr lang="en-US" sz="2200" dirty="0">
                <a:latin typeface="Arial" panose="020B0604020202020204" pitchFamily="34" charset="0"/>
                <a:ea typeface="Times New Roman" panose="02020603050405020304" pitchFamily="18" charset="0"/>
                <a:cs typeface="Times New Roman" panose="02020603050405020304" pitchFamily="18" charset="0"/>
              </a:rPr>
              <a:t>Góc hợp bởi pháp tuyến của gương và tia phản xạ.</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5879A73C-AE87-4605-A09E-72BACBF97D57}"/>
              </a:ext>
            </a:extLst>
          </p:cNvPr>
          <p:cNvGrpSpPr/>
          <p:nvPr/>
        </p:nvGrpSpPr>
        <p:grpSpPr>
          <a:xfrm>
            <a:off x="396599" y="2983594"/>
            <a:ext cx="4588103" cy="3112406"/>
            <a:chOff x="396599" y="2983594"/>
            <a:chExt cx="4588103" cy="3112406"/>
          </a:xfrm>
        </p:grpSpPr>
        <p:pic>
          <p:nvPicPr>
            <p:cNvPr id="19" name="Picture 18">
              <a:extLst>
                <a:ext uri="{FF2B5EF4-FFF2-40B4-BE49-F238E27FC236}">
                  <a16:creationId xmlns:a16="http://schemas.microsoft.com/office/drawing/2014/main" id="{448A5463-8BD5-4D2B-B320-DF80BEA66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99" y="3124200"/>
              <a:ext cx="4588103" cy="2971800"/>
            </a:xfrm>
            <a:prstGeom prst="roundRect">
              <a:avLst/>
            </a:prstGeom>
          </p:spPr>
        </p:pic>
        <p:pic>
          <p:nvPicPr>
            <p:cNvPr id="22" name="Picture 4">
              <a:extLst>
                <a:ext uri="{FF2B5EF4-FFF2-40B4-BE49-F238E27FC236}">
                  <a16:creationId xmlns:a16="http://schemas.microsoft.com/office/drawing/2014/main" id="{99B91287-1BD9-43BD-9C03-A9A298AF4D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3524">
              <a:off x="1001990" y="2983594"/>
              <a:ext cx="1178278" cy="281212"/>
            </a:xfrm>
            <a:prstGeom prst="rect">
              <a:avLst/>
            </a:prstGeom>
          </p:spPr>
        </p:pic>
      </p:grpSp>
    </p:spTree>
    <p:extLst>
      <p:ext uri="{BB962C8B-B14F-4D97-AF65-F5344CB8AC3E}">
        <p14:creationId xmlns:p14="http://schemas.microsoft.com/office/powerpoint/2010/main" val="291871574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 calcmode="lin" valueType="num">
                                      <p:cBhvr>
                                        <p:cTn id="20"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 calcmode="lin" valueType="num">
                                      <p:cBhvr>
                                        <p:cTn id="26"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 calcmode="lin" valueType="num">
                                      <p:cBhvr>
                                        <p:cTn id="32"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20">
                                            <p:txEl>
                                              <p:pRg st="3" end="3"/>
                                            </p:txEl>
                                          </p:spTgt>
                                        </p:tgtEl>
                                        <p:attrNameLst>
                                          <p:attrName>style.visibility</p:attrName>
                                        </p:attrNameLst>
                                      </p:cBhvr>
                                      <p:to>
                                        <p:strVal val="visible"/>
                                      </p:to>
                                    </p:set>
                                    <p:anim calcmode="lin" valueType="num">
                                      <p:cBhvr>
                                        <p:cTn id="38"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20">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A899CF-7453-46CB-8A79-6066CCD94770}"/>
              </a:ext>
            </a:extLst>
          </p:cNvPr>
          <p:cNvSpPr txBox="1"/>
          <p:nvPr/>
        </p:nvSpPr>
        <p:spPr>
          <a:xfrm>
            <a:off x="406400" y="495776"/>
            <a:ext cx="8153400" cy="751488"/>
          </a:xfrm>
          <a:prstGeom prst="rect">
            <a:avLst/>
          </a:prstGeom>
          <a:noFill/>
        </p:spPr>
        <p:txBody>
          <a:bodyPr wrap="square">
            <a:spAutoFit/>
          </a:bodyPr>
          <a:lstStyle/>
          <a:p>
            <a:pPr algn="just">
              <a:lnSpc>
                <a:spcPct val="150000"/>
              </a:lnSpc>
              <a:spcAft>
                <a:spcPts val="800"/>
              </a:spcAft>
            </a:pPr>
            <a:r>
              <a:rPr lang="en-US" sz="3200" b="1" dirty="0">
                <a:effectLst/>
                <a:latin typeface="Arial" panose="020B0604020202020204" pitchFamily="34" charset="0"/>
                <a:ea typeface="Times New Roman" panose="02020603050405020304" pitchFamily="18" charset="0"/>
                <a:cs typeface="Times New Roman" panose="02020603050405020304" pitchFamily="18" charset="0"/>
              </a:rPr>
              <a:t>2. Các vật có bề mặt không nhẵn bóng.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8210101-FD66-4C68-9288-2335645C7282}"/>
              </a:ext>
            </a:extLst>
          </p:cNvPr>
          <p:cNvSpPr txBox="1"/>
          <p:nvPr/>
        </p:nvSpPr>
        <p:spPr>
          <a:xfrm>
            <a:off x="1181702" y="5155317"/>
            <a:ext cx="3898539" cy="1140697"/>
          </a:xfrm>
          <a:prstGeom prst="rect">
            <a:avLst/>
          </a:prstGeom>
          <a:noFill/>
        </p:spPr>
        <p:txBody>
          <a:bodyPr wrap="square">
            <a:spAutoFit/>
          </a:bodyPr>
          <a:lstStyle/>
          <a:p>
            <a:pPr algn="ctr">
              <a:lnSpc>
                <a:spcPct val="150000"/>
              </a:lnSpc>
              <a:spcAft>
                <a:spcPts val="800"/>
              </a:spcAft>
            </a:pPr>
            <a:r>
              <a:rPr lang="nl-NL" sz="2400" b="1" dirty="0">
                <a:effectLst/>
                <a:latin typeface="Arial" panose="020B0604020202020204" pitchFamily="34" charset="0"/>
                <a:ea typeface="Calibri" panose="020F0502020204030204" pitchFamily="34" charset="0"/>
                <a:cs typeface="Times New Roman" panose="02020603050405020304" pitchFamily="18" charset="0"/>
              </a:rPr>
              <a:t>Tìm hiểu nội dung SGK và trả lời câu hỏi: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F39BA526-6595-4EF6-A1BC-6DD98CFD58A6}"/>
              </a:ext>
            </a:extLst>
          </p:cNvPr>
          <p:cNvGrpSpPr/>
          <p:nvPr/>
        </p:nvGrpSpPr>
        <p:grpSpPr>
          <a:xfrm>
            <a:off x="6238119" y="2141198"/>
            <a:ext cx="5871481" cy="1693743"/>
            <a:chOff x="6301742" y="1926901"/>
            <a:chExt cx="5871481" cy="1693743"/>
          </a:xfrm>
        </p:grpSpPr>
        <p:sp>
          <p:nvSpPr>
            <p:cNvPr id="3" name="AutoShape 3"/>
            <p:cNvSpPr/>
            <p:nvPr/>
          </p:nvSpPr>
          <p:spPr>
            <a:xfrm>
              <a:off x="6355840" y="1926901"/>
              <a:ext cx="5264190" cy="1693743"/>
            </a:xfrm>
            <a:prstGeom prst="rect">
              <a:avLst/>
            </a:prstGeom>
            <a:solidFill>
              <a:srgbClr val="61A6AB"/>
            </a:solidFill>
          </p:spPr>
        </p:sp>
        <p:sp>
          <p:nvSpPr>
            <p:cNvPr id="7" name="AutoShape 7"/>
            <p:cNvSpPr/>
            <p:nvPr/>
          </p:nvSpPr>
          <p:spPr>
            <a:xfrm>
              <a:off x="6301742" y="2582758"/>
              <a:ext cx="5264190" cy="527599"/>
            </a:xfrm>
            <a:prstGeom prst="rect">
              <a:avLst/>
            </a:prstGeom>
            <a:solidFill>
              <a:srgbClr val="FFCE6D"/>
            </a:solidFill>
          </p:spPr>
          <p:txBody>
            <a:bodyPr/>
            <a:lstStyle/>
            <a:p>
              <a:r>
                <a:rPr lang="vi-VN" sz="2400" b="1" dirty="0"/>
                <a:t>Câu 1. </a:t>
              </a:r>
              <a:endParaRPr lang="en-US" sz="2400" b="1" dirty="0"/>
            </a:p>
          </p:txBody>
        </p:sp>
        <p:sp>
          <p:nvSpPr>
            <p:cNvPr id="21" name="TextBox 20">
              <a:extLst>
                <a:ext uri="{FF2B5EF4-FFF2-40B4-BE49-F238E27FC236}">
                  <a16:creationId xmlns:a16="http://schemas.microsoft.com/office/drawing/2014/main" id="{5BBC16DA-5023-4D1C-9199-9791685166C6}"/>
                </a:ext>
              </a:extLst>
            </p:cNvPr>
            <p:cNvSpPr txBox="1"/>
            <p:nvPr/>
          </p:nvSpPr>
          <p:spPr>
            <a:xfrm>
              <a:off x="7118623" y="2582758"/>
              <a:ext cx="5054600" cy="586699"/>
            </a:xfrm>
            <a:prstGeom prst="rect">
              <a:avLst/>
            </a:prstGeom>
            <a:noFill/>
          </p:spPr>
          <p:txBody>
            <a:bodyPr wrap="square">
              <a:spAutoFit/>
            </a:bodyPr>
            <a:lstStyle/>
            <a:p>
              <a:pPr>
                <a:lnSpc>
                  <a:spcPct val="150000"/>
                </a:lnSpc>
                <a:spcAft>
                  <a:spcPts val="800"/>
                </a:spcAft>
              </a:pPr>
              <a:r>
                <a:rPr lang="en-US" sz="24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Phản xạ khuếch tán là gì?</a:t>
              </a:r>
              <a:endParaRPr lang="en-US"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B06663F4-AC04-4959-8BFE-5D5D0D2D51A4}"/>
              </a:ext>
            </a:extLst>
          </p:cNvPr>
          <p:cNvGrpSpPr/>
          <p:nvPr/>
        </p:nvGrpSpPr>
        <p:grpSpPr>
          <a:xfrm>
            <a:off x="6323967" y="4286129"/>
            <a:ext cx="5264190" cy="1693743"/>
            <a:chOff x="6323967" y="4286129"/>
            <a:chExt cx="5264190" cy="1693743"/>
          </a:xfrm>
        </p:grpSpPr>
        <p:sp>
          <p:nvSpPr>
            <p:cNvPr id="4" name="AutoShape 4"/>
            <p:cNvSpPr/>
            <p:nvPr/>
          </p:nvSpPr>
          <p:spPr>
            <a:xfrm>
              <a:off x="6323967" y="4286129"/>
              <a:ext cx="5264190" cy="1693743"/>
            </a:xfrm>
            <a:prstGeom prst="rect">
              <a:avLst/>
            </a:prstGeom>
            <a:solidFill>
              <a:srgbClr val="61A6AB"/>
            </a:solidFill>
          </p:spPr>
        </p:sp>
        <p:sp>
          <p:nvSpPr>
            <p:cNvPr id="9" name="AutoShape 9"/>
            <p:cNvSpPr/>
            <p:nvPr/>
          </p:nvSpPr>
          <p:spPr>
            <a:xfrm>
              <a:off x="6323967" y="4286129"/>
              <a:ext cx="5264190" cy="527599"/>
            </a:xfrm>
            <a:prstGeom prst="rect">
              <a:avLst/>
            </a:prstGeom>
            <a:solidFill>
              <a:srgbClr val="FFCE6D"/>
            </a:solidFill>
          </p:spPr>
          <p:txBody>
            <a:bodyPr/>
            <a:lstStyle/>
            <a:p>
              <a:r>
                <a:rPr lang="vi-VN" sz="2400" b="1" dirty="0"/>
                <a:t>Câu 2.</a:t>
              </a:r>
              <a:endParaRPr lang="en-US" sz="2400" b="1" dirty="0"/>
            </a:p>
          </p:txBody>
        </p:sp>
        <p:sp>
          <p:nvSpPr>
            <p:cNvPr id="23" name="TextBox 22">
              <a:extLst>
                <a:ext uri="{FF2B5EF4-FFF2-40B4-BE49-F238E27FC236}">
                  <a16:creationId xmlns:a16="http://schemas.microsoft.com/office/drawing/2014/main" id="{251B0B16-2CDE-4D9A-88B0-8DB2914B42EE}"/>
                </a:ext>
              </a:extLst>
            </p:cNvPr>
            <p:cNvSpPr txBox="1"/>
            <p:nvPr/>
          </p:nvSpPr>
          <p:spPr>
            <a:xfrm>
              <a:off x="7118623" y="4788671"/>
              <a:ext cx="3828654" cy="1140697"/>
            </a:xfrm>
            <a:prstGeom prst="rect">
              <a:avLst/>
            </a:prstGeom>
            <a:noFill/>
          </p:spPr>
          <p:txBody>
            <a:bodyPr wrap="square">
              <a:spAutoFit/>
            </a:bodyPr>
            <a:lstStyle/>
            <a:p>
              <a:pPr algn="ctr">
                <a:lnSpc>
                  <a:spcPct val="150000"/>
                </a:lnSpc>
                <a:spcAft>
                  <a:spcPts val="800"/>
                </a:spcAft>
              </a:pPr>
              <a:r>
                <a:rPr lang="en-US" sz="24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Phản xạ khuếch tán có đặc điểm gì?</a:t>
              </a:r>
              <a:endParaRPr lang="en-US"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165610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82063">
            <a:off x="11158506" y="6113618"/>
            <a:ext cx="1580818" cy="594962"/>
          </a:xfrm>
          <a:prstGeom prst="rect">
            <a:avLst/>
          </a:prstGeom>
        </p:spPr>
      </p:pic>
      <p:sp>
        <p:nvSpPr>
          <p:cNvPr id="20" name="TextBox 19">
            <a:extLst>
              <a:ext uri="{FF2B5EF4-FFF2-40B4-BE49-F238E27FC236}">
                <a16:creationId xmlns:a16="http://schemas.microsoft.com/office/drawing/2014/main" id="{3F3F4EED-77E7-4298-903F-91BB39125209}"/>
              </a:ext>
            </a:extLst>
          </p:cNvPr>
          <p:cNvSpPr txBox="1"/>
          <p:nvPr/>
        </p:nvSpPr>
        <p:spPr>
          <a:xfrm>
            <a:off x="776014" y="481021"/>
            <a:ext cx="5715000" cy="5685852"/>
          </a:xfrm>
          <a:prstGeom prst="rect">
            <a:avLst/>
          </a:prstGeom>
          <a:noFill/>
        </p:spPr>
        <p:txBody>
          <a:bodyPr wrap="square">
            <a:spAutoFit/>
          </a:bodyPr>
          <a:lstStyle/>
          <a:p>
            <a:pPr algn="ctr">
              <a:lnSpc>
                <a:spcPct val="150000"/>
              </a:lnSpc>
              <a:spcAft>
                <a:spcPts val="2400"/>
              </a:spcAft>
            </a:pPr>
            <a:r>
              <a:rPr lang="nl-NL" sz="2800" b="1" dirty="0">
                <a:solidFill>
                  <a:schemeClr val="bg1"/>
                </a:solidFill>
                <a:effectLst/>
                <a:latin typeface="Arial" panose="020B0604020202020204" pitchFamily="34" charset="0"/>
                <a:ea typeface="Aachen" panose="02020500000000000000" pitchFamily="18" charset="0"/>
                <a:cs typeface="Arial" panose="020B0604020202020204" pitchFamily="34" charset="0"/>
              </a:rPr>
              <a:t>   </a:t>
            </a:r>
            <a:r>
              <a:rPr lang="nl-NL" sz="3200" b="1" dirty="0">
                <a:solidFill>
                  <a:schemeClr val="bg1"/>
                </a:solidFill>
                <a:effectLst/>
                <a:latin typeface="Arial" panose="020B0604020202020204" pitchFamily="34" charset="0"/>
                <a:ea typeface="Aachen" panose="02020500000000000000" pitchFamily="18" charset="0"/>
                <a:cs typeface="Arial" panose="020B0604020202020204" pitchFamily="34" charset="0"/>
              </a:rPr>
              <a:t>Trả lời</a:t>
            </a:r>
            <a:endParaRPr lang="en-US" sz="2400" dirty="0">
              <a:solidFill>
                <a:schemeClr val="bg1"/>
              </a:solidFill>
              <a:effectLst/>
              <a:latin typeface="Arial" panose="020B0604020202020204" pitchFamily="34" charset="0"/>
              <a:ea typeface="Aachen" panose="02020500000000000000" pitchFamily="18" charset="0"/>
              <a:cs typeface="Arial" panose="020B0604020202020204" pitchFamily="34" charset="0"/>
            </a:endParaRPr>
          </a:p>
          <a:p>
            <a:pPr algn="just">
              <a:lnSpc>
                <a:spcPct val="150000"/>
              </a:lnSpc>
              <a:spcAft>
                <a:spcPts val="800"/>
              </a:spcAft>
            </a:pPr>
            <a:r>
              <a:rPr lang="vi-VN" sz="2800" b="1" dirty="0">
                <a:solidFill>
                  <a:schemeClr val="bg1"/>
                </a:solidFill>
                <a:effectLst/>
                <a:latin typeface="Arial" panose="020B0604020202020204" pitchFamily="34" charset="0"/>
                <a:ea typeface="Aachen" panose="02020500000000000000" pitchFamily="18" charset="0"/>
                <a:cs typeface="Arial" panose="020B0604020202020204" pitchFamily="34" charset="0"/>
              </a:rPr>
              <a:t>Câ</a:t>
            </a:r>
            <a:r>
              <a:rPr lang="en-US" sz="2800" b="1" dirty="0">
                <a:solidFill>
                  <a:schemeClr val="bg1"/>
                </a:solidFill>
                <a:effectLst/>
                <a:latin typeface="Arial" panose="020B0604020202020204" pitchFamily="34" charset="0"/>
                <a:ea typeface="Aachen" panose="02020500000000000000" pitchFamily="18" charset="0"/>
                <a:cs typeface="Arial" panose="020B0604020202020204" pitchFamily="34" charset="0"/>
              </a:rPr>
              <a:t>u 1. </a:t>
            </a:r>
            <a:r>
              <a:rPr lang="en-US" sz="2800" dirty="0">
                <a:solidFill>
                  <a:schemeClr val="bg1"/>
                </a:solidFill>
                <a:effectLst/>
                <a:latin typeface="Arial" panose="020B0604020202020204" pitchFamily="34" charset="0"/>
                <a:ea typeface="Aachen" panose="02020500000000000000" pitchFamily="18" charset="0"/>
                <a:cs typeface="Arial" panose="020B0604020202020204" pitchFamily="34" charset="0"/>
              </a:rPr>
              <a:t>Phản xạ </a:t>
            </a:r>
            <a:r>
              <a:rPr lang="en-US" sz="2800" dirty="0" err="1">
                <a:solidFill>
                  <a:schemeClr val="bg1"/>
                </a:solidFill>
                <a:effectLst/>
                <a:latin typeface="Arial" panose="020B0604020202020204" pitchFamily="34" charset="0"/>
                <a:ea typeface="Aachen" panose="02020500000000000000" pitchFamily="18" charset="0"/>
                <a:cs typeface="Arial" panose="020B0604020202020204" pitchFamily="34" charset="0"/>
              </a:rPr>
              <a:t>khuyếch</a:t>
            </a:r>
            <a:r>
              <a:rPr lang="en-US" sz="2800" dirty="0">
                <a:solidFill>
                  <a:schemeClr val="bg1"/>
                </a:solidFill>
                <a:effectLst/>
                <a:latin typeface="Arial" panose="020B0604020202020204" pitchFamily="34" charset="0"/>
                <a:ea typeface="Aachen" panose="02020500000000000000" pitchFamily="18" charset="0"/>
                <a:cs typeface="Arial" panose="020B0604020202020204" pitchFamily="34" charset="0"/>
              </a:rPr>
              <a:t> tán là hiện tượng xảy ra khi chiếu một tia sáng vào bề mặt nhám, gồ ghề, ánh sáng sẽ bị phân tán theo các hướng khác nhau.</a:t>
            </a:r>
          </a:p>
          <a:p>
            <a:pPr algn="just">
              <a:lnSpc>
                <a:spcPct val="150000"/>
              </a:lnSpc>
              <a:spcAft>
                <a:spcPts val="800"/>
              </a:spcAft>
            </a:pPr>
            <a:r>
              <a:rPr lang="vi-VN" sz="2800" b="1" dirty="0">
                <a:solidFill>
                  <a:schemeClr val="bg1"/>
                </a:solidFill>
                <a:effectLst/>
                <a:latin typeface="Arial" panose="020B0604020202020204" pitchFamily="34" charset="0"/>
                <a:ea typeface="Aachen" panose="02020500000000000000" pitchFamily="18" charset="0"/>
                <a:cs typeface="Arial" panose="020B0604020202020204" pitchFamily="34" charset="0"/>
              </a:rPr>
              <a:t>Câu 2. </a:t>
            </a:r>
            <a:r>
              <a:rPr lang="vi-VN" sz="2800" dirty="0">
                <a:solidFill>
                  <a:schemeClr val="bg1"/>
                </a:solidFill>
                <a:effectLst/>
                <a:latin typeface="Arial" panose="020B0604020202020204" pitchFamily="34" charset="0"/>
                <a:ea typeface="Aachen" panose="02020500000000000000" pitchFamily="18" charset="0"/>
                <a:cs typeface="Arial" panose="020B0604020202020204" pitchFamily="34" charset="0"/>
              </a:rPr>
              <a:t>Phản xạ khuếch tán thường không tạo ra ảnh của vật. </a:t>
            </a:r>
            <a:endParaRPr lang="en-US" sz="2800" dirty="0">
              <a:solidFill>
                <a:schemeClr val="bg1"/>
              </a:solidFill>
              <a:effectLst/>
              <a:latin typeface="Arial" panose="020B0604020202020204" pitchFamily="34" charset="0"/>
              <a:ea typeface="Aachen" panose="02020500000000000000" pitchFamily="18" charset="0"/>
              <a:cs typeface="Arial" panose="020B0604020202020204" pitchFamily="34" charset="0"/>
            </a:endParaRPr>
          </a:p>
        </p:txBody>
      </p:sp>
    </p:spTree>
    <p:extLst>
      <p:ext uri="{BB962C8B-B14F-4D97-AF65-F5344CB8AC3E}">
        <p14:creationId xmlns:p14="http://schemas.microsoft.com/office/powerpoint/2010/main" val="19437672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circle(in)">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F1AFC10-85C3-4EB8-A554-E7FDF2FB49BB}"/>
              </a:ext>
            </a:extLst>
          </p:cNvPr>
          <p:cNvSpPr txBox="1"/>
          <p:nvPr/>
        </p:nvSpPr>
        <p:spPr>
          <a:xfrm>
            <a:off x="3139440" y="2384040"/>
            <a:ext cx="8696960" cy="1140697"/>
          </a:xfrm>
          <a:prstGeom prst="rect">
            <a:avLst/>
          </a:prstGeom>
          <a:noFill/>
        </p:spPr>
        <p:txBody>
          <a:bodyPr wrap="square">
            <a:spAutoFit/>
          </a:bodyPr>
          <a:lstStyle/>
          <a:p>
            <a:pPr algn="just">
              <a:lnSpc>
                <a:spcPct val="150000"/>
              </a:lnSpc>
              <a:spcAft>
                <a:spcPts val="80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Quan sát hình 13.4, so sánh sự phản xạ của ánh sáng trong hai trường hợp phản xạ và phản xạ khuếch tán tại các bề mặt.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descr="Chart, diagram, line chart&#10;&#10;Description automatically generated">
            <a:extLst>
              <a:ext uri="{FF2B5EF4-FFF2-40B4-BE49-F238E27FC236}">
                <a16:creationId xmlns:a16="http://schemas.microsoft.com/office/drawing/2014/main" id="{DFF62CF6-C4CF-4586-8C2A-1925A5D96DDF}"/>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44650" y="3932319"/>
            <a:ext cx="7347885" cy="3088241"/>
          </a:xfrm>
          <a:prstGeom prst="rect">
            <a:avLst/>
          </a:prstGeom>
          <a:noFill/>
          <a:ln>
            <a:noFill/>
          </a:ln>
        </p:spPr>
      </p:pic>
      <p:sp>
        <p:nvSpPr>
          <p:cNvPr id="10" name="TextBox 9">
            <a:extLst>
              <a:ext uri="{FF2B5EF4-FFF2-40B4-BE49-F238E27FC236}">
                <a16:creationId xmlns:a16="http://schemas.microsoft.com/office/drawing/2014/main" id="{10ACF868-47A1-4C1C-8EAA-98321B0500B3}"/>
              </a:ext>
            </a:extLst>
          </p:cNvPr>
          <p:cNvSpPr txBox="1"/>
          <p:nvPr/>
        </p:nvSpPr>
        <p:spPr>
          <a:xfrm>
            <a:off x="5067493" y="869233"/>
            <a:ext cx="7924800" cy="523220"/>
          </a:xfrm>
          <a:prstGeom prst="rect">
            <a:avLst/>
          </a:prstGeom>
          <a:noFill/>
        </p:spPr>
        <p:txBody>
          <a:bodyPr wrap="square">
            <a:spAutoFit/>
          </a:bodyPr>
          <a:lstStyle/>
          <a:p>
            <a:r>
              <a:rPr lang="vi-VN" sz="2800" b="1" dirty="0">
                <a:solidFill>
                  <a:schemeClr val="bg2">
                    <a:lumMod val="25000"/>
                  </a:schemeClr>
                </a:solidFill>
                <a:effectLst/>
                <a:latin typeface="Arial" panose="020B0604020202020204" pitchFamily="34" charset="0"/>
                <a:ea typeface="Calibri" panose="020F0502020204030204" pitchFamily="34" charset="0"/>
              </a:rPr>
              <a:t>LUYỆN TẬP </a:t>
            </a:r>
            <a:r>
              <a:rPr lang="en-US" sz="2800" b="1" dirty="0">
                <a:solidFill>
                  <a:schemeClr val="bg2">
                    <a:lumMod val="25000"/>
                  </a:schemeClr>
                </a:solidFill>
                <a:effectLst/>
                <a:latin typeface="Arial" panose="020B0604020202020204" pitchFamily="34" charset="0"/>
                <a:ea typeface="Calibri" panose="020F0502020204030204" pitchFamily="34" charset="0"/>
              </a:rPr>
              <a:t>1</a:t>
            </a:r>
            <a:r>
              <a:rPr lang="vi-VN" sz="2800" b="1" dirty="0">
                <a:solidFill>
                  <a:schemeClr val="bg2">
                    <a:lumMod val="25000"/>
                  </a:schemeClr>
                </a:solidFill>
                <a:effectLst/>
                <a:latin typeface="Arial" panose="020B0604020202020204" pitchFamily="34" charset="0"/>
                <a:ea typeface="Calibri" panose="020F0502020204030204" pitchFamily="34" charset="0"/>
              </a:rPr>
              <a:t> </a:t>
            </a:r>
            <a:r>
              <a:rPr lang="en-US" sz="2800" b="1" dirty="0">
                <a:solidFill>
                  <a:schemeClr val="bg2">
                    <a:lumMod val="25000"/>
                  </a:schemeClr>
                </a:solidFill>
                <a:effectLst/>
                <a:latin typeface="Arial" panose="020B0604020202020204" pitchFamily="34" charset="0"/>
                <a:ea typeface="Calibri" panose="020F0502020204030204" pitchFamily="34" charset="0"/>
              </a:rPr>
              <a:t> </a:t>
            </a:r>
            <a:endParaRPr lang="en-US" sz="2800" dirty="0">
              <a:solidFill>
                <a:schemeClr val="bg2">
                  <a:lumMod val="25000"/>
                </a:schemeClr>
              </a:solidFill>
            </a:endParaRPr>
          </a:p>
        </p:txBody>
      </p:sp>
    </p:spTree>
    <p:extLst>
      <p:ext uri="{BB962C8B-B14F-4D97-AF65-F5344CB8AC3E}">
        <p14:creationId xmlns:p14="http://schemas.microsoft.com/office/powerpoint/2010/main" val="133732824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2" name="AutoShape 12"/>
          <p:cNvSpPr/>
          <p:nvPr/>
        </p:nvSpPr>
        <p:spPr>
          <a:xfrm>
            <a:off x="6361208" y="1257584"/>
            <a:ext cx="3529814" cy="539052"/>
          </a:xfrm>
          <a:prstGeom prst="rect">
            <a:avLst/>
          </a:prstGeom>
          <a:solidFill>
            <a:srgbClr val="FFCE6D"/>
          </a:solidFill>
        </p:spPr>
        <p:txBody>
          <a:bodyPr/>
          <a:lstStyle/>
          <a:p>
            <a:pPr algn="ctr"/>
            <a:r>
              <a:rPr lang="vi-VN" sz="3200" b="1" dirty="0">
                <a:solidFill>
                  <a:schemeClr val="bg2">
                    <a:lumMod val="25000"/>
                  </a:schemeClr>
                </a:solidFill>
              </a:rPr>
              <a:t>EM CÓ BIẾT </a:t>
            </a:r>
            <a:endParaRPr lang="en-US" sz="3200" b="1" dirty="0">
              <a:solidFill>
                <a:schemeClr val="bg2">
                  <a:lumMod val="25000"/>
                </a:schemeClr>
              </a:solidFill>
            </a:endParaRPr>
          </a:p>
        </p:txBody>
      </p:sp>
      <p:sp>
        <p:nvSpPr>
          <p:cNvPr id="20" name="TextBox 19">
            <a:extLst>
              <a:ext uri="{FF2B5EF4-FFF2-40B4-BE49-F238E27FC236}">
                <a16:creationId xmlns:a16="http://schemas.microsoft.com/office/drawing/2014/main" id="{948A1F0C-8D8E-4197-A96A-9E55B31D4747}"/>
              </a:ext>
            </a:extLst>
          </p:cNvPr>
          <p:cNvSpPr txBox="1"/>
          <p:nvPr/>
        </p:nvSpPr>
        <p:spPr>
          <a:xfrm>
            <a:off x="5188440" y="2137059"/>
            <a:ext cx="5760995" cy="4013278"/>
          </a:xfrm>
          <a:prstGeom prst="rect">
            <a:avLst/>
          </a:prstGeom>
          <a:noFill/>
        </p:spPr>
        <p:txBody>
          <a:bodyPr wrap="square">
            <a:spAutoFit/>
          </a:bodyPr>
          <a:lstStyle/>
          <a:p>
            <a:pPr algn="just">
              <a:lnSpc>
                <a:spcPct val="150000"/>
              </a:lnSpc>
              <a:spcAft>
                <a:spcPts val="80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Hiện tượng phản xạ </a:t>
            </a:r>
            <a:r>
              <a:rPr lang="en-US" sz="2400" dirty="0" err="1">
                <a:effectLst/>
                <a:latin typeface="Arial" panose="020B0604020202020204" pitchFamily="34" charset="0"/>
                <a:ea typeface="Times New Roman" panose="02020603050405020304" pitchFamily="18" charset="0"/>
                <a:cs typeface="Times New Roman" panose="02020603050405020304" pitchFamily="18" charset="0"/>
              </a:rPr>
              <a:t>khuyếch</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 tán xảy ra khi ánh sáng gặp các vật nhỏ lơ lửng trong không khí, nước hoặc các chất lỏng trong suốt khác.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Chính vì thế, trên các sấn khấu, người ta phun sương để có thể nhìn thấy ánh sáng có màu sắc khác nhau.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162236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595</TotalTime>
  <Words>742</Words>
  <Application>Microsoft Office PowerPoint</Application>
  <PresentationFormat>Custom</PresentationFormat>
  <Paragraphs>53</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Cambria Math</vt:lpstr>
      <vt:lpstr>Gill Sans MT</vt:lpstr>
      <vt:lpstr>Arial</vt:lpstr>
      <vt:lpstr>Lexend</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Yellow Playful Illustration English Book Report Education Presentation 4:3</dc:title>
  <cp:lastModifiedBy>Trần Bích Hà</cp:lastModifiedBy>
  <cp:revision>7</cp:revision>
  <dcterms:created xsi:type="dcterms:W3CDTF">2006-08-16T00:00:00Z</dcterms:created>
  <dcterms:modified xsi:type="dcterms:W3CDTF">2022-11-26T06:56:28Z</dcterms:modified>
  <dc:identifier>DAFRGRovJFY</dc:identifier>
</cp:coreProperties>
</file>