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3"/>
  </p:notesMasterIdLst>
  <p:sldIdLst>
    <p:sldId id="257" r:id="rId3"/>
    <p:sldId id="258" r:id="rId4"/>
    <p:sldId id="259" r:id="rId5"/>
    <p:sldId id="267" r:id="rId6"/>
    <p:sldId id="268" r:id="rId7"/>
    <p:sldId id="264" r:id="rId8"/>
    <p:sldId id="265" r:id="rId9"/>
    <p:sldId id="263" r:id="rId10"/>
    <p:sldId id="262" r:id="rId11"/>
    <p:sldId id="261" r:id="rId12"/>
    <p:sldId id="277" r:id="rId13"/>
    <p:sldId id="278" r:id="rId14"/>
    <p:sldId id="279" r:id="rId15"/>
    <p:sldId id="280" r:id="rId16"/>
    <p:sldId id="281" r:id="rId17"/>
    <p:sldId id="282" r:id="rId18"/>
    <p:sldId id="283" r:id="rId19"/>
    <p:sldId id="284" r:id="rId20"/>
    <p:sldId id="285"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10/21/2023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10/21/2023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10/21/2023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10/21/2023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10/21/2023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10/21/2023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10/21/2023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10/21/2023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10/21/2023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10/21/2023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10/21/2023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10/21/2023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10/21/2023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10/21/2023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6078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10/21/2023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10/21/2023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10/21/2023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10/21/2023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10/21/2023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9.png"/><Relationship Id="rId10" Type="http://schemas.openxmlformats.org/officeDocument/2006/relationships/image" Target="../media/image35.gif"/><Relationship Id="rId4" Type="http://schemas.openxmlformats.org/officeDocument/2006/relationships/image" Target="../media/image8.png"/><Relationship Id="rId9" Type="http://schemas.openxmlformats.org/officeDocument/2006/relationships/image" Target="../media/image34.gif"/></Relationships>
</file>

<file path=ppt/slides/_rels/slide12.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11.png"/><Relationship Id="rId10" Type="http://schemas.openxmlformats.org/officeDocument/2006/relationships/image" Target="../media/image35.gif"/><Relationship Id="rId4" Type="http://schemas.openxmlformats.org/officeDocument/2006/relationships/image" Target="../media/image10.png"/><Relationship Id="rId9" Type="http://schemas.openxmlformats.org/officeDocument/2006/relationships/image" Target="../media/image34.gif"/></Relationships>
</file>

<file path=ppt/slides/_rels/slide13.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13.png"/><Relationship Id="rId10" Type="http://schemas.openxmlformats.org/officeDocument/2006/relationships/image" Target="../media/image35.gif"/><Relationship Id="rId4" Type="http://schemas.openxmlformats.org/officeDocument/2006/relationships/image" Target="../media/image12.png"/><Relationship Id="rId9" Type="http://schemas.openxmlformats.org/officeDocument/2006/relationships/image" Target="../media/image34.gif"/></Relationships>
</file>

<file path=ppt/slides/_rels/slide14.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15.png"/><Relationship Id="rId10" Type="http://schemas.openxmlformats.org/officeDocument/2006/relationships/image" Target="../media/image35.gif"/><Relationship Id="rId4" Type="http://schemas.openxmlformats.org/officeDocument/2006/relationships/image" Target="../media/image14.png"/><Relationship Id="rId9" Type="http://schemas.openxmlformats.org/officeDocument/2006/relationships/image" Target="../media/image34.gif"/></Relationships>
</file>

<file path=ppt/slides/_rels/slide15.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17.png"/><Relationship Id="rId10" Type="http://schemas.openxmlformats.org/officeDocument/2006/relationships/image" Target="../media/image35.gif"/><Relationship Id="rId4" Type="http://schemas.openxmlformats.org/officeDocument/2006/relationships/image" Target="../media/image16.png"/><Relationship Id="rId9" Type="http://schemas.openxmlformats.org/officeDocument/2006/relationships/image" Target="../media/image34.gif"/></Relationships>
</file>

<file path=ppt/slides/_rels/slide16.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19.png"/><Relationship Id="rId10" Type="http://schemas.openxmlformats.org/officeDocument/2006/relationships/image" Target="../media/image35.gif"/><Relationship Id="rId4" Type="http://schemas.openxmlformats.org/officeDocument/2006/relationships/image" Target="../media/image18.png"/><Relationship Id="rId9" Type="http://schemas.openxmlformats.org/officeDocument/2006/relationships/image" Target="../media/image34.gif"/></Relationships>
</file>

<file path=ppt/slides/_rels/slide17.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21.png"/><Relationship Id="rId10" Type="http://schemas.openxmlformats.org/officeDocument/2006/relationships/image" Target="../media/image35.gif"/><Relationship Id="rId4" Type="http://schemas.openxmlformats.org/officeDocument/2006/relationships/image" Target="../media/image20.png"/><Relationship Id="rId9" Type="http://schemas.openxmlformats.org/officeDocument/2006/relationships/image" Target="../media/image34.gif"/></Relationships>
</file>

<file path=ppt/slides/_rels/slide18.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23.png"/><Relationship Id="rId10" Type="http://schemas.openxmlformats.org/officeDocument/2006/relationships/image" Target="../media/image35.gif"/><Relationship Id="rId4" Type="http://schemas.openxmlformats.org/officeDocument/2006/relationships/image" Target="../media/image22.png"/><Relationship Id="rId9" Type="http://schemas.openxmlformats.org/officeDocument/2006/relationships/image" Target="../media/image34.gif"/></Relationships>
</file>

<file path=ppt/slides/_rels/slide19.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25.png"/><Relationship Id="rId10" Type="http://schemas.openxmlformats.org/officeDocument/2006/relationships/image" Target="../media/image35.gif"/><Relationship Id="rId4" Type="http://schemas.openxmlformats.org/officeDocument/2006/relationships/image" Target="../media/image24.png"/><Relationship Id="rId9" Type="http://schemas.openxmlformats.org/officeDocument/2006/relationships/image" Target="../media/image34.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image" Target="../media/image31.gif"/><Relationship Id="rId7" Type="http://schemas.openxmlformats.org/officeDocument/2006/relationships/slide" Target="slide5.xml"/><Relationship Id="rId12"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6.gif"/><Relationship Id="rId5" Type="http://schemas.openxmlformats.org/officeDocument/2006/relationships/image" Target="../media/image27.png"/><Relationship Id="rId10" Type="http://schemas.openxmlformats.org/officeDocument/2006/relationships/image" Target="../media/image35.gif"/><Relationship Id="rId4" Type="http://schemas.openxmlformats.org/officeDocument/2006/relationships/image" Target="../media/image26.png"/><Relationship Id="rId9" Type="http://schemas.openxmlformats.org/officeDocument/2006/relationships/image" Target="../media/image34.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slide" Target="slide16.xml"/><Relationship Id="rId26" Type="http://schemas.openxmlformats.org/officeDocument/2006/relationships/image" Target="../media/image23.png"/><Relationship Id="rId3" Type="http://schemas.openxmlformats.org/officeDocument/2006/relationships/slide" Target="slide11.xml"/><Relationship Id="rId21" Type="http://schemas.openxmlformats.org/officeDocument/2006/relationships/slide" Target="slide17.xml"/><Relationship Id="rId7" Type="http://schemas.openxmlformats.org/officeDocument/2006/relationships/image" Target="../media/image10.png"/><Relationship Id="rId12" Type="http://schemas.openxmlformats.org/officeDocument/2006/relationships/slide" Target="slide14.xml"/><Relationship Id="rId17" Type="http://schemas.openxmlformats.org/officeDocument/2006/relationships/image" Target="../media/image17.png"/><Relationship Id="rId25" Type="http://schemas.openxmlformats.org/officeDocument/2006/relationships/image" Target="../media/image22.png"/><Relationship Id="rId33" Type="http://schemas.openxmlformats.org/officeDocument/2006/relationships/image" Target="../media/image28.gif"/><Relationship Id="rId2" Type="http://schemas.openxmlformats.org/officeDocument/2006/relationships/image" Target="../media/image7.jpeg"/><Relationship Id="rId16" Type="http://schemas.openxmlformats.org/officeDocument/2006/relationships/image" Target="../media/image16.png"/><Relationship Id="rId20" Type="http://schemas.openxmlformats.org/officeDocument/2006/relationships/image" Target="../media/image19.png"/><Relationship Id="rId29"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slide" Target="slide12.xml"/><Relationship Id="rId11" Type="http://schemas.openxmlformats.org/officeDocument/2006/relationships/image" Target="../media/image13.png"/><Relationship Id="rId24" Type="http://schemas.openxmlformats.org/officeDocument/2006/relationships/slide" Target="slide18.xml"/><Relationship Id="rId32"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slide" Target="slide15.xml"/><Relationship Id="rId23" Type="http://schemas.openxmlformats.org/officeDocument/2006/relationships/image" Target="../media/image21.png"/><Relationship Id="rId28" Type="http://schemas.openxmlformats.org/officeDocument/2006/relationships/image" Target="../media/image24.png"/><Relationship Id="rId10" Type="http://schemas.openxmlformats.org/officeDocument/2006/relationships/image" Target="../media/image12.png"/><Relationship Id="rId19" Type="http://schemas.openxmlformats.org/officeDocument/2006/relationships/image" Target="../media/image18.png"/><Relationship Id="rId31"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slide" Target="slide13.xml"/><Relationship Id="rId14" Type="http://schemas.openxmlformats.org/officeDocument/2006/relationships/image" Target="../media/image15.png"/><Relationship Id="rId22" Type="http://schemas.openxmlformats.org/officeDocument/2006/relationships/image" Target="../media/image20.png"/><Relationship Id="rId27" Type="http://schemas.openxmlformats.org/officeDocument/2006/relationships/slide" Target="slide19.xml"/><Relationship Id="rId30" Type="http://schemas.openxmlformats.org/officeDocument/2006/relationships/slide" Target="slide20.xml"/><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C4250B71-ED25-4FE4-B4DE-5ABE0A3E786D}"/>
              </a:ext>
            </a:extLst>
          </p:cNvPr>
          <p:cNvSpPr txBox="1">
            <a:spLocks noChangeArrowheads="1"/>
          </p:cNvSpPr>
          <p:nvPr/>
        </p:nvSpPr>
        <p:spPr bwMode="auto">
          <a:xfrm>
            <a:off x="2641410" y="1139547"/>
            <a:ext cx="84266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3200" b="1" dirty="0" err="1">
                <a:solidFill>
                  <a:srgbClr val="0000FF"/>
                </a:solidFill>
                <a:latin typeface="HP001 4 hàng" pitchFamily="34" charset="0"/>
              </a:rPr>
              <a:t>Thứ</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hai</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ngày</a:t>
            </a:r>
            <a:r>
              <a:rPr lang="en-US" altLang="en-US" sz="3200" b="1" dirty="0">
                <a:solidFill>
                  <a:srgbClr val="0000FF"/>
                </a:solidFill>
                <a:latin typeface="HP001 4 hàng" pitchFamily="34" charset="0"/>
              </a:rPr>
              <a:t> 30 </a:t>
            </a:r>
            <a:r>
              <a:rPr lang="en-US" altLang="en-US" sz="3200" b="1" dirty="0" err="1">
                <a:solidFill>
                  <a:srgbClr val="0000FF"/>
                </a:solidFill>
                <a:latin typeface="HP001 4 hàng" pitchFamily="34" charset="0"/>
              </a:rPr>
              <a:t>tháng</a:t>
            </a:r>
            <a:r>
              <a:rPr lang="en-US" altLang="en-US" sz="3200" b="1" dirty="0">
                <a:solidFill>
                  <a:srgbClr val="0000FF"/>
                </a:solidFill>
                <a:latin typeface="HP001 4 hàng" pitchFamily="34" charset="0"/>
              </a:rPr>
              <a:t> 10 </a:t>
            </a:r>
            <a:r>
              <a:rPr lang="en-US" altLang="en-US" sz="3200" b="1" dirty="0" err="1">
                <a:solidFill>
                  <a:srgbClr val="0000FF"/>
                </a:solidFill>
                <a:latin typeface="HP001 4 hàng" pitchFamily="34" charset="0"/>
              </a:rPr>
              <a:t>năm</a:t>
            </a:r>
            <a:r>
              <a:rPr lang="en-US" altLang="en-US" sz="3200" b="1" dirty="0">
                <a:solidFill>
                  <a:srgbClr val="0000FF"/>
                </a:solidFill>
                <a:latin typeface="HP001 4 hàng" pitchFamily="34" charset="0"/>
              </a:rPr>
              <a:t> 2023</a:t>
            </a:r>
          </a:p>
        </p:txBody>
      </p:sp>
      <p:sp>
        <p:nvSpPr>
          <p:cNvPr id="3" name="TextBox 2">
            <a:extLst>
              <a:ext uri="{FF2B5EF4-FFF2-40B4-BE49-F238E27FC236}">
                <a16:creationId xmlns:a16="http://schemas.microsoft.com/office/drawing/2014/main" id="{83D22E24-402E-4490-A440-A2E45D48F95A}"/>
              </a:ext>
            </a:extLst>
          </p:cNvPr>
          <p:cNvSpPr txBox="1"/>
          <p:nvPr/>
        </p:nvSpPr>
        <p:spPr>
          <a:xfrm>
            <a:off x="1928814" y="1579711"/>
            <a:ext cx="9329736" cy="3040641"/>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5</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 TẬP </a:t>
            </a:r>
            <a:r>
              <a:rPr lang="en-US" sz="60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96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E09BBD-B020-4037-8655-4C7E88B21EFC}"/>
              </a:ext>
            </a:extLst>
          </p:cNvPr>
          <p:cNvPicPr>
            <a:picLocks noChangeAspect="1"/>
          </p:cNvPicPr>
          <p:nvPr/>
        </p:nvPicPr>
        <p:blipFill>
          <a:blip r:embed="rId3"/>
          <a:stretch>
            <a:fillRect/>
          </a:stretch>
        </p:blipFill>
        <p:spPr>
          <a:xfrm>
            <a:off x="2282674" y="253319"/>
            <a:ext cx="6407451" cy="1902117"/>
          </a:xfrm>
          <a:prstGeom prst="rect">
            <a:avLst/>
          </a:prstGeom>
        </p:spPr>
      </p:pic>
    </p:spTree>
    <p:extLst>
      <p:ext uri="{BB962C8B-B14F-4D97-AF65-F5344CB8AC3E}">
        <p14:creationId xmlns:p14="http://schemas.microsoft.com/office/powerpoint/2010/main" val="2553156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021596" y="330801"/>
            <a:ext cx="9622971" cy="14753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Ngựa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cảm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nhỏ</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85813" y="1830355"/>
            <a:ext cx="10829925" cy="23769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Bạn nhỏ tuổi ngựa trong bài thơ là một em bé thích bay nhảy, đi đây đi đó, giàu lòng yêu thiên nhiên, đất nước, rất yêu mẹ. Dù có xa xôi cách trở nào cũng trở về với mẹ, nhớ đường về với mẹ.</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65164480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092200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răng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khểnh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sao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nhỏ</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cô</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nghe</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bí</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mật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mình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002971"/>
            <a:ext cx="10807700" cy="20097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Vì bạn nhỏ tin tưởng vào cô giáo và thích thú khi nghe cô giải thích “Khi em kể điều bí mật cho một người biết giữ nó thì bó mật vẫn còn” và khi đó “có hai người giữ chung một bí mật”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92888663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7999" y="275771"/>
            <a:ext cx="1090771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vết</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đinh</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Em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hiểu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Dù</a:t>
            </a:r>
            <a:r>
              <a:rPr lang="en-US" sz="3200" b="1" dirty="0">
                <a:solidFill>
                  <a:schemeClr val="tx2">
                    <a:lumMod val="75000"/>
                  </a:schemeClr>
                </a:solidFill>
                <a:latin typeface="Times New Roman" panose="02020603050405020304" pitchFamily="18" charset="0"/>
                <a:cs typeface="Times New Roman" panose="02020603050405020304" pitchFamily="18" charset="0"/>
              </a:rPr>
              <a:t> con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nhổ</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vẫn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còn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chỉ</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3723" y="2371792"/>
            <a:ext cx="1123400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dirty="0">
                <a:solidFill>
                  <a:srgbClr val="FF0000"/>
                </a:solidFill>
              </a:rPr>
              <a:t>“</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còn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gây</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63819553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00038" y="308464"/>
            <a:ext cx="11464829"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tốt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Tìm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chi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tiết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quyết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tâm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luyện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chữ</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Cao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Quát</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7133" y="2151796"/>
            <a:ext cx="11764867" cy="202791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2800" b="1" dirty="0">
                <a:solidFill>
                  <a:srgbClr val="FF0000"/>
                </a:solidFill>
                <a:latin typeface="Times New Roman" panose="02020603050405020304" pitchFamily="18" charset="0"/>
                <a:cs typeface="Times New Roman" panose="02020603050405020304" pitchFamily="18" charset="0"/>
              </a:rPr>
              <a:t>Ông dốc hết sức luyện viết chữ sao cho đẹp; sáng sáng, ông cầm que vạch lên cột nhà luyện chữ cho cứng cáp; mỗi buổi tối, ông viết xong mười trang vở mới chịu đi ngủ; ông mượn những cuốn sách có chữ viết đẹp làm mẫu để luyện thêm nhiều kiểu chữ khác nhau; ông kiên trì luyện tập suốt mấy năm.</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94083939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42938" y="319087"/>
            <a:ext cx="10818577" cy="16794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long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rẫy</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vật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đường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đẹp</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1822134"/>
            <a:ext cx="10542492" cy="20969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Cảnh vật thiên nhiên trên đường đi rất đẹp: Mặt Trời mới ló trên ngọn tre. Những giọt sương được nắng sớm chiếu vào, như những ngọn đèn giăng trên ngọn cỏ...</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46794692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57225" y="275771"/>
            <a:ext cx="1080135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Vì</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trước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Bé</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sớm</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99" y="2131123"/>
            <a:ext cx="11050589"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Bé phải ra đầu làng để quan sát, chuẩn bị cho bài tập làm văn tả cảnh.é phải ra đầu làng để quan sát, chuẩn bị cho bài tập làm văn tả cảnh.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87335800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42963" y="275771"/>
            <a:ext cx="1038701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lòng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a:solidFill>
                  <a:schemeClr val="tx2">
                    <a:lumMod val="75000"/>
                  </a:schemeClr>
                </a:solidFill>
                <a:latin typeface="Times New Roman" panose="02020603050405020304" pitchFamily="18" charset="0"/>
                <a:cs typeface="Times New Roman" panose="02020603050405020304" pitchFamily="18" charset="0"/>
              </a:rPr>
              <a:t>Qua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hình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tác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muốn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95836" y="2235869"/>
            <a:ext cx="11005614" cy="14212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000" b="1" dirty="0">
                <a:solidFill>
                  <a:srgbClr val="FF0000"/>
                </a:solidFill>
                <a:latin typeface="Times New Roman" panose="02020603050405020304" pitchFamily="18" charset="0"/>
                <a:cs typeface="Times New Roman" panose="02020603050405020304" pitchFamily="18" charset="0"/>
              </a:rPr>
              <a:t>Qua hình ảnh cây cau, tác giả ca ngợi những phẩm chất tốt đẹp của con người như: khiêm nhưởng, dũng cảm, thẳng thắn, giàu lòng thương yêu, sẵn sàng giúp đỡ người khác.</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23762271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947461" y="261756"/>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chính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trực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Tô</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Hiến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Thành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thích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sự</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lựa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chọn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mình</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76553" y="2373969"/>
            <a:ext cx="10364788"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Ông giải thích rằng ông chọn người tài ba giúp nước chứ không chọn người hầu hạ giỏi.</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defRPr/>
            </a:pP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9557481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36614" y="275771"/>
            <a:ext cx="1002188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hạt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thóc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giống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3200" b="1" dirty="0">
                <a:solidFill>
                  <a:schemeClr val="tx2">
                    <a:lumMod val="75000"/>
                  </a:schemeClr>
                </a:solidFill>
                <a:latin typeface="Times New Roman" panose="02020603050405020304" pitchFamily="18" charset="0"/>
                <a:cs typeface="Times New Roman" panose="02020603050405020304" pitchFamily="18" charset="0"/>
              </a:rPr>
              <a:t>V</a:t>
            </a:r>
            <a:r>
              <a:rPr lang="en-US" sz="3200" b="1" dirty="0">
                <a:solidFill>
                  <a:schemeClr val="tx2">
                    <a:lumMod val="75000"/>
                  </a:schemeClr>
                </a:solidFill>
                <a:latin typeface="Times New Roman" panose="02020603050405020304" pitchFamily="18" charset="0"/>
                <a:cs typeface="Times New Roman" panose="02020603050405020304" pitchFamily="18" charset="0"/>
              </a:rPr>
              <a:t>ì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mọi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sờ</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khi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nghe</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36614" y="2131123"/>
            <a:ext cx="10350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K</a:t>
            </a:r>
            <a:r>
              <a:rPr lang="en-US" sz="3200" b="1" dirty="0">
                <a:solidFill>
                  <a:srgbClr val="FF0000"/>
                </a:solidFill>
                <a:latin typeface="Times New Roman" panose="02020603050405020304" pitchFamily="18" charset="0"/>
                <a:cs typeface="Times New Roman" panose="02020603050405020304" pitchFamily="18" charset="0"/>
              </a:rPr>
              <a:t>hi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lo </a:t>
            </a:r>
            <a:r>
              <a:rPr lang="en-US" sz="3200" b="1" dirty="0" err="1">
                <a:solidFill>
                  <a:srgbClr val="FF0000"/>
                </a:solidFill>
                <a:latin typeface="Times New Roman" panose="02020603050405020304" pitchFamily="18" charset="0"/>
                <a:cs typeface="Times New Roman" panose="02020603050405020304" pitchFamily="18" charset="0"/>
              </a:rPr>
              <a:t>lắng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phạt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8736622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C2D71-B233-4736-8531-A6986E05A013}"/>
              </a:ext>
            </a:extLst>
          </p:cNvPr>
          <p:cNvPicPr>
            <a:picLocks noChangeAspect="1"/>
          </p:cNvPicPr>
          <p:nvPr/>
        </p:nvPicPr>
        <p:blipFill>
          <a:blip r:embed="rId3"/>
          <a:stretch>
            <a:fillRect/>
          </a:stretch>
        </p:blipFill>
        <p:spPr>
          <a:xfrm>
            <a:off x="2218082" y="837351"/>
            <a:ext cx="8226081" cy="3780972"/>
          </a:xfrm>
          <a:prstGeom prst="rect">
            <a:avLst/>
          </a:prstGeom>
        </p:spPr>
      </p:pic>
    </p:spTree>
    <p:extLst>
      <p:ext uri="{BB962C8B-B14F-4D97-AF65-F5344CB8AC3E}">
        <p14:creationId xmlns:p14="http://schemas.microsoft.com/office/powerpoint/2010/main" val="138315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14388" y="275771"/>
            <a:ext cx="931658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sách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hãy</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14388" y="2131123"/>
            <a:ext cx="9715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74763320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0A7E4-4247-4195-BD19-19E948467B2E}"/>
              </a:ext>
            </a:extLst>
          </p:cNvPr>
          <p:cNvPicPr>
            <a:picLocks noChangeAspect="1"/>
          </p:cNvPicPr>
          <p:nvPr/>
        </p:nvPicPr>
        <p:blipFill>
          <a:blip r:embed="rId3"/>
          <a:stretch>
            <a:fillRect/>
          </a:stretch>
        </p:blipFill>
        <p:spPr>
          <a:xfrm>
            <a:off x="2049761" y="0"/>
            <a:ext cx="4651077" cy="885825"/>
          </a:xfrm>
          <a:prstGeom prst="rect">
            <a:avLst/>
          </a:prstGeom>
        </p:spPr>
      </p:pic>
      <p:sp>
        <p:nvSpPr>
          <p:cNvPr id="4" name="TextBox 3">
            <a:extLst>
              <a:ext uri="{FF2B5EF4-FFF2-40B4-BE49-F238E27FC236}">
                <a16:creationId xmlns:a16="http://schemas.microsoft.com/office/drawing/2014/main" id="{79F750A4-4D53-4AC2-A60D-E8DE2DFCF918}"/>
              </a:ext>
            </a:extLst>
          </p:cNvPr>
          <p:cNvSpPr txBox="1"/>
          <p:nvPr/>
        </p:nvSpPr>
        <p:spPr>
          <a:xfrm>
            <a:off x="2318146" y="1471176"/>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44E4652-A538-4B38-AD53-BBF670B357C2}"/>
              </a:ext>
            </a:extLst>
          </p:cNvPr>
          <p:cNvSpPr txBox="1"/>
          <p:nvPr/>
        </p:nvSpPr>
        <p:spPr>
          <a:xfrm>
            <a:off x="2589610" y="2389183"/>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8" name="TextBox 7">
            <a:extLst>
              <a:ext uri="{FF2B5EF4-FFF2-40B4-BE49-F238E27FC236}">
                <a16:creationId xmlns:a16="http://schemas.microsoft.com/office/drawing/2014/main" id="{C20AFB5C-75BB-4173-B9BB-FFA932083C4C}"/>
              </a:ext>
            </a:extLst>
          </p:cNvPr>
          <p:cNvSpPr txBox="1"/>
          <p:nvPr/>
        </p:nvSpPr>
        <p:spPr>
          <a:xfrm>
            <a:off x="2589610" y="3105835"/>
            <a:ext cx="7297340" cy="954107"/>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870885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1"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4"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7"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0"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A16D3-B05B-4081-ACCA-29C61BA93008}"/>
              </a:ext>
            </a:extLst>
          </p:cNvPr>
          <p:cNvSpPr txBox="1"/>
          <p:nvPr/>
        </p:nvSpPr>
        <p:spPr>
          <a:xfrm>
            <a:off x="2044173" y="23535"/>
            <a:ext cx="6093618" cy="523220"/>
          </a:xfrm>
          <a:prstGeom prst="rect">
            <a:avLst/>
          </a:prstGeom>
          <a:noFill/>
        </p:spPr>
        <p:txBody>
          <a:bodyPr wrap="square">
            <a:spAutoFit/>
          </a:bodyPr>
          <a:lstStyle/>
          <a:p>
            <a:r>
              <a:rPr lang="nl-NL" sz="2800" b="1" i="1" kern="0" dirty="0">
                <a:solidFill>
                  <a:srgbClr val="FF0000"/>
                </a:solidFill>
                <a:latin typeface="Times New Roman" panose="02020603050405020304" pitchFamily="18" charset="0"/>
                <a:ea typeface="Times New Roman" panose="02020603050405020304" pitchFamily="18" charset="0"/>
              </a:rPr>
              <a:t>B. </a:t>
            </a:r>
            <a:r>
              <a:rPr lang="nl-NL" sz="2800" b="1" i="1" kern="0" dirty="0">
                <a:solidFill>
                  <a:srgbClr val="FF0000"/>
                </a:solidFill>
                <a:effectLst/>
                <a:latin typeface="Times New Roman" panose="02020603050405020304" pitchFamily="18" charset="0"/>
                <a:ea typeface="Times New Roman" panose="02020603050405020304" pitchFamily="18" charset="0"/>
              </a:rPr>
              <a:t>Đọc và làm bài tập</a:t>
            </a:r>
            <a:endParaRPr lang="en-US" sz="2800" b="1" dirty="0">
              <a:solidFill>
                <a:srgbClr val="FF0000"/>
              </a:solidFill>
            </a:endParaRPr>
          </a:p>
        </p:txBody>
      </p:sp>
      <p:sp>
        <p:nvSpPr>
          <p:cNvPr id="5" name="TextBox 4">
            <a:extLst>
              <a:ext uri="{FF2B5EF4-FFF2-40B4-BE49-F238E27FC236}">
                <a16:creationId xmlns:a16="http://schemas.microsoft.com/office/drawing/2014/main" id="{49BC54D6-5CA5-443A-A2AB-F3C8E84E0B37}"/>
              </a:ext>
            </a:extLst>
          </p:cNvPr>
          <p:cNvSpPr txBox="1"/>
          <p:nvPr/>
        </p:nvSpPr>
        <p:spPr>
          <a:xfrm>
            <a:off x="0" y="839142"/>
            <a:ext cx="7640664" cy="6001643"/>
          </a:xfrm>
          <a:prstGeom prst="rect">
            <a:avLst/>
          </a:prstGeom>
        </p:spPr>
        <p:style>
          <a:lnRef idx="1">
            <a:schemeClr val="accent4"/>
          </a:lnRef>
          <a:fillRef idx="2">
            <a:schemeClr val="accent4"/>
          </a:fillRef>
          <a:effectRef idx="1">
            <a:schemeClr val="accent4"/>
          </a:effectRef>
          <a:fontRef idx="minor">
            <a:schemeClr val="dk1"/>
          </a:fontRef>
        </p:style>
        <p:txBody>
          <a:bodyPr wrap="square" numCol="1">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Nếu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nhỏ</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không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vườn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thể</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trồng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như</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chợ</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mua</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những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dễ</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trồng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như</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hành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tỏi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cải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thìa</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tây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mùi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lấy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phần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gốc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li,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bình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vỏ</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hộp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hay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chậu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nhỏ</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rồi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ít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nước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Khi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mọc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rễ</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hoặc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lên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chồi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non,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mang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ra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trồng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chậu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đất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Như</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vậy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đã</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chậu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không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phải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mua</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giống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0BDEADB-DAC4-46B3-B86C-973F7A37AC6E}"/>
              </a:ext>
            </a:extLst>
          </p:cNvPr>
          <p:cNvSpPr txBox="1"/>
          <p:nvPr/>
        </p:nvSpPr>
        <p:spPr>
          <a:xfrm>
            <a:off x="4373526" y="-38020"/>
            <a:ext cx="6162674" cy="584775"/>
          </a:xfrm>
          <a:prstGeom prst="rect">
            <a:avLst/>
          </a:prstGeom>
          <a:noFill/>
        </p:spPr>
        <p:txBody>
          <a:bodyPr wrap="square">
            <a:spAutoFit/>
          </a:bodyPr>
          <a:lstStyle/>
          <a:p>
            <a:pPr algn="ctr" rtl="0"/>
            <a:r>
              <a:rPr lang="en-US" sz="3200" b="1" i="0" dirty="0" err="1">
                <a:solidFill>
                  <a:srgbClr val="FF0000"/>
                </a:solidFill>
                <a:effectLst/>
                <a:latin typeface="Times New Roman" panose="02020603050405020304" pitchFamily="18" charset="0"/>
                <a:cs typeface="Times New Roman" panose="02020603050405020304" pitchFamily="18" charset="0"/>
              </a:rPr>
              <a:t>Vườn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rau</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trong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nhà</a:t>
            </a:r>
            <a:endParaRPr lang="vi-VN" sz="3200" b="0" i="0" dirty="0">
              <a:solidFill>
                <a:srgbClr val="FF0000"/>
              </a:solidFill>
              <a:effectLst/>
              <a:latin typeface="Times New Roman" panose="02020603050405020304" pitchFamily="18" charset="0"/>
              <a:cs typeface="Times New Roman" panose="02020603050405020304" pitchFamily="18" charset="0"/>
            </a:endParaRPr>
          </a:p>
        </p:txBody>
      </p:sp>
      <p:pic>
        <p:nvPicPr>
          <p:cNvPr id="8" name="Picture 2">
            <a:extLst>
              <a:ext uri="{FF2B5EF4-FFF2-40B4-BE49-F238E27FC236}">
                <a16:creationId xmlns:a16="http://schemas.microsoft.com/office/drawing/2014/main" id="{263920FE-0072-4EC0-9E5D-1CADD5B72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664" y="2333625"/>
            <a:ext cx="455133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567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0191D8-7A27-4B09-9414-CC22781CF267}"/>
              </a:ext>
            </a:extLst>
          </p:cNvPr>
          <p:cNvSpPr txBox="1"/>
          <p:nvPr/>
        </p:nvSpPr>
        <p:spPr>
          <a:xfrm>
            <a:off x="2087881" y="-16529"/>
            <a:ext cx="6555000" cy="523220"/>
          </a:xfrm>
          <a:prstGeom prst="rect">
            <a:avLst/>
          </a:prstGeom>
          <a:solidFill>
            <a:schemeClr val="accent2">
              <a:lumMod val="20000"/>
              <a:lumOff val="80000"/>
            </a:schemeClr>
          </a:solidFill>
        </p:spPr>
        <p:txBody>
          <a:bodyPr wrap="none" rtlCol="0">
            <a:spAutoFit/>
          </a:bodyPr>
          <a:lstStyle/>
          <a:p>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2800" b="1" dirty="0">
              <a:solidFill>
                <a:srgbClr val="FF0000"/>
              </a:solidFill>
            </a:endParaRPr>
          </a:p>
        </p:txBody>
      </p:sp>
      <p:sp>
        <p:nvSpPr>
          <p:cNvPr id="41" name="TextBox 40">
            <a:extLst>
              <a:ext uri="{FF2B5EF4-FFF2-40B4-BE49-F238E27FC236}">
                <a16:creationId xmlns:a16="http://schemas.microsoft.com/office/drawing/2014/main" id="{07CA5672-E684-4ACA-BDF0-EB23963D4C6D}"/>
              </a:ext>
            </a:extLst>
          </p:cNvPr>
          <p:cNvSpPr txBox="1"/>
          <p:nvPr/>
        </p:nvSpPr>
        <p:spPr>
          <a:xfrm>
            <a:off x="2087881" y="762295"/>
            <a:ext cx="3181542" cy="523220"/>
          </a:xfrm>
          <a:prstGeom prst="rect">
            <a:avLst/>
          </a:prstGeom>
          <a:solidFill>
            <a:schemeClr val="accent4">
              <a:lumMod val="20000"/>
              <a:lumOff val="80000"/>
            </a:schemeClr>
          </a:solidFill>
        </p:spPr>
        <p:txBody>
          <a:bodyPr wrap="square">
            <a:spAutoFit/>
          </a:bodyPr>
          <a:lstStyle/>
          <a:p>
            <a:r>
              <a:rPr lang="en-US" sz="2800" b="1" dirty="0">
                <a:solidFill>
                  <a:srgbClr val="0070C0"/>
                </a:solidFill>
                <a:latin typeface="Times New Roman" panose="02020603050405020304" pitchFamily="18" charset="0"/>
                <a:ea typeface="Calibri" panose="020F0502020204030204" pitchFamily="34" charset="0"/>
              </a:rPr>
              <a:t>a) </a:t>
            </a:r>
            <a:r>
              <a:rPr lang="en-US" sz="2800" b="1" dirty="0" err="1">
                <a:solidFill>
                  <a:srgbClr val="0070C0"/>
                </a:solidFill>
                <a:latin typeface="Times New Roman" panose="02020603050405020304" pitchFamily="18" charset="0"/>
                <a:ea typeface="Calibri" panose="020F0502020204030204" pitchFamily="34" charset="0"/>
              </a:rPr>
              <a:t>Chỉ</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các</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loại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rau</a:t>
            </a:r>
            <a:r>
              <a:rPr lang="en-US" sz="2800" b="1" dirty="0">
                <a:solidFill>
                  <a:srgbClr val="0070C0"/>
                </a:solidFill>
                <a:latin typeface="Times New Roman" panose="02020603050405020304" pitchFamily="18" charset="0"/>
                <a:ea typeface="Calibri" panose="020F0502020204030204" pitchFamily="34" charset="0"/>
              </a:rPr>
              <a:t>:</a:t>
            </a:r>
            <a:endParaRPr lang="en-US" sz="2800" dirty="0">
              <a:solidFill>
                <a:srgbClr val="0070C0"/>
              </a:solidFill>
            </a:endParaRPr>
          </a:p>
        </p:txBody>
      </p:sp>
      <p:sp>
        <p:nvSpPr>
          <p:cNvPr id="42" name="TextBox 41">
            <a:extLst>
              <a:ext uri="{FF2B5EF4-FFF2-40B4-BE49-F238E27FC236}">
                <a16:creationId xmlns:a16="http://schemas.microsoft.com/office/drawing/2014/main" id="{DB5A21C3-4AE3-4936-8AFF-C2AA461C2CA1}"/>
              </a:ext>
            </a:extLst>
          </p:cNvPr>
          <p:cNvSpPr txBox="1"/>
          <p:nvPr/>
        </p:nvSpPr>
        <p:spPr>
          <a:xfrm>
            <a:off x="2087881" y="2343122"/>
            <a:ext cx="5258315" cy="523220"/>
          </a:xfrm>
          <a:prstGeom prst="rect">
            <a:avLst/>
          </a:prstGeom>
          <a:solidFill>
            <a:schemeClr val="accent4">
              <a:lumMod val="20000"/>
              <a:lumOff val="80000"/>
            </a:schemeClr>
          </a:solidFill>
        </p:spPr>
        <p:txBody>
          <a:bodyPr wrap="square">
            <a:spAutoFit/>
          </a:bodyPr>
          <a:lstStyle/>
          <a:p>
            <a:r>
              <a:rPr lang="en-US" sz="2800" b="1" dirty="0">
                <a:solidFill>
                  <a:srgbClr val="0070C0"/>
                </a:solidFill>
                <a:latin typeface="Times New Roman" panose="02020603050405020304" pitchFamily="18" charset="0"/>
                <a:ea typeface="Calibri" panose="020F0502020204030204" pitchFamily="34" charset="0"/>
              </a:rPr>
              <a:t>a) </a:t>
            </a:r>
            <a:r>
              <a:rPr lang="en-US" sz="2800" b="1" dirty="0" err="1">
                <a:solidFill>
                  <a:srgbClr val="0070C0"/>
                </a:solidFill>
                <a:latin typeface="Times New Roman" panose="02020603050405020304" pitchFamily="18" charset="0"/>
                <a:ea typeface="Calibri" panose="020F0502020204030204" pitchFamily="34" charset="0"/>
              </a:rPr>
              <a:t>Chỉ</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các</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bộ</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phận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của</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cây</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rau</a:t>
            </a:r>
            <a:r>
              <a:rPr lang="en-US" sz="2800" b="1" dirty="0">
                <a:solidFill>
                  <a:srgbClr val="0070C0"/>
                </a:solidFill>
                <a:latin typeface="Times New Roman" panose="02020603050405020304" pitchFamily="18" charset="0"/>
                <a:ea typeface="Calibri" panose="020F0502020204030204" pitchFamily="34" charset="0"/>
              </a:rPr>
              <a:t>:</a:t>
            </a:r>
            <a:endParaRPr lang="en-US" sz="2800" dirty="0">
              <a:solidFill>
                <a:srgbClr val="0070C0"/>
              </a:solidFill>
            </a:endParaRPr>
          </a:p>
        </p:txBody>
      </p:sp>
      <p:sp>
        <p:nvSpPr>
          <p:cNvPr id="43" name="TextBox 42">
            <a:extLst>
              <a:ext uri="{FF2B5EF4-FFF2-40B4-BE49-F238E27FC236}">
                <a16:creationId xmlns:a16="http://schemas.microsoft.com/office/drawing/2014/main" id="{9D551FE2-443D-4ADA-808E-451B1E214A79}"/>
              </a:ext>
            </a:extLst>
          </p:cNvPr>
          <p:cNvSpPr txBox="1"/>
          <p:nvPr/>
        </p:nvSpPr>
        <p:spPr>
          <a:xfrm>
            <a:off x="2087881" y="4311407"/>
            <a:ext cx="6405189" cy="523220"/>
          </a:xfrm>
          <a:prstGeom prst="rect">
            <a:avLst/>
          </a:prstGeom>
          <a:solidFill>
            <a:schemeClr val="accent4">
              <a:lumMod val="20000"/>
              <a:lumOff val="80000"/>
            </a:schemeClr>
          </a:solidFill>
        </p:spPr>
        <p:txBody>
          <a:bodyPr wrap="square">
            <a:spAutoFit/>
          </a:bodyPr>
          <a:lstStyle/>
          <a:p>
            <a:r>
              <a:rPr lang="en-US" sz="2800" b="1" dirty="0">
                <a:solidFill>
                  <a:srgbClr val="0070C0"/>
                </a:solidFill>
                <a:latin typeface="Times New Roman" panose="02020603050405020304" pitchFamily="18" charset="0"/>
                <a:ea typeface="Calibri" panose="020F0502020204030204" pitchFamily="34" charset="0"/>
              </a:rPr>
              <a:t>a) </a:t>
            </a:r>
            <a:r>
              <a:rPr lang="en-US" sz="2800" b="1" dirty="0" err="1">
                <a:solidFill>
                  <a:srgbClr val="0070C0"/>
                </a:solidFill>
                <a:latin typeface="Times New Roman" panose="02020603050405020304" pitchFamily="18" charset="0"/>
                <a:ea typeface="Calibri" panose="020F0502020204030204" pitchFamily="34" charset="0"/>
              </a:rPr>
              <a:t>Chỉ</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các</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vật</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có</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thể</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dùng</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để</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trồng</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rau</a:t>
            </a:r>
            <a:r>
              <a:rPr lang="en-US" sz="2800" b="1" dirty="0">
                <a:solidFill>
                  <a:srgbClr val="0070C0"/>
                </a:solidFill>
                <a:latin typeface="Times New Roman" panose="02020603050405020304" pitchFamily="18" charset="0"/>
                <a:ea typeface="Calibri" panose="020F0502020204030204" pitchFamily="34" charset="0"/>
              </a:rPr>
              <a:t>:</a:t>
            </a:r>
            <a:endParaRPr lang="en-US" sz="2800" dirty="0">
              <a:solidFill>
                <a:srgbClr val="0070C0"/>
              </a:solidFill>
            </a:endParaRPr>
          </a:p>
        </p:txBody>
      </p:sp>
      <p:sp>
        <p:nvSpPr>
          <p:cNvPr id="44" name="TextBox 43">
            <a:extLst>
              <a:ext uri="{FF2B5EF4-FFF2-40B4-BE49-F238E27FC236}">
                <a16:creationId xmlns:a16="http://schemas.microsoft.com/office/drawing/2014/main" id="{BE6B472B-C3E9-47E5-AC6B-D1E37295235C}"/>
              </a:ext>
            </a:extLst>
          </p:cNvPr>
          <p:cNvSpPr txBox="1"/>
          <p:nvPr/>
        </p:nvSpPr>
        <p:spPr>
          <a:xfrm>
            <a:off x="2087881" y="1423272"/>
            <a:ext cx="6988959" cy="584775"/>
          </a:xfrm>
          <a:prstGeom prst="rect">
            <a:avLst/>
          </a:prstGeom>
          <a:solidFill>
            <a:schemeClr val="accent2">
              <a:lumMod val="20000"/>
              <a:lumOff val="80000"/>
            </a:schemeClr>
          </a:solidFill>
        </p:spPr>
        <p:txBody>
          <a:bodyPr wrap="square">
            <a:spAutoFit/>
          </a:bodyPr>
          <a:lstStyle/>
          <a:p>
            <a:r>
              <a:rPr lang="en-US" sz="3200" b="1" i="0" dirty="0" err="1">
                <a:solidFill>
                  <a:srgbClr val="FF0000"/>
                </a:solidFill>
                <a:effectLst/>
                <a:latin typeface="Times New Roman" panose="02020603050405020304" pitchFamily="18" charset="0"/>
                <a:cs typeface="Times New Roman" panose="02020603050405020304" pitchFamily="18" charset="0"/>
              </a:rPr>
              <a:t>hành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tỏi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cải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thìa</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cần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tây</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rau</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mùi</a:t>
            </a:r>
            <a:r>
              <a:rPr lang="en-US" sz="3200" b="1" i="0" dirty="0">
                <a:solidFill>
                  <a:srgbClr val="FF0000"/>
                </a:solidFill>
                <a:effectLst/>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B1361064-E93E-488A-B242-AB2A0A2CE323}"/>
              </a:ext>
            </a:extLst>
          </p:cNvPr>
          <p:cNvSpPr txBox="1"/>
          <p:nvPr/>
        </p:nvSpPr>
        <p:spPr>
          <a:xfrm>
            <a:off x="2087881" y="3255989"/>
            <a:ext cx="6988959" cy="584775"/>
          </a:xfrm>
          <a:prstGeom prst="rect">
            <a:avLst/>
          </a:prstGeom>
          <a:solidFill>
            <a:schemeClr val="accent2">
              <a:lumMod val="20000"/>
              <a:lumOff val="80000"/>
            </a:schemeClr>
          </a:solidFill>
        </p:spPr>
        <p:txBody>
          <a:bodyPr wrap="square">
            <a:spAutoFit/>
          </a:bodyPr>
          <a:lstStyle/>
          <a:p>
            <a:r>
              <a:rPr lang="en-US" sz="3200" b="1" i="0" dirty="0" err="1">
                <a:solidFill>
                  <a:srgbClr val="FF0000"/>
                </a:solidFill>
                <a:effectLst/>
                <a:latin typeface="Times New Roman" panose="02020603050405020304" pitchFamily="18" charset="0"/>
                <a:cs typeface="Times New Roman" panose="02020603050405020304" pitchFamily="18" charset="0"/>
              </a:rPr>
              <a:t>gốc</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rễ</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hoặc</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lên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chồi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hạt</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giống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718F8E36-4B9E-4627-9259-E48F252AD842}"/>
              </a:ext>
            </a:extLst>
          </p:cNvPr>
          <p:cNvSpPr txBox="1"/>
          <p:nvPr/>
        </p:nvSpPr>
        <p:spPr>
          <a:xfrm>
            <a:off x="2087881" y="5070386"/>
            <a:ext cx="6988959" cy="584775"/>
          </a:xfrm>
          <a:prstGeom prst="rect">
            <a:avLst/>
          </a:prstGeom>
          <a:solidFill>
            <a:schemeClr val="accent2">
              <a:lumMod val="20000"/>
              <a:lumOff val="80000"/>
            </a:schemeClr>
          </a:solidFill>
        </p:spPr>
        <p:txBody>
          <a:bodyPr wrap="square">
            <a:spAutoFit/>
          </a:bodyPr>
          <a:lstStyle/>
          <a:p>
            <a:r>
              <a:rPr lang="en-US" sz="3200" b="1" i="0" dirty="0">
                <a:solidFill>
                  <a:srgbClr val="FF0000"/>
                </a:solidFill>
                <a:effectLst/>
                <a:latin typeface="Times New Roman" panose="02020603050405020304" pitchFamily="18" charset="0"/>
                <a:cs typeface="Times New Roman" panose="02020603050405020304" pitchFamily="18" charset="0"/>
              </a:rPr>
              <a:t>li, </a:t>
            </a:r>
            <a:r>
              <a:rPr lang="en-US" sz="3200" b="1" i="0" dirty="0" err="1">
                <a:solidFill>
                  <a:srgbClr val="FF0000"/>
                </a:solidFill>
                <a:effectLst/>
                <a:latin typeface="Times New Roman" panose="02020603050405020304" pitchFamily="18" charset="0"/>
                <a:cs typeface="Times New Roman" panose="02020603050405020304" pitchFamily="18" charset="0"/>
              </a:rPr>
              <a:t>bình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vỏ</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hộp</a:t>
            </a:r>
            <a:r>
              <a:rPr lang="en-US" sz="3200" b="1" i="0" dirty="0">
                <a:solidFill>
                  <a:srgbClr val="FF0000"/>
                </a:solidFill>
                <a:effectLst/>
                <a:latin typeface="Times New Roman" panose="02020603050405020304" pitchFamily="18" charset="0"/>
                <a:cs typeface="Times New Roman" panose="02020603050405020304" pitchFamily="18" charset="0"/>
              </a:rPr>
              <a:t> hay </a:t>
            </a:r>
            <a:r>
              <a:rPr lang="en-US" sz="3200" b="1" i="0" dirty="0" err="1">
                <a:solidFill>
                  <a:srgbClr val="FF0000"/>
                </a:solidFill>
                <a:effectLst/>
                <a:latin typeface="Times New Roman" panose="02020603050405020304" pitchFamily="18" charset="0"/>
                <a:cs typeface="Times New Roman" panose="02020603050405020304" pitchFamily="18" charset="0"/>
              </a:rPr>
              <a:t>chậu</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nhỏ</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020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ppt_x"/>
                                          </p:val>
                                        </p:tav>
                                        <p:tav tm="100000">
                                          <p:val>
                                            <p:strVal val="#ppt_x"/>
                                          </p:val>
                                        </p:tav>
                                      </p:tavLst>
                                    </p:anim>
                                    <p:anim calcmode="lin" valueType="num">
                                      <p:cBhvr additive="base">
                                        <p:cTn id="4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1" grpId="0" animBg="1"/>
      <p:bldP spid="42" grpId="0" animBg="1"/>
      <p:bldP spid="43" grpId="0" animBg="1"/>
      <p:bldP spid="44" grpId="0" animBg="1"/>
      <p:bldP spid="46"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5314D-0F1C-4DD9-8012-845F3FD70035}"/>
              </a:ext>
            </a:extLst>
          </p:cNvPr>
          <p:cNvSpPr txBox="1"/>
          <p:nvPr/>
        </p:nvSpPr>
        <p:spPr>
          <a:xfrm>
            <a:off x="2075541" y="130352"/>
            <a:ext cx="9129487" cy="1077218"/>
          </a:xfrm>
          <a:prstGeom prst="rect">
            <a:avLst/>
          </a:prstGeom>
          <a:solidFill>
            <a:schemeClr val="accent2">
              <a:lumMod val="20000"/>
              <a:lumOff val="80000"/>
            </a:schemeClr>
          </a:solidFill>
        </p:spPr>
        <p:txBody>
          <a:bodyPr wrap="square">
            <a:spAutoFit/>
          </a:bodyPr>
          <a:lstStyle/>
          <a:p>
            <a:pPr algn="l"/>
            <a:r>
              <a:rPr lang="vi-VN" sz="3200" b="1" i="0" dirty="0">
                <a:solidFill>
                  <a:srgbClr val="0070C0"/>
                </a:solidFill>
                <a:effectLst/>
                <a:latin typeface="Times New Roman" panose="02020603050405020304" pitchFamily="18" charset="0"/>
                <a:cs typeface="Times New Roman" panose="02020603050405020304" pitchFamily="18" charset="0"/>
              </a:rPr>
              <a:t>Câu 2</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Trong</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bài</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đọc</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trên</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các</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dấu</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gạch</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ngang</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có</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tác</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dụng</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gì</a:t>
            </a:r>
            <a:r>
              <a:rPr lang="en-US" sz="3200" b="1" i="0" dirty="0">
                <a:solidFill>
                  <a:srgbClr val="0070C0"/>
                </a:solidFill>
                <a:effectLst/>
                <a:latin typeface="Times New Roman" panose="02020603050405020304" pitchFamily="18" charset="0"/>
                <a:cs typeface="Times New Roman" panose="02020603050405020304" pitchFamily="18" charset="0"/>
              </a:rPr>
              <a:t>? </a:t>
            </a:r>
            <a:endParaRPr lang="vi-VN" sz="3200" b="1" i="0" dirty="0">
              <a:solidFill>
                <a:srgbClr val="0070C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41C5893-91A4-4972-AA02-DDA5B90DE9FC}"/>
              </a:ext>
            </a:extLst>
          </p:cNvPr>
          <p:cNvSpPr txBox="1"/>
          <p:nvPr/>
        </p:nvSpPr>
        <p:spPr>
          <a:xfrm>
            <a:off x="2206171" y="2130360"/>
            <a:ext cx="8839199" cy="1077218"/>
          </a:xfrm>
          <a:prstGeom prst="rect">
            <a:avLst/>
          </a:prstGeom>
          <a:solidFill>
            <a:schemeClr val="accent4">
              <a:lumMod val="20000"/>
              <a:lumOff val="80000"/>
            </a:schemeClr>
          </a:solid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ngang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liệt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kê</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rau</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322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681A4D-9F9A-42A5-8405-33BAC3308D9C}"/>
              </a:ext>
            </a:extLst>
          </p:cNvPr>
          <p:cNvSpPr txBox="1"/>
          <p:nvPr/>
        </p:nvSpPr>
        <p:spPr>
          <a:xfrm>
            <a:off x="1876277" y="0"/>
            <a:ext cx="10103911" cy="1077218"/>
          </a:xfrm>
          <a:prstGeom prst="rect">
            <a:avLst/>
          </a:prstGeom>
          <a:solidFill>
            <a:schemeClr val="accent2">
              <a:lumMod val="20000"/>
              <a:lumOff val="80000"/>
            </a:schemeClr>
          </a:solidFill>
        </p:spPr>
        <p:txBody>
          <a:bodyPr wrap="square">
            <a:spAutoFit/>
          </a:bodyPr>
          <a:lstStyle/>
          <a:p>
            <a:pPr algn="l"/>
            <a:r>
              <a:rPr lang="vi-VN" sz="3200" b="1" i="0" dirty="0">
                <a:solidFill>
                  <a:schemeClr val="accent1">
                    <a:lumMod val="75000"/>
                  </a:schemeClr>
                </a:solidFill>
                <a:effectLst/>
                <a:latin typeface="Times New Roman" panose="02020603050405020304" pitchFamily="18" charset="0"/>
                <a:cs typeface="Times New Roman" panose="02020603050405020304" pitchFamily="18" charset="0"/>
              </a:rPr>
              <a:t>Câu 3</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vi-VN" sz="3200" b="1" i="0" dirty="0">
                <a:solidFill>
                  <a:schemeClr val="accent1">
                    <a:lumMod val="75000"/>
                  </a:schemeClr>
                </a:solidFill>
                <a:effectLst/>
                <a:latin typeface="Times New Roman" panose="02020603050405020304" pitchFamily="18" charset="0"/>
                <a:cs typeface="Times New Roman" panose="02020603050405020304" pitchFamily="18" charset="0"/>
              </a:rPr>
              <a:t>Viết đoạn văn ngắn về một cây rau (hoặc món ăn) em thích. Gạch dưới một danh từ trong đoạn văn đó. </a:t>
            </a:r>
          </a:p>
        </p:txBody>
      </p:sp>
      <p:sp>
        <p:nvSpPr>
          <p:cNvPr id="7" name="TextBox 6">
            <a:extLst>
              <a:ext uri="{FF2B5EF4-FFF2-40B4-BE49-F238E27FC236}">
                <a16:creationId xmlns:a16="http://schemas.microsoft.com/office/drawing/2014/main" id="{DB5C3631-EDE4-4F3C-9A9B-B805E40E49DC}"/>
              </a:ext>
            </a:extLst>
          </p:cNvPr>
          <p:cNvSpPr txBox="1"/>
          <p:nvPr/>
        </p:nvSpPr>
        <p:spPr>
          <a:xfrm>
            <a:off x="0" y="1264068"/>
            <a:ext cx="12191999" cy="5509200"/>
          </a:xfrm>
          <a:prstGeom prst="rect">
            <a:avLst/>
          </a:prstGeom>
          <a:solidFill>
            <a:schemeClr val="accent2">
              <a:lumMod val="40000"/>
              <a:lumOff val="60000"/>
            </a:schemeClr>
          </a:solidFill>
        </p:spPr>
        <p:txBody>
          <a:bodyPr wrap="square">
            <a:spAutoFit/>
          </a:bodyPr>
          <a:lstStyle/>
          <a:p>
            <a:pPr algn="just"/>
            <a:r>
              <a:rPr lang="en-US" sz="3200" b="1" i="0" dirty="0">
                <a:solidFill>
                  <a:srgbClr val="0070C0"/>
                </a:solidFill>
                <a:effectLst/>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Nhà em có một khu vườn nhỏ ở đó bố em trồng rất nhiều các loại rau củ quả giàu dinh dưỡng. Trong đó, em thích nhất là cây rau bắp cải. Những cây bắp cải non thì bé bé, tròn trĩnh trông thật đáng yêu. Còn những cây lớn hơn sẽ được bao phủ bởi các lớp lá già màu xanh thẫm nở bung ra như muốn bảo vệ cho lớp lá non cuộn chặt ở bên trong. Không chỉ có bắp cải xanh, bố em cũng trồng thêm được một khóm bắp cải tím, loại này không khác bắp cải bình thường là mấy. Chúng vẫn là loài cây thân thảo có thân to và cứng, nhưng chúng sẽ có màu tím và khi ăn thì mang vị dịu ngọt hơn. Em rất thích ăn bắp cải vì nó không chỉ ngon, ngọt mà còn cung cấp cho chúng ta rất nhiều dinh dưỡng có ích cho cơ thể.   </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195</TotalTime>
  <Words>1328</Words>
  <PresentationFormat>Widescreen</PresentationFormat>
  <Paragraphs>67</Paragraphs>
  <Slides>20</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A3.OpenSansBold-San</vt:lpstr>
      <vt:lpstr>A3.OpenSans-San</vt:lpstr>
      <vt:lpstr>Arial</vt:lpstr>
      <vt:lpstr>Calibri</vt:lpstr>
      <vt:lpstr>Calibri Light</vt:lpstr>
      <vt:lpstr>HP001 4 hàng</vt:lpstr>
      <vt:lpstr>Tahoma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2023-08-28T11:14:38Z</dcterms:created>
  <dcterms:modified xsi:type="dcterms:W3CDTF">2023-10-21T05:21:49Z</dcterms:modified>
</cp:coreProperties>
</file>