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2"/>
  </p:notesMasterIdLst>
  <p:sldIdLst>
    <p:sldId id="256" r:id="rId7"/>
    <p:sldId id="257" r:id="rId8"/>
    <p:sldId id="258" r:id="rId9"/>
    <p:sldId id="261" r:id="rId10"/>
    <p:sldId id="336" r:id="rId11"/>
    <p:sldId id="365" r:id="rId12"/>
    <p:sldId id="351" r:id="rId13"/>
    <p:sldId id="353" r:id="rId14"/>
    <p:sldId id="378" r:id="rId15"/>
    <p:sldId id="379" r:id="rId16"/>
    <p:sldId id="373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6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8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9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8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5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6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2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2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4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5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7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8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3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4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9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640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917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66147" y="151384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25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71: Em ôn lại những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gì đã học -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880ECC-DEA2-7CDB-580F-40D9F2C9E1C1}"/>
              </a:ext>
            </a:extLst>
          </p:cNvPr>
          <p:cNvGrpSpPr/>
          <p:nvPr/>
        </p:nvGrpSpPr>
        <p:grpSpPr>
          <a:xfrm>
            <a:off x="7165218" y="1211771"/>
            <a:ext cx="4535715" cy="702481"/>
            <a:chOff x="10223020" y="550327"/>
            <a:chExt cx="7168641" cy="1240405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35D70C9-FB27-51C1-B430-9C0EB74618B9}"/>
                </a:ext>
              </a:extLst>
            </p:cNvPr>
            <p:cNvSpPr/>
            <p:nvPr/>
          </p:nvSpPr>
          <p:spPr>
            <a:xfrm>
              <a:off x="10223020" y="590018"/>
              <a:ext cx="7168641" cy="1200714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CC3414D-03C7-257B-3834-00A4F5314499}"/>
                </a:ext>
              </a:extLst>
            </p:cNvPr>
            <p:cNvSpPr txBox="1"/>
            <p:nvPr/>
          </p:nvSpPr>
          <p:spPr>
            <a:xfrm>
              <a:off x="10223020" y="550327"/>
              <a:ext cx="6489592" cy="886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b="1" dirty="0">
                  <a:solidFill>
                    <a:srgbClr val="44645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 BÀN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CB800A-457B-5BB0-8C61-E015E344DDA3}"/>
                  </a:ext>
                </a:extLst>
              </p:cNvPr>
              <p:cNvSpPr txBox="1"/>
              <p:nvPr/>
            </p:nvSpPr>
            <p:spPr>
              <a:xfrm>
                <a:off x="1906452" y="2294468"/>
                <a:ext cx="6932748" cy="1870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cỏ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350 000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1 000 = 350 000 000 (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350 000 000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CB800A-457B-5BB0-8C61-E015E344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52" y="2294468"/>
                <a:ext cx="6932748" cy="1870127"/>
              </a:xfrm>
              <a:prstGeom prst="rect">
                <a:avLst/>
              </a:prstGeom>
              <a:blipFill>
                <a:blip r:embed="rId5"/>
                <a:stretch>
                  <a:fillRect l="-1495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CBC4-D0B9-2EF5-AC2E-2F67F5E1DBC1}"/>
                  </a:ext>
                </a:extLst>
              </p:cNvPr>
              <p:cNvSpPr txBox="1"/>
              <p:nvPr/>
            </p:nvSpPr>
            <p:spPr>
              <a:xfrm>
                <a:off x="1906452" y="4343911"/>
                <a:ext cx="6932748" cy="1870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cỏ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160 000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1 000 = 160 000 000 (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VN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160 000 000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CBC4-D0B9-2EF5-AC2E-2F67F5E1D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52" y="4343911"/>
                <a:ext cx="6932748" cy="1870127"/>
              </a:xfrm>
              <a:prstGeom prst="rect">
                <a:avLst/>
              </a:prstGeom>
              <a:blipFill>
                <a:blip r:embed="rId6"/>
                <a:stretch>
                  <a:fillRect l="-1495" b="-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BDE9B5-C691-E483-6090-8F5F9CEFE0FC}"/>
              </a:ext>
            </a:extLst>
          </p:cNvPr>
          <p:cNvCxnSpPr/>
          <p:nvPr/>
        </p:nvCxnSpPr>
        <p:spPr>
          <a:xfrm>
            <a:off x="558993" y="4229100"/>
            <a:ext cx="7481768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265403-6CD5-C049-61C2-E1BEDEFF73F0}"/>
              </a:ext>
            </a:extLst>
          </p:cNvPr>
          <p:cNvSpPr txBox="1"/>
          <p:nvPr/>
        </p:nvSpPr>
        <p:spPr>
          <a:xfrm>
            <a:off x="492974" y="2343884"/>
            <a:ext cx="1108699" cy="502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44645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2500" b="1" dirty="0">
                <a:solidFill>
                  <a:srgbClr val="44645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0F3D6-3AB6-99D5-A796-FBC9BC0EDEC7}"/>
              </a:ext>
            </a:extLst>
          </p:cNvPr>
          <p:cNvSpPr txBox="1"/>
          <p:nvPr/>
        </p:nvSpPr>
        <p:spPr>
          <a:xfrm>
            <a:off x="492974" y="4405971"/>
            <a:ext cx="1108699" cy="502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44645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2500" b="1" dirty="0">
                <a:solidFill>
                  <a:srgbClr val="44645A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504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2210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 các em biết thêm được điều gì? Những điều đó giúp ích gì cho em trong cuộc sống hằng ngày?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DFBAA668-5C0E-0F94-1A6A-86FA31F698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.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SBT.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72: Em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18AF7D79-64BD-CB8B-5846-47C9A733BC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48E856C-4D03-5104-3AFC-973F91B62A4D}"/>
              </a:ext>
            </a:extLst>
          </p:cNvPr>
          <p:cNvSpPr txBox="1"/>
          <p:nvPr/>
        </p:nvSpPr>
        <p:spPr>
          <a:xfrm>
            <a:off x="1110038" y="1619353"/>
            <a:ext cx="9842441" cy="202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TRÒ CHƠI “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nhóm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chủ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B0862E-BB4C-31C1-1E1F-A2C3C05CC291}"/>
              </a:ext>
            </a:extLst>
          </p:cNvPr>
          <p:cNvSpPr txBox="1"/>
          <p:nvPr/>
        </p:nvSpPr>
        <p:spPr>
          <a:xfrm>
            <a:off x="818652" y="3835410"/>
            <a:ext cx="10580868" cy="647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B969B3AD-AA76-F290-1370-C7D63EC920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454678" y="1743575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138973" y="1626556"/>
            <a:ext cx="10511160" cy="174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buổi thử nghiệm xe chạy bằng năng lượng mặt trời, 4 chiếc xe chạy được quãng đường như hình vẽ dưới đây. Hãy tìm phân số thích hợp chỉ quãng đường mỗi xe đã đi được.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0E13A-D4EC-C1BB-F8CE-E68F6708D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4" y="3377773"/>
            <a:ext cx="9127636" cy="3566285"/>
          </a:xfrm>
          <a:prstGeom prst="rect">
            <a:avLst/>
          </a:prstGeom>
        </p:spPr>
      </p:pic>
      <p:sp>
        <p:nvSpPr>
          <p:cNvPr id="6" name="Rounded Rectangle 34">
            <a:extLst>
              <a:ext uri="{FF2B5EF4-FFF2-40B4-BE49-F238E27FC236}">
                <a16:creationId xmlns:a16="http://schemas.microsoft.com/office/drawing/2014/main" id="{65E65487-22CA-8E1C-320D-4D35D7CD27BE}"/>
              </a:ext>
            </a:extLst>
          </p:cNvPr>
          <p:cNvSpPr/>
          <p:nvPr/>
        </p:nvSpPr>
        <p:spPr>
          <a:xfrm>
            <a:off x="7234966" y="36929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7" name="Rounded Rectangle 34">
            <a:extLst>
              <a:ext uri="{FF2B5EF4-FFF2-40B4-BE49-F238E27FC236}">
                <a16:creationId xmlns:a16="http://schemas.microsoft.com/office/drawing/2014/main" id="{6CABD8E3-52F0-0FE7-DEAA-2BBC441E56A5}"/>
              </a:ext>
            </a:extLst>
          </p:cNvPr>
          <p:cNvSpPr/>
          <p:nvPr/>
        </p:nvSpPr>
        <p:spPr>
          <a:xfrm>
            <a:off x="7234966" y="41501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ounded Rectangle 34">
            <a:extLst>
              <a:ext uri="{FF2B5EF4-FFF2-40B4-BE49-F238E27FC236}">
                <a16:creationId xmlns:a16="http://schemas.microsoft.com/office/drawing/2014/main" id="{A894B4E8-D6C0-68D5-557C-DCD4F8FA3C93}"/>
              </a:ext>
            </a:extLst>
          </p:cNvPr>
          <p:cNvSpPr/>
          <p:nvPr/>
        </p:nvSpPr>
        <p:spPr>
          <a:xfrm>
            <a:off x="7838216" y="44676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2434C9C7-F4A4-768C-D88E-CACD51BE8019}"/>
              </a:ext>
            </a:extLst>
          </p:cNvPr>
          <p:cNvSpPr/>
          <p:nvPr/>
        </p:nvSpPr>
        <p:spPr>
          <a:xfrm>
            <a:off x="7838216" y="49248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ounded Rectangle 34">
            <a:extLst>
              <a:ext uri="{FF2B5EF4-FFF2-40B4-BE49-F238E27FC236}">
                <a16:creationId xmlns:a16="http://schemas.microsoft.com/office/drawing/2014/main" id="{13F42C74-BEE3-EDEE-DBE4-A376B9CA161F}"/>
              </a:ext>
            </a:extLst>
          </p:cNvPr>
          <p:cNvSpPr/>
          <p:nvPr/>
        </p:nvSpPr>
        <p:spPr>
          <a:xfrm>
            <a:off x="7266716" y="52804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7CF31AD5-C47E-3B06-D7E0-25DD9CBA891D}"/>
              </a:ext>
            </a:extLst>
          </p:cNvPr>
          <p:cNvSpPr/>
          <p:nvPr/>
        </p:nvSpPr>
        <p:spPr>
          <a:xfrm>
            <a:off x="7266716" y="57376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id="{E87AECF2-2BB6-1B8B-5255-C9BEB1B76A66}"/>
              </a:ext>
            </a:extLst>
          </p:cNvPr>
          <p:cNvSpPr/>
          <p:nvPr/>
        </p:nvSpPr>
        <p:spPr>
          <a:xfrm>
            <a:off x="7838216" y="59662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34">
            <a:extLst>
              <a:ext uri="{FF2B5EF4-FFF2-40B4-BE49-F238E27FC236}">
                <a16:creationId xmlns:a16="http://schemas.microsoft.com/office/drawing/2014/main" id="{8AFE551B-24D2-A451-5C41-41D0C815160F}"/>
              </a:ext>
            </a:extLst>
          </p:cNvPr>
          <p:cNvSpPr/>
          <p:nvPr/>
        </p:nvSpPr>
        <p:spPr>
          <a:xfrm>
            <a:off x="7838216" y="6423467"/>
            <a:ext cx="257234" cy="259676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lang="en-VN" sz="2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8024" y="1691290"/>
            <a:ext cx="955717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Chọn chữ đặt trước hình bình hành trong các 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97D20-2A9F-FE7F-2319-46947F88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912"/>
          <a:stretch/>
        </p:blipFill>
        <p:spPr>
          <a:xfrm>
            <a:off x="1269999" y="2404211"/>
            <a:ext cx="9736667" cy="1625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9DFB9-CB2D-DD08-43A0-AF0517E41E54}"/>
              </a:ext>
            </a:extLst>
          </p:cNvPr>
          <p:cNvSpPr txBox="1"/>
          <p:nvPr/>
        </p:nvSpPr>
        <p:spPr>
          <a:xfrm>
            <a:off x="619757" y="3994223"/>
            <a:ext cx="955717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Chọn chữ đặt trước hình thoi trong các hình sau: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E0F55-21F5-07B3-812A-B814E8F03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93" b="819"/>
          <a:stretch/>
        </p:blipFill>
        <p:spPr>
          <a:xfrm>
            <a:off x="321732" y="4707144"/>
            <a:ext cx="9736667" cy="16259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4F0D66-8E66-4413-456A-4AB442C51E95}"/>
              </a:ext>
            </a:extLst>
          </p:cNvPr>
          <p:cNvSpPr/>
          <p:nvPr/>
        </p:nvSpPr>
        <p:spPr>
          <a:xfrm>
            <a:off x="3953933" y="2377921"/>
            <a:ext cx="482600" cy="482600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9C63C7-EA1E-EE64-EC24-C37FC17C63BD}"/>
              </a:ext>
            </a:extLst>
          </p:cNvPr>
          <p:cNvSpPr/>
          <p:nvPr/>
        </p:nvSpPr>
        <p:spPr>
          <a:xfrm>
            <a:off x="2954866" y="4816321"/>
            <a:ext cx="482600" cy="482600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86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517D616F-7D11-6BAF-9D67-3406ACBDC5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588249"/>
            <a:ext cx="10232317" cy="1831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sân chơi hình chữ nhật có chiều dài 50 m, chiều rộng 20 m. Người ta dự kiến trải cỏ toàn bộ diện tích của sân.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Tính số mét vuông cỏ cần trải hết sân chơi đó.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DF1A260-74DA-8890-E783-C224243D8F81}"/>
              </a:ext>
            </a:extLst>
          </p:cNvPr>
          <p:cNvSpPr/>
          <p:nvPr/>
        </p:nvSpPr>
        <p:spPr>
          <a:xfrm>
            <a:off x="6993467" y="3583749"/>
            <a:ext cx="4319650" cy="2865368"/>
          </a:xfrm>
          <a:custGeom>
            <a:avLst/>
            <a:gdLst/>
            <a:ahLst/>
            <a:cxnLst/>
            <a:rect l="l" t="t" r="r" b="b"/>
            <a:pathLst>
              <a:path w="7129227" h="4729054">
                <a:moveTo>
                  <a:pt x="0" y="0"/>
                </a:moveTo>
                <a:lnTo>
                  <a:pt x="7129228" y="0"/>
                </a:lnTo>
                <a:lnTo>
                  <a:pt x="7129228" y="4729054"/>
                </a:lnTo>
                <a:lnTo>
                  <a:pt x="0" y="47290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4F8CE-6BE0-FB18-E5FC-8B154CAE952F}"/>
                  </a:ext>
                </a:extLst>
              </p:cNvPr>
              <p:cNvSpPr txBox="1"/>
              <p:nvPr/>
            </p:nvSpPr>
            <p:spPr>
              <a:xfrm>
                <a:off x="1255550" y="3371614"/>
                <a:ext cx="4823517" cy="328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b="1" u="sng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500" b="1" u="sng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US" sz="25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cỏ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trải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sân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50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= 1 000 (m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1 000 m</a:t>
                </a:r>
                <a:r>
                  <a:rPr lang="en-US" sz="25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5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C4F8CE-6BE0-FB18-E5FC-8B154CAE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0" y="3371614"/>
                <a:ext cx="4823517" cy="3280770"/>
              </a:xfrm>
              <a:prstGeom prst="rect">
                <a:avLst/>
              </a:prstGeom>
              <a:blipFill>
                <a:blip r:embed="rId4"/>
                <a:stretch>
                  <a:fillRect l="-885" r="-759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588249"/>
            <a:ext cx="10232317" cy="316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Có hai loại cỏ được cân nhắc lựa chọn: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 1: 350 000 đồng 1 m2 , bền đẹp trong 10 năm.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 2: 160 000 đồng 1 m2 , bền đẹp trong 5 năm.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vi-VN" sz="25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 hãy chọn một loại cỏ rồi tính số tiền mua loại cỏ đó để đủ trải sân chơi trên.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880ECC-DEA2-7CDB-580F-40D9F2C9E1C1}"/>
              </a:ext>
            </a:extLst>
          </p:cNvPr>
          <p:cNvGrpSpPr/>
          <p:nvPr/>
        </p:nvGrpSpPr>
        <p:grpSpPr>
          <a:xfrm>
            <a:off x="7063618" y="839237"/>
            <a:ext cx="4535715" cy="702481"/>
            <a:chOff x="10223020" y="550327"/>
            <a:chExt cx="7168641" cy="1240405"/>
          </a:xfrm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D35D70C9-FB27-51C1-B430-9C0EB74618B9}"/>
                </a:ext>
              </a:extLst>
            </p:cNvPr>
            <p:cNvSpPr/>
            <p:nvPr/>
          </p:nvSpPr>
          <p:spPr>
            <a:xfrm>
              <a:off x="10223020" y="590018"/>
              <a:ext cx="7168641" cy="1200714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CC3414D-03C7-257B-3834-00A4F5314499}"/>
                </a:ext>
              </a:extLst>
            </p:cNvPr>
            <p:cNvSpPr txBox="1"/>
            <p:nvPr/>
          </p:nvSpPr>
          <p:spPr>
            <a:xfrm>
              <a:off x="10223020" y="550327"/>
              <a:ext cx="6489592" cy="886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500" b="1" dirty="0">
                  <a:solidFill>
                    <a:srgbClr val="44645A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NHÓM BÀN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1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455</Words>
  <PresentationFormat>Widescreen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 Math</vt:lpstr>
      <vt:lpstr>Calibri Light</vt:lpstr>
      <vt:lpstr>UTM Avo</vt:lpstr>
      <vt:lpstr>Arial</vt:lpstr>
      <vt:lpstr>Calibri</vt:lpstr>
      <vt:lpstr>1_Office Theme</vt:lpstr>
      <vt:lpstr>Office Theme</vt:lpstr>
      <vt:lpstr>6_Office Theme</vt:lpstr>
      <vt:lpstr>7_Office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2023-12-25T10:30:17Z</dcterms:modified>
</cp:coreProperties>
</file>