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1" r:id="rId3"/>
    <p:sldId id="282" r:id="rId4"/>
    <p:sldId id="283" r:id="rId5"/>
    <p:sldId id="286" r:id="rId6"/>
    <p:sldId id="287" r:id="rId7"/>
    <p:sldId id="288" r:id="rId8"/>
    <p:sldId id="269" r:id="rId9"/>
    <p:sldId id="270" r:id="rId10"/>
    <p:sldId id="272" r:id="rId11"/>
    <p:sldId id="274" r:id="rId12"/>
    <p:sldId id="280" r:id="rId13"/>
    <p:sldId id="273" r:id="rId14"/>
    <p:sldId id="275" r:id="rId15"/>
    <p:sldId id="276" r:id="rId16"/>
    <p:sldId id="279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71" autoAdjust="0"/>
  </p:normalViewPr>
  <p:slideViewPr>
    <p:cSldViewPr>
      <p:cViewPr>
        <p:scale>
          <a:sx n="100" d="100"/>
          <a:sy n="100" d="100"/>
        </p:scale>
        <p:origin x="96" y="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7C322-B689-4D54-91A0-11C75F5F45E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028F-45BD-48ED-B44B-E86A89F7F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687C5-91D9-4DCF-AFE5-6B6F5D24B7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1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4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5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9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2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7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" y="2514600"/>
            <a:ext cx="8763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con học sinh</a:t>
            </a:r>
          </a:p>
          <a:p>
            <a:pPr algn="ctr"/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328613" y="1655763"/>
            <a:ext cx="974407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smtClean="0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 smtClean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6629400" y="1295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7924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4267200" y="1066800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914400" y="381000"/>
            <a:ext cx="6858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2590800" y="12192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685800" y="1676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09800" y="5562600"/>
            <a:ext cx="617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243138" y="4621213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: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vần– </a:t>
            </a: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24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71628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</a:t>
            </a: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A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76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71625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43614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7150" y="50800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Times New Roman" pitchFamily="18" charset="0"/>
                <a:cs typeface="Times New Roman" pitchFamily="18" charset="0"/>
              </a:rPr>
              <a:t>Bé Bi, bé Li</a:t>
            </a:r>
            <a:endParaRPr lang="en-US" sz="4000" b="1">
              <a:solidFill>
                <a:srgbClr val="DF31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1900" y="2457450"/>
            <a:ext cx="226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Bé Li bi bô:</a:t>
            </a: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Bi, Bi.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33959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Bé ạ đi.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593" y="5261906"/>
            <a:ext cx="3316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Bé ạ lia lịa, bé bị ho.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6096000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Bi dỗ bé.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8342" y="2460396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 bô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85149" y="525780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lia lịa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0" y="5257800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 ho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49381" y="6096000"/>
            <a:ext cx="1013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dỗ bé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20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00" y="228600"/>
            <a:ext cx="89408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71625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43614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7150" y="50800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Times New Roman" pitchFamily="18" charset="0"/>
                <a:cs typeface="Times New Roman" pitchFamily="18" charset="0"/>
              </a:rPr>
              <a:t>Bé Bi, bé Li</a:t>
            </a:r>
            <a:endParaRPr lang="en-US" sz="4000" b="1">
              <a:solidFill>
                <a:srgbClr val="DF31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1900" y="2457450"/>
            <a:ext cx="226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Bé Li bi bô:</a:t>
            </a: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Bi, Bi.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33959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Bé ạ đi.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593" y="5261906"/>
            <a:ext cx="3316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Bé ạ lia lịa, bé bị ho.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6096000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Bi dỗ bé.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8288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TËp viÕt (b¶ng con)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9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10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17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775" y="609600"/>
            <a:ext cx="1582366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 vẽ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324" y="99145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HP-222" pitchFamily="34" charset="0"/>
              </a:rPr>
              <a:t>  </a:t>
            </a:r>
            <a:r>
              <a:rPr lang="en-US" sz="2400" smtClean="0">
                <a:latin typeface="HP-222" pitchFamily="34" charset="0"/>
              </a:rPr>
              <a:t>Cá chép và gà nhép thi vẽ.</a:t>
            </a:r>
          </a:p>
          <a:p>
            <a:r>
              <a:rPr lang="en-US" sz="2400" smtClean="0">
                <a:latin typeface="HP-222" pitchFamily="34" charset="0"/>
              </a:rPr>
              <a:t>  Cá chép vẽ nó làm vua. Gà nhép vẽ gà mẹ chăm lũ gà em.</a:t>
            </a:r>
          </a:p>
          <a:p>
            <a:r>
              <a:rPr lang="en-US" sz="2400" smtClean="0">
                <a:latin typeface="HP-222" pitchFamily="34" charset="0"/>
              </a:rPr>
              <a:t>   Cô cò, chú trắm chấm thi. Họ cho là gà nhép vẽ vừa đẹp vừa có ý nghĩa.</a:t>
            </a:r>
            <a:endParaRPr lang="en-US" sz="2400">
              <a:latin typeface="HP-222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15453"/>
            <a:ext cx="7620000" cy="292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09800" y="76200"/>
            <a:ext cx="4191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6019800"/>
            <a:ext cx="70866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HP-222" pitchFamily="34" charset="0"/>
              </a:rPr>
              <a:t>Qua câu chuyện này, em hiểu điều gì?</a:t>
            </a:r>
            <a:endParaRPr lang="en-US" sz="280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85800" y="2634218"/>
            <a:ext cx="33702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3193548"/>
            <a:ext cx="2796672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HP-222" pitchFamily="34" charset="0"/>
              </a:rPr>
              <a:t>ê</a:t>
            </a:r>
            <a:r>
              <a:rPr lang="en-US" sz="13000" smtClean="0">
                <a:solidFill>
                  <a:srgbClr val="008000"/>
                </a:solidFill>
                <a:latin typeface="HP-222" pitchFamily="34" charset="0"/>
              </a:rPr>
              <a:t>m</a:t>
            </a:r>
            <a:endParaRPr lang="en-US" sz="130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ngày tháng năm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457200" y="1495659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42: </a:t>
            </a:r>
            <a:endParaRPr lang="en-US" sz="4000" b="1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86" y="1277267"/>
            <a:ext cx="6564894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ê</a:t>
            </a:r>
            <a:r>
              <a:rPr lang="en-US" sz="540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m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</a:t>
            </a:r>
            <a:r>
              <a:rPr lang="en-US" sz="540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ê</a:t>
            </a:r>
            <a:r>
              <a:rPr lang="en-US" sz="540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p</a:t>
            </a:r>
            <a:endParaRPr lang="en-US" sz="5400">
              <a:solidFill>
                <a:srgbClr val="FF0000"/>
              </a:solidFill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53000" y="2634220"/>
            <a:ext cx="33702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0" y="3193547"/>
            <a:ext cx="2895599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HP-222" pitchFamily="34" charset="0"/>
              </a:rPr>
              <a:t>ê</a:t>
            </a:r>
            <a:r>
              <a:rPr lang="en-US" sz="13000" smtClean="0">
                <a:solidFill>
                  <a:srgbClr val="008000"/>
                </a:solidFill>
                <a:latin typeface="HP-222" pitchFamily="34" charset="0"/>
              </a:rPr>
              <a:t>p</a:t>
            </a:r>
            <a:endParaRPr lang="en-US" sz="13000">
              <a:solidFill>
                <a:srgbClr val="008000"/>
              </a:solidFill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5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1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457576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đ</a:t>
            </a:r>
            <a:r>
              <a:rPr lang="en-US" sz="7200">
                <a:solidFill>
                  <a:srgbClr val="FF0000"/>
                </a:solidFill>
                <a:latin typeface="HP-222" pitchFamily="34" charset="0"/>
              </a:rPr>
              <a:t>ê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m</a:t>
            </a:r>
            <a:r>
              <a:rPr lang="en-US" sz="7200" smtClean="0">
                <a:latin typeface="HP-222" pitchFamily="34" charset="0"/>
              </a:rPr>
              <a:t> </a:t>
            </a:r>
            <a:endParaRPr lang="en-US" sz="7200">
              <a:solidFill>
                <a:srgbClr val="00B050"/>
              </a:solidFill>
              <a:latin typeface="HP-222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4893" y="4480399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b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êp </a:t>
            </a:r>
            <a:r>
              <a:rPr lang="en-US" sz="7200" smtClean="0">
                <a:latin typeface="HP-222" pitchFamily="34" charset="0"/>
              </a:rPr>
              <a:t>lửa</a:t>
            </a:r>
            <a:endParaRPr lang="en-US" sz="72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3593" y="3667326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-222" pitchFamily="34" charset="0"/>
              </a:rPr>
              <a:t>,</a:t>
            </a:r>
            <a:endParaRPr lang="en-US" sz="7200">
              <a:latin typeface="HP-222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499" y="5518835"/>
            <a:ext cx="1590675" cy="74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HP-222" pitchFamily="34" charset="0"/>
              </a:rPr>
              <a:t>ê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62175" y="5518835"/>
            <a:ext cx="1552575" cy="7453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B050"/>
                </a:solidFill>
                <a:latin typeface=".VnAvant" pitchFamily="34" charset="0"/>
              </a:rPr>
              <a:t>m</a:t>
            </a:r>
            <a:endParaRPr lang="en-US" sz="6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1025" y="4585385"/>
            <a:ext cx="3124200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HP-222" pitchFamily="34" charset="0"/>
              </a:rPr>
              <a:t>ê</a:t>
            </a:r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m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0075" y="5528997"/>
            <a:ext cx="1552575" cy="74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HP-222" pitchFamily="34" charset="0"/>
              </a:rPr>
              <a:t>đ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2650" y="5513231"/>
            <a:ext cx="1552575" cy="7453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HP-222" pitchFamily="34" charset="0"/>
              </a:rPr>
              <a:t>ê</a:t>
            </a:r>
            <a:r>
              <a:rPr lang="en-US" sz="6600" smtClean="0">
                <a:solidFill>
                  <a:srgbClr val="FF0000"/>
                </a:solidFill>
                <a:latin typeface="HP-222" pitchFamily="34" charset="0"/>
              </a:rPr>
              <a:t>m</a:t>
            </a:r>
            <a:endParaRPr lang="en-US" sz="6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499" y="4596132"/>
            <a:ext cx="3105151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đêm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67286" y="4404621"/>
            <a:ext cx="3529014" cy="125554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HP-222" pitchFamily="34" charset="0"/>
              </a:rPr>
              <a:t>ê</a:t>
            </a:r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p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79193" y="5635022"/>
            <a:ext cx="1781175" cy="975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HP-222" pitchFamily="34" charset="0"/>
              </a:rPr>
              <a:t>ê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60368" y="5654072"/>
            <a:ext cx="1735932" cy="97532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B050"/>
                </a:solidFill>
                <a:latin typeface=".VnAvant" pitchFamily="34" charset="0"/>
              </a:rPr>
              <a:t>p</a:t>
            </a:r>
            <a:endParaRPr lang="en-US" sz="6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6826" y="4373598"/>
            <a:ext cx="3419474" cy="125554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bếp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67286" y="5648320"/>
            <a:ext cx="1790700" cy="10077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b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60368" y="5680720"/>
            <a:ext cx="1735932" cy="97532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HP-222" pitchFamily="34" charset="0"/>
              </a:rPr>
              <a:t>ê</a:t>
            </a:r>
            <a:r>
              <a:rPr lang="en-US" sz="6600" smtClean="0">
                <a:solidFill>
                  <a:srgbClr val="FF0000"/>
                </a:solidFill>
                <a:latin typeface="HP-222" pitchFamily="34" charset="0"/>
              </a:rPr>
              <a:t>p</a:t>
            </a:r>
            <a:endParaRPr lang="en-US" sz="6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4250" y="490176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HP-222" pitchFamily="34" charset="0"/>
              </a:rPr>
              <a:t>,</a:t>
            </a:r>
            <a:endParaRPr lang="en-US" sz="6600">
              <a:latin typeface="HP-222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85172"/>
            <a:ext cx="4191000" cy="280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6" y="1219201"/>
            <a:ext cx="4138614" cy="280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4680" y="4097131"/>
            <a:ext cx="271007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đ</a:t>
            </a:r>
            <a:r>
              <a:rPr lang="en-US" sz="7200">
                <a:solidFill>
                  <a:srgbClr val="FF0000"/>
                </a:solidFill>
                <a:latin typeface="HP-222" pitchFamily="34" charset="0"/>
              </a:rPr>
              <a:t>ê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m</a:t>
            </a:r>
            <a:r>
              <a:rPr lang="en-US" sz="7200" smtClean="0">
                <a:latin typeface="HP-222" pitchFamily="34" charset="0"/>
              </a:rPr>
              <a:t> </a:t>
            </a:r>
            <a:endParaRPr lang="en-US" sz="7200">
              <a:solidFill>
                <a:srgbClr val="00B050"/>
              </a:solidFill>
              <a:latin typeface="HP-222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4100996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b</a:t>
            </a:r>
            <a:r>
              <a:rPr lang="en-US" sz="7200">
                <a:solidFill>
                  <a:srgbClr val="FF0000"/>
                </a:solidFill>
                <a:latin typeface="HP-222" pitchFamily="34" charset="0"/>
              </a:rPr>
              <a:t>ê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p</a:t>
            </a:r>
            <a:endParaRPr lang="en-US" sz="72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7575" y="3288633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-222" pitchFamily="34" charset="0"/>
              </a:rPr>
              <a:t>,</a:t>
            </a:r>
            <a:endParaRPr lang="en-US" sz="7200">
              <a:latin typeface="HP-222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4678" y="4455152"/>
            <a:ext cx="309438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HP-222" pitchFamily="34" charset="0"/>
              </a:rPr>
              <a:t>đờ - êm - đêm</a:t>
            </a:r>
            <a:endParaRPr lang="en-US" sz="3200">
              <a:latin typeface="HP-222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7825" y="4455101"/>
            <a:ext cx="319087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HP-222" pitchFamily="34" charset="0"/>
              </a:rPr>
              <a:t>bờ - ếp - bếp</a:t>
            </a:r>
            <a:endParaRPr lang="en-US" sz="3200">
              <a:latin typeface="HP-222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85172"/>
            <a:ext cx="4191000" cy="280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6" y="1219201"/>
            <a:ext cx="4138614" cy="280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5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2" grpId="0" animBg="1"/>
      <p:bldP spid="2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85800" y="394971"/>
            <a:ext cx="2262731" cy="1979859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3395" y="457200"/>
            <a:ext cx="279667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ê</a:t>
            </a:r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m</a:t>
            </a:r>
            <a:endParaRPr lang="en-US" sz="96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23631" y="394971"/>
            <a:ext cx="2362201" cy="183832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7294" y="457200"/>
            <a:ext cx="2268538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ê</a:t>
            </a:r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p</a:t>
            </a:r>
            <a:endParaRPr lang="en-US" sz="96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3058" y="533400"/>
            <a:ext cx="9541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ê</a:t>
            </a:r>
            <a:endParaRPr lang="en-US" sz="9600"/>
          </a:p>
        </p:txBody>
      </p:sp>
      <p:sp>
        <p:nvSpPr>
          <p:cNvPr id="3" name="Rectangle 2"/>
          <p:cNvSpPr/>
          <p:nvPr/>
        </p:nvSpPr>
        <p:spPr>
          <a:xfrm>
            <a:off x="1627522" y="462628"/>
            <a:ext cx="13019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800" y="537846"/>
            <a:ext cx="9541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ê</a:t>
            </a:r>
            <a:endParaRPr lang="en-US" sz="9600"/>
          </a:p>
        </p:txBody>
      </p:sp>
      <p:sp>
        <p:nvSpPr>
          <p:cNvPr id="8" name="Rectangle 7"/>
          <p:cNvSpPr/>
          <p:nvPr/>
        </p:nvSpPr>
        <p:spPr>
          <a:xfrm>
            <a:off x="6019800" y="457200"/>
            <a:ext cx="1002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p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743200" y="3505200"/>
            <a:ext cx="1893449" cy="6858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38981" y="4191000"/>
            <a:ext cx="1893449" cy="71437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92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0.08634 L 0.08941 0.419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5231 L -0.39323 0.418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94444E-6 -2.96296E-6 L 0.31754 0.2627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13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-2.96296E-6 L -0.15156 0.52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7" y="2645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7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38250" y="981190"/>
            <a:ext cx="2608263" cy="19539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57790" y="1173356"/>
            <a:ext cx="279667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ê</a:t>
            </a:r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m</a:t>
            </a:r>
            <a:endParaRPr lang="en-US" sz="96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81600" y="981190"/>
            <a:ext cx="2667001" cy="195334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5902" y="1165487"/>
            <a:ext cx="2895599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HP-222" pitchFamily="34" charset="0"/>
              </a:rPr>
              <a:t>ê</a:t>
            </a:r>
            <a:r>
              <a:rPr lang="en-US" sz="9600" smtClean="0">
                <a:solidFill>
                  <a:srgbClr val="008000"/>
                </a:solidFill>
                <a:latin typeface="HP-222" pitchFamily="34" charset="0"/>
              </a:rPr>
              <a:t>p</a:t>
            </a:r>
            <a:endParaRPr lang="en-US" sz="96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6825" y="3505200"/>
            <a:ext cx="29017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smtClean="0">
                <a:latin typeface="HP-222" pitchFamily="34" charset="0"/>
              </a:rPr>
              <a:t>đ</a:t>
            </a:r>
            <a:r>
              <a:rPr lang="en-US" sz="9600">
                <a:solidFill>
                  <a:srgbClr val="FF0000"/>
                </a:solidFill>
                <a:latin typeface="HP-222" pitchFamily="34" charset="0"/>
              </a:rPr>
              <a:t>ê</a:t>
            </a:r>
            <a:r>
              <a:rPr lang="en-US" sz="9600" smtClean="0">
                <a:solidFill>
                  <a:srgbClr val="FF0000"/>
                </a:solidFill>
                <a:latin typeface="HP-222" pitchFamily="34" charset="0"/>
              </a:rPr>
              <a:t>m</a:t>
            </a:r>
            <a:endParaRPr lang="en-US" sz="9600"/>
          </a:p>
        </p:txBody>
      </p:sp>
      <p:sp>
        <p:nvSpPr>
          <p:cNvPr id="10" name="TextBox 9"/>
          <p:cNvSpPr txBox="1"/>
          <p:nvPr/>
        </p:nvSpPr>
        <p:spPr>
          <a:xfrm>
            <a:off x="5162551" y="3454020"/>
            <a:ext cx="301942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latin typeface="HP-222" pitchFamily="34" charset="0"/>
              </a:rPr>
              <a:t>b</a:t>
            </a:r>
            <a:r>
              <a:rPr lang="en-US" sz="9600">
                <a:solidFill>
                  <a:srgbClr val="FF0000"/>
                </a:solidFill>
                <a:latin typeface="HP-222" pitchFamily="34" charset="0"/>
              </a:rPr>
              <a:t>ê</a:t>
            </a:r>
            <a:r>
              <a:rPr lang="en-US" sz="9600" smtClean="0">
                <a:solidFill>
                  <a:srgbClr val="FF0000"/>
                </a:solidFill>
                <a:latin typeface="HP-222" pitchFamily="34" charset="0"/>
              </a:rPr>
              <a:t>p</a:t>
            </a:r>
            <a:endParaRPr lang="en-US" sz="9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3701" y="2721646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-222" pitchFamily="34" charset="0"/>
              </a:rPr>
              <a:t>,</a:t>
            </a:r>
            <a:endParaRPr lang="en-US" sz="720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1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54100"/>
            <a:ext cx="7848600" cy="5638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14" name="Oval 13"/>
          <p:cNvSpPr/>
          <p:nvPr/>
        </p:nvSpPr>
        <p:spPr>
          <a:xfrm>
            <a:off x="2667000" y="3200400"/>
            <a:ext cx="16002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chemeClr val="bg1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20" name="Oval 19"/>
          <p:cNvSpPr/>
          <p:nvPr/>
        </p:nvSpPr>
        <p:spPr>
          <a:xfrm>
            <a:off x="5105400" y="3200400"/>
            <a:ext cx="1600200" cy="914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ia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28600"/>
            <a:ext cx="8839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TiÕng nµo cã ©m </a:t>
            </a:r>
            <a:r>
              <a:rPr lang="en-US" sz="320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TiÕng nµo cã ©m </a:t>
            </a:r>
            <a:r>
              <a:rPr lang="en-US" sz="320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25146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2514600" y="2286000"/>
            <a:ext cx="1143000" cy="914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57600" y="1981200"/>
            <a:ext cx="609600" cy="1219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3200400"/>
            <a:ext cx="2895600" cy="19050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657600" y="2235200"/>
            <a:ext cx="2895600" cy="965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016500" y="4038600"/>
            <a:ext cx="571500" cy="1219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514600" y="4038600"/>
            <a:ext cx="3073400" cy="1219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7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285</Words>
  <Application>Microsoft Office PowerPoint</Application>
  <PresentationFormat>On-screen Show (4:3)</PresentationFormat>
  <Paragraphs>84</Paragraphs>
  <Slides>18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Vu</dc:creator>
  <cp:lastModifiedBy>Quan Vu</cp:lastModifiedBy>
  <cp:revision>52</cp:revision>
  <dcterms:created xsi:type="dcterms:W3CDTF">2020-08-07T06:00:59Z</dcterms:created>
  <dcterms:modified xsi:type="dcterms:W3CDTF">2020-08-22T17:53:20Z</dcterms:modified>
</cp:coreProperties>
</file>