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7"/>
  </p:notesMasterIdLst>
  <p:sldIdLst>
    <p:sldId id="1256" r:id="rId2"/>
    <p:sldId id="947" r:id="rId3"/>
    <p:sldId id="948" r:id="rId4"/>
    <p:sldId id="1248" r:id="rId5"/>
    <p:sldId id="1249" r:id="rId6"/>
    <p:sldId id="1250" r:id="rId7"/>
    <p:sldId id="1252" r:id="rId8"/>
    <p:sldId id="1253" r:id="rId9"/>
    <p:sldId id="1270" r:id="rId10"/>
    <p:sldId id="1267" r:id="rId11"/>
    <p:sldId id="1271" r:id="rId12"/>
    <p:sldId id="1262" r:id="rId13"/>
    <p:sldId id="1264" r:id="rId14"/>
    <p:sldId id="1265" r:id="rId15"/>
    <p:sldId id="126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F0066"/>
    <a:srgbClr val="FFFF00"/>
    <a:srgbClr val="006600"/>
    <a:srgbClr val="FF6600"/>
    <a:srgbClr val="0000FF"/>
    <a:srgbClr val="FFFFFF"/>
    <a:srgbClr val="3333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1" autoAdjust="0"/>
    <p:restoredTop sz="91850" autoAdjust="0"/>
  </p:normalViewPr>
  <p:slideViewPr>
    <p:cSldViewPr>
      <p:cViewPr varScale="1">
        <p:scale>
          <a:sx n="60" d="100"/>
          <a:sy n="60" d="100"/>
        </p:scale>
        <p:origin x="264" y="4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6/27/2022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4</a:t>
            </a:fld>
            <a:endParaRPr lang="en-US"/>
          </a:p>
        </p:txBody>
      </p:sp>
    </p:spTree>
    <p:extLst>
      <p:ext uri="{BB962C8B-B14F-4D97-AF65-F5344CB8AC3E}">
        <p14:creationId xmlns:p14="http://schemas.microsoft.com/office/powerpoint/2010/main" val="3500557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7.wmf"/><Relationship Id="rId5" Type="http://schemas.openxmlformats.org/officeDocument/2006/relationships/image" Target="../media/image16.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2FC9E-B3AA-405C-83F2-A808889D0C7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0371677-8229-4D7C-BB4E-2B5E76E011B6}"/>
              </a:ext>
            </a:extLst>
          </p:cNvPr>
          <p:cNvSpPr>
            <a:spLocks noGrp="1"/>
          </p:cNvSpPr>
          <p:nvPr>
            <p:ph idx="1"/>
          </p:nvPr>
        </p:nvSpPr>
        <p:spPr/>
        <p:txBody>
          <a:bodyPr/>
          <a:lstStyle/>
          <a:p>
            <a:endParaRPr lang="en-US"/>
          </a:p>
        </p:txBody>
      </p:sp>
      <p:pic>
        <p:nvPicPr>
          <p:cNvPr id="4" name="Content Placeholder 4" descr="A close up of a car dashboard&#10;&#10;Description automatically generated with medium confidence">
            <a:extLst>
              <a:ext uri="{FF2B5EF4-FFF2-40B4-BE49-F238E27FC236}">
                <a16:creationId xmlns:a16="http://schemas.microsoft.com/office/drawing/2014/main" id="{CB259D96-4E3A-4A20-B8DE-71A7D7A99C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15"/>
            <a:ext cx="12170979" cy="6852262"/>
          </a:xfrm>
          <a:prstGeom prst="rect">
            <a:avLst/>
          </a:prstGeom>
          <a:ln>
            <a:noFill/>
          </a:ln>
          <a:effectLst>
            <a:softEdge rad="112500"/>
          </a:effectLst>
        </p:spPr>
      </p:pic>
      <p:sp>
        <p:nvSpPr>
          <p:cNvPr id="5" name="Rectangle 8">
            <a:extLst>
              <a:ext uri="{FF2B5EF4-FFF2-40B4-BE49-F238E27FC236}">
                <a16:creationId xmlns:a16="http://schemas.microsoft.com/office/drawing/2014/main" id="{DAEF3159-1A22-4132-9676-0F7B3B6A6EED}"/>
              </a:ext>
            </a:extLst>
          </p:cNvPr>
          <p:cNvSpPr>
            <a:spLocks noChangeArrowheads="1"/>
          </p:cNvSpPr>
          <p:nvPr/>
        </p:nvSpPr>
        <p:spPr bwMode="auto">
          <a:xfrm>
            <a:off x="33904" y="2895600"/>
            <a:ext cx="12192000" cy="1066800"/>
          </a:xfrm>
          <a:prstGeom prst="rect">
            <a:avLst/>
          </a:prstGeom>
          <a:solidFill>
            <a:schemeClr val="bg1">
              <a:alpha val="82000"/>
            </a:schemeClr>
          </a:solidFill>
          <a:ln>
            <a:noFill/>
          </a:ln>
        </p:spPr>
        <p:txBody>
          <a:bodyPr wrap="none" lIns="70588" tIns="36706" rIns="70588" bIns="36706"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sz="1569"/>
          </a:p>
        </p:txBody>
      </p:sp>
      <p:sp>
        <p:nvSpPr>
          <p:cNvPr id="6" name="TextBox 10">
            <a:extLst>
              <a:ext uri="{FF2B5EF4-FFF2-40B4-BE49-F238E27FC236}">
                <a16:creationId xmlns:a16="http://schemas.microsoft.com/office/drawing/2014/main" id="{0D38AD8E-03F8-4CF3-AF52-D7FC94ABF560}"/>
              </a:ext>
            </a:extLst>
          </p:cNvPr>
          <p:cNvSpPr>
            <a:spLocks noChangeArrowheads="1"/>
          </p:cNvSpPr>
          <p:nvPr>
            <p:custDataLst>
              <p:tags r:id="rId1"/>
            </p:custDataLst>
          </p:nvPr>
        </p:nvSpPr>
        <p:spPr bwMode="auto">
          <a:xfrm>
            <a:off x="1347317" y="3103669"/>
            <a:ext cx="10431147" cy="69806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3500" b="1">
                <a:solidFill>
                  <a:srgbClr val="C00000"/>
                </a:solidFill>
                <a:ea typeface="ＭＳ Ｐゴシック" panose="020B0600070205080204" pitchFamily="50" charset="-128"/>
              </a:rPr>
              <a:t>Thực hành đo tốc độ chuyển động thẳng</a:t>
            </a:r>
            <a:endParaRPr lang="en-US" altLang="en-US" sz="3500" b="1">
              <a:solidFill>
                <a:srgbClr val="C00000"/>
              </a:solidFill>
            </a:endParaRPr>
          </a:p>
        </p:txBody>
      </p:sp>
      <p:sp>
        <p:nvSpPr>
          <p:cNvPr id="7" name="TextBox 11">
            <a:extLst>
              <a:ext uri="{FF2B5EF4-FFF2-40B4-BE49-F238E27FC236}">
                <a16:creationId xmlns:a16="http://schemas.microsoft.com/office/drawing/2014/main" id="{0C26BD01-31B1-480F-A880-902C0A5414BD}"/>
              </a:ext>
            </a:extLst>
          </p:cNvPr>
          <p:cNvSpPr>
            <a:spLocks noChangeArrowheads="1"/>
          </p:cNvSpPr>
          <p:nvPr>
            <p:custDataLst>
              <p:tags r:id="rId2"/>
            </p:custDataLst>
          </p:nvPr>
        </p:nvSpPr>
        <p:spPr bwMode="auto">
          <a:xfrm>
            <a:off x="-25400" y="2927112"/>
            <a:ext cx="1816029" cy="612934"/>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000" b="1" i="1">
                <a:latin typeface="Times New Roman" panose="02020603050405020304" pitchFamily="18" charset="0"/>
                <a:cs typeface="Times New Roman" panose="02020603050405020304" pitchFamily="18" charset="0"/>
              </a:rPr>
              <a:t>Bài 6:</a:t>
            </a:r>
          </a:p>
        </p:txBody>
      </p:sp>
    </p:spTree>
    <p:extLst>
      <p:ext uri="{BB962C8B-B14F-4D97-AF65-F5344CB8AC3E}">
        <p14:creationId xmlns:p14="http://schemas.microsoft.com/office/powerpoint/2010/main" val="2114591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F31030B-717C-47D3-AD57-143898FF94A9}"/>
              </a:ext>
            </a:extLst>
          </p:cNvPr>
          <p:cNvGrpSpPr/>
          <p:nvPr/>
        </p:nvGrpSpPr>
        <p:grpSpPr>
          <a:xfrm>
            <a:off x="-29497" y="91162"/>
            <a:ext cx="11307097" cy="518439"/>
            <a:chOff x="74035" y="2267003"/>
            <a:chExt cx="11237038" cy="723701"/>
          </a:xfrm>
        </p:grpSpPr>
        <p:grpSp>
          <p:nvGrpSpPr>
            <p:cNvPr id="5" name="Group 70">
              <a:extLst>
                <a:ext uri="{FF2B5EF4-FFF2-40B4-BE49-F238E27FC236}">
                  <a16:creationId xmlns:a16="http://schemas.microsoft.com/office/drawing/2014/main" id="{6084CBE3-056A-4604-A311-1CEC017DC39A}"/>
                </a:ext>
              </a:extLst>
            </p:cNvPr>
            <p:cNvGrpSpPr>
              <a:grpSpLocks/>
            </p:cNvGrpSpPr>
            <p:nvPr/>
          </p:nvGrpSpPr>
          <p:grpSpPr bwMode="auto">
            <a:xfrm>
              <a:off x="286110" y="2280389"/>
              <a:ext cx="6708476" cy="708275"/>
              <a:chOff x="564748" y="3403331"/>
              <a:chExt cx="3454552" cy="1364238"/>
            </a:xfrm>
          </p:grpSpPr>
          <p:pic>
            <p:nvPicPr>
              <p:cNvPr id="8" name="Picture 8" descr="empty-green-rectangle">
                <a:extLst>
                  <a:ext uri="{FF2B5EF4-FFF2-40B4-BE49-F238E27FC236}">
                    <a16:creationId xmlns:a16="http://schemas.microsoft.com/office/drawing/2014/main" id="{14AE7536-6460-475A-A53A-CA129744D3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8" y="3403331"/>
                <a:ext cx="3454552"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87C0DE9C-D2E4-4424-A3B6-81DFB31EC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2AEEDD5F-A42E-4774-BE3A-30A393D1B06B}"/>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2</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1FFCE4B3-12FE-4D60-B9D7-3CBAF6FAF109}"/>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Một số phương pháp đo tốc độ</a:t>
              </a:r>
              <a:endParaRPr lang="en-US" sz="2500" dirty="0">
                <a:cs typeface="Arial" panose="020B0604020202020204" pitchFamily="34" charset="0"/>
              </a:endParaRPr>
            </a:p>
          </p:txBody>
        </p:sp>
      </p:grpSp>
      <p:sp>
        <p:nvSpPr>
          <p:cNvPr id="10" name="Text Box 5">
            <a:extLst>
              <a:ext uri="{FF2B5EF4-FFF2-40B4-BE49-F238E27FC236}">
                <a16:creationId xmlns:a16="http://schemas.microsoft.com/office/drawing/2014/main" id="{2E91017A-4C85-4594-AD1F-51393CD17003}"/>
              </a:ext>
            </a:extLst>
          </p:cNvPr>
          <p:cNvSpPr txBox="1">
            <a:spLocks noChangeArrowheads="1"/>
          </p:cNvSpPr>
          <p:nvPr/>
        </p:nvSpPr>
        <p:spPr bwMode="auto">
          <a:xfrm>
            <a:off x="222000" y="684221"/>
            <a:ext cx="103698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50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Cổng quang điện</a:t>
            </a:r>
            <a:endParaRPr lang="en-US" altLang="en-US" sz="2200" i="1">
              <a:cs typeface="Arial" panose="020B0604020202020204" pitchFamily="34" charset="0"/>
            </a:endParaRPr>
          </a:p>
        </p:txBody>
      </p:sp>
      <p:pic>
        <p:nvPicPr>
          <p:cNvPr id="13" name="Picture 4" descr="empty-blue-rectangle">
            <a:extLst>
              <a:ext uri="{FF2B5EF4-FFF2-40B4-BE49-F238E27FC236}">
                <a16:creationId xmlns:a16="http://schemas.microsoft.com/office/drawing/2014/main" id="{ED8CE8C4-251D-4524-ADF3-7D8D763879E7}"/>
              </a:ext>
            </a:extLst>
          </p:cNvPr>
          <p:cNvPicPr>
            <a:picLocks noChangeAspect="1" noChangeArrowheads="1"/>
          </p:cNvPicPr>
          <p:nvPr/>
        </p:nvPicPr>
        <p:blipFill>
          <a:blip r:embed="rId4"/>
          <a:srcRect/>
          <a:stretch>
            <a:fillRect/>
          </a:stretch>
        </p:blipFill>
        <p:spPr bwMode="auto">
          <a:xfrm>
            <a:off x="124232" y="1127700"/>
            <a:ext cx="11845768" cy="1725147"/>
          </a:xfrm>
          <a:prstGeom prst="rect">
            <a:avLst/>
          </a:prstGeom>
          <a:noFill/>
          <a:ln w="9525">
            <a:noFill/>
            <a:miter lim="800000"/>
            <a:headEnd/>
            <a:tailEnd/>
          </a:ln>
        </p:spPr>
      </p:pic>
      <p:sp>
        <p:nvSpPr>
          <p:cNvPr id="14" name="TextBox 13">
            <a:extLst>
              <a:ext uri="{FF2B5EF4-FFF2-40B4-BE49-F238E27FC236}">
                <a16:creationId xmlns:a16="http://schemas.microsoft.com/office/drawing/2014/main" id="{2A24B444-A521-462C-B95D-CB4E2C51A65B}"/>
              </a:ext>
            </a:extLst>
          </p:cNvPr>
          <p:cNvSpPr txBox="1"/>
          <p:nvPr/>
        </p:nvSpPr>
        <p:spPr>
          <a:xfrm>
            <a:off x="687745" y="1205443"/>
            <a:ext cx="10811782" cy="1569660"/>
          </a:xfrm>
          <a:prstGeom prst="rect">
            <a:avLst/>
          </a:prstGeom>
          <a:noFill/>
        </p:spPr>
        <p:txBody>
          <a:bodyPr wrap="square">
            <a:spAutoFit/>
          </a:bodyPr>
          <a:lstStyle/>
          <a:p>
            <a:pPr marL="342900" indent="-342900">
              <a:buFont typeface="Arial" panose="020B0604020202020204" pitchFamily="34" charset="0"/>
              <a:buChar char="•"/>
            </a:pPr>
            <a:r>
              <a:rPr lang="en-US" sz="2400">
                <a:latin typeface="Arial" panose="020B0604020202020204" pitchFamily="34" charset="0"/>
                <a:ea typeface="Times New Roman" panose="02020603050405020304" pitchFamily="18" charset="0"/>
              </a:rPr>
              <a:t>Cổng quang điện có tác dụng như một công tắc điện, dạng hình chữ U</a:t>
            </a:r>
          </a:p>
          <a:p>
            <a:pPr marL="342900" indent="-342900">
              <a:buFont typeface="Arial" panose="020B0604020202020204" pitchFamily="34" charset="0"/>
              <a:buChar char="•"/>
            </a:pPr>
            <a:r>
              <a:rPr lang="en-US" sz="2400">
                <a:latin typeface="Arial" panose="020B0604020202020204" pitchFamily="34" charset="0"/>
                <a:ea typeface="Times New Roman" panose="02020603050405020304" pitchFamily="18" charset="0"/>
              </a:rPr>
              <a:t>Sử dụng cảm biến ánh sáng và thường được nối với đồng hồ đo thời gian hiện số để xác định thời gian vận chuyển động.</a:t>
            </a:r>
          </a:p>
          <a:p>
            <a:pPr marL="342900" indent="-342900">
              <a:buFont typeface="Arial" panose="020B0604020202020204" pitchFamily="34" charset="0"/>
              <a:buChar char="•"/>
            </a:pPr>
            <a:r>
              <a:rPr lang="en-US" sz="2400">
                <a:latin typeface="Arial" panose="020B0604020202020204" pitchFamily="34" charset="0"/>
                <a:ea typeface="Times New Roman" panose="02020603050405020304" pitchFamily="18" charset="0"/>
              </a:rPr>
              <a:t>Khi vật chuyển động qua ta nói vật chắn cổng quang điện </a:t>
            </a:r>
            <a:endParaRPr lang="en-US" sz="24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5" name="TextBox 14">
            <a:extLst>
              <a:ext uri="{FF2B5EF4-FFF2-40B4-BE49-F238E27FC236}">
                <a16:creationId xmlns:a16="http://schemas.microsoft.com/office/drawing/2014/main" id="{52B910D8-44D7-CF61-42E3-60C4EBF0A63D}"/>
              </a:ext>
            </a:extLst>
          </p:cNvPr>
          <p:cNvSpPr txBox="1"/>
          <p:nvPr/>
        </p:nvSpPr>
        <p:spPr>
          <a:xfrm>
            <a:off x="5235620" y="3084486"/>
            <a:ext cx="6606051" cy="1446550"/>
          </a:xfrm>
          <a:prstGeom prst="rect">
            <a:avLst/>
          </a:prstGeom>
          <a:noFill/>
        </p:spPr>
        <p:txBody>
          <a:bodyPr wrap="square">
            <a:spAutoFit/>
          </a:bodyPr>
          <a:lstStyle/>
          <a:p>
            <a:pPr marL="228600" indent="-228600"/>
            <a:r>
              <a:rPr lang="en-US" sz="2200">
                <a:effectLst/>
                <a:latin typeface="Arial" panose="020B0604020202020204" pitchFamily="34" charset="0"/>
                <a:ea typeface="Times New Roman" panose="02020603050405020304" pitchFamily="18" charset="0"/>
              </a:rPr>
              <a:t>1. MODE A và B: để đo khoảng thời gian vật chín cổng quang điện A hoặc Cổng quang điện B.</a:t>
            </a:r>
          </a:p>
          <a:p>
            <a:pPr marL="228600" indent="-228600"/>
            <a:r>
              <a:rPr lang="en-US" sz="2200">
                <a:effectLst/>
                <a:latin typeface="Arial" panose="020B0604020202020204" pitchFamily="34" charset="0"/>
                <a:ea typeface="Times New Roman" panose="02020603050405020304" pitchFamily="18" charset="0"/>
              </a:rPr>
              <a:t>2. MODE A + B: để đo tổng thời gian mà vật chắn cổng quang điện A và cổng quang điện B.</a:t>
            </a:r>
          </a:p>
        </p:txBody>
      </p:sp>
      <p:pic>
        <p:nvPicPr>
          <p:cNvPr id="16" name="Picture 15" descr="A picture containing text&#10;&#10;Description automatically generated">
            <a:extLst>
              <a:ext uri="{FF2B5EF4-FFF2-40B4-BE49-F238E27FC236}">
                <a16:creationId xmlns:a16="http://schemas.microsoft.com/office/drawing/2014/main" id="{F458F05D-1594-E6E1-CC5D-CFEE5E1EF729}"/>
              </a:ext>
            </a:extLst>
          </p:cNvPr>
          <p:cNvPicPr>
            <a:picLocks noChangeAspect="1"/>
          </p:cNvPicPr>
          <p:nvPr/>
        </p:nvPicPr>
        <p:blipFill rotWithShape="1">
          <a:blip r:embed="rId5">
            <a:extLst>
              <a:ext uri="{28A0092B-C50C-407E-A947-70E740481C1C}">
                <a14:useLocalDpi xmlns:a14="http://schemas.microsoft.com/office/drawing/2010/main" val="0"/>
              </a:ext>
            </a:extLst>
          </a:blip>
          <a:srcRect t="31112" b="18888"/>
          <a:stretch/>
        </p:blipFill>
        <p:spPr>
          <a:xfrm>
            <a:off x="478518" y="3084486"/>
            <a:ext cx="4169682" cy="2084841"/>
          </a:xfrm>
          <a:prstGeom prst="rect">
            <a:avLst/>
          </a:prstGeom>
          <a:ln>
            <a:noFill/>
          </a:ln>
          <a:effectLst>
            <a:softEdge rad="112500"/>
          </a:effectLst>
        </p:spPr>
      </p:pic>
      <p:pic>
        <p:nvPicPr>
          <p:cNvPr id="12" name="Picture 11">
            <a:extLst>
              <a:ext uri="{FF2B5EF4-FFF2-40B4-BE49-F238E27FC236}">
                <a16:creationId xmlns:a16="http://schemas.microsoft.com/office/drawing/2014/main" id="{1B2A87E9-69D1-E12E-BA4C-8E018558BF5A}"/>
              </a:ext>
            </a:extLst>
          </p:cNvPr>
          <p:cNvPicPr>
            <a:picLocks noChangeAspect="1"/>
          </p:cNvPicPr>
          <p:nvPr/>
        </p:nvPicPr>
        <p:blipFill>
          <a:blip r:embed="rId6"/>
          <a:stretch>
            <a:fillRect/>
          </a:stretch>
        </p:blipFill>
        <p:spPr>
          <a:xfrm>
            <a:off x="648354" y="5169327"/>
            <a:ext cx="3830010" cy="1620389"/>
          </a:xfrm>
          <a:prstGeom prst="rect">
            <a:avLst/>
          </a:prstGeom>
        </p:spPr>
      </p:pic>
      <p:sp>
        <p:nvSpPr>
          <p:cNvPr id="17" name="TextBox 16">
            <a:extLst>
              <a:ext uri="{FF2B5EF4-FFF2-40B4-BE49-F238E27FC236}">
                <a16:creationId xmlns:a16="http://schemas.microsoft.com/office/drawing/2014/main" id="{71E3B1E0-D6A1-D6B5-62EC-9A6F7E8ABFCA}"/>
              </a:ext>
            </a:extLst>
          </p:cNvPr>
          <p:cNvSpPr txBox="1"/>
          <p:nvPr/>
        </p:nvSpPr>
        <p:spPr>
          <a:xfrm>
            <a:off x="5211750" y="4515033"/>
            <a:ext cx="6606051" cy="2123658"/>
          </a:xfrm>
          <a:prstGeom prst="rect">
            <a:avLst/>
          </a:prstGeom>
          <a:noFill/>
        </p:spPr>
        <p:txBody>
          <a:bodyPr wrap="square">
            <a:spAutoFit/>
          </a:bodyPr>
          <a:lstStyle/>
          <a:p>
            <a:pPr marL="228600" indent="-228600"/>
            <a:r>
              <a:rPr lang="en-US" sz="2200" dirty="0">
                <a:effectLst/>
                <a:latin typeface="Arial" panose="020B0604020202020204" pitchFamily="34" charset="0"/>
                <a:ea typeface="Times New Roman" panose="02020603050405020304" pitchFamily="18" charset="0"/>
              </a:rPr>
              <a:t>3. MODE A </a:t>
            </a:r>
            <a:r>
              <a:rPr lang="en-US" sz="2200" dirty="0">
                <a:effectLst/>
                <a:latin typeface="Arial" panose="020B0604020202020204" pitchFamily="34" charset="0"/>
                <a:ea typeface="Times New Roman" panose="02020603050405020304" pitchFamily="18" charset="0"/>
                <a:sym typeface="Wingdings" panose="05000000000000000000" pitchFamily="2" charset="2"/>
              </a:rPr>
              <a:t></a:t>
            </a:r>
            <a:r>
              <a:rPr lang="en-US" sz="2200" dirty="0">
                <a:effectLst/>
                <a:latin typeface="Arial" panose="020B0604020202020204" pitchFamily="34" charset="0"/>
                <a:ea typeface="Times New Roman" panose="02020603050405020304" pitchFamily="18" charset="0"/>
              </a:rPr>
              <a:t> B: </a:t>
            </a:r>
            <a:r>
              <a:rPr lang="en-US" sz="2200" dirty="0" err="1">
                <a:effectLst/>
                <a:latin typeface="Arial" panose="020B0604020202020204" pitchFamily="34" charset="0"/>
                <a:ea typeface="Times New Roman" panose="02020603050405020304" pitchFamily="18" charset="0"/>
              </a:rPr>
              <a:t>để</a:t>
            </a:r>
            <a:r>
              <a:rPr lang="en-US" sz="2200" dirty="0">
                <a:effectLst/>
                <a:latin typeface="Arial" panose="020B0604020202020204" pitchFamily="34" charset="0"/>
                <a:ea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rPr>
              <a:t>đo</a:t>
            </a:r>
            <a:r>
              <a:rPr lang="en-US" sz="2200" dirty="0">
                <a:effectLst/>
                <a:latin typeface="Arial" panose="020B0604020202020204" pitchFamily="34" charset="0"/>
                <a:ea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rPr>
              <a:t>khoảng</a:t>
            </a:r>
            <a:r>
              <a:rPr lang="en-US" sz="2200" dirty="0">
                <a:effectLst/>
                <a:latin typeface="Arial" panose="020B0604020202020204" pitchFamily="34" charset="0"/>
                <a:ea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rPr>
              <a:t>thời</a:t>
            </a:r>
            <a:r>
              <a:rPr lang="en-US" sz="2200" dirty="0">
                <a:effectLst/>
                <a:latin typeface="Arial" panose="020B0604020202020204" pitchFamily="34" charset="0"/>
                <a:ea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rPr>
              <a:t>gian</a:t>
            </a:r>
            <a:r>
              <a:rPr lang="en-US" sz="2200" dirty="0">
                <a:effectLst/>
                <a:latin typeface="Arial" panose="020B0604020202020204" pitchFamily="34" charset="0"/>
                <a:ea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rPr>
              <a:t>từ</a:t>
            </a:r>
            <a:r>
              <a:rPr lang="en-US" sz="2200" dirty="0">
                <a:effectLst/>
                <a:latin typeface="Arial" panose="020B0604020202020204" pitchFamily="34" charset="0"/>
                <a:ea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rPr>
              <a:t>lúc</a:t>
            </a:r>
            <a:r>
              <a:rPr lang="en-US" sz="2200" dirty="0">
                <a:effectLst/>
                <a:latin typeface="Arial" panose="020B0604020202020204" pitchFamily="34" charset="0"/>
                <a:ea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rPr>
              <a:t>vật</a:t>
            </a:r>
            <a:r>
              <a:rPr lang="en-US" sz="2200" dirty="0">
                <a:effectLst/>
                <a:latin typeface="Arial" panose="020B0604020202020204" pitchFamily="34" charset="0"/>
                <a:ea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rPr>
              <a:t>bắt</a:t>
            </a:r>
            <a:r>
              <a:rPr lang="en-US" sz="2200" dirty="0">
                <a:effectLst/>
                <a:latin typeface="Arial" panose="020B0604020202020204" pitchFamily="34" charset="0"/>
                <a:ea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rPr>
              <a:t>đầu</a:t>
            </a:r>
            <a:r>
              <a:rPr lang="en-US" sz="2200" dirty="0">
                <a:effectLst/>
                <a:latin typeface="Arial" panose="020B0604020202020204" pitchFamily="34" charset="0"/>
                <a:ea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rPr>
              <a:t>chắn</a:t>
            </a:r>
            <a:r>
              <a:rPr lang="en-US" sz="2200" dirty="0">
                <a:effectLst/>
                <a:latin typeface="Arial" panose="020B0604020202020204" pitchFamily="34" charset="0"/>
                <a:ea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rPr>
              <a:t>cổng</a:t>
            </a:r>
            <a:r>
              <a:rPr lang="en-US" sz="2200" dirty="0">
                <a:effectLst/>
                <a:latin typeface="Arial" panose="020B0604020202020204" pitchFamily="34" charset="0"/>
                <a:ea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rPr>
              <a:t>quang</a:t>
            </a:r>
            <a:r>
              <a:rPr lang="en-US" sz="2200" dirty="0">
                <a:effectLst/>
                <a:latin typeface="Arial" panose="020B0604020202020204" pitchFamily="34" charset="0"/>
                <a:ea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rPr>
              <a:t>điện</a:t>
            </a:r>
            <a:r>
              <a:rPr lang="en-US" sz="2200" dirty="0">
                <a:effectLst/>
                <a:latin typeface="Arial" panose="020B0604020202020204" pitchFamily="34" charset="0"/>
                <a:ea typeface="Times New Roman" panose="02020603050405020304" pitchFamily="18" charset="0"/>
              </a:rPr>
              <a:t> A </a:t>
            </a:r>
            <a:r>
              <a:rPr lang="en-US" sz="2200" dirty="0" err="1">
                <a:effectLst/>
                <a:latin typeface="Arial" panose="020B0604020202020204" pitchFamily="34" charset="0"/>
                <a:ea typeface="Times New Roman" panose="02020603050405020304" pitchFamily="18" charset="0"/>
              </a:rPr>
              <a:t>đến</a:t>
            </a:r>
            <a:r>
              <a:rPr lang="en-US" sz="2200" dirty="0">
                <a:effectLst/>
                <a:latin typeface="Arial" panose="020B0604020202020204" pitchFamily="34" charset="0"/>
                <a:ea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rPr>
              <a:t>thời</a:t>
            </a:r>
            <a:r>
              <a:rPr lang="en-US" sz="2200" dirty="0">
                <a:effectLst/>
                <a:latin typeface="Arial" panose="020B0604020202020204" pitchFamily="34" charset="0"/>
                <a:ea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rPr>
              <a:t>điểm</a:t>
            </a:r>
            <a:r>
              <a:rPr lang="en-US" sz="2200" dirty="0">
                <a:effectLst/>
                <a:latin typeface="Arial" panose="020B0604020202020204" pitchFamily="34" charset="0"/>
                <a:ea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rPr>
              <a:t>vật</a:t>
            </a:r>
            <a:r>
              <a:rPr lang="en-US" sz="2200" dirty="0">
                <a:effectLst/>
                <a:latin typeface="Arial" panose="020B0604020202020204" pitchFamily="34" charset="0"/>
                <a:ea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rPr>
              <a:t>bắt</a:t>
            </a:r>
            <a:r>
              <a:rPr lang="en-US" sz="2200" dirty="0">
                <a:effectLst/>
                <a:latin typeface="Arial" panose="020B0604020202020204" pitchFamily="34" charset="0"/>
                <a:ea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rPr>
              <a:t>đầu</a:t>
            </a:r>
            <a:r>
              <a:rPr lang="en-US" sz="2200" dirty="0">
                <a:effectLst/>
                <a:latin typeface="Arial" panose="020B0604020202020204" pitchFamily="34" charset="0"/>
                <a:ea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rPr>
              <a:t>chắn</a:t>
            </a:r>
            <a:r>
              <a:rPr lang="en-US" sz="2200" dirty="0">
                <a:effectLst/>
                <a:latin typeface="Arial" panose="020B0604020202020204" pitchFamily="34" charset="0"/>
                <a:ea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rPr>
              <a:t>cổng</a:t>
            </a:r>
            <a:r>
              <a:rPr lang="en-US" sz="2200" dirty="0">
                <a:effectLst/>
                <a:latin typeface="Arial" panose="020B0604020202020204" pitchFamily="34" charset="0"/>
                <a:ea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rPr>
              <a:t>quang</a:t>
            </a:r>
            <a:r>
              <a:rPr lang="en-US" sz="2200" dirty="0">
                <a:effectLst/>
                <a:latin typeface="Arial" panose="020B0604020202020204" pitchFamily="34" charset="0"/>
                <a:ea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rPr>
              <a:t>điện</a:t>
            </a:r>
            <a:r>
              <a:rPr lang="en-US" sz="2200" dirty="0">
                <a:effectLst/>
                <a:latin typeface="Arial" panose="020B0604020202020204" pitchFamily="34" charset="0"/>
                <a:ea typeface="Times New Roman" panose="02020603050405020304" pitchFamily="18" charset="0"/>
              </a:rPr>
              <a:t> B.</a:t>
            </a:r>
          </a:p>
          <a:p>
            <a:pPr marL="228600" indent="-228600"/>
            <a:r>
              <a:rPr lang="en-US" sz="2200" dirty="0">
                <a:effectLst/>
                <a:latin typeface="Arial" panose="020B0604020202020204" pitchFamily="34" charset="0"/>
                <a:ea typeface="Times New Roman" panose="02020603050405020304" pitchFamily="18" charset="0"/>
              </a:rPr>
              <a:t>4. MODE T: </a:t>
            </a:r>
            <a:r>
              <a:rPr lang="en-US" sz="2200" dirty="0" err="1">
                <a:effectLst/>
                <a:latin typeface="Arial" panose="020B0604020202020204" pitchFamily="34" charset="0"/>
                <a:ea typeface="Times New Roman" panose="02020603050405020304" pitchFamily="18" charset="0"/>
              </a:rPr>
              <a:t>được</a:t>
            </a:r>
            <a:r>
              <a:rPr lang="en-US" sz="2200" dirty="0">
                <a:effectLst/>
                <a:latin typeface="Arial" panose="020B0604020202020204" pitchFamily="34" charset="0"/>
                <a:ea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rPr>
              <a:t>dùng</a:t>
            </a:r>
            <a:r>
              <a:rPr lang="en-US" sz="2200" dirty="0">
                <a:effectLst/>
                <a:latin typeface="Arial" panose="020B0604020202020204" pitchFamily="34" charset="0"/>
                <a:ea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rPr>
              <a:t>với</a:t>
            </a:r>
            <a:r>
              <a:rPr lang="en-US" sz="2200" dirty="0">
                <a:effectLst/>
                <a:latin typeface="Arial" panose="020B0604020202020204" pitchFamily="34" charset="0"/>
                <a:ea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rPr>
              <a:t>thanh</a:t>
            </a:r>
            <a:r>
              <a:rPr lang="en-US" sz="2200" dirty="0">
                <a:effectLst/>
                <a:latin typeface="Arial" panose="020B0604020202020204" pitchFamily="34" charset="0"/>
                <a:ea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rPr>
              <a:t>chắn</a:t>
            </a:r>
            <a:r>
              <a:rPr lang="en-US" sz="2200" dirty="0">
                <a:effectLst/>
                <a:latin typeface="Arial" panose="020B0604020202020204" pitchFamily="34" charset="0"/>
                <a:ea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rPr>
              <a:t>sáng</a:t>
            </a:r>
            <a:r>
              <a:rPr lang="en-US" sz="2200" dirty="0">
                <a:effectLst/>
                <a:latin typeface="Arial" panose="020B0604020202020204" pitchFamily="34" charset="0"/>
                <a:ea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rPr>
              <a:t>có</a:t>
            </a:r>
            <a:r>
              <a:rPr lang="en-US" sz="2200" dirty="0">
                <a:effectLst/>
                <a:latin typeface="Arial" panose="020B0604020202020204" pitchFamily="34" charset="0"/>
                <a:ea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rPr>
              <a:t>dạng</a:t>
            </a:r>
            <a:r>
              <a:rPr lang="en-US" sz="2200" dirty="0">
                <a:effectLst/>
                <a:latin typeface="Arial" panose="020B0604020202020204" pitchFamily="34" charset="0"/>
                <a:ea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rPr>
              <a:t>chữ</a:t>
            </a:r>
            <a:r>
              <a:rPr lang="en-US" sz="2200" dirty="0">
                <a:effectLst/>
                <a:latin typeface="Arial" panose="020B0604020202020204" pitchFamily="34" charset="0"/>
                <a:ea typeface="Times New Roman" panose="02020603050405020304" pitchFamily="18" charset="0"/>
              </a:rPr>
              <a:t> U. (ở </a:t>
            </a:r>
            <a:r>
              <a:rPr lang="en-US" sz="2200" dirty="0" err="1">
                <a:effectLst/>
                <a:latin typeface="Arial" panose="020B0604020202020204" pitchFamily="34" charset="0"/>
                <a:ea typeface="Times New Roman" panose="02020603050405020304" pitchFamily="18" charset="0"/>
              </a:rPr>
              <a:t>chương</a:t>
            </a:r>
            <a:r>
              <a:rPr lang="en-US" sz="2200" dirty="0">
                <a:effectLst/>
                <a:latin typeface="Arial" panose="020B0604020202020204" pitchFamily="34" charset="0"/>
                <a:ea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rPr>
              <a:t>trình</a:t>
            </a:r>
            <a:r>
              <a:rPr lang="en-US" sz="2200" dirty="0">
                <a:effectLst/>
                <a:latin typeface="Arial" panose="020B0604020202020204" pitchFamily="34" charset="0"/>
                <a:ea typeface="Times New Roman" panose="02020603050405020304" pitchFamily="18" charset="0"/>
              </a:rPr>
              <a:t> THPT </a:t>
            </a:r>
            <a:r>
              <a:rPr lang="en-US" sz="2200" dirty="0" err="1">
                <a:effectLst/>
                <a:latin typeface="Arial" panose="020B0604020202020204" pitchFamily="34" charset="0"/>
                <a:ea typeface="Times New Roman" panose="02020603050405020304" pitchFamily="18" charset="0"/>
              </a:rPr>
              <a:t>không</a:t>
            </a:r>
            <a:r>
              <a:rPr lang="en-US" sz="2200" dirty="0">
                <a:effectLst/>
                <a:latin typeface="Arial" panose="020B0604020202020204" pitchFamily="34" charset="0"/>
                <a:ea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rPr>
              <a:t>sử</a:t>
            </a:r>
            <a:r>
              <a:rPr lang="en-US" sz="2200" dirty="0">
                <a:effectLst/>
                <a:latin typeface="Arial" panose="020B0604020202020204" pitchFamily="34" charset="0"/>
                <a:ea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rPr>
              <a:t>dụng</a:t>
            </a:r>
            <a:r>
              <a:rPr lang="en-US" sz="2200" dirty="0">
                <a:effectLst/>
                <a:latin typeface="Arial" panose="020B0604020202020204" pitchFamily="34" charset="0"/>
                <a:ea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rPr>
              <a:t>đến</a:t>
            </a:r>
            <a:r>
              <a:rPr lang="en-US" sz="2200" dirty="0">
                <a:effectLst/>
                <a:latin typeface="Arial" panose="020B0604020202020204" pitchFamily="34" charset="0"/>
                <a:ea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rPr>
              <a:t>chế</a:t>
            </a:r>
            <a:r>
              <a:rPr lang="en-US" sz="2200" dirty="0">
                <a:effectLst/>
                <a:latin typeface="Arial" panose="020B0604020202020204" pitchFamily="34" charset="0"/>
                <a:ea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rPr>
              <a:t>độ</a:t>
            </a:r>
            <a:r>
              <a:rPr lang="en-US" sz="2200" dirty="0">
                <a:effectLst/>
                <a:latin typeface="Arial" panose="020B0604020202020204" pitchFamily="34" charset="0"/>
                <a:ea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rPr>
              <a:t>này</a:t>
            </a:r>
            <a:r>
              <a:rPr lang="en-US" sz="2200" dirty="0">
                <a:effectLst/>
                <a:latin typeface="Arial" panose="020B0604020202020204" pitchFamily="34" charset="0"/>
                <a:ea typeface="Times New Roman" panose="02020603050405020304" pitchFamily="18" charset="0"/>
              </a:rPr>
              <a:t>)</a:t>
            </a:r>
            <a:endParaRPr lang="en-US" sz="2200" dirty="0"/>
          </a:p>
        </p:txBody>
      </p:sp>
    </p:spTree>
    <p:extLst>
      <p:ext uri="{BB962C8B-B14F-4D97-AF65-F5344CB8AC3E}">
        <p14:creationId xmlns:p14="http://schemas.microsoft.com/office/powerpoint/2010/main" val="140808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972A971-6386-4637-8A76-5F1F8C87A23F}"/>
              </a:ext>
            </a:extLst>
          </p:cNvPr>
          <p:cNvGrpSpPr/>
          <p:nvPr/>
        </p:nvGrpSpPr>
        <p:grpSpPr>
          <a:xfrm>
            <a:off x="4800600" y="89712"/>
            <a:ext cx="2590800"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D4977658-A03D-4667-83C4-61859818802B}"/>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E9688866-0170-4CCF-8EA2-CCEEF76AA647}"/>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22" name="Text Box 29">
            <a:extLst>
              <a:ext uri="{FF2B5EF4-FFF2-40B4-BE49-F238E27FC236}">
                <a16:creationId xmlns:a16="http://schemas.microsoft.com/office/drawing/2014/main" id="{E88133D2-968C-4155-AD04-FB3DD178652B}"/>
              </a:ext>
            </a:extLst>
          </p:cNvPr>
          <p:cNvSpPr txBox="1">
            <a:spLocks noChangeArrowheads="1"/>
          </p:cNvSpPr>
          <p:nvPr/>
        </p:nvSpPr>
        <p:spPr bwMode="auto">
          <a:xfrm>
            <a:off x="1051752" y="718933"/>
            <a:ext cx="10401300" cy="130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Quan sát hình, tìm hiểu và trình bày phương pháp đo tốc độ trung bình và tốc độ tức thời dựa vào những thiết bị trên. Đánh giá ưu và nhược điểm của mỗi phương pháp đo</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10" name="Content Placeholder 7" descr="A person holding a watch&#10;&#10;Description automatically generated with medium confidence">
            <a:extLst>
              <a:ext uri="{FF2B5EF4-FFF2-40B4-BE49-F238E27FC236}">
                <a16:creationId xmlns:a16="http://schemas.microsoft.com/office/drawing/2014/main" id="{9DDE1B87-8C23-4A31-86C6-654BDC582E2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7522" b="14085"/>
          <a:stretch/>
        </p:blipFill>
        <p:spPr>
          <a:xfrm>
            <a:off x="757305" y="2427806"/>
            <a:ext cx="2900295" cy="3403521"/>
          </a:xfrm>
          <a:prstGeom prst="rect">
            <a:avLst/>
          </a:prstGeom>
          <a:ln>
            <a:noFill/>
          </a:ln>
          <a:effectLst>
            <a:softEdge rad="112500"/>
          </a:effectLst>
        </p:spPr>
      </p:pic>
      <p:sp>
        <p:nvSpPr>
          <p:cNvPr id="11" name="Rectangle: Rounded Corners 10">
            <a:extLst>
              <a:ext uri="{FF2B5EF4-FFF2-40B4-BE49-F238E27FC236}">
                <a16:creationId xmlns:a16="http://schemas.microsoft.com/office/drawing/2014/main" id="{C91D058C-A066-6A33-1663-9D7A34FA763A}"/>
              </a:ext>
            </a:extLst>
          </p:cNvPr>
          <p:cNvSpPr/>
          <p:nvPr/>
        </p:nvSpPr>
        <p:spPr>
          <a:xfrm>
            <a:off x="541405" y="718933"/>
            <a:ext cx="11231495" cy="1230707"/>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13" name="Picture 12" descr="A person holding a camera in front of a train&#10;&#10;Description automatically generated with low confidence">
            <a:extLst>
              <a:ext uri="{FF2B5EF4-FFF2-40B4-BE49-F238E27FC236}">
                <a16:creationId xmlns:a16="http://schemas.microsoft.com/office/drawing/2014/main" id="{227D3528-31C7-D35A-3BC9-311114CBAA6A}"/>
              </a:ext>
            </a:extLst>
          </p:cNvPr>
          <p:cNvPicPr>
            <a:picLocks noChangeAspect="1"/>
          </p:cNvPicPr>
          <p:nvPr/>
        </p:nvPicPr>
        <p:blipFill rotWithShape="1">
          <a:blip r:embed="rId3">
            <a:extLst>
              <a:ext uri="{28A0092B-C50C-407E-A947-70E740481C1C}">
                <a14:useLocalDpi xmlns:a14="http://schemas.microsoft.com/office/drawing/2010/main" val="0"/>
              </a:ext>
            </a:extLst>
          </a:blip>
          <a:srcRect l="23348" t="13303" r="6971" b="11884"/>
          <a:stretch/>
        </p:blipFill>
        <p:spPr>
          <a:xfrm>
            <a:off x="7467600" y="2364544"/>
            <a:ext cx="4305300" cy="3466783"/>
          </a:xfrm>
          <a:prstGeom prst="rect">
            <a:avLst/>
          </a:prstGeom>
          <a:ln>
            <a:noFill/>
          </a:ln>
          <a:effectLst>
            <a:softEdge rad="112500"/>
          </a:effectLst>
        </p:spPr>
      </p:pic>
      <p:pic>
        <p:nvPicPr>
          <p:cNvPr id="14" name="Picture 13">
            <a:extLst>
              <a:ext uri="{FF2B5EF4-FFF2-40B4-BE49-F238E27FC236}">
                <a16:creationId xmlns:a16="http://schemas.microsoft.com/office/drawing/2014/main" id="{BEA0E2F9-FA19-4120-1EE9-7E7608A68824}"/>
              </a:ext>
            </a:extLst>
          </p:cNvPr>
          <p:cNvPicPr>
            <a:picLocks noChangeAspect="1"/>
          </p:cNvPicPr>
          <p:nvPr/>
        </p:nvPicPr>
        <p:blipFill rotWithShape="1">
          <a:blip r:embed="rId4"/>
          <a:srcRect l="21131" t="11553" r="48098" b="32491"/>
          <a:stretch/>
        </p:blipFill>
        <p:spPr>
          <a:xfrm>
            <a:off x="3657600" y="2351844"/>
            <a:ext cx="3733800" cy="3518388"/>
          </a:xfrm>
          <a:prstGeom prst="rect">
            <a:avLst/>
          </a:prstGeom>
          <a:ln>
            <a:noFill/>
          </a:ln>
          <a:effectLst>
            <a:softEdge rad="112500"/>
          </a:effectLst>
        </p:spPr>
      </p:pic>
      <p:pic>
        <p:nvPicPr>
          <p:cNvPr id="15" name="Picture 14" descr="A picture containing logo&#10;&#10;Description automatically generated">
            <a:extLst>
              <a:ext uri="{FF2B5EF4-FFF2-40B4-BE49-F238E27FC236}">
                <a16:creationId xmlns:a16="http://schemas.microsoft.com/office/drawing/2014/main" id="{4E0A37B2-7ED9-5C22-2FC7-61C2569AED39}"/>
              </a:ext>
            </a:extLst>
          </p:cNvPr>
          <p:cNvPicPr>
            <a:picLocks noChangeAspect="1"/>
          </p:cNvPicPr>
          <p:nvPr/>
        </p:nvPicPr>
        <p:blipFill rotWithShape="1">
          <a:blip r:embed="rId5">
            <a:extLst>
              <a:ext uri="{28A0092B-C50C-407E-A947-70E740481C1C}">
                <a14:useLocalDpi xmlns:a14="http://schemas.microsoft.com/office/drawing/2010/main" val="0"/>
              </a:ext>
            </a:extLst>
          </a:blip>
          <a:srcRect l="24000" t="14445" r="24866" b="23333"/>
          <a:stretch/>
        </p:blipFill>
        <p:spPr>
          <a:xfrm>
            <a:off x="337430" y="181535"/>
            <a:ext cx="910003" cy="863732"/>
          </a:xfrm>
          <a:prstGeom prst="rect">
            <a:avLst/>
          </a:prstGeom>
        </p:spPr>
      </p:pic>
    </p:spTree>
    <p:extLst>
      <p:ext uri="{BB962C8B-B14F-4D97-AF65-F5344CB8AC3E}">
        <p14:creationId xmlns:p14="http://schemas.microsoft.com/office/powerpoint/2010/main" val="156560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F31030B-717C-47D3-AD57-143898FF94A9}"/>
              </a:ext>
            </a:extLst>
          </p:cNvPr>
          <p:cNvGrpSpPr/>
          <p:nvPr/>
        </p:nvGrpSpPr>
        <p:grpSpPr>
          <a:xfrm>
            <a:off x="-29497" y="91162"/>
            <a:ext cx="11307097" cy="518439"/>
            <a:chOff x="74035" y="2267003"/>
            <a:chExt cx="11237038" cy="723701"/>
          </a:xfrm>
        </p:grpSpPr>
        <p:grpSp>
          <p:nvGrpSpPr>
            <p:cNvPr id="5" name="Group 70">
              <a:extLst>
                <a:ext uri="{FF2B5EF4-FFF2-40B4-BE49-F238E27FC236}">
                  <a16:creationId xmlns:a16="http://schemas.microsoft.com/office/drawing/2014/main" id="{6084CBE3-056A-4604-A311-1CEC017DC39A}"/>
                </a:ext>
              </a:extLst>
            </p:cNvPr>
            <p:cNvGrpSpPr>
              <a:grpSpLocks/>
            </p:cNvGrpSpPr>
            <p:nvPr/>
          </p:nvGrpSpPr>
          <p:grpSpPr bwMode="auto">
            <a:xfrm>
              <a:off x="286110" y="2280389"/>
              <a:ext cx="6708476" cy="708275"/>
              <a:chOff x="564748" y="3403331"/>
              <a:chExt cx="3454552" cy="1364238"/>
            </a:xfrm>
          </p:grpSpPr>
          <p:pic>
            <p:nvPicPr>
              <p:cNvPr id="8" name="Picture 8" descr="empty-green-rectangle">
                <a:extLst>
                  <a:ext uri="{FF2B5EF4-FFF2-40B4-BE49-F238E27FC236}">
                    <a16:creationId xmlns:a16="http://schemas.microsoft.com/office/drawing/2014/main" id="{14AE7536-6460-475A-A53A-CA129744D3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8" y="3403331"/>
                <a:ext cx="3454552"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87C0DE9C-D2E4-4424-A3B6-81DFB31EC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2AEEDD5F-A42E-4774-BE3A-30A393D1B06B}"/>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2</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1FFCE4B3-12FE-4D60-B9D7-3CBAF6FAF109}"/>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Một số phương pháp đo tốc độ</a:t>
              </a:r>
              <a:endParaRPr lang="en-US" sz="2500" dirty="0">
                <a:cs typeface="Arial" panose="020B0604020202020204" pitchFamily="34" charset="0"/>
              </a:endParaRPr>
            </a:p>
          </p:txBody>
        </p:sp>
      </p:grpSp>
      <p:sp>
        <p:nvSpPr>
          <p:cNvPr id="10" name="Text Box 5">
            <a:extLst>
              <a:ext uri="{FF2B5EF4-FFF2-40B4-BE49-F238E27FC236}">
                <a16:creationId xmlns:a16="http://schemas.microsoft.com/office/drawing/2014/main" id="{2E91017A-4C85-4594-AD1F-51393CD17003}"/>
              </a:ext>
            </a:extLst>
          </p:cNvPr>
          <p:cNvSpPr txBox="1">
            <a:spLocks noChangeArrowheads="1"/>
          </p:cNvSpPr>
          <p:nvPr/>
        </p:nvSpPr>
        <p:spPr bwMode="auto">
          <a:xfrm>
            <a:off x="222000" y="684221"/>
            <a:ext cx="60264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50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 Đồng hồ bấm giây </a:t>
            </a:r>
            <a:r>
              <a:rPr lang="en-US" sz="2500">
                <a:effectLst/>
                <a:latin typeface="Arial" panose="020B0604020202020204" pitchFamily="34" charset="0"/>
                <a:ea typeface="Times New Roman" panose="02020603050405020304" pitchFamily="18" charset="0"/>
                <a:cs typeface="Times New Roman" panose="02020603050405020304" pitchFamily="18" charset="0"/>
              </a:rPr>
              <a:t>kết hợp với thước</a:t>
            </a:r>
            <a:endParaRPr lang="en-US" altLang="en-US" sz="2200" i="1">
              <a:cs typeface="Arial" panose="020B0604020202020204" pitchFamily="34" charset="0"/>
            </a:endParaRPr>
          </a:p>
        </p:txBody>
      </p:sp>
      <p:pic>
        <p:nvPicPr>
          <p:cNvPr id="13" name="Picture 4" descr="empty-blue-rectangle">
            <a:extLst>
              <a:ext uri="{FF2B5EF4-FFF2-40B4-BE49-F238E27FC236}">
                <a16:creationId xmlns:a16="http://schemas.microsoft.com/office/drawing/2014/main" id="{ED8CE8C4-251D-4524-ADF3-7D8D763879E7}"/>
              </a:ext>
            </a:extLst>
          </p:cNvPr>
          <p:cNvPicPr>
            <a:picLocks noChangeAspect="1" noChangeArrowheads="1"/>
          </p:cNvPicPr>
          <p:nvPr/>
        </p:nvPicPr>
        <p:blipFill>
          <a:blip r:embed="rId4"/>
          <a:srcRect/>
          <a:stretch>
            <a:fillRect/>
          </a:stretch>
        </p:blipFill>
        <p:spPr bwMode="auto">
          <a:xfrm>
            <a:off x="234700" y="1600200"/>
            <a:ext cx="6013700" cy="4876799"/>
          </a:xfrm>
          <a:prstGeom prst="rect">
            <a:avLst/>
          </a:prstGeom>
          <a:noFill/>
          <a:ln w="9525">
            <a:noFill/>
            <a:miter lim="800000"/>
            <a:headEnd/>
            <a:tailEnd/>
          </a:ln>
        </p:spPr>
      </p:pic>
      <p:sp>
        <p:nvSpPr>
          <p:cNvPr id="14" name="TextBox 13">
            <a:extLst>
              <a:ext uri="{FF2B5EF4-FFF2-40B4-BE49-F238E27FC236}">
                <a16:creationId xmlns:a16="http://schemas.microsoft.com/office/drawing/2014/main" id="{2A24B444-A521-462C-B95D-CB4E2C51A65B}"/>
              </a:ext>
            </a:extLst>
          </p:cNvPr>
          <p:cNvSpPr txBox="1"/>
          <p:nvPr/>
        </p:nvSpPr>
        <p:spPr>
          <a:xfrm>
            <a:off x="585271" y="1823656"/>
            <a:ext cx="5299858" cy="2400657"/>
          </a:xfrm>
          <a:prstGeom prst="rect">
            <a:avLst/>
          </a:prstGeom>
          <a:noFill/>
        </p:spPr>
        <p:txBody>
          <a:bodyPr wrap="square">
            <a:spAutoFit/>
          </a:bodyPr>
          <a:lstStyle/>
          <a:p>
            <a:pPr marL="0" marR="0">
              <a:spcBef>
                <a:spcPts val="0"/>
              </a:spcBef>
            </a:pPr>
            <a:r>
              <a:rPr lang="en-US" sz="2500">
                <a:effectLst/>
                <a:latin typeface="Arial" panose="020B0604020202020204" pitchFamily="34" charset="0"/>
                <a:ea typeface="Times New Roman" panose="02020603050405020304" pitchFamily="18" charset="0"/>
                <a:cs typeface="Times New Roman" panose="02020603050405020304" pitchFamily="18" charset="0"/>
              </a:rPr>
              <a:t>Thường dùng để đo tốc độ trung bình của vật chuyển động. Được ứng dụng để đo tốc độ chạy trong lớp thể dục, đo tốc độ rơi độ trung bình và tốc độ tức thời tự do từ một độ cao xác định.	</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15" name="Picture 14" descr="A person holding a watch&#10;&#10;Description automatically generated with low confidence">
            <a:extLst>
              <a:ext uri="{FF2B5EF4-FFF2-40B4-BE49-F238E27FC236}">
                <a16:creationId xmlns:a16="http://schemas.microsoft.com/office/drawing/2014/main" id="{DC23E61E-AA3E-4BBF-8E33-D932A9F3F9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9856" y="1135875"/>
            <a:ext cx="5315102" cy="5315102"/>
          </a:xfrm>
          <a:prstGeom prst="rect">
            <a:avLst/>
          </a:prstGeom>
          <a:ln>
            <a:noFill/>
          </a:ln>
          <a:effectLst>
            <a:softEdge rad="112500"/>
          </a:effectLst>
        </p:spPr>
      </p:pic>
      <p:sp>
        <p:nvSpPr>
          <p:cNvPr id="12" name="TextBox 11">
            <a:extLst>
              <a:ext uri="{FF2B5EF4-FFF2-40B4-BE49-F238E27FC236}">
                <a16:creationId xmlns:a16="http://schemas.microsoft.com/office/drawing/2014/main" id="{2EA245A4-FA8B-3222-B5DF-6F29D3C7E260}"/>
              </a:ext>
            </a:extLst>
          </p:cNvPr>
          <p:cNvSpPr txBox="1"/>
          <p:nvPr/>
        </p:nvSpPr>
        <p:spPr>
          <a:xfrm>
            <a:off x="710079" y="4343400"/>
            <a:ext cx="5299858" cy="1631216"/>
          </a:xfrm>
          <a:prstGeom prst="rect">
            <a:avLst/>
          </a:prstGeom>
          <a:noFill/>
        </p:spPr>
        <p:txBody>
          <a:bodyPr wrap="square">
            <a:spAutoFit/>
          </a:bodyPr>
          <a:lstStyle/>
          <a:p>
            <a:pPr marL="342900" marR="0" indent="-342900">
              <a:spcBef>
                <a:spcPts val="0"/>
              </a:spcBef>
              <a:buFont typeface="Arial" panose="020B0604020202020204" pitchFamily="34" charset="0"/>
              <a:buChar char="•"/>
            </a:pPr>
            <a:r>
              <a:rPr lang="en-US" sz="2500">
                <a:effectLst/>
                <a:latin typeface="Arial" panose="020B0604020202020204" pitchFamily="34" charset="0"/>
                <a:ea typeface="Times New Roman" panose="02020603050405020304" pitchFamily="18" charset="0"/>
                <a:cs typeface="Times New Roman" panose="02020603050405020304" pitchFamily="18" charset="0"/>
              </a:rPr>
              <a:t>Ưu điểm: Nhanh, đơn giản, dễ thực hiện </a:t>
            </a:r>
          </a:p>
          <a:p>
            <a:pPr marL="342900" marR="0" indent="-342900">
              <a:spcBef>
                <a:spcPts val="0"/>
              </a:spcBef>
              <a:buFont typeface="Arial" panose="020B0604020202020204" pitchFamily="34" charset="0"/>
              <a:buChar char="•"/>
            </a:pPr>
            <a:r>
              <a:rPr lang="en-US" sz="2500">
                <a:latin typeface="Arial" panose="020B0604020202020204" pitchFamily="34" charset="0"/>
                <a:ea typeface="Times New Roman" panose="02020603050405020304" pitchFamily="18" charset="0"/>
                <a:cs typeface="Times New Roman" panose="02020603050405020304" pitchFamily="18" charset="0"/>
              </a:rPr>
              <a:t>N</a:t>
            </a:r>
            <a:r>
              <a:rPr lang="en-US" sz="2500">
                <a:effectLst/>
                <a:latin typeface="Arial" panose="020B0604020202020204" pitchFamily="34" charset="0"/>
                <a:ea typeface="Times New Roman" panose="02020603050405020304" pitchFamily="18" charset="0"/>
                <a:cs typeface="Times New Roman" panose="02020603050405020304" pitchFamily="18" charset="0"/>
              </a:rPr>
              <a:t>hược điểm: Kém chính xác do phụ thuộc phản xạ người bấm</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35216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F31030B-717C-47D3-AD57-143898FF94A9}"/>
              </a:ext>
            </a:extLst>
          </p:cNvPr>
          <p:cNvGrpSpPr/>
          <p:nvPr/>
        </p:nvGrpSpPr>
        <p:grpSpPr>
          <a:xfrm>
            <a:off x="-29497" y="91162"/>
            <a:ext cx="11307097" cy="518439"/>
            <a:chOff x="74035" y="2267003"/>
            <a:chExt cx="11237038" cy="723701"/>
          </a:xfrm>
        </p:grpSpPr>
        <p:grpSp>
          <p:nvGrpSpPr>
            <p:cNvPr id="5" name="Group 70">
              <a:extLst>
                <a:ext uri="{FF2B5EF4-FFF2-40B4-BE49-F238E27FC236}">
                  <a16:creationId xmlns:a16="http://schemas.microsoft.com/office/drawing/2014/main" id="{6084CBE3-056A-4604-A311-1CEC017DC39A}"/>
                </a:ext>
              </a:extLst>
            </p:cNvPr>
            <p:cNvGrpSpPr>
              <a:grpSpLocks/>
            </p:cNvGrpSpPr>
            <p:nvPr/>
          </p:nvGrpSpPr>
          <p:grpSpPr bwMode="auto">
            <a:xfrm>
              <a:off x="286110" y="2280389"/>
              <a:ext cx="6708476" cy="708275"/>
              <a:chOff x="564748" y="3403331"/>
              <a:chExt cx="3454552" cy="1364238"/>
            </a:xfrm>
          </p:grpSpPr>
          <p:pic>
            <p:nvPicPr>
              <p:cNvPr id="8" name="Picture 8" descr="empty-green-rectangle">
                <a:extLst>
                  <a:ext uri="{FF2B5EF4-FFF2-40B4-BE49-F238E27FC236}">
                    <a16:creationId xmlns:a16="http://schemas.microsoft.com/office/drawing/2014/main" id="{14AE7536-6460-475A-A53A-CA129744D3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8" y="3403331"/>
                <a:ext cx="3454552"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87C0DE9C-D2E4-4424-A3B6-81DFB31EC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2AEEDD5F-A42E-4774-BE3A-30A393D1B06B}"/>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2</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1FFCE4B3-12FE-4D60-B9D7-3CBAF6FAF109}"/>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Một số phương pháp đo tốc độ</a:t>
              </a:r>
              <a:endParaRPr lang="en-US" sz="2500" dirty="0">
                <a:cs typeface="Arial" panose="020B0604020202020204" pitchFamily="34" charset="0"/>
              </a:endParaRPr>
            </a:p>
          </p:txBody>
        </p:sp>
      </p:grpSp>
      <p:sp>
        <p:nvSpPr>
          <p:cNvPr id="10" name="Text Box 5">
            <a:extLst>
              <a:ext uri="{FF2B5EF4-FFF2-40B4-BE49-F238E27FC236}">
                <a16:creationId xmlns:a16="http://schemas.microsoft.com/office/drawing/2014/main" id="{2E91017A-4C85-4594-AD1F-51393CD17003}"/>
              </a:ext>
            </a:extLst>
          </p:cNvPr>
          <p:cNvSpPr txBox="1">
            <a:spLocks noChangeArrowheads="1"/>
          </p:cNvSpPr>
          <p:nvPr/>
        </p:nvSpPr>
        <p:spPr bwMode="auto">
          <a:xfrm>
            <a:off x="222000" y="684221"/>
            <a:ext cx="103698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50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Cổng quang điện </a:t>
            </a:r>
            <a:r>
              <a:rPr lang="en-US" sz="2400">
                <a:effectLst/>
                <a:latin typeface="Arial" panose="020B0604020202020204" pitchFamily="34" charset="0"/>
                <a:ea typeface="Times New Roman" panose="02020603050405020304" pitchFamily="18" charset="0"/>
                <a:cs typeface="Times New Roman" panose="02020603050405020304" pitchFamily="18" charset="0"/>
              </a:rPr>
              <a:t>kết hợp với thước và đồng hồ đo thời gian hiện số: </a:t>
            </a:r>
            <a:endParaRPr lang="en-US" altLang="en-US" sz="2200" i="1">
              <a:cs typeface="Arial" panose="020B0604020202020204" pitchFamily="34" charset="0"/>
            </a:endParaRPr>
          </a:p>
        </p:txBody>
      </p:sp>
      <p:pic>
        <p:nvPicPr>
          <p:cNvPr id="13" name="Picture 4" descr="empty-blue-rectangle">
            <a:extLst>
              <a:ext uri="{FF2B5EF4-FFF2-40B4-BE49-F238E27FC236}">
                <a16:creationId xmlns:a16="http://schemas.microsoft.com/office/drawing/2014/main" id="{ED8CE8C4-251D-4524-ADF3-7D8D763879E7}"/>
              </a:ext>
            </a:extLst>
          </p:cNvPr>
          <p:cNvPicPr>
            <a:picLocks noChangeAspect="1" noChangeArrowheads="1"/>
          </p:cNvPicPr>
          <p:nvPr/>
        </p:nvPicPr>
        <p:blipFill>
          <a:blip r:embed="rId4"/>
          <a:srcRect/>
          <a:stretch>
            <a:fillRect/>
          </a:stretch>
        </p:blipFill>
        <p:spPr bwMode="auto">
          <a:xfrm>
            <a:off x="-29499" y="1188767"/>
            <a:ext cx="12221497" cy="2240234"/>
          </a:xfrm>
          <a:prstGeom prst="rect">
            <a:avLst/>
          </a:prstGeom>
          <a:noFill/>
          <a:ln w="9525">
            <a:noFill/>
            <a:miter lim="800000"/>
            <a:headEnd/>
            <a:tailEnd/>
          </a:ln>
        </p:spPr>
      </p:pic>
      <p:sp>
        <p:nvSpPr>
          <p:cNvPr id="14" name="TextBox 13">
            <a:extLst>
              <a:ext uri="{FF2B5EF4-FFF2-40B4-BE49-F238E27FC236}">
                <a16:creationId xmlns:a16="http://schemas.microsoft.com/office/drawing/2014/main" id="{2A24B444-A521-462C-B95D-CB4E2C51A65B}"/>
              </a:ext>
            </a:extLst>
          </p:cNvPr>
          <p:cNvSpPr txBox="1"/>
          <p:nvPr/>
        </p:nvSpPr>
        <p:spPr>
          <a:xfrm>
            <a:off x="465818" y="1282698"/>
            <a:ext cx="11230865" cy="1985159"/>
          </a:xfrm>
          <a:prstGeom prst="rect">
            <a:avLst/>
          </a:prstGeom>
          <a:noFill/>
        </p:spPr>
        <p:txBody>
          <a:bodyPr wrap="square">
            <a:spAutoFit/>
          </a:bodyPr>
          <a:lstStyle/>
          <a:p>
            <a:pPr marL="0" marR="0">
              <a:spcBef>
                <a:spcPts val="0"/>
              </a:spcBef>
            </a:pPr>
            <a:r>
              <a:rPr lang="en-US" sz="2500">
                <a:effectLst/>
                <a:latin typeface="Arial" panose="020B0604020202020204" pitchFamily="34" charset="0"/>
                <a:ea typeface="Times New Roman" panose="02020603050405020304" pitchFamily="18" charset="0"/>
                <a:cs typeface="Times New Roman" panose="02020603050405020304" pitchFamily="18" charset="0"/>
              </a:rPr>
              <a:t>Thường dùng để đo tốc độ tức thời và tốc độ trung bình của vật chuyển động trong phòng thí nghiệm.</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a:p>
            <a:pPr marL="800100" lvl="1" indent="-342900">
              <a:buFont typeface="Wingdings" panose="05000000000000000000" pitchFamily="2" charset="2"/>
              <a:buChar char="§"/>
            </a:pPr>
            <a:r>
              <a:rPr lang="en-US" sz="2400">
                <a:effectLst/>
                <a:latin typeface="Arial" panose="020B0604020202020204" pitchFamily="34" charset="0"/>
                <a:ea typeface="Times New Roman" panose="02020603050405020304" pitchFamily="18" charset="0"/>
                <a:cs typeface="Times New Roman" panose="02020603050405020304" pitchFamily="18" charset="0"/>
              </a:rPr>
              <a:t>Ưu điểm: Kết quả chính xác hơn do không phụ thuộc vào người thực hiện.</a:t>
            </a:r>
            <a:endParaRPr lang="en-US" sz="2400">
              <a:effectLst/>
              <a:latin typeface="Calibri" panose="020F0502020204030204" pitchFamily="34" charset="0"/>
              <a:ea typeface="游明朝" panose="02020400000000000000" pitchFamily="18" charset="-128"/>
              <a:cs typeface="Times New Roman" panose="02020603050405020304" pitchFamily="18" charset="0"/>
            </a:endParaRPr>
          </a:p>
          <a:p>
            <a:pPr marL="800100" lvl="1" indent="-342900">
              <a:buFont typeface="Wingdings" panose="05000000000000000000" pitchFamily="2" charset="2"/>
              <a:buChar char="§"/>
            </a:pPr>
            <a:r>
              <a:rPr lang="en-US" sz="2400">
                <a:effectLst/>
                <a:latin typeface="Arial" panose="020B0604020202020204" pitchFamily="34" charset="0"/>
                <a:ea typeface="Times New Roman" panose="02020603050405020304" pitchFamily="18" charset="0"/>
                <a:cs typeface="Times New Roman" panose="02020603050405020304" pitchFamily="18" charset="0"/>
              </a:rPr>
              <a:t>Nhược điểm: Lắp đặt phức tạp, chỉ đo được cho các vật có kích thước phù hợp để có thể đi qua được cổng quang điện</a:t>
            </a:r>
            <a:r>
              <a:rPr lang="en-US" sz="2500">
                <a:effectLst/>
                <a:latin typeface="Arial" panose="020B0604020202020204" pitchFamily="34" charset="0"/>
                <a:ea typeface="Times New Roman" panose="02020603050405020304" pitchFamily="18" charset="0"/>
                <a:cs typeface="Times New Roman" panose="02020603050405020304" pitchFamily="18" charset="0"/>
              </a:rPr>
              <a:t>. </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17" name="Picture 16">
            <a:extLst>
              <a:ext uri="{FF2B5EF4-FFF2-40B4-BE49-F238E27FC236}">
                <a16:creationId xmlns:a16="http://schemas.microsoft.com/office/drawing/2014/main" id="{112130EA-DBFA-4C5A-AC8E-30846DF6E8C4}"/>
              </a:ext>
            </a:extLst>
          </p:cNvPr>
          <p:cNvPicPr>
            <a:picLocks noChangeAspect="1"/>
          </p:cNvPicPr>
          <p:nvPr/>
        </p:nvPicPr>
        <p:blipFill rotWithShape="1">
          <a:blip r:embed="rId5"/>
          <a:srcRect l="9015" t="11008" r="11153" b="39350"/>
          <a:stretch/>
        </p:blipFill>
        <p:spPr>
          <a:xfrm>
            <a:off x="725845" y="3392565"/>
            <a:ext cx="10280026" cy="3312458"/>
          </a:xfrm>
          <a:prstGeom prst="rect">
            <a:avLst/>
          </a:prstGeom>
          <a:ln>
            <a:noFill/>
          </a:ln>
          <a:effectLst>
            <a:softEdge rad="112500"/>
          </a:effectLst>
        </p:spPr>
      </p:pic>
    </p:spTree>
    <p:extLst>
      <p:ext uri="{BB962C8B-B14F-4D97-AF65-F5344CB8AC3E}">
        <p14:creationId xmlns:p14="http://schemas.microsoft.com/office/powerpoint/2010/main" val="321346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F31030B-717C-47D3-AD57-143898FF94A9}"/>
              </a:ext>
            </a:extLst>
          </p:cNvPr>
          <p:cNvGrpSpPr/>
          <p:nvPr/>
        </p:nvGrpSpPr>
        <p:grpSpPr>
          <a:xfrm>
            <a:off x="-29497" y="91162"/>
            <a:ext cx="11307097" cy="518439"/>
            <a:chOff x="74035" y="2267003"/>
            <a:chExt cx="11237038" cy="723701"/>
          </a:xfrm>
        </p:grpSpPr>
        <p:grpSp>
          <p:nvGrpSpPr>
            <p:cNvPr id="5" name="Group 70">
              <a:extLst>
                <a:ext uri="{FF2B5EF4-FFF2-40B4-BE49-F238E27FC236}">
                  <a16:creationId xmlns:a16="http://schemas.microsoft.com/office/drawing/2014/main" id="{6084CBE3-056A-4604-A311-1CEC017DC39A}"/>
                </a:ext>
              </a:extLst>
            </p:cNvPr>
            <p:cNvGrpSpPr>
              <a:grpSpLocks/>
            </p:cNvGrpSpPr>
            <p:nvPr/>
          </p:nvGrpSpPr>
          <p:grpSpPr bwMode="auto">
            <a:xfrm>
              <a:off x="286110" y="2280389"/>
              <a:ext cx="6708476" cy="708275"/>
              <a:chOff x="564748" y="3403331"/>
              <a:chExt cx="3454552" cy="1364238"/>
            </a:xfrm>
          </p:grpSpPr>
          <p:pic>
            <p:nvPicPr>
              <p:cNvPr id="8" name="Picture 8" descr="empty-green-rectangle">
                <a:extLst>
                  <a:ext uri="{FF2B5EF4-FFF2-40B4-BE49-F238E27FC236}">
                    <a16:creationId xmlns:a16="http://schemas.microsoft.com/office/drawing/2014/main" id="{14AE7536-6460-475A-A53A-CA129744D3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8" y="3403331"/>
                <a:ext cx="3454552"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87C0DE9C-D2E4-4424-A3B6-81DFB31EC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2AEEDD5F-A42E-4774-BE3A-30A393D1B06B}"/>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2</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1FFCE4B3-12FE-4D60-B9D7-3CBAF6FAF109}"/>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Một số phương pháp đo tốc độ</a:t>
              </a:r>
              <a:endParaRPr lang="en-US" sz="2500" dirty="0">
                <a:cs typeface="Arial" panose="020B0604020202020204" pitchFamily="34" charset="0"/>
              </a:endParaRPr>
            </a:p>
          </p:txBody>
        </p:sp>
      </p:grpSp>
      <p:sp>
        <p:nvSpPr>
          <p:cNvPr id="10" name="Text Box 5">
            <a:extLst>
              <a:ext uri="{FF2B5EF4-FFF2-40B4-BE49-F238E27FC236}">
                <a16:creationId xmlns:a16="http://schemas.microsoft.com/office/drawing/2014/main" id="{2E91017A-4C85-4594-AD1F-51393CD17003}"/>
              </a:ext>
            </a:extLst>
          </p:cNvPr>
          <p:cNvSpPr txBox="1">
            <a:spLocks noChangeArrowheads="1"/>
          </p:cNvSpPr>
          <p:nvPr/>
        </p:nvSpPr>
        <p:spPr bwMode="auto">
          <a:xfrm>
            <a:off x="222000" y="684221"/>
            <a:ext cx="103698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50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 Súng bắn tốc độ:</a:t>
            </a:r>
            <a:endParaRPr lang="en-US" altLang="en-US" sz="2200" i="1">
              <a:solidFill>
                <a:srgbClr val="00B050"/>
              </a:solidFill>
              <a:cs typeface="Arial" panose="020B0604020202020204" pitchFamily="34" charset="0"/>
            </a:endParaRPr>
          </a:p>
        </p:txBody>
      </p:sp>
      <p:pic>
        <p:nvPicPr>
          <p:cNvPr id="13" name="Picture 4" descr="empty-blue-rectangle">
            <a:extLst>
              <a:ext uri="{FF2B5EF4-FFF2-40B4-BE49-F238E27FC236}">
                <a16:creationId xmlns:a16="http://schemas.microsoft.com/office/drawing/2014/main" id="{ED8CE8C4-251D-4524-ADF3-7D8D763879E7}"/>
              </a:ext>
            </a:extLst>
          </p:cNvPr>
          <p:cNvPicPr>
            <a:picLocks noChangeAspect="1" noChangeArrowheads="1"/>
          </p:cNvPicPr>
          <p:nvPr/>
        </p:nvPicPr>
        <p:blipFill>
          <a:blip r:embed="rId4"/>
          <a:srcRect/>
          <a:stretch>
            <a:fillRect/>
          </a:stretch>
        </p:blipFill>
        <p:spPr bwMode="auto">
          <a:xfrm>
            <a:off x="-29499" y="1188767"/>
            <a:ext cx="12221497" cy="2240234"/>
          </a:xfrm>
          <a:prstGeom prst="rect">
            <a:avLst/>
          </a:prstGeom>
          <a:noFill/>
          <a:ln w="9525">
            <a:noFill/>
            <a:miter lim="800000"/>
            <a:headEnd/>
            <a:tailEnd/>
          </a:ln>
        </p:spPr>
      </p:pic>
      <p:sp>
        <p:nvSpPr>
          <p:cNvPr id="14" name="TextBox 13">
            <a:extLst>
              <a:ext uri="{FF2B5EF4-FFF2-40B4-BE49-F238E27FC236}">
                <a16:creationId xmlns:a16="http://schemas.microsoft.com/office/drawing/2014/main" id="{2A24B444-A521-462C-B95D-CB4E2C51A65B}"/>
              </a:ext>
            </a:extLst>
          </p:cNvPr>
          <p:cNvSpPr txBox="1"/>
          <p:nvPr/>
        </p:nvSpPr>
        <p:spPr>
          <a:xfrm>
            <a:off x="533400" y="1300916"/>
            <a:ext cx="10811782" cy="1246495"/>
          </a:xfrm>
          <a:prstGeom prst="rect">
            <a:avLst/>
          </a:prstGeom>
          <a:noFill/>
        </p:spPr>
        <p:txBody>
          <a:bodyPr wrap="square">
            <a:spAutoFit/>
          </a:bodyPr>
          <a:lstStyle/>
          <a:p>
            <a:pPr marL="0" marR="0">
              <a:spcBef>
                <a:spcPts val="0"/>
              </a:spcBef>
            </a:pPr>
            <a:r>
              <a:rPr lang="en-US" sz="2500">
                <a:effectLst/>
                <a:latin typeface="Arial" panose="020B0604020202020204" pitchFamily="34" charset="0"/>
                <a:ea typeface="Times New Roman" panose="02020603050405020304" pitchFamily="18" charset="0"/>
                <a:cs typeface="Times New Roman" panose="02020603050405020304" pitchFamily="18" charset="0"/>
              </a:rPr>
              <a:t>Đo trực tiếp tốc độ tức thời của các phương tiện giao thông. </a:t>
            </a:r>
          </a:p>
          <a:p>
            <a:pPr marL="0" marR="0">
              <a:spcBef>
                <a:spcPts val="0"/>
              </a:spcBef>
            </a:pPr>
            <a:r>
              <a:rPr lang="en-US" sz="2500">
                <a:effectLst/>
                <a:latin typeface="Arial" panose="020B0604020202020204" pitchFamily="34" charset="0"/>
                <a:ea typeface="Times New Roman" panose="02020603050405020304" pitchFamily="18" charset="0"/>
                <a:cs typeface="Times New Roman" panose="02020603050405020304" pitchFamily="18" charset="0"/>
              </a:rPr>
              <a:t>Thường được Cảnh sát giao thông sử dụng trong việc kiểm soát tốc độ của các phương tiện giao thông khi di chuyển trên đường.</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16" name="Content Placeholder 4" descr="A picture containing text, outdoor, road, way&#10;&#10;Description automatically generated">
            <a:extLst>
              <a:ext uri="{FF2B5EF4-FFF2-40B4-BE49-F238E27FC236}">
                <a16:creationId xmlns:a16="http://schemas.microsoft.com/office/drawing/2014/main" id="{A1CB6708-D4B8-42D5-9A39-56349F970BA2}"/>
              </a:ext>
            </a:extLst>
          </p:cNvPr>
          <p:cNvPicPr>
            <a:picLocks noChangeAspect="1"/>
          </p:cNvPicPr>
          <p:nvPr/>
        </p:nvPicPr>
        <p:blipFill rotWithShape="1">
          <a:blip r:embed="rId5">
            <a:extLst>
              <a:ext uri="{28A0092B-C50C-407E-A947-70E740481C1C}">
                <a14:useLocalDpi xmlns:a14="http://schemas.microsoft.com/office/drawing/2010/main" val="0"/>
              </a:ext>
            </a:extLst>
          </a:blip>
          <a:srcRect l="16553" r="3996" b="13622"/>
          <a:stretch/>
        </p:blipFill>
        <p:spPr>
          <a:xfrm>
            <a:off x="6106639" y="3532030"/>
            <a:ext cx="5338309" cy="3225219"/>
          </a:xfrm>
          <a:prstGeom prst="rect">
            <a:avLst/>
          </a:prstGeom>
          <a:ln>
            <a:noFill/>
          </a:ln>
          <a:effectLst>
            <a:softEdge rad="112500"/>
          </a:effectLst>
        </p:spPr>
      </p:pic>
      <p:pic>
        <p:nvPicPr>
          <p:cNvPr id="17" name="Content Placeholder 4" descr="A picture containing text, way, road, outdoor&#10;&#10;Description automatically generated">
            <a:extLst>
              <a:ext uri="{FF2B5EF4-FFF2-40B4-BE49-F238E27FC236}">
                <a16:creationId xmlns:a16="http://schemas.microsoft.com/office/drawing/2014/main" id="{0399B9E1-7C22-B670-FC2D-3D3CCAAF36FF}"/>
              </a:ext>
            </a:extLst>
          </p:cNvPr>
          <p:cNvPicPr>
            <a:picLocks noChangeAspect="1"/>
          </p:cNvPicPr>
          <p:nvPr/>
        </p:nvPicPr>
        <p:blipFill rotWithShape="1">
          <a:blip r:embed="rId6">
            <a:extLst>
              <a:ext uri="{28A0092B-C50C-407E-A947-70E740481C1C}">
                <a14:useLocalDpi xmlns:a14="http://schemas.microsoft.com/office/drawing/2010/main" val="0"/>
              </a:ext>
            </a:extLst>
          </a:blip>
          <a:srcRect l="16666" t="1298" r="23913" b="1661"/>
          <a:stretch/>
        </p:blipFill>
        <p:spPr>
          <a:xfrm>
            <a:off x="476168" y="3541151"/>
            <a:ext cx="5619832" cy="3164450"/>
          </a:xfrm>
          <a:prstGeom prst="rect">
            <a:avLst/>
          </a:prstGeom>
          <a:ln>
            <a:noFill/>
          </a:ln>
          <a:effectLst>
            <a:softEdge rad="112500"/>
          </a:effectLst>
        </p:spPr>
      </p:pic>
      <p:sp>
        <p:nvSpPr>
          <p:cNvPr id="15" name="TextBox 14">
            <a:extLst>
              <a:ext uri="{FF2B5EF4-FFF2-40B4-BE49-F238E27FC236}">
                <a16:creationId xmlns:a16="http://schemas.microsoft.com/office/drawing/2014/main" id="{B26C4957-8FAB-4094-C4CE-393373375673}"/>
              </a:ext>
            </a:extLst>
          </p:cNvPr>
          <p:cNvSpPr txBox="1"/>
          <p:nvPr/>
        </p:nvSpPr>
        <p:spPr>
          <a:xfrm>
            <a:off x="956808" y="2544214"/>
            <a:ext cx="10811782" cy="861774"/>
          </a:xfrm>
          <a:prstGeom prst="rect">
            <a:avLst/>
          </a:prstGeom>
          <a:noFill/>
        </p:spPr>
        <p:txBody>
          <a:bodyPr wrap="square">
            <a:spAutoFit/>
          </a:bodyPr>
          <a:lstStyle/>
          <a:p>
            <a:pPr marL="342900" marR="0" indent="-342900">
              <a:spcBef>
                <a:spcPts val="0"/>
              </a:spcBef>
              <a:buFont typeface="Arial" panose="020B0604020202020204" pitchFamily="34" charset="0"/>
              <a:buChar char="•"/>
            </a:pPr>
            <a:r>
              <a:rPr lang="en-US" sz="2500" i="1">
                <a:effectLst/>
                <a:latin typeface="Arial" panose="020B0604020202020204" pitchFamily="34" charset="0"/>
                <a:ea typeface="Times New Roman" panose="02020603050405020304" pitchFamily="18" charset="0"/>
                <a:cs typeface="Times New Roman" panose="02020603050405020304" pitchFamily="18" charset="0"/>
              </a:rPr>
              <a:t>Ưu điểm: Đo trực tiếp tốc độ tức thời với độ chính xác cao. </a:t>
            </a:r>
          </a:p>
          <a:p>
            <a:pPr marL="342900" marR="0" indent="-342900">
              <a:spcBef>
                <a:spcPts val="0"/>
              </a:spcBef>
              <a:buFont typeface="Arial" panose="020B0604020202020204" pitchFamily="34" charset="0"/>
              <a:buChar char="•"/>
            </a:pPr>
            <a:r>
              <a:rPr lang="en-US" sz="2500" i="1">
                <a:effectLst/>
                <a:latin typeface="Arial" panose="020B0604020202020204" pitchFamily="34" charset="0"/>
                <a:ea typeface="Times New Roman" panose="02020603050405020304" pitchFamily="18" charset="0"/>
                <a:cs typeface="Times New Roman" panose="02020603050405020304" pitchFamily="18" charset="0"/>
              </a:rPr>
              <a:t>Nhược điểm: Giá thành cao.</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96606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Vận dụng</a:t>
              </a:r>
            </a:p>
          </p:txBody>
        </p:sp>
      </p:grpSp>
      <p:sp>
        <p:nvSpPr>
          <p:cNvPr id="20" name="TextBox 19">
            <a:extLst>
              <a:ext uri="{FF2B5EF4-FFF2-40B4-BE49-F238E27FC236}">
                <a16:creationId xmlns:a16="http://schemas.microsoft.com/office/drawing/2014/main" id="{4E8F817D-905D-49E9-8367-8B786323AE06}"/>
              </a:ext>
            </a:extLst>
          </p:cNvPr>
          <p:cNvSpPr txBox="1"/>
          <p:nvPr/>
        </p:nvSpPr>
        <p:spPr>
          <a:xfrm>
            <a:off x="914400" y="946185"/>
            <a:ext cx="10591800" cy="483209"/>
          </a:xfrm>
          <a:prstGeom prst="rect">
            <a:avLst/>
          </a:prstGeom>
          <a:noFill/>
        </p:spPr>
        <p:txBody>
          <a:bodyPr wrap="square">
            <a:spAutoFit/>
          </a:bodyPr>
          <a:lstStyle/>
          <a:p>
            <a:pPr marL="0" marR="0" algn="ctr">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rPr>
              <a:t>Hãy tìm hiểu nguyên tắc đo tốc độ tức thời của tốc kể ô tô hoặc xe máy </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FF954BD4-90BC-4035-9E6F-31BFACDB0E82}"/>
              </a:ext>
            </a:extLst>
          </p:cNvPr>
          <p:cNvSpPr/>
          <p:nvPr/>
        </p:nvSpPr>
        <p:spPr>
          <a:xfrm>
            <a:off x="471959" y="857720"/>
            <a:ext cx="11248080" cy="726345"/>
          </a:xfrm>
          <a:prstGeom prst="roundRect">
            <a:avLst>
              <a:gd name="adj" fmla="val 8564"/>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close-up of a human brain&#10;&#10;Description automatically generated with low confidence">
            <a:extLst>
              <a:ext uri="{FF2B5EF4-FFF2-40B4-BE49-F238E27FC236}">
                <a16:creationId xmlns:a16="http://schemas.microsoft.com/office/drawing/2014/main" id="{CE79AAE7-A03D-4117-ADE0-B916D17B91D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50" b="99000" l="10000" r="90000">
                        <a14:foregroundMark x1="50667" y1="4750" x2="50667" y2="4750"/>
                        <a14:foregroundMark x1="40000" y1="99000" x2="40000" y2="99000"/>
                      </a14:backgroundRemoval>
                    </a14:imgEffect>
                  </a14:imgLayer>
                </a14:imgProps>
              </a:ext>
              <a:ext uri="{28A0092B-C50C-407E-A947-70E740481C1C}">
                <a14:useLocalDpi xmlns:a14="http://schemas.microsoft.com/office/drawing/2010/main" val="0"/>
              </a:ext>
            </a:extLst>
          </a:blip>
          <a:srcRect l="12059" t="-7355" r="10163" b="93"/>
          <a:stretch/>
        </p:blipFill>
        <p:spPr>
          <a:xfrm flipH="1">
            <a:off x="0" y="304787"/>
            <a:ext cx="1066800" cy="944478"/>
          </a:xfrm>
          <a:prstGeom prst="rect">
            <a:avLst/>
          </a:prstGeom>
        </p:spPr>
      </p:pic>
      <p:pic>
        <p:nvPicPr>
          <p:cNvPr id="4" name="Picture 3" descr="A close up of a car dashboard&#10;&#10;Description automatically generated with low confidence">
            <a:extLst>
              <a:ext uri="{FF2B5EF4-FFF2-40B4-BE49-F238E27FC236}">
                <a16:creationId xmlns:a16="http://schemas.microsoft.com/office/drawing/2014/main" id="{560AB90C-A8C6-4AE2-A912-CE93175C11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2635" y="2061184"/>
            <a:ext cx="5062804" cy="3816575"/>
          </a:xfrm>
          <a:prstGeom prst="rect">
            <a:avLst/>
          </a:prstGeom>
          <a:ln>
            <a:noFill/>
          </a:ln>
          <a:effectLst>
            <a:softEdge rad="112500"/>
          </a:effectLst>
        </p:spPr>
      </p:pic>
      <p:sp>
        <p:nvSpPr>
          <p:cNvPr id="19" name="TextBox 18">
            <a:extLst>
              <a:ext uri="{FF2B5EF4-FFF2-40B4-BE49-F238E27FC236}">
                <a16:creationId xmlns:a16="http://schemas.microsoft.com/office/drawing/2014/main" id="{41444ABB-DC3F-42E8-926C-4EABF584DE9E}"/>
              </a:ext>
            </a:extLst>
          </p:cNvPr>
          <p:cNvSpPr txBox="1"/>
          <p:nvPr/>
        </p:nvSpPr>
        <p:spPr>
          <a:xfrm>
            <a:off x="7231753" y="5993460"/>
            <a:ext cx="4114800" cy="430887"/>
          </a:xfrm>
          <a:prstGeom prst="rect">
            <a:avLst/>
          </a:prstGeom>
          <a:noFill/>
        </p:spPr>
        <p:txBody>
          <a:bodyPr wrap="square">
            <a:spAutoFit/>
          </a:bodyPr>
          <a:lstStyle/>
          <a:p>
            <a:pPr algn="ctr"/>
            <a:r>
              <a:rPr lang="en-US" sz="2200">
                <a:latin typeface="Arial" panose="020B0604020202020204" pitchFamily="34" charset="0"/>
                <a:ea typeface="Times New Roman" panose="02020603050405020304" pitchFamily="18" charset="0"/>
              </a:rPr>
              <a:t>T</a:t>
            </a:r>
            <a:r>
              <a:rPr lang="en-US" sz="2200">
                <a:effectLst/>
                <a:latin typeface="Arial" panose="020B0604020202020204" pitchFamily="34" charset="0"/>
                <a:ea typeface="Times New Roman" panose="02020603050405020304" pitchFamily="18" charset="0"/>
              </a:rPr>
              <a:t>ốc kế trên xe máy </a:t>
            </a:r>
            <a:endParaRPr lang="en-US" sz="2200"/>
          </a:p>
        </p:txBody>
      </p:sp>
      <p:sp>
        <p:nvSpPr>
          <p:cNvPr id="21" name="TextBox 20">
            <a:extLst>
              <a:ext uri="{FF2B5EF4-FFF2-40B4-BE49-F238E27FC236}">
                <a16:creationId xmlns:a16="http://schemas.microsoft.com/office/drawing/2014/main" id="{6A84822D-577F-42B3-8F13-0E7C446C2A3B}"/>
              </a:ext>
            </a:extLst>
          </p:cNvPr>
          <p:cNvSpPr txBox="1"/>
          <p:nvPr/>
        </p:nvSpPr>
        <p:spPr>
          <a:xfrm>
            <a:off x="1371600" y="5911815"/>
            <a:ext cx="4114800" cy="430887"/>
          </a:xfrm>
          <a:prstGeom prst="rect">
            <a:avLst/>
          </a:prstGeom>
          <a:noFill/>
        </p:spPr>
        <p:txBody>
          <a:bodyPr wrap="square">
            <a:spAutoFit/>
          </a:bodyPr>
          <a:lstStyle/>
          <a:p>
            <a:pPr algn="ctr"/>
            <a:r>
              <a:rPr lang="en-US" sz="2200">
                <a:latin typeface="Arial" panose="020B0604020202020204" pitchFamily="34" charset="0"/>
                <a:ea typeface="Times New Roman" panose="02020603050405020304" pitchFamily="18" charset="0"/>
              </a:rPr>
              <a:t>T</a:t>
            </a:r>
            <a:r>
              <a:rPr lang="en-US" sz="2200">
                <a:effectLst/>
                <a:latin typeface="Arial" panose="020B0604020202020204" pitchFamily="34" charset="0"/>
                <a:ea typeface="Times New Roman" panose="02020603050405020304" pitchFamily="18" charset="0"/>
              </a:rPr>
              <a:t>ốc kế trên ô tô</a:t>
            </a:r>
            <a:endParaRPr lang="en-US" sz="2200"/>
          </a:p>
        </p:txBody>
      </p:sp>
      <p:pic>
        <p:nvPicPr>
          <p:cNvPr id="13" name="Picture 12" descr="A close up of a car dashboard&#10;&#10;Description automatically generated with medium confidence">
            <a:extLst>
              <a:ext uri="{FF2B5EF4-FFF2-40B4-BE49-F238E27FC236}">
                <a16:creationId xmlns:a16="http://schemas.microsoft.com/office/drawing/2014/main" id="{D8D731A6-BE53-DD7C-1206-3E30025128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159" y="2149698"/>
            <a:ext cx="5964898" cy="3728061"/>
          </a:xfrm>
          <a:prstGeom prst="rect">
            <a:avLst/>
          </a:prstGeom>
          <a:ln>
            <a:noFill/>
          </a:ln>
          <a:effectLst>
            <a:softEdge rad="112500"/>
          </a:effectLst>
        </p:spPr>
      </p:pic>
    </p:spTree>
    <p:extLst>
      <p:ext uri="{BB962C8B-B14F-4D97-AF65-F5344CB8AC3E}">
        <p14:creationId xmlns:p14="http://schemas.microsoft.com/office/powerpoint/2010/main" val="259077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972A971-6386-4637-8A76-5F1F8C87A23F}"/>
              </a:ext>
            </a:extLst>
          </p:cNvPr>
          <p:cNvGrpSpPr/>
          <p:nvPr/>
        </p:nvGrpSpPr>
        <p:grpSpPr>
          <a:xfrm>
            <a:off x="4800600" y="89712"/>
            <a:ext cx="2590800"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D4977658-A03D-4667-83C4-61859818802B}"/>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E9688866-0170-4CCF-8EA2-CCEEF76AA647}"/>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sp>
        <p:nvSpPr>
          <p:cNvPr id="22" name="Text Box 29">
            <a:extLst>
              <a:ext uri="{FF2B5EF4-FFF2-40B4-BE49-F238E27FC236}">
                <a16:creationId xmlns:a16="http://schemas.microsoft.com/office/drawing/2014/main" id="{E88133D2-968C-4155-AD04-FB3DD178652B}"/>
              </a:ext>
            </a:extLst>
          </p:cNvPr>
          <p:cNvSpPr txBox="1">
            <a:spLocks noChangeArrowheads="1"/>
          </p:cNvSpPr>
          <p:nvPr/>
        </p:nvSpPr>
        <p:spPr bwMode="auto">
          <a:xfrm>
            <a:off x="838200" y="691667"/>
            <a:ext cx="11125200" cy="1257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500"/>
              </a:spcAft>
            </a:pPr>
            <a:r>
              <a:rPr lang="en-US" sz="2400">
                <a:effectLst/>
                <a:latin typeface="Arial" panose="020B0604020202020204" pitchFamily="34" charset="0"/>
                <a:ea typeface="Times New Roman" panose="02020603050405020304" pitchFamily="18" charset="0"/>
                <a:cs typeface="Times New Roman" panose="02020603050405020304" pitchFamily="18" charset="0"/>
              </a:rPr>
              <a:t>Muốn biết chuyển động của một vật là nhanh hay chậm tại một thời điểm nào đó, ta cần đo được tốc độ tức thời của chúng. Trong thực tế, có những phương pháp đo tốc độ tức thời thông dụng nào và ưu, nhược điểm của chúng ra sao?</a:t>
            </a:r>
            <a:endParaRPr lang="en-US" sz="240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16" name="Picture 15" descr="A close-up of a motorcycle&#10;&#10;Description automatically generated with medium confidence">
            <a:extLst>
              <a:ext uri="{FF2B5EF4-FFF2-40B4-BE49-F238E27FC236}">
                <a16:creationId xmlns:a16="http://schemas.microsoft.com/office/drawing/2014/main" id="{2F9DF258-A9BC-4AD1-A062-B60A386D700F}"/>
              </a:ext>
            </a:extLst>
          </p:cNvPr>
          <p:cNvPicPr>
            <a:picLocks noChangeAspect="1"/>
          </p:cNvPicPr>
          <p:nvPr/>
        </p:nvPicPr>
        <p:blipFill rotWithShape="1">
          <a:blip r:embed="rId2">
            <a:extLst>
              <a:ext uri="{28A0092B-C50C-407E-A947-70E740481C1C}">
                <a14:useLocalDpi xmlns:a14="http://schemas.microsoft.com/office/drawing/2010/main" val="0"/>
              </a:ext>
            </a:extLst>
          </a:blip>
          <a:srcRect l="1209" t="7149"/>
          <a:stretch/>
        </p:blipFill>
        <p:spPr>
          <a:xfrm>
            <a:off x="4114800" y="2227436"/>
            <a:ext cx="3012089" cy="3778580"/>
          </a:xfrm>
          <a:prstGeom prst="rect">
            <a:avLst/>
          </a:prstGeom>
          <a:ln>
            <a:noFill/>
          </a:ln>
          <a:effectLst>
            <a:softEdge rad="112500"/>
          </a:effectLst>
        </p:spPr>
      </p:pic>
      <p:pic>
        <p:nvPicPr>
          <p:cNvPr id="19" name="Picture 18" descr="A police officer looking at a car on the road&#10;&#10;Description automatically generated with low confidence">
            <a:extLst>
              <a:ext uri="{FF2B5EF4-FFF2-40B4-BE49-F238E27FC236}">
                <a16:creationId xmlns:a16="http://schemas.microsoft.com/office/drawing/2014/main" id="{D52F1C4E-BC31-4F32-87F2-F199E1C0E73A}"/>
              </a:ext>
            </a:extLst>
          </p:cNvPr>
          <p:cNvPicPr>
            <a:picLocks noChangeAspect="1"/>
          </p:cNvPicPr>
          <p:nvPr/>
        </p:nvPicPr>
        <p:blipFill rotWithShape="1">
          <a:blip r:embed="rId3">
            <a:extLst>
              <a:ext uri="{28A0092B-C50C-407E-A947-70E740481C1C}">
                <a14:useLocalDpi xmlns:a14="http://schemas.microsoft.com/office/drawing/2010/main" val="0"/>
              </a:ext>
            </a:extLst>
          </a:blip>
          <a:srcRect l="16021"/>
          <a:stretch/>
        </p:blipFill>
        <p:spPr>
          <a:xfrm>
            <a:off x="7059814" y="2227436"/>
            <a:ext cx="4835401" cy="3747049"/>
          </a:xfrm>
          <a:prstGeom prst="rect">
            <a:avLst/>
          </a:prstGeom>
          <a:ln>
            <a:noFill/>
          </a:ln>
          <a:effectLst>
            <a:softEdge rad="112500"/>
          </a:effectLst>
        </p:spPr>
      </p:pic>
      <p:pic>
        <p:nvPicPr>
          <p:cNvPr id="10" name="Content Placeholder 7" descr="A person holding a watch&#10;&#10;Description automatically generated with medium confidence">
            <a:extLst>
              <a:ext uri="{FF2B5EF4-FFF2-40B4-BE49-F238E27FC236}">
                <a16:creationId xmlns:a16="http://schemas.microsoft.com/office/drawing/2014/main" id="{9DDE1B87-8C23-4A31-86C6-654BDC582E2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09600" y="2224808"/>
            <a:ext cx="3326090" cy="3747049"/>
          </a:xfrm>
        </p:spPr>
      </p:pic>
      <p:sp>
        <p:nvSpPr>
          <p:cNvPr id="11" name="Rectangle: Rounded Corners 10">
            <a:extLst>
              <a:ext uri="{FF2B5EF4-FFF2-40B4-BE49-F238E27FC236}">
                <a16:creationId xmlns:a16="http://schemas.microsoft.com/office/drawing/2014/main" id="{C91D058C-A066-6A33-1663-9D7A34FA763A}"/>
              </a:ext>
            </a:extLst>
          </p:cNvPr>
          <p:cNvSpPr/>
          <p:nvPr/>
        </p:nvSpPr>
        <p:spPr>
          <a:xfrm>
            <a:off x="541405" y="718933"/>
            <a:ext cx="11421995" cy="1230707"/>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12" name="Picture 11" descr="Logo&#10;&#10;Description automatically generated with low confidence">
            <a:extLst>
              <a:ext uri="{FF2B5EF4-FFF2-40B4-BE49-F238E27FC236}">
                <a16:creationId xmlns:a16="http://schemas.microsoft.com/office/drawing/2014/main" id="{A9BF6D74-5DD7-73E3-CCFB-61352F9622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559" b="93824" l="10000" r="90000">
                        <a14:foregroundMark x1="43889" y1="11912" x2="43889" y2="11912"/>
                        <a14:foregroundMark x1="28333" y1="16912" x2="34778" y2="10735"/>
                        <a14:foregroundMark x1="34778" y1="10735" x2="53667" y2="7059"/>
                        <a14:foregroundMark x1="53667" y1="7059" x2="63222" y2="9559"/>
                        <a14:foregroundMark x1="63222" y1="9559" x2="72222" y2="17500"/>
                        <a14:foregroundMark x1="26778" y1="81176" x2="34333" y2="89853"/>
                        <a14:foregroundMark x1="34333" y1="89853" x2="43556" y2="93824"/>
                        <a14:foregroundMark x1="43556" y1="93824" x2="61778" y2="89706"/>
                        <a14:foregroundMark x1="61778" y1="89706" x2="68778" y2="86618"/>
                        <a14:foregroundMark x1="68778" y1="86618" x2="74222" y2="81765"/>
                        <a14:foregroundMark x1="74222" y1="81765" x2="75222" y2="76765"/>
                        <a14:backgroundMark x1="53000" y1="10588" x2="53000" y2="10588"/>
                      </a14:backgroundRemoval>
                    </a14:imgEffect>
                  </a14:imgLayer>
                </a14:imgProps>
              </a:ext>
              <a:ext uri="{28A0092B-C50C-407E-A947-70E740481C1C}">
                <a14:useLocalDpi xmlns:a14="http://schemas.microsoft.com/office/drawing/2010/main" val="0"/>
              </a:ext>
            </a:extLst>
          </a:blip>
          <a:stretch>
            <a:fillRect/>
          </a:stretch>
        </p:blipFill>
        <p:spPr>
          <a:xfrm>
            <a:off x="76200" y="329429"/>
            <a:ext cx="1008529" cy="762000"/>
          </a:xfrm>
          <a:prstGeom prst="rect">
            <a:avLst/>
          </a:prstGeom>
        </p:spPr>
      </p:pic>
    </p:spTree>
    <p:extLst>
      <p:ext uri="{BB962C8B-B14F-4D97-AF65-F5344CB8AC3E}">
        <p14:creationId xmlns:p14="http://schemas.microsoft.com/office/powerpoint/2010/main" val="23320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91162"/>
            <a:ext cx="11307097" cy="518439"/>
            <a:chOff x="74035" y="2267003"/>
            <a:chExt cx="11237038" cy="723701"/>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8" y="2280389"/>
              <a:ext cx="5118194" cy="708275"/>
              <a:chOff x="564747" y="3403331"/>
              <a:chExt cx="263563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263563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Thí nghiệm đo tốc độ</a:t>
              </a:r>
              <a:endParaRPr lang="en-US" sz="2500" dirty="0">
                <a:cs typeface="Arial" panose="020B0604020202020204" pitchFamily="34" charset="0"/>
              </a:endParaRPr>
            </a:p>
          </p:txBody>
        </p:sp>
      </p:grpSp>
      <p:sp>
        <p:nvSpPr>
          <p:cNvPr id="22" name="Text Box 5">
            <a:extLst>
              <a:ext uri="{FF2B5EF4-FFF2-40B4-BE49-F238E27FC236}">
                <a16:creationId xmlns:a16="http://schemas.microsoft.com/office/drawing/2014/main" id="{70325BA7-D0D0-4705-9519-80881D255FA8}"/>
              </a:ext>
            </a:extLst>
          </p:cNvPr>
          <p:cNvSpPr txBox="1">
            <a:spLocks noChangeArrowheads="1"/>
          </p:cNvSpPr>
          <p:nvPr/>
        </p:nvSpPr>
        <p:spPr bwMode="auto">
          <a:xfrm>
            <a:off x="338942" y="778732"/>
            <a:ext cx="10869774"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500" i="1">
                <a:solidFill>
                  <a:srgbClr val="00B050"/>
                </a:solidFill>
                <a:effectLst/>
                <a:ea typeface="Times New Roman" panose="02020603050405020304" pitchFamily="18" charset="0"/>
                <a:cs typeface="Times New Roman" panose="02020603050405020304" pitchFamily="18" charset="0"/>
              </a:rPr>
              <a:t>Mục đích</a:t>
            </a:r>
            <a:r>
              <a:rPr lang="en-US" sz="2500">
                <a:solidFill>
                  <a:srgbClr val="0070C0"/>
                </a:solidFill>
                <a:effectLst/>
                <a:ea typeface="Times New Roman" panose="02020603050405020304" pitchFamily="18" charset="0"/>
                <a:cs typeface="Times New Roman" panose="02020603050405020304" pitchFamily="18" charset="0"/>
              </a:rPr>
              <a:t>: </a:t>
            </a:r>
            <a:r>
              <a:rPr lang="en-US" sz="2500">
                <a:effectLst/>
                <a:ea typeface="Times New Roman" panose="02020603050405020304" pitchFamily="18" charset="0"/>
              </a:rPr>
              <a:t>Đo được tốc độ tức thời của vật chuyển động</a:t>
            </a:r>
            <a:endParaRPr lang="en-US" altLang="en-US" sz="2500" i="1">
              <a:cs typeface="Arial" panose="020B0604020202020204" pitchFamily="34" charset="0"/>
            </a:endParaRPr>
          </a:p>
        </p:txBody>
      </p:sp>
      <p:sp>
        <p:nvSpPr>
          <p:cNvPr id="25" name="Text Box 5">
            <a:extLst>
              <a:ext uri="{FF2B5EF4-FFF2-40B4-BE49-F238E27FC236}">
                <a16:creationId xmlns:a16="http://schemas.microsoft.com/office/drawing/2014/main" id="{3741E156-1B26-4BC9-88C4-E903A660C926}"/>
              </a:ext>
            </a:extLst>
          </p:cNvPr>
          <p:cNvSpPr txBox="1">
            <a:spLocks noChangeArrowheads="1"/>
          </p:cNvSpPr>
          <p:nvPr/>
        </p:nvSpPr>
        <p:spPr bwMode="auto">
          <a:xfrm>
            <a:off x="324457" y="1302655"/>
            <a:ext cx="2266343"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500" i="1" dirty="0" err="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Dụng</a:t>
            </a:r>
            <a:r>
              <a:rPr lang="en-US" sz="2500" i="1" dirty="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cụ</a:t>
            </a:r>
            <a:r>
              <a:rPr lang="en-US" sz="25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altLang="en-US" sz="2200" i="1" dirty="0">
              <a:cs typeface="Arial" panose="020B0604020202020204" pitchFamily="34" charset="0"/>
            </a:endParaRPr>
          </a:p>
        </p:txBody>
      </p:sp>
      <p:pic>
        <p:nvPicPr>
          <p:cNvPr id="17" name="Picture 4" descr="empty-blue-rectangle">
            <a:extLst>
              <a:ext uri="{FF2B5EF4-FFF2-40B4-BE49-F238E27FC236}">
                <a16:creationId xmlns:a16="http://schemas.microsoft.com/office/drawing/2014/main" id="{272B11C8-AD02-44AD-B865-6A8FCD5CD1AC}"/>
              </a:ext>
            </a:extLst>
          </p:cNvPr>
          <p:cNvPicPr>
            <a:picLocks noChangeAspect="1" noChangeArrowheads="1"/>
          </p:cNvPicPr>
          <p:nvPr/>
        </p:nvPicPr>
        <p:blipFill>
          <a:blip r:embed="rId4"/>
          <a:srcRect/>
          <a:stretch>
            <a:fillRect/>
          </a:stretch>
        </p:blipFill>
        <p:spPr bwMode="auto">
          <a:xfrm>
            <a:off x="183898" y="1893934"/>
            <a:ext cx="6674102" cy="4893925"/>
          </a:xfrm>
          <a:prstGeom prst="rect">
            <a:avLst/>
          </a:prstGeom>
          <a:noFill/>
          <a:ln w="9525">
            <a:noFill/>
            <a:miter lim="800000"/>
            <a:headEnd/>
            <a:tailEnd/>
          </a:ln>
        </p:spPr>
      </p:pic>
      <p:sp>
        <p:nvSpPr>
          <p:cNvPr id="18" name="Text Box 29">
            <a:extLst>
              <a:ext uri="{FF2B5EF4-FFF2-40B4-BE49-F238E27FC236}">
                <a16:creationId xmlns:a16="http://schemas.microsoft.com/office/drawing/2014/main" id="{94E41343-9669-4962-8A97-44D2510076A5}"/>
              </a:ext>
            </a:extLst>
          </p:cNvPr>
          <p:cNvSpPr txBox="1">
            <a:spLocks noChangeArrowheads="1"/>
          </p:cNvSpPr>
          <p:nvPr/>
        </p:nvSpPr>
        <p:spPr bwMode="auto">
          <a:xfrm>
            <a:off x="564283" y="2135862"/>
            <a:ext cx="5988917"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marR="0" indent="-342900">
              <a:spcBef>
                <a:spcPts val="0"/>
              </a:spcBef>
              <a:buFontTx/>
              <a:buChar char="-"/>
            </a:pPr>
            <a:r>
              <a:rPr lang="en-US" sz="2200">
                <a:effectLst/>
                <a:latin typeface="Arial" panose="020B0604020202020204" pitchFamily="34" charset="0"/>
                <a:ea typeface="Times New Roman" panose="02020603050405020304" pitchFamily="18" charset="0"/>
              </a:rPr>
              <a:t>Đồng hồ đo thời gian hiện số có sai số dụng cụ 0,001 s (1). </a:t>
            </a:r>
          </a:p>
          <a:p>
            <a:pPr marL="342900" marR="0" indent="-342900">
              <a:spcBef>
                <a:spcPts val="0"/>
              </a:spcBef>
              <a:buFontTx/>
              <a:buChar char="-"/>
            </a:pPr>
            <a:r>
              <a:rPr lang="en-US" sz="2200">
                <a:effectLst/>
                <a:latin typeface="Arial" panose="020B0604020202020204" pitchFamily="34" charset="0"/>
                <a:ea typeface="Times New Roman" panose="02020603050405020304" pitchFamily="18" charset="0"/>
              </a:rPr>
              <a:t>Máng định hướng thẳng dài khoảng 1 m có đoạn dốc nghiêng (độ dốc không đổi) và đoạn nằm ngang (2).</a:t>
            </a:r>
          </a:p>
          <a:p>
            <a:pPr marL="342900" marR="0" indent="-342900">
              <a:spcBef>
                <a:spcPts val="0"/>
              </a:spcBef>
              <a:buFontTx/>
              <a:buChar char="-"/>
            </a:pPr>
            <a:r>
              <a:rPr lang="en-US" sz="2200">
                <a:effectLst/>
                <a:latin typeface="Arial" panose="020B0604020202020204" pitchFamily="34" charset="0"/>
                <a:ea typeface="Times New Roman" panose="02020603050405020304" pitchFamily="18" charset="0"/>
              </a:rPr>
              <a:t>Viên bi thép (3). </a:t>
            </a:r>
          </a:p>
        </p:txBody>
      </p:sp>
      <p:pic>
        <p:nvPicPr>
          <p:cNvPr id="3" name="Picture 2">
            <a:extLst>
              <a:ext uri="{FF2B5EF4-FFF2-40B4-BE49-F238E27FC236}">
                <a16:creationId xmlns:a16="http://schemas.microsoft.com/office/drawing/2014/main" id="{897002B5-4C9B-4AF9-939C-99B00CB73B5F}"/>
              </a:ext>
            </a:extLst>
          </p:cNvPr>
          <p:cNvPicPr>
            <a:picLocks noChangeAspect="1"/>
          </p:cNvPicPr>
          <p:nvPr/>
        </p:nvPicPr>
        <p:blipFill rotWithShape="1">
          <a:blip r:embed="rId5"/>
          <a:srcRect l="7120" b="-129"/>
          <a:stretch/>
        </p:blipFill>
        <p:spPr>
          <a:xfrm>
            <a:off x="6884276" y="4076439"/>
            <a:ext cx="5147474" cy="2736974"/>
          </a:xfrm>
          <a:prstGeom prst="rect">
            <a:avLst/>
          </a:prstGeom>
        </p:spPr>
      </p:pic>
      <p:pic>
        <p:nvPicPr>
          <p:cNvPr id="14" name="Picture 2">
            <a:extLst>
              <a:ext uri="{FF2B5EF4-FFF2-40B4-BE49-F238E27FC236}">
                <a16:creationId xmlns:a16="http://schemas.microsoft.com/office/drawing/2014/main" id="{1340CA2E-661F-9E35-047C-7C59712290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8385" y="1255786"/>
            <a:ext cx="4160590" cy="3012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29">
            <a:extLst>
              <a:ext uri="{FF2B5EF4-FFF2-40B4-BE49-F238E27FC236}">
                <a16:creationId xmlns:a16="http://schemas.microsoft.com/office/drawing/2014/main" id="{C55B85A7-8024-730B-DD9B-324FE3801502}"/>
              </a:ext>
            </a:extLst>
          </p:cNvPr>
          <p:cNvSpPr txBox="1">
            <a:spLocks noChangeArrowheads="1"/>
          </p:cNvSpPr>
          <p:nvPr/>
        </p:nvSpPr>
        <p:spPr bwMode="auto">
          <a:xfrm>
            <a:off x="564282" y="4167187"/>
            <a:ext cx="5988917"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marR="0" indent="-342900">
              <a:spcBef>
                <a:spcPts val="0"/>
              </a:spcBef>
              <a:buFontTx/>
              <a:buChar char="-"/>
            </a:pPr>
            <a:r>
              <a:rPr lang="en-US" sz="2200">
                <a:effectLst/>
                <a:latin typeface="Arial" panose="020B0604020202020204" pitchFamily="34" charset="0"/>
                <a:ea typeface="Times New Roman" panose="02020603050405020304" pitchFamily="18" charset="0"/>
              </a:rPr>
              <a:t>Thước đo độ có gắn dây dọi (4). </a:t>
            </a:r>
          </a:p>
          <a:p>
            <a:pPr marL="342900" marR="0" indent="-342900">
              <a:spcBef>
                <a:spcPts val="0"/>
              </a:spcBef>
              <a:buFontTx/>
              <a:buChar char="-"/>
            </a:pPr>
            <a:r>
              <a:rPr lang="en-US" sz="2200">
                <a:effectLst/>
                <a:latin typeface="Arial" panose="020B0604020202020204" pitchFamily="34" charset="0"/>
                <a:ea typeface="Times New Roman" panose="02020603050405020304" pitchFamily="18" charset="0"/>
              </a:rPr>
              <a:t>Thước thẳng độ chia nhỏ nhất là 1 mm (5). </a:t>
            </a:r>
          </a:p>
          <a:p>
            <a:pPr marL="342900" marR="0" indent="-342900">
              <a:spcBef>
                <a:spcPts val="0"/>
              </a:spcBef>
              <a:buFontTx/>
              <a:buChar char="-"/>
            </a:pPr>
            <a:r>
              <a:rPr lang="en-US" sz="2200">
                <a:effectLst/>
                <a:latin typeface="Arial" panose="020B0604020202020204" pitchFamily="34" charset="0"/>
                <a:ea typeface="Times New Roman" panose="02020603050405020304" pitchFamily="18" charset="0"/>
              </a:rPr>
              <a:t>Nam châm điện (6). </a:t>
            </a:r>
          </a:p>
          <a:p>
            <a:pPr marL="342900" marR="0" indent="-342900">
              <a:spcBef>
                <a:spcPts val="0"/>
              </a:spcBef>
              <a:buFontTx/>
              <a:buChar char="-"/>
            </a:pPr>
            <a:r>
              <a:rPr lang="en-US" sz="2200">
                <a:effectLst/>
                <a:latin typeface="Arial" panose="020B0604020202020204" pitchFamily="34" charset="0"/>
                <a:ea typeface="Times New Roman" panose="02020603050405020304" pitchFamily="18" charset="0"/>
              </a:rPr>
              <a:t>Hai cổng quang điện (7).</a:t>
            </a:r>
          </a:p>
          <a:p>
            <a:pPr marL="342900" marR="0" indent="-342900">
              <a:spcBef>
                <a:spcPts val="0"/>
              </a:spcBef>
              <a:buFontTx/>
              <a:buChar char="-"/>
            </a:pPr>
            <a:r>
              <a:rPr lang="en-US" sz="2200">
                <a:effectLst/>
                <a:latin typeface="Arial" panose="020B0604020202020204" pitchFamily="34" charset="0"/>
                <a:ea typeface="Times New Roman" panose="02020603050405020304" pitchFamily="18" charset="0"/>
              </a:rPr>
              <a:t>Công tắc điện (8).</a:t>
            </a:r>
          </a:p>
          <a:p>
            <a:pPr marL="342900" marR="0" indent="-342900">
              <a:spcBef>
                <a:spcPts val="0"/>
              </a:spcBef>
              <a:buFontTx/>
              <a:buChar char="-"/>
            </a:pPr>
            <a:r>
              <a:rPr lang="en-US" sz="2200">
                <a:effectLst/>
                <a:latin typeface="Arial" panose="020B0604020202020204" pitchFamily="34" charset="0"/>
                <a:ea typeface="Times New Roman" panose="02020603050405020304" pitchFamily="18" charset="0"/>
              </a:rPr>
              <a:t>Giá đỡ (9).</a:t>
            </a:r>
          </a:p>
          <a:p>
            <a:pPr marL="342900" marR="0" indent="-342900">
              <a:spcBef>
                <a:spcPts val="0"/>
              </a:spcBef>
              <a:buFontTx/>
              <a:buChar char="-"/>
            </a:pPr>
            <a:r>
              <a:rPr lang="en-US" sz="2200">
                <a:effectLst/>
                <a:latin typeface="Arial" panose="020B0604020202020204" pitchFamily="34" charset="0"/>
                <a:ea typeface="Times New Roman" panose="02020603050405020304" pitchFamily="18" charset="0"/>
              </a:rPr>
              <a:t>Thước kẹp</a:t>
            </a:r>
            <a:endParaRPr lang="en-US" sz="2200">
              <a:effectLst/>
              <a:latin typeface="Arial" panose="020B0604020202020204" pitchFamily="34" charset="0"/>
              <a:ea typeface="游明朝" panose="02020400000000000000" pitchFamily="18" charset="-128"/>
              <a:cs typeface="Arial" panose="020B0604020202020204" pitchFamily="34" charset="0"/>
            </a:endParaRPr>
          </a:p>
        </p:txBody>
      </p:sp>
    </p:spTree>
    <p:extLst>
      <p:ext uri="{BB962C8B-B14F-4D97-AF65-F5344CB8AC3E}">
        <p14:creationId xmlns:p14="http://schemas.microsoft.com/office/powerpoint/2010/main" val="84643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8"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718423" y="76200"/>
            <a:ext cx="2590800"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8" name="Rectangle: Rounded Corners 7">
            <a:extLst>
              <a:ext uri="{FF2B5EF4-FFF2-40B4-BE49-F238E27FC236}">
                <a16:creationId xmlns:a16="http://schemas.microsoft.com/office/drawing/2014/main" id="{0DA1E32E-A8E9-478B-A33B-69E2BE4C38D8}"/>
              </a:ext>
            </a:extLst>
          </p:cNvPr>
          <p:cNvSpPr/>
          <p:nvPr/>
        </p:nvSpPr>
        <p:spPr>
          <a:xfrm>
            <a:off x="721181" y="718933"/>
            <a:ext cx="11097823" cy="1042175"/>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9" name="Picture 8" descr="A picture containing logo&#10;&#10;Description automatically generated">
            <a:extLst>
              <a:ext uri="{FF2B5EF4-FFF2-40B4-BE49-F238E27FC236}">
                <a16:creationId xmlns:a16="http://schemas.microsoft.com/office/drawing/2014/main" id="{B4249661-9556-4D1C-9310-6B3109755527}"/>
              </a:ext>
            </a:extLst>
          </p:cNvPr>
          <p:cNvPicPr>
            <a:picLocks noChangeAspect="1"/>
          </p:cNvPicPr>
          <p:nvPr/>
        </p:nvPicPr>
        <p:blipFill rotWithShape="1">
          <a:blip r:embed="rId3">
            <a:extLst>
              <a:ext uri="{28A0092B-C50C-407E-A947-70E740481C1C}">
                <a14:useLocalDpi xmlns:a14="http://schemas.microsoft.com/office/drawing/2010/main" val="0"/>
              </a:ext>
            </a:extLst>
          </a:blip>
          <a:srcRect l="24000" t="14445" r="24866" b="23333"/>
          <a:stretch/>
        </p:blipFill>
        <p:spPr>
          <a:xfrm>
            <a:off x="337430" y="181535"/>
            <a:ext cx="910003" cy="863732"/>
          </a:xfrm>
          <a:prstGeom prst="rect">
            <a:avLst/>
          </a:prstGeom>
        </p:spPr>
      </p:pic>
      <p:sp>
        <p:nvSpPr>
          <p:cNvPr id="15" name="Text Box 29">
            <a:extLst>
              <a:ext uri="{FF2B5EF4-FFF2-40B4-BE49-F238E27FC236}">
                <a16:creationId xmlns:a16="http://schemas.microsoft.com/office/drawing/2014/main" id="{55008637-DECE-4EC4-BC1A-B6818F0D47A4}"/>
              </a:ext>
            </a:extLst>
          </p:cNvPr>
          <p:cNvSpPr txBox="1">
            <a:spLocks noChangeArrowheads="1"/>
          </p:cNvSpPr>
          <p:nvPr/>
        </p:nvSpPr>
        <p:spPr bwMode="auto">
          <a:xfrm>
            <a:off x="892431" y="796563"/>
            <a:ext cx="10407137" cy="885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cs typeface="Arial" panose="020B0604020202020204" pitchFamily="34" charset="0"/>
              </a:rPr>
              <a:t>Tìm hiểu thang đo thời gian và chức năng của các chế độ đo (MODE) trên đồng hồ đo thời gian hiện số </a:t>
            </a:r>
            <a:endParaRPr lang="en-US" sz="2500">
              <a:solidFill>
                <a:srgbClr val="0070C0"/>
              </a:solidFill>
              <a:effectLst/>
              <a:latin typeface="Arial" panose="020B0604020202020204" pitchFamily="34" charset="0"/>
              <a:ea typeface="游明朝" panose="02020400000000000000" pitchFamily="18" charset="-128"/>
              <a:cs typeface="Arial" panose="020B0604020202020204" pitchFamily="34" charset="0"/>
            </a:endParaRPr>
          </a:p>
        </p:txBody>
      </p:sp>
      <p:pic>
        <p:nvPicPr>
          <p:cNvPr id="6" name="Content Placeholder 5" descr="A picture containing text, device&#10;&#10;Description automatically generated">
            <a:extLst>
              <a:ext uri="{FF2B5EF4-FFF2-40B4-BE49-F238E27FC236}">
                <a16:creationId xmlns:a16="http://schemas.microsoft.com/office/drawing/2014/main" id="{B349BA75-AAAC-4247-B9A4-DE1F6AF8F482}"/>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3573" t="48556"/>
          <a:stretch/>
        </p:blipFill>
        <p:spPr>
          <a:xfrm>
            <a:off x="1752600" y="1898615"/>
            <a:ext cx="8237809" cy="2472085"/>
          </a:xfrm>
          <a:prstGeom prst="rect">
            <a:avLst/>
          </a:prstGeom>
          <a:ln>
            <a:noFill/>
          </a:ln>
          <a:effectLst>
            <a:softEdge rad="112500"/>
          </a:effectLst>
        </p:spPr>
      </p:pic>
      <p:pic>
        <p:nvPicPr>
          <p:cNvPr id="23" name="Picture 4" descr="empty-blue-rectangle">
            <a:extLst>
              <a:ext uri="{FF2B5EF4-FFF2-40B4-BE49-F238E27FC236}">
                <a16:creationId xmlns:a16="http://schemas.microsoft.com/office/drawing/2014/main" id="{361693D5-A553-4D96-BE75-3C18536CF75C}"/>
              </a:ext>
            </a:extLst>
          </p:cNvPr>
          <p:cNvPicPr>
            <a:picLocks noChangeAspect="1" noChangeArrowheads="1"/>
          </p:cNvPicPr>
          <p:nvPr/>
        </p:nvPicPr>
        <p:blipFill>
          <a:blip r:embed="rId5"/>
          <a:srcRect/>
          <a:stretch>
            <a:fillRect/>
          </a:stretch>
        </p:blipFill>
        <p:spPr bwMode="auto">
          <a:xfrm>
            <a:off x="32123" y="4534675"/>
            <a:ext cx="12159877" cy="2107631"/>
          </a:xfrm>
          <a:prstGeom prst="rect">
            <a:avLst/>
          </a:prstGeom>
          <a:noFill/>
          <a:ln w="9525">
            <a:noFill/>
            <a:miter lim="800000"/>
            <a:headEnd/>
            <a:tailEnd/>
          </a:ln>
        </p:spPr>
      </p:pic>
      <p:sp>
        <p:nvSpPr>
          <p:cNvPr id="26" name="TextBox 25">
            <a:extLst>
              <a:ext uri="{FF2B5EF4-FFF2-40B4-BE49-F238E27FC236}">
                <a16:creationId xmlns:a16="http://schemas.microsoft.com/office/drawing/2014/main" id="{E7B9B496-D0C2-42D3-94A1-816EF61420BD}"/>
              </a:ext>
            </a:extLst>
          </p:cNvPr>
          <p:cNvSpPr txBox="1"/>
          <p:nvPr/>
        </p:nvSpPr>
        <p:spPr>
          <a:xfrm>
            <a:off x="466224" y="4703314"/>
            <a:ext cx="11259552" cy="707886"/>
          </a:xfrm>
          <a:prstGeom prst="rect">
            <a:avLst/>
          </a:prstGeom>
          <a:noFill/>
        </p:spPr>
        <p:txBody>
          <a:bodyPr wrap="square">
            <a:spAutoFit/>
          </a:bodyPr>
          <a:lstStyle/>
          <a:p>
            <a:pPr marL="342900" indent="-342900">
              <a:buAutoNum type="arabicPeriod"/>
            </a:pPr>
            <a:r>
              <a:rPr lang="en-US" sz="2000" dirty="0">
                <a:effectLst/>
                <a:latin typeface="Arial" panose="020B0604020202020204" pitchFamily="34" charset="0"/>
                <a:ea typeface="Times New Roman" panose="02020603050405020304" pitchFamily="18" charset="0"/>
              </a:rPr>
              <a:t>MODE A </a:t>
            </a:r>
            <a:r>
              <a:rPr lang="en-US" sz="2000" dirty="0" err="1">
                <a:latin typeface="Arial" panose="020B0604020202020204" pitchFamily="34" charset="0"/>
                <a:ea typeface="Times New Roman" panose="02020603050405020304" pitchFamily="18" charset="0"/>
              </a:rPr>
              <a:t>hoặc</a:t>
            </a:r>
            <a:r>
              <a:rPr lang="en-US" sz="2000" dirty="0">
                <a:effectLst/>
                <a:latin typeface="Arial" panose="020B0604020202020204" pitchFamily="34" charset="0"/>
                <a:ea typeface="Times New Roman" panose="02020603050405020304" pitchFamily="18" charset="0"/>
              </a:rPr>
              <a:t> B: </a:t>
            </a:r>
            <a:r>
              <a:rPr lang="en-US" sz="2000" dirty="0" err="1">
                <a:effectLst/>
                <a:latin typeface="Arial" panose="020B0604020202020204" pitchFamily="34" charset="0"/>
                <a:ea typeface="Times New Roman" panose="02020603050405020304" pitchFamily="18" charset="0"/>
              </a:rPr>
              <a:t>để</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đo</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khoảng</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thời</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gian</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vật</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chắn</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cổng</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quang</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điện</a:t>
            </a:r>
            <a:r>
              <a:rPr lang="en-US" sz="2000" dirty="0">
                <a:effectLst/>
                <a:latin typeface="Arial" panose="020B0604020202020204" pitchFamily="34" charset="0"/>
                <a:ea typeface="Times New Roman" panose="02020603050405020304" pitchFamily="18" charset="0"/>
              </a:rPr>
              <a:t> A </a:t>
            </a:r>
            <a:r>
              <a:rPr lang="en-US" sz="2000" dirty="0" err="1">
                <a:effectLst/>
                <a:latin typeface="Arial" panose="020B0604020202020204" pitchFamily="34" charset="0"/>
                <a:ea typeface="Times New Roman" panose="02020603050405020304" pitchFamily="18" charset="0"/>
              </a:rPr>
              <a:t>hoặc</a:t>
            </a:r>
            <a:r>
              <a:rPr lang="en-US" sz="2000" dirty="0">
                <a:effectLst/>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a:t>
            </a:r>
            <a:r>
              <a:rPr lang="en-US" sz="2000" dirty="0" err="1">
                <a:effectLst/>
                <a:latin typeface="Arial" panose="020B0604020202020204" pitchFamily="34" charset="0"/>
                <a:ea typeface="Times New Roman" panose="02020603050405020304" pitchFamily="18" charset="0"/>
              </a:rPr>
              <a:t>ổng</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quang</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điện</a:t>
            </a:r>
            <a:r>
              <a:rPr lang="en-US" sz="2000" dirty="0">
                <a:effectLst/>
                <a:latin typeface="Arial" panose="020B0604020202020204" pitchFamily="34" charset="0"/>
                <a:ea typeface="Times New Roman" panose="02020603050405020304" pitchFamily="18" charset="0"/>
              </a:rPr>
              <a:t> B. </a:t>
            </a:r>
          </a:p>
          <a:p>
            <a:pPr marL="342900" indent="-342900">
              <a:buAutoNum type="arabicPeriod"/>
            </a:pPr>
            <a:r>
              <a:rPr lang="en-US" sz="2000" dirty="0">
                <a:effectLst/>
                <a:latin typeface="Arial" panose="020B0604020202020204" pitchFamily="34" charset="0"/>
                <a:ea typeface="Times New Roman" panose="02020603050405020304" pitchFamily="18" charset="0"/>
              </a:rPr>
              <a:t>MODE A + B: </a:t>
            </a:r>
            <a:r>
              <a:rPr lang="en-US" sz="2000" dirty="0" err="1">
                <a:effectLst/>
                <a:latin typeface="Arial" panose="020B0604020202020204" pitchFamily="34" charset="0"/>
                <a:ea typeface="Times New Roman" panose="02020603050405020304" pitchFamily="18" charset="0"/>
              </a:rPr>
              <a:t>để</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đo</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tổng</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thời</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gian</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mà</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vật</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chắn</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cổng</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quang</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điện</a:t>
            </a:r>
            <a:r>
              <a:rPr lang="en-US" sz="2000" dirty="0">
                <a:effectLst/>
                <a:latin typeface="Arial" panose="020B0604020202020204" pitchFamily="34" charset="0"/>
                <a:ea typeface="Times New Roman" panose="02020603050405020304" pitchFamily="18" charset="0"/>
              </a:rPr>
              <a:t> A </a:t>
            </a:r>
            <a:r>
              <a:rPr lang="en-US" sz="2000" dirty="0" err="1">
                <a:effectLst/>
                <a:latin typeface="Arial" panose="020B0604020202020204" pitchFamily="34" charset="0"/>
                <a:ea typeface="Times New Roman" panose="02020603050405020304" pitchFamily="18" charset="0"/>
              </a:rPr>
              <a:t>và</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cổng</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quang</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điện</a:t>
            </a:r>
            <a:r>
              <a:rPr lang="en-US" sz="2000" dirty="0">
                <a:effectLst/>
                <a:latin typeface="Arial" panose="020B0604020202020204" pitchFamily="34" charset="0"/>
                <a:ea typeface="Times New Roman" panose="02020603050405020304" pitchFamily="18" charset="0"/>
              </a:rPr>
              <a:t> B. </a:t>
            </a:r>
          </a:p>
        </p:txBody>
      </p:sp>
      <p:sp>
        <p:nvSpPr>
          <p:cNvPr id="13" name="TextBox 12">
            <a:extLst>
              <a:ext uri="{FF2B5EF4-FFF2-40B4-BE49-F238E27FC236}">
                <a16:creationId xmlns:a16="http://schemas.microsoft.com/office/drawing/2014/main" id="{EFE40965-D180-7ACC-F6B8-C5B1D43DA719}"/>
              </a:ext>
            </a:extLst>
          </p:cNvPr>
          <p:cNvSpPr txBox="1"/>
          <p:nvPr/>
        </p:nvSpPr>
        <p:spPr>
          <a:xfrm>
            <a:off x="466224" y="5365034"/>
            <a:ext cx="11095198" cy="1323439"/>
          </a:xfrm>
          <a:prstGeom prst="rect">
            <a:avLst/>
          </a:prstGeom>
          <a:noFill/>
        </p:spPr>
        <p:txBody>
          <a:bodyPr wrap="square">
            <a:spAutoFit/>
          </a:bodyPr>
          <a:lstStyle/>
          <a:p>
            <a:r>
              <a:rPr lang="en-US" sz="2000" dirty="0">
                <a:effectLst/>
                <a:latin typeface="Arial" panose="020B0604020202020204" pitchFamily="34" charset="0"/>
                <a:ea typeface="Times New Roman" panose="02020603050405020304" pitchFamily="18" charset="0"/>
              </a:rPr>
              <a:t>3. MODE A </a:t>
            </a:r>
            <a:r>
              <a:rPr lang="en-US" sz="2000" dirty="0">
                <a:effectLst/>
                <a:latin typeface="Arial" panose="020B0604020202020204" pitchFamily="34" charset="0"/>
                <a:ea typeface="Times New Roman" panose="02020603050405020304" pitchFamily="18" charset="0"/>
                <a:sym typeface="Wingdings" panose="05000000000000000000" pitchFamily="2" charset="2"/>
              </a:rPr>
              <a:t></a:t>
            </a:r>
            <a:r>
              <a:rPr lang="en-US" sz="2000" dirty="0">
                <a:effectLst/>
                <a:latin typeface="Arial" panose="020B0604020202020204" pitchFamily="34" charset="0"/>
                <a:ea typeface="Times New Roman" panose="02020603050405020304" pitchFamily="18" charset="0"/>
              </a:rPr>
              <a:t> B: </a:t>
            </a:r>
            <a:r>
              <a:rPr lang="en-US" sz="2000" dirty="0" err="1">
                <a:effectLst/>
                <a:latin typeface="Arial" panose="020B0604020202020204" pitchFamily="34" charset="0"/>
                <a:ea typeface="Times New Roman" panose="02020603050405020304" pitchFamily="18" charset="0"/>
              </a:rPr>
              <a:t>để</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đo</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khoảng</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thời</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gian</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từ</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lúc</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vật</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bắt</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đầu</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chắn</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cổng</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quang</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điện</a:t>
            </a:r>
            <a:r>
              <a:rPr lang="en-US" sz="2000" dirty="0">
                <a:effectLst/>
                <a:latin typeface="Arial" panose="020B0604020202020204" pitchFamily="34" charset="0"/>
                <a:ea typeface="Times New Roman" panose="02020603050405020304" pitchFamily="18" charset="0"/>
              </a:rPr>
              <a:t> A </a:t>
            </a:r>
            <a:r>
              <a:rPr lang="en-US" sz="2000" dirty="0" err="1">
                <a:effectLst/>
                <a:latin typeface="Arial" panose="020B0604020202020204" pitchFamily="34" charset="0"/>
                <a:ea typeface="Times New Roman" panose="02020603050405020304" pitchFamily="18" charset="0"/>
              </a:rPr>
              <a:t>đến</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thời</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điểm</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vật</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bắt</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đầu</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chắn</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cổng</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quang</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điện</a:t>
            </a:r>
            <a:r>
              <a:rPr lang="en-US" sz="2000" dirty="0">
                <a:effectLst/>
                <a:latin typeface="Arial" panose="020B0604020202020204" pitchFamily="34" charset="0"/>
                <a:ea typeface="Times New Roman" panose="02020603050405020304" pitchFamily="18" charset="0"/>
              </a:rPr>
              <a:t> B. </a:t>
            </a:r>
          </a:p>
          <a:p>
            <a:r>
              <a:rPr lang="en-US" sz="2000" dirty="0">
                <a:latin typeface="Arial" panose="020B0604020202020204" pitchFamily="34" charset="0"/>
                <a:ea typeface="Times New Roman" panose="02020603050405020304" pitchFamily="18" charset="0"/>
              </a:rPr>
              <a:t>4. </a:t>
            </a:r>
            <a:r>
              <a:rPr lang="en-US" sz="2000" dirty="0">
                <a:effectLst/>
                <a:latin typeface="Arial" panose="020B0604020202020204" pitchFamily="34" charset="0"/>
                <a:ea typeface="Times New Roman" panose="02020603050405020304" pitchFamily="18" charset="0"/>
              </a:rPr>
              <a:t>MODE T: </a:t>
            </a:r>
            <a:r>
              <a:rPr lang="en-US" sz="2000" dirty="0" err="1">
                <a:effectLst/>
                <a:latin typeface="Arial" panose="020B0604020202020204" pitchFamily="34" charset="0"/>
                <a:ea typeface="Times New Roman" panose="02020603050405020304" pitchFamily="18" charset="0"/>
              </a:rPr>
              <a:t>được</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dùng</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với</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thanh</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chắn</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sáng</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có</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dạng</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chữ</a:t>
            </a:r>
            <a:r>
              <a:rPr lang="en-US" sz="2000" dirty="0">
                <a:effectLst/>
                <a:latin typeface="Arial" panose="020B0604020202020204" pitchFamily="34" charset="0"/>
                <a:ea typeface="Times New Roman" panose="02020603050405020304" pitchFamily="18" charset="0"/>
              </a:rPr>
              <a:t> U. Ở THPT ta </a:t>
            </a:r>
            <a:r>
              <a:rPr lang="en-US" sz="2000" dirty="0" err="1">
                <a:effectLst/>
                <a:latin typeface="Arial" panose="020B0604020202020204" pitchFamily="34" charset="0"/>
                <a:ea typeface="Times New Roman" panose="02020603050405020304" pitchFamily="18" charset="0"/>
              </a:rPr>
              <a:t>không</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sử</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dụng</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đến</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chế</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độ</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này</a:t>
            </a:r>
            <a:r>
              <a:rPr lang="en-US" sz="2000" dirty="0">
                <a:effectLst/>
                <a:latin typeface="Arial" panose="020B0604020202020204" pitchFamily="34" charset="0"/>
                <a:ea typeface="Times New Roman" panose="02020603050405020304" pitchFamily="18" charset="0"/>
              </a:rPr>
              <a:t>.  </a:t>
            </a:r>
            <a:endParaRPr lang="en-US" sz="2000" dirty="0"/>
          </a:p>
        </p:txBody>
      </p:sp>
    </p:spTree>
    <p:extLst>
      <p:ext uri="{BB962C8B-B14F-4D97-AF65-F5344CB8AC3E}">
        <p14:creationId xmlns:p14="http://schemas.microsoft.com/office/powerpoint/2010/main" val="134161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5">
            <a:extLst>
              <a:ext uri="{FF2B5EF4-FFF2-40B4-BE49-F238E27FC236}">
                <a16:creationId xmlns:a16="http://schemas.microsoft.com/office/drawing/2014/main" id="{70325BA7-D0D0-4705-9519-80881D255FA8}"/>
              </a:ext>
            </a:extLst>
          </p:cNvPr>
          <p:cNvSpPr txBox="1">
            <a:spLocks noChangeArrowheads="1"/>
          </p:cNvSpPr>
          <p:nvPr/>
        </p:nvSpPr>
        <p:spPr bwMode="auto">
          <a:xfrm>
            <a:off x="338942" y="700990"/>
            <a:ext cx="374695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Tiến hành thí nghiệm</a:t>
            </a:r>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altLang="en-US" sz="2200" i="1">
              <a:cs typeface="Arial" panose="020B0604020202020204" pitchFamily="34" charset="0"/>
            </a:endParaRPr>
          </a:p>
        </p:txBody>
      </p:sp>
      <p:pic>
        <p:nvPicPr>
          <p:cNvPr id="17" name="Picture 4" descr="empty-blue-rectangle">
            <a:extLst>
              <a:ext uri="{FF2B5EF4-FFF2-40B4-BE49-F238E27FC236}">
                <a16:creationId xmlns:a16="http://schemas.microsoft.com/office/drawing/2014/main" id="{272B11C8-AD02-44AD-B865-6A8FCD5CD1AC}"/>
              </a:ext>
            </a:extLst>
          </p:cNvPr>
          <p:cNvPicPr>
            <a:picLocks noChangeAspect="1" noChangeArrowheads="1"/>
          </p:cNvPicPr>
          <p:nvPr/>
        </p:nvPicPr>
        <p:blipFill>
          <a:blip r:embed="rId2"/>
          <a:srcRect/>
          <a:stretch>
            <a:fillRect/>
          </a:stretch>
        </p:blipFill>
        <p:spPr bwMode="auto">
          <a:xfrm>
            <a:off x="338942" y="1357061"/>
            <a:ext cx="11669163" cy="1434266"/>
          </a:xfrm>
          <a:prstGeom prst="rect">
            <a:avLst/>
          </a:prstGeom>
          <a:noFill/>
          <a:ln w="9525">
            <a:noFill/>
            <a:miter lim="800000"/>
            <a:headEnd/>
            <a:tailEnd/>
          </a:ln>
        </p:spPr>
      </p:pic>
      <p:sp>
        <p:nvSpPr>
          <p:cNvPr id="19" name="TextBox 18">
            <a:extLst>
              <a:ext uri="{FF2B5EF4-FFF2-40B4-BE49-F238E27FC236}">
                <a16:creationId xmlns:a16="http://schemas.microsoft.com/office/drawing/2014/main" id="{98CDA5ED-0774-4A45-AB70-57331A0C8F26}"/>
              </a:ext>
            </a:extLst>
          </p:cNvPr>
          <p:cNvSpPr txBox="1"/>
          <p:nvPr/>
        </p:nvSpPr>
        <p:spPr>
          <a:xfrm>
            <a:off x="885541" y="1450946"/>
            <a:ext cx="10007926" cy="1246495"/>
          </a:xfrm>
          <a:prstGeom prst="rect">
            <a:avLst/>
          </a:prstGeom>
          <a:noFill/>
        </p:spPr>
        <p:txBody>
          <a:bodyPr wrap="square">
            <a:spAutoFit/>
          </a:bodyPr>
          <a:lstStyle/>
          <a:p>
            <a:pPr algn="just"/>
            <a:r>
              <a:rPr lang="en-US" sz="2500">
                <a:effectLst/>
                <a:latin typeface="Arial" panose="020B0604020202020204" pitchFamily="34" charset="0"/>
                <a:ea typeface="Times New Roman" panose="02020603050405020304" pitchFamily="18" charset="0"/>
                <a:cs typeface="Times New Roman" panose="02020603050405020304" pitchFamily="18" charset="0"/>
              </a:rPr>
              <a:t>Bước 1: Điều chỉnh đoạn nằm ngang của máng sao cho thước đo độ chỉ giá trị 0°. Cố định nam châm điện và cổng quang điện A (đặt cách đoạn chân dốc nghiêng của máng một khoảng 20 cm).</a:t>
            </a:r>
            <a:endParaRPr lang="en-US" sz="2500"/>
          </a:p>
        </p:txBody>
      </p:sp>
      <p:pic>
        <p:nvPicPr>
          <p:cNvPr id="24" name="Picture 4" descr="empty-blue-rectangle">
            <a:extLst>
              <a:ext uri="{FF2B5EF4-FFF2-40B4-BE49-F238E27FC236}">
                <a16:creationId xmlns:a16="http://schemas.microsoft.com/office/drawing/2014/main" id="{96815A92-32AB-4AD7-8C62-9F52737768E7}"/>
              </a:ext>
            </a:extLst>
          </p:cNvPr>
          <p:cNvPicPr>
            <a:picLocks noChangeAspect="1" noChangeArrowheads="1"/>
          </p:cNvPicPr>
          <p:nvPr/>
        </p:nvPicPr>
        <p:blipFill>
          <a:blip r:embed="rId2"/>
          <a:srcRect/>
          <a:stretch>
            <a:fillRect/>
          </a:stretch>
        </p:blipFill>
        <p:spPr bwMode="auto">
          <a:xfrm>
            <a:off x="7608427" y="3117681"/>
            <a:ext cx="4204156" cy="3127425"/>
          </a:xfrm>
          <a:prstGeom prst="rect">
            <a:avLst/>
          </a:prstGeom>
          <a:noFill/>
          <a:ln w="9525">
            <a:noFill/>
            <a:miter lim="800000"/>
            <a:headEnd/>
            <a:tailEnd/>
          </a:ln>
        </p:spPr>
      </p:pic>
      <p:sp>
        <p:nvSpPr>
          <p:cNvPr id="26" name="TextBox 25">
            <a:extLst>
              <a:ext uri="{FF2B5EF4-FFF2-40B4-BE49-F238E27FC236}">
                <a16:creationId xmlns:a16="http://schemas.microsoft.com/office/drawing/2014/main" id="{D6F19BE8-84C6-4729-84A4-0EC8D56DC24B}"/>
              </a:ext>
            </a:extLst>
          </p:cNvPr>
          <p:cNvSpPr txBox="1"/>
          <p:nvPr/>
        </p:nvSpPr>
        <p:spPr>
          <a:xfrm>
            <a:off x="8055153" y="3276600"/>
            <a:ext cx="3429000" cy="2785378"/>
          </a:xfrm>
          <a:prstGeom prst="rect">
            <a:avLst/>
          </a:prstGeom>
          <a:noFill/>
        </p:spPr>
        <p:txBody>
          <a:bodyPr wrap="square">
            <a:spAutoFit/>
          </a:bodyPr>
          <a:lstStyle/>
          <a:p>
            <a:pPr algn="just"/>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Bước</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2: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Chọn</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MODE ở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trí</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hoặc</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B)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để</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đo</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thời</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gian</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viên</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bi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chắn</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cổng</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quang</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điện</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mà</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muốn</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đo</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tức</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thời</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viên</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bị</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trí</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tương</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ứng</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500" dirty="0"/>
          </a:p>
        </p:txBody>
      </p:sp>
      <p:pic>
        <p:nvPicPr>
          <p:cNvPr id="23" name="Picture 22">
            <a:extLst>
              <a:ext uri="{FF2B5EF4-FFF2-40B4-BE49-F238E27FC236}">
                <a16:creationId xmlns:a16="http://schemas.microsoft.com/office/drawing/2014/main" id="{3CBE100D-3E81-4E1A-A11D-E5C527C817BE}"/>
              </a:ext>
            </a:extLst>
          </p:cNvPr>
          <p:cNvPicPr>
            <a:picLocks noChangeAspect="1"/>
          </p:cNvPicPr>
          <p:nvPr/>
        </p:nvPicPr>
        <p:blipFill rotWithShape="1">
          <a:blip r:embed="rId3"/>
          <a:srcRect l="7120" b="-129"/>
          <a:stretch/>
        </p:blipFill>
        <p:spPr>
          <a:xfrm>
            <a:off x="543110" y="2885212"/>
            <a:ext cx="7085574" cy="3767485"/>
          </a:xfrm>
          <a:prstGeom prst="rect">
            <a:avLst/>
          </a:prstGeom>
        </p:spPr>
      </p:pic>
      <p:grpSp>
        <p:nvGrpSpPr>
          <p:cNvPr id="29" name="Group 28">
            <a:extLst>
              <a:ext uri="{FF2B5EF4-FFF2-40B4-BE49-F238E27FC236}">
                <a16:creationId xmlns:a16="http://schemas.microsoft.com/office/drawing/2014/main" id="{AE09EC08-23DE-4920-8ED5-9CE1232C1446}"/>
              </a:ext>
            </a:extLst>
          </p:cNvPr>
          <p:cNvGrpSpPr/>
          <p:nvPr/>
        </p:nvGrpSpPr>
        <p:grpSpPr>
          <a:xfrm>
            <a:off x="-29497" y="91162"/>
            <a:ext cx="11307097" cy="518439"/>
            <a:chOff x="74035" y="2267003"/>
            <a:chExt cx="11237038" cy="723701"/>
          </a:xfrm>
        </p:grpSpPr>
        <p:grpSp>
          <p:nvGrpSpPr>
            <p:cNvPr id="35" name="Group 70">
              <a:extLst>
                <a:ext uri="{FF2B5EF4-FFF2-40B4-BE49-F238E27FC236}">
                  <a16:creationId xmlns:a16="http://schemas.microsoft.com/office/drawing/2014/main" id="{D2F660D3-B2E8-4676-8D5D-CE77035DBD31}"/>
                </a:ext>
              </a:extLst>
            </p:cNvPr>
            <p:cNvGrpSpPr>
              <a:grpSpLocks/>
            </p:cNvGrpSpPr>
            <p:nvPr/>
          </p:nvGrpSpPr>
          <p:grpSpPr bwMode="auto">
            <a:xfrm>
              <a:off x="286108" y="2280389"/>
              <a:ext cx="5118194" cy="708275"/>
              <a:chOff x="564747" y="3403331"/>
              <a:chExt cx="2635631" cy="1364238"/>
            </a:xfrm>
          </p:grpSpPr>
          <p:pic>
            <p:nvPicPr>
              <p:cNvPr id="38" name="Picture 8" descr="empty-green-rectangle">
                <a:extLst>
                  <a:ext uri="{FF2B5EF4-FFF2-40B4-BE49-F238E27FC236}">
                    <a16:creationId xmlns:a16="http://schemas.microsoft.com/office/drawing/2014/main" id="{79B4C849-655F-4FAC-B58A-7914A2DC85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747" y="3403331"/>
                <a:ext cx="263563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green-top-faded">
                <a:extLst>
                  <a:ext uri="{FF2B5EF4-FFF2-40B4-BE49-F238E27FC236}">
                    <a16:creationId xmlns:a16="http://schemas.microsoft.com/office/drawing/2014/main" id="{81B9CF62-BB9F-4FB4-AEAC-51620436EC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C6FA6BB5-0E72-4B79-9609-9D9F164F38F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7" name="Rectangle 1026060">
              <a:extLst>
                <a:ext uri="{FF2B5EF4-FFF2-40B4-BE49-F238E27FC236}">
                  <a16:creationId xmlns:a16="http://schemas.microsoft.com/office/drawing/2014/main" id="{659FB3B3-524A-4AE9-9426-6DBE05D13AEC}"/>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Thí nghiệm đo tốc độ</a:t>
              </a:r>
              <a:endParaRPr lang="en-US" sz="2500" dirty="0">
                <a:cs typeface="Arial" panose="020B0604020202020204" pitchFamily="34" charset="0"/>
              </a:endParaRPr>
            </a:p>
          </p:txBody>
        </p:sp>
      </p:grpSp>
    </p:spTree>
    <p:extLst>
      <p:ext uri="{BB962C8B-B14F-4D97-AF65-F5344CB8AC3E}">
        <p14:creationId xmlns:p14="http://schemas.microsoft.com/office/powerpoint/2010/main" val="384090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 descr="empty-blue-rectangle">
            <a:extLst>
              <a:ext uri="{FF2B5EF4-FFF2-40B4-BE49-F238E27FC236}">
                <a16:creationId xmlns:a16="http://schemas.microsoft.com/office/drawing/2014/main" id="{96815A92-32AB-4AD7-8C62-9F52737768E7}"/>
              </a:ext>
            </a:extLst>
          </p:cNvPr>
          <p:cNvPicPr>
            <a:picLocks noChangeAspect="1" noChangeArrowheads="1"/>
          </p:cNvPicPr>
          <p:nvPr/>
        </p:nvPicPr>
        <p:blipFill>
          <a:blip r:embed="rId2"/>
          <a:srcRect/>
          <a:stretch>
            <a:fillRect/>
          </a:stretch>
        </p:blipFill>
        <p:spPr bwMode="auto">
          <a:xfrm>
            <a:off x="294565" y="1527054"/>
            <a:ext cx="5007853" cy="2432718"/>
          </a:xfrm>
          <a:prstGeom prst="rect">
            <a:avLst/>
          </a:prstGeom>
          <a:noFill/>
          <a:ln w="9525">
            <a:noFill/>
            <a:miter lim="800000"/>
            <a:headEnd/>
            <a:tailEnd/>
          </a:ln>
        </p:spPr>
      </p:pic>
      <p:sp>
        <p:nvSpPr>
          <p:cNvPr id="26" name="TextBox 25">
            <a:extLst>
              <a:ext uri="{FF2B5EF4-FFF2-40B4-BE49-F238E27FC236}">
                <a16:creationId xmlns:a16="http://schemas.microsoft.com/office/drawing/2014/main" id="{D6F19BE8-84C6-4729-84A4-0EC8D56DC24B}"/>
              </a:ext>
            </a:extLst>
          </p:cNvPr>
          <p:cNvSpPr txBox="1"/>
          <p:nvPr/>
        </p:nvSpPr>
        <p:spPr>
          <a:xfrm>
            <a:off x="725845" y="1843953"/>
            <a:ext cx="4050277" cy="1785104"/>
          </a:xfrm>
          <a:prstGeom prst="rect">
            <a:avLst/>
          </a:prstGeom>
          <a:noFill/>
        </p:spPr>
        <p:txBody>
          <a:bodyPr wrap="square">
            <a:spAutoFit/>
          </a:bodyPr>
          <a:lstStyle/>
          <a:p>
            <a:pPr algn="just"/>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Bước</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3: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Sử</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dụng</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thước</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kẹp</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để</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đo</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đường</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kính</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viên</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bi.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Thực</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hiện</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đo</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đường</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kính</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viên</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bi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khoảng</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5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lần</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ghi</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kết</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quả</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vào</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Bảng</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200" dirty="0"/>
          </a:p>
        </p:txBody>
      </p:sp>
      <p:pic>
        <p:nvPicPr>
          <p:cNvPr id="27" name="Picture 4" descr="empty-blue-rectangle">
            <a:extLst>
              <a:ext uri="{FF2B5EF4-FFF2-40B4-BE49-F238E27FC236}">
                <a16:creationId xmlns:a16="http://schemas.microsoft.com/office/drawing/2014/main" id="{AC8EFC9C-6656-4173-ABF5-7D82883FC0D8}"/>
              </a:ext>
            </a:extLst>
          </p:cNvPr>
          <p:cNvPicPr>
            <a:picLocks noChangeAspect="1" noChangeArrowheads="1"/>
          </p:cNvPicPr>
          <p:nvPr/>
        </p:nvPicPr>
        <p:blipFill>
          <a:blip r:embed="rId2"/>
          <a:srcRect/>
          <a:stretch>
            <a:fillRect/>
          </a:stretch>
        </p:blipFill>
        <p:spPr bwMode="auto">
          <a:xfrm>
            <a:off x="6024371" y="1529682"/>
            <a:ext cx="5710429" cy="2432718"/>
          </a:xfrm>
          <a:prstGeom prst="rect">
            <a:avLst/>
          </a:prstGeom>
          <a:noFill/>
          <a:ln w="9525">
            <a:noFill/>
            <a:miter lim="800000"/>
            <a:headEnd/>
            <a:tailEnd/>
          </a:ln>
        </p:spPr>
      </p:pic>
      <p:sp>
        <p:nvSpPr>
          <p:cNvPr id="28" name="TextBox 27">
            <a:extLst>
              <a:ext uri="{FF2B5EF4-FFF2-40B4-BE49-F238E27FC236}">
                <a16:creationId xmlns:a16="http://schemas.microsoft.com/office/drawing/2014/main" id="{B2134474-D110-42AE-A34B-E4475B79F254}"/>
              </a:ext>
            </a:extLst>
          </p:cNvPr>
          <p:cNvSpPr txBox="1"/>
          <p:nvPr/>
        </p:nvSpPr>
        <p:spPr>
          <a:xfrm>
            <a:off x="6477000" y="1720920"/>
            <a:ext cx="5033769" cy="2123658"/>
          </a:xfrm>
          <a:prstGeom prst="rect">
            <a:avLst/>
          </a:prstGeom>
          <a:noFill/>
        </p:spPr>
        <p:txBody>
          <a:bodyPr wrap="square">
            <a:spAutoFit/>
          </a:bodyPr>
          <a:lstStyle/>
          <a:p>
            <a:pPr algn="just"/>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Bước</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4: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Đưa</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viên</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bị</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lại</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gần</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nam</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châm</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điện</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sao</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cho</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viên</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bi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hút</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vào</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nam</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châm</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Ngắt</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công</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tắc</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điện</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để</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viên</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bị</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bắt</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đầu</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động</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xuống</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đoạn</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dốc</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nghiêng</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đi</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qua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cổng</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quang</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điện</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cần</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đo</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thời</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gian</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200" dirty="0"/>
          </a:p>
        </p:txBody>
      </p:sp>
      <p:sp>
        <p:nvSpPr>
          <p:cNvPr id="25" name="TextBox 24">
            <a:extLst>
              <a:ext uri="{FF2B5EF4-FFF2-40B4-BE49-F238E27FC236}">
                <a16:creationId xmlns:a16="http://schemas.microsoft.com/office/drawing/2014/main" id="{87BFC4B7-E436-4D4F-8C9B-962C94B173D5}"/>
              </a:ext>
            </a:extLst>
          </p:cNvPr>
          <p:cNvSpPr txBox="1"/>
          <p:nvPr/>
        </p:nvSpPr>
        <p:spPr>
          <a:xfrm>
            <a:off x="2438400" y="4163263"/>
            <a:ext cx="6324600" cy="430887"/>
          </a:xfrm>
          <a:prstGeom prst="rect">
            <a:avLst/>
          </a:prstGeom>
          <a:noFill/>
        </p:spPr>
        <p:txBody>
          <a:bodyPr wrap="square">
            <a:spAutoFit/>
          </a:bodyPr>
          <a:lstStyle/>
          <a:p>
            <a:pPr algn="ctr"/>
            <a:r>
              <a:rPr lang="en-US" sz="2200" i="1">
                <a:solidFill>
                  <a:srgbClr val="7030A0"/>
                </a:solidFill>
                <a:effectLst/>
                <a:latin typeface="Arial" panose="020B0604020202020204" pitchFamily="34" charset="0"/>
                <a:ea typeface="Times New Roman" panose="02020603050405020304" pitchFamily="18" charset="0"/>
              </a:rPr>
              <a:t>Bảng kết quả đo đường kính viên bi</a:t>
            </a:r>
            <a:endParaRPr lang="en-US" sz="2200" i="1">
              <a:solidFill>
                <a:srgbClr val="7030A0"/>
              </a:solidFill>
            </a:endParaRPr>
          </a:p>
        </p:txBody>
      </p:sp>
      <mc:AlternateContent xmlns:mc="http://schemas.openxmlformats.org/markup-compatibility/2006" xmlns:a14="http://schemas.microsoft.com/office/drawing/2010/main">
        <mc:Choice Requires="a14">
          <p:graphicFrame>
            <p:nvGraphicFramePr>
              <p:cNvPr id="29" name="Table 13">
                <a:extLst>
                  <a:ext uri="{FF2B5EF4-FFF2-40B4-BE49-F238E27FC236}">
                    <a16:creationId xmlns:a16="http://schemas.microsoft.com/office/drawing/2014/main" id="{0634B1F4-7C6B-4DDC-BB85-630B9BA758D4}"/>
                  </a:ext>
                </a:extLst>
              </p:cNvPr>
              <p:cNvGraphicFramePr>
                <a:graphicFrameLocks noGrp="1"/>
              </p:cNvGraphicFramePr>
              <p:nvPr>
                <p:extLst>
                  <p:ext uri="{D42A27DB-BD31-4B8C-83A1-F6EECF244321}">
                    <p14:modId xmlns:p14="http://schemas.microsoft.com/office/powerpoint/2010/main" val="2518016038"/>
                  </p:ext>
                </p:extLst>
              </p:nvPr>
            </p:nvGraphicFramePr>
            <p:xfrm>
              <a:off x="338942" y="4594151"/>
              <a:ext cx="11171826" cy="1943545"/>
            </p:xfrm>
            <a:graphic>
              <a:graphicData uri="http://schemas.openxmlformats.org/drawingml/2006/table">
                <a:tbl>
                  <a:tblPr firstRow="1" bandRow="1">
                    <a:tableStyleId>{93296810-A885-4BE3-A3E7-6D5BEEA58F35}</a:tableStyleId>
                  </a:tblPr>
                  <a:tblGrid>
                    <a:gridCol w="1445780">
                      <a:extLst>
                        <a:ext uri="{9D8B030D-6E8A-4147-A177-3AD203B41FA5}">
                          <a16:colId xmlns:a16="http://schemas.microsoft.com/office/drawing/2014/main" val="1913795865"/>
                        </a:ext>
                      </a:extLst>
                    </a:gridCol>
                    <a:gridCol w="998926">
                      <a:extLst>
                        <a:ext uri="{9D8B030D-6E8A-4147-A177-3AD203B41FA5}">
                          <a16:colId xmlns:a16="http://schemas.microsoft.com/office/drawing/2014/main" val="1264622068"/>
                        </a:ext>
                      </a:extLst>
                    </a:gridCol>
                    <a:gridCol w="1112280">
                      <a:extLst>
                        <a:ext uri="{9D8B030D-6E8A-4147-A177-3AD203B41FA5}">
                          <a16:colId xmlns:a16="http://schemas.microsoft.com/office/drawing/2014/main" val="397702833"/>
                        </a:ext>
                      </a:extLst>
                    </a:gridCol>
                    <a:gridCol w="1197840">
                      <a:extLst>
                        <a:ext uri="{9D8B030D-6E8A-4147-A177-3AD203B41FA5}">
                          <a16:colId xmlns:a16="http://schemas.microsoft.com/office/drawing/2014/main" val="2741692590"/>
                        </a:ext>
                      </a:extLst>
                    </a:gridCol>
                    <a:gridCol w="1197840">
                      <a:extLst>
                        <a:ext uri="{9D8B030D-6E8A-4147-A177-3AD203B41FA5}">
                          <a16:colId xmlns:a16="http://schemas.microsoft.com/office/drawing/2014/main" val="3911514114"/>
                        </a:ext>
                      </a:extLst>
                    </a:gridCol>
                    <a:gridCol w="1454521">
                      <a:extLst>
                        <a:ext uri="{9D8B030D-6E8A-4147-A177-3AD203B41FA5}">
                          <a16:colId xmlns:a16="http://schemas.microsoft.com/office/drawing/2014/main" val="1179643113"/>
                        </a:ext>
                      </a:extLst>
                    </a:gridCol>
                    <a:gridCol w="2053440">
                      <a:extLst>
                        <a:ext uri="{9D8B030D-6E8A-4147-A177-3AD203B41FA5}">
                          <a16:colId xmlns:a16="http://schemas.microsoft.com/office/drawing/2014/main" val="1601266568"/>
                        </a:ext>
                      </a:extLst>
                    </a:gridCol>
                    <a:gridCol w="1711199">
                      <a:extLst>
                        <a:ext uri="{9D8B030D-6E8A-4147-A177-3AD203B41FA5}">
                          <a16:colId xmlns:a16="http://schemas.microsoft.com/office/drawing/2014/main" val="191516268"/>
                        </a:ext>
                      </a:extLst>
                    </a:gridCol>
                  </a:tblGrid>
                  <a:tr h="686792">
                    <a:tc rowSpan="2">
                      <a:txBody>
                        <a:bodyPr/>
                        <a:lstStyle/>
                        <a:p>
                          <a:pPr algn="ctr"/>
                          <a:r>
                            <a:rPr lang="en-US" sz="2300" b="1" kern="1200">
                              <a:solidFill>
                                <a:schemeClr val="lt1"/>
                              </a:solidFill>
                              <a:effectLst/>
                              <a:latin typeface="Arial" panose="020B0604020202020204" pitchFamily="34" charset="0"/>
                              <a:ea typeface="+mn-ea"/>
                              <a:cs typeface="Arial" panose="020B0604020202020204" pitchFamily="34" charset="0"/>
                            </a:rPr>
                            <a:t>Đường kính</a:t>
                          </a:r>
                        </a:p>
                        <a:p>
                          <a:pPr algn="ctr"/>
                          <a:r>
                            <a:rPr lang="en-US" sz="2300" b="1" kern="1200">
                              <a:solidFill>
                                <a:schemeClr val="lt1"/>
                              </a:solidFill>
                              <a:effectLst/>
                              <a:latin typeface="Arial" panose="020B0604020202020204" pitchFamily="34" charset="0"/>
                              <a:ea typeface="+mn-ea"/>
                              <a:cs typeface="Arial" panose="020B0604020202020204" pitchFamily="34" charset="0"/>
                            </a:rPr>
                            <a:t>d(cm)</a:t>
                          </a:r>
                        </a:p>
                        <a:p>
                          <a:pPr algn="ctr"/>
                          <a:endParaRPr lang="en-US" sz="2300">
                            <a:latin typeface="Arial" panose="020B0604020202020204" pitchFamily="34" charset="0"/>
                            <a:cs typeface="Arial" panose="020B0604020202020204" pitchFamily="34" charset="0"/>
                          </a:endParaRPr>
                        </a:p>
                      </a:txBody>
                      <a:tcPr/>
                    </a:tc>
                    <a:tc gridSpan="5">
                      <a:txBody>
                        <a:bodyPr/>
                        <a:lstStyle/>
                        <a:p>
                          <a:pPr algn="ctr"/>
                          <a:r>
                            <a:rPr lang="en-US" sz="2300">
                              <a:latin typeface="Arial" panose="020B0604020202020204" pitchFamily="34" charset="0"/>
                              <a:cs typeface="Arial" panose="020B0604020202020204" pitchFamily="34" charset="0"/>
                            </a:rPr>
                            <a:t>Lần đo</a:t>
                          </a:r>
                        </a:p>
                      </a:txBody>
                      <a:tcPr/>
                    </a:tc>
                    <a:tc hMerge="1">
                      <a:txBody>
                        <a:bodyPr/>
                        <a:lstStyle/>
                        <a:p>
                          <a:endParaRPr lang="en-US"/>
                        </a:p>
                      </a:txBody>
                      <a:tcPr/>
                    </a:tc>
                    <a:tc hMerge="1">
                      <a:txBody>
                        <a:bodyPr/>
                        <a:lstStyle/>
                        <a:p>
                          <a:endParaRPr lang="en-US"/>
                        </a:p>
                      </a:txBody>
                      <a:tcPr/>
                    </a:tc>
                    <a:tc hMerge="1">
                      <a:txBody>
                        <a:bodyPr/>
                        <a:lstStyle/>
                        <a:p>
                          <a:pPr algn="ctr"/>
                          <a:endParaRPr lang="en-US">
                            <a:latin typeface="Arial" panose="020B0604020202020204" pitchFamily="34" charset="0"/>
                            <a:cs typeface="Arial" panose="020B0604020202020204" pitchFamily="34" charset="0"/>
                          </a:endParaRPr>
                        </a:p>
                      </a:txBody>
                      <a:tcPr/>
                    </a:tc>
                    <a:tc hMerge="1">
                      <a:txBody>
                        <a:bodyPr/>
                        <a:lstStyle/>
                        <a:p>
                          <a:pPr algn="ctr"/>
                          <a:endParaRPr lang="en-US">
                            <a:latin typeface="Arial" panose="020B0604020202020204" pitchFamily="34" charset="0"/>
                            <a:cs typeface="Arial" panose="020B0604020202020204" pitchFamily="34" charset="0"/>
                          </a:endParaRPr>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00">
                              <a:latin typeface="Arial" panose="020B0604020202020204" pitchFamily="34" charset="0"/>
                              <a:cs typeface="Arial" panose="020B0604020202020204" pitchFamily="34" charset="0"/>
                            </a:rPr>
                            <a:t>Đường</a:t>
                          </a:r>
                          <a:r>
                            <a:rPr lang="en-US" sz="2300" baseline="0">
                              <a:latin typeface="Arial" panose="020B0604020202020204" pitchFamily="34" charset="0"/>
                              <a:cs typeface="Arial" panose="020B0604020202020204" pitchFamily="34" charset="0"/>
                            </a:rPr>
                            <a:t> kính </a:t>
                          </a:r>
                          <a:r>
                            <a:rPr lang="en-US" sz="2300">
                              <a:latin typeface="Arial" panose="020B0604020202020204" pitchFamily="34" charset="0"/>
                              <a:cs typeface="Arial" panose="020B0604020202020204" pitchFamily="34" charset="0"/>
                            </a:rPr>
                            <a:t>trung bình </a:t>
                          </a:r>
                          <a14:m>
                            <m:oMath xmlns:m="http://schemas.openxmlformats.org/officeDocument/2006/math">
                              <m:acc>
                                <m:accPr>
                                  <m:chr m:val="̅"/>
                                  <m:ctrlPr>
                                    <a:rPr lang="en-US" sz="2300" i="1" smtClean="0">
                                      <a:latin typeface="Cambria Math" panose="02040503050406030204" pitchFamily="18" charset="0"/>
                                    </a:rPr>
                                  </m:ctrlPr>
                                </m:accPr>
                                <m:e>
                                  <m:r>
                                    <a:rPr lang="en-US" sz="2300" b="1" i="1" smtClean="0">
                                      <a:latin typeface="Cambria Math" panose="02040503050406030204" pitchFamily="18" charset="0"/>
                                    </a:rPr>
                                    <m:t>𝒅</m:t>
                                  </m:r>
                                </m:e>
                              </m:acc>
                            </m:oMath>
                          </a14:m>
                          <a:r>
                            <a:rPr lang="en-US" sz="2300">
                              <a:latin typeface="Arial" panose="020B0604020202020204" pitchFamily="34" charset="0"/>
                              <a:cs typeface="Arial" panose="020B0604020202020204" pitchFamily="34" charset="0"/>
                            </a:rPr>
                            <a:t> (cm)</a:t>
                          </a:r>
                        </a:p>
                        <a:p>
                          <a:pPr algn="ctr"/>
                          <a:endParaRPr lang="en-US" sz="2300">
                            <a:latin typeface="Arial" panose="020B0604020202020204" pitchFamily="34" charset="0"/>
                            <a:cs typeface="Arial" panose="020B0604020202020204" pitchFamily="34" charset="0"/>
                          </a:endParaRPr>
                        </a:p>
                      </a:txBody>
                      <a:tcPr/>
                    </a:tc>
                    <a:tc rowSpan="2">
                      <a:txBody>
                        <a:bodyPr/>
                        <a:lstStyle/>
                        <a:p>
                          <a:pPr algn="ctr"/>
                          <a:r>
                            <a:rPr lang="en-US" sz="2300">
                              <a:latin typeface="Arial" panose="020B0604020202020204" pitchFamily="34" charset="0"/>
                              <a:cs typeface="Arial" panose="020B0604020202020204" pitchFamily="34" charset="0"/>
                            </a:rPr>
                            <a:t>Sai số </a:t>
                          </a:r>
                          <a:r>
                            <a:rPr lang="en-US" sz="2300">
                              <a:latin typeface="Arial" panose="020B0604020202020204" pitchFamily="34" charset="0"/>
                              <a:cs typeface="Arial" panose="020B0604020202020204" pitchFamily="34" charset="0"/>
                              <a:sym typeface="Symbol" panose="05050102010706020507" pitchFamily="18" charset="2"/>
                            </a:rPr>
                            <a:t>d</a:t>
                          </a:r>
                          <a:r>
                            <a:rPr lang="en-US" sz="2300">
                              <a:latin typeface="Arial" panose="020B0604020202020204" pitchFamily="34" charset="0"/>
                              <a:cs typeface="Arial" panose="020B0604020202020204" pitchFamily="34" charset="0"/>
                            </a:rPr>
                            <a:t>(cm)</a:t>
                          </a:r>
                        </a:p>
                      </a:txBody>
                      <a:tcPr/>
                    </a:tc>
                    <a:extLst>
                      <a:ext uri="{0D108BD9-81ED-4DB2-BD59-A6C34878D82A}">
                        <a16:rowId xmlns:a16="http://schemas.microsoft.com/office/drawing/2014/main" val="3263656310"/>
                      </a:ext>
                    </a:extLst>
                  </a:tr>
                  <a:tr h="767900">
                    <a:tc vMerge="1">
                      <a:txBody>
                        <a:bodyPr/>
                        <a:lstStyle/>
                        <a:p>
                          <a:endParaRPr lang="en-US"/>
                        </a:p>
                      </a:txBody>
                      <a:tcPr/>
                    </a:tc>
                    <a:tc>
                      <a:txBody>
                        <a:bodyPr/>
                        <a:lstStyle/>
                        <a:p>
                          <a:pPr algn="ctr"/>
                          <a:r>
                            <a:rPr lang="en-US" sz="2300">
                              <a:latin typeface="Arial" panose="020B0604020202020204" pitchFamily="34" charset="0"/>
                              <a:cs typeface="Arial" panose="020B0604020202020204" pitchFamily="34" charset="0"/>
                            </a:rPr>
                            <a:t>Lần 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5</a:t>
                          </a:r>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917829699"/>
                      </a:ext>
                    </a:extLst>
                  </a:tr>
                  <a:tr h="428158">
                    <a:tc>
                      <a:txBody>
                        <a:bodyPr/>
                        <a:lstStyle/>
                        <a:p>
                          <a:pPr algn="ctr"/>
                          <a:endParaRPr lang="en-US" sz="2300">
                            <a:latin typeface="Arial" panose="020B0604020202020204" pitchFamily="34" charset="0"/>
                            <a:cs typeface="Arial" panose="020B0604020202020204" pitchFamily="34" charset="0"/>
                          </a:endParaRPr>
                        </a:p>
                      </a:txBody>
                      <a:tcPr/>
                    </a:tc>
                    <a:tc>
                      <a:txBody>
                        <a:bodyPr/>
                        <a:lstStyle/>
                        <a:p>
                          <a:pPr algn="ctr"/>
                          <a:endParaRPr lang="en-US" sz="2300">
                            <a:latin typeface="Arial" panose="020B0604020202020204" pitchFamily="34" charset="0"/>
                            <a:cs typeface="Arial" panose="020B0604020202020204" pitchFamily="34" charset="0"/>
                          </a:endParaRPr>
                        </a:p>
                      </a:txBody>
                      <a:tcPr/>
                    </a:tc>
                    <a:tc>
                      <a:txBody>
                        <a:bodyPr/>
                        <a:lstStyle/>
                        <a:p>
                          <a:pPr algn="ctr"/>
                          <a:endParaRPr lang="en-US" sz="2300">
                            <a:latin typeface="Arial" panose="020B0604020202020204" pitchFamily="34" charset="0"/>
                            <a:cs typeface="Arial" panose="020B0604020202020204" pitchFamily="34" charset="0"/>
                          </a:endParaRPr>
                        </a:p>
                      </a:txBody>
                      <a:tcPr/>
                    </a:tc>
                    <a:tc>
                      <a:txBody>
                        <a:bodyPr/>
                        <a:lstStyle/>
                        <a:p>
                          <a:pPr algn="ctr"/>
                          <a:endParaRPr lang="en-US" sz="2300">
                            <a:latin typeface="Arial" panose="020B0604020202020204" pitchFamily="34" charset="0"/>
                            <a:cs typeface="Arial" panose="020B0604020202020204" pitchFamily="34" charset="0"/>
                          </a:endParaRPr>
                        </a:p>
                      </a:txBody>
                      <a:tcPr/>
                    </a:tc>
                    <a:tc>
                      <a:txBody>
                        <a:bodyPr/>
                        <a:lstStyle/>
                        <a:p>
                          <a:pPr algn="ctr"/>
                          <a:endParaRPr lang="en-US" sz="2300">
                            <a:latin typeface="Arial" panose="020B0604020202020204" pitchFamily="34" charset="0"/>
                            <a:cs typeface="Arial" panose="020B0604020202020204" pitchFamily="34" charset="0"/>
                          </a:endParaRPr>
                        </a:p>
                      </a:txBody>
                      <a:tcPr/>
                    </a:tc>
                    <a:tc>
                      <a:txBody>
                        <a:bodyPr/>
                        <a:lstStyle/>
                        <a:p>
                          <a:pPr algn="ctr"/>
                          <a:endParaRPr lang="en-US" sz="2300">
                            <a:latin typeface="Arial" panose="020B0604020202020204" pitchFamily="34" charset="0"/>
                            <a:cs typeface="Arial" panose="020B0604020202020204" pitchFamily="34" charset="0"/>
                          </a:endParaRPr>
                        </a:p>
                      </a:txBody>
                      <a:tcPr/>
                    </a:tc>
                    <a:tc>
                      <a:txBody>
                        <a:bodyPr/>
                        <a:lstStyle/>
                        <a:p>
                          <a:pPr algn="ctr"/>
                          <a:endParaRPr lang="en-US" sz="2300">
                            <a:latin typeface="Arial" panose="020B0604020202020204" pitchFamily="34" charset="0"/>
                            <a:cs typeface="Arial" panose="020B0604020202020204" pitchFamily="34" charset="0"/>
                          </a:endParaRPr>
                        </a:p>
                      </a:txBody>
                      <a:tcPr/>
                    </a:tc>
                    <a:tc>
                      <a:txBody>
                        <a:bodyPr/>
                        <a:lstStyle/>
                        <a:p>
                          <a:pPr algn="ctr"/>
                          <a:endParaRPr lang="en-US" sz="23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46915788"/>
                      </a:ext>
                    </a:extLst>
                  </a:tr>
                </a:tbl>
              </a:graphicData>
            </a:graphic>
          </p:graphicFrame>
        </mc:Choice>
        <mc:Fallback xmlns="">
          <p:graphicFrame>
            <p:nvGraphicFramePr>
              <p:cNvPr id="29" name="Table 13">
                <a:extLst>
                  <a:ext uri="{FF2B5EF4-FFF2-40B4-BE49-F238E27FC236}">
                    <a16:creationId xmlns:a16="http://schemas.microsoft.com/office/drawing/2014/main" id="{0634B1F4-7C6B-4DDC-BB85-630B9BA758D4}"/>
                  </a:ext>
                </a:extLst>
              </p:cNvPr>
              <p:cNvGraphicFramePr>
                <a:graphicFrameLocks noGrp="1"/>
              </p:cNvGraphicFramePr>
              <p:nvPr>
                <p:extLst>
                  <p:ext uri="{D42A27DB-BD31-4B8C-83A1-F6EECF244321}">
                    <p14:modId xmlns:p14="http://schemas.microsoft.com/office/powerpoint/2010/main" val="2518016038"/>
                  </p:ext>
                </p:extLst>
              </p:nvPr>
            </p:nvGraphicFramePr>
            <p:xfrm>
              <a:off x="338942" y="4594151"/>
              <a:ext cx="11171826" cy="1943545"/>
            </p:xfrm>
            <a:graphic>
              <a:graphicData uri="http://schemas.openxmlformats.org/drawingml/2006/table">
                <a:tbl>
                  <a:tblPr firstRow="1" bandRow="1">
                    <a:tableStyleId>{93296810-A885-4BE3-A3E7-6D5BEEA58F35}</a:tableStyleId>
                  </a:tblPr>
                  <a:tblGrid>
                    <a:gridCol w="1445780">
                      <a:extLst>
                        <a:ext uri="{9D8B030D-6E8A-4147-A177-3AD203B41FA5}">
                          <a16:colId xmlns:a16="http://schemas.microsoft.com/office/drawing/2014/main" val="1913795865"/>
                        </a:ext>
                      </a:extLst>
                    </a:gridCol>
                    <a:gridCol w="998926">
                      <a:extLst>
                        <a:ext uri="{9D8B030D-6E8A-4147-A177-3AD203B41FA5}">
                          <a16:colId xmlns:a16="http://schemas.microsoft.com/office/drawing/2014/main" val="1264622068"/>
                        </a:ext>
                      </a:extLst>
                    </a:gridCol>
                    <a:gridCol w="1112280">
                      <a:extLst>
                        <a:ext uri="{9D8B030D-6E8A-4147-A177-3AD203B41FA5}">
                          <a16:colId xmlns:a16="http://schemas.microsoft.com/office/drawing/2014/main" val="397702833"/>
                        </a:ext>
                      </a:extLst>
                    </a:gridCol>
                    <a:gridCol w="1197840">
                      <a:extLst>
                        <a:ext uri="{9D8B030D-6E8A-4147-A177-3AD203B41FA5}">
                          <a16:colId xmlns:a16="http://schemas.microsoft.com/office/drawing/2014/main" val="2741692590"/>
                        </a:ext>
                      </a:extLst>
                    </a:gridCol>
                    <a:gridCol w="1197840">
                      <a:extLst>
                        <a:ext uri="{9D8B030D-6E8A-4147-A177-3AD203B41FA5}">
                          <a16:colId xmlns:a16="http://schemas.microsoft.com/office/drawing/2014/main" val="3911514114"/>
                        </a:ext>
                      </a:extLst>
                    </a:gridCol>
                    <a:gridCol w="1454521">
                      <a:extLst>
                        <a:ext uri="{9D8B030D-6E8A-4147-A177-3AD203B41FA5}">
                          <a16:colId xmlns:a16="http://schemas.microsoft.com/office/drawing/2014/main" val="1179643113"/>
                        </a:ext>
                      </a:extLst>
                    </a:gridCol>
                    <a:gridCol w="2053440">
                      <a:extLst>
                        <a:ext uri="{9D8B030D-6E8A-4147-A177-3AD203B41FA5}">
                          <a16:colId xmlns:a16="http://schemas.microsoft.com/office/drawing/2014/main" val="1601266568"/>
                        </a:ext>
                      </a:extLst>
                    </a:gridCol>
                    <a:gridCol w="1711199">
                      <a:extLst>
                        <a:ext uri="{9D8B030D-6E8A-4147-A177-3AD203B41FA5}">
                          <a16:colId xmlns:a16="http://schemas.microsoft.com/office/drawing/2014/main" val="191516268"/>
                        </a:ext>
                      </a:extLst>
                    </a:gridCol>
                  </a:tblGrid>
                  <a:tr h="686792">
                    <a:tc rowSpan="2">
                      <a:txBody>
                        <a:bodyPr/>
                        <a:lstStyle/>
                        <a:p>
                          <a:pPr algn="ctr"/>
                          <a:r>
                            <a:rPr lang="en-US" sz="2300" b="1" kern="1200">
                              <a:solidFill>
                                <a:schemeClr val="lt1"/>
                              </a:solidFill>
                              <a:effectLst/>
                              <a:latin typeface="Arial" panose="020B0604020202020204" pitchFamily="34" charset="0"/>
                              <a:ea typeface="+mn-ea"/>
                              <a:cs typeface="Arial" panose="020B0604020202020204" pitchFamily="34" charset="0"/>
                            </a:rPr>
                            <a:t>Đường kính</a:t>
                          </a:r>
                        </a:p>
                        <a:p>
                          <a:pPr algn="ctr"/>
                          <a:r>
                            <a:rPr lang="en-US" sz="2300" b="1" kern="1200">
                              <a:solidFill>
                                <a:schemeClr val="lt1"/>
                              </a:solidFill>
                              <a:effectLst/>
                              <a:latin typeface="Arial" panose="020B0604020202020204" pitchFamily="34" charset="0"/>
                              <a:ea typeface="+mn-ea"/>
                              <a:cs typeface="Arial" panose="020B0604020202020204" pitchFamily="34" charset="0"/>
                            </a:rPr>
                            <a:t>d(cm)</a:t>
                          </a:r>
                        </a:p>
                        <a:p>
                          <a:pPr algn="ctr"/>
                          <a:endParaRPr lang="en-US" sz="2300">
                            <a:latin typeface="Arial" panose="020B0604020202020204" pitchFamily="34" charset="0"/>
                            <a:cs typeface="Arial" panose="020B0604020202020204" pitchFamily="34" charset="0"/>
                          </a:endParaRPr>
                        </a:p>
                      </a:txBody>
                      <a:tcPr/>
                    </a:tc>
                    <a:tc gridSpan="5">
                      <a:txBody>
                        <a:bodyPr/>
                        <a:lstStyle/>
                        <a:p>
                          <a:pPr algn="ctr"/>
                          <a:r>
                            <a:rPr lang="en-US" sz="2300">
                              <a:latin typeface="Arial" panose="020B0604020202020204" pitchFamily="34" charset="0"/>
                              <a:cs typeface="Arial" panose="020B0604020202020204" pitchFamily="34" charset="0"/>
                            </a:rPr>
                            <a:t>Lần đo</a:t>
                          </a:r>
                        </a:p>
                      </a:txBody>
                      <a:tcPr/>
                    </a:tc>
                    <a:tc hMerge="1">
                      <a:txBody>
                        <a:bodyPr/>
                        <a:lstStyle/>
                        <a:p>
                          <a:endParaRPr lang="en-US"/>
                        </a:p>
                      </a:txBody>
                      <a:tcPr/>
                    </a:tc>
                    <a:tc hMerge="1">
                      <a:txBody>
                        <a:bodyPr/>
                        <a:lstStyle/>
                        <a:p>
                          <a:endParaRPr lang="en-US"/>
                        </a:p>
                      </a:txBody>
                      <a:tcPr/>
                    </a:tc>
                    <a:tc hMerge="1">
                      <a:txBody>
                        <a:bodyPr/>
                        <a:lstStyle/>
                        <a:p>
                          <a:pPr algn="ctr"/>
                          <a:endParaRPr lang="en-US">
                            <a:latin typeface="Arial" panose="020B0604020202020204" pitchFamily="34" charset="0"/>
                            <a:cs typeface="Arial" panose="020B0604020202020204" pitchFamily="34" charset="0"/>
                          </a:endParaRPr>
                        </a:p>
                      </a:txBody>
                      <a:tcPr/>
                    </a:tc>
                    <a:tc hMerge="1">
                      <a:txBody>
                        <a:bodyPr/>
                        <a:lstStyle/>
                        <a:p>
                          <a:pPr algn="ctr"/>
                          <a:endParaRPr lang="en-US">
                            <a:latin typeface="Arial" panose="020B0604020202020204" pitchFamily="34" charset="0"/>
                            <a:cs typeface="Arial" panose="020B0604020202020204" pitchFamily="34" charset="0"/>
                          </a:endParaRPr>
                        </a:p>
                      </a:txBody>
                      <a:tcPr/>
                    </a:tc>
                    <a:tc rowSpan="2">
                      <a:txBody>
                        <a:bodyPr/>
                        <a:lstStyle/>
                        <a:p>
                          <a:endParaRPr lang="en-US"/>
                        </a:p>
                      </a:txBody>
                      <a:tcPr>
                        <a:blipFill>
                          <a:blip r:embed="rId3"/>
                          <a:stretch>
                            <a:fillRect l="-361128" t="-2834" r="-84570" b="-30364"/>
                          </a:stretch>
                        </a:blipFill>
                      </a:tcPr>
                    </a:tc>
                    <a:tc rowSpan="2">
                      <a:txBody>
                        <a:bodyPr/>
                        <a:lstStyle/>
                        <a:p>
                          <a:pPr algn="ctr"/>
                          <a:r>
                            <a:rPr lang="en-US" sz="2300">
                              <a:latin typeface="Arial" panose="020B0604020202020204" pitchFamily="34" charset="0"/>
                              <a:cs typeface="Arial" panose="020B0604020202020204" pitchFamily="34" charset="0"/>
                            </a:rPr>
                            <a:t>Sai số </a:t>
                          </a:r>
                          <a:r>
                            <a:rPr lang="en-US" sz="2300">
                              <a:latin typeface="Arial" panose="020B0604020202020204" pitchFamily="34" charset="0"/>
                              <a:cs typeface="Arial" panose="020B0604020202020204" pitchFamily="34" charset="0"/>
                              <a:sym typeface="Symbol" panose="05050102010706020507" pitchFamily="18" charset="2"/>
                            </a:rPr>
                            <a:t>d</a:t>
                          </a:r>
                          <a:r>
                            <a:rPr lang="en-US" sz="2300">
                              <a:latin typeface="Arial" panose="020B0604020202020204" pitchFamily="34" charset="0"/>
                              <a:cs typeface="Arial" panose="020B0604020202020204" pitchFamily="34" charset="0"/>
                            </a:rPr>
                            <a:t>(cm)</a:t>
                          </a:r>
                        </a:p>
                      </a:txBody>
                      <a:tcPr/>
                    </a:tc>
                    <a:extLst>
                      <a:ext uri="{0D108BD9-81ED-4DB2-BD59-A6C34878D82A}">
                        <a16:rowId xmlns:a16="http://schemas.microsoft.com/office/drawing/2014/main" val="3263656310"/>
                      </a:ext>
                    </a:extLst>
                  </a:tr>
                  <a:tr h="814793">
                    <a:tc vMerge="1">
                      <a:txBody>
                        <a:bodyPr/>
                        <a:lstStyle/>
                        <a:p>
                          <a:endParaRPr lang="en-US"/>
                        </a:p>
                      </a:txBody>
                      <a:tcPr/>
                    </a:tc>
                    <a:tc>
                      <a:txBody>
                        <a:bodyPr/>
                        <a:lstStyle/>
                        <a:p>
                          <a:pPr algn="ctr"/>
                          <a:r>
                            <a:rPr lang="en-US" sz="2300">
                              <a:latin typeface="Arial" panose="020B0604020202020204" pitchFamily="34" charset="0"/>
                              <a:cs typeface="Arial" panose="020B0604020202020204" pitchFamily="34" charset="0"/>
                            </a:rPr>
                            <a:t>Lần 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5</a:t>
                          </a:r>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917829699"/>
                      </a:ext>
                    </a:extLst>
                  </a:tr>
                  <a:tr h="441960">
                    <a:tc>
                      <a:txBody>
                        <a:bodyPr/>
                        <a:lstStyle/>
                        <a:p>
                          <a:pPr algn="ctr"/>
                          <a:endParaRPr lang="en-US" sz="2300">
                            <a:latin typeface="Arial" panose="020B0604020202020204" pitchFamily="34" charset="0"/>
                            <a:cs typeface="Arial" panose="020B0604020202020204" pitchFamily="34" charset="0"/>
                          </a:endParaRPr>
                        </a:p>
                      </a:txBody>
                      <a:tcPr/>
                    </a:tc>
                    <a:tc>
                      <a:txBody>
                        <a:bodyPr/>
                        <a:lstStyle/>
                        <a:p>
                          <a:pPr algn="ctr"/>
                          <a:endParaRPr lang="en-US" sz="2300">
                            <a:latin typeface="Arial" panose="020B0604020202020204" pitchFamily="34" charset="0"/>
                            <a:cs typeface="Arial" panose="020B0604020202020204" pitchFamily="34" charset="0"/>
                          </a:endParaRPr>
                        </a:p>
                      </a:txBody>
                      <a:tcPr/>
                    </a:tc>
                    <a:tc>
                      <a:txBody>
                        <a:bodyPr/>
                        <a:lstStyle/>
                        <a:p>
                          <a:pPr algn="ctr"/>
                          <a:endParaRPr lang="en-US" sz="2300">
                            <a:latin typeface="Arial" panose="020B0604020202020204" pitchFamily="34" charset="0"/>
                            <a:cs typeface="Arial" panose="020B0604020202020204" pitchFamily="34" charset="0"/>
                          </a:endParaRPr>
                        </a:p>
                      </a:txBody>
                      <a:tcPr/>
                    </a:tc>
                    <a:tc>
                      <a:txBody>
                        <a:bodyPr/>
                        <a:lstStyle/>
                        <a:p>
                          <a:pPr algn="ctr"/>
                          <a:endParaRPr lang="en-US" sz="2300">
                            <a:latin typeface="Arial" panose="020B0604020202020204" pitchFamily="34" charset="0"/>
                            <a:cs typeface="Arial" panose="020B0604020202020204" pitchFamily="34" charset="0"/>
                          </a:endParaRPr>
                        </a:p>
                      </a:txBody>
                      <a:tcPr/>
                    </a:tc>
                    <a:tc>
                      <a:txBody>
                        <a:bodyPr/>
                        <a:lstStyle/>
                        <a:p>
                          <a:pPr algn="ctr"/>
                          <a:endParaRPr lang="en-US" sz="2300">
                            <a:latin typeface="Arial" panose="020B0604020202020204" pitchFamily="34" charset="0"/>
                            <a:cs typeface="Arial" panose="020B0604020202020204" pitchFamily="34" charset="0"/>
                          </a:endParaRPr>
                        </a:p>
                      </a:txBody>
                      <a:tcPr/>
                    </a:tc>
                    <a:tc>
                      <a:txBody>
                        <a:bodyPr/>
                        <a:lstStyle/>
                        <a:p>
                          <a:pPr algn="ctr"/>
                          <a:endParaRPr lang="en-US" sz="2300">
                            <a:latin typeface="Arial" panose="020B0604020202020204" pitchFamily="34" charset="0"/>
                            <a:cs typeface="Arial" panose="020B0604020202020204" pitchFamily="34" charset="0"/>
                          </a:endParaRPr>
                        </a:p>
                      </a:txBody>
                      <a:tcPr/>
                    </a:tc>
                    <a:tc>
                      <a:txBody>
                        <a:bodyPr/>
                        <a:lstStyle/>
                        <a:p>
                          <a:pPr algn="ctr"/>
                          <a:endParaRPr lang="en-US" sz="2300">
                            <a:latin typeface="Arial" panose="020B0604020202020204" pitchFamily="34" charset="0"/>
                            <a:cs typeface="Arial" panose="020B0604020202020204" pitchFamily="34" charset="0"/>
                          </a:endParaRPr>
                        </a:p>
                      </a:txBody>
                      <a:tcPr/>
                    </a:tc>
                    <a:tc>
                      <a:txBody>
                        <a:bodyPr/>
                        <a:lstStyle/>
                        <a:p>
                          <a:pPr algn="ctr"/>
                          <a:endParaRPr lang="en-US" sz="23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46915788"/>
                      </a:ext>
                    </a:extLst>
                  </a:tr>
                </a:tbl>
              </a:graphicData>
            </a:graphic>
          </p:graphicFrame>
        </mc:Fallback>
      </mc:AlternateContent>
      <p:sp>
        <p:nvSpPr>
          <p:cNvPr id="35" name="Text Box 5">
            <a:extLst>
              <a:ext uri="{FF2B5EF4-FFF2-40B4-BE49-F238E27FC236}">
                <a16:creationId xmlns:a16="http://schemas.microsoft.com/office/drawing/2014/main" id="{405890BA-F92B-4CA5-9252-724D7ED5763E}"/>
              </a:ext>
            </a:extLst>
          </p:cNvPr>
          <p:cNvSpPr txBox="1">
            <a:spLocks noChangeArrowheads="1"/>
          </p:cNvSpPr>
          <p:nvPr/>
        </p:nvSpPr>
        <p:spPr bwMode="auto">
          <a:xfrm>
            <a:off x="338942" y="700990"/>
            <a:ext cx="374695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Tiến hành thí nghiệm</a:t>
            </a:r>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altLang="en-US" sz="2200" i="1">
              <a:cs typeface="Arial" panose="020B0604020202020204" pitchFamily="34" charset="0"/>
            </a:endParaRPr>
          </a:p>
        </p:txBody>
      </p:sp>
      <p:grpSp>
        <p:nvGrpSpPr>
          <p:cNvPr id="36" name="Group 35">
            <a:extLst>
              <a:ext uri="{FF2B5EF4-FFF2-40B4-BE49-F238E27FC236}">
                <a16:creationId xmlns:a16="http://schemas.microsoft.com/office/drawing/2014/main" id="{CEB0C9C3-F7BC-4C9E-BE43-937AD6AE1F28}"/>
              </a:ext>
            </a:extLst>
          </p:cNvPr>
          <p:cNvGrpSpPr/>
          <p:nvPr/>
        </p:nvGrpSpPr>
        <p:grpSpPr>
          <a:xfrm>
            <a:off x="-29497" y="91162"/>
            <a:ext cx="11307097" cy="518439"/>
            <a:chOff x="74035" y="2267003"/>
            <a:chExt cx="11237038" cy="723701"/>
          </a:xfrm>
        </p:grpSpPr>
        <p:grpSp>
          <p:nvGrpSpPr>
            <p:cNvPr id="37" name="Group 70">
              <a:extLst>
                <a:ext uri="{FF2B5EF4-FFF2-40B4-BE49-F238E27FC236}">
                  <a16:creationId xmlns:a16="http://schemas.microsoft.com/office/drawing/2014/main" id="{D539E028-05DA-4AEB-8804-25DAED5FFAEE}"/>
                </a:ext>
              </a:extLst>
            </p:cNvPr>
            <p:cNvGrpSpPr>
              <a:grpSpLocks/>
            </p:cNvGrpSpPr>
            <p:nvPr/>
          </p:nvGrpSpPr>
          <p:grpSpPr bwMode="auto">
            <a:xfrm>
              <a:off x="286108" y="2280389"/>
              <a:ext cx="5118194" cy="708275"/>
              <a:chOff x="564747" y="3403331"/>
              <a:chExt cx="2635631" cy="1364238"/>
            </a:xfrm>
          </p:grpSpPr>
          <p:pic>
            <p:nvPicPr>
              <p:cNvPr id="40" name="Picture 8" descr="empty-green-rectangle">
                <a:extLst>
                  <a:ext uri="{FF2B5EF4-FFF2-40B4-BE49-F238E27FC236}">
                    <a16:creationId xmlns:a16="http://schemas.microsoft.com/office/drawing/2014/main" id="{B69199C1-46F4-46E1-A994-D43309E9BF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747" y="3403331"/>
                <a:ext cx="263563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9" descr="green-top-faded">
                <a:extLst>
                  <a:ext uri="{FF2B5EF4-FFF2-40B4-BE49-F238E27FC236}">
                    <a16:creationId xmlns:a16="http://schemas.microsoft.com/office/drawing/2014/main" id="{CF590E08-030B-4CF1-A203-AA1AD7FCF4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 name="TextBox 37">
              <a:extLst>
                <a:ext uri="{FF2B5EF4-FFF2-40B4-BE49-F238E27FC236}">
                  <a16:creationId xmlns:a16="http://schemas.microsoft.com/office/drawing/2014/main" id="{CD3028CD-B869-4249-BDAA-775361316E70}"/>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9" name="Rectangle 1026060">
              <a:extLst>
                <a:ext uri="{FF2B5EF4-FFF2-40B4-BE49-F238E27FC236}">
                  <a16:creationId xmlns:a16="http://schemas.microsoft.com/office/drawing/2014/main" id="{87243B1A-9140-4770-9D93-21DD7ACD1125}"/>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Thí nghiệm đo tốc độ</a:t>
              </a:r>
              <a:endParaRPr lang="en-US" sz="2500" dirty="0">
                <a:cs typeface="Arial" panose="020B0604020202020204" pitchFamily="34" charset="0"/>
              </a:endParaRPr>
            </a:p>
          </p:txBody>
        </p:sp>
      </p:grpSp>
    </p:spTree>
    <p:extLst>
      <p:ext uri="{BB962C8B-B14F-4D97-AF65-F5344CB8AC3E}">
        <p14:creationId xmlns:p14="http://schemas.microsoft.com/office/powerpoint/2010/main" val="317304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 descr="empty-blue-rectangle">
            <a:extLst>
              <a:ext uri="{FF2B5EF4-FFF2-40B4-BE49-F238E27FC236}">
                <a16:creationId xmlns:a16="http://schemas.microsoft.com/office/drawing/2014/main" id="{96815A92-32AB-4AD7-8C62-9F52737768E7}"/>
              </a:ext>
            </a:extLst>
          </p:cNvPr>
          <p:cNvPicPr>
            <a:picLocks noChangeAspect="1" noChangeArrowheads="1"/>
          </p:cNvPicPr>
          <p:nvPr/>
        </p:nvPicPr>
        <p:blipFill>
          <a:blip r:embed="rId2"/>
          <a:srcRect/>
          <a:stretch>
            <a:fillRect/>
          </a:stretch>
        </p:blipFill>
        <p:spPr bwMode="auto">
          <a:xfrm>
            <a:off x="310040" y="1250227"/>
            <a:ext cx="11588554" cy="1217779"/>
          </a:xfrm>
          <a:prstGeom prst="rect">
            <a:avLst/>
          </a:prstGeom>
          <a:noFill/>
          <a:ln w="9525">
            <a:noFill/>
            <a:miter lim="800000"/>
            <a:headEnd/>
            <a:tailEnd/>
          </a:ln>
        </p:spPr>
      </p:pic>
      <p:sp>
        <p:nvSpPr>
          <p:cNvPr id="26" name="TextBox 25">
            <a:extLst>
              <a:ext uri="{FF2B5EF4-FFF2-40B4-BE49-F238E27FC236}">
                <a16:creationId xmlns:a16="http://schemas.microsoft.com/office/drawing/2014/main" id="{D6F19BE8-84C6-4729-84A4-0EC8D56DC24B}"/>
              </a:ext>
            </a:extLst>
          </p:cNvPr>
          <p:cNvSpPr txBox="1"/>
          <p:nvPr/>
        </p:nvSpPr>
        <p:spPr>
          <a:xfrm>
            <a:off x="884543" y="1432197"/>
            <a:ext cx="9836378" cy="861774"/>
          </a:xfrm>
          <a:prstGeom prst="rect">
            <a:avLst/>
          </a:prstGeom>
          <a:noFill/>
        </p:spPr>
        <p:txBody>
          <a:bodyPr wrap="square">
            <a:spAutoFit/>
          </a:bodyPr>
          <a:lstStyle/>
          <a:p>
            <a:pPr algn="ctr"/>
            <a:r>
              <a:rPr lang="en-US" sz="2500" dirty="0" err="1">
                <a:effectLst/>
                <a:latin typeface="Arial" panose="020B0604020202020204" pitchFamily="34" charset="0"/>
                <a:ea typeface="Times New Roman" panose="02020603050405020304" pitchFamily="18" charset="0"/>
              </a:rPr>
              <a:t>Bước</a:t>
            </a:r>
            <a:r>
              <a:rPr lang="en-US" sz="2500" dirty="0">
                <a:effectLst/>
                <a:latin typeface="Arial" panose="020B0604020202020204" pitchFamily="34" charset="0"/>
                <a:ea typeface="Times New Roman" panose="02020603050405020304" pitchFamily="18" charset="0"/>
              </a:rPr>
              <a:t> 5: </a:t>
            </a:r>
            <a:r>
              <a:rPr lang="en-US" sz="2500" dirty="0" err="1">
                <a:effectLst/>
                <a:latin typeface="Arial" panose="020B0604020202020204" pitchFamily="34" charset="0"/>
                <a:ea typeface="Times New Roman" panose="02020603050405020304" pitchFamily="18" charset="0"/>
              </a:rPr>
              <a:t>Ghi</a:t>
            </a:r>
            <a:r>
              <a:rPr lang="en-US" sz="2500" dirty="0">
                <a:effectLst/>
                <a:latin typeface="Arial" panose="020B0604020202020204" pitchFamily="34" charset="0"/>
                <a:ea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rPr>
              <a:t>nhận</a:t>
            </a:r>
            <a:r>
              <a:rPr lang="en-US" sz="2500" dirty="0">
                <a:effectLst/>
                <a:latin typeface="Arial" panose="020B0604020202020204" pitchFamily="34" charset="0"/>
                <a:ea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rPr>
              <a:t>giá</a:t>
            </a:r>
            <a:r>
              <a:rPr lang="en-US" sz="2500" dirty="0">
                <a:effectLst/>
                <a:latin typeface="Arial" panose="020B0604020202020204" pitchFamily="34" charset="0"/>
                <a:ea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rPr>
              <a:t>trị</a:t>
            </a:r>
            <a:r>
              <a:rPr lang="en-US" sz="2500" dirty="0">
                <a:effectLst/>
                <a:latin typeface="Arial" panose="020B0604020202020204" pitchFamily="34" charset="0"/>
                <a:ea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rPr>
              <a:t>thời</a:t>
            </a:r>
            <a:r>
              <a:rPr lang="en-US" sz="2500" dirty="0">
                <a:effectLst/>
                <a:latin typeface="Arial" panose="020B0604020202020204" pitchFamily="34" charset="0"/>
                <a:ea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rPr>
              <a:t>gian</a:t>
            </a:r>
            <a:r>
              <a:rPr lang="en-US" sz="2500" dirty="0">
                <a:effectLst/>
                <a:latin typeface="Arial" panose="020B0604020202020204" pitchFamily="34" charset="0"/>
                <a:ea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rPr>
              <a:t>hiển</a:t>
            </a:r>
            <a:r>
              <a:rPr lang="en-US" sz="2500" dirty="0">
                <a:effectLst/>
                <a:latin typeface="Arial" panose="020B0604020202020204" pitchFamily="34" charset="0"/>
                <a:ea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rPr>
              <a:t>thị</a:t>
            </a:r>
            <a:r>
              <a:rPr lang="en-US" sz="2500" dirty="0">
                <a:effectLst/>
                <a:latin typeface="Arial" panose="020B0604020202020204" pitchFamily="34" charset="0"/>
                <a:ea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rPr>
              <a:t>trên</a:t>
            </a:r>
            <a:r>
              <a:rPr lang="en-US" sz="2500" dirty="0">
                <a:effectLst/>
                <a:latin typeface="Arial" panose="020B0604020202020204" pitchFamily="34" charset="0"/>
                <a:ea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rPr>
              <a:t>đồng</a:t>
            </a:r>
            <a:r>
              <a:rPr lang="en-US" sz="2500" dirty="0">
                <a:effectLst/>
                <a:latin typeface="Arial" panose="020B0604020202020204" pitchFamily="34" charset="0"/>
                <a:ea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rPr>
              <a:t>hồ</a:t>
            </a:r>
            <a:r>
              <a:rPr lang="en-US" sz="2500" dirty="0">
                <a:effectLst/>
                <a:latin typeface="Arial" panose="020B0604020202020204" pitchFamily="34" charset="0"/>
                <a:ea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rPr>
              <a:t>đo</a:t>
            </a:r>
            <a:r>
              <a:rPr lang="en-US" sz="2500" dirty="0">
                <a:effectLst/>
                <a:latin typeface="Arial" panose="020B0604020202020204" pitchFamily="34" charset="0"/>
                <a:ea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rPr>
              <a:t>vào</a:t>
            </a:r>
            <a:r>
              <a:rPr lang="en-US" sz="2500" dirty="0">
                <a:effectLst/>
                <a:latin typeface="Arial" panose="020B0604020202020204" pitchFamily="34" charset="0"/>
                <a:ea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rPr>
              <a:t>bảng</a:t>
            </a:r>
            <a:r>
              <a:rPr lang="en-US" sz="2500" dirty="0">
                <a:effectLst/>
                <a:latin typeface="Arial" panose="020B0604020202020204" pitchFamily="34" charset="0"/>
                <a:ea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rPr>
              <a:t>số</a:t>
            </a:r>
            <a:r>
              <a:rPr lang="en-US" sz="2500" dirty="0">
                <a:effectLst/>
                <a:latin typeface="Arial" panose="020B0604020202020204" pitchFamily="34" charset="0"/>
                <a:ea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rPr>
              <a:t>liệu</a:t>
            </a:r>
            <a:r>
              <a:rPr lang="en-US" sz="2500" dirty="0">
                <a:effectLst/>
                <a:latin typeface="Arial" panose="020B0604020202020204" pitchFamily="34" charset="0"/>
                <a:ea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rPr>
              <a:t>như</a:t>
            </a:r>
            <a:r>
              <a:rPr lang="en-US" sz="2500" dirty="0">
                <a:effectLst/>
                <a:latin typeface="Arial" panose="020B0604020202020204" pitchFamily="34" charset="0"/>
                <a:ea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rPr>
              <a:t>gợi</a:t>
            </a:r>
            <a:r>
              <a:rPr lang="en-US" sz="2500" dirty="0">
                <a:effectLst/>
                <a:latin typeface="Arial" panose="020B0604020202020204" pitchFamily="34" charset="0"/>
                <a:ea typeface="Times New Roman" panose="02020603050405020304" pitchFamily="18" charset="0"/>
              </a:rPr>
              <a:t> ý </a:t>
            </a:r>
            <a:r>
              <a:rPr lang="en-US" sz="2500" dirty="0" err="1">
                <a:effectLst/>
                <a:latin typeface="Arial" panose="020B0604020202020204" pitchFamily="34" charset="0"/>
                <a:ea typeface="Times New Roman" panose="02020603050405020304" pitchFamily="18" charset="0"/>
              </a:rPr>
              <a:t>trong</a:t>
            </a:r>
            <a:r>
              <a:rPr lang="en-US" sz="2500" dirty="0">
                <a:effectLst/>
                <a:latin typeface="Arial" panose="020B0604020202020204" pitchFamily="34" charset="0"/>
                <a:ea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rPr>
              <a:t>Bảng</a:t>
            </a:r>
            <a:r>
              <a:rPr lang="en-US" sz="2500" dirty="0">
                <a:effectLst/>
                <a:latin typeface="Arial" panose="020B0604020202020204" pitchFamily="34" charset="0"/>
                <a:ea typeface="Times New Roman" panose="02020603050405020304" pitchFamily="18" charset="0"/>
              </a:rPr>
              <a:t>. </a:t>
            </a:r>
          </a:p>
        </p:txBody>
      </p:sp>
      <p:sp>
        <p:nvSpPr>
          <p:cNvPr id="20" name="TextBox 19">
            <a:extLst>
              <a:ext uri="{FF2B5EF4-FFF2-40B4-BE49-F238E27FC236}">
                <a16:creationId xmlns:a16="http://schemas.microsoft.com/office/drawing/2014/main" id="{AF512853-A7BD-4D2D-AF82-93C9F57AD65A}"/>
              </a:ext>
            </a:extLst>
          </p:cNvPr>
          <p:cNvSpPr txBox="1"/>
          <p:nvPr/>
        </p:nvSpPr>
        <p:spPr>
          <a:xfrm>
            <a:off x="450622" y="2678103"/>
            <a:ext cx="11290755" cy="430887"/>
          </a:xfrm>
          <a:prstGeom prst="rect">
            <a:avLst/>
          </a:prstGeom>
          <a:noFill/>
        </p:spPr>
        <p:txBody>
          <a:bodyPr wrap="square">
            <a:spAutoFit/>
          </a:bodyPr>
          <a:lstStyle/>
          <a:p>
            <a:r>
              <a:rPr lang="en-US" sz="2200" i="1">
                <a:effectLst/>
                <a:latin typeface="Arial" panose="020B0604020202020204" pitchFamily="34" charset="0"/>
                <a:ea typeface="Times New Roman" panose="02020603050405020304" pitchFamily="18" charset="0"/>
              </a:rPr>
              <a:t>Lưu ý: Nhấn nút RESET của đồng hồ đo. Thực hiện lại bước 3 và 4 thêm ít nhất 4 lần.</a:t>
            </a:r>
            <a:endParaRPr lang="en-US" sz="2200" i="1"/>
          </a:p>
        </p:txBody>
      </p:sp>
      <mc:AlternateContent xmlns:mc="http://schemas.openxmlformats.org/markup-compatibility/2006" xmlns:a14="http://schemas.microsoft.com/office/drawing/2010/main">
        <mc:Choice Requires="a14">
          <p:graphicFrame>
            <p:nvGraphicFramePr>
              <p:cNvPr id="21" name="Table 13">
                <a:extLst>
                  <a:ext uri="{FF2B5EF4-FFF2-40B4-BE49-F238E27FC236}">
                    <a16:creationId xmlns:a16="http://schemas.microsoft.com/office/drawing/2014/main" id="{DDAEED9D-2B2C-418A-A9FE-AC878C01CBC6}"/>
                  </a:ext>
                </a:extLst>
              </p:cNvPr>
              <p:cNvGraphicFramePr>
                <a:graphicFrameLocks noGrp="1"/>
              </p:cNvGraphicFramePr>
              <p:nvPr>
                <p:extLst>
                  <p:ext uri="{D42A27DB-BD31-4B8C-83A1-F6EECF244321}">
                    <p14:modId xmlns:p14="http://schemas.microsoft.com/office/powerpoint/2010/main" val="2437822518"/>
                  </p:ext>
                </p:extLst>
              </p:nvPr>
            </p:nvGraphicFramePr>
            <p:xfrm>
              <a:off x="362797" y="3907345"/>
              <a:ext cx="11588553" cy="2621280"/>
            </p:xfrm>
            <a:graphic>
              <a:graphicData uri="http://schemas.openxmlformats.org/drawingml/2006/table">
                <a:tbl>
                  <a:tblPr firstRow="1" bandRow="1">
                    <a:tableStyleId>{93296810-A885-4BE3-A3E7-6D5BEEA58F35}</a:tableStyleId>
                  </a:tblPr>
                  <a:tblGrid>
                    <a:gridCol w="1287617">
                      <a:extLst>
                        <a:ext uri="{9D8B030D-6E8A-4147-A177-3AD203B41FA5}">
                          <a16:colId xmlns:a16="http://schemas.microsoft.com/office/drawing/2014/main" val="1913795865"/>
                        </a:ext>
                      </a:extLst>
                    </a:gridCol>
                    <a:gridCol w="889647">
                      <a:extLst>
                        <a:ext uri="{9D8B030D-6E8A-4147-A177-3AD203B41FA5}">
                          <a16:colId xmlns:a16="http://schemas.microsoft.com/office/drawing/2014/main" val="1264622068"/>
                        </a:ext>
                      </a:extLst>
                    </a:gridCol>
                    <a:gridCol w="990600">
                      <a:extLst>
                        <a:ext uri="{9D8B030D-6E8A-4147-A177-3AD203B41FA5}">
                          <a16:colId xmlns:a16="http://schemas.microsoft.com/office/drawing/2014/main" val="397702833"/>
                        </a:ext>
                      </a:extLst>
                    </a:gridCol>
                    <a:gridCol w="1066800">
                      <a:extLst>
                        <a:ext uri="{9D8B030D-6E8A-4147-A177-3AD203B41FA5}">
                          <a16:colId xmlns:a16="http://schemas.microsoft.com/office/drawing/2014/main" val="2741692590"/>
                        </a:ext>
                      </a:extLst>
                    </a:gridCol>
                    <a:gridCol w="1066800">
                      <a:extLst>
                        <a:ext uri="{9D8B030D-6E8A-4147-A177-3AD203B41FA5}">
                          <a16:colId xmlns:a16="http://schemas.microsoft.com/office/drawing/2014/main" val="3911514114"/>
                        </a:ext>
                      </a:extLst>
                    </a:gridCol>
                    <a:gridCol w="1295400">
                      <a:extLst>
                        <a:ext uri="{9D8B030D-6E8A-4147-A177-3AD203B41FA5}">
                          <a16:colId xmlns:a16="http://schemas.microsoft.com/office/drawing/2014/main" val="1179643113"/>
                        </a:ext>
                      </a:extLst>
                    </a:gridCol>
                    <a:gridCol w="1592681">
                      <a:extLst>
                        <a:ext uri="{9D8B030D-6E8A-4147-A177-3AD203B41FA5}">
                          <a16:colId xmlns:a16="http://schemas.microsoft.com/office/drawing/2014/main" val="1601266568"/>
                        </a:ext>
                      </a:extLst>
                    </a:gridCol>
                    <a:gridCol w="1981200">
                      <a:extLst>
                        <a:ext uri="{9D8B030D-6E8A-4147-A177-3AD203B41FA5}">
                          <a16:colId xmlns:a16="http://schemas.microsoft.com/office/drawing/2014/main" val="191516268"/>
                        </a:ext>
                      </a:extLst>
                    </a:gridCol>
                    <a:gridCol w="1417808">
                      <a:extLst>
                        <a:ext uri="{9D8B030D-6E8A-4147-A177-3AD203B41FA5}">
                          <a16:colId xmlns:a16="http://schemas.microsoft.com/office/drawing/2014/main" val="3726663111"/>
                        </a:ext>
                      </a:extLst>
                    </a:gridCol>
                  </a:tblGrid>
                  <a:tr h="585599">
                    <a:tc rowSpan="2">
                      <a:txBody>
                        <a:bodyPr/>
                        <a:lstStyle/>
                        <a:p>
                          <a:pPr algn="ctr"/>
                          <a:r>
                            <a:rPr lang="en-US" sz="2000" b="1" kern="1200">
                              <a:solidFill>
                                <a:schemeClr val="lt1"/>
                              </a:solidFill>
                              <a:effectLst/>
                              <a:latin typeface="Arial" panose="020B0604020202020204" pitchFamily="34" charset="0"/>
                              <a:ea typeface="+mn-ea"/>
                              <a:cs typeface="Arial" panose="020B0604020202020204" pitchFamily="34" charset="0"/>
                            </a:rPr>
                            <a:t>Độ dịch chuyển</a:t>
                          </a:r>
                        </a:p>
                        <a:p>
                          <a:pPr algn="ctr"/>
                          <a:r>
                            <a:rPr lang="en-US" sz="2000" b="1" kern="1200">
                              <a:solidFill>
                                <a:schemeClr val="lt1"/>
                              </a:solidFill>
                              <a:effectLst/>
                              <a:latin typeface="Arial" panose="020B0604020202020204" pitchFamily="34" charset="0"/>
                              <a:ea typeface="+mn-ea"/>
                              <a:cs typeface="Arial" panose="020B0604020202020204" pitchFamily="34" charset="0"/>
                            </a:rPr>
                            <a:t>d(m)</a:t>
                          </a:r>
                        </a:p>
                        <a:p>
                          <a:pPr algn="ctr"/>
                          <a:endParaRPr lang="en-US" sz="2000">
                            <a:latin typeface="Arial" panose="020B0604020202020204" pitchFamily="34" charset="0"/>
                            <a:cs typeface="Arial" panose="020B0604020202020204" pitchFamily="34" charset="0"/>
                          </a:endParaRPr>
                        </a:p>
                      </a:txBody>
                      <a:tcPr/>
                    </a:tc>
                    <a:tc gridSpan="5">
                      <a:txBody>
                        <a:bodyPr/>
                        <a:lstStyle/>
                        <a:p>
                          <a:pPr algn="ctr"/>
                          <a:r>
                            <a:rPr lang="en-US" sz="2000">
                              <a:latin typeface="Arial" panose="020B0604020202020204" pitchFamily="34" charset="0"/>
                              <a:cs typeface="Arial" panose="020B0604020202020204" pitchFamily="34" charset="0"/>
                            </a:rPr>
                            <a:t>Lần đo</a:t>
                          </a:r>
                        </a:p>
                      </a:txBody>
                      <a:tcPr/>
                    </a:tc>
                    <a:tc hMerge="1">
                      <a:txBody>
                        <a:bodyPr/>
                        <a:lstStyle/>
                        <a:p>
                          <a:endParaRPr lang="en-US"/>
                        </a:p>
                      </a:txBody>
                      <a:tcPr/>
                    </a:tc>
                    <a:tc hMerge="1">
                      <a:txBody>
                        <a:bodyPr/>
                        <a:lstStyle/>
                        <a:p>
                          <a:endParaRPr lang="en-US"/>
                        </a:p>
                      </a:txBody>
                      <a:tcPr/>
                    </a:tc>
                    <a:tc hMerge="1">
                      <a:txBody>
                        <a:bodyPr/>
                        <a:lstStyle/>
                        <a:p>
                          <a:pPr algn="ctr"/>
                          <a:endParaRPr lang="en-US">
                            <a:latin typeface="Arial" panose="020B0604020202020204" pitchFamily="34" charset="0"/>
                            <a:cs typeface="Arial" panose="020B0604020202020204" pitchFamily="34" charset="0"/>
                          </a:endParaRPr>
                        </a:p>
                      </a:txBody>
                      <a:tcPr/>
                    </a:tc>
                    <a:tc hMerge="1">
                      <a:txBody>
                        <a:bodyPr/>
                        <a:lstStyle/>
                        <a:p>
                          <a:pPr algn="ctr"/>
                          <a:endParaRPr lang="en-US">
                            <a:latin typeface="Arial" panose="020B0604020202020204" pitchFamily="34" charset="0"/>
                            <a:cs typeface="Arial" panose="020B0604020202020204" pitchFamily="34" charset="0"/>
                          </a:endParaRPr>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cs typeface="Arial" panose="020B0604020202020204" pitchFamily="34" charset="0"/>
                            </a:rPr>
                            <a:t>Thời gian  trung bình </a:t>
                          </a:r>
                          <a14:m>
                            <m:oMath xmlns:m="http://schemas.openxmlformats.org/officeDocument/2006/math">
                              <m:acc>
                                <m:accPr>
                                  <m:chr m:val="̅"/>
                                  <m:ctrlPr>
                                    <a:rPr lang="en-US" sz="2000" i="1" smtClean="0">
                                      <a:latin typeface="Cambria Math" panose="02040503050406030204" pitchFamily="18" charset="0"/>
                                    </a:rPr>
                                  </m:ctrlPr>
                                </m:accPr>
                                <m:e>
                                  <m:r>
                                    <a:rPr lang="en-US" sz="2000" b="1" i="1" smtClean="0">
                                      <a:latin typeface="Cambria Math" panose="02040503050406030204" pitchFamily="18" charset="0"/>
                                    </a:rPr>
                                    <m:t>𝒕</m:t>
                                  </m:r>
                                </m:e>
                              </m:acc>
                            </m:oMath>
                          </a14:m>
                          <a:r>
                            <a:rPr lang="en-US" sz="2000">
                              <a:latin typeface="Arial" panose="020B0604020202020204" pitchFamily="34" charset="0"/>
                              <a:cs typeface="Arial" panose="020B0604020202020204" pitchFamily="34" charset="0"/>
                            </a:rPr>
                            <a:t> (s)</a:t>
                          </a:r>
                        </a:p>
                        <a:p>
                          <a:pPr algn="ctr"/>
                          <a:endParaRPr lang="en-US" sz="2000">
                            <a:latin typeface="Arial" panose="020B0604020202020204" pitchFamily="34" charset="0"/>
                            <a:cs typeface="Arial" panose="020B0604020202020204" pitchFamily="34" charset="0"/>
                          </a:endParaRPr>
                        </a:p>
                      </a:txBody>
                      <a:tcPr/>
                    </a:tc>
                    <a:tc rowSpan="2">
                      <a:txBody>
                        <a:bodyPr/>
                        <a:lstStyle/>
                        <a:p>
                          <a:pPr algn="ctr"/>
                          <a:r>
                            <a:rPr lang="en-US" sz="2000">
                              <a:latin typeface="Arial" panose="020B0604020202020204" pitchFamily="34" charset="0"/>
                              <a:cs typeface="Arial" panose="020B0604020202020204" pitchFamily="34" charset="0"/>
                            </a:rPr>
                            <a:t>Tốc độ tức thời </a:t>
                          </a:r>
                          <a:r>
                            <a:rPr lang="en-US" sz="2000">
                              <a:latin typeface="Arial" panose="020B0604020202020204" pitchFamily="34" charset="0"/>
                              <a:cs typeface="Arial" panose="020B0604020202020204" pitchFamily="34" charset="0"/>
                              <a:sym typeface="Symbol" panose="05050102010706020507" pitchFamily="18" charset="2"/>
                            </a:rPr>
                            <a:t>v = </a:t>
                          </a:r>
                          <a14:m>
                            <m:oMath xmlns:m="http://schemas.openxmlformats.org/officeDocument/2006/math">
                              <m:f>
                                <m:fPr>
                                  <m:ctrlPr>
                                    <a:rPr lang="en-US" sz="2000" i="1" smtClean="0">
                                      <a:latin typeface="Cambria Math" panose="02040503050406030204" pitchFamily="18" charset="0"/>
                                      <a:cs typeface="Arial" panose="020B0604020202020204" pitchFamily="34" charset="0"/>
                                      <a:sym typeface="Symbol" panose="05050102010706020507" pitchFamily="18" charset="2"/>
                                    </a:rPr>
                                  </m:ctrlPr>
                                </m:fPr>
                                <m:num>
                                  <m:acc>
                                    <m:accPr>
                                      <m:chr m:val="̅"/>
                                      <m:ctrlPr>
                                        <a:rPr lang="en-US" sz="2000" i="1" smtClean="0">
                                          <a:latin typeface="Cambria Math" panose="02040503050406030204" pitchFamily="18" charset="0"/>
                                        </a:rPr>
                                      </m:ctrlPr>
                                    </m:accPr>
                                    <m:e>
                                      <m:r>
                                        <a:rPr lang="en-US" sz="2000" b="1" i="1" smtClean="0">
                                          <a:latin typeface="Cambria Math" panose="02040503050406030204" pitchFamily="18" charset="0"/>
                                        </a:rPr>
                                        <m:t>𝒅</m:t>
                                      </m:r>
                                    </m:e>
                                  </m:acc>
                                  <m:r>
                                    <m:rPr>
                                      <m:nor/>
                                    </m:rPr>
                                    <a:rPr lang="en-US" sz="2000" smtClean="0">
                                      <a:latin typeface="Arial" panose="020B0604020202020204" pitchFamily="34" charset="0"/>
                                      <a:cs typeface="Arial" panose="020B0604020202020204" pitchFamily="34" charset="0"/>
                                    </a:rPr>
                                    <m:t> </m:t>
                                  </m:r>
                                </m:num>
                                <m:den>
                                  <m:acc>
                                    <m:accPr>
                                      <m:chr m:val="̅"/>
                                      <m:ctrlPr>
                                        <a:rPr lang="en-US" sz="2000" i="1" smtClean="0">
                                          <a:latin typeface="Cambria Math" panose="02040503050406030204" pitchFamily="18" charset="0"/>
                                        </a:rPr>
                                      </m:ctrlPr>
                                    </m:accPr>
                                    <m:e>
                                      <m:r>
                                        <a:rPr lang="en-US" sz="2000" b="1" i="1" smtClean="0">
                                          <a:latin typeface="Cambria Math" panose="02040503050406030204" pitchFamily="18" charset="0"/>
                                        </a:rPr>
                                        <m:t>𝒕</m:t>
                                      </m:r>
                                    </m:e>
                                  </m:acc>
                                </m:den>
                              </m:f>
                            </m:oMath>
                          </a14:m>
                          <a:r>
                            <a:rPr lang="en-US" sz="2000">
                              <a:latin typeface="Arial" panose="020B0604020202020204" pitchFamily="34" charset="0"/>
                              <a:cs typeface="Arial" panose="020B0604020202020204" pitchFamily="34" charset="0"/>
                              <a:sym typeface="Symbol" panose="05050102010706020507" pitchFamily="18" charset="2"/>
                            </a:rPr>
                            <a:t> </a:t>
                          </a:r>
                          <a:r>
                            <a:rPr lang="en-US" sz="2000">
                              <a:latin typeface="Arial" panose="020B0604020202020204" pitchFamily="34" charset="0"/>
                              <a:cs typeface="Arial" panose="020B0604020202020204" pitchFamily="34" charset="0"/>
                            </a:rPr>
                            <a:t>(cm/s)</a:t>
                          </a:r>
                        </a:p>
                      </a:txBody>
                      <a:tcPr/>
                    </a:tc>
                    <a:tc rowSpan="2">
                      <a:txBody>
                        <a:bodyPr/>
                        <a:lstStyle/>
                        <a:p>
                          <a:pPr algn="ctr"/>
                          <a:r>
                            <a:rPr lang="en-US" sz="2000">
                              <a:latin typeface="Arial" panose="020B0604020202020204" pitchFamily="34" charset="0"/>
                              <a:cs typeface="Arial" panose="020B0604020202020204" pitchFamily="34" charset="0"/>
                            </a:rPr>
                            <a:t>Sai số </a:t>
                          </a:r>
                          <a:r>
                            <a:rPr lang="en-US" sz="2000">
                              <a:latin typeface="Arial" panose="020B0604020202020204" pitchFamily="34" charset="0"/>
                              <a:cs typeface="Arial" panose="020B0604020202020204" pitchFamily="34" charset="0"/>
                              <a:sym typeface="Symbol" panose="05050102010706020507" pitchFamily="18" charset="2"/>
                            </a:rPr>
                            <a:t>v</a:t>
                          </a:r>
                          <a:r>
                            <a:rPr lang="en-US" sz="2000">
                              <a:latin typeface="Arial" panose="020B0604020202020204" pitchFamily="34" charset="0"/>
                              <a:cs typeface="Arial" panose="020B0604020202020204" pitchFamily="34" charset="0"/>
                            </a:rPr>
                            <a:t>(cm/s)</a:t>
                          </a:r>
                        </a:p>
                        <a:p>
                          <a:pPr algn="ctr"/>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63656310"/>
                      </a:ext>
                    </a:extLst>
                  </a:tr>
                  <a:tr h="631067">
                    <a:tc vMerge="1">
                      <a:txBody>
                        <a:bodyPr/>
                        <a:lstStyle/>
                        <a:p>
                          <a:endParaRPr lang="en-US"/>
                        </a:p>
                      </a:txBody>
                      <a:tcPr/>
                    </a:tc>
                    <a:tc>
                      <a:txBody>
                        <a:bodyPr/>
                        <a:lstStyle/>
                        <a:p>
                          <a:pPr algn="ctr"/>
                          <a:r>
                            <a:rPr lang="en-US" sz="2000">
                              <a:latin typeface="Arial" panose="020B0604020202020204" pitchFamily="34" charset="0"/>
                              <a:cs typeface="Arial" panose="020B0604020202020204" pitchFamily="34" charset="0"/>
                            </a:rPr>
                            <a:t>Lần 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5</a:t>
                          </a:r>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917829699"/>
                      </a:ext>
                    </a:extLst>
                  </a:tr>
                  <a:tr h="1200588">
                    <a:tc>
                      <a:txBody>
                        <a:bodyPr/>
                        <a:lstStyle/>
                        <a:p>
                          <a:pPr algn="ctr"/>
                          <a:r>
                            <a:rPr lang="en-US" sz="2000" b="1" kern="1200">
                              <a:solidFill>
                                <a:schemeClr val="tx1"/>
                              </a:solidFill>
                              <a:effectLst/>
                              <a:latin typeface="Arial" panose="020B0604020202020204" pitchFamily="34" charset="0"/>
                              <a:ea typeface="+mn-ea"/>
                              <a:cs typeface="Arial" panose="020B0604020202020204" pitchFamily="34" charset="0"/>
                            </a:rPr>
                            <a:t>Thời gian</a:t>
                          </a:r>
                        </a:p>
                        <a:p>
                          <a:pPr algn="ctr"/>
                          <a:r>
                            <a:rPr lang="en-US" sz="2000" b="1" kern="1200">
                              <a:solidFill>
                                <a:schemeClr val="tx1"/>
                              </a:solidFill>
                              <a:effectLst/>
                              <a:latin typeface="Arial" panose="020B0604020202020204" pitchFamily="34" charset="0"/>
                              <a:ea typeface="+mn-ea"/>
                              <a:cs typeface="Arial" panose="020B0604020202020204" pitchFamily="34" charset="0"/>
                            </a:rPr>
                            <a:t>t(s)</a:t>
                          </a:r>
                        </a:p>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46915788"/>
                      </a:ext>
                    </a:extLst>
                  </a:tr>
                </a:tbl>
              </a:graphicData>
            </a:graphic>
          </p:graphicFrame>
        </mc:Choice>
        <mc:Fallback xmlns="">
          <p:graphicFrame>
            <p:nvGraphicFramePr>
              <p:cNvPr id="21" name="Table 13">
                <a:extLst>
                  <a:ext uri="{FF2B5EF4-FFF2-40B4-BE49-F238E27FC236}">
                    <a16:creationId xmlns:a16="http://schemas.microsoft.com/office/drawing/2014/main" id="{DDAEED9D-2B2C-418A-A9FE-AC878C01CBC6}"/>
                  </a:ext>
                </a:extLst>
              </p:cNvPr>
              <p:cNvGraphicFramePr>
                <a:graphicFrameLocks noGrp="1"/>
              </p:cNvGraphicFramePr>
              <p:nvPr>
                <p:extLst>
                  <p:ext uri="{D42A27DB-BD31-4B8C-83A1-F6EECF244321}">
                    <p14:modId xmlns:p14="http://schemas.microsoft.com/office/powerpoint/2010/main" val="2437822518"/>
                  </p:ext>
                </p:extLst>
              </p:nvPr>
            </p:nvGraphicFramePr>
            <p:xfrm>
              <a:off x="362797" y="3907345"/>
              <a:ext cx="11588553" cy="2621280"/>
            </p:xfrm>
            <a:graphic>
              <a:graphicData uri="http://schemas.openxmlformats.org/drawingml/2006/table">
                <a:tbl>
                  <a:tblPr firstRow="1" bandRow="1">
                    <a:tableStyleId>{93296810-A885-4BE3-A3E7-6D5BEEA58F35}</a:tableStyleId>
                  </a:tblPr>
                  <a:tblGrid>
                    <a:gridCol w="1287617">
                      <a:extLst>
                        <a:ext uri="{9D8B030D-6E8A-4147-A177-3AD203B41FA5}">
                          <a16:colId xmlns:a16="http://schemas.microsoft.com/office/drawing/2014/main" val="1913795865"/>
                        </a:ext>
                      </a:extLst>
                    </a:gridCol>
                    <a:gridCol w="889647">
                      <a:extLst>
                        <a:ext uri="{9D8B030D-6E8A-4147-A177-3AD203B41FA5}">
                          <a16:colId xmlns:a16="http://schemas.microsoft.com/office/drawing/2014/main" val="1264622068"/>
                        </a:ext>
                      </a:extLst>
                    </a:gridCol>
                    <a:gridCol w="990600">
                      <a:extLst>
                        <a:ext uri="{9D8B030D-6E8A-4147-A177-3AD203B41FA5}">
                          <a16:colId xmlns:a16="http://schemas.microsoft.com/office/drawing/2014/main" val="397702833"/>
                        </a:ext>
                      </a:extLst>
                    </a:gridCol>
                    <a:gridCol w="1066800">
                      <a:extLst>
                        <a:ext uri="{9D8B030D-6E8A-4147-A177-3AD203B41FA5}">
                          <a16:colId xmlns:a16="http://schemas.microsoft.com/office/drawing/2014/main" val="2741692590"/>
                        </a:ext>
                      </a:extLst>
                    </a:gridCol>
                    <a:gridCol w="1066800">
                      <a:extLst>
                        <a:ext uri="{9D8B030D-6E8A-4147-A177-3AD203B41FA5}">
                          <a16:colId xmlns:a16="http://schemas.microsoft.com/office/drawing/2014/main" val="3911514114"/>
                        </a:ext>
                      </a:extLst>
                    </a:gridCol>
                    <a:gridCol w="1295400">
                      <a:extLst>
                        <a:ext uri="{9D8B030D-6E8A-4147-A177-3AD203B41FA5}">
                          <a16:colId xmlns:a16="http://schemas.microsoft.com/office/drawing/2014/main" val="1179643113"/>
                        </a:ext>
                      </a:extLst>
                    </a:gridCol>
                    <a:gridCol w="1592681">
                      <a:extLst>
                        <a:ext uri="{9D8B030D-6E8A-4147-A177-3AD203B41FA5}">
                          <a16:colId xmlns:a16="http://schemas.microsoft.com/office/drawing/2014/main" val="1601266568"/>
                        </a:ext>
                      </a:extLst>
                    </a:gridCol>
                    <a:gridCol w="1981200">
                      <a:extLst>
                        <a:ext uri="{9D8B030D-6E8A-4147-A177-3AD203B41FA5}">
                          <a16:colId xmlns:a16="http://schemas.microsoft.com/office/drawing/2014/main" val="191516268"/>
                        </a:ext>
                      </a:extLst>
                    </a:gridCol>
                    <a:gridCol w="1417808">
                      <a:extLst>
                        <a:ext uri="{9D8B030D-6E8A-4147-A177-3AD203B41FA5}">
                          <a16:colId xmlns:a16="http://schemas.microsoft.com/office/drawing/2014/main" val="3726663111"/>
                        </a:ext>
                      </a:extLst>
                    </a:gridCol>
                  </a:tblGrid>
                  <a:tr h="585599">
                    <a:tc rowSpan="2">
                      <a:txBody>
                        <a:bodyPr/>
                        <a:lstStyle/>
                        <a:p>
                          <a:pPr algn="ctr"/>
                          <a:r>
                            <a:rPr lang="en-US" sz="2000" b="1" kern="1200">
                              <a:solidFill>
                                <a:schemeClr val="lt1"/>
                              </a:solidFill>
                              <a:effectLst/>
                              <a:latin typeface="Arial" panose="020B0604020202020204" pitchFamily="34" charset="0"/>
                              <a:ea typeface="+mn-ea"/>
                              <a:cs typeface="Arial" panose="020B0604020202020204" pitchFamily="34" charset="0"/>
                            </a:rPr>
                            <a:t>Độ dịch chuyển</a:t>
                          </a:r>
                        </a:p>
                        <a:p>
                          <a:pPr algn="ctr"/>
                          <a:r>
                            <a:rPr lang="en-US" sz="2000" b="1" kern="1200">
                              <a:solidFill>
                                <a:schemeClr val="lt1"/>
                              </a:solidFill>
                              <a:effectLst/>
                              <a:latin typeface="Arial" panose="020B0604020202020204" pitchFamily="34" charset="0"/>
                              <a:ea typeface="+mn-ea"/>
                              <a:cs typeface="Arial" panose="020B0604020202020204" pitchFamily="34" charset="0"/>
                            </a:rPr>
                            <a:t>d(m)</a:t>
                          </a:r>
                        </a:p>
                        <a:p>
                          <a:pPr algn="ctr"/>
                          <a:endParaRPr lang="en-US" sz="2000">
                            <a:latin typeface="Arial" panose="020B0604020202020204" pitchFamily="34" charset="0"/>
                            <a:cs typeface="Arial" panose="020B0604020202020204" pitchFamily="34" charset="0"/>
                          </a:endParaRPr>
                        </a:p>
                      </a:txBody>
                      <a:tcPr/>
                    </a:tc>
                    <a:tc gridSpan="5">
                      <a:txBody>
                        <a:bodyPr/>
                        <a:lstStyle/>
                        <a:p>
                          <a:pPr algn="ctr"/>
                          <a:r>
                            <a:rPr lang="en-US" sz="2000">
                              <a:latin typeface="Arial" panose="020B0604020202020204" pitchFamily="34" charset="0"/>
                              <a:cs typeface="Arial" panose="020B0604020202020204" pitchFamily="34" charset="0"/>
                            </a:rPr>
                            <a:t>Lần đo</a:t>
                          </a:r>
                        </a:p>
                      </a:txBody>
                      <a:tcPr/>
                    </a:tc>
                    <a:tc hMerge="1">
                      <a:txBody>
                        <a:bodyPr/>
                        <a:lstStyle/>
                        <a:p>
                          <a:endParaRPr lang="en-US"/>
                        </a:p>
                      </a:txBody>
                      <a:tcPr/>
                    </a:tc>
                    <a:tc hMerge="1">
                      <a:txBody>
                        <a:bodyPr/>
                        <a:lstStyle/>
                        <a:p>
                          <a:endParaRPr lang="en-US"/>
                        </a:p>
                      </a:txBody>
                      <a:tcPr/>
                    </a:tc>
                    <a:tc hMerge="1">
                      <a:txBody>
                        <a:bodyPr/>
                        <a:lstStyle/>
                        <a:p>
                          <a:pPr algn="ctr"/>
                          <a:endParaRPr lang="en-US">
                            <a:latin typeface="Arial" panose="020B0604020202020204" pitchFamily="34" charset="0"/>
                            <a:cs typeface="Arial" panose="020B0604020202020204" pitchFamily="34" charset="0"/>
                          </a:endParaRPr>
                        </a:p>
                      </a:txBody>
                      <a:tcPr/>
                    </a:tc>
                    <a:tc hMerge="1">
                      <a:txBody>
                        <a:bodyPr/>
                        <a:lstStyle/>
                        <a:p>
                          <a:pPr algn="ctr"/>
                          <a:endParaRPr lang="en-US">
                            <a:latin typeface="Arial" panose="020B0604020202020204" pitchFamily="34" charset="0"/>
                            <a:cs typeface="Arial" panose="020B0604020202020204" pitchFamily="34" charset="0"/>
                          </a:endParaRPr>
                        </a:p>
                      </a:txBody>
                      <a:tcPr/>
                    </a:tc>
                    <a:tc rowSpan="2">
                      <a:txBody>
                        <a:bodyPr/>
                        <a:lstStyle/>
                        <a:p>
                          <a:endParaRPr lang="en-US"/>
                        </a:p>
                      </a:txBody>
                      <a:tcPr>
                        <a:blipFill>
                          <a:blip r:embed="rId3"/>
                          <a:stretch>
                            <a:fillRect l="-415326" t="-1852" r="-215326" b="-100926"/>
                          </a:stretch>
                        </a:blipFill>
                      </a:tcPr>
                    </a:tc>
                    <a:tc rowSpan="2">
                      <a:txBody>
                        <a:bodyPr/>
                        <a:lstStyle/>
                        <a:p>
                          <a:endParaRPr lang="en-US"/>
                        </a:p>
                      </a:txBody>
                      <a:tcPr>
                        <a:blipFill>
                          <a:blip r:embed="rId3"/>
                          <a:stretch>
                            <a:fillRect l="-413846" t="-1852" r="-72923" b="-100926"/>
                          </a:stretch>
                        </a:blipFill>
                      </a:tcPr>
                    </a:tc>
                    <a:tc rowSpan="2">
                      <a:txBody>
                        <a:bodyPr/>
                        <a:lstStyle/>
                        <a:p>
                          <a:pPr algn="ctr"/>
                          <a:r>
                            <a:rPr lang="en-US" sz="2000">
                              <a:latin typeface="Arial" panose="020B0604020202020204" pitchFamily="34" charset="0"/>
                              <a:cs typeface="Arial" panose="020B0604020202020204" pitchFamily="34" charset="0"/>
                            </a:rPr>
                            <a:t>Sai số </a:t>
                          </a:r>
                          <a:r>
                            <a:rPr lang="en-US" sz="2000">
                              <a:latin typeface="Arial" panose="020B0604020202020204" pitchFamily="34" charset="0"/>
                              <a:cs typeface="Arial" panose="020B0604020202020204" pitchFamily="34" charset="0"/>
                              <a:sym typeface="Symbol" panose="05050102010706020507" pitchFamily="18" charset="2"/>
                            </a:rPr>
                            <a:t>v</a:t>
                          </a:r>
                          <a:r>
                            <a:rPr lang="en-US" sz="2000">
                              <a:latin typeface="Arial" panose="020B0604020202020204" pitchFamily="34" charset="0"/>
                              <a:cs typeface="Arial" panose="020B0604020202020204" pitchFamily="34" charset="0"/>
                            </a:rPr>
                            <a:t>(cm/s)</a:t>
                          </a:r>
                        </a:p>
                        <a:p>
                          <a:pPr algn="ctr"/>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63656310"/>
                      </a:ext>
                    </a:extLst>
                  </a:tr>
                  <a:tr h="725041">
                    <a:tc vMerge="1">
                      <a:txBody>
                        <a:bodyPr/>
                        <a:lstStyle/>
                        <a:p>
                          <a:endParaRPr lang="en-US"/>
                        </a:p>
                      </a:txBody>
                      <a:tcPr/>
                    </a:tc>
                    <a:tc>
                      <a:txBody>
                        <a:bodyPr/>
                        <a:lstStyle/>
                        <a:p>
                          <a:pPr algn="ctr"/>
                          <a:r>
                            <a:rPr lang="en-US" sz="2000">
                              <a:latin typeface="Arial" panose="020B0604020202020204" pitchFamily="34" charset="0"/>
                              <a:cs typeface="Arial" panose="020B0604020202020204" pitchFamily="34" charset="0"/>
                            </a:rPr>
                            <a:t>Lần 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5</a:t>
                          </a:r>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917829699"/>
                      </a:ext>
                    </a:extLst>
                  </a:tr>
                  <a:tr h="1310640">
                    <a:tc>
                      <a:txBody>
                        <a:bodyPr/>
                        <a:lstStyle/>
                        <a:p>
                          <a:pPr algn="ctr"/>
                          <a:r>
                            <a:rPr lang="en-US" sz="2000" b="1" kern="1200">
                              <a:solidFill>
                                <a:schemeClr val="tx1"/>
                              </a:solidFill>
                              <a:effectLst/>
                              <a:latin typeface="Arial" panose="020B0604020202020204" pitchFamily="34" charset="0"/>
                              <a:ea typeface="+mn-ea"/>
                              <a:cs typeface="Arial" panose="020B0604020202020204" pitchFamily="34" charset="0"/>
                            </a:rPr>
                            <a:t>Thời gian</a:t>
                          </a:r>
                        </a:p>
                        <a:p>
                          <a:pPr algn="ctr"/>
                          <a:r>
                            <a:rPr lang="en-US" sz="2000" b="1" kern="1200">
                              <a:solidFill>
                                <a:schemeClr val="tx1"/>
                              </a:solidFill>
                              <a:effectLst/>
                              <a:latin typeface="Arial" panose="020B0604020202020204" pitchFamily="34" charset="0"/>
                              <a:ea typeface="+mn-ea"/>
                              <a:cs typeface="Arial" panose="020B0604020202020204" pitchFamily="34" charset="0"/>
                            </a:rPr>
                            <a:t>t(s)</a:t>
                          </a:r>
                        </a:p>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46915788"/>
                      </a:ext>
                    </a:extLst>
                  </a:tr>
                </a:tbl>
              </a:graphicData>
            </a:graphic>
          </p:graphicFrame>
        </mc:Fallback>
      </mc:AlternateContent>
      <p:sp>
        <p:nvSpPr>
          <p:cNvPr id="23" name="TextBox 22">
            <a:extLst>
              <a:ext uri="{FF2B5EF4-FFF2-40B4-BE49-F238E27FC236}">
                <a16:creationId xmlns:a16="http://schemas.microsoft.com/office/drawing/2014/main" id="{E0D2AC23-BF4A-452D-9412-A32B3B3C2D20}"/>
              </a:ext>
            </a:extLst>
          </p:cNvPr>
          <p:cNvSpPr txBox="1"/>
          <p:nvPr/>
        </p:nvSpPr>
        <p:spPr>
          <a:xfrm>
            <a:off x="2994774" y="3292724"/>
            <a:ext cx="6324600" cy="430887"/>
          </a:xfrm>
          <a:prstGeom prst="rect">
            <a:avLst/>
          </a:prstGeom>
          <a:noFill/>
        </p:spPr>
        <p:txBody>
          <a:bodyPr wrap="square">
            <a:spAutoFit/>
          </a:bodyPr>
          <a:lstStyle/>
          <a:p>
            <a:pPr algn="ctr"/>
            <a:r>
              <a:rPr lang="en-US" sz="2200" i="1">
                <a:solidFill>
                  <a:srgbClr val="7030A0"/>
                </a:solidFill>
                <a:effectLst/>
                <a:latin typeface="Arial" panose="020B0604020202020204" pitchFamily="34" charset="0"/>
                <a:ea typeface="Times New Roman" panose="02020603050405020304" pitchFamily="18" charset="0"/>
              </a:rPr>
              <a:t>Bảng số liệu thí nghiệm đo tốc độ tức thời</a:t>
            </a:r>
            <a:endParaRPr lang="en-US" sz="2200" i="1">
              <a:solidFill>
                <a:srgbClr val="7030A0"/>
              </a:solidFill>
            </a:endParaRPr>
          </a:p>
        </p:txBody>
      </p:sp>
      <p:sp>
        <p:nvSpPr>
          <p:cNvPr id="19" name="Text Box 5">
            <a:extLst>
              <a:ext uri="{FF2B5EF4-FFF2-40B4-BE49-F238E27FC236}">
                <a16:creationId xmlns:a16="http://schemas.microsoft.com/office/drawing/2014/main" id="{86A0EAE5-B4C4-F18D-198B-41454C168E80}"/>
              </a:ext>
            </a:extLst>
          </p:cNvPr>
          <p:cNvSpPr txBox="1">
            <a:spLocks noChangeArrowheads="1"/>
          </p:cNvSpPr>
          <p:nvPr/>
        </p:nvSpPr>
        <p:spPr bwMode="auto">
          <a:xfrm>
            <a:off x="338942" y="700990"/>
            <a:ext cx="374695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Tiến hành thí nghiệm</a:t>
            </a:r>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altLang="en-US" sz="2200" i="1">
              <a:cs typeface="Arial" panose="020B0604020202020204" pitchFamily="34" charset="0"/>
            </a:endParaRPr>
          </a:p>
        </p:txBody>
      </p:sp>
      <p:grpSp>
        <p:nvGrpSpPr>
          <p:cNvPr id="27" name="Group 26">
            <a:extLst>
              <a:ext uri="{FF2B5EF4-FFF2-40B4-BE49-F238E27FC236}">
                <a16:creationId xmlns:a16="http://schemas.microsoft.com/office/drawing/2014/main" id="{687E1EA3-701D-B933-CDF7-5C8A668B7C7D}"/>
              </a:ext>
            </a:extLst>
          </p:cNvPr>
          <p:cNvGrpSpPr/>
          <p:nvPr/>
        </p:nvGrpSpPr>
        <p:grpSpPr>
          <a:xfrm>
            <a:off x="-29497" y="91162"/>
            <a:ext cx="11307097" cy="518439"/>
            <a:chOff x="74035" y="2267003"/>
            <a:chExt cx="11237038" cy="723701"/>
          </a:xfrm>
        </p:grpSpPr>
        <p:grpSp>
          <p:nvGrpSpPr>
            <p:cNvPr id="28" name="Group 70">
              <a:extLst>
                <a:ext uri="{FF2B5EF4-FFF2-40B4-BE49-F238E27FC236}">
                  <a16:creationId xmlns:a16="http://schemas.microsoft.com/office/drawing/2014/main" id="{605E5B52-57EA-ED2F-94A0-899D2AB3DE2F}"/>
                </a:ext>
              </a:extLst>
            </p:cNvPr>
            <p:cNvGrpSpPr>
              <a:grpSpLocks/>
            </p:cNvGrpSpPr>
            <p:nvPr/>
          </p:nvGrpSpPr>
          <p:grpSpPr bwMode="auto">
            <a:xfrm>
              <a:off x="286108" y="2280389"/>
              <a:ext cx="5118194" cy="708275"/>
              <a:chOff x="564747" y="3403331"/>
              <a:chExt cx="2635631" cy="1364238"/>
            </a:xfrm>
          </p:grpSpPr>
          <p:pic>
            <p:nvPicPr>
              <p:cNvPr id="34" name="Picture 8" descr="empty-green-rectangle">
                <a:extLst>
                  <a:ext uri="{FF2B5EF4-FFF2-40B4-BE49-F238E27FC236}">
                    <a16:creationId xmlns:a16="http://schemas.microsoft.com/office/drawing/2014/main" id="{B9F21700-6365-BBD8-5E97-8C2B0AFF22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747" y="3403331"/>
                <a:ext cx="263563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9" descr="green-top-faded">
                <a:extLst>
                  <a:ext uri="{FF2B5EF4-FFF2-40B4-BE49-F238E27FC236}">
                    <a16:creationId xmlns:a16="http://schemas.microsoft.com/office/drawing/2014/main" id="{E1F571B9-434E-698D-9DE7-59B3D7B7B0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TextBox 28">
              <a:extLst>
                <a:ext uri="{FF2B5EF4-FFF2-40B4-BE49-F238E27FC236}">
                  <a16:creationId xmlns:a16="http://schemas.microsoft.com/office/drawing/2014/main" id="{6BC62D60-5AFC-A103-FEDF-8AECF766481A}"/>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0" name="Rectangle 1026060">
              <a:extLst>
                <a:ext uri="{FF2B5EF4-FFF2-40B4-BE49-F238E27FC236}">
                  <a16:creationId xmlns:a16="http://schemas.microsoft.com/office/drawing/2014/main" id="{F7D9E282-7AA2-389D-A59E-4602B4D4A4DD}"/>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Thí nghiệm đo tốc độ</a:t>
              </a:r>
              <a:endParaRPr lang="en-US" sz="2500" dirty="0">
                <a:cs typeface="Arial" panose="020B0604020202020204" pitchFamily="34" charset="0"/>
              </a:endParaRPr>
            </a:p>
          </p:txBody>
        </p:sp>
      </p:grpSp>
    </p:spTree>
    <p:extLst>
      <p:ext uri="{BB962C8B-B14F-4D97-AF65-F5344CB8AC3E}">
        <p14:creationId xmlns:p14="http://schemas.microsoft.com/office/powerpoint/2010/main" val="250316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0"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Luyện tập</a:t>
              </a:r>
            </a:p>
          </p:txBody>
        </p:sp>
      </p:grpSp>
      <p:sp>
        <p:nvSpPr>
          <p:cNvPr id="15" name="Text Box 29">
            <a:extLst>
              <a:ext uri="{FF2B5EF4-FFF2-40B4-BE49-F238E27FC236}">
                <a16:creationId xmlns:a16="http://schemas.microsoft.com/office/drawing/2014/main" id="{199011EE-48CA-4436-B957-94D6D4E911B4}"/>
              </a:ext>
            </a:extLst>
          </p:cNvPr>
          <p:cNvSpPr txBox="1">
            <a:spLocks noChangeArrowheads="1"/>
          </p:cNvSpPr>
          <p:nvPr/>
        </p:nvSpPr>
        <p:spPr bwMode="auto">
          <a:xfrm>
            <a:off x="990601" y="718934"/>
            <a:ext cx="10677848" cy="130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500"/>
              </a:spcAft>
            </a:pP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Dựa</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vào</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bộ</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dụng</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cụ</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thí</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nghiệm</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gợi</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ý,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thảo</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luận</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để</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thiết</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kế</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thực</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hiện</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phương</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án</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tốt</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nhất</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để</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xác</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trung</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bình</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viên</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bi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khi</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viên</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bi di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từ</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latin typeface="Arial" panose="020B0604020202020204" pitchFamily="34" charset="0"/>
                <a:ea typeface="Times New Roman" panose="02020603050405020304" pitchFamily="18" charset="0"/>
                <a:cs typeface="Times New Roman" panose="02020603050405020304" pitchFamily="18" charset="0"/>
              </a:rPr>
              <a:t>c</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ổng</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quang</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điện</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đến</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cổng</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quang</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điện</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B.</a:t>
            </a:r>
            <a:endParaRPr lang="en-US" sz="2500" dirty="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7A4827EE-06FC-4275-8C55-18B3A295874A}"/>
              </a:ext>
            </a:extLst>
          </p:cNvPr>
          <p:cNvSpPr/>
          <p:nvPr/>
        </p:nvSpPr>
        <p:spPr>
          <a:xfrm>
            <a:off x="721182" y="685799"/>
            <a:ext cx="10906448" cy="1403843"/>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21" name="Picture 20">
            <a:extLst>
              <a:ext uri="{FF2B5EF4-FFF2-40B4-BE49-F238E27FC236}">
                <a16:creationId xmlns:a16="http://schemas.microsoft.com/office/drawing/2014/main" id="{8F70F385-8948-4E9D-9D43-B08215A9415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60494" y1="10383" x2="60494" y2="10383"/>
                        <a14:foregroundMark x1="29630" y1="10383" x2="29630" y2="10383"/>
                        <a14:foregroundMark x1="10494" y1="43716" x2="10494" y2="43716"/>
                      </a14:backgroundRemoval>
                    </a14:imgEffect>
                  </a14:imgLayer>
                </a14:imgProps>
              </a:ext>
            </a:extLst>
          </a:blip>
          <a:stretch>
            <a:fillRect/>
          </a:stretch>
        </p:blipFill>
        <p:spPr>
          <a:xfrm>
            <a:off x="397434" y="373340"/>
            <a:ext cx="681338" cy="769660"/>
          </a:xfrm>
          <a:prstGeom prst="rect">
            <a:avLst/>
          </a:prstGeom>
        </p:spPr>
      </p:pic>
      <p:sp>
        <p:nvSpPr>
          <p:cNvPr id="2" name="TextBox 1">
            <a:extLst>
              <a:ext uri="{FF2B5EF4-FFF2-40B4-BE49-F238E27FC236}">
                <a16:creationId xmlns:a16="http://schemas.microsoft.com/office/drawing/2014/main" id="{252F4A61-1105-4D89-97BA-7A02803E1CA2}"/>
              </a:ext>
            </a:extLst>
          </p:cNvPr>
          <p:cNvSpPr txBox="1"/>
          <p:nvPr/>
        </p:nvSpPr>
        <p:spPr>
          <a:xfrm>
            <a:off x="6736453" y="4209290"/>
            <a:ext cx="990600" cy="553998"/>
          </a:xfrm>
          <a:prstGeom prst="rect">
            <a:avLst/>
          </a:prstGeom>
          <a:noFill/>
        </p:spPr>
        <p:txBody>
          <a:bodyPr wrap="square" rtlCol="0">
            <a:spAutoFit/>
          </a:bodyPr>
          <a:lstStyle/>
          <a:p>
            <a:r>
              <a:rPr lang="en-US" sz="3000">
                <a:solidFill>
                  <a:schemeClr val="bg1"/>
                </a:solidFill>
                <a:latin typeface="Arial" panose="020B0604020202020204" pitchFamily="34" charset="0"/>
                <a:cs typeface="Arial" panose="020B0604020202020204" pitchFamily="34" charset="0"/>
              </a:rPr>
              <a:t>70m</a:t>
            </a:r>
          </a:p>
        </p:txBody>
      </p:sp>
      <p:sp>
        <p:nvSpPr>
          <p:cNvPr id="13" name="TextBox 12">
            <a:extLst>
              <a:ext uri="{FF2B5EF4-FFF2-40B4-BE49-F238E27FC236}">
                <a16:creationId xmlns:a16="http://schemas.microsoft.com/office/drawing/2014/main" id="{CDA990FC-F229-475D-831D-4DFEFEEB42FF}"/>
              </a:ext>
            </a:extLst>
          </p:cNvPr>
          <p:cNvSpPr txBox="1"/>
          <p:nvPr/>
        </p:nvSpPr>
        <p:spPr>
          <a:xfrm>
            <a:off x="2819400" y="4114800"/>
            <a:ext cx="1447800" cy="553998"/>
          </a:xfrm>
          <a:prstGeom prst="rect">
            <a:avLst/>
          </a:prstGeom>
          <a:noFill/>
        </p:spPr>
        <p:txBody>
          <a:bodyPr wrap="square" rtlCol="0">
            <a:spAutoFit/>
          </a:bodyPr>
          <a:lstStyle/>
          <a:p>
            <a:r>
              <a:rPr lang="en-US" sz="3000">
                <a:solidFill>
                  <a:schemeClr val="bg1"/>
                </a:solidFill>
                <a:latin typeface="Arial" panose="020B0604020202020204" pitchFamily="34" charset="0"/>
                <a:cs typeface="Arial" panose="020B0604020202020204" pitchFamily="34" charset="0"/>
              </a:rPr>
              <a:t>2,5 tấn</a:t>
            </a:r>
          </a:p>
        </p:txBody>
      </p:sp>
      <p:pic>
        <p:nvPicPr>
          <p:cNvPr id="14" name="Picture 13">
            <a:extLst>
              <a:ext uri="{FF2B5EF4-FFF2-40B4-BE49-F238E27FC236}">
                <a16:creationId xmlns:a16="http://schemas.microsoft.com/office/drawing/2014/main" id="{4A7777B2-F2D4-465E-87F0-99A6EE277AB3}"/>
              </a:ext>
            </a:extLst>
          </p:cNvPr>
          <p:cNvPicPr>
            <a:picLocks noChangeAspect="1"/>
          </p:cNvPicPr>
          <p:nvPr/>
        </p:nvPicPr>
        <p:blipFill rotWithShape="1">
          <a:blip r:embed="rId4"/>
          <a:srcRect l="7120" b="-129"/>
          <a:stretch/>
        </p:blipFill>
        <p:spPr>
          <a:xfrm>
            <a:off x="1981200" y="2264685"/>
            <a:ext cx="8001000" cy="4254228"/>
          </a:xfrm>
          <a:prstGeom prst="rect">
            <a:avLst/>
          </a:prstGeom>
        </p:spPr>
      </p:pic>
    </p:spTree>
    <p:extLst>
      <p:ext uri="{BB962C8B-B14F-4D97-AF65-F5344CB8AC3E}">
        <p14:creationId xmlns:p14="http://schemas.microsoft.com/office/powerpoint/2010/main" val="2307947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F31030B-717C-47D3-AD57-143898FF94A9}"/>
              </a:ext>
            </a:extLst>
          </p:cNvPr>
          <p:cNvGrpSpPr/>
          <p:nvPr/>
        </p:nvGrpSpPr>
        <p:grpSpPr>
          <a:xfrm>
            <a:off x="-29497" y="91162"/>
            <a:ext cx="11307097" cy="518439"/>
            <a:chOff x="74035" y="2267003"/>
            <a:chExt cx="11237038" cy="723701"/>
          </a:xfrm>
        </p:grpSpPr>
        <p:grpSp>
          <p:nvGrpSpPr>
            <p:cNvPr id="5" name="Group 70">
              <a:extLst>
                <a:ext uri="{FF2B5EF4-FFF2-40B4-BE49-F238E27FC236}">
                  <a16:creationId xmlns:a16="http://schemas.microsoft.com/office/drawing/2014/main" id="{6084CBE3-056A-4604-A311-1CEC017DC39A}"/>
                </a:ext>
              </a:extLst>
            </p:cNvPr>
            <p:cNvGrpSpPr>
              <a:grpSpLocks/>
            </p:cNvGrpSpPr>
            <p:nvPr/>
          </p:nvGrpSpPr>
          <p:grpSpPr bwMode="auto">
            <a:xfrm>
              <a:off x="286110" y="2280389"/>
              <a:ext cx="6708476" cy="708275"/>
              <a:chOff x="564748" y="3403331"/>
              <a:chExt cx="3454552" cy="1364238"/>
            </a:xfrm>
          </p:grpSpPr>
          <p:pic>
            <p:nvPicPr>
              <p:cNvPr id="8" name="Picture 8" descr="empty-green-rectangle">
                <a:extLst>
                  <a:ext uri="{FF2B5EF4-FFF2-40B4-BE49-F238E27FC236}">
                    <a16:creationId xmlns:a16="http://schemas.microsoft.com/office/drawing/2014/main" id="{14AE7536-6460-475A-A53A-CA129744D3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8" y="3403331"/>
                <a:ext cx="3454552"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87C0DE9C-D2E4-4424-A3B6-81DFB31EC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2AEEDD5F-A42E-4774-BE3A-30A393D1B06B}"/>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2</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1FFCE4B3-12FE-4D60-B9D7-3CBAF6FAF109}"/>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Một số phương pháp đo tốc độ</a:t>
              </a:r>
              <a:endParaRPr lang="en-US" sz="2500" dirty="0">
                <a:cs typeface="Arial" panose="020B0604020202020204" pitchFamily="34" charset="0"/>
              </a:endParaRPr>
            </a:p>
          </p:txBody>
        </p:sp>
      </p:grpSp>
      <p:sp>
        <p:nvSpPr>
          <p:cNvPr id="10" name="Text Box 5">
            <a:extLst>
              <a:ext uri="{FF2B5EF4-FFF2-40B4-BE49-F238E27FC236}">
                <a16:creationId xmlns:a16="http://schemas.microsoft.com/office/drawing/2014/main" id="{2E91017A-4C85-4594-AD1F-51393CD17003}"/>
              </a:ext>
            </a:extLst>
          </p:cNvPr>
          <p:cNvSpPr txBox="1">
            <a:spLocks noChangeArrowheads="1"/>
          </p:cNvSpPr>
          <p:nvPr/>
        </p:nvSpPr>
        <p:spPr bwMode="auto">
          <a:xfrm>
            <a:off x="222000" y="684221"/>
            <a:ext cx="103698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50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Giới thiệu đồng hồ đo hiện số</a:t>
            </a:r>
            <a:endParaRPr lang="en-US" altLang="en-US" sz="2200" i="1">
              <a:cs typeface="Arial" panose="020B0604020202020204" pitchFamily="34" charset="0"/>
            </a:endParaRPr>
          </a:p>
        </p:txBody>
      </p:sp>
      <p:pic>
        <p:nvPicPr>
          <p:cNvPr id="13" name="Picture 4" descr="empty-blue-rectangle">
            <a:extLst>
              <a:ext uri="{FF2B5EF4-FFF2-40B4-BE49-F238E27FC236}">
                <a16:creationId xmlns:a16="http://schemas.microsoft.com/office/drawing/2014/main" id="{ED8CE8C4-251D-4524-ADF3-7D8D763879E7}"/>
              </a:ext>
            </a:extLst>
          </p:cNvPr>
          <p:cNvPicPr>
            <a:picLocks noChangeAspect="1" noChangeArrowheads="1"/>
          </p:cNvPicPr>
          <p:nvPr/>
        </p:nvPicPr>
        <p:blipFill>
          <a:blip r:embed="rId4"/>
          <a:srcRect/>
          <a:stretch>
            <a:fillRect/>
          </a:stretch>
        </p:blipFill>
        <p:spPr bwMode="auto">
          <a:xfrm>
            <a:off x="-29499" y="1188768"/>
            <a:ext cx="12221497" cy="1602035"/>
          </a:xfrm>
          <a:prstGeom prst="rect">
            <a:avLst/>
          </a:prstGeom>
          <a:noFill/>
          <a:ln w="9525">
            <a:noFill/>
            <a:miter lim="800000"/>
            <a:headEnd/>
            <a:tailEnd/>
          </a:ln>
        </p:spPr>
      </p:pic>
      <p:sp>
        <p:nvSpPr>
          <p:cNvPr id="14" name="TextBox 13">
            <a:extLst>
              <a:ext uri="{FF2B5EF4-FFF2-40B4-BE49-F238E27FC236}">
                <a16:creationId xmlns:a16="http://schemas.microsoft.com/office/drawing/2014/main" id="{2A24B444-A521-462C-B95D-CB4E2C51A65B}"/>
              </a:ext>
            </a:extLst>
          </p:cNvPr>
          <p:cNvSpPr txBox="1"/>
          <p:nvPr/>
        </p:nvSpPr>
        <p:spPr>
          <a:xfrm>
            <a:off x="465818" y="1219200"/>
            <a:ext cx="11120540" cy="1508105"/>
          </a:xfrm>
          <a:prstGeom prst="rect">
            <a:avLst/>
          </a:prstGeom>
          <a:noFill/>
        </p:spPr>
        <p:txBody>
          <a:bodyPr wrap="square">
            <a:spAutoFit/>
          </a:bodyPr>
          <a:lstStyle/>
          <a:p>
            <a:pPr marL="342900" indent="-342900" algn="just">
              <a:buFont typeface="Arial" panose="020B0604020202020204" pitchFamily="34" charset="0"/>
              <a:buChar char="•"/>
            </a:pPr>
            <a:r>
              <a:rPr lang="en-US" sz="2300">
                <a:effectLst/>
                <a:latin typeface="Arial" panose="020B0604020202020204" pitchFamily="34" charset="0"/>
                <a:ea typeface="Times New Roman" panose="02020603050405020304" pitchFamily="18" charset="0"/>
              </a:rPr>
              <a:t>Là loại dụng cụ đo thời gian với độ chính xác cao</a:t>
            </a:r>
          </a:p>
          <a:p>
            <a:pPr marL="342900" indent="-342900" algn="just">
              <a:buFont typeface="Arial" panose="020B0604020202020204" pitchFamily="34" charset="0"/>
              <a:buChar char="•"/>
            </a:pPr>
            <a:r>
              <a:rPr lang="en-US" sz="2300">
                <a:latin typeface="Arial" panose="020B0604020202020204" pitchFamily="34" charset="0"/>
                <a:ea typeface="Times New Roman" panose="02020603050405020304" pitchFamily="18" charset="0"/>
              </a:rPr>
              <a:t>C</a:t>
            </a:r>
            <a:r>
              <a:rPr lang="en-US" sz="2300">
                <a:effectLst/>
                <a:latin typeface="Arial" panose="020B0604020202020204" pitchFamily="34" charset="0"/>
                <a:ea typeface="Times New Roman" panose="02020603050405020304" pitchFamily="18" charset="0"/>
              </a:rPr>
              <a:t>ó hai thang đo là 9,999s và 99,99s ứng với độ chia nhỏ nhất là 0,001s và 0,01 s. </a:t>
            </a:r>
          </a:p>
          <a:p>
            <a:pPr marL="342900" indent="-342900" algn="just">
              <a:buFont typeface="Arial" panose="020B0604020202020204" pitchFamily="34" charset="0"/>
              <a:buChar char="•"/>
            </a:pPr>
            <a:r>
              <a:rPr lang="en-US" sz="2300">
                <a:effectLst/>
                <a:latin typeface="Arial" panose="020B0604020202020204" pitchFamily="34" charset="0"/>
                <a:ea typeface="Times New Roman" panose="02020603050405020304" pitchFamily="18" charset="0"/>
              </a:rPr>
              <a:t>Nó có thể hoạt động như một đồng hồ bấm giây và được điều khiển bởi công tắc điện hoặc cổng quang điện. </a:t>
            </a:r>
          </a:p>
        </p:txBody>
      </p:sp>
      <p:pic>
        <p:nvPicPr>
          <p:cNvPr id="11" name="Content Placeholder 5" descr="A picture containing text, device, meter&#10;&#10;Description automatically generated">
            <a:extLst>
              <a:ext uri="{FF2B5EF4-FFF2-40B4-BE49-F238E27FC236}">
                <a16:creationId xmlns:a16="http://schemas.microsoft.com/office/drawing/2014/main" id="{9DB04013-765D-19D7-F242-FFC03216BD06}"/>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675045" y="2816201"/>
            <a:ext cx="3344916" cy="1948327"/>
          </a:xfrm>
          <a:prstGeom prst="rect">
            <a:avLst/>
          </a:prstGeom>
          <a:ln>
            <a:noFill/>
          </a:ln>
          <a:effectLst>
            <a:softEdge rad="112500"/>
          </a:effectLst>
        </p:spPr>
      </p:pic>
      <p:sp>
        <p:nvSpPr>
          <p:cNvPr id="15" name="TextBox 14">
            <a:extLst>
              <a:ext uri="{FF2B5EF4-FFF2-40B4-BE49-F238E27FC236}">
                <a16:creationId xmlns:a16="http://schemas.microsoft.com/office/drawing/2014/main" id="{217F9E82-09FB-78A4-72BA-E99E9923BFB5}"/>
              </a:ext>
            </a:extLst>
          </p:cNvPr>
          <p:cNvSpPr txBox="1"/>
          <p:nvPr/>
        </p:nvSpPr>
        <p:spPr>
          <a:xfrm>
            <a:off x="4541305" y="3184368"/>
            <a:ext cx="7261471" cy="1107996"/>
          </a:xfrm>
          <a:prstGeom prst="rect">
            <a:avLst/>
          </a:prstGeom>
          <a:noFill/>
        </p:spPr>
        <p:txBody>
          <a:bodyPr wrap="square">
            <a:spAutoFit/>
          </a:bodyPr>
          <a:lstStyle/>
          <a:p>
            <a:pPr marL="406400" indent="-406400">
              <a:buAutoNum type="arabicPeriod"/>
            </a:pPr>
            <a:r>
              <a:rPr lang="en-US" sz="2200" i="1" dirty="0" err="1">
                <a:effectLst/>
                <a:latin typeface="Arial" panose="020B0604020202020204" pitchFamily="34" charset="0"/>
                <a:ea typeface="Times New Roman" panose="02020603050405020304" pitchFamily="18" charset="0"/>
              </a:rPr>
              <a:t>Nút</a:t>
            </a:r>
            <a:r>
              <a:rPr lang="en-US" sz="2200" i="1" dirty="0">
                <a:effectLst/>
                <a:latin typeface="Arial" panose="020B0604020202020204" pitchFamily="34" charset="0"/>
                <a:ea typeface="Times New Roman" panose="02020603050405020304" pitchFamily="18" charset="0"/>
              </a:rPr>
              <a:t> </a:t>
            </a:r>
            <a:r>
              <a:rPr lang="en-US" sz="2200" i="1" dirty="0" err="1">
                <a:effectLst/>
                <a:latin typeface="Arial" panose="020B0604020202020204" pitchFamily="34" charset="0"/>
                <a:ea typeface="Times New Roman" panose="02020603050405020304" pitchFamily="18" charset="0"/>
              </a:rPr>
              <a:t>gạt</a:t>
            </a:r>
            <a:r>
              <a:rPr lang="en-US" sz="2200" i="1" dirty="0">
                <a:effectLst/>
                <a:latin typeface="Arial" panose="020B0604020202020204" pitchFamily="34" charset="0"/>
                <a:ea typeface="Times New Roman" panose="02020603050405020304" pitchFamily="18" charset="0"/>
              </a:rPr>
              <a:t> </a:t>
            </a:r>
            <a:r>
              <a:rPr lang="en-US" sz="2200" i="1" dirty="0" err="1">
                <a:effectLst/>
                <a:latin typeface="Arial" panose="020B0604020202020204" pitchFamily="34" charset="0"/>
                <a:ea typeface="Times New Roman" panose="02020603050405020304" pitchFamily="18" charset="0"/>
              </a:rPr>
              <a:t>để</a:t>
            </a:r>
            <a:r>
              <a:rPr lang="en-US" sz="2200" i="1" dirty="0">
                <a:effectLst/>
                <a:latin typeface="Arial" panose="020B0604020202020204" pitchFamily="34" charset="0"/>
                <a:ea typeface="Times New Roman" panose="02020603050405020304" pitchFamily="18" charset="0"/>
              </a:rPr>
              <a:t> </a:t>
            </a:r>
            <a:r>
              <a:rPr lang="en-US" sz="2200" i="1" dirty="0" err="1">
                <a:effectLst/>
                <a:latin typeface="Arial" panose="020B0604020202020204" pitchFamily="34" charset="0"/>
                <a:ea typeface="Times New Roman" panose="02020603050405020304" pitchFamily="18" charset="0"/>
              </a:rPr>
              <a:t>chọn</a:t>
            </a:r>
            <a:r>
              <a:rPr lang="en-US" sz="2200" i="1" dirty="0">
                <a:effectLst/>
                <a:latin typeface="Arial" panose="020B0604020202020204" pitchFamily="34" charset="0"/>
                <a:ea typeface="Times New Roman" panose="02020603050405020304" pitchFamily="18" charset="0"/>
              </a:rPr>
              <a:t> thang </a:t>
            </a:r>
            <a:r>
              <a:rPr lang="en-US" sz="2200" i="1" dirty="0" err="1">
                <a:effectLst/>
                <a:latin typeface="Arial" panose="020B0604020202020204" pitchFamily="34" charset="0"/>
                <a:ea typeface="Times New Roman" panose="02020603050405020304" pitchFamily="18" charset="0"/>
              </a:rPr>
              <a:t>đo</a:t>
            </a:r>
            <a:r>
              <a:rPr lang="en-US" sz="2200" i="1" dirty="0">
                <a:effectLst/>
                <a:latin typeface="Arial" panose="020B0604020202020204" pitchFamily="34" charset="0"/>
                <a:ea typeface="Times New Roman" panose="02020603050405020304" pitchFamily="18" charset="0"/>
              </a:rPr>
              <a:t>: 9,999 s </a:t>
            </a:r>
            <a:r>
              <a:rPr lang="en-US" sz="2200" i="1" dirty="0" err="1">
                <a:effectLst/>
                <a:latin typeface="Arial" panose="020B0604020202020204" pitchFamily="34" charset="0"/>
                <a:ea typeface="Times New Roman" panose="02020603050405020304" pitchFamily="18" charset="0"/>
              </a:rPr>
              <a:t>hoặc</a:t>
            </a:r>
            <a:r>
              <a:rPr lang="en-US" sz="2200" i="1" dirty="0">
                <a:effectLst/>
                <a:latin typeface="Arial" panose="020B0604020202020204" pitchFamily="34" charset="0"/>
                <a:ea typeface="Times New Roman" panose="02020603050405020304" pitchFamily="18" charset="0"/>
              </a:rPr>
              <a:t> 99,99 s. </a:t>
            </a:r>
          </a:p>
          <a:p>
            <a:pPr marL="406400" indent="-406400">
              <a:buAutoNum type="arabicPeriod"/>
            </a:pPr>
            <a:r>
              <a:rPr lang="en-US" sz="2200" i="1" dirty="0" err="1">
                <a:latin typeface="Arial" panose="020B0604020202020204" pitchFamily="34" charset="0"/>
                <a:ea typeface="Times New Roman" panose="02020603050405020304" pitchFamily="18" charset="0"/>
              </a:rPr>
              <a:t>N</a:t>
            </a:r>
            <a:r>
              <a:rPr lang="en-US" sz="2200" i="1" dirty="0" err="1">
                <a:effectLst/>
                <a:latin typeface="Arial" panose="020B0604020202020204" pitchFamily="34" charset="0"/>
                <a:ea typeface="Times New Roman" panose="02020603050405020304" pitchFamily="18" charset="0"/>
              </a:rPr>
              <a:t>úm</a:t>
            </a:r>
            <a:r>
              <a:rPr lang="en-US" sz="2200" i="1" dirty="0">
                <a:effectLst/>
                <a:latin typeface="Arial" panose="020B0604020202020204" pitchFamily="34" charset="0"/>
                <a:ea typeface="Times New Roman" panose="02020603050405020304" pitchFamily="18" charset="0"/>
              </a:rPr>
              <a:t> </a:t>
            </a:r>
            <a:r>
              <a:rPr lang="en-US" sz="2200" i="1" dirty="0" err="1">
                <a:effectLst/>
                <a:latin typeface="Arial" panose="020B0604020202020204" pitchFamily="34" charset="0"/>
                <a:ea typeface="Times New Roman" panose="02020603050405020304" pitchFamily="18" charset="0"/>
              </a:rPr>
              <a:t>vặn</a:t>
            </a:r>
            <a:r>
              <a:rPr lang="en-US" sz="2200" i="1" dirty="0">
                <a:effectLst/>
                <a:latin typeface="Arial" panose="020B0604020202020204" pitchFamily="34" charset="0"/>
                <a:ea typeface="Times New Roman" panose="02020603050405020304" pitchFamily="18" charset="0"/>
              </a:rPr>
              <a:t> MODE </a:t>
            </a:r>
            <a:r>
              <a:rPr lang="en-US" sz="2200" i="1" dirty="0" err="1">
                <a:effectLst/>
                <a:latin typeface="Arial" panose="020B0604020202020204" pitchFamily="34" charset="0"/>
                <a:ea typeface="Times New Roman" panose="02020603050405020304" pitchFamily="18" charset="0"/>
              </a:rPr>
              <a:t>được</a:t>
            </a:r>
            <a:r>
              <a:rPr lang="en-US" sz="2200" i="1" dirty="0">
                <a:effectLst/>
                <a:latin typeface="Arial" panose="020B0604020202020204" pitchFamily="34" charset="0"/>
                <a:ea typeface="Times New Roman" panose="02020603050405020304" pitchFamily="18" charset="0"/>
              </a:rPr>
              <a:t> </a:t>
            </a:r>
            <a:r>
              <a:rPr lang="en-US" sz="2200" i="1" dirty="0" err="1">
                <a:effectLst/>
                <a:latin typeface="Arial" panose="020B0604020202020204" pitchFamily="34" charset="0"/>
                <a:ea typeface="Times New Roman" panose="02020603050405020304" pitchFamily="18" charset="0"/>
              </a:rPr>
              <a:t>dùng</a:t>
            </a:r>
            <a:r>
              <a:rPr lang="en-US" sz="2200" i="1" dirty="0">
                <a:effectLst/>
                <a:latin typeface="Arial" panose="020B0604020202020204" pitchFamily="34" charset="0"/>
                <a:ea typeface="Times New Roman" panose="02020603050405020304" pitchFamily="18" charset="0"/>
              </a:rPr>
              <a:t> </a:t>
            </a:r>
            <a:r>
              <a:rPr lang="en-US" sz="2200" i="1" dirty="0" err="1">
                <a:effectLst/>
                <a:latin typeface="Arial" panose="020B0604020202020204" pitchFamily="34" charset="0"/>
                <a:ea typeface="Times New Roman" panose="02020603050405020304" pitchFamily="18" charset="0"/>
              </a:rPr>
              <a:t>để</a:t>
            </a:r>
            <a:r>
              <a:rPr lang="en-US" sz="2200" i="1" dirty="0">
                <a:effectLst/>
                <a:latin typeface="Arial" panose="020B0604020202020204" pitchFamily="34" charset="0"/>
                <a:ea typeface="Times New Roman" panose="02020603050405020304" pitchFamily="18" charset="0"/>
              </a:rPr>
              <a:t> </a:t>
            </a:r>
            <a:r>
              <a:rPr lang="en-US" sz="2200" i="1" dirty="0" err="1">
                <a:effectLst/>
                <a:latin typeface="Arial" panose="020B0604020202020204" pitchFamily="34" charset="0"/>
                <a:ea typeface="Times New Roman" panose="02020603050405020304" pitchFamily="18" charset="0"/>
              </a:rPr>
              <a:t>chọn</a:t>
            </a:r>
            <a:r>
              <a:rPr lang="en-US" sz="2200" i="1" dirty="0">
                <a:effectLst/>
                <a:latin typeface="Arial" panose="020B0604020202020204" pitchFamily="34" charset="0"/>
                <a:ea typeface="Times New Roman" panose="02020603050405020304" pitchFamily="18" charset="0"/>
              </a:rPr>
              <a:t> 1 </a:t>
            </a:r>
            <a:r>
              <a:rPr lang="en-US" sz="2200" i="1" dirty="0" err="1">
                <a:effectLst/>
                <a:latin typeface="Arial" panose="020B0604020202020204" pitchFamily="34" charset="0"/>
                <a:ea typeface="Times New Roman" panose="02020603050405020304" pitchFamily="18" charset="0"/>
              </a:rPr>
              <a:t>trong</a:t>
            </a:r>
            <a:r>
              <a:rPr lang="en-US" sz="2200" i="1" dirty="0">
                <a:effectLst/>
                <a:latin typeface="Arial" panose="020B0604020202020204" pitchFamily="34" charset="0"/>
                <a:ea typeface="Times New Roman" panose="02020603050405020304" pitchFamily="18" charset="0"/>
              </a:rPr>
              <a:t> 5 </a:t>
            </a:r>
            <a:r>
              <a:rPr lang="en-US" sz="2200" i="1" dirty="0" err="1">
                <a:effectLst/>
                <a:latin typeface="Arial" panose="020B0604020202020204" pitchFamily="34" charset="0"/>
                <a:ea typeface="Times New Roman" panose="02020603050405020304" pitchFamily="18" charset="0"/>
              </a:rPr>
              <a:t>chế</a:t>
            </a:r>
            <a:r>
              <a:rPr lang="en-US" sz="2200" i="1" dirty="0">
                <a:effectLst/>
                <a:latin typeface="Arial" panose="020B0604020202020204" pitchFamily="34" charset="0"/>
                <a:ea typeface="Times New Roman" panose="02020603050405020304" pitchFamily="18" charset="0"/>
              </a:rPr>
              <a:t> </a:t>
            </a:r>
            <a:r>
              <a:rPr lang="en-US" sz="2200" i="1" dirty="0" err="1">
                <a:effectLst/>
                <a:latin typeface="Arial" panose="020B0604020202020204" pitchFamily="34" charset="0"/>
                <a:ea typeface="Times New Roman" panose="02020603050405020304" pitchFamily="18" charset="0"/>
              </a:rPr>
              <a:t>độ</a:t>
            </a:r>
            <a:r>
              <a:rPr lang="en-US" sz="2200" i="1" dirty="0">
                <a:effectLst/>
                <a:latin typeface="Arial" panose="020B0604020202020204" pitchFamily="34" charset="0"/>
                <a:ea typeface="Times New Roman" panose="02020603050405020304" pitchFamily="18" charset="0"/>
              </a:rPr>
              <a:t> </a:t>
            </a:r>
            <a:r>
              <a:rPr lang="en-US" sz="2200" i="1" dirty="0" err="1">
                <a:effectLst/>
                <a:latin typeface="Arial" panose="020B0604020202020204" pitchFamily="34" charset="0"/>
                <a:ea typeface="Times New Roman" panose="02020603050405020304" pitchFamily="18" charset="0"/>
              </a:rPr>
              <a:t>đo</a:t>
            </a:r>
            <a:r>
              <a:rPr lang="en-US" sz="2200" i="1" dirty="0">
                <a:effectLst/>
                <a:latin typeface="Arial" panose="020B0604020202020204" pitchFamily="34" charset="0"/>
                <a:ea typeface="Times New Roman" panose="02020603050405020304" pitchFamily="18" charset="0"/>
              </a:rPr>
              <a:t> </a:t>
            </a:r>
            <a:r>
              <a:rPr lang="en-US" sz="2200" i="1" dirty="0" err="1">
                <a:effectLst/>
                <a:latin typeface="Arial" panose="020B0604020202020204" pitchFamily="34" charset="0"/>
                <a:ea typeface="Times New Roman" panose="02020603050405020304" pitchFamily="18" charset="0"/>
              </a:rPr>
              <a:t>thời</a:t>
            </a:r>
            <a:r>
              <a:rPr lang="en-US" sz="2200" i="1" dirty="0">
                <a:effectLst/>
                <a:latin typeface="Arial" panose="020B0604020202020204" pitchFamily="34" charset="0"/>
                <a:ea typeface="Times New Roman" panose="02020603050405020304" pitchFamily="18" charset="0"/>
              </a:rPr>
              <a:t> </a:t>
            </a:r>
            <a:r>
              <a:rPr lang="en-US" sz="2200" i="1" dirty="0" err="1">
                <a:effectLst/>
                <a:latin typeface="Arial" panose="020B0604020202020204" pitchFamily="34" charset="0"/>
                <a:ea typeface="Times New Roman" panose="02020603050405020304" pitchFamily="18" charset="0"/>
              </a:rPr>
              <a:t>gian</a:t>
            </a:r>
            <a:r>
              <a:rPr lang="en-US" sz="2200" i="1" dirty="0">
                <a:effectLst/>
                <a:latin typeface="Arial" panose="020B0604020202020204" pitchFamily="34" charset="0"/>
                <a:ea typeface="Times New Roman" panose="02020603050405020304" pitchFamily="18" charset="0"/>
              </a:rPr>
              <a:t>: A, B, A + B, A </a:t>
            </a:r>
            <a:r>
              <a:rPr lang="en-US" sz="2200" dirty="0">
                <a:effectLst/>
                <a:latin typeface="Arial" panose="020B0604020202020204" pitchFamily="34" charset="0"/>
                <a:ea typeface="Times New Roman" panose="02020603050405020304" pitchFamily="18" charset="0"/>
                <a:sym typeface="Wingdings" panose="05000000000000000000" pitchFamily="2" charset="2"/>
              </a:rPr>
              <a:t></a:t>
            </a:r>
            <a:r>
              <a:rPr lang="en-US" sz="2200" i="1" dirty="0">
                <a:effectLst/>
                <a:latin typeface="Arial" panose="020B0604020202020204" pitchFamily="34" charset="0"/>
                <a:ea typeface="Times New Roman" panose="02020603050405020304" pitchFamily="18" charset="0"/>
              </a:rPr>
              <a:t>B </a:t>
            </a:r>
            <a:r>
              <a:rPr lang="en-US" sz="2200" i="1" dirty="0" err="1">
                <a:effectLst/>
                <a:latin typeface="Arial" panose="020B0604020202020204" pitchFamily="34" charset="0"/>
                <a:ea typeface="Times New Roman" panose="02020603050405020304" pitchFamily="18" charset="0"/>
              </a:rPr>
              <a:t>và</a:t>
            </a:r>
            <a:r>
              <a:rPr lang="en-US" sz="2200" i="1" dirty="0">
                <a:effectLst/>
                <a:latin typeface="Arial" panose="020B0604020202020204" pitchFamily="34" charset="0"/>
                <a:ea typeface="Times New Roman" panose="02020603050405020304" pitchFamily="18" charset="0"/>
              </a:rPr>
              <a:t> T. </a:t>
            </a:r>
          </a:p>
        </p:txBody>
      </p:sp>
      <p:pic>
        <p:nvPicPr>
          <p:cNvPr id="16" name="Picture 13">
            <a:extLst>
              <a:ext uri="{FF2B5EF4-FFF2-40B4-BE49-F238E27FC236}">
                <a16:creationId xmlns:a16="http://schemas.microsoft.com/office/drawing/2014/main" id="{D91F0C61-3FE6-EC9D-C0DF-B255FACF0E94}"/>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045" y="4754029"/>
            <a:ext cx="3344916" cy="194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2D14C47B-9F28-06DD-2086-4900D155A819}"/>
              </a:ext>
            </a:extLst>
          </p:cNvPr>
          <p:cNvSpPr txBox="1"/>
          <p:nvPr/>
        </p:nvSpPr>
        <p:spPr>
          <a:xfrm>
            <a:off x="4541304" y="4292364"/>
            <a:ext cx="7261471" cy="2123658"/>
          </a:xfrm>
          <a:prstGeom prst="rect">
            <a:avLst/>
          </a:prstGeom>
          <a:noFill/>
        </p:spPr>
        <p:txBody>
          <a:bodyPr wrap="square">
            <a:spAutoFit/>
          </a:bodyPr>
          <a:lstStyle/>
          <a:p>
            <a:pPr marL="406400" indent="-406400"/>
            <a:r>
              <a:rPr lang="en-US" sz="2200" i="1">
                <a:effectLst/>
                <a:latin typeface="Arial" panose="020B0604020202020204" pitchFamily="34" charset="0"/>
                <a:ea typeface="Times New Roman" panose="02020603050405020304" pitchFamily="18" charset="0"/>
              </a:rPr>
              <a:t>3.  Ô màn hình “LED-Thời gian": hiển thị số đo thời gian. </a:t>
            </a:r>
          </a:p>
          <a:p>
            <a:pPr marL="406400" indent="-406400"/>
            <a:r>
              <a:rPr lang="en-US" sz="2200" i="1">
                <a:effectLst/>
                <a:latin typeface="Arial" panose="020B0604020202020204" pitchFamily="34" charset="0"/>
                <a:ea typeface="Times New Roman" panose="02020603050405020304" pitchFamily="18" charset="0"/>
              </a:rPr>
              <a:t>4.  Một nút nhấn RESET dùng để đưa số chỉ thời gian trên màn hình về 0.000. </a:t>
            </a:r>
          </a:p>
          <a:p>
            <a:pPr marL="406400" indent="-406400"/>
            <a:r>
              <a:rPr lang="en-US" sz="2200" i="1">
                <a:effectLst/>
                <a:latin typeface="Arial" panose="020B0604020202020204" pitchFamily="34" charset="0"/>
                <a:ea typeface="Times New Roman" panose="02020603050405020304" pitchFamily="18" charset="0"/>
              </a:rPr>
              <a:t>5. Mặt sau có công tắc ON-OFF dùng đóng ngắt điện cấp cho đồng hồ và ba ổ cắm A, B, C (Có thể ở mặt trước của đồng hồ).</a:t>
            </a:r>
            <a:endParaRPr lang="en-US" sz="2200" i="1">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06848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4931</TotalTime>
  <Words>1414</Words>
  <PresentationFormat>Widescreen</PresentationFormat>
  <Paragraphs>115</Paragraphs>
  <Slides>15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Cambria Math</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2007-10-27T08:09:53Z</dcterms:created>
  <dcterms:modified xsi:type="dcterms:W3CDTF">2022-06-27T03:53:42Z</dcterms:modified>
</cp:coreProperties>
</file>