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94" r:id="rId2"/>
    <p:sldId id="295" r:id="rId3"/>
    <p:sldId id="296" r:id="rId4"/>
    <p:sldId id="304" r:id="rId5"/>
    <p:sldId id="265" r:id="rId6"/>
    <p:sldId id="266" r:id="rId7"/>
    <p:sldId id="267" r:id="rId8"/>
    <p:sldId id="268" r:id="rId9"/>
    <p:sldId id="269" r:id="rId10"/>
    <p:sldId id="298" r:id="rId11"/>
    <p:sldId id="297" r:id="rId12"/>
    <p:sldId id="300" r:id="rId13"/>
    <p:sldId id="302" r:id="rId14"/>
    <p:sldId id="303" r:id="rId15"/>
    <p:sldId id="270" r:id="rId16"/>
    <p:sldId id="286" r:id="rId17"/>
    <p:sldId id="288"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0" autoAdjust="0"/>
    <p:restoredTop sz="94660"/>
  </p:normalViewPr>
  <p:slideViewPr>
    <p:cSldViewPr snapToGrid="0">
      <p:cViewPr varScale="1">
        <p:scale>
          <a:sx n="39" d="100"/>
          <a:sy n="39" d="100"/>
        </p:scale>
        <p:origin x="72" y="8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7BEF8-122B-41EE-A060-1B33ED7806A3}" type="datetimeFigureOut">
              <a:rPr lang="en-US" smtClean="0"/>
              <a:t>27/5/2023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4E2F0-5BB7-4E7E-B2B6-B05C50DB674A}" type="slidenum">
              <a:rPr lang="en-US" smtClean="0"/>
              <a:t>‹#›</a:t>
            </a:fld>
            <a:endParaRPr lang="en-US"/>
          </a:p>
        </p:txBody>
      </p:sp>
    </p:spTree>
    <p:extLst>
      <p:ext uri="{BB962C8B-B14F-4D97-AF65-F5344CB8AC3E}">
        <p14:creationId xmlns:p14="http://schemas.microsoft.com/office/powerpoint/2010/main" val="4208810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6527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6551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87978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271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15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89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70571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627292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2279278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4930" y="564173"/>
            <a:ext cx="10643286" cy="433965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de-DE" sz="48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KIỂ</a:t>
            </a:r>
            <a:r>
              <a:rPr lang="de-DE" sz="4800" b="1" smtClean="0">
                <a:solidFill>
                  <a:prstClr val="white"/>
                </a:solidFill>
                <a:latin typeface="Times New Roman" panose="02020603050405020304" pitchFamily="18" charset="0"/>
                <a:ea typeface="Times New Roman" panose="02020603050405020304" pitchFamily="18" charset="0"/>
              </a:rPr>
              <a:t>M TRA BÀI CŨ</a:t>
            </a:r>
            <a:endParaRPr kumimoji="0" lang="de-DE" sz="48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de-DE" sz="48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Câu 1.</a:t>
            </a:r>
            <a:r>
              <a:rPr kumimoji="0" lang="de-DE" sz="48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de-DE" sz="4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Hydrochloric acid có công thức hoá học là:</a:t>
            </a:r>
            <a:endPar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914400" marR="0" lvl="0" indent="-914400" algn="just" defTabSz="914400" rtl="0" eaLnBrk="1" fontAlgn="auto" latinLnBrk="0" hangingPunct="1">
              <a:lnSpc>
                <a:spcPct val="115000"/>
              </a:lnSpc>
              <a:spcBef>
                <a:spcPts val="0"/>
              </a:spcBef>
              <a:spcAft>
                <a:spcPts val="0"/>
              </a:spcAft>
              <a:buClrTx/>
              <a:buSzTx/>
              <a:buFontTx/>
              <a:buAutoNum type="alphaUcPeriod"/>
              <a:tabLst/>
              <a:defRPr/>
            </a:pPr>
            <a:r>
              <a:rPr kumimoji="0" lang="de-DE" sz="48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HClO            </a:t>
            </a:r>
            <a:r>
              <a:rPr kumimoji="0" lang="de-DE" sz="48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B</a:t>
            </a:r>
            <a:r>
              <a:rPr kumimoji="0" lang="de-DE" sz="48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de-DE" sz="4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HCl                   </a:t>
            </a:r>
            <a:endParaRPr kumimoji="0" lang="de-DE" sz="48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de-DE" sz="48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C</a:t>
            </a:r>
            <a:r>
              <a:rPr kumimoji="0" lang="de-DE" sz="48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de-DE" sz="4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HClO</a:t>
            </a:r>
            <a:r>
              <a:rPr kumimoji="0" lang="de-DE" sz="48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2</a:t>
            </a:r>
            <a:r>
              <a:rPr kumimoji="0" lang="de-DE" sz="4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de-DE" sz="48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D</a:t>
            </a:r>
            <a:r>
              <a:rPr kumimoji="0" lang="de-DE" sz="48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de-DE" sz="4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HClO</a:t>
            </a:r>
            <a:r>
              <a:rPr kumimoji="0" lang="de-DE" sz="48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3</a:t>
            </a:r>
            <a:endPar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 name="Oval 2"/>
          <p:cNvSpPr/>
          <p:nvPr/>
        </p:nvSpPr>
        <p:spPr>
          <a:xfrm>
            <a:off x="4777947" y="3198953"/>
            <a:ext cx="790832" cy="716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229794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9763" y="294543"/>
            <a:ext cx="11205015" cy="6118650"/>
          </a:xfrm>
          <a:prstGeom prst="rect">
            <a:avLst/>
          </a:prstGeom>
        </p:spPr>
      </p:pic>
    </p:spTree>
    <p:extLst>
      <p:ext uri="{BB962C8B-B14F-4D97-AF65-F5344CB8AC3E}">
        <p14:creationId xmlns:p14="http://schemas.microsoft.com/office/powerpoint/2010/main" val="2314311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C76CFF-4570-ADC9-E4D6-40800A55E92B}"/>
              </a:ext>
            </a:extLst>
          </p:cNvPr>
          <p:cNvSpPr txBox="1"/>
          <p:nvPr/>
        </p:nvSpPr>
        <p:spPr>
          <a:xfrm>
            <a:off x="633221" y="758073"/>
            <a:ext cx="10813253" cy="2003625"/>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FFFF00"/>
                </a:solidFill>
                <a:effectLst/>
                <a:uLnTx/>
                <a:uFillTx/>
                <a:latin typeface="Times New Roman" panose="02020603050405020304" pitchFamily="18" charset="0"/>
                <a:ea typeface="Times New Roman" panose="02020603050405020304" pitchFamily="18" charset="0"/>
              </a:rPr>
              <a:t>CÂU</a:t>
            </a:r>
            <a:r>
              <a:rPr kumimoji="0" lang="en-US" sz="3600" b="0" i="0" u="none" strike="noStrike" kern="1200" cap="none" spc="0" normalizeH="0" noProof="0" smtClean="0">
                <a:ln>
                  <a:noFill/>
                </a:ln>
                <a:solidFill>
                  <a:srgbClr val="FFFF00"/>
                </a:solidFill>
                <a:effectLst/>
                <a:uLnTx/>
                <a:uFillTx/>
                <a:latin typeface="Times New Roman" panose="02020603050405020304" pitchFamily="18" charset="0"/>
                <a:ea typeface="Times New Roman" panose="02020603050405020304" pitchFamily="18" charset="0"/>
              </a:rPr>
              <a:t> TRẢ LỜI PHIẾU HỌC TẬP SỐ 4</a:t>
            </a:r>
            <a:endParaRPr kumimoji="0" lang="en-US" sz="3600" b="0" i="0" u="none" strike="noStrike" kern="1200" cap="none" spc="0" normalizeH="0" baseline="0" noProof="0" smtClean="0">
              <a:ln>
                <a:noFill/>
              </a:ln>
              <a:solidFill>
                <a:srgbClr val="FFFF00"/>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FFFF00"/>
                </a:solidFill>
                <a:effectLst/>
                <a:uLnTx/>
                <a:uFillTx/>
                <a:latin typeface="Times New Roman" panose="02020603050405020304" pitchFamily="18" charset="0"/>
                <a:ea typeface="Times New Roman" panose="02020603050405020304" pitchFamily="18" charset="0"/>
              </a:rPr>
              <a:t>Câu</a:t>
            </a:r>
            <a:r>
              <a:rPr kumimoji="0" lang="en-US" sz="3600" b="0" i="0" u="none" strike="noStrike" kern="1200" cap="none" spc="0" normalizeH="0" noProof="0" smtClean="0">
                <a:ln>
                  <a:noFill/>
                </a:ln>
                <a:solidFill>
                  <a:srgbClr val="FFFF00"/>
                </a:solidFill>
                <a:effectLst/>
                <a:uLnTx/>
                <a:uFillTx/>
                <a:latin typeface="Times New Roman" panose="02020603050405020304" pitchFamily="18" charset="0"/>
                <a:ea typeface="Times New Roman" panose="02020603050405020304" pitchFamily="18" charset="0"/>
              </a:rPr>
              <a:t> 1: TN1: </a:t>
            </a:r>
            <a:r>
              <a:rPr kumimoji="0" lang="en-US" sz="3600" b="0" i="0" u="none" strike="noStrike" kern="1200" cap="none" spc="0" normalizeH="0" noProof="0" smtClean="0">
                <a:ln>
                  <a:noFill/>
                </a:ln>
                <a:solidFill>
                  <a:schemeClr val="bg1"/>
                </a:solidFill>
                <a:effectLst/>
                <a:uLnTx/>
                <a:uFillTx/>
                <a:latin typeface="Times New Roman" panose="02020603050405020304" pitchFamily="18" charset="0"/>
                <a:ea typeface="Times New Roman" panose="02020603050405020304" pitchFamily="18" charset="0"/>
              </a:rPr>
              <a:t>Quỳ tím chuyển đỏ</a:t>
            </a:r>
          </a:p>
          <a:p>
            <a:pPr marL="0" marR="0" lvl="0" indent="0" algn="just" defTabSz="914400" rtl="0" eaLnBrk="1" fontAlgn="auto" latinLnBrk="0" hangingPunct="1">
              <a:lnSpc>
                <a:spcPct val="115000"/>
              </a:lnSpc>
              <a:spcBef>
                <a:spcPts val="0"/>
              </a:spcBef>
              <a:spcAft>
                <a:spcPts val="0"/>
              </a:spcAft>
              <a:buClrTx/>
              <a:buSzTx/>
              <a:buFontTx/>
              <a:buNone/>
              <a:tabLst/>
              <a:defRPr/>
            </a:pPr>
            <a:r>
              <a:rPr lang="en-US" sz="3600" smtClean="0">
                <a:solidFill>
                  <a:schemeClr val="accent1">
                    <a:lumMod val="75000"/>
                  </a:schemeClr>
                </a:solidFill>
                <a:latin typeface="Times New Roman" panose="02020603050405020304" pitchFamily="18" charset="0"/>
                <a:ea typeface="Times New Roman" panose="02020603050405020304" pitchFamily="18" charset="0"/>
              </a:rPr>
              <a:t>TN2:</a:t>
            </a:r>
            <a:r>
              <a:rPr kumimoji="0" lang="en-US" sz="3600" b="0" i="0" u="none" strike="noStrike" kern="1200" cap="none" spc="0" normalizeH="0" noProof="0" smtClean="0">
                <a:ln>
                  <a:noFill/>
                </a:ln>
                <a:solidFill>
                  <a:schemeClr val="accent1">
                    <a:lumMod val="75000"/>
                  </a:schemeClr>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noProof="0" smtClean="0">
                <a:ln>
                  <a:noFill/>
                </a:ln>
                <a:solidFill>
                  <a:schemeClr val="bg1"/>
                </a:solidFill>
                <a:effectLst/>
                <a:uLnTx/>
                <a:uFillTx/>
                <a:latin typeface="Times New Roman" panose="02020603050405020304" pitchFamily="18" charset="0"/>
                <a:ea typeface="Times New Roman" panose="02020603050405020304" pitchFamily="18" charset="0"/>
              </a:rPr>
              <a:t>Bọt khí xuất hiện, viên kẽm tan dần.</a:t>
            </a:r>
            <a:endParaRPr kumimoji="0" lang="en-US" sz="3600" b="0" i="0" u="none" strike="noStrike" kern="1200" cap="none" spc="0" normalizeH="0" baseline="0" noProof="0" dirty="0">
              <a:ln>
                <a:noFill/>
              </a:ln>
              <a:solidFill>
                <a:schemeClr val="accent1">
                  <a:lumMod val="75000"/>
                </a:schemeClr>
              </a:solidFill>
              <a:effectLst/>
              <a:uLnTx/>
              <a:uFillTx/>
              <a:latin typeface="Arial"/>
              <a:ea typeface="微软雅黑"/>
            </a:endParaRPr>
          </a:p>
        </p:txBody>
      </p:sp>
      <p:sp>
        <p:nvSpPr>
          <p:cNvPr id="3" name="TextBox 2">
            <a:extLst>
              <a:ext uri="{FF2B5EF4-FFF2-40B4-BE49-F238E27FC236}">
                <a16:creationId xmlns:a16="http://schemas.microsoft.com/office/drawing/2014/main" id="{81C76CFF-4570-ADC9-E4D6-40800A55E92B}"/>
              </a:ext>
            </a:extLst>
          </p:cNvPr>
          <p:cNvSpPr txBox="1"/>
          <p:nvPr/>
        </p:nvSpPr>
        <p:spPr>
          <a:xfrm>
            <a:off x="633222" y="2761698"/>
            <a:ext cx="10813253" cy="131484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FFFF00"/>
                </a:solidFill>
                <a:effectLst/>
                <a:uLnTx/>
                <a:uFillTx/>
                <a:latin typeface="Times New Roman" panose="02020603050405020304" pitchFamily="18" charset="0"/>
                <a:ea typeface="Times New Roman" panose="02020603050405020304" pitchFamily="18" charset="0"/>
              </a:rPr>
              <a:t>Câu</a:t>
            </a:r>
            <a:r>
              <a:rPr kumimoji="0" lang="en-US" sz="3600" b="0" i="0" u="none" strike="noStrike" kern="1200" cap="none" spc="0" normalizeH="0" noProof="0" smtClean="0">
                <a:ln>
                  <a:noFill/>
                </a:ln>
                <a:solidFill>
                  <a:srgbClr val="FFFF00"/>
                </a:solidFill>
                <a:effectLst/>
                <a:uLnTx/>
                <a:uFillTx/>
                <a:latin typeface="Times New Roman" panose="02020603050405020304" pitchFamily="18" charset="0"/>
                <a:ea typeface="Times New Roman" panose="02020603050405020304" pitchFamily="18" charset="0"/>
              </a:rPr>
              <a:t> 2: </a:t>
            </a:r>
            <a:r>
              <a:rPr kumimoji="0" lang="en-US" sz="3600" b="0" i="0" u="none" strike="noStrike" kern="1200" cap="none" spc="0" normalizeH="0" noProof="0" smtClean="0">
                <a:ln>
                  <a:noFill/>
                </a:ln>
                <a:solidFill>
                  <a:schemeClr val="bg1"/>
                </a:solidFill>
                <a:effectLst/>
                <a:uLnTx/>
                <a:uFillTx/>
                <a:latin typeface="Times New Roman" panose="02020603050405020304" pitchFamily="18" charset="0"/>
                <a:ea typeface="Times New Roman" panose="02020603050405020304" pitchFamily="18" charset="0"/>
              </a:rPr>
              <a:t>Fe + 2HCl </a:t>
            </a:r>
            <a:r>
              <a:rPr kumimoji="0" lang="en-US" sz="3600" b="0" i="0" u="none" strike="noStrike" kern="1200" cap="none" spc="0" normalizeH="0" noProof="0" smtClean="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FeCl</a:t>
            </a:r>
            <a:r>
              <a:rPr kumimoji="0" lang="en-US" sz="3600" b="0" i="0" u="none" strike="noStrike" kern="1200" cap="none" spc="0" normalizeH="0" baseline="-25000" noProof="0" smtClean="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3600" b="0" i="0" u="none" strike="noStrike" kern="1200" cap="none" spc="0" normalizeH="0" noProof="0" smtClean="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H</a:t>
            </a:r>
            <a:r>
              <a:rPr kumimoji="0" lang="en-US" sz="3600" b="0" i="0" u="none" strike="noStrike" kern="1200" cap="none" spc="0" normalizeH="0" baseline="-25000" noProof="0" smtClean="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3600" b="0" i="0" u="none" strike="noStrike" kern="1200" cap="none" spc="0" normalizeH="0" noProof="0" smtClean="0">
                <a:ln>
                  <a:noFill/>
                </a:ln>
                <a:solidFill>
                  <a:schemeClr val="bg1"/>
                </a:solidFill>
                <a:effectLst/>
                <a:uLnTx/>
                <a:uFillTx/>
                <a:latin typeface="Times New Roman" panose="02020603050405020304" pitchFamily="18" charset="0"/>
                <a:ea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lang="en-US" sz="3600" baseline="0" smtClean="0">
                <a:solidFill>
                  <a:schemeClr val="bg1"/>
                </a:solidFill>
                <a:latin typeface="Times New Roman" panose="02020603050405020304" pitchFamily="18" charset="0"/>
                <a:ea typeface="微软雅黑"/>
              </a:rPr>
              <a:t>Khi Fe tác</a:t>
            </a:r>
            <a:r>
              <a:rPr lang="en-US" sz="3600" smtClean="0">
                <a:solidFill>
                  <a:schemeClr val="bg1"/>
                </a:solidFill>
                <a:latin typeface="Times New Roman" panose="02020603050405020304" pitchFamily="18" charset="0"/>
                <a:ea typeface="微软雅黑"/>
              </a:rPr>
              <a:t> dụng với HCl thì Fe chỉ lên hoá trị II.</a:t>
            </a:r>
            <a:endParaRPr kumimoji="0" lang="en-US" sz="3600" b="0" i="0" u="none" strike="noStrike" kern="1200" cap="none" spc="0" normalizeH="0" baseline="0" noProof="0" dirty="0">
              <a:ln>
                <a:noFill/>
              </a:ln>
              <a:solidFill>
                <a:schemeClr val="accent1">
                  <a:lumMod val="75000"/>
                </a:schemeClr>
              </a:solidFill>
              <a:effectLst/>
              <a:uLnTx/>
              <a:uFillTx/>
              <a:latin typeface="Arial"/>
              <a:ea typeface="微软雅黑"/>
            </a:endParaRPr>
          </a:p>
        </p:txBody>
      </p:sp>
      <p:sp>
        <p:nvSpPr>
          <p:cNvPr id="4" name="TextBox 3">
            <a:extLst>
              <a:ext uri="{FF2B5EF4-FFF2-40B4-BE49-F238E27FC236}">
                <a16:creationId xmlns:a16="http://schemas.microsoft.com/office/drawing/2014/main" id="{81C76CFF-4570-ADC9-E4D6-40800A55E92B}"/>
              </a:ext>
            </a:extLst>
          </p:cNvPr>
          <p:cNvSpPr txBox="1"/>
          <p:nvPr/>
        </p:nvSpPr>
        <p:spPr>
          <a:xfrm>
            <a:off x="633222" y="4458732"/>
            <a:ext cx="10813253" cy="677750"/>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FFFF00"/>
                </a:solidFill>
                <a:effectLst/>
                <a:uLnTx/>
                <a:uFillTx/>
                <a:latin typeface="Times New Roman" panose="02020603050405020304" pitchFamily="18" charset="0"/>
                <a:ea typeface="Times New Roman" panose="02020603050405020304" pitchFamily="18" charset="0"/>
              </a:rPr>
              <a:t>Câu</a:t>
            </a:r>
            <a:r>
              <a:rPr kumimoji="0" lang="en-US" sz="3600" b="0" i="0" u="none" strike="noStrike" kern="1200" cap="none" spc="0" normalizeH="0" noProof="0" smtClean="0">
                <a:ln>
                  <a:noFill/>
                </a:ln>
                <a:solidFill>
                  <a:srgbClr val="FFFF00"/>
                </a:solidFill>
                <a:effectLst/>
                <a:uLnTx/>
                <a:uFillTx/>
                <a:latin typeface="Times New Roman" panose="02020603050405020304" pitchFamily="18" charset="0"/>
                <a:ea typeface="Times New Roman" panose="02020603050405020304" pitchFamily="18" charset="0"/>
              </a:rPr>
              <a:t> 3: </a:t>
            </a:r>
            <a:r>
              <a:rPr kumimoji="0" lang="en-US" sz="3600" b="0" i="0" u="none" strike="noStrike" kern="1200" cap="none" spc="0" normalizeH="0" noProof="0" smtClean="0">
                <a:ln>
                  <a:noFill/>
                </a:ln>
                <a:solidFill>
                  <a:schemeClr val="bg1"/>
                </a:solidFill>
                <a:effectLst/>
                <a:uLnTx/>
                <a:uFillTx/>
                <a:latin typeface="Times New Roman" panose="02020603050405020304" pitchFamily="18" charset="0"/>
                <a:ea typeface="Times New Roman" panose="02020603050405020304" pitchFamily="18" charset="0"/>
              </a:rPr>
              <a:t>Dấu hiệu: Bọt khí xuất hiện, viên kẽm tan dần.</a:t>
            </a:r>
            <a:endParaRPr kumimoji="0" lang="en-US" sz="3600" b="0" i="0" u="none" strike="noStrike" kern="1200" cap="none" spc="0" normalizeH="0" baseline="0" noProof="0" dirty="0">
              <a:ln>
                <a:noFill/>
              </a:ln>
              <a:solidFill>
                <a:schemeClr val="bg1"/>
              </a:solidFill>
              <a:effectLst/>
              <a:uLnTx/>
              <a:uFillTx/>
              <a:latin typeface="Arial"/>
              <a:ea typeface="微软雅黑"/>
            </a:endParaRPr>
          </a:p>
        </p:txBody>
      </p:sp>
    </p:spTree>
    <p:extLst>
      <p:ext uri="{BB962C8B-B14F-4D97-AF65-F5344CB8AC3E}">
        <p14:creationId xmlns:p14="http://schemas.microsoft.com/office/powerpoint/2010/main" val="347705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C76CFF-4570-ADC9-E4D6-40800A55E92B}"/>
              </a:ext>
            </a:extLst>
          </p:cNvPr>
          <p:cNvSpPr txBox="1"/>
          <p:nvPr/>
        </p:nvSpPr>
        <p:spPr>
          <a:xfrm>
            <a:off x="845890" y="461511"/>
            <a:ext cx="10813253" cy="1366528"/>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FFFF00"/>
                </a:solidFill>
                <a:effectLst/>
                <a:uLnTx/>
                <a:uFillTx/>
                <a:latin typeface="Times New Roman" panose="02020603050405020304" pitchFamily="18" charset="0"/>
                <a:ea typeface="Times New Roman" panose="02020603050405020304" pitchFamily="18" charset="0"/>
                <a:cs typeface="+mn-cs"/>
              </a:rPr>
              <a:t>CÂU TRẢ LỜI PHIẾU HỌC TẬP SỐ 5</a:t>
            </a:r>
          </a:p>
          <a:p>
            <a:pPr marL="0" marR="0" lvl="0" indent="0" algn="just" defTabSz="914400" rtl="0" eaLnBrk="1" fontAlgn="auto" latinLnBrk="0" hangingPunct="1">
              <a:lnSpc>
                <a:spcPct val="115000"/>
              </a:lnSpc>
              <a:spcBef>
                <a:spcPts val="0"/>
              </a:spcBef>
              <a:spcAft>
                <a:spcPts val="0"/>
              </a:spcAft>
              <a:buClrTx/>
              <a:buSzTx/>
              <a:buFontTx/>
              <a:buNone/>
              <a:tabLst/>
              <a:defRPr/>
            </a:pPr>
            <a:r>
              <a:rPr lang="en-US" sz="3600" smtClean="0">
                <a:solidFill>
                  <a:srgbClr val="FFFF00"/>
                </a:solidFill>
                <a:latin typeface="Times New Roman" panose="02020603050405020304" pitchFamily="18" charset="0"/>
                <a:ea typeface="微软雅黑"/>
              </a:rPr>
              <a:t>LT2:</a:t>
            </a:r>
            <a:endParaRPr kumimoji="0" lang="en-US" sz="3600" b="0" i="0" u="none" strike="noStrike" kern="1200" cap="none" spc="0" normalizeH="0" baseline="0" noProof="0" dirty="0">
              <a:ln>
                <a:noFill/>
              </a:ln>
              <a:solidFill>
                <a:srgbClr val="FFE469">
                  <a:lumMod val="75000"/>
                </a:srgbClr>
              </a:solidFill>
              <a:effectLst/>
              <a:uLnTx/>
              <a:uFillTx/>
              <a:latin typeface="Arial"/>
              <a:ea typeface="微软雅黑"/>
              <a:cs typeface="+mn-cs"/>
            </a:endParaRPr>
          </a:p>
        </p:txBody>
      </p:sp>
      <p:pic>
        <p:nvPicPr>
          <p:cNvPr id="5" name="Picture 4"/>
          <p:cNvPicPr>
            <a:picLocks noChangeAspect="1"/>
          </p:cNvPicPr>
          <p:nvPr/>
        </p:nvPicPr>
        <p:blipFill>
          <a:blip r:embed="rId2"/>
          <a:stretch>
            <a:fillRect/>
          </a:stretch>
        </p:blipFill>
        <p:spPr>
          <a:xfrm>
            <a:off x="1285101" y="1828039"/>
            <a:ext cx="9934833" cy="4523334"/>
          </a:xfrm>
          <a:prstGeom prst="rect">
            <a:avLst/>
          </a:prstGeom>
        </p:spPr>
      </p:pic>
    </p:spTree>
    <p:extLst>
      <p:ext uri="{BB962C8B-B14F-4D97-AF65-F5344CB8AC3E}">
        <p14:creationId xmlns:p14="http://schemas.microsoft.com/office/powerpoint/2010/main" val="2659945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C76CFF-4570-ADC9-E4D6-40800A55E92B}"/>
              </a:ext>
            </a:extLst>
          </p:cNvPr>
          <p:cNvSpPr txBox="1"/>
          <p:nvPr/>
        </p:nvSpPr>
        <p:spPr>
          <a:xfrm>
            <a:off x="707362" y="856927"/>
            <a:ext cx="10813253" cy="2003625"/>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FFFF00"/>
                </a:solidFill>
                <a:effectLst/>
                <a:uLnTx/>
                <a:uFillTx/>
                <a:latin typeface="Times New Roman" panose="02020603050405020304" pitchFamily="18" charset="0"/>
                <a:ea typeface="Times New Roman" panose="02020603050405020304" pitchFamily="18" charset="0"/>
                <a:cs typeface="+mn-cs"/>
              </a:rPr>
              <a:t>CÂU TRẢ LỜI PHIẾU HỌC TẬP SỐ 5</a:t>
            </a:r>
          </a:p>
          <a:p>
            <a:pPr lvl="0" algn="just">
              <a:lnSpc>
                <a:spcPct val="115000"/>
              </a:lnSpc>
              <a:defRPr/>
            </a:pPr>
            <a:r>
              <a:rPr lang="en-US" sz="3600" smtClean="0">
                <a:solidFill>
                  <a:srgbClr val="FFFF00"/>
                </a:solidFill>
                <a:latin typeface="Times New Roman" panose="02020603050405020304" pitchFamily="18" charset="0"/>
                <a:ea typeface="微软雅黑"/>
              </a:rPr>
              <a:t>LT3: </a:t>
            </a:r>
            <a:r>
              <a:rPr lang="vi-VN" sz="3600">
                <a:solidFill>
                  <a:schemeClr val="bg1"/>
                </a:solidFill>
                <a:latin typeface="Times New Roman" panose="02020603050405020304" pitchFamily="18" charset="0"/>
                <a:cs typeface="Times New Roman" panose="02020603050405020304" pitchFamily="18" charset="0"/>
              </a:rPr>
              <a:t>Trường hợp b) nước chanh sẽ làm quỳ tím chuyển sang màu đỏ do nước chanh chứa nhiều acid citric.</a:t>
            </a:r>
            <a:endParaRPr kumimoji="0" lang="en-US" sz="6000" b="0"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endParaRPr>
          </a:p>
        </p:txBody>
      </p:sp>
      <p:sp>
        <p:nvSpPr>
          <p:cNvPr id="3" name="Rectangle 2"/>
          <p:cNvSpPr/>
          <p:nvPr/>
        </p:nvSpPr>
        <p:spPr>
          <a:xfrm>
            <a:off x="707361" y="3199538"/>
            <a:ext cx="10813253" cy="2308324"/>
          </a:xfrm>
          <a:prstGeom prst="rect">
            <a:avLst/>
          </a:prstGeom>
        </p:spPr>
        <p:txBody>
          <a:bodyPr wrap="square">
            <a:spAutoFit/>
          </a:bodyPr>
          <a:lstStyle/>
          <a:p>
            <a:r>
              <a:rPr lang="en-US" sz="3600" smtClean="0">
                <a:solidFill>
                  <a:srgbClr val="FFFF00"/>
                </a:solidFill>
                <a:latin typeface="Times New Roman" panose="02020603050405020304" pitchFamily="18" charset="0"/>
                <a:cs typeface="Times New Roman" panose="02020603050405020304" pitchFamily="18" charset="0"/>
              </a:rPr>
              <a:t>VD 1: </a:t>
            </a:r>
            <a:r>
              <a:rPr lang="vi-VN" sz="3600" smtClean="0">
                <a:solidFill>
                  <a:schemeClr val="bg1"/>
                </a:solidFill>
                <a:latin typeface="Times New Roman" panose="02020603050405020304" pitchFamily="18" charset="0"/>
                <a:cs typeface="Times New Roman" panose="02020603050405020304" pitchFamily="18" charset="0"/>
              </a:rPr>
              <a:t>Các </a:t>
            </a:r>
            <a:r>
              <a:rPr lang="vi-VN" sz="3600">
                <a:solidFill>
                  <a:schemeClr val="bg1"/>
                </a:solidFill>
                <a:latin typeface="Times New Roman" panose="02020603050405020304" pitchFamily="18" charset="0"/>
                <a:cs typeface="Times New Roman" panose="02020603050405020304" pitchFamily="18" charset="0"/>
              </a:rPr>
              <a:t>loại dưa, cà muối chua có chứa nhiều acid. Tránh muối dưa, cà trong các dụng cụ bằng nhôm do acid có thể tác dụng với kim loại nhôm giải phóng ion kim loại gây độc hại cho cơ thể.</a:t>
            </a:r>
            <a:endParaRPr lang="en-US" sz="36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74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C76CFF-4570-ADC9-E4D6-40800A55E92B}"/>
              </a:ext>
            </a:extLst>
          </p:cNvPr>
          <p:cNvSpPr txBox="1"/>
          <p:nvPr/>
        </p:nvSpPr>
        <p:spPr>
          <a:xfrm>
            <a:off x="682649" y="980495"/>
            <a:ext cx="10813253" cy="164968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400" b="0" i="0" u="none" strike="noStrike" kern="1200" cap="none" spc="0" normalizeH="0" baseline="0" noProof="0" smtClean="0">
                <a:ln>
                  <a:noFill/>
                </a:ln>
                <a:solidFill>
                  <a:srgbClr val="FFFF00"/>
                </a:solidFill>
                <a:effectLst/>
                <a:uLnTx/>
                <a:uFillTx/>
                <a:latin typeface="Times New Roman" panose="02020603050405020304" pitchFamily="18" charset="0"/>
                <a:ea typeface="Times New Roman" panose="02020603050405020304" pitchFamily="18" charset="0"/>
              </a:rPr>
              <a:t>CÂU TRẢ LỜI PHIẾU HỌC TẬP SỐ 5</a:t>
            </a:r>
          </a:p>
          <a:p>
            <a:pPr lvl="0" algn="just">
              <a:lnSpc>
                <a:spcPct val="115000"/>
              </a:lnSpc>
              <a:defRPr/>
            </a:pPr>
            <a:r>
              <a:rPr lang="en-US" sz="4400" smtClean="0">
                <a:solidFill>
                  <a:srgbClr val="FFFF00"/>
                </a:solidFill>
                <a:latin typeface="Times New Roman" panose="02020603050405020304" pitchFamily="18" charset="0"/>
                <a:ea typeface="微软雅黑"/>
              </a:rPr>
              <a:t>LT4: </a:t>
            </a:r>
            <a:endParaRPr kumimoji="0" lang="en-US" sz="7200" b="0"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619631" y="2223455"/>
            <a:ext cx="8501450" cy="2051983"/>
          </a:xfrm>
          <a:prstGeom prst="rect">
            <a:avLst/>
          </a:prstGeom>
        </p:spPr>
      </p:pic>
    </p:spTree>
    <p:extLst>
      <p:ext uri="{BB962C8B-B14F-4D97-AF65-F5344CB8AC3E}">
        <p14:creationId xmlns:p14="http://schemas.microsoft.com/office/powerpoint/2010/main" val="1756002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0">
            <a:extLst>
              <a:ext uri="{FF2B5EF4-FFF2-40B4-BE49-F238E27FC236}">
                <a16:creationId xmlns:a16="http://schemas.microsoft.com/office/drawing/2014/main" id="{C143E059-4270-5B64-8736-2A5B6AC09853}"/>
              </a:ext>
            </a:extLst>
          </p:cNvPr>
          <p:cNvPicPr>
            <a:picLocks noChangeAspect="1"/>
          </p:cNvPicPr>
          <p:nvPr/>
        </p:nvPicPr>
        <p:blipFill>
          <a:blip r:embed="rId3"/>
          <a:stretch>
            <a:fillRect/>
          </a:stretch>
        </p:blipFill>
        <p:spPr>
          <a:xfrm>
            <a:off x="0" y="0"/>
            <a:ext cx="12192000" cy="6858000"/>
          </a:xfrm>
          <a:prstGeom prst="rect">
            <a:avLst/>
          </a:prstGeom>
        </p:spPr>
      </p:pic>
      <p:sp>
        <p:nvSpPr>
          <p:cNvPr id="2" name="椭圆 31"/>
          <p:cNvSpPr/>
          <p:nvPr/>
        </p:nvSpPr>
        <p:spPr>
          <a:xfrm>
            <a:off x="1538201" y="2045970"/>
            <a:ext cx="994660" cy="120296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8575"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 name="任意多边形 2"/>
          <p:cNvSpPr/>
          <p:nvPr/>
        </p:nvSpPr>
        <p:spPr>
          <a:xfrm>
            <a:off x="2702157" y="2634321"/>
            <a:ext cx="2690695" cy="1595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椭圆 31"/>
          <p:cNvSpPr/>
          <p:nvPr/>
        </p:nvSpPr>
        <p:spPr>
          <a:xfrm>
            <a:off x="6533111" y="2045970"/>
            <a:ext cx="994660" cy="120296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8575" cap="rnd">
            <a:solidFill>
              <a:schemeClr val="accent3"/>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任意多边形 9"/>
          <p:cNvSpPr/>
          <p:nvPr/>
        </p:nvSpPr>
        <p:spPr>
          <a:xfrm>
            <a:off x="7775684" y="2517031"/>
            <a:ext cx="2690695" cy="1595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3"/>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椭圆 31"/>
          <p:cNvSpPr/>
          <p:nvPr/>
        </p:nvSpPr>
        <p:spPr>
          <a:xfrm>
            <a:off x="3186797" y="4175789"/>
            <a:ext cx="994660" cy="120296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8575"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pic>
        <p:nvPicPr>
          <p:cNvPr id="5" name="Picture 6" descr="Vector Giọt Nước Tạo Hình Các Kiểu - Free.Vector6.com">
            <a:extLst>
              <a:ext uri="{FF2B5EF4-FFF2-40B4-BE49-F238E27FC236}">
                <a16:creationId xmlns:a16="http://schemas.microsoft.com/office/drawing/2014/main" id="{A3142A6E-54C6-5FE0-F47B-1F285E92C2C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966" b="89727" l="5968" r="90000">
                        <a14:foregroundMark x1="6129" y1="20964" x2="6129" y2="20964"/>
                        <a14:foregroundMark x1="6129" y1="20964" x2="6129" y2="20964"/>
                        <a14:foregroundMark x1="10645" y1="12159" x2="10645" y2="12159"/>
                        <a14:foregroundMark x1="15484" y1="7966" x2="15484" y2="7966"/>
                        <a14:foregroundMark x1="8226" y1="11740" x2="8226" y2="11740"/>
                      </a14:backgroundRemoval>
                    </a14:imgEffect>
                  </a14:imgLayer>
                </a14:imgProps>
              </a:ext>
              <a:ext uri="{28A0092B-C50C-407E-A947-70E740481C1C}">
                <a14:useLocalDpi xmlns:a14="http://schemas.microsoft.com/office/drawing/2010/main" val="0"/>
              </a:ext>
            </a:extLst>
          </a:blip>
          <a:srcRect/>
          <a:stretch>
            <a:fillRect/>
          </a:stretch>
        </p:blipFill>
        <p:spPr bwMode="auto">
          <a:xfrm>
            <a:off x="1526453" y="2124113"/>
            <a:ext cx="2666748" cy="20516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A8B572D-955D-C8B5-F26B-6CAF0F6EADA6}"/>
              </a:ext>
            </a:extLst>
          </p:cNvPr>
          <p:cNvSpPr txBox="1"/>
          <p:nvPr/>
        </p:nvSpPr>
        <p:spPr>
          <a:xfrm>
            <a:off x="2552579" y="1866312"/>
            <a:ext cx="2938608" cy="130708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Acid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thường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tan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nước</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184" name="TextBox 183">
            <a:extLst>
              <a:ext uri="{FF2B5EF4-FFF2-40B4-BE49-F238E27FC236}">
                <a16:creationId xmlns:a16="http://schemas.microsoft.com/office/drawing/2014/main" id="{CE95C87B-0B8E-1CB8-4B97-FBFDC58861ED}"/>
              </a:ext>
            </a:extLst>
          </p:cNvPr>
          <p:cNvSpPr txBox="1"/>
          <p:nvPr/>
        </p:nvSpPr>
        <p:spPr>
          <a:xfrm>
            <a:off x="7728131" y="1765544"/>
            <a:ext cx="3301479" cy="130708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Làm</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đổi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màu</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giấy</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quỳ</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tím</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sang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đỏ</a:t>
            </a:r>
            <a:endParaRPr kumimoji="0" lang="en-US" sz="2800" b="0" i="0" u="none" strike="noStrike" kern="1200" cap="none" spc="0" normalizeH="0" baseline="0" noProof="0" dirty="0">
              <a:ln>
                <a:noFill/>
              </a:ln>
              <a:solidFill>
                <a:prstClr val="white"/>
              </a:solidFill>
              <a:effectLst/>
              <a:uLnTx/>
              <a:uFillTx/>
              <a:latin typeface="Arial"/>
              <a:ea typeface="微软雅黑"/>
              <a:cs typeface="+mn-cs"/>
            </a:endParaRPr>
          </a:p>
        </p:txBody>
      </p:sp>
      <p:pic>
        <p:nvPicPr>
          <p:cNvPr id="186" name="Picture 185">
            <a:extLst>
              <a:ext uri="{FF2B5EF4-FFF2-40B4-BE49-F238E27FC236}">
                <a16:creationId xmlns:a16="http://schemas.microsoft.com/office/drawing/2014/main" id="{D76E070A-C093-7C1E-1E6D-1CAB723584FF}"/>
              </a:ext>
            </a:extLst>
          </p:cNvPr>
          <p:cNvPicPr>
            <a:picLocks noChangeAspect="1"/>
          </p:cNvPicPr>
          <p:nvPr/>
        </p:nvPicPr>
        <p:blipFill>
          <a:blip r:embed="rId6"/>
          <a:stretch>
            <a:fillRect/>
          </a:stretch>
        </p:blipFill>
        <p:spPr>
          <a:xfrm>
            <a:off x="6754360" y="2352312"/>
            <a:ext cx="564018" cy="564018"/>
          </a:xfrm>
          <a:prstGeom prst="rect">
            <a:avLst/>
          </a:prstGeom>
        </p:spPr>
      </p:pic>
      <p:pic>
        <p:nvPicPr>
          <p:cNvPr id="187" name="Picture 186">
            <a:extLst>
              <a:ext uri="{FF2B5EF4-FFF2-40B4-BE49-F238E27FC236}">
                <a16:creationId xmlns:a16="http://schemas.microsoft.com/office/drawing/2014/main" id="{F73ED92B-0907-A49F-E225-1F5C8ECD68DB}"/>
              </a:ext>
            </a:extLst>
          </p:cNvPr>
          <p:cNvPicPr>
            <a:picLocks noChangeAspect="1"/>
          </p:cNvPicPr>
          <p:nvPr/>
        </p:nvPicPr>
        <p:blipFill>
          <a:blip r:embed="rId7"/>
          <a:stretch>
            <a:fillRect/>
          </a:stretch>
        </p:blipFill>
        <p:spPr>
          <a:xfrm>
            <a:off x="3123642" y="4513474"/>
            <a:ext cx="1057815" cy="705761"/>
          </a:xfrm>
          <a:prstGeom prst="ellipse">
            <a:avLst/>
          </a:prstGeom>
          <a:ln>
            <a:noFill/>
          </a:ln>
          <a:effectLst>
            <a:softEdge rad="112500"/>
          </a:effectLst>
        </p:spPr>
      </p:pic>
      <p:sp>
        <p:nvSpPr>
          <p:cNvPr id="189" name="TextBox 188">
            <a:extLst>
              <a:ext uri="{FF2B5EF4-FFF2-40B4-BE49-F238E27FC236}">
                <a16:creationId xmlns:a16="http://schemas.microsoft.com/office/drawing/2014/main" id="{A9E270C2-C9A0-7266-751F-80BE93435EC1}"/>
              </a:ext>
            </a:extLst>
          </p:cNvPr>
          <p:cNvSpPr txBox="1"/>
          <p:nvPr/>
        </p:nvSpPr>
        <p:spPr>
          <a:xfrm>
            <a:off x="4220388" y="3479743"/>
            <a:ext cx="6094378"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Acid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phản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ứng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với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kim</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loại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đứng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trước</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H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dãy</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hoạt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động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hoá</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học</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Kim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loại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để</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tạo</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muối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và</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giải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phóng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ra</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khí</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hydrogen.</a:t>
            </a:r>
            <a:endParaRPr kumimoji="0" lang="en-US" sz="2800" b="0" i="0" u="none" strike="noStrike" kern="1200" cap="none" spc="0" normalizeH="0" baseline="0" noProof="0" dirty="0">
              <a:ln>
                <a:noFill/>
              </a:ln>
              <a:solidFill>
                <a:prstClr val="white"/>
              </a:solidFill>
              <a:effectLst/>
              <a:uLnTx/>
              <a:uFillTx/>
              <a:latin typeface="Arial"/>
              <a:ea typeface="微软雅黑"/>
              <a:cs typeface="+mn-cs"/>
            </a:endParaRPr>
          </a:p>
        </p:txBody>
      </p:sp>
      <mc:AlternateContent xmlns:mc="http://schemas.openxmlformats.org/markup-compatibility/2006" xmlns:a14="http://schemas.microsoft.com/office/drawing/2010/main">
        <mc:Choice Requires="a14">
          <p:sp>
            <p:nvSpPr>
              <p:cNvPr id="4" name="Rectangle 3"/>
              <p:cNvSpPr/>
              <p:nvPr/>
            </p:nvSpPr>
            <p:spPr>
              <a:xfrm>
                <a:off x="4588489" y="5492323"/>
                <a:ext cx="6279283" cy="584775"/>
              </a:xfrm>
              <a:prstGeom prst="rect">
                <a:avLst/>
              </a:prstGeom>
            </p:spPr>
            <p:txBody>
              <a:bodyPr wrap="none">
                <a:spAutoFit/>
              </a:bodyPr>
              <a:lstStyle/>
              <a:p>
                <a:r>
                  <a:rPr lang="en-US" sz="3200" smtClean="0">
                    <a:solidFill>
                      <a:schemeClr val="bg1"/>
                    </a:solidFill>
                    <a:latin typeface="Times New Roman" panose="02020603050405020304" pitchFamily="18" charset="0"/>
                    <a:ea typeface="Times New Roman" panose="02020603050405020304" pitchFamily="18" charset="0"/>
                  </a:rPr>
                  <a:t>Acid + kim loại </a:t>
                </a:r>
                <a14:m>
                  <m:oMath xmlns:m="http://schemas.openxmlformats.org/officeDocument/2006/math">
                    <m:r>
                      <a:rPr lang="en-US" sz="3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3200">
                    <a:solidFill>
                      <a:schemeClr val="bg1"/>
                    </a:solidFill>
                    <a:latin typeface="Times New Roman" panose="02020603050405020304" pitchFamily="18" charset="0"/>
                    <a:ea typeface="Times New Roman" panose="02020603050405020304" pitchFamily="18" charset="0"/>
                  </a:rPr>
                  <a:t>Muối + Hydrogen</a:t>
                </a:r>
                <a:endParaRPr lang="en-US" sz="320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4588489" y="5492323"/>
                <a:ext cx="6279283" cy="584775"/>
              </a:xfrm>
              <a:prstGeom prst="rect">
                <a:avLst/>
              </a:prstGeom>
              <a:blipFill>
                <a:blip r:embed="rId8"/>
                <a:stretch>
                  <a:fillRect l="-2524" t="-14583" r="-1359" b="-32292"/>
                </a:stretch>
              </a:blipFill>
            </p:spPr>
            <p:txBody>
              <a:bodyPr/>
              <a:lstStyle/>
              <a:p>
                <a:r>
                  <a:rPr lang="en-US">
                    <a:noFill/>
                  </a:rPr>
                  <a:t> </a:t>
                </a:r>
              </a:p>
            </p:txBody>
          </p:sp>
        </mc:Fallback>
      </mc:AlternateContent>
    </p:spTree>
    <p:extLst>
      <p:ext uri="{BB962C8B-B14F-4D97-AF65-F5344CB8AC3E}">
        <p14:creationId xmlns:p14="http://schemas.microsoft.com/office/powerpoint/2010/main" val="2727819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941" y="287722"/>
            <a:ext cx="11088130" cy="603857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Câu </a:t>
            </a:r>
            <a:r>
              <a:rPr kumimoji="0" lang="en-US" sz="48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1. </a:t>
            </a:r>
            <a:r>
              <a:rPr kumimoji="0" lang="en-US" sz="4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Trong số những chất có công thức hoá học dưới đây, chất nào có khả năng làm cho quì tím đổi màu đỏ?  </a:t>
            </a:r>
            <a:endPar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15000"/>
              </a:lnSpc>
              <a:spcBef>
                <a:spcPts val="0"/>
              </a:spcBef>
              <a:spcAft>
                <a:spcPts val="0"/>
              </a:spcAft>
              <a:buClrTx/>
              <a:buSzTx/>
              <a:buFont typeface="+mj-lt"/>
              <a:buAutoNum type="alphaUcPeriod"/>
              <a:tabLst/>
              <a:defRPr/>
            </a:pPr>
            <a:r>
              <a:rPr kumimoji="0" lang="en-US" sz="4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H</a:t>
            </a:r>
            <a:r>
              <a:rPr kumimoji="0" lang="en-US" sz="48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2</a:t>
            </a:r>
            <a:r>
              <a:rPr kumimoji="0" lang="en-US" sz="4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SO</a:t>
            </a:r>
            <a:r>
              <a:rPr kumimoji="0" lang="en-US" sz="48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4  </a:t>
            </a:r>
            <a:r>
              <a:rPr kumimoji="0" lang="en-US" sz="4800" b="0" i="0" u="sng"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48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4800" b="0" i="0" u="none" strike="noStrike" kern="1200" cap="none" spc="0" normalizeH="0" baseline="-2500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B</a:t>
            </a:r>
            <a:r>
              <a:rPr kumimoji="0" lang="en-US" sz="48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en-US" sz="4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NaOH</a:t>
            </a:r>
            <a:r>
              <a:rPr kumimoji="0" lang="en-US" sz="48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4800" b="0" i="0" u="none" strike="noStrike" kern="1200" cap="none" spc="0" normalizeH="0" baseline="-2500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C.</a:t>
            </a:r>
            <a:r>
              <a:rPr kumimoji="0" lang="en-US" sz="48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4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NaCl</a:t>
            </a:r>
            <a:r>
              <a:rPr kumimoji="0" lang="en-US" sz="48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4800" b="0" i="0" u="none" strike="noStrike" kern="1200" cap="none" spc="0" normalizeH="0" baseline="-2500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D</a:t>
            </a:r>
            <a:r>
              <a:rPr kumimoji="0" lang="en-US" sz="48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en-US" sz="4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Ca(OH)</a:t>
            </a:r>
            <a:r>
              <a:rPr kumimoji="0" lang="en-US" sz="48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2</a:t>
            </a:r>
            <a:endPar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 name="Oval 2"/>
          <p:cNvSpPr/>
          <p:nvPr/>
        </p:nvSpPr>
        <p:spPr>
          <a:xfrm>
            <a:off x="362466" y="2948664"/>
            <a:ext cx="790832" cy="716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4486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0787" y="1502183"/>
            <a:ext cx="11038703" cy="300389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pt-BR" sz="44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Câu </a:t>
            </a:r>
            <a:r>
              <a:rPr kumimoji="0" lang="es-MX" sz="44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2.</a:t>
            </a:r>
            <a:r>
              <a:rPr kumimoji="0" lang="es-MX" sz="44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Dãy gồm các kim loại tác dụng được với dung dịch H</a:t>
            </a:r>
            <a:r>
              <a:rPr kumimoji="0" lang="en-US" sz="44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2</a:t>
            </a:r>
            <a:r>
              <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SO</a:t>
            </a:r>
            <a:r>
              <a:rPr kumimoji="0" lang="en-US" sz="44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4</a:t>
            </a:r>
            <a:r>
              <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loãng là:</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Fe, Cu, Mg.                          B. Zn, Fe, Cu.</a:t>
            </a:r>
            <a:endParaRPr kumimoji="0" lang="en-US" sz="36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Zn, Fe, Al.                           D. Fe, Zn, Ag</a:t>
            </a:r>
            <a:endParaRPr kumimoji="0" lang="en-US" sz="36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Oval 2"/>
          <p:cNvSpPr/>
          <p:nvPr/>
        </p:nvSpPr>
        <p:spPr>
          <a:xfrm>
            <a:off x="510745" y="3789390"/>
            <a:ext cx="790832" cy="716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92124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362" y="918842"/>
            <a:ext cx="11088130" cy="3970318"/>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pt-BR" sz="40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Câu </a:t>
            </a:r>
            <a:r>
              <a:rPr kumimoji="0" lang="es-MX" sz="40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3.</a:t>
            </a:r>
            <a:r>
              <a:rPr kumimoji="0" lang="es-MX" sz="40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s-MX" sz="40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Để an toàn khi pha loãng H</a:t>
            </a:r>
            <a:r>
              <a:rPr kumimoji="0" lang="es-MX" sz="40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2</a:t>
            </a:r>
            <a:r>
              <a:rPr kumimoji="0" lang="es-MX" sz="40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SO</a:t>
            </a:r>
            <a:r>
              <a:rPr kumimoji="0" lang="es-MX" sz="40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4</a:t>
            </a:r>
            <a:r>
              <a:rPr kumimoji="0" lang="es-MX" sz="40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đặc cần thực hiện theo cách:</a:t>
            </a:r>
            <a:endParaRPr kumimoji="0" lang="en-US" sz="36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UcPeriod"/>
              <a:tabLst/>
              <a:defRPr/>
            </a:pPr>
            <a:r>
              <a:rPr kumimoji="0" lang="de-DE" sz="40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Rót </a:t>
            </a:r>
            <a:r>
              <a:rPr kumimoji="0" lang="de-DE" sz="40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từ từ acid vào nước                </a:t>
            </a:r>
            <a:endParaRPr kumimoji="0" lang="de-DE" sz="40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B</a:t>
            </a:r>
            <a:r>
              <a:rPr kumimoji="0" lang="de-DE" sz="40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de-DE" sz="40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Cho cả nước và acid vào cùng lúc                    	</a:t>
            </a:r>
            <a:endParaRPr kumimoji="0" lang="de-DE" sz="40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C</a:t>
            </a:r>
            <a:r>
              <a:rPr kumimoji="0" lang="de-DE" sz="40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de-DE" sz="40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Rót từng giọt nước vào acid                  </a:t>
            </a:r>
            <a:endParaRPr kumimoji="0" lang="de-DE" sz="40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D</a:t>
            </a:r>
            <a:r>
              <a:rPr kumimoji="0" lang="de-DE" sz="40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de-DE" sz="40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Cả 3 cách trên đều được</a:t>
            </a:r>
            <a:endParaRPr kumimoji="0" lang="en-US" sz="4000" b="0" i="0" u="none" strike="noStrike" kern="1200" cap="none" spc="0" normalizeH="0" baseline="0" noProof="0">
              <a:ln>
                <a:noFill/>
              </a:ln>
              <a:solidFill>
                <a:prstClr val="white"/>
              </a:solidFill>
              <a:effectLst/>
              <a:uLnTx/>
              <a:uFillTx/>
              <a:latin typeface="Arial"/>
              <a:ea typeface="微软雅黑"/>
              <a:cs typeface="+mn-cs"/>
            </a:endParaRPr>
          </a:p>
        </p:txBody>
      </p:sp>
      <p:sp>
        <p:nvSpPr>
          <p:cNvPr id="3" name="Oval 2"/>
          <p:cNvSpPr/>
          <p:nvPr/>
        </p:nvSpPr>
        <p:spPr>
          <a:xfrm>
            <a:off x="428367" y="2187309"/>
            <a:ext cx="790832" cy="716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44983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2638" y="1867043"/>
            <a:ext cx="10371437" cy="398570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pt-BR" sz="44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Câu </a:t>
            </a:r>
            <a:r>
              <a:rPr kumimoji="0" lang="es-MX" sz="44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2.</a:t>
            </a:r>
            <a:r>
              <a:rPr kumimoji="0" lang="es-MX" sz="44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s-MX"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Dãy các gốc acid có cùng hoá trị là:</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742950" marR="0" lvl="0" indent="-742950" algn="just" defTabSz="914400" rtl="0" eaLnBrk="1" fontAlgn="auto" latinLnBrk="0" hangingPunct="1">
              <a:lnSpc>
                <a:spcPct val="115000"/>
              </a:lnSpc>
              <a:spcBef>
                <a:spcPts val="0"/>
              </a:spcBef>
              <a:spcAft>
                <a:spcPts val="0"/>
              </a:spcAft>
              <a:buClrTx/>
              <a:buSzTx/>
              <a:buFontTx/>
              <a:buAutoNum type="alphaUcPeriod"/>
              <a:tabLst/>
              <a:defRPr/>
            </a:pPr>
            <a:r>
              <a:rPr kumimoji="0" lang="es-MX" sz="44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SO</a:t>
            </a:r>
            <a:r>
              <a:rPr kumimoji="0" lang="es-MX" sz="4400" b="0" i="0" u="none" strike="noStrike" kern="1200" cap="none" spc="0" normalizeH="0" baseline="-2500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4</a:t>
            </a:r>
            <a:r>
              <a:rPr kumimoji="0" lang="es-MX"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SO</a:t>
            </a:r>
            <a:r>
              <a:rPr kumimoji="0" lang="es-MX" sz="44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3, </a:t>
            </a:r>
            <a:r>
              <a:rPr kumimoji="0" lang="es-MX"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CO</a:t>
            </a:r>
            <a:r>
              <a:rPr kumimoji="0" lang="es-MX" sz="44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3</a:t>
            </a:r>
            <a:r>
              <a:rPr kumimoji="0" lang="es-MX"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s-MX" sz="44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s-MX" sz="44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B</a:t>
            </a:r>
            <a:r>
              <a:rPr kumimoji="0" lang="es-MX" sz="44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es-MX"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Cl,SO</a:t>
            </a:r>
            <a:r>
              <a:rPr kumimoji="0" lang="es-MX" sz="44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3, </a:t>
            </a:r>
            <a:r>
              <a:rPr kumimoji="0" lang="es-MX"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CO</a:t>
            </a:r>
            <a:r>
              <a:rPr kumimoji="0" lang="es-MX" sz="44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3</a:t>
            </a:r>
            <a:r>
              <a:rPr kumimoji="0" lang="es-MX"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s-MX" sz="44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C</a:t>
            </a:r>
            <a:r>
              <a:rPr kumimoji="0" lang="es-MX" sz="44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es-MX"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PO</a:t>
            </a:r>
            <a:r>
              <a:rPr kumimoji="0" lang="es-MX" sz="44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4</a:t>
            </a:r>
            <a:r>
              <a:rPr kumimoji="0" lang="es-MX"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es-MX" sz="44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s-MX"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CO</a:t>
            </a:r>
            <a:r>
              <a:rPr kumimoji="0" lang="es-MX" sz="44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3</a:t>
            </a:r>
            <a:r>
              <a:rPr kumimoji="0" lang="es-MX"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s-MX" sz="44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D</a:t>
            </a:r>
            <a:r>
              <a:rPr kumimoji="0" lang="es-MX" sz="44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es-MX"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SO</a:t>
            </a:r>
            <a:r>
              <a:rPr kumimoji="0" lang="es-MX" sz="44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3, </a:t>
            </a:r>
            <a:r>
              <a:rPr kumimoji="0" lang="es-MX"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NO</a:t>
            </a:r>
            <a:r>
              <a:rPr kumimoji="0" lang="es-MX" sz="44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3</a:t>
            </a:r>
            <a:r>
              <a:rPr kumimoji="0" lang="es-MX"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Cl                 </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 name="Oval 2"/>
          <p:cNvSpPr/>
          <p:nvPr/>
        </p:nvSpPr>
        <p:spPr>
          <a:xfrm>
            <a:off x="922638" y="2718488"/>
            <a:ext cx="790832" cy="716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51007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654" y="536269"/>
            <a:ext cx="10865708" cy="554305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Câu </a:t>
            </a:r>
            <a:r>
              <a:rPr kumimoji="0" lang="en-US" sz="44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3.</a:t>
            </a:r>
            <a:r>
              <a:rPr kumimoji="0" lang="en-US" sz="44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Cho các chất sau: H</a:t>
            </a:r>
            <a:r>
              <a:rPr kumimoji="0" lang="en-US" sz="44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2</a:t>
            </a:r>
            <a:r>
              <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SO</a:t>
            </a:r>
            <a:r>
              <a:rPr kumimoji="0" lang="en-US" sz="44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4</a:t>
            </a:r>
            <a:r>
              <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HNO</a:t>
            </a:r>
            <a:r>
              <a:rPr kumimoji="0" lang="en-US" sz="44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3</a:t>
            </a:r>
            <a:r>
              <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NaCl, NaOH, CH</a:t>
            </a:r>
            <a:r>
              <a:rPr kumimoji="0" lang="en-US" sz="44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3</a:t>
            </a:r>
            <a:r>
              <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COOH, CuSO</a:t>
            </a:r>
            <a:r>
              <a:rPr kumimoji="0" lang="en-US" sz="4400" b="0" i="0" u="none" strike="noStrike" kern="1200" cap="none" spc="0" normalizeH="0" baseline="-25000" noProof="0">
                <a:ln>
                  <a:noFill/>
                </a:ln>
                <a:solidFill>
                  <a:prstClr val="white"/>
                </a:solidFill>
                <a:effectLst/>
                <a:uLnTx/>
                <a:uFillTx/>
                <a:latin typeface="Times New Roman" panose="02020603050405020304" pitchFamily="18" charset="0"/>
                <a:ea typeface="Times New Roman" panose="02020603050405020304" pitchFamily="18" charset="0"/>
                <a:cs typeface="+mn-cs"/>
              </a:rPr>
              <a:t>4</a:t>
            </a:r>
            <a:r>
              <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Số chất thuộc loại axit là:</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742950" marR="0" lvl="0" indent="-742950" algn="just" defTabSz="914400" rtl="0" eaLnBrk="1" fontAlgn="auto" latinLnBrk="0" hangingPunct="1">
              <a:lnSpc>
                <a:spcPct val="115000"/>
              </a:lnSpc>
              <a:spcBef>
                <a:spcPts val="0"/>
              </a:spcBef>
              <a:spcAft>
                <a:spcPts val="0"/>
              </a:spcAft>
              <a:buClrTx/>
              <a:buSzTx/>
              <a:buFontTx/>
              <a:buAutoNum type="alphaUcPeriod"/>
              <a:tabLst/>
              <a:defRPr/>
            </a:pPr>
            <a:r>
              <a:rPr kumimoji="0" lang="en-US" sz="44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2                       </a:t>
            </a:r>
            <a:r>
              <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44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742950" marR="0" lvl="0" indent="-742950" algn="just" defTabSz="914400" rtl="0" eaLnBrk="1" fontAlgn="auto" latinLnBrk="0" hangingPunct="1">
              <a:lnSpc>
                <a:spcPct val="115000"/>
              </a:lnSpc>
              <a:spcBef>
                <a:spcPts val="0"/>
              </a:spcBef>
              <a:spcAft>
                <a:spcPts val="0"/>
              </a:spcAft>
              <a:buClrTx/>
              <a:buSzTx/>
              <a:buFontTx/>
              <a:buAutoNum type="alphaUcPeriod"/>
              <a:tabLst/>
              <a:defRPr/>
            </a:pPr>
            <a:r>
              <a:rPr kumimoji="0" lang="en-US" sz="44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3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s-MX" sz="44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C</a:t>
            </a:r>
            <a:r>
              <a:rPr kumimoji="0" lang="es-MX" sz="44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es-MX"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4	         </a:t>
            </a:r>
            <a:endParaRPr kumimoji="0" lang="es-MX" sz="44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s-MX" sz="44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D</a:t>
            </a:r>
            <a:r>
              <a:rPr kumimoji="0" lang="es-MX" sz="44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es-MX" sz="4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 5</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 name="Oval 2"/>
          <p:cNvSpPr/>
          <p:nvPr/>
        </p:nvSpPr>
        <p:spPr>
          <a:xfrm>
            <a:off x="403654" y="3731742"/>
            <a:ext cx="790832" cy="716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393898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E25105-C885-C6CF-8D0B-E4BAE3A4BD05}"/>
              </a:ext>
            </a:extLst>
          </p:cNvPr>
          <p:cNvPicPr>
            <a:picLocks noChangeAspect="1"/>
          </p:cNvPicPr>
          <p:nvPr/>
        </p:nvPicPr>
        <p:blipFill>
          <a:blip r:embed="rId2"/>
          <a:stretch>
            <a:fillRect/>
          </a:stretch>
        </p:blipFill>
        <p:spPr>
          <a:xfrm>
            <a:off x="0" y="0"/>
            <a:ext cx="12192000" cy="6858000"/>
          </a:xfrm>
          <a:prstGeom prst="rect">
            <a:avLst/>
          </a:prstGeom>
        </p:spPr>
      </p:pic>
      <p:sp>
        <p:nvSpPr>
          <p:cNvPr id="6" name="文本框 13">
            <a:extLst>
              <a:ext uri="{FF2B5EF4-FFF2-40B4-BE49-F238E27FC236}">
                <a16:creationId xmlns:a16="http://schemas.microsoft.com/office/drawing/2014/main" id="{61FF1192-7A84-4E7C-FF04-E7EF8958DBC8}"/>
              </a:ext>
            </a:extLst>
          </p:cNvPr>
          <p:cNvSpPr txBox="1"/>
          <p:nvPr/>
        </p:nvSpPr>
        <p:spPr>
          <a:xfrm>
            <a:off x="4719661" y="3349044"/>
            <a:ext cx="2752678" cy="255454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smtClean="0">
                <a:ln>
                  <a:noFill/>
                </a:ln>
                <a:solidFill>
                  <a:prstClr val="white"/>
                </a:solidFill>
                <a:effectLst/>
                <a:uLnTx/>
                <a:uFillTx/>
                <a:latin typeface="Roboto" pitchFamily="2" charset="0"/>
                <a:ea typeface="Roboto" pitchFamily="2" charset="0"/>
                <a:cs typeface="+mn-cs"/>
              </a:rPr>
              <a:t>ACID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0" smtClean="0">
                <a:solidFill>
                  <a:prstClr val="white"/>
                </a:solidFill>
                <a:latin typeface="Roboto" pitchFamily="2" charset="0"/>
                <a:ea typeface="Roboto" pitchFamily="2" charset="0"/>
              </a:rPr>
              <a:t>Tiết 2</a:t>
            </a:r>
            <a:endParaRPr kumimoji="0" lang="zh-CN" altLang="en-US" sz="8000" b="0" i="0" u="none" strike="noStrike" kern="1200" cap="none" spc="0" normalizeH="0" baseline="0" noProof="0" dirty="0">
              <a:ln>
                <a:noFill/>
              </a:ln>
              <a:solidFill>
                <a:prstClr val="white"/>
              </a:solidFill>
              <a:effectLst/>
              <a:uLnTx/>
              <a:uFillTx/>
              <a:latin typeface="Roboto" pitchFamily="2" charset="0"/>
              <a:ea typeface="汉仪喵魂体W" panose="00020600040101010101" pitchFamily="18" charset="-122"/>
              <a:cs typeface="+mn-cs"/>
            </a:endParaRPr>
          </a:p>
        </p:txBody>
      </p:sp>
      <p:grpSp>
        <p:nvGrpSpPr>
          <p:cNvPr id="7" name="组合 38">
            <a:extLst>
              <a:ext uri="{FF2B5EF4-FFF2-40B4-BE49-F238E27FC236}">
                <a16:creationId xmlns:a16="http://schemas.microsoft.com/office/drawing/2014/main" id="{C044A80D-BE6C-E8DC-CF17-7E2E127D7777}"/>
              </a:ext>
            </a:extLst>
          </p:cNvPr>
          <p:cNvGrpSpPr/>
          <p:nvPr/>
        </p:nvGrpSpPr>
        <p:grpSpPr>
          <a:xfrm>
            <a:off x="4067107" y="1086196"/>
            <a:ext cx="3636754" cy="1874301"/>
            <a:chOff x="5358111" y="4772805"/>
            <a:chExt cx="1691094" cy="468000"/>
          </a:xfrm>
        </p:grpSpPr>
        <p:sp>
          <p:nvSpPr>
            <p:cNvPr id="8" name="任意多边形 36">
              <a:extLst>
                <a:ext uri="{FF2B5EF4-FFF2-40B4-BE49-F238E27FC236}">
                  <a16:creationId xmlns:a16="http://schemas.microsoft.com/office/drawing/2014/main" id="{A97E1300-A775-F0FF-5289-82651EE54426}"/>
                </a:ext>
              </a:extLst>
            </p:cNvPr>
            <p:cNvSpPr/>
            <p:nvPr/>
          </p:nvSpPr>
          <p:spPr>
            <a:xfrm>
              <a:off x="5358111" y="4772805"/>
              <a:ext cx="1691094" cy="468000"/>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noFill/>
            <a:ln w="19050">
              <a:solidFill>
                <a:srgbClr val="FFE8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Roboto" pitchFamily="2" charset="0"/>
                <a:ea typeface="微软雅黑"/>
                <a:cs typeface="+mn-cs"/>
              </a:endParaRPr>
            </a:p>
          </p:txBody>
        </p:sp>
        <p:sp>
          <p:nvSpPr>
            <p:cNvPr id="9" name="文本框 37">
              <a:extLst>
                <a:ext uri="{FF2B5EF4-FFF2-40B4-BE49-F238E27FC236}">
                  <a16:creationId xmlns:a16="http://schemas.microsoft.com/office/drawing/2014/main" id="{DBF1A73B-13CC-AA6F-2949-D6D38B409591}"/>
                </a:ext>
              </a:extLst>
            </p:cNvPr>
            <p:cNvSpPr txBox="1"/>
            <p:nvPr/>
          </p:nvSpPr>
          <p:spPr>
            <a:xfrm>
              <a:off x="5584806" y="4844074"/>
              <a:ext cx="1237704" cy="2997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a:noFill/>
                  </a:ln>
                  <a:solidFill>
                    <a:srgbClr val="FFE88B"/>
                  </a:solidFill>
                  <a:effectLst/>
                  <a:uLnTx/>
                  <a:uFillTx/>
                  <a:latin typeface="Roboto" pitchFamily="2" charset="0"/>
                  <a:ea typeface="Roboto" pitchFamily="2" charset="0"/>
                  <a:cs typeface="+mn-cs"/>
                </a:rPr>
                <a:t>BÀI 8</a:t>
              </a:r>
              <a:endParaRPr kumimoji="0" lang="zh-CN" altLang="en-US" sz="7200" b="0" i="0" u="none" strike="noStrike" kern="1200" cap="none" spc="0" normalizeH="0" baseline="0" noProof="0" dirty="0">
                <a:ln>
                  <a:noFill/>
                </a:ln>
                <a:solidFill>
                  <a:srgbClr val="FFE88B"/>
                </a:solidFill>
                <a:effectLst/>
                <a:uLnTx/>
                <a:uFillTx/>
                <a:latin typeface="Roboto" pitchFamily="2" charset="0"/>
                <a:ea typeface="汉仪喵魂体W" panose="00020600040101010101" pitchFamily="18" charset="-122"/>
                <a:cs typeface="+mn-cs"/>
              </a:endParaRPr>
            </a:p>
          </p:txBody>
        </p:sp>
      </p:grpSp>
    </p:spTree>
    <p:extLst>
      <p:ext uri="{BB962C8B-B14F-4D97-AF65-F5344CB8AC3E}">
        <p14:creationId xmlns:p14="http://schemas.microsoft.com/office/powerpoint/2010/main" val="328927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88B674D-D4CA-667D-F6EF-D9E809AE53BB}"/>
              </a:ext>
            </a:extLst>
          </p:cNvPr>
          <p:cNvPicPr>
            <a:picLocks noChangeAspect="1"/>
          </p:cNvPicPr>
          <p:nvPr/>
        </p:nvPicPr>
        <p:blipFill>
          <a:blip r:embed="rId3"/>
          <a:stretch>
            <a:fillRect/>
          </a:stretch>
        </p:blipFill>
        <p:spPr>
          <a:xfrm>
            <a:off x="0" y="0"/>
            <a:ext cx="12192000" cy="6858000"/>
          </a:xfrm>
          <a:prstGeom prst="rect">
            <a:avLst/>
          </a:prstGeom>
        </p:spPr>
      </p:pic>
      <p:sp>
        <p:nvSpPr>
          <p:cNvPr id="3" name="文本框 12">
            <a:extLst>
              <a:ext uri="{FF2B5EF4-FFF2-40B4-BE49-F238E27FC236}">
                <a16:creationId xmlns:a16="http://schemas.microsoft.com/office/drawing/2014/main" id="{26D66DC2-1F7B-0072-A2E7-B4BE67B03161}"/>
              </a:ext>
            </a:extLst>
          </p:cNvPr>
          <p:cNvSpPr txBox="1"/>
          <p:nvPr/>
        </p:nvSpPr>
        <p:spPr>
          <a:xfrm>
            <a:off x="3290587" y="3658474"/>
            <a:ext cx="561083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latin typeface="汉仪喵魂体W" panose="00020600040101010101" pitchFamily="18" charset="-122"/>
                <a:ea typeface="汉仪喵魂体W" panose="00020600040101010101" pitchFamily="18" charset="-122"/>
                <a:cs typeface="+mn-cs"/>
              </a:rPr>
              <a:t>02.TÍNH CHẤT HOÁ HỌC</a:t>
            </a:r>
            <a:endParaRPr kumimoji="0" lang="zh-CN" altLang="en-US" sz="3600" b="0" i="0" u="none" strike="noStrike" kern="1200" cap="none" spc="0" normalizeH="0" baseline="0" noProof="0" dirty="0">
              <a:ln>
                <a:noFill/>
              </a:ln>
              <a:solidFill>
                <a:prstClr val="white"/>
              </a:solidFill>
              <a:effectLst/>
              <a:uLnTx/>
              <a:uFillTx/>
              <a:latin typeface="汉仪喵魂体W" panose="00020600040101010101" pitchFamily="18" charset="-122"/>
              <a:ea typeface="汉仪喵魂体W" panose="00020600040101010101" pitchFamily="18" charset="-122"/>
              <a:cs typeface="+mn-cs"/>
            </a:endParaRPr>
          </a:p>
        </p:txBody>
      </p:sp>
    </p:spTree>
    <p:extLst>
      <p:ext uri="{BB962C8B-B14F-4D97-AF65-F5344CB8AC3E}">
        <p14:creationId xmlns:p14="http://schemas.microsoft.com/office/powerpoint/2010/main" val="1233597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E335EB-175C-E4E9-3CBA-805C38D37191}"/>
              </a:ext>
            </a:extLst>
          </p:cNvPr>
          <p:cNvPicPr>
            <a:picLocks noChangeAspect="1"/>
          </p:cNvPicPr>
          <p:nvPr/>
        </p:nvPicPr>
        <p:blipFill>
          <a:blip r:embed="rId3"/>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2741764A-C512-E604-5B70-AFBA43B5FBD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7778" r="91944">
                        <a14:foregroundMark x1="7778" y1="59444" x2="7778" y2="59444"/>
                        <a14:foregroundMark x1="91944" y1="74444" x2="91944" y2="74444"/>
                      </a14:backgroundRemoval>
                    </a14:imgEffect>
                  </a14:imgLayer>
                </a14:imgProps>
              </a:ext>
            </a:extLst>
          </a:blip>
          <a:stretch>
            <a:fillRect/>
          </a:stretch>
        </p:blipFill>
        <p:spPr>
          <a:xfrm>
            <a:off x="7786180" y="2393004"/>
            <a:ext cx="3781627" cy="3781627"/>
          </a:xfrm>
          <a:prstGeom prst="rect">
            <a:avLst/>
          </a:prstGeom>
        </p:spPr>
      </p:pic>
      <p:sp>
        <p:nvSpPr>
          <p:cNvPr id="19" name="TextBox 18">
            <a:extLst>
              <a:ext uri="{FF2B5EF4-FFF2-40B4-BE49-F238E27FC236}">
                <a16:creationId xmlns:a16="http://schemas.microsoft.com/office/drawing/2014/main" id="{81C76CFF-4570-ADC9-E4D6-40800A55E92B}"/>
              </a:ext>
            </a:extLst>
          </p:cNvPr>
          <p:cNvSpPr txBox="1"/>
          <p:nvPr/>
        </p:nvSpPr>
        <p:spPr>
          <a:xfrm>
            <a:off x="777385" y="2374559"/>
            <a:ext cx="6537815" cy="2702278"/>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Thí</a:t>
            </a: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nghiệm</a:t>
            </a: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1: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Nhỏ</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1-2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giọt</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dung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dịch</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HCl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vào</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giấy</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quỳ</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tím</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Thí</a:t>
            </a: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nghiệm</a:t>
            </a: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2: </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Cho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khoảng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3ml dung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dịch</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HCl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vào</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mỗi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ống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nghiệm</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đã</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chuẩn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bị</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kim</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loại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Zn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trên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3965845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2mate.com - Thí nghiệm axit HCl làm đổi màu quỳ tím  Tính chất hoá học của axit_108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762064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2mate.com - Reaction Zinc and HydroChloric Acid  Zn HCl_36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18655" y="335973"/>
            <a:ext cx="11596254" cy="6189518"/>
          </a:xfrm>
          <a:prstGeom prst="rect">
            <a:avLst/>
          </a:prstGeom>
        </p:spPr>
      </p:pic>
    </p:spTree>
    <p:extLst>
      <p:ext uri="{BB962C8B-B14F-4D97-AF65-F5344CB8AC3E}">
        <p14:creationId xmlns:p14="http://schemas.microsoft.com/office/powerpoint/2010/main" val="12758134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AED11E-81E6-7A2B-B20D-3B5A91D74943}"/>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7058DB4-F97D-1596-D02F-55EFC61DAA75}"/>
              </a:ext>
            </a:extLst>
          </p:cNvPr>
          <p:cNvPicPr>
            <a:picLocks noChangeAspect="1"/>
          </p:cNvPicPr>
          <p:nvPr/>
        </p:nvPicPr>
        <p:blipFill>
          <a:blip r:embed="rId4"/>
          <a:stretch>
            <a:fillRect/>
          </a:stretch>
        </p:blipFill>
        <p:spPr>
          <a:xfrm>
            <a:off x="8275655" y="3818090"/>
            <a:ext cx="3644763" cy="2708315"/>
          </a:xfrm>
          <a:prstGeom prst="rect">
            <a:avLst/>
          </a:prstGeom>
        </p:spPr>
      </p:pic>
      <p:pic>
        <p:nvPicPr>
          <p:cNvPr id="2" name="Picture 1"/>
          <p:cNvPicPr>
            <a:picLocks noChangeAspect="1"/>
          </p:cNvPicPr>
          <p:nvPr/>
        </p:nvPicPr>
        <p:blipFill>
          <a:blip r:embed="rId5"/>
          <a:stretch>
            <a:fillRect/>
          </a:stretch>
        </p:blipFill>
        <p:spPr>
          <a:xfrm>
            <a:off x="708454" y="1613578"/>
            <a:ext cx="10775092" cy="3385750"/>
          </a:xfrm>
          <a:prstGeom prst="rect">
            <a:avLst/>
          </a:prstGeom>
        </p:spPr>
      </p:pic>
    </p:spTree>
    <p:extLst>
      <p:ext uri="{BB962C8B-B14F-4D97-AF65-F5344CB8AC3E}">
        <p14:creationId xmlns:p14="http://schemas.microsoft.com/office/powerpoint/2010/main" val="3613220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435</Words>
  <PresentationFormat>Widescreen</PresentationFormat>
  <Paragraphs>54</Paragraphs>
  <Slides>18</Slides>
  <Notes>4</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微软雅黑</vt:lpstr>
      <vt:lpstr>Arial</vt:lpstr>
      <vt:lpstr>Calibri</vt:lpstr>
      <vt:lpstr>Cambria Math</vt:lpstr>
      <vt:lpstr>等线</vt:lpstr>
      <vt:lpstr>Roboto</vt:lpstr>
      <vt:lpstr>Times New Roman</vt:lpstr>
      <vt:lpstr>方正静蕾简体</vt:lpstr>
      <vt:lpstr>汉仪喵魂体W</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2023-05-27T16:06:17Z</dcterms:created>
  <dcterms:modified xsi:type="dcterms:W3CDTF">2023-05-27T16:58:46Z</dcterms:modified>
</cp:coreProperties>
</file>