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256" r:id="rId2"/>
    <p:sldId id="258" r:id="rId3"/>
    <p:sldId id="269" r:id="rId4"/>
    <p:sldId id="266" r:id="rId5"/>
    <p:sldId id="271" r:id="rId6"/>
    <p:sldId id="324" r:id="rId7"/>
    <p:sldId id="304" r:id="rId8"/>
    <p:sldId id="272" r:id="rId9"/>
    <p:sldId id="287" r:id="rId10"/>
    <p:sldId id="309" r:id="rId11"/>
    <p:sldId id="277" r:id="rId12"/>
    <p:sldId id="325" r:id="rId13"/>
    <p:sldId id="308" r:id="rId14"/>
    <p:sldId id="274" r:id="rId15"/>
    <p:sldId id="326" r:id="rId16"/>
    <p:sldId id="281" r:id="rId17"/>
    <p:sldId id="327" r:id="rId18"/>
    <p:sldId id="282" r:id="rId19"/>
    <p:sldId id="292" r:id="rId20"/>
    <p:sldId id="293" r:id="rId21"/>
    <p:sldId id="296" r:id="rId22"/>
    <p:sldId id="328" r:id="rId23"/>
    <p:sldId id="299" r:id="rId24"/>
    <p:sldId id="332" r:id="rId25"/>
    <p:sldId id="333" r:id="rId26"/>
    <p:sldId id="334" r:id="rId27"/>
    <p:sldId id="335" r:id="rId28"/>
    <p:sldId id="298" r:id="rId29"/>
    <p:sldId id="300" r:id="rId30"/>
    <p:sldId id="318" r:id="rId31"/>
    <p:sldId id="329" r:id="rId32"/>
    <p:sldId id="295" r:id="rId33"/>
    <p:sldId id="330" r:id="rId34"/>
    <p:sldId id="270" r:id="rId35"/>
    <p:sldId id="265" r:id="rId36"/>
  </p:sldIdLst>
  <p:sldSz cx="18288000" cy="10287000"/>
  <p:notesSz cx="6858000" cy="9144000"/>
  <p:embeddedFontLst>
    <p:embeddedFont>
      <p:font typeface="Cambria Math" pitchFamily="18" charset="0"/>
      <p:regular r:id="rId38"/>
    </p:embeddedFont>
    <p:embeddedFont>
      <p:font typeface="Calibri"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48F"/>
    <a:srgbClr val="FFE89F"/>
    <a:srgbClr val="FFE07D"/>
    <a:srgbClr val="F5770F"/>
    <a:srgbClr val="37A234"/>
    <a:srgbClr val="4A6EBE"/>
    <a:srgbClr val="4C7F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622" autoAdjust="0"/>
  </p:normalViewPr>
  <p:slideViewPr>
    <p:cSldViewPr>
      <p:cViewPr varScale="1">
        <p:scale>
          <a:sx n="49" d="100"/>
          <a:sy n="49" d="100"/>
        </p:scale>
        <p:origin x="-48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1BCDD-8CC2-4E38-BDEB-524D7EC285D4}" type="datetimeFigureOut">
              <a:rPr lang="en-US" smtClean="0"/>
              <a:t>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161FD-7CA8-48C5-BD11-E1D7A9ED7804}" type="slidenum">
              <a:rPr lang="en-US" smtClean="0"/>
              <a:t>‹#›</a:t>
            </a:fld>
            <a:endParaRPr lang="en-US"/>
          </a:p>
        </p:txBody>
      </p:sp>
    </p:spTree>
    <p:extLst>
      <p:ext uri="{BB962C8B-B14F-4D97-AF65-F5344CB8AC3E}">
        <p14:creationId xmlns:p14="http://schemas.microsoft.com/office/powerpoint/2010/main" val="19892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161FD-7CA8-48C5-BD11-E1D7A9ED7804}" type="slidenum">
              <a:rPr lang="en-US" smtClean="0"/>
              <a:t>5</a:t>
            </a:fld>
            <a:endParaRPr lang="en-US"/>
          </a:p>
        </p:txBody>
      </p:sp>
    </p:spTree>
    <p:extLst>
      <p:ext uri="{BB962C8B-B14F-4D97-AF65-F5344CB8AC3E}">
        <p14:creationId xmlns:p14="http://schemas.microsoft.com/office/powerpoint/2010/main" val="574649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161FD-7CA8-48C5-BD11-E1D7A9ED78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0383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161FD-7CA8-48C5-BD11-E1D7A9ED7804}" type="slidenum">
              <a:rPr lang="en-US" smtClean="0"/>
              <a:t>11</a:t>
            </a:fld>
            <a:endParaRPr lang="en-US"/>
          </a:p>
        </p:txBody>
      </p:sp>
    </p:spTree>
    <p:extLst>
      <p:ext uri="{BB962C8B-B14F-4D97-AF65-F5344CB8AC3E}">
        <p14:creationId xmlns:p14="http://schemas.microsoft.com/office/powerpoint/2010/main" val="2154810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161FD-7CA8-48C5-BD11-E1D7A9ED7804}"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809384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161FD-7CA8-48C5-BD11-E1D7A9ED78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711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437784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822004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640410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400CF-DF6E-4BE3-B959-E77A93849A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0839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9.svg"/><Relationship Id="rId18" Type="http://schemas.openxmlformats.org/officeDocument/2006/relationships/image" Target="../media/image8.png"/><Relationship Id="rId3" Type="http://schemas.openxmlformats.org/officeDocument/2006/relationships/image" Target="../media/image2.svg"/><Relationship Id="rId21" Type="http://schemas.openxmlformats.org/officeDocument/2006/relationships/image" Target="../media/image17.svg"/><Relationship Id="rId12" Type="http://schemas.openxmlformats.org/officeDocument/2006/relationships/image" Target="../media/image5.png"/><Relationship Id="rId17" Type="http://schemas.openxmlformats.org/officeDocument/2006/relationships/image" Target="../media/image13.svg"/><Relationship Id="rId2" Type="http://schemas.openxmlformats.org/officeDocument/2006/relationships/image" Target="../media/image1.png"/><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slideLayout" Target="../slideLayouts/slideLayout7.xml"/><Relationship Id="rId11" Type="http://schemas.openxmlformats.org/officeDocument/2006/relationships/image" Target="../media/image4.png"/><Relationship Id="rId6" Type="http://schemas.openxmlformats.org/officeDocument/2006/relationships/image" Target="../media/image5.svg"/><Relationship Id="rId15" Type="http://schemas.openxmlformats.org/officeDocument/2006/relationships/image" Target="../media/image11.svg"/><Relationship Id="rId10" Type="http://schemas.openxmlformats.org/officeDocument/2006/relationships/image" Target="../media/image3.png"/><Relationship Id="rId19" Type="http://schemas.openxmlformats.org/officeDocument/2006/relationships/image" Target="../media/image15.svg"/><Relationship Id="rId9" Type="http://schemas.openxmlformats.org/officeDocument/2006/relationships/image" Target="../media/image2.png"/><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5.svg"/><Relationship Id="rId7"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33.png"/><Relationship Id="rId5" Type="http://schemas.openxmlformats.org/officeDocument/2006/relationships/image" Target="../media/image675.svg"/><Relationship Id="rId10" Type="http://schemas.openxmlformats.org/officeDocument/2006/relationships/image" Target="../media/image630.svg"/><Relationship Id="rId4" Type="http://schemas.openxmlformats.org/officeDocument/2006/relationships/image" Target="../media/image195.sv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8.png"/><Relationship Id="rId7" Type="http://schemas.openxmlformats.org/officeDocument/2006/relationships/image" Target="../media/image17.png"/><Relationship Id="rId17" Type="http://schemas.openxmlformats.org/officeDocument/2006/relationships/image" Target="../media/image35.png"/><Relationship Id="rId2" Type="http://schemas.openxmlformats.org/officeDocument/2006/relationships/notesSlide" Target="../notesSlides/notesSlide3.xml"/><Relationship Id="rId16" Type="http://schemas.openxmlformats.org/officeDocument/2006/relationships/image" Target="../media/image31.sv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67.svg"/><Relationship Id="rId10" Type="http://schemas.openxmlformats.org/officeDocument/2006/relationships/image" Target="../media/image34.png"/><Relationship Id="rId19" Type="http://schemas.openxmlformats.org/officeDocument/2006/relationships/image" Target="../media/image258.svg"/><Relationship Id="rId9" Type="http://schemas.openxmlformats.org/officeDocument/2006/relationships/image" Target="../media/image19.sv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1.svg"/><Relationship Id="rId7"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671.svg"/><Relationship Id="rId10" Type="http://schemas.openxmlformats.org/officeDocument/2006/relationships/image" Target="../media/image36.pn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26" Type="http://schemas.openxmlformats.org/officeDocument/2006/relationships/image" Target="NULL"/><Relationship Id="rId13" Type="http://schemas.openxmlformats.org/officeDocument/2006/relationships/image" Target="../media/image275.svg"/><Relationship Id="rId3" Type="http://schemas.openxmlformats.org/officeDocument/2006/relationships/image" Target="../media/image750.svg"/><Relationship Id="rId34" Type="http://schemas.openxmlformats.org/officeDocument/2006/relationships/image" Target="../media/image675.svg"/><Relationship Id="rId33" Type="http://schemas.openxmlformats.org/officeDocument/2006/relationships/image" Target="../media/image31.png"/><Relationship Id="rId2" Type="http://schemas.openxmlformats.org/officeDocument/2006/relationships/image" Target="../media/image29.png"/><Relationship Id="rId29" Type="http://schemas.openxmlformats.org/officeDocument/2006/relationships/image" Target="../media/image17.png"/><Relationship Id="rId1" Type="http://schemas.openxmlformats.org/officeDocument/2006/relationships/slideLayout" Target="../slideLayouts/slideLayout7.xml"/><Relationship Id="rId32" Type="http://schemas.openxmlformats.org/officeDocument/2006/relationships/image" Target="../media/image26.png"/><Relationship Id="rId28" Type="http://schemas.openxmlformats.org/officeDocument/2006/relationships/image" Target="../media/image770.svg"/><Relationship Id="rId5" Type="http://schemas.openxmlformats.org/officeDocument/2006/relationships/image" Target="../media/image675.svg"/><Relationship Id="rId31" Type="http://schemas.openxmlformats.org/officeDocument/2006/relationships/image" Target="../media/image18.png"/><Relationship Id="rId4" Type="http://schemas.openxmlformats.org/officeDocument/2006/relationships/image" Target="../media/image30.png"/><Relationship Id="rId27" Type="http://schemas.openxmlformats.org/officeDocument/2006/relationships/image" Target="../media/image16.png"/><Relationship Id="rId30" Type="http://schemas.microsoft.com/office/2007/relationships/hdphoto" Target="../media/hdphoto2.wdp"/><Relationship Id="rId9" Type="http://schemas.openxmlformats.org/officeDocument/2006/relationships/image" Target="../media/image195.svg"/></Relationships>
</file>

<file path=ppt/slides/_rels/slide14.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8.png"/><Relationship Id="rId7" Type="http://schemas.openxmlformats.org/officeDocument/2006/relationships/image" Target="../media/image17.png"/><Relationship Id="rId17" Type="http://schemas.openxmlformats.org/officeDocument/2006/relationships/image" Target="../media/image40.png"/><Relationship Id="rId2" Type="http://schemas.openxmlformats.org/officeDocument/2006/relationships/notesSlide" Target="../notesSlides/notesSlide4.xml"/><Relationship Id="rId16"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67.svg"/><Relationship Id="rId10" Type="http://schemas.openxmlformats.org/officeDocument/2006/relationships/image" Target="../media/image34.png"/><Relationship Id="rId9" Type="http://schemas.openxmlformats.org/officeDocument/2006/relationships/image" Target="../media/image19.svg"/></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8.png"/><Relationship Id="rId7" Type="http://schemas.openxmlformats.org/officeDocument/2006/relationships/image" Target="../media/image17.png"/><Relationship Id="rId2" Type="http://schemas.openxmlformats.org/officeDocument/2006/relationships/notesSlide" Target="../notesSlides/notesSlide5.xml"/><Relationship Id="rId16"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67.svg"/><Relationship Id="rId10" Type="http://schemas.openxmlformats.org/officeDocument/2006/relationships/image" Target="../media/image34.png"/><Relationship Id="rId9" Type="http://schemas.openxmlformats.org/officeDocument/2006/relationships/image" Target="../media/image19.svg"/></Relationships>
</file>

<file path=ppt/slides/_rels/slide18.xml.rels><?xml version="1.0" encoding="UTF-8" standalone="yes"?>
<Relationships xmlns="http://schemas.openxmlformats.org/package/2006/relationships"><Relationship Id="rId13" Type="http://schemas.microsoft.com/office/2007/relationships/hdphoto" Target="../media/hdphoto5.wdp"/><Relationship Id="rId12" Type="http://schemas.openxmlformats.org/officeDocument/2006/relationships/image" Target="../media/image41.png"/><Relationship Id="rId7" Type="http://schemas.openxmlformats.org/officeDocument/2006/relationships/image" Target="../media/image29.svg"/><Relationship Id="rId2" Type="http://schemas.openxmlformats.org/officeDocument/2006/relationships/image" Target="../media/image12.png"/><Relationship Id="rId16" Type="http://schemas.openxmlformats.org/officeDocument/2006/relationships/image" Target="../media/image45.png"/><Relationship Id="rId1" Type="http://schemas.openxmlformats.org/officeDocument/2006/relationships/slideLayout" Target="../slideLayouts/slideLayout7.xml"/><Relationship Id="rId11" Type="http://schemas.openxmlformats.org/officeDocument/2006/relationships/image" Target="../media/image33.svg"/><Relationship Id="rId15" Type="http://schemas.openxmlformats.org/officeDocument/2006/relationships/image" Target="../media/image44.png"/><Relationship Id="rId14" Type="http://schemas.openxmlformats.org/officeDocument/2006/relationships/image" Target="../media/image42.png"/></Relationships>
</file>

<file path=ppt/slides/_rels/slide19.xml.rels><?xml version="1.0" encoding="UTF-8" standalone="yes"?>
<Relationships xmlns="http://schemas.openxmlformats.org/package/2006/relationships"><Relationship Id="rId8" Type="http://schemas.openxmlformats.org/officeDocument/2006/relationships/image" Target="../media/image29.svg"/><Relationship Id="rId3" Type="http://schemas.microsoft.com/office/2007/relationships/hdphoto" Target="../media/hdphoto2.wdp"/><Relationship Id="rId7" Type="http://schemas.openxmlformats.org/officeDocument/2006/relationships/image" Target="../media/image42.png"/><Relationship Id="rId12" Type="http://schemas.openxmlformats.org/officeDocument/2006/relationships/image" Target="../media/image33.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12.png"/><Relationship Id="rId5" Type="http://schemas.openxmlformats.org/officeDocument/2006/relationships/image" Target="../media/image43.png"/><Relationship Id="rId10" Type="http://schemas.openxmlformats.org/officeDocument/2006/relationships/image" Target="../media/image31.svg"/><Relationship Id="rId4" Type="http://schemas.openxmlformats.org/officeDocument/2006/relationships/image" Target="../media/image19.svg"/><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25.svg"/><Relationship Id="rId12"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3.svg"/><Relationship Id="rId45" Type="http://schemas.microsoft.com/office/2007/relationships/hdphoto" Target="../media/hdphoto1.wdp"/><Relationship Id="rId5" Type="http://schemas.openxmlformats.org/officeDocument/2006/relationships/image" Target="../media/image27.svg"/><Relationship Id="rId44" Type="http://schemas.openxmlformats.org/officeDocument/2006/relationships/image" Target="../media/image14.png"/><Relationship Id="rId4" Type="http://schemas.openxmlformats.org/officeDocument/2006/relationships/image" Target="../media/image11.png"/><Relationship Id="rId43" Type="http://schemas.openxmlformats.org/officeDocument/2006/relationships/image" Target="../media/image136.sv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33.svg"/></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7" Type="http://schemas.openxmlformats.org/officeDocument/2006/relationships/image" Target="../media/image29.svg"/><Relationship Id="rId12" Type="http://schemas.openxmlformats.org/officeDocument/2006/relationships/image" Target="../media/image49.png"/><Relationship Id="rId2" Type="http://schemas.openxmlformats.org/officeDocument/2006/relationships/image" Target="../media/image42.png"/><Relationship Id="rId1" Type="http://schemas.openxmlformats.org/officeDocument/2006/relationships/slideLayout" Target="../slideLayouts/slideLayout7.xml"/><Relationship Id="rId11" Type="http://schemas.openxmlformats.org/officeDocument/2006/relationships/image" Target="../media/image33.sv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7" Type="http://schemas.openxmlformats.org/officeDocument/2006/relationships/image" Target="../media/image29.svg"/><Relationship Id="rId2" Type="http://schemas.openxmlformats.org/officeDocument/2006/relationships/image" Target="../media/image42.png"/><Relationship Id="rId1" Type="http://schemas.openxmlformats.org/officeDocument/2006/relationships/slideLayout" Target="../slideLayouts/slideLayout7.xml"/><Relationship Id="rId11" Type="http://schemas.openxmlformats.org/officeDocument/2006/relationships/image" Target="../media/image33.svg"/></Relationships>
</file>

<file path=ppt/slides/_rels/slide23.xml.rels><?xml version="1.0" encoding="UTF-8" standalone="yes"?>
<Relationships xmlns="http://schemas.openxmlformats.org/package/2006/relationships"><Relationship Id="rId8" Type="http://schemas.openxmlformats.org/officeDocument/2006/relationships/image" Target="../media/image29.svg"/><Relationship Id="rId7" Type="http://schemas.openxmlformats.org/officeDocument/2006/relationships/image" Target="../media/image42.png"/><Relationship Id="rId12" Type="http://schemas.openxmlformats.org/officeDocument/2006/relationships/image" Target="../media/image3.svg"/><Relationship Id="rId17" Type="http://schemas.openxmlformats.org/officeDocument/2006/relationships/image" Target="../media/image52.png"/><Relationship Id="rId2" Type="http://schemas.openxmlformats.org/officeDocument/2006/relationships/image" Target="../media/image43.png"/><Relationship Id="rId16"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27.svg"/><Relationship Id="rId15" Type="http://schemas.openxmlformats.org/officeDocument/2006/relationships/image" Target="../media/image266.svg"/><Relationship Id="rId9" Type="http://schemas.openxmlformats.org/officeDocument/2006/relationships/image" Target="../media/image50.png"/><Relationship Id="rId14" Type="http://schemas.openxmlformats.org/officeDocument/2006/relationships/image" Target="../media/image50.svg"/></Relationships>
</file>

<file path=ppt/slides/_rels/slide24.xml.rels><?xml version="1.0" encoding="UTF-8" standalone="yes"?>
<Relationships xmlns="http://schemas.openxmlformats.org/package/2006/relationships"><Relationship Id="rId8" Type="http://schemas.openxmlformats.org/officeDocument/2006/relationships/image" Target="../media/image29.svg"/><Relationship Id="rId7" Type="http://schemas.openxmlformats.org/officeDocument/2006/relationships/image" Target="../media/image42.png"/><Relationship Id="rId12" Type="http://schemas.openxmlformats.org/officeDocument/2006/relationships/image" Target="../media/image3.svg"/><Relationship Id="rId17" Type="http://schemas.openxmlformats.org/officeDocument/2006/relationships/image" Target="../media/image52.png"/><Relationship Id="rId2" Type="http://schemas.openxmlformats.org/officeDocument/2006/relationships/image" Target="../media/image43.png"/><Relationship Id="rId16"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27.svg"/><Relationship Id="rId15" Type="http://schemas.openxmlformats.org/officeDocument/2006/relationships/image" Target="../media/image266.svg"/><Relationship Id="rId9" Type="http://schemas.openxmlformats.org/officeDocument/2006/relationships/image" Target="../media/image53.png"/><Relationship Id="rId14" Type="http://schemas.openxmlformats.org/officeDocument/2006/relationships/image" Target="../media/image50.svg"/></Relationships>
</file>

<file path=ppt/slides/_rels/slide25.xml.rels><?xml version="1.0" encoding="UTF-8" standalone="yes"?>
<Relationships xmlns="http://schemas.openxmlformats.org/package/2006/relationships"><Relationship Id="rId8" Type="http://schemas.openxmlformats.org/officeDocument/2006/relationships/image" Target="../media/image29.svg"/><Relationship Id="rId7" Type="http://schemas.openxmlformats.org/officeDocument/2006/relationships/image" Target="../media/image42.png"/><Relationship Id="rId12" Type="http://schemas.openxmlformats.org/officeDocument/2006/relationships/image" Target="../media/image3.svg"/><Relationship Id="rId17" Type="http://schemas.openxmlformats.org/officeDocument/2006/relationships/image" Target="../media/image52.png"/><Relationship Id="rId2" Type="http://schemas.openxmlformats.org/officeDocument/2006/relationships/image" Target="../media/image43.png"/><Relationship Id="rId16"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27.svg"/><Relationship Id="rId15" Type="http://schemas.openxmlformats.org/officeDocument/2006/relationships/image" Target="../media/image266.svg"/><Relationship Id="rId9" Type="http://schemas.openxmlformats.org/officeDocument/2006/relationships/image" Target="../media/image54.png"/><Relationship Id="rId14" Type="http://schemas.openxmlformats.org/officeDocument/2006/relationships/image" Target="../media/image50.svg"/></Relationships>
</file>

<file path=ppt/slides/_rels/slide26.xml.rels><?xml version="1.0" encoding="UTF-8" standalone="yes"?>
<Relationships xmlns="http://schemas.openxmlformats.org/package/2006/relationships"><Relationship Id="rId8" Type="http://schemas.openxmlformats.org/officeDocument/2006/relationships/image" Target="../media/image29.svg"/><Relationship Id="rId7" Type="http://schemas.openxmlformats.org/officeDocument/2006/relationships/image" Target="../media/image42.png"/><Relationship Id="rId12" Type="http://schemas.openxmlformats.org/officeDocument/2006/relationships/image" Target="../media/image3.svg"/><Relationship Id="rId17" Type="http://schemas.openxmlformats.org/officeDocument/2006/relationships/image" Target="../media/image52.png"/><Relationship Id="rId2" Type="http://schemas.openxmlformats.org/officeDocument/2006/relationships/image" Target="../media/image43.png"/><Relationship Id="rId16"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27.svg"/><Relationship Id="rId15" Type="http://schemas.openxmlformats.org/officeDocument/2006/relationships/image" Target="../media/image266.svg"/><Relationship Id="rId9" Type="http://schemas.openxmlformats.org/officeDocument/2006/relationships/image" Target="../media/image54.png"/><Relationship Id="rId14" Type="http://schemas.openxmlformats.org/officeDocument/2006/relationships/image" Target="../media/image50.svg"/></Relationships>
</file>

<file path=ppt/slides/_rels/slide27.xml.rels><?xml version="1.0" encoding="UTF-8" standalone="yes"?>
<Relationships xmlns="http://schemas.openxmlformats.org/package/2006/relationships"><Relationship Id="rId8" Type="http://schemas.openxmlformats.org/officeDocument/2006/relationships/image" Target="../media/image29.svg"/><Relationship Id="rId7" Type="http://schemas.openxmlformats.org/officeDocument/2006/relationships/image" Target="../media/image42.png"/><Relationship Id="rId12" Type="http://schemas.openxmlformats.org/officeDocument/2006/relationships/image" Target="../media/image3.svg"/><Relationship Id="rId17" Type="http://schemas.openxmlformats.org/officeDocument/2006/relationships/image" Target="../media/image52.png"/><Relationship Id="rId2" Type="http://schemas.openxmlformats.org/officeDocument/2006/relationships/image" Target="../media/image43.png"/><Relationship Id="rId16"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27.svg"/><Relationship Id="rId15" Type="http://schemas.openxmlformats.org/officeDocument/2006/relationships/image" Target="../media/image266.svg"/><Relationship Id="rId9" Type="http://schemas.openxmlformats.org/officeDocument/2006/relationships/image" Target="../media/image53.png"/><Relationship Id="rId14" Type="http://schemas.openxmlformats.org/officeDocument/2006/relationships/image" Target="../media/image50.svg"/></Relationships>
</file>

<file path=ppt/slides/_rels/slide28.xml.rels><?xml version="1.0" encoding="UTF-8" standalone="yes"?>
<Relationships xmlns="http://schemas.openxmlformats.org/package/2006/relationships"><Relationship Id="rId13" Type="http://schemas.openxmlformats.org/officeDocument/2006/relationships/image" Target="../media/image55.png"/><Relationship Id="rId3" Type="http://schemas.microsoft.com/office/2007/relationships/hdphoto" Target="../media/hdphoto2.wdp"/><Relationship Id="rId12" Type="http://schemas.openxmlformats.org/officeDocument/2006/relationships/image" Target="../media/image33.svg"/><Relationship Id="rId2" Type="http://schemas.openxmlformats.org/officeDocument/2006/relationships/image" Target="../media/image17.png"/><Relationship Id="rId1" Type="http://schemas.openxmlformats.org/officeDocument/2006/relationships/slideLayout" Target="../slideLayouts/slideLayout7.xml"/><Relationship Id="rId11" Type="http://schemas.openxmlformats.org/officeDocument/2006/relationships/image" Target="../media/image12.png"/><Relationship Id="rId5" Type="http://schemas.openxmlformats.org/officeDocument/2006/relationships/image" Target="../media/image46.png"/><Relationship Id="rId10" Type="http://schemas.openxmlformats.org/officeDocument/2006/relationships/image" Target="../media/image31.svg"/><Relationship Id="rId4" Type="http://schemas.openxmlformats.org/officeDocument/2006/relationships/image" Target="../media/image19.svg"/><Relationship Id="rId14" Type="http://schemas.openxmlformats.org/officeDocument/2006/relationships/image" Target="../media/image21.sv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12" Type="http://schemas.openxmlformats.org/officeDocument/2006/relationships/image" Target="../media/image56.png"/><Relationship Id="rId17" Type="http://schemas.openxmlformats.org/officeDocument/2006/relationships/image" Target="../media/image59.png"/><Relationship Id="rId2" Type="http://schemas.openxmlformats.org/officeDocument/2006/relationships/notesSlide" Target="../notesSlides/notesSlide7.xml"/><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57.png"/><Relationship Id="rId14" Type="http://schemas.openxmlformats.org/officeDocument/2006/relationships/image" Target="../media/image29.svg"/><Relationship Id="rId9" Type="http://schemas.openxmlformats.org/officeDocument/2006/relationships/image" Target="../media/image31.svg"/><Relationship Id="rId4" Type="http://schemas.openxmlformats.org/officeDocument/2006/relationships/image" Target="../media/image21.svg"/></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7.sv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18" Type="http://schemas.openxmlformats.org/officeDocument/2006/relationships/image" Target="../media/image560.png"/><Relationship Id="rId3" Type="http://schemas.openxmlformats.org/officeDocument/2006/relationships/image" Target="../media/image48.png"/><Relationship Id="rId12" Type="http://schemas.openxmlformats.org/officeDocument/2006/relationships/image" Target="../media/image56.png"/><Relationship Id="rId17" Type="http://schemas.openxmlformats.org/officeDocument/2006/relationships/image" Target="../media/image550.png"/><Relationship Id="rId2" Type="http://schemas.openxmlformats.org/officeDocument/2006/relationships/notesSlide" Target="../notesSlides/notesSlide8.xml"/><Relationship Id="rId16" Type="http://schemas.openxmlformats.org/officeDocument/2006/relationships/image" Target="../media/image58.png"/><Relationship Id="rId1" Type="http://schemas.openxmlformats.org/officeDocument/2006/relationships/slideLayout" Target="../slideLayouts/slideLayout7.xml"/><Relationship Id="rId11" Type="http://schemas.openxmlformats.org/officeDocument/2006/relationships/image" Target="../media/image33.svg"/><Relationship Id="rId32" Type="http://schemas.openxmlformats.org/officeDocument/2006/relationships/image" Target="NULL"/><Relationship Id="rId15" Type="http://schemas.openxmlformats.org/officeDocument/2006/relationships/image" Target="../media/image29.svg"/><Relationship Id="rId19" Type="http://schemas.openxmlformats.org/officeDocument/2006/relationships/image" Target="../media/image60.png"/></Relationships>
</file>

<file path=ppt/slides/_rels/slide31.xml.rels><?xml version="1.0" encoding="UTF-8" standalone="yes"?>
<Relationships xmlns="http://schemas.openxmlformats.org/package/2006/relationships"><Relationship Id="rId18" Type="http://schemas.openxmlformats.org/officeDocument/2006/relationships/image" Target="../media/image60.png"/><Relationship Id="rId3" Type="http://schemas.openxmlformats.org/officeDocument/2006/relationships/image" Target="../media/image61.png"/><Relationship Id="rId12" Type="http://schemas.openxmlformats.org/officeDocument/2006/relationships/image" Target="../media/image56.png"/><Relationship Id="rId17" Type="http://schemas.openxmlformats.org/officeDocument/2006/relationships/image" Target="../media/image580.png"/><Relationship Id="rId2" Type="http://schemas.openxmlformats.org/officeDocument/2006/relationships/notesSlide" Target="../notesSlides/notesSlide9.xml"/><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33.svg"/><Relationship Id="rId32" Type="http://schemas.openxmlformats.org/officeDocument/2006/relationships/image" Target="NULL"/><Relationship Id="rId5" Type="http://schemas.openxmlformats.org/officeDocument/2006/relationships/image" Target="../media/image27.svg"/><Relationship Id="rId15" Type="http://schemas.openxmlformats.org/officeDocument/2006/relationships/image" Target="../media/image29.svg"/></Relationships>
</file>

<file path=ppt/slides/_rels/slide32.xml.rels><?xml version="1.0" encoding="UTF-8" standalone="yes"?>
<Relationships xmlns="http://schemas.openxmlformats.org/package/2006/relationships"><Relationship Id="rId13" Type="http://schemas.openxmlformats.org/officeDocument/2006/relationships/image" Target="../media/image29.svg"/><Relationship Id="rId12" Type="http://schemas.openxmlformats.org/officeDocument/2006/relationships/image" Target="../media/image56.png"/><Relationship Id="rId2" Type="http://schemas.openxmlformats.org/officeDocument/2006/relationships/image" Target="../media/image47.png"/><Relationship Id="rId1" Type="http://schemas.openxmlformats.org/officeDocument/2006/relationships/slideLayout" Target="../slideLayouts/slideLayout7.xml"/><Relationship Id="rId11" Type="http://schemas.openxmlformats.org/officeDocument/2006/relationships/image" Target="../media/image27.svg"/><Relationship Id="rId15" Type="http://schemas.openxmlformats.org/officeDocument/2006/relationships/image" Target="../media/image600.png"/><Relationship Id="rId14" Type="http://schemas.openxmlformats.org/officeDocument/2006/relationships/image" Target="../media/image62.png"/></Relationships>
</file>

<file path=ppt/slides/_rels/slide33.xml.rels><?xml version="1.0" encoding="UTF-8" standalone="yes"?>
<Relationships xmlns="http://schemas.openxmlformats.org/package/2006/relationships"><Relationship Id="rId13" Type="http://schemas.openxmlformats.org/officeDocument/2006/relationships/image" Target="../media/image29.svg"/><Relationship Id="rId12" Type="http://schemas.openxmlformats.org/officeDocument/2006/relationships/image" Target="../media/image56.png"/><Relationship Id="rId25" Type="http://schemas.openxmlformats.org/officeDocument/2006/relationships/image" Target="../media/image276.svg"/><Relationship Id="rId2" Type="http://schemas.openxmlformats.org/officeDocument/2006/relationships/image" Target="../media/image47.png"/><Relationship Id="rId1" Type="http://schemas.openxmlformats.org/officeDocument/2006/relationships/slideLayout" Target="../slideLayouts/slideLayout7.xml"/><Relationship Id="rId11" Type="http://schemas.openxmlformats.org/officeDocument/2006/relationships/image" Target="../media/image27.svg"/><Relationship Id="rId15" Type="http://schemas.openxmlformats.org/officeDocument/2006/relationships/image" Target="../media/image63.png"/><Relationship Id="rId14" Type="http://schemas.openxmlformats.org/officeDocument/2006/relationships/image" Target="../media/image620.png"/></Relationships>
</file>

<file path=ppt/slides/_rels/slide3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7.svg"/><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3" Type="http://schemas.openxmlformats.org/officeDocument/2006/relationships/image" Target="../media/image83.svg"/><Relationship Id="rId7" Type="http://schemas.openxmlformats.org/officeDocument/2006/relationships/image" Target="../media/image11.sv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85.svg"/><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17.png"/><Relationship Id="rId12"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png"/><Relationship Id="rId11" Type="http://schemas.microsoft.com/office/2007/relationships/hdphoto" Target="../media/hdphoto3.wdp"/><Relationship Id="rId5" Type="http://schemas.openxmlformats.org/officeDocument/2006/relationships/image" Target="../media/image67.svg"/><Relationship Id="rId10" Type="http://schemas.openxmlformats.org/officeDocument/2006/relationships/image" Target="../media/image20.png"/><Relationship Id="rId9" Type="http://schemas.openxmlformats.org/officeDocument/2006/relationships/image" Target="../media/image19.svg"/><Relationship Id="rId14" Type="http://schemas.openxmlformats.org/officeDocument/2006/relationships/image" Target="NUL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NULL"/><Relationship Id="rId3" Type="http://schemas.openxmlformats.org/officeDocument/2006/relationships/image" Target="../media/image18.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png"/><Relationship Id="rId11" Type="http://schemas.microsoft.com/office/2007/relationships/hdphoto" Target="../media/hdphoto3.wdp"/><Relationship Id="rId5" Type="http://schemas.openxmlformats.org/officeDocument/2006/relationships/image" Target="../media/image67.svg"/><Relationship Id="rId10" Type="http://schemas.openxmlformats.org/officeDocument/2006/relationships/image" Target="../media/image20.png"/><Relationship Id="rId9" Type="http://schemas.openxmlformats.org/officeDocument/2006/relationships/image" Target="../media/image19.sv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0.svg"/><Relationship Id="rId7"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9.png"/><Relationship Id="rId5" Type="http://schemas.openxmlformats.org/officeDocument/2006/relationships/image" Target="../media/image670.svg"/><Relationship Id="rId10" Type="http://schemas.openxmlformats.org/officeDocument/2006/relationships/image" Target="../media/image25.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71.svg"/><Relationship Id="rId12" Type="http://schemas.openxmlformats.org/officeDocument/2006/relationships/image" Target="../media/image672.svg"/><Relationship Id="rId17" Type="http://schemas.openxmlformats.org/officeDocument/2006/relationships/image" Target="../media/image26.png"/><Relationship Id="rId2" Type="http://schemas.openxmlformats.org/officeDocument/2006/relationships/image" Target="../media/image19.png"/><Relationship Id="rId16"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7.xml"/><Relationship Id="rId15" Type="http://schemas.openxmlformats.org/officeDocument/2006/relationships/image" Target="../media/image192.svg"/><Relationship Id="rId28" Type="http://schemas.openxmlformats.org/officeDocument/2006/relationships/image" Target="../media/image77.svg"/><Relationship Id="rId19" Type="http://schemas.openxmlformats.org/officeDocument/2006/relationships/image" Target="../media/image16.png"/><Relationship Id="rId31" Type="http://schemas.openxmlformats.org/officeDocument/2006/relationships/image" Target="../media/image28.png"/><Relationship Id="rId14" Type="http://schemas.microsoft.com/office/2007/relationships/hdphoto" Target="../media/hdphoto2.wdp"/><Relationship Id="rId4" Type="http://schemas.openxmlformats.org/officeDocument/2006/relationships/image" Target="../media/image192.svg"/><Relationship Id="rId30" Type="http://schemas.microsoft.com/office/2007/relationships/hdphoto" Target="../media/hdphoto4.wdp"/></Relationships>
</file>

<file path=ppt/slides/_rels/slide9.xml.rels><?xml version="1.0" encoding="UTF-8" standalone="yes"?>
<Relationships xmlns="http://schemas.openxmlformats.org/package/2006/relationships"><Relationship Id="rId26" Type="http://schemas.openxmlformats.org/officeDocument/2006/relationships/image" Target="NULL"/><Relationship Id="rId13" Type="http://schemas.openxmlformats.org/officeDocument/2006/relationships/image" Target="../media/image273.svg"/><Relationship Id="rId3" Type="http://schemas.openxmlformats.org/officeDocument/2006/relationships/image" Target="../media/image75.svg"/><Relationship Id="rId38" Type="http://schemas.openxmlformats.org/officeDocument/2006/relationships/image" Target="../media/image674.svg"/><Relationship Id="rId2" Type="http://schemas.openxmlformats.org/officeDocument/2006/relationships/image" Target="../media/image29.png"/><Relationship Id="rId29" Type="http://schemas.openxmlformats.org/officeDocument/2006/relationships/image" Target="../media/image17.png"/><Relationship Id="rId1" Type="http://schemas.openxmlformats.org/officeDocument/2006/relationships/slideLayout" Target="../slideLayouts/slideLayout7.xml"/><Relationship Id="rId37" Type="http://schemas.openxmlformats.org/officeDocument/2006/relationships/image" Target="../media/image31.png"/><Relationship Id="rId28" Type="http://schemas.openxmlformats.org/officeDocument/2006/relationships/image" Target="../media/image77.svg"/><Relationship Id="rId36" Type="http://schemas.openxmlformats.org/officeDocument/2006/relationships/image" Target="../media/image26.png"/><Relationship Id="rId31" Type="http://schemas.openxmlformats.org/officeDocument/2006/relationships/image" Target="../media/image18.png"/><Relationship Id="rId4" Type="http://schemas.openxmlformats.org/officeDocument/2006/relationships/image" Target="../media/image30.png"/><Relationship Id="rId27" Type="http://schemas.openxmlformats.org/officeDocument/2006/relationships/image" Target="../media/image16.png"/><Relationship Id="rId30" Type="http://schemas.microsoft.com/office/2007/relationships/hdphoto" Target="../media/hdphoto2.wdp"/><Relationship Id="rId9" Type="http://schemas.openxmlformats.org/officeDocument/2006/relationships/image" Target="../media/image193.svg"/><Relationship Id="rId35" Type="http://schemas.openxmlformats.org/officeDocument/2006/relationships/image" Target="../media/image67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4170336" y="8505156"/>
            <a:ext cx="4540247" cy="709930"/>
          </a:xfrm>
          <a:prstGeom prst="rect">
            <a:avLst/>
          </a:prstGeom>
        </p:spPr>
      </p:pic>
      <p:pic>
        <p:nvPicPr>
          <p:cNvPr id="2" name="Picture 2"/>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02071">
            <a:off x="5315449" y="859672"/>
            <a:ext cx="2112024" cy="1520657"/>
          </a:xfrm>
          <a:prstGeom prst="rect">
            <a:avLst/>
          </a:prstGeom>
        </p:spPr>
      </p:pic>
      <p:pic>
        <p:nvPicPr>
          <p:cNvPr id="3" name="Picture 3"/>
          <p:cNvPicPr>
            <a:picLocks noChangeAspect="1"/>
          </p:cNvPicPr>
          <p:nvPr/>
        </p:nvPicPr>
        <p:blipFill>
          <a:blip r:embed="rId10"/>
          <a:srcRect/>
          <a:stretch>
            <a:fillRect/>
          </a:stretch>
        </p:blipFill>
        <p:spPr>
          <a:xfrm>
            <a:off x="5506301" y="-190500"/>
            <a:ext cx="12044201" cy="1064171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019511">
            <a:off x="15187155" y="7566976"/>
            <a:ext cx="2351173" cy="2586290"/>
          </a:xfrm>
          <a:prstGeom prst="rect">
            <a:avLst/>
          </a:prstGeom>
        </p:spPr>
      </p:pic>
      <p:pic>
        <p:nvPicPr>
          <p:cNvPr id="6"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612033">
            <a:off x="-35064" y="6671421"/>
            <a:ext cx="2127528" cy="3008073"/>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b="33004"/>
          <a:stretch>
            <a:fillRect/>
          </a:stretch>
        </p:blipFill>
        <p:spPr>
          <a:xfrm>
            <a:off x="215608" y="4686300"/>
            <a:ext cx="6155853" cy="5600700"/>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879271">
            <a:off x="554475" y="1378064"/>
            <a:ext cx="1663945" cy="2453538"/>
          </a:xfrm>
          <a:prstGeom prst="rect">
            <a:avLst/>
          </a:prstGeom>
        </p:spPr>
      </p:pic>
      <p:pic>
        <p:nvPicPr>
          <p:cNvPr id="10" name="Picture 10"/>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335685">
            <a:off x="16269607" y="688712"/>
            <a:ext cx="1502077" cy="1985919"/>
          </a:xfrm>
          <a:prstGeom prst="rect">
            <a:avLst/>
          </a:prstGeom>
        </p:spPr>
      </p:pic>
      <p:pic>
        <p:nvPicPr>
          <p:cNvPr id="11" name="Picture 11"/>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028700" y="114888"/>
            <a:ext cx="3744379" cy="408478"/>
          </a:xfrm>
          <a:prstGeom prst="rect">
            <a:avLst/>
          </a:prstGeom>
        </p:spPr>
      </p:pic>
      <p:sp>
        <p:nvSpPr>
          <p:cNvPr id="12" name="Google Shape;7484;p29"/>
          <p:cNvSpPr txBox="1">
            <a:spLocks/>
          </p:cNvSpPr>
          <p:nvPr/>
        </p:nvSpPr>
        <p:spPr>
          <a:xfrm>
            <a:off x="6400800" y="3279300"/>
            <a:ext cx="10200031"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000" b="1" i="0" u="none" strike="noStrike" kern="0" cap="none" spc="0" normalizeH="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ĐẾN VỚI BUỔI HỌC NGÀY HÔM NAY</a:t>
            </a:r>
            <a:r>
              <a:rPr kumimoji="0" lang="vi-VN"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23"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7449800" y="-194100"/>
            <a:ext cx="1075487" cy="1090094"/>
          </a:xfrm>
          <a:prstGeom prst="rect">
            <a:avLst/>
          </a:prstGeom>
        </p:spPr>
      </p:pic>
      <p:pic>
        <p:nvPicPr>
          <p:cNvPr id="24" name="Picture 2"/>
          <p:cNvPicPr>
            <a:picLocks noChangeAspect="1"/>
          </p:cNvPicPr>
          <p:nvPr/>
        </p:nvPicPr>
        <p:blipFill>
          <a:blip r:embed="rId6">
            <a:alphaModFix amt="40000"/>
            <a:duotone>
              <a:prstClr val="black"/>
              <a:srgbClr val="D9C3A5">
                <a:tint val="50000"/>
                <a:satMod val="180000"/>
              </a:srgbClr>
            </a:duotone>
            <a:extLst>
              <a:ext uri="{BEBA8EAE-BF5A-486C-A8C5-ECC9F3942E4B}">
                <a14:imgProps xmlns:a14="http://schemas.microsoft.com/office/drawing/2010/main">
                  <a14:imgLayer r:embed="rId7">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3"/>
              </a:ext>
            </a:extLst>
          </a:blip>
          <a:srcRect t="56419"/>
          <a:stretch>
            <a:fillRect/>
          </a:stretch>
        </p:blipFill>
        <p:spPr>
          <a:xfrm rot="11204328">
            <a:off x="11429501" y="-1005916"/>
            <a:ext cx="8923179" cy="3195503"/>
          </a:xfrm>
          <a:prstGeom prst="rect">
            <a:avLst/>
          </a:prstGeom>
        </p:spPr>
      </p:pic>
      <p:pic>
        <p:nvPicPr>
          <p:cNvPr id="2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7623889" y="8742838"/>
            <a:ext cx="1328221" cy="1371067"/>
          </a:xfrm>
          <a:prstGeom prst="rect">
            <a:avLst/>
          </a:prstGeom>
        </p:spPr>
      </p:pic>
      <p:pic>
        <p:nvPicPr>
          <p:cNvPr id="31" name="Picture 2"/>
          <p:cNvPicPr>
            <a:picLocks noChangeAspect="1"/>
          </p:cNvPicPr>
          <p:nvPr/>
        </p:nvPicPr>
        <p:blipFill>
          <a:blip r:embed="rId6">
            <a:alphaModFix amt="40000"/>
            <a:duotone>
              <a:prstClr val="black"/>
              <a:srgbClr val="D9C3A5">
                <a:tint val="50000"/>
                <a:satMod val="180000"/>
              </a:srgbClr>
            </a:duotone>
            <a:extLst>
              <a:ext uri="{BEBA8EAE-BF5A-486C-A8C5-ECC9F3942E4B}">
                <a14:imgProps xmlns:a14="http://schemas.microsoft.com/office/drawing/2010/main">
                  <a14:imgLayer r:embed="rId7">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4"/>
              </a:ext>
            </a:extLst>
          </a:blip>
          <a:srcRect t="56419"/>
          <a:stretch>
            <a:fillRect/>
          </a:stretch>
        </p:blipFill>
        <p:spPr>
          <a:xfrm rot="20825730" flipH="1">
            <a:off x="12001499" y="7522631"/>
            <a:ext cx="9372600" cy="3811480"/>
          </a:xfrm>
          <a:prstGeom prst="rect">
            <a:avLst/>
          </a:prstGeom>
        </p:spPr>
      </p:pic>
      <p:grpSp>
        <p:nvGrpSpPr>
          <p:cNvPr id="4" name="Group 3"/>
          <p:cNvGrpSpPr/>
          <p:nvPr/>
        </p:nvGrpSpPr>
        <p:grpSpPr>
          <a:xfrm>
            <a:off x="-1003509" y="876300"/>
            <a:ext cx="22051013" cy="11734800"/>
            <a:chOff x="-1003509" y="1714500"/>
            <a:chExt cx="22051013" cy="11963400"/>
          </a:xfrm>
        </p:grpSpPr>
        <p:grpSp>
          <p:nvGrpSpPr>
            <p:cNvPr id="20" name="Group 19"/>
            <p:cNvGrpSpPr/>
            <p:nvPr/>
          </p:nvGrpSpPr>
          <p:grpSpPr>
            <a:xfrm>
              <a:off x="-1003509" y="1714500"/>
              <a:ext cx="22051013" cy="11963400"/>
              <a:chOff x="-457200" y="2569028"/>
              <a:chExt cx="19236701" cy="10209762"/>
            </a:xfrm>
          </p:grpSpPr>
          <p:grpSp>
            <p:nvGrpSpPr>
              <p:cNvPr id="19" name="Group 18"/>
              <p:cNvGrpSpPr/>
              <p:nvPr/>
            </p:nvGrpSpPr>
            <p:grpSpPr>
              <a:xfrm>
                <a:off x="-457200" y="2569028"/>
                <a:ext cx="19236701" cy="10209762"/>
                <a:chOff x="-457200" y="2569028"/>
                <a:chExt cx="19236701" cy="10209762"/>
              </a:xfrm>
            </p:grpSpPr>
            <p:grpSp>
              <p:nvGrpSpPr>
                <p:cNvPr id="2" name="Group 2"/>
                <p:cNvGrpSpPr/>
                <p:nvPr/>
              </p:nvGrpSpPr>
              <p:grpSpPr>
                <a:xfrm>
                  <a:off x="-457200" y="2569028"/>
                  <a:ext cx="19236701" cy="4098848"/>
                  <a:chOff x="0" y="0"/>
                  <a:chExt cx="7497111" cy="1597442"/>
                </a:xfrm>
              </p:grpSpPr>
              <p:sp>
                <p:nvSpPr>
                  <p:cNvPr id="3" name="Freeform 3"/>
                  <p:cNvSpPr/>
                  <p:nvPr/>
                </p:nvSpPr>
                <p:spPr>
                  <a:xfrm>
                    <a:off x="0" y="0"/>
                    <a:ext cx="7497111" cy="1597442"/>
                  </a:xfrm>
                  <a:custGeom>
                    <a:avLst/>
                    <a:gdLst/>
                    <a:ahLst/>
                    <a:cxnLst/>
                    <a:rect l="l" t="t" r="r" b="b"/>
                    <a:pathLst>
                      <a:path w="7497111" h="1597442">
                        <a:moveTo>
                          <a:pt x="0" y="0"/>
                        </a:moveTo>
                        <a:lnTo>
                          <a:pt x="7497111" y="0"/>
                        </a:lnTo>
                        <a:lnTo>
                          <a:pt x="7497111" y="1597442"/>
                        </a:lnTo>
                        <a:lnTo>
                          <a:pt x="0" y="1597442"/>
                        </a:lnTo>
                        <a:close/>
                      </a:path>
                    </a:pathLst>
                  </a:custGeom>
                  <a:solidFill>
                    <a:srgbClr val="499478"/>
                  </a:solidFill>
                </p:spPr>
              </p:sp>
            </p:grpSp>
            <p:grpSp>
              <p:nvGrpSpPr>
                <p:cNvPr id="17" name="Group 16"/>
                <p:cNvGrpSpPr/>
                <p:nvPr/>
              </p:nvGrpSpPr>
              <p:grpSpPr>
                <a:xfrm>
                  <a:off x="307277" y="2908300"/>
                  <a:ext cx="6095029" cy="9870490"/>
                  <a:chOff x="307277" y="2893010"/>
                  <a:chExt cx="6095029" cy="9870490"/>
                </a:xfrm>
              </p:grpSpPr>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07277" y="2893010"/>
                    <a:ext cx="6095029" cy="9870490"/>
                  </a:xfrm>
                  <a:prstGeom prst="rect">
                    <a:avLst/>
                  </a:prstGeom>
                </p:spPr>
              </p:pic>
              <p:pic>
                <p:nvPicPr>
                  <p:cNvPr id="14" name="Picture 13"/>
                  <p:cNvPicPr>
                    <a:picLocks noChangeAspect="1"/>
                  </p:cNvPicPr>
                  <p:nvPr/>
                </p:nvPicPr>
                <p:blipFill>
                  <a:blip r:embed="rId11"/>
                  <a:stretch>
                    <a:fillRect/>
                  </a:stretch>
                </p:blipFill>
                <p:spPr>
                  <a:xfrm rot="1797661">
                    <a:off x="3428262" y="3629945"/>
                    <a:ext cx="1332279" cy="1351713"/>
                  </a:xfrm>
                  <a:prstGeom prst="rect">
                    <a:avLst/>
                  </a:prstGeom>
                </p:spPr>
              </p:pic>
              <p:pic>
                <p:nvPicPr>
                  <p:cNvPr id="15" name="Picture 14"/>
                  <p:cNvPicPr>
                    <a:picLocks noChangeAspect="1"/>
                  </p:cNvPicPr>
                  <p:nvPr/>
                </p:nvPicPr>
                <p:blipFill>
                  <a:blip r:embed="rId11"/>
                  <a:stretch>
                    <a:fillRect/>
                  </a:stretch>
                </p:blipFill>
                <p:spPr>
                  <a:xfrm rot="1537746">
                    <a:off x="4744624" y="4561295"/>
                    <a:ext cx="1332279" cy="521146"/>
                  </a:xfrm>
                  <a:prstGeom prst="rect">
                    <a:avLst/>
                  </a:prstGeom>
                </p:spPr>
              </p:pic>
              <p:pic>
                <p:nvPicPr>
                  <p:cNvPr id="16" name="Picture 15"/>
                  <p:cNvPicPr>
                    <a:picLocks noChangeAspect="1"/>
                  </p:cNvPicPr>
                  <p:nvPr/>
                </p:nvPicPr>
                <p:blipFill>
                  <a:blip r:embed="rId11"/>
                  <a:stretch>
                    <a:fillRect/>
                  </a:stretch>
                </p:blipFill>
                <p:spPr>
                  <a:xfrm rot="1537746">
                    <a:off x="4444701" y="3826456"/>
                    <a:ext cx="1332279" cy="521146"/>
                  </a:xfrm>
                  <a:prstGeom prst="rect">
                    <a:avLst/>
                  </a:prstGeom>
                </p:spPr>
              </p:pic>
            </p:grpSp>
          </p:grpSp>
          <p:sp>
            <p:nvSpPr>
              <p:cNvPr id="8" name="AutoShape 8"/>
              <p:cNvSpPr/>
              <p:nvPr/>
            </p:nvSpPr>
            <p:spPr>
              <a:xfrm>
                <a:off x="6387065" y="6596441"/>
                <a:ext cx="11900935" cy="0"/>
              </a:xfrm>
              <a:prstGeom prst="line">
                <a:avLst/>
              </a:prstGeom>
              <a:ln w="247650" cap="flat">
                <a:solidFill>
                  <a:srgbClr val="C4863B"/>
                </a:solidFill>
                <a:prstDash val="solid"/>
                <a:headEnd type="none" w="sm" len="sm"/>
                <a:tailEnd type="none" w="sm" len="sm"/>
              </a:ln>
            </p:spPr>
          </p:sp>
        </p:grpSp>
        <p:sp>
          <p:nvSpPr>
            <p:cNvPr id="5" name="Rectangle 4"/>
            <p:cNvSpPr/>
            <p:nvPr/>
          </p:nvSpPr>
          <p:spPr>
            <a:xfrm>
              <a:off x="5857879" y="3047136"/>
              <a:ext cx="10829921" cy="2862322"/>
            </a:xfrm>
            <a:prstGeom prst="rect">
              <a:avLst/>
            </a:prstGeom>
          </p:spPr>
          <p:txBody>
            <a:bodyPr wrap="square">
              <a:spAutoFit/>
            </a:bodyPr>
            <a:lstStyle/>
            <a:p>
              <a:pPr algn="just">
                <a:lnSpc>
                  <a:spcPct val="150000"/>
                </a:lnSpc>
                <a:spcAft>
                  <a:spcPts val="600"/>
                </a:spcAft>
              </a:pPr>
              <a:r>
                <a:rPr lang="vi-VN" sz="4000" b="1" dirty="0">
                  <a:solidFill>
                    <a:schemeClr val="bg1"/>
                  </a:solidFill>
                  <a:ea typeface="Times New Roman" panose="02020603050405020304" pitchFamily="18" charset="0"/>
                  <a:cs typeface="Arial" panose="020B0604020202020204" pitchFamily="34" charset="0"/>
                </a:rPr>
                <a:t>Trong một tam giác, độ dài của môt cạnh bất kì luôn lớn hơn hiệu độ dài hai cạnh còn lại.</a:t>
              </a:r>
              <a:endParaRPr lang="en-US" sz="4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0" name="TextBox 29"/>
            <p:cNvSpPr txBox="1"/>
            <p:nvPr/>
          </p:nvSpPr>
          <p:spPr>
            <a:xfrm>
              <a:off x="5827399" y="2131811"/>
              <a:ext cx="4038600" cy="861774"/>
            </a:xfrm>
            <a:prstGeom prst="rect">
              <a:avLst/>
            </a:prstGeom>
            <a:noFill/>
          </p:spPr>
          <p:txBody>
            <a:bodyPr wrap="square" rtlCol="0">
              <a:spAutoFit/>
            </a:bodyPr>
            <a:lstStyle/>
            <a:p>
              <a:r>
                <a:rPr lang="en-US" sz="5000" b="1" dirty="0" smtClean="0">
                  <a:solidFill>
                    <a:prstClr val="white"/>
                  </a:solidFill>
                  <a:latin typeface="Arial" panose="020B0604020202020204" pitchFamily="34" charset="0"/>
                  <a:cs typeface="Arial" panose="020B0604020202020204" pitchFamily="34" charset="0"/>
                </a:rPr>
                <a:t>TÍNH CHẤT</a:t>
              </a:r>
              <a:endParaRPr lang="en-US" sz="5000" b="1" dirty="0">
                <a:solidFill>
                  <a:prstClr val="white"/>
                </a:solidFill>
                <a:latin typeface="Arial" panose="020B0604020202020204" pitchFamily="34" charset="0"/>
                <a:cs typeface="Arial" panose="020B0604020202020204" pitchFamily="34" charset="0"/>
              </a:endParaRPr>
            </a:p>
          </p:txBody>
        </p:sp>
      </p:grpSp>
      <p:sp>
        <p:nvSpPr>
          <p:cNvPr id="9" name="Rectangle 8"/>
          <p:cNvSpPr/>
          <p:nvPr/>
        </p:nvSpPr>
        <p:spPr>
          <a:xfrm>
            <a:off x="4724400" y="6082248"/>
            <a:ext cx="12255910"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nl-NL" sz="4000" b="1" dirty="0">
                <a:solidFill>
                  <a:schemeClr val="tx1"/>
                </a:solidFill>
                <a:latin typeface="Arial" panose="020B0604020202020204" pitchFamily="34" charset="0"/>
                <a:ea typeface="Calibri" panose="020F0502020204030204" pitchFamily="34" charset="0"/>
                <a:cs typeface="Arial" panose="020B0604020202020204" pitchFamily="34" charset="0"/>
              </a:rPr>
              <a:t>Nhận xét:</a:t>
            </a:r>
            <a:endParaRPr lang="en-US" sz="40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Nếu</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kí</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hiệu</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 b, c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độ</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tùy</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ý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định</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lí</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chất</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vừa</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nêu</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pP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b – c &lt; a &lt; b + c</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975007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7197066" y="9105900"/>
            <a:ext cx="1328221" cy="1371067"/>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7">
            <a:alphaModFix amt="40000"/>
            <a:duotone>
              <a:prstClr val="black"/>
              <a:srgbClr val="D9C3A5">
                <a:tint val="50000"/>
                <a:satMod val="180000"/>
              </a:srgbClr>
            </a:duotone>
            <a:extLst>
              <a:ext uri="{BEBA8EAE-BF5A-486C-A8C5-ECC9F3942E4B}">
                <a14:imgProps xmlns:a14="http://schemas.microsoft.com/office/drawing/2010/main">
                  <a14:imgLayer r:embed="rId8">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9"/>
              </a:ext>
            </a:extLst>
          </a:blip>
          <a:srcRect t="56419"/>
          <a:stretch>
            <a:fillRect/>
          </a:stretch>
        </p:blipFill>
        <p:spPr>
          <a:xfrm rot="11204328">
            <a:off x="10240921" y="-1316753"/>
            <a:ext cx="10473715" cy="3750770"/>
          </a:xfrm>
          <a:prstGeom prst="rect">
            <a:avLst/>
          </a:prstGeom>
        </p:spPr>
      </p:pic>
      <p:grpSp>
        <p:nvGrpSpPr>
          <p:cNvPr id="17" name="Group 16"/>
          <p:cNvGrpSpPr/>
          <p:nvPr/>
        </p:nvGrpSpPr>
        <p:grpSpPr>
          <a:xfrm>
            <a:off x="1151900" y="834756"/>
            <a:ext cx="5105400" cy="1136203"/>
            <a:chOff x="7162800" y="539360"/>
            <a:chExt cx="4648200" cy="1136203"/>
          </a:xfrm>
          <a:solidFill>
            <a:srgbClr val="FFE07D"/>
          </a:solidFill>
        </p:grpSpPr>
        <p:grpSp>
          <p:nvGrpSpPr>
            <p:cNvPr id="18" name="Group 6"/>
            <p:cNvGrpSpPr/>
            <p:nvPr/>
          </p:nvGrpSpPr>
          <p:grpSpPr>
            <a:xfrm>
              <a:off x="7162800" y="539360"/>
              <a:ext cx="4648200" cy="1136203"/>
              <a:chOff x="0" y="0"/>
              <a:chExt cx="8385740" cy="2387260"/>
            </a:xfrm>
            <a:grpFill/>
          </p:grpSpPr>
          <p:sp>
            <p:nvSpPr>
              <p:cNvPr id="20"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9" name="Rectangle 18"/>
            <p:cNvSpPr/>
            <p:nvPr/>
          </p:nvSpPr>
          <p:spPr>
            <a:xfrm>
              <a:off x="7332978"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TRANH LUẬN </a:t>
              </a:r>
              <a:endParaRPr lang="en-US" sz="45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0" name="Group 29"/>
          <p:cNvGrpSpPr/>
          <p:nvPr/>
        </p:nvGrpSpPr>
        <p:grpSpPr>
          <a:xfrm>
            <a:off x="228600" y="8877300"/>
            <a:ext cx="1295400" cy="1182462"/>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2"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5871074" y="4113338"/>
              <a:ext cx="1974010" cy="2315555"/>
            </a:xfrm>
            <a:prstGeom prst="rect">
              <a:avLst/>
            </a:prstGeom>
          </p:spPr>
        </p:pic>
      </p:grpSp>
      <p:sp>
        <p:nvSpPr>
          <p:cNvPr id="7" name="Rectangle 6"/>
          <p:cNvSpPr/>
          <p:nvPr/>
        </p:nvSpPr>
        <p:spPr>
          <a:xfrm>
            <a:off x="6711757" y="9160014"/>
            <a:ext cx="5404043" cy="707886"/>
          </a:xfrm>
          <a:prstGeom prst="rect">
            <a:avLst/>
          </a:prstGeom>
        </p:spPr>
        <p:txBody>
          <a:bodyPr wrap="none">
            <a:spAutoFit/>
          </a:bodyPr>
          <a:lstStyle/>
          <a:p>
            <a:r>
              <a:rPr lang="pt-BR" sz="4000" dirty="0">
                <a:solidFill>
                  <a:schemeClr val="bg1"/>
                </a:solidFill>
                <a:latin typeface="Arial" panose="020B0604020202020204" pitchFamily="34" charset="0"/>
                <a:cs typeface="Arial" panose="020B0604020202020204" pitchFamily="34" charset="0"/>
              </a:rPr>
              <a:t>Ý kiến của em thì sao?</a:t>
            </a:r>
            <a:endParaRPr lang="en-US" sz="4000"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7147564" y="1070172"/>
            <a:ext cx="6553200" cy="784830"/>
          </a:xfrm>
          <a:prstGeom prst="rect">
            <a:avLst/>
          </a:prstGeom>
          <a:noFill/>
        </p:spPr>
        <p:txBody>
          <a:bodyPr wrap="square" rtlCol="0">
            <a:spAutoFit/>
          </a:bodyPr>
          <a:lstStyle/>
          <a:p>
            <a:r>
              <a:rPr lang="en-US" sz="4500" b="1" dirty="0" smtClean="0">
                <a:solidFill>
                  <a:srgbClr val="FFFF00"/>
                </a:solidFill>
                <a:latin typeface="Arial" panose="020B0604020202020204" pitchFamily="34" charset="0"/>
                <a:cs typeface="Arial" panose="020B0604020202020204" pitchFamily="34" charset="0"/>
              </a:rPr>
              <a:t>TRAO ĐỔI CẶP ĐÔI</a:t>
            </a:r>
            <a:endParaRPr lang="en-US" sz="4500" b="1" dirty="0">
              <a:solidFill>
                <a:srgbClr val="FFFF00"/>
              </a:solidFill>
              <a:latin typeface="Arial" panose="020B0604020202020204" pitchFamily="34" charset="0"/>
              <a:cs typeface="Arial" panose="020B0604020202020204" pitchFamily="34" charset="0"/>
            </a:endParaRPr>
          </a:p>
        </p:txBody>
      </p:sp>
      <p:pic>
        <p:nvPicPr>
          <p:cNvPr id="28" name="Picture 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786364" y="388623"/>
            <a:ext cx="2253916" cy="1667898"/>
          </a:xfrm>
          <a:prstGeom prst="rect">
            <a:avLst/>
          </a:prstGeom>
        </p:spPr>
      </p:pic>
      <p:pic>
        <p:nvPicPr>
          <p:cNvPr id="3" name="Picture 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124200" y="2628900"/>
            <a:ext cx="11582400" cy="6103183"/>
          </a:xfrm>
          <a:prstGeom prst="rect">
            <a:avLst/>
          </a:prstGeom>
        </p:spPr>
      </p:pic>
    </p:spTree>
    <p:extLst>
      <p:ext uri="{BB962C8B-B14F-4D97-AF65-F5344CB8AC3E}">
        <p14:creationId xmlns:p14="http://schemas.microsoft.com/office/powerpoint/2010/main" val="314876800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arn(inVertical)">
                                      <p:cBhvr>
                                        <p:cTn id="2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6">
            <a:alphaModFix amt="40000"/>
            <a:duotone>
              <a:prstClr val="black"/>
              <a:srgbClr val="D9C3A5">
                <a:tint val="50000"/>
                <a:satMod val="180000"/>
              </a:srgbClr>
            </a:duotone>
            <a:extLst>
              <a:ext uri="{BEBA8EAE-BF5A-486C-A8C5-ECC9F3942E4B}">
                <a14:imgProps xmlns:a14="http://schemas.microsoft.com/office/drawing/2010/main">
                  <a14:imgLayer r:embed="rId7">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3"/>
              </a:ext>
            </a:extLst>
          </a:blip>
          <a:srcRect t="56419"/>
          <a:stretch>
            <a:fillRect/>
          </a:stretch>
        </p:blipFill>
        <p:spPr>
          <a:xfrm rot="11204328">
            <a:off x="10672263" y="-996397"/>
            <a:ext cx="8923179" cy="3195503"/>
          </a:xfrm>
          <a:prstGeom prst="rect">
            <a:avLst/>
          </a:prstGeom>
        </p:spPr>
      </p:pic>
      <p:grpSp>
        <p:nvGrpSpPr>
          <p:cNvPr id="36" name="Group 2"/>
          <p:cNvGrpSpPr/>
          <p:nvPr/>
        </p:nvGrpSpPr>
        <p:grpSpPr>
          <a:xfrm>
            <a:off x="-1219200" y="9463195"/>
            <a:ext cx="20361704" cy="2514600"/>
            <a:chOff x="0" y="0"/>
            <a:chExt cx="3673593" cy="319023"/>
          </a:xfrm>
        </p:grpSpPr>
        <p:sp>
          <p:nvSpPr>
            <p:cNvPr id="37"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pic>
        <p:nvPicPr>
          <p:cNvPr id="38" name="Picture 5"/>
          <p:cNvPicPr>
            <a:picLocks noChangeAspect="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785689" y="8599014"/>
            <a:ext cx="1328221" cy="1371067"/>
          </a:xfrm>
          <a:prstGeom prst="rect">
            <a:avLst/>
          </a:prstGeom>
        </p:spPr>
      </p:pic>
      <p:sp>
        <p:nvSpPr>
          <p:cNvPr id="7" name="Oval Callout 6"/>
          <p:cNvSpPr/>
          <p:nvPr/>
        </p:nvSpPr>
        <p:spPr>
          <a:xfrm>
            <a:off x="3886200" y="872408"/>
            <a:ext cx="2743200" cy="112084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err="1" smtClean="0">
                <a:solidFill>
                  <a:prstClr val="black"/>
                </a:solidFill>
                <a:latin typeface="Arial" panose="020B0604020202020204" pitchFamily="34" charset="0"/>
                <a:cs typeface="Arial" panose="020B0604020202020204" pitchFamily="34" charset="0"/>
              </a:rPr>
              <a:t>Trả</a:t>
            </a:r>
            <a:r>
              <a:rPr lang="en-US" sz="4000" b="1" dirty="0" smtClean="0">
                <a:solidFill>
                  <a:prstClr val="black"/>
                </a:solidFill>
                <a:latin typeface="Arial" panose="020B0604020202020204" pitchFamily="34" charset="0"/>
                <a:cs typeface="Arial" panose="020B0604020202020204" pitchFamily="34" charset="0"/>
              </a:rPr>
              <a:t> </a:t>
            </a:r>
            <a:r>
              <a:rPr lang="en-US" sz="4000" b="1" dirty="0" err="1" smtClean="0">
                <a:solidFill>
                  <a:prstClr val="black"/>
                </a:solidFill>
                <a:latin typeface="Arial" panose="020B0604020202020204" pitchFamily="34" charset="0"/>
                <a:cs typeface="Arial" panose="020B0604020202020204" pitchFamily="34" charset="0"/>
              </a:rPr>
              <a:t>lời</a:t>
            </a:r>
            <a:endParaRPr lang="en-US" sz="4000" b="1" dirty="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295400" y="3009900"/>
                <a:ext cx="15642689" cy="6042680"/>
              </a:xfrm>
              <a:prstGeom prst="rect">
                <a:avLst/>
              </a:prstGeom>
            </p:spPr>
            <p:txBody>
              <a:bodyPr wrap="square">
                <a:spAutoFit/>
              </a:bodyPr>
              <a:lstStyle/>
              <a:p>
                <a:pPr algn="just">
                  <a:lnSpc>
                    <a:spcPct val="150000"/>
                  </a:lnSpc>
                  <a:spcAft>
                    <a:spcPts val="800"/>
                  </a:spcAft>
                </a:pP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Bạn Vuông sai. </a:t>
                </a:r>
              </a:p>
              <a:p>
                <a:pPr algn="just">
                  <a:lnSpc>
                    <a:spcPct val="150000"/>
                  </a:lnSpc>
                  <a:spcAft>
                    <a:spcPts val="800"/>
                  </a:spcAft>
                </a:pP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Vì theo định lí độ dài của một cạnh bất kì luôn nhỏ hơn tổng độ dài hai cạnh còn lại. </a:t>
                </a:r>
              </a:p>
              <a:p>
                <a:pPr algn="just">
                  <a:lnSpc>
                    <a:spcPct val="150000"/>
                  </a:lnSpc>
                  <a:spcAft>
                    <a:spcPts val="800"/>
                  </a:spcAft>
                </a:pP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Vì 4 &gt; 2 + 1 không thoả mãn điều kiện định lí    </a:t>
                </a:r>
              </a:p>
              <a:p>
                <a:pPr algn="just">
                  <a:lnSpc>
                    <a:spcPct val="150000"/>
                  </a:lnSpc>
                  <a:spcAft>
                    <a:spcPts val="800"/>
                  </a:spcAft>
                </a:pPr>
                <a:r>
                  <a:rPr lang="nl-NL" sz="4000" dirty="0" smtClean="0">
                    <a:solidFill>
                      <a:schemeClr val="bg1"/>
                    </a:solidFill>
                    <a:effectLst/>
                    <a:ea typeface="Calibri" panose="020F0502020204030204" pitchFamily="34" charset="0"/>
                    <a:cs typeface="Arial" panose="020B0604020202020204" pitchFamily="34" charset="0"/>
                  </a:rPr>
                  <a:t>      </a:t>
                </a:r>
                <a14:m>
                  <m:oMath xmlns:m="http://schemas.openxmlformats.org/officeDocument/2006/math">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Ba đoạn thẳng 1 cm, 2cm, 4 cm không thể ghép được thành </a:t>
                </a:r>
                <a:endParaRPr lang="nl-NL" sz="40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800"/>
                  </a:spcAft>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nl-NL"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nl-NL" sz="40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một </a:t>
                </a:r>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tam giác.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95400" y="3009900"/>
                <a:ext cx="15642689" cy="6042680"/>
              </a:xfrm>
              <a:prstGeom prst="rect">
                <a:avLst/>
              </a:prstGeom>
              <a:blipFill>
                <a:blip r:embed="rId9"/>
                <a:stretch>
                  <a:fillRect l="-1403" r="-1364" b="-1514"/>
                </a:stretch>
              </a:blipFill>
            </p:spPr>
            <p:txBody>
              <a:bodyPr/>
              <a:lstStyle/>
              <a:p>
                <a:r>
                  <a:rPr lang="en-US">
                    <a:noFill/>
                  </a:rPr>
                  <a:t> </a:t>
                </a:r>
              </a:p>
            </p:txBody>
          </p:sp>
        </mc:Fallback>
      </mc:AlternateContent>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20400" y="535737"/>
            <a:ext cx="5715000" cy="3011439"/>
          </a:xfrm>
          <a:prstGeom prst="rect">
            <a:avLst/>
          </a:prstGeom>
        </p:spPr>
      </p:pic>
    </p:spTree>
    <p:extLst>
      <p:ext uri="{BB962C8B-B14F-4D97-AF65-F5344CB8AC3E}">
        <p14:creationId xmlns:p14="http://schemas.microsoft.com/office/powerpoint/2010/main" val="370225178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down)">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13" name="TextBox 12"/>
          <p:cNvSpPr txBox="1"/>
          <p:nvPr/>
        </p:nvSpPr>
        <p:spPr>
          <a:xfrm>
            <a:off x="7697301" y="695542"/>
            <a:ext cx="2971800" cy="124649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lnSpc>
                <a:spcPct val="150000"/>
              </a:lnSpc>
            </a:pPr>
            <a:r>
              <a:rPr lang="en-US" sz="5000" b="1" smtClean="0">
                <a:solidFill>
                  <a:prstClr val="white"/>
                </a:solidFill>
                <a:latin typeface="Arial" panose="020B0604020202020204" pitchFamily="34" charset="0"/>
                <a:cs typeface="Arial" panose="020B0604020202020204" pitchFamily="34" charset="0"/>
              </a:rPr>
              <a:t>CHÚ Ý</a:t>
            </a:r>
            <a:endParaRPr lang="en-US" sz="5000" b="1">
              <a:solidFill>
                <a:prstClr val="white"/>
              </a:solidFill>
              <a:latin typeface="Arial" panose="020B0604020202020204" pitchFamily="34" charset="0"/>
              <a:cs typeface="Arial" panose="020B0604020202020204" pitchFamily="34" charset="0"/>
            </a:endParaRPr>
          </a:p>
        </p:txBody>
      </p:sp>
      <p:grpSp>
        <p:nvGrpSpPr>
          <p:cNvPr id="11" name="Group 10"/>
          <p:cNvGrpSpPr/>
          <p:nvPr/>
        </p:nvGrpSpPr>
        <p:grpSpPr>
          <a:xfrm>
            <a:off x="3402182" y="2234934"/>
            <a:ext cx="14493442" cy="6373462"/>
            <a:chOff x="5599155" y="2053322"/>
            <a:chExt cx="11658600" cy="4505973"/>
          </a:xfrm>
        </p:grpSpPr>
        <p:grpSp>
          <p:nvGrpSpPr>
            <p:cNvPr id="5" name="Group 4"/>
            <p:cNvGrpSpPr/>
            <p:nvPr/>
          </p:nvGrpSpPr>
          <p:grpSpPr>
            <a:xfrm>
              <a:off x="5599155" y="2247897"/>
              <a:ext cx="11658600" cy="4311398"/>
              <a:chOff x="8458200" y="1405641"/>
              <a:chExt cx="7086600" cy="5306091"/>
            </a:xfrm>
          </p:grpSpPr>
          <p:pic>
            <p:nvPicPr>
              <p:cNvPr id="23"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458200" y="1405641"/>
                <a:ext cx="7086600" cy="5306091"/>
              </a:xfrm>
              <a:prstGeom prst="rect">
                <a:avLst/>
              </a:prstGeom>
            </p:spPr>
          </p:pic>
          <p:sp>
            <p:nvSpPr>
              <p:cNvPr id="4" name="Rectangle 3"/>
              <p:cNvSpPr/>
              <p:nvPr/>
            </p:nvSpPr>
            <p:spPr>
              <a:xfrm>
                <a:off x="8709498" y="1657556"/>
                <a:ext cx="6599973" cy="4802259"/>
              </a:xfrm>
              <a:prstGeom prst="rect">
                <a:avLst/>
              </a:prstGeom>
              <a:solidFill>
                <a:srgbClr val="FFE89F"/>
              </a:solidFill>
              <a:ln>
                <a:solidFill>
                  <a:srgbClr val="FFE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 name="Rectangle 5"/>
            <p:cNvSpPr/>
            <p:nvPr/>
          </p:nvSpPr>
          <p:spPr>
            <a:xfrm>
              <a:off x="6275277" y="2853433"/>
              <a:ext cx="10073604" cy="3329202"/>
            </a:xfrm>
            <a:prstGeom prst="rect">
              <a:avLst/>
            </a:prstGeom>
          </p:spPr>
          <p:txBody>
            <a:bodyPr wrap="square">
              <a:spAutoFit/>
            </a:bodyPr>
            <a:lstStyle/>
            <a:p>
              <a:pPr algn="just">
                <a:lnSpc>
                  <a:spcPct val="150000"/>
                </a:lnSpc>
              </a:pPr>
              <a:r>
                <a:rPr lang="vi-VN" sz="4000" dirty="0">
                  <a:solidFill>
                    <a:prstClr val="black"/>
                  </a:solidFill>
                  <a:ea typeface="Times New Roman" panose="02020603050405020304" pitchFamily="18" charset="0"/>
                  <a:cs typeface="Arial" panose="020B0604020202020204" pitchFamily="34" charset="0"/>
                </a:rPr>
                <a:t>Để kiểm tra ba độ dài có là độ dài ba cạnh của một tam giác hay không, ta chỉ cần so sánh độ dài lớn nhất có nhỏ hơn tổng hai độ dài còn lại hoặc độ dài nhỏ nhất có lớn hơn tổng độ dài còn lại hoặc độ dài nhỏ nhất có lớn hơn hiệu hai độ dài còn lại hay không.</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2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21367064">
              <a:off x="16336907" y="2053322"/>
              <a:ext cx="660778" cy="1219557"/>
            </a:xfrm>
            <a:prstGeom prst="rect">
              <a:avLst/>
            </a:prstGeom>
          </p:spPr>
        </p:pic>
      </p:grpSp>
      <p:pic>
        <p:nvPicPr>
          <p:cNvPr id="26" name="Picture 3"/>
          <p:cNvPicPr>
            <a:picLocks noChangeAspect="1"/>
          </p:cNvPicPr>
          <p:nvPr/>
        </p:nvPicPr>
        <p:blipFill>
          <a:blip r:embed="rId27">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a:off x="361904" y="4898950"/>
            <a:ext cx="3623826" cy="4564245"/>
          </a:xfrm>
          <a:prstGeom prst="rect">
            <a:avLst/>
          </a:prstGeom>
        </p:spPr>
      </p:pic>
      <p:pic>
        <p:nvPicPr>
          <p:cNvPr id="14" name="Picture 2"/>
          <p:cNvPicPr>
            <a:picLocks noChangeAspect="1"/>
          </p:cNvPicPr>
          <p:nvPr/>
        </p:nvPicPr>
        <p:blipFill>
          <a:blip r:embed="rId29">
            <a:alphaModFix amt="40000"/>
            <a:duotone>
              <a:prstClr val="black"/>
              <a:srgbClr val="D9C3A5">
                <a:tint val="50000"/>
                <a:satMod val="180000"/>
              </a:srgbClr>
            </a:duotone>
            <a:extLst>
              <a:ext uri="{BEBA8EAE-BF5A-486C-A8C5-ECC9F3942E4B}">
                <a14:imgProps xmlns:a14="http://schemas.microsoft.com/office/drawing/2010/main">
                  <a14:imgLayer r:embed="rId30">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9"/>
              </a:ext>
            </a:extLst>
          </a:blip>
          <a:srcRect t="56419"/>
          <a:stretch>
            <a:fillRect/>
          </a:stretch>
        </p:blipFill>
        <p:spPr>
          <a:xfrm rot="11204328">
            <a:off x="10631434" y="-1224198"/>
            <a:ext cx="10473715" cy="3750770"/>
          </a:xfrm>
          <a:prstGeom prst="rect">
            <a:avLst/>
          </a:prstGeom>
        </p:spPr>
      </p:pic>
      <p:grpSp>
        <p:nvGrpSpPr>
          <p:cNvPr id="17" name="Group 2"/>
          <p:cNvGrpSpPr/>
          <p:nvPr/>
        </p:nvGrpSpPr>
        <p:grpSpPr>
          <a:xfrm>
            <a:off x="-1219200" y="9463195"/>
            <a:ext cx="20361704" cy="2514600"/>
            <a:chOff x="0" y="0"/>
            <a:chExt cx="3673593" cy="319023"/>
          </a:xfrm>
        </p:grpSpPr>
        <p:sp>
          <p:nvSpPr>
            <p:cNvPr id="18"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p:spPr>
          <p:style>
            <a:lnRef idx="3">
              <a:schemeClr val="lt1"/>
            </a:lnRef>
            <a:fillRef idx="1">
              <a:schemeClr val="accent1"/>
            </a:fillRef>
            <a:effectRef idx="1">
              <a:schemeClr val="accent1"/>
            </a:effectRef>
            <a:fontRef idx="minor">
              <a:schemeClr val="lt1"/>
            </a:fontRef>
          </p:style>
        </p:sp>
      </p:grpSp>
      <p:pic>
        <p:nvPicPr>
          <p:cNvPr id="19" name="Picture 5"/>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7160441" y="8946012"/>
            <a:ext cx="1328221" cy="1371067"/>
          </a:xfrm>
          <a:prstGeom prst="rect">
            <a:avLst/>
          </a:prstGeom>
        </p:spPr>
      </p:pic>
      <p:pic>
        <p:nvPicPr>
          <p:cNvPr id="20" name="Picture 5"/>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9229823"/>
            <a:ext cx="1143932" cy="1180833"/>
          </a:xfrm>
          <a:prstGeom prst="rect">
            <a:avLst/>
          </a:prstGeom>
        </p:spPr>
      </p:pic>
      <p:grpSp>
        <p:nvGrpSpPr>
          <p:cNvPr id="21" name="Group 20"/>
          <p:cNvGrpSpPr/>
          <p:nvPr/>
        </p:nvGrpSpPr>
        <p:grpSpPr>
          <a:xfrm>
            <a:off x="228600" y="308143"/>
            <a:ext cx="1371600" cy="1189610"/>
            <a:chOff x="1028700" y="3663315"/>
            <a:chExt cx="3215601" cy="3215601"/>
          </a:xfrm>
        </p:grpSpPr>
        <p:grpSp>
          <p:nvGrpSpPr>
            <p:cNvPr id="22" name="Group 4"/>
            <p:cNvGrpSpPr/>
            <p:nvPr/>
          </p:nvGrpSpPr>
          <p:grpSpPr>
            <a:xfrm>
              <a:off x="1028700" y="3663315"/>
              <a:ext cx="3215601" cy="3215601"/>
              <a:chOff x="0" y="0"/>
              <a:chExt cx="6350000" cy="6350000"/>
            </a:xfrm>
          </p:grpSpPr>
          <p:sp>
            <p:nvSpPr>
              <p:cNvPr id="27"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4" name="Picture 13"/>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03810" y="4412692"/>
              <a:ext cx="2065380" cy="1716847"/>
            </a:xfrm>
            <a:prstGeom prst="rect">
              <a:avLst/>
            </a:prstGeom>
          </p:spPr>
        </p:pic>
      </p:grpSp>
      <p:pic>
        <p:nvPicPr>
          <p:cNvPr id="28" name="Picture 5"/>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 xmlns:asvg="http://schemas.microsoft.com/office/drawing/2016/SVG/main" r:embed="rId34"/>
              </a:ext>
            </a:extLst>
          </a:blip>
          <a:srcRect/>
          <a:stretch>
            <a:fillRect/>
          </a:stretch>
        </p:blipFill>
        <p:spPr>
          <a:xfrm>
            <a:off x="16979471" y="-193563"/>
            <a:ext cx="1509191" cy="1557875"/>
          </a:xfrm>
          <a:prstGeom prst="rect">
            <a:avLst/>
          </a:prstGeom>
        </p:spPr>
      </p:pic>
    </p:spTree>
    <p:extLst>
      <p:ext uri="{BB962C8B-B14F-4D97-AF65-F5344CB8AC3E}">
        <p14:creationId xmlns:p14="http://schemas.microsoft.com/office/powerpoint/2010/main" val="351924633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8485" y="-1073148"/>
            <a:ext cx="4676861" cy="560103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flipV="1">
            <a:off x="14782800" y="6134100"/>
            <a:ext cx="4676861" cy="5601032"/>
          </a:xfrm>
          <a:prstGeom prst="rect">
            <a:avLst/>
          </a:prstGeom>
        </p:spPr>
      </p:pic>
      <p:grpSp>
        <p:nvGrpSpPr>
          <p:cNvPr id="8" name="Group 7"/>
          <p:cNvGrpSpPr/>
          <p:nvPr/>
        </p:nvGrpSpPr>
        <p:grpSpPr>
          <a:xfrm>
            <a:off x="6400800" y="495300"/>
            <a:ext cx="5562600" cy="1066800"/>
            <a:chOff x="381000" y="190500"/>
            <a:chExt cx="5562600" cy="1066800"/>
          </a:xfrm>
        </p:grpSpPr>
        <p:sp>
          <p:nvSpPr>
            <p:cNvPr id="9" name="Rectangle 8"/>
            <p:cNvSpPr/>
            <p:nvPr/>
          </p:nvSpPr>
          <p:spPr>
            <a:xfrm>
              <a:off x="381000" y="190500"/>
              <a:ext cx="5562600"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899800" y="190500"/>
              <a:ext cx="4546437"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dụ </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tr</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6</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7</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4" name="Rectangle 3"/>
          <p:cNvSpPr/>
          <p:nvPr/>
        </p:nvSpPr>
        <p:spPr>
          <a:xfrm>
            <a:off x="1576430" y="1779291"/>
            <a:ext cx="15316200" cy="3888244"/>
          </a:xfrm>
          <a:prstGeom prst="rect">
            <a:avLst/>
          </a:prstGeom>
        </p:spPr>
        <p:txBody>
          <a:bodyPr wrap="square">
            <a:spAutoFit/>
          </a:bodyPr>
          <a:lstStyle/>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Hãy kiểm tra ba độ dài nào sau đây không thể là độ dài ba cạnh của một tam giác. Với ba bộ còn lại, hãy vẽ tam giác nhận ba độ dài đó làm độ dài ba cạnh</a:t>
            </a: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a:t>
            </a:r>
          </a:p>
          <a:p>
            <a:pPr marL="742950" indent="-742950" algn="just">
              <a:lnSpc>
                <a:spcPct val="150000"/>
              </a:lnSpc>
              <a:spcAft>
                <a:spcPts val="800"/>
              </a:spcAft>
              <a:buAutoNum type="alphaLcParenR"/>
            </a:pPr>
            <a:r>
              <a:rPr lang="nl-NL"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 cm, 4 cm, 7 cm 					b)  </a:t>
            </a: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2 cm, 3 cm, 4 cm.</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Oval Callout 11"/>
          <p:cNvSpPr/>
          <p:nvPr/>
        </p:nvSpPr>
        <p:spPr>
          <a:xfrm>
            <a:off x="8449190" y="58293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11" name="Rectangle 10"/>
          <p:cNvSpPr/>
          <p:nvPr/>
        </p:nvSpPr>
        <p:spPr>
          <a:xfrm>
            <a:off x="1600200" y="6929378"/>
            <a:ext cx="15544800" cy="2862322"/>
          </a:xfrm>
          <a:prstGeom prst="rect">
            <a:avLst/>
          </a:prstGeom>
        </p:spPr>
        <p:txBody>
          <a:bodyPr wrap="square">
            <a:spAutoFit/>
          </a:bodyPr>
          <a:lstStyle/>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a) Ta có: 2 + 4 = 6 &lt; 7, ba độ dài 2 cm, 4 cm, 7 cm không thoả mãn một bất đẳng thức tam giác nên không là độ dài ba cạnh của một tam giác.</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033447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 calcmode="lin" valueType="num">
                                      <p:cBhvr additive="base">
                                        <p:cTn id="2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8485" y="-1073148"/>
            <a:ext cx="4676861" cy="560103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flipV="1">
            <a:off x="14935200" y="6286500"/>
            <a:ext cx="4676861" cy="5601032"/>
          </a:xfrm>
          <a:prstGeom prst="rect">
            <a:avLst/>
          </a:prstGeom>
        </p:spPr>
      </p:pic>
      <p:sp>
        <p:nvSpPr>
          <p:cNvPr id="12" name="Oval Callout 11"/>
          <p:cNvSpPr/>
          <p:nvPr/>
        </p:nvSpPr>
        <p:spPr>
          <a:xfrm>
            <a:off x="8153400" y="4953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11" name="Rectangle 10"/>
          <p:cNvSpPr/>
          <p:nvPr/>
        </p:nvSpPr>
        <p:spPr>
          <a:xfrm>
            <a:off x="1600200" y="1720944"/>
            <a:ext cx="15544800" cy="2865528"/>
          </a:xfrm>
          <a:prstGeom prst="rect">
            <a:avLst/>
          </a:prstGeom>
        </p:spPr>
        <p:txBody>
          <a:bodyPr wrap="square">
            <a:spAutoFit/>
          </a:bodyPr>
          <a:lstStyle/>
          <a:p>
            <a:pPr lvl="0" algn="just">
              <a:lnSpc>
                <a:spcPct val="150000"/>
              </a:lnSpc>
            </a:pPr>
            <a:r>
              <a:rPr lang="vi-VN" sz="4000" dirty="0">
                <a:solidFill>
                  <a:prstClr val="white"/>
                </a:solidFill>
                <a:ea typeface="Calibri" panose="020F0502020204030204" pitchFamily="34" charset="0"/>
                <a:cs typeface="Arial" panose="020B0604020202020204" pitchFamily="34" charset="0"/>
              </a:rPr>
              <a:t>b) Ta có: 2 &gt; 4 - 3 = </a:t>
            </a:r>
            <a:r>
              <a:rPr lang="vi-VN" sz="4000" dirty="0" smtClean="0">
                <a:solidFill>
                  <a:prstClr val="white"/>
                </a:solidFill>
                <a:ea typeface="Calibri" panose="020F0502020204030204" pitchFamily="34" charset="0"/>
                <a:cs typeface="Arial" panose="020B0604020202020204" pitchFamily="34" charset="0"/>
              </a:rPr>
              <a:t>1</a:t>
            </a:r>
            <a:endParaRPr lang="en-US" sz="4000" dirty="0" smtClean="0">
              <a:solidFill>
                <a:prstClr val="white"/>
              </a:solidFill>
              <a:ea typeface="Calibri" panose="020F0502020204030204" pitchFamily="34" charset="0"/>
              <a:cs typeface="Arial" panose="020B0604020202020204" pitchFamily="34" charset="0"/>
            </a:endParaRPr>
          </a:p>
          <a:p>
            <a:pPr lvl="0" algn="just">
              <a:lnSpc>
                <a:spcPct val="150000"/>
              </a:lnSpc>
              <a:spcAft>
                <a:spcPts val="800"/>
              </a:spcAft>
            </a:pP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B</a:t>
            </a:r>
            <a:r>
              <a:rPr lang="vi-VN" sz="4000" dirty="0" smtClean="0">
                <a:solidFill>
                  <a:prstClr val="white"/>
                </a:solidFill>
                <a:ea typeface="Calibri" panose="020F0502020204030204" pitchFamily="34" charset="0"/>
                <a:cs typeface="Arial" panose="020B0604020202020204" pitchFamily="34" charset="0"/>
              </a:rPr>
              <a:t>a </a:t>
            </a:r>
            <a:r>
              <a:rPr lang="vi-VN" sz="4000" dirty="0">
                <a:solidFill>
                  <a:prstClr val="white"/>
                </a:solidFill>
                <a:ea typeface="Calibri" panose="020F0502020204030204" pitchFamily="34" charset="0"/>
                <a:cs typeface="Arial" panose="020B0604020202020204" pitchFamily="34" charset="0"/>
              </a:rPr>
              <a:t>độ dài 2 cm, 3 cm, 4 cm thoả mãn điều kiện trong chú ý trên nên đây có thể là độ dài ba cạnh của một tam giác. </a:t>
            </a:r>
            <a:endParaRPr lang="en-US" sz="4000" dirty="0" smtClean="0">
              <a:solidFill>
                <a:prstClr val="white"/>
              </a:solidFill>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7514" y="5067300"/>
            <a:ext cx="5827486" cy="3505200"/>
          </a:xfrm>
          <a:prstGeom prst="rect">
            <a:avLst/>
          </a:prstGeom>
        </p:spPr>
      </p:pic>
      <p:sp>
        <p:nvSpPr>
          <p:cNvPr id="6" name="Rectangle 5"/>
          <p:cNvSpPr/>
          <p:nvPr/>
        </p:nvSpPr>
        <p:spPr>
          <a:xfrm>
            <a:off x="1625600" y="4686300"/>
            <a:ext cx="9144000" cy="4708981"/>
          </a:xfrm>
          <a:prstGeom prst="rect">
            <a:avLst/>
          </a:prstGeom>
        </p:spPr>
        <p:txBody>
          <a:bodyPr>
            <a:spAutoFit/>
          </a:bodyPr>
          <a:lstStyle/>
          <a:p>
            <a:pPr lvl="0" algn="just">
              <a:lnSpc>
                <a:spcPct val="150000"/>
              </a:lnSpc>
              <a:spcAft>
                <a:spcPts val="800"/>
              </a:spcAft>
            </a:pPr>
            <a:r>
              <a:rPr lang="vi-VN" sz="4000" dirty="0">
                <a:solidFill>
                  <a:prstClr val="white"/>
                </a:solidFill>
                <a:ea typeface="Calibri" panose="020F0502020204030204" pitchFamily="34" charset="0"/>
                <a:cs typeface="Arial" panose="020B0604020202020204" pitchFamily="34" charset="0"/>
              </a:rPr>
              <a:t>Ta dùng thước và compa vẽ được tam giác ABC có độ dài ba cạnh là 2 cm, 3 cm,4 cm như Hình 9.16 nên ba độ dài 2 cm, 3 cm, 4 cm đúng là độ dài ba cạnh của một tam giác.</a:t>
            </a:r>
            <a:endParaRPr lang="en-US" sz="4000" dirty="0">
              <a:solidFill>
                <a:prstClr val="white"/>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941564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barn(inVertical)">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7197066" y="9105900"/>
            <a:ext cx="1328221" cy="1371067"/>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7">
            <a:alphaModFix amt="40000"/>
            <a:duotone>
              <a:prstClr val="black"/>
              <a:srgbClr val="D9C3A5">
                <a:tint val="50000"/>
                <a:satMod val="180000"/>
              </a:srgbClr>
            </a:duotone>
            <a:extLst>
              <a:ext uri="{BEBA8EAE-BF5A-486C-A8C5-ECC9F3942E4B}">
                <a14:imgProps xmlns:a14="http://schemas.microsoft.com/office/drawing/2010/main">
                  <a14:imgLayer r:embed="rId8">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9"/>
              </a:ext>
            </a:extLst>
          </a:blip>
          <a:srcRect t="56419"/>
          <a:stretch>
            <a:fillRect/>
          </a:stretch>
        </p:blipFill>
        <p:spPr>
          <a:xfrm rot="11204328">
            <a:off x="10240921" y="-1316753"/>
            <a:ext cx="10473715" cy="3750770"/>
          </a:xfrm>
          <a:prstGeom prst="rect">
            <a:avLst/>
          </a:prstGeom>
        </p:spPr>
      </p:pic>
      <p:grpSp>
        <p:nvGrpSpPr>
          <p:cNvPr id="17" name="Group 16"/>
          <p:cNvGrpSpPr/>
          <p:nvPr/>
        </p:nvGrpSpPr>
        <p:grpSpPr>
          <a:xfrm>
            <a:off x="6661631" y="382224"/>
            <a:ext cx="5105400" cy="1136203"/>
            <a:chOff x="7162800" y="539360"/>
            <a:chExt cx="4648200" cy="1136203"/>
          </a:xfrm>
          <a:solidFill>
            <a:srgbClr val="FFE07D"/>
          </a:solidFill>
        </p:grpSpPr>
        <p:grpSp>
          <p:nvGrpSpPr>
            <p:cNvPr id="18" name="Group 6"/>
            <p:cNvGrpSpPr/>
            <p:nvPr/>
          </p:nvGrpSpPr>
          <p:grpSpPr>
            <a:xfrm>
              <a:off x="7162800" y="539360"/>
              <a:ext cx="4648200" cy="1136203"/>
              <a:chOff x="0" y="0"/>
              <a:chExt cx="8385740" cy="2387260"/>
            </a:xfrm>
            <a:grpFill/>
          </p:grpSpPr>
          <p:sp>
            <p:nvSpPr>
              <p:cNvPr id="20"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9" name="Rectangle 18"/>
            <p:cNvSpPr/>
            <p:nvPr/>
          </p:nvSpPr>
          <p:spPr>
            <a:xfrm>
              <a:off x="7332978"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dirty="0" smtClean="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LUYỆN TẬP</a:t>
              </a:r>
              <a:endParaRPr lang="en-US"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0" name="Group 29"/>
          <p:cNvGrpSpPr/>
          <p:nvPr/>
        </p:nvGrpSpPr>
        <p:grpSpPr>
          <a:xfrm>
            <a:off x="-485274" y="-385104"/>
            <a:ext cx="1600200" cy="1472102"/>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2"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5871074" y="4113338"/>
              <a:ext cx="1974010" cy="2315555"/>
            </a:xfrm>
            <a:prstGeom prst="rect">
              <a:avLst/>
            </a:prstGeom>
          </p:spPr>
        </p:pic>
      </p:grpSp>
      <p:sp>
        <p:nvSpPr>
          <p:cNvPr id="23" name="Oval Callout 22"/>
          <p:cNvSpPr/>
          <p:nvPr/>
        </p:nvSpPr>
        <p:spPr>
          <a:xfrm>
            <a:off x="8371626" y="4669864"/>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2" name="Rectangle 1"/>
          <p:cNvSpPr/>
          <p:nvPr/>
        </p:nvSpPr>
        <p:spPr>
          <a:xfrm>
            <a:off x="567470" y="1722921"/>
            <a:ext cx="17140870" cy="2862322"/>
          </a:xfrm>
          <a:prstGeom prst="rect">
            <a:avLst/>
          </a:prstGeom>
        </p:spPr>
        <p:txBody>
          <a:bodyPr wrap="square">
            <a:spAutoFit/>
          </a:bodyPr>
          <a:lstStyle/>
          <a:p>
            <a:pPr>
              <a:lnSpc>
                <a:spcPct val="150000"/>
              </a:lnSpc>
            </a:pPr>
            <a:r>
              <a:rPr lang="vi-VN" sz="4000" dirty="0">
                <a:solidFill>
                  <a:schemeClr val="bg1"/>
                </a:solidFill>
              </a:rPr>
              <a:t>Hỏi ba độ dài nào sau đây không thể là độ dài của ba cạnh trong tam giác? Vì sao? Hãy vẽ tam giác nhận ba độ dài còn lại làm ba cạnh</a:t>
            </a:r>
          </a:p>
          <a:p>
            <a:pPr>
              <a:lnSpc>
                <a:spcPct val="150000"/>
              </a:lnSpc>
            </a:pPr>
            <a:r>
              <a:rPr lang="en-US" sz="4000" dirty="0" smtClean="0">
                <a:solidFill>
                  <a:schemeClr val="bg1"/>
                </a:solidFill>
              </a:rPr>
              <a:t>	  		</a:t>
            </a:r>
            <a:r>
              <a:rPr lang="vi-VN" sz="4000" dirty="0" smtClean="0">
                <a:solidFill>
                  <a:schemeClr val="bg1"/>
                </a:solidFill>
              </a:rPr>
              <a:t>a</a:t>
            </a:r>
            <a:r>
              <a:rPr lang="vi-VN" sz="4000" dirty="0">
                <a:solidFill>
                  <a:schemeClr val="bg1"/>
                </a:solidFill>
              </a:rPr>
              <a:t>) 5 cm, 4 cm, 6 </a:t>
            </a:r>
            <a:r>
              <a:rPr lang="vi-VN" sz="4000" dirty="0" smtClean="0">
                <a:solidFill>
                  <a:schemeClr val="bg1"/>
                </a:solidFill>
              </a:rPr>
              <a:t>cm</a:t>
            </a:r>
            <a:r>
              <a:rPr lang="en-US" sz="4000" dirty="0" smtClean="0">
                <a:solidFill>
                  <a:schemeClr val="bg1"/>
                </a:solidFill>
              </a:rPr>
              <a:t>			</a:t>
            </a:r>
            <a:r>
              <a:rPr lang="en-US" sz="4000" dirty="0">
                <a:solidFill>
                  <a:schemeClr val="bg1"/>
                </a:solidFill>
              </a:rPr>
              <a:t> </a:t>
            </a:r>
            <a:r>
              <a:rPr lang="en-US" sz="4000" dirty="0" smtClean="0">
                <a:solidFill>
                  <a:schemeClr val="bg1"/>
                </a:solidFill>
              </a:rPr>
              <a:t>  	</a:t>
            </a:r>
            <a:r>
              <a:rPr lang="vi-VN" sz="4000" dirty="0" smtClean="0">
                <a:solidFill>
                  <a:schemeClr val="bg1"/>
                </a:solidFill>
              </a:rPr>
              <a:t>b</a:t>
            </a:r>
            <a:r>
              <a:rPr lang="vi-VN" sz="4000" dirty="0">
                <a:solidFill>
                  <a:schemeClr val="bg1"/>
                </a:solidFill>
              </a:rPr>
              <a:t>) 3 cm, 6 cm, 10 cm</a:t>
            </a:r>
          </a:p>
        </p:txBody>
      </p:sp>
      <p:sp>
        <p:nvSpPr>
          <p:cNvPr id="4" name="Rectangle 3"/>
          <p:cNvSpPr/>
          <p:nvPr/>
        </p:nvSpPr>
        <p:spPr>
          <a:xfrm>
            <a:off x="1524000" y="6103936"/>
            <a:ext cx="8984291" cy="2939266"/>
          </a:xfrm>
          <a:prstGeom prst="rect">
            <a:avLst/>
          </a:prstGeom>
        </p:spPr>
        <p:txBody>
          <a:bodyPr wrap="square">
            <a:spAutoFit/>
          </a:bodyPr>
          <a:lstStyle/>
          <a:p>
            <a:pPr marL="742950" indent="-742950" algn="just">
              <a:lnSpc>
                <a:spcPct val="150000"/>
              </a:lnSpc>
              <a:spcAft>
                <a:spcPts val="600"/>
              </a:spcAft>
              <a:buAutoNum type="alphaLcParenR"/>
            </a:pPr>
            <a:r>
              <a:rPr lang="en-US" sz="4000" dirty="0" err="1" smtClean="0">
                <a:solidFill>
                  <a:schemeClr val="bg1"/>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6 &lt; 5 + 4 = </a:t>
            </a:r>
            <a:r>
              <a:rPr lang="en-US"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9</a:t>
            </a:r>
          </a:p>
          <a:p>
            <a:pPr algn="just">
              <a:lnSpc>
                <a:spcPct val="150000"/>
              </a:lnSpc>
              <a:spcAft>
                <a:spcPts val="600"/>
              </a:spcAft>
            </a:pPr>
            <a:r>
              <a:rPr lang="en-US"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Ba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độ</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dài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5 cm, 4 cm, 6 cm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độ</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dài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4"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06854" y="9449067"/>
            <a:ext cx="1143932" cy="1180833"/>
          </a:xfrm>
          <a:prstGeom prst="rect">
            <a:avLst/>
          </a:prstGeom>
        </p:spPr>
      </p:pic>
      <p:pic>
        <p:nvPicPr>
          <p:cNvPr id="8" name="Picture 7"/>
          <p:cNvPicPr>
            <a:picLocks noChangeAspect="1"/>
          </p:cNvPicPr>
          <p:nvPr/>
        </p:nvPicPr>
        <p:blipFill>
          <a:blip r:embed="rId17">
            <a:lum bright="70000" contrast="-70000"/>
            <a:extLst>
              <a:ext uri="{28A0092B-C50C-407E-A947-70E740481C1C}">
                <a14:useLocalDpi xmlns:a14="http://schemas.microsoft.com/office/drawing/2010/main" val="0"/>
              </a:ext>
            </a:extLst>
          </a:blip>
          <a:stretch>
            <a:fillRect/>
          </a:stretch>
        </p:blipFill>
        <p:spPr>
          <a:xfrm>
            <a:off x="11589709" y="5683859"/>
            <a:ext cx="6110975" cy="3744737"/>
          </a:xfrm>
          <a:prstGeom prst="rect">
            <a:avLst/>
          </a:prstGeom>
        </p:spPr>
      </p:pic>
    </p:spTree>
    <p:extLst>
      <p:ext uri="{BB962C8B-B14F-4D97-AF65-F5344CB8AC3E}">
        <p14:creationId xmlns:p14="http://schemas.microsoft.com/office/powerpoint/2010/main" val="16564575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7197066" y="9105900"/>
            <a:ext cx="1328221" cy="1371067"/>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7">
            <a:alphaModFix amt="40000"/>
            <a:duotone>
              <a:prstClr val="black"/>
              <a:srgbClr val="D9C3A5">
                <a:tint val="50000"/>
                <a:satMod val="180000"/>
              </a:srgbClr>
            </a:duotone>
            <a:extLst>
              <a:ext uri="{BEBA8EAE-BF5A-486C-A8C5-ECC9F3942E4B}">
                <a14:imgProps xmlns:a14="http://schemas.microsoft.com/office/drawing/2010/main">
                  <a14:imgLayer r:embed="rId8">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9"/>
              </a:ext>
            </a:extLst>
          </a:blip>
          <a:srcRect t="56419"/>
          <a:stretch>
            <a:fillRect/>
          </a:stretch>
        </p:blipFill>
        <p:spPr>
          <a:xfrm rot="11204328">
            <a:off x="10240921" y="-1341546"/>
            <a:ext cx="10473715" cy="3750770"/>
          </a:xfrm>
          <a:prstGeom prst="rect">
            <a:avLst/>
          </a:prstGeom>
        </p:spPr>
      </p:pic>
      <p:grpSp>
        <p:nvGrpSpPr>
          <p:cNvPr id="17" name="Group 16"/>
          <p:cNvGrpSpPr/>
          <p:nvPr/>
        </p:nvGrpSpPr>
        <p:grpSpPr>
          <a:xfrm>
            <a:off x="6661631" y="419100"/>
            <a:ext cx="5105400" cy="1136203"/>
            <a:chOff x="7162800" y="539360"/>
            <a:chExt cx="4648200" cy="1136203"/>
          </a:xfrm>
          <a:solidFill>
            <a:srgbClr val="FFE07D"/>
          </a:solidFill>
        </p:grpSpPr>
        <p:grpSp>
          <p:nvGrpSpPr>
            <p:cNvPr id="18" name="Group 6"/>
            <p:cNvGrpSpPr/>
            <p:nvPr/>
          </p:nvGrpSpPr>
          <p:grpSpPr>
            <a:xfrm>
              <a:off x="7162800" y="539360"/>
              <a:ext cx="4648200" cy="1136203"/>
              <a:chOff x="0" y="0"/>
              <a:chExt cx="8385740" cy="2387260"/>
            </a:xfrm>
            <a:grpFill/>
          </p:grpSpPr>
          <p:sp>
            <p:nvSpPr>
              <p:cNvPr id="20"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9" name="Rectangle 18"/>
            <p:cNvSpPr/>
            <p:nvPr/>
          </p:nvSpPr>
          <p:spPr>
            <a:xfrm>
              <a:off x="7332978"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 TẬP</a:t>
              </a:r>
              <a:endParaRPr kumimoji="0" lang="en-US"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30" name="Group 29"/>
          <p:cNvGrpSpPr/>
          <p:nvPr/>
        </p:nvGrpSpPr>
        <p:grpSpPr>
          <a:xfrm>
            <a:off x="-485274" y="-385104"/>
            <a:ext cx="1600200" cy="1472102"/>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2"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5871074" y="4113338"/>
              <a:ext cx="1974010" cy="2315555"/>
            </a:xfrm>
            <a:prstGeom prst="rect">
              <a:avLst/>
            </a:prstGeom>
          </p:spPr>
        </p:pic>
      </p:grpSp>
      <p:sp>
        <p:nvSpPr>
          <p:cNvPr id="23" name="Oval Callout 22"/>
          <p:cNvSpPr/>
          <p:nvPr/>
        </p:nvSpPr>
        <p:spPr>
          <a:xfrm>
            <a:off x="8389769" y="51435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643896" y="1823978"/>
            <a:ext cx="17140870" cy="286232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Hỏi ba độ dài nào sau đây không thể là độ dài của ba cạnh trong tam giác? Vì sao? Hãy vẽ tam giác nhận ba độ dài còn lại làm ba cạnh</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a:t>
            </a:r>
            <a:r>
              <a:rPr kumimoji="0" lang="vi-VN" sz="40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mn-cs"/>
              </a:rPr>
              <a:t>a</a:t>
            </a:r>
            <a:r>
              <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5 cm, 4 cm, 6 </a:t>
            </a:r>
            <a:r>
              <a:rPr kumimoji="0" lang="vi-VN" sz="40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mn-cs"/>
              </a:rPr>
              <a:t>cm</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4000" b="0" i="0" u="none" strike="noStrike" kern="1200" cap="none" spc="0" normalizeH="0" baseline="0" noProof="0" dirty="0">
                <a:ln>
                  <a:noFill/>
                </a:ln>
                <a:solidFill>
                  <a:prstClr val="white"/>
                </a:solidFill>
                <a:effectLst/>
                <a:uLnTx/>
                <a:uFillTx/>
                <a:latin typeface="Calibri"/>
                <a:ea typeface="+mn-ea"/>
                <a:cs typeface="+mn-cs"/>
              </a:rPr>
              <a:t> </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a:t>
            </a:r>
            <a:r>
              <a:rPr kumimoji="0" lang="vi-VN" sz="40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mn-cs"/>
              </a:rPr>
              <a:t>b</a:t>
            </a:r>
            <a:r>
              <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3 cm, 6 cm, 10 cm</a:t>
            </a:r>
          </a:p>
        </p:txBody>
      </p:sp>
      <p:sp>
        <p:nvSpPr>
          <p:cNvPr id="4" name="Rectangle 3"/>
          <p:cNvSpPr/>
          <p:nvPr/>
        </p:nvSpPr>
        <p:spPr>
          <a:xfrm>
            <a:off x="1371600" y="6438900"/>
            <a:ext cx="15240000" cy="1938992"/>
          </a:xfrm>
          <a:prstGeom prst="rect">
            <a:avLst/>
          </a:prstGeom>
        </p:spPr>
        <p:txBody>
          <a:bodyPr wrap="square">
            <a:spAutoFit/>
          </a:bodyPr>
          <a:lstStyle/>
          <a:p>
            <a:pPr lvl="0" algn="just">
              <a:lnSpc>
                <a:spcPct val="150000"/>
              </a:lnSpc>
              <a:spcAft>
                <a:spcPts val="600"/>
              </a:spcAft>
            </a:pP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b) Ba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3 cm, 6 cm, 10 cm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không</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thể</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10 &gt; </a:t>
            </a:r>
            <a:r>
              <a:rPr lang="en-US" sz="4000"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3 + 6 = 9.</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24"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57141" y="9201016"/>
            <a:ext cx="1143932" cy="1180833"/>
          </a:xfrm>
          <a:prstGeom prst="rect">
            <a:avLst/>
          </a:prstGeom>
        </p:spPr>
      </p:pic>
    </p:spTree>
    <p:extLst>
      <p:ext uri="{BB962C8B-B14F-4D97-AF65-F5344CB8AC3E}">
        <p14:creationId xmlns:p14="http://schemas.microsoft.com/office/powerpoint/2010/main" val="202505696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517358" y="800100"/>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sp>
      </p:grpSp>
      <p:grpSp>
        <p:nvGrpSpPr>
          <p:cNvPr id="15" name="Group 14"/>
          <p:cNvGrpSpPr/>
          <p:nvPr/>
        </p:nvGrpSpPr>
        <p:grpSpPr>
          <a:xfrm>
            <a:off x="6875772" y="228600"/>
            <a:ext cx="4572001" cy="1143000"/>
            <a:chOff x="381000" y="114300"/>
            <a:chExt cx="5562600" cy="1143000"/>
          </a:xfrm>
        </p:grpSpPr>
        <p:sp>
          <p:nvSpPr>
            <p:cNvPr id="16" name="Rectangle 15"/>
            <p:cNvSpPr/>
            <p:nvPr/>
          </p:nvSpPr>
          <p:spPr>
            <a:xfrm>
              <a:off x="381000" y="190500"/>
              <a:ext cx="5562600"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1262662" y="114300"/>
              <a:ext cx="3422732" cy="113107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spcAft>
                  <a:spcPts val="800"/>
                </a:spcAft>
              </a:pPr>
              <a:r>
                <a:rPr lang="en-US" sz="45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VẬN DỤNG </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grpSp>
        <p:nvGrpSpPr>
          <p:cNvPr id="31" name="Group 30"/>
          <p:cNvGrpSpPr/>
          <p:nvPr/>
        </p:nvGrpSpPr>
        <p:grpSpPr>
          <a:xfrm>
            <a:off x="16992600" y="8982837"/>
            <a:ext cx="1906696" cy="1811617"/>
            <a:chOff x="14043699" y="3663315"/>
            <a:chExt cx="3215601" cy="3215601"/>
          </a:xfrm>
        </p:grpSpPr>
        <p:grpSp>
          <p:nvGrpSpPr>
            <p:cNvPr id="32" name="Group 10"/>
            <p:cNvGrpSpPr/>
            <p:nvPr/>
          </p:nvGrpSpPr>
          <p:grpSpPr>
            <a:xfrm>
              <a:off x="14043699" y="3663315"/>
              <a:ext cx="3215601" cy="3215601"/>
              <a:chOff x="0" y="0"/>
              <a:chExt cx="6350000" cy="6350000"/>
            </a:xfrm>
          </p:grpSpPr>
          <p:sp>
            <p:nvSpPr>
              <p:cNvPr id="34"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3"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084178" y="4054340"/>
              <a:ext cx="1134643" cy="2433550"/>
            </a:xfrm>
            <a:prstGeom prst="rect">
              <a:avLst/>
            </a:prstGeom>
          </p:spPr>
        </p:pic>
      </p:grpSp>
      <p:sp>
        <p:nvSpPr>
          <p:cNvPr id="4" name="Rectangle 3"/>
          <p:cNvSpPr/>
          <p:nvPr/>
        </p:nvSpPr>
        <p:spPr>
          <a:xfrm>
            <a:off x="685800" y="1409700"/>
            <a:ext cx="10194758" cy="3785652"/>
          </a:xfrm>
          <a:prstGeom prst="rect">
            <a:avLst/>
          </a:prstGeom>
        </p:spPr>
        <p:txBody>
          <a:bodyPr wrap="square">
            <a:spAutoFit/>
          </a:bodyPr>
          <a:lstStyle/>
          <a:p>
            <a:pPr algn="just">
              <a:lnSpc>
                <a:spcPct val="150000"/>
              </a:lnSpc>
            </a:pPr>
            <a:r>
              <a:rPr lang="en-US" sz="4000" dirty="0" err="1">
                <a:solidFill>
                  <a:srgbClr val="000000"/>
                </a:solidFill>
                <a:latin typeface="Arial" panose="020B0604020202020204" pitchFamily="34" charset="0"/>
                <a:cs typeface="Arial" panose="020B0604020202020204" pitchFamily="34" charset="0"/>
              </a:rPr>
              <a:t>Trở</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lại</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tình</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huống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mở</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đầu</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em</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hãy</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giải</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thích</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vì</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sao</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nếu</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dựng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cột</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điện</a:t>
            </a:r>
            <a:r>
              <a:rPr lang="en-US" sz="4000" dirty="0">
                <a:solidFill>
                  <a:srgbClr val="000000"/>
                </a:solidFill>
                <a:latin typeface="Arial" panose="020B0604020202020204" pitchFamily="34" charset="0"/>
                <a:cs typeface="Arial" panose="020B0604020202020204" pitchFamily="34" charset="0"/>
              </a:rPr>
              <a:t> ở </a:t>
            </a:r>
            <a:r>
              <a:rPr lang="en-US" sz="4000" dirty="0" err="1">
                <a:solidFill>
                  <a:srgbClr val="000000"/>
                </a:solidFill>
                <a:latin typeface="Arial" panose="020B0604020202020204" pitchFamily="34" charset="0"/>
                <a:cs typeface="Arial" panose="020B0604020202020204" pitchFamily="34" charset="0"/>
              </a:rPr>
              <a:t>vị</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trí</a:t>
            </a:r>
            <a:r>
              <a:rPr lang="en-US" sz="4000" dirty="0">
                <a:solidFill>
                  <a:srgbClr val="000000"/>
                </a:solidFill>
                <a:latin typeface="Arial" panose="020B0604020202020204" pitchFamily="34" charset="0"/>
                <a:cs typeface="Arial" panose="020B0604020202020204" pitchFamily="34" charset="0"/>
              </a:rPr>
              <a:t> C </a:t>
            </a:r>
            <a:r>
              <a:rPr lang="en-US" sz="4000" dirty="0" err="1">
                <a:solidFill>
                  <a:srgbClr val="000000"/>
                </a:solidFill>
                <a:latin typeface="Arial" panose="020B0604020202020204" pitchFamily="34" charset="0"/>
                <a:cs typeface="Arial" panose="020B0604020202020204" pitchFamily="34" charset="0"/>
              </a:rPr>
              <a:t>trên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đoạn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thẳng</a:t>
            </a:r>
            <a:r>
              <a:rPr lang="en-US" sz="4000" dirty="0">
                <a:solidFill>
                  <a:srgbClr val="000000"/>
                </a:solidFill>
                <a:latin typeface="Arial" panose="020B0604020202020204" pitchFamily="34" charset="0"/>
                <a:cs typeface="Arial" panose="020B0604020202020204" pitchFamily="34" charset="0"/>
              </a:rPr>
              <a:t> AB </a:t>
            </a:r>
            <a:r>
              <a:rPr lang="en-US" sz="4000" dirty="0" err="1">
                <a:solidFill>
                  <a:srgbClr val="000000"/>
                </a:solidFill>
                <a:latin typeface="Arial" panose="020B0604020202020204" pitchFamily="34" charset="0"/>
                <a:cs typeface="Arial" panose="020B0604020202020204" pitchFamily="34" charset="0"/>
              </a:rPr>
              <a:t>thì</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tổng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độ</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dài</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dây</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dẫn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điện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cần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sử</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dụng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là</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ngắn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nhất</a:t>
            </a:r>
            <a:r>
              <a:rPr lang="en-US" sz="4000" dirty="0">
                <a:solidFill>
                  <a:srgbClr val="000000"/>
                </a:solidFill>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21" name="Oval Callout 20"/>
          <p:cNvSpPr/>
          <p:nvPr/>
        </p:nvSpPr>
        <p:spPr>
          <a:xfrm>
            <a:off x="8319067" y="51435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pic>
        <p:nvPicPr>
          <p:cNvPr id="6" name="Picture 5"/>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1284750" y="1672292"/>
            <a:ext cx="6183874" cy="3523060"/>
          </a:xfrm>
          <a:prstGeom prst="rect">
            <a:avLst/>
          </a:prstGeom>
        </p:spPr>
      </p:pic>
      <p:grpSp>
        <p:nvGrpSpPr>
          <p:cNvPr id="22" name="Group 21"/>
          <p:cNvGrpSpPr/>
          <p:nvPr/>
        </p:nvGrpSpPr>
        <p:grpSpPr>
          <a:xfrm>
            <a:off x="0" y="-173317"/>
            <a:ext cx="1912606" cy="1811617"/>
            <a:chOff x="9639248" y="3663315"/>
            <a:chExt cx="3215601" cy="3215601"/>
          </a:xfrm>
        </p:grpSpPr>
        <p:grpSp>
          <p:nvGrpSpPr>
            <p:cNvPr id="23" name="Group 8"/>
            <p:cNvGrpSpPr/>
            <p:nvPr/>
          </p:nvGrpSpPr>
          <p:grpSpPr>
            <a:xfrm>
              <a:off x="9639248" y="3663315"/>
              <a:ext cx="3215601" cy="3215601"/>
              <a:chOff x="0" y="0"/>
              <a:chExt cx="6350000" cy="6350000"/>
            </a:xfrm>
          </p:grpSpPr>
          <p:sp>
            <p:nvSpPr>
              <p:cNvPr id="26"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934132" y="4471877"/>
              <a:ext cx="2625831" cy="1598475"/>
            </a:xfrm>
            <a:prstGeom prst="rect">
              <a:avLst/>
            </a:prstGeom>
          </p:spPr>
        </p:pic>
      </p:grpSp>
      <p:sp>
        <p:nvSpPr>
          <p:cNvPr id="7" name="Rectangle 6"/>
          <p:cNvSpPr/>
          <p:nvPr/>
        </p:nvSpPr>
        <p:spPr>
          <a:xfrm>
            <a:off x="685800" y="6156682"/>
            <a:ext cx="18722954" cy="3067506"/>
          </a:xfrm>
          <a:prstGeom prst="rect">
            <a:avLst/>
          </a:prstGeom>
        </p:spPr>
        <p:txBody>
          <a:bodyPr wrap="square">
            <a:spAutoFit/>
          </a:bodyPr>
          <a:lstStyle/>
          <a:p>
            <a:pPr algn="just">
              <a:lnSpc>
                <a:spcPct val="150000"/>
              </a:lnSpc>
              <a:spcAft>
                <a:spcPts val="800"/>
              </a:spcAft>
            </a:pPr>
            <a:r>
              <a:rPr lang="en-US" sz="4000" dirty="0" smtClean="0">
                <a:latin typeface="Arial" panose="020B0604020202020204" pitchFamily="34" charset="0"/>
                <a:ea typeface="Calibri" panose="020F0502020204030204" pitchFamily="34" charset="0"/>
                <a:cs typeface="Arial" panose="020B0604020202020204" pitchFamily="34" charset="0"/>
              </a:rPr>
              <a:t>- C </a:t>
            </a:r>
            <a:r>
              <a:rPr lang="en-US" sz="4000" dirty="0" err="1">
                <a:latin typeface="Arial" panose="020B0604020202020204" pitchFamily="34" charset="0"/>
                <a:ea typeface="Calibri" panose="020F0502020204030204" pitchFamily="34" charset="0"/>
                <a:cs typeface="Arial" panose="020B0604020202020204" pitchFamily="34" charset="0"/>
              </a:rPr>
              <a:t>nằm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giữa</a:t>
            </a:r>
            <a:r>
              <a:rPr lang="en-US" sz="4000" dirty="0">
                <a:latin typeface="Arial" panose="020B0604020202020204" pitchFamily="34" charset="0"/>
                <a:ea typeface="Calibri" panose="020F0502020204030204" pitchFamily="34" charset="0"/>
                <a:cs typeface="Arial" panose="020B0604020202020204" pitchFamily="34" charset="0"/>
              </a:rPr>
              <a:t> A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B </a:t>
            </a:r>
            <a:endParaRPr lang="en-US"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 C </a:t>
            </a:r>
            <a:r>
              <a:rPr lang="en-US" sz="4000" dirty="0" err="1">
                <a:effectLst/>
                <a:latin typeface="Arial" panose="020B0604020202020204" pitchFamily="34" charset="0"/>
                <a:ea typeface="Calibri" panose="020F0502020204030204" pitchFamily="34" charset="0"/>
                <a:cs typeface="Arial" panose="020B0604020202020204" pitchFamily="34" charset="0"/>
              </a:rPr>
              <a:t>thuộc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thẳng</a:t>
            </a:r>
            <a:r>
              <a:rPr lang="en-US" sz="4000" dirty="0">
                <a:effectLst/>
                <a:latin typeface="Arial" panose="020B0604020202020204" pitchFamily="34" charset="0"/>
                <a:ea typeface="Calibri" panose="020F0502020204030204" pitchFamily="34" charset="0"/>
                <a:cs typeface="Arial" panose="020B0604020202020204" pitchFamily="34" charset="0"/>
              </a:rPr>
              <a:t> AB </a:t>
            </a:r>
            <a:r>
              <a:rPr lang="en-US" sz="4000" dirty="0" err="1">
                <a:effectLst/>
                <a:latin typeface="Arial" panose="020B0604020202020204" pitchFamily="34" charset="0"/>
                <a:ea typeface="Calibri" panose="020F0502020204030204" pitchFamily="34" charset="0"/>
                <a:cs typeface="Arial" panose="020B0604020202020204" pitchFamily="34" charset="0"/>
              </a:rPr>
              <a:t>nhưng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thuộc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đoạn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thẳng</a:t>
            </a:r>
            <a:r>
              <a:rPr lang="en-US" sz="4000" dirty="0">
                <a:effectLst/>
                <a:latin typeface="Arial" panose="020B0604020202020204" pitchFamily="34" charset="0"/>
                <a:ea typeface="Calibri" panose="020F0502020204030204" pitchFamily="34" charset="0"/>
                <a:cs typeface="Arial" panose="020B0604020202020204" pitchFamily="34" charset="0"/>
              </a:rPr>
              <a:t> AB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5362379" y="6127587"/>
                <a:ext cx="12801600" cy="1015663"/>
              </a:xfrm>
              <a:prstGeom prst="rect">
                <a:avLst/>
              </a:prstGeom>
            </p:spPr>
            <p:txBody>
              <a:bodyPr wrap="square">
                <a:spAutoFit/>
              </a:bodyPr>
              <a:lstStyle/>
              <a:p>
                <a:pPr lvl="0" algn="just">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CA + CB = AB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xét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trùng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hoặc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a:t>
                </a:r>
              </a:p>
            </p:txBody>
          </p:sp>
        </mc:Choice>
        <mc:Fallback xmlns="">
          <p:sp>
            <p:nvSpPr>
              <p:cNvPr id="8" name="Rectangle 7"/>
              <p:cNvSpPr>
                <a:spLocks noRot="1" noChangeAspect="1" noMove="1" noResize="1" noEditPoints="1" noAdjustHandles="1" noChangeArrowheads="1" noChangeShapeType="1" noTextEdit="1"/>
              </p:cNvSpPr>
              <p:nvPr/>
            </p:nvSpPr>
            <p:spPr>
              <a:xfrm>
                <a:off x="5362379" y="6127587"/>
                <a:ext cx="12801600" cy="1015663"/>
              </a:xfrm>
              <a:prstGeom prst="rect">
                <a:avLst/>
              </a:prstGeom>
              <a:blipFill>
                <a:blip r:embed="rId15"/>
                <a:stretch>
                  <a:fillRect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7010400" y="8053614"/>
                <a:ext cx="4274350" cy="1015663"/>
              </a:xfrm>
              <a:prstGeom prst="rect">
                <a:avLst/>
              </a:prstGeom>
            </p:spPr>
            <p:txBody>
              <a:bodyPr wrap="square">
                <a:spAutoFit/>
              </a:bodyPr>
              <a:lstStyle/>
              <a:p>
                <a:pPr lvl="0" algn="just">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CA  + CB &gt;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AB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7010400" y="8053614"/>
                <a:ext cx="4274350" cy="1015663"/>
              </a:xfrm>
              <a:prstGeom prst="rect">
                <a:avLst/>
              </a:prstGeom>
              <a:blipFill>
                <a:blip r:embed="rId16"/>
                <a:stretch>
                  <a:fillRect r="-713" b="-13772"/>
                </a:stretch>
              </a:blipFill>
            </p:spPr>
            <p:txBody>
              <a:bodyPr/>
              <a:lstStyle/>
              <a:p>
                <a:r>
                  <a:rPr lang="en-US">
                    <a:noFill/>
                  </a:rPr>
                  <a:t> </a:t>
                </a:r>
              </a:p>
            </p:txBody>
          </p:sp>
        </mc:Fallback>
      </mc:AlternateContent>
      <p:sp>
        <p:nvSpPr>
          <p:cNvPr id="10" name="Rectangle 9"/>
          <p:cNvSpPr/>
          <p:nvPr/>
        </p:nvSpPr>
        <p:spPr>
          <a:xfrm>
            <a:off x="709925" y="8953500"/>
            <a:ext cx="16206475" cy="1015663"/>
          </a:xfrm>
          <a:prstGeom prst="rect">
            <a:avLst/>
          </a:prstGeom>
        </p:spPr>
        <p:txBody>
          <a:bodyPr wrap="square">
            <a:spAutoFit/>
          </a:bodyPr>
          <a:lstStyle/>
          <a:p>
            <a:pPr lvl="0" algn="just">
              <a:lnSpc>
                <a:spcPct val="150000"/>
              </a:lnSpc>
              <a:spcAft>
                <a:spcPts val="800"/>
              </a:spcAft>
            </a:pP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Khi</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thuộc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thẳng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Định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lí</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 CA + CB &gt; AB.</a:t>
            </a:r>
          </a:p>
        </p:txBody>
      </p:sp>
    </p:spTree>
    <p:extLst>
      <p:ext uri="{BB962C8B-B14F-4D97-AF65-F5344CB8AC3E}">
        <p14:creationId xmlns:p14="http://schemas.microsoft.com/office/powerpoint/2010/main" val="3218762930"/>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fade">
                                      <p:cBhvr>
                                        <p:cTn id="35" dur="500"/>
                                        <p:tgtEl>
                                          <p:spTgt spid="7">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Effect transition="in" filter="fade">
                                      <p:cBhvr>
                                        <p:cTn id="4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animBg="1"/>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40"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4"/>
              </a:ext>
            </a:extLst>
          </a:blip>
          <a:srcRect t="56419"/>
          <a:stretch>
            <a:fillRect/>
          </a:stretch>
        </p:blipFill>
        <p:spPr>
          <a:xfrm>
            <a:off x="2895600" y="4044919"/>
            <a:ext cx="12642895" cy="4527581"/>
          </a:xfrm>
          <a:prstGeom prst="rect">
            <a:avLst/>
          </a:prstGeom>
        </p:spPr>
      </p:pic>
      <p:pic>
        <p:nvPicPr>
          <p:cNvPr id="38"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4"/>
              </a:ext>
            </a:extLst>
          </a:blip>
          <a:srcRect t="56419"/>
          <a:stretch>
            <a:fillRect/>
          </a:stretch>
        </p:blipFill>
        <p:spPr>
          <a:xfrm>
            <a:off x="3139747" y="888356"/>
            <a:ext cx="12642895" cy="4527581"/>
          </a:xfrm>
          <a:prstGeom prst="rect">
            <a:avLst/>
          </a:prstGeom>
        </p:spPr>
      </p:pic>
      <p:grpSp>
        <p:nvGrpSpPr>
          <p:cNvPr id="2" name="Group 2"/>
          <p:cNvGrpSpPr/>
          <p:nvPr/>
        </p:nvGrpSpPr>
        <p:grpSpPr>
          <a:xfrm>
            <a:off x="-304800" y="3390900"/>
            <a:ext cx="18897600" cy="3735955"/>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grpSp>
        <p:nvGrpSpPr>
          <p:cNvPr id="22" name="Group 21"/>
          <p:cNvGrpSpPr/>
          <p:nvPr/>
        </p:nvGrpSpPr>
        <p:grpSpPr>
          <a:xfrm>
            <a:off x="1066800" y="495300"/>
            <a:ext cx="2667000" cy="2572287"/>
            <a:chOff x="1028700" y="3663315"/>
            <a:chExt cx="3215601" cy="3215601"/>
          </a:xfrm>
        </p:grpSpPr>
        <p:grpSp>
          <p:nvGrpSpPr>
            <p:cNvPr id="23" name="Group 4"/>
            <p:cNvGrpSpPr/>
            <p:nvPr/>
          </p:nvGrpSpPr>
          <p:grpSpPr>
            <a:xfrm>
              <a:off x="1028700" y="3663315"/>
              <a:ext cx="3215601" cy="3215601"/>
              <a:chOff x="0" y="0"/>
              <a:chExt cx="6350000" cy="6350000"/>
            </a:xfrm>
          </p:grpSpPr>
          <p:sp>
            <p:nvSpPr>
              <p:cNvPr id="2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4"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03810" y="4412692"/>
              <a:ext cx="2065380" cy="1716847"/>
            </a:xfrm>
            <a:prstGeom prst="rect">
              <a:avLst/>
            </a:prstGeom>
          </p:spPr>
        </p:pic>
      </p:grpSp>
      <p:grpSp>
        <p:nvGrpSpPr>
          <p:cNvPr id="26" name="Group 25"/>
          <p:cNvGrpSpPr/>
          <p:nvPr/>
        </p:nvGrpSpPr>
        <p:grpSpPr>
          <a:xfrm>
            <a:off x="14532976" y="495299"/>
            <a:ext cx="2643250" cy="2572287"/>
            <a:chOff x="9639248" y="3663315"/>
            <a:chExt cx="3215601" cy="3215601"/>
          </a:xfrm>
        </p:grpSpPr>
        <p:grpSp>
          <p:nvGrpSpPr>
            <p:cNvPr id="27" name="Group 8"/>
            <p:cNvGrpSpPr/>
            <p:nvPr/>
          </p:nvGrpSpPr>
          <p:grpSpPr>
            <a:xfrm>
              <a:off x="9639248" y="3663315"/>
              <a:ext cx="3215601" cy="3215601"/>
              <a:chOff x="0" y="0"/>
              <a:chExt cx="6350000" cy="6350000"/>
            </a:xfrm>
          </p:grpSpPr>
          <p:sp>
            <p:nvSpPr>
              <p:cNvPr id="2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8"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934132" y="4471877"/>
              <a:ext cx="2625831" cy="1598475"/>
            </a:xfrm>
            <a:prstGeom prst="rect">
              <a:avLst/>
            </a:prstGeom>
          </p:spPr>
        </p:pic>
      </p:grpSp>
      <p:grpSp>
        <p:nvGrpSpPr>
          <p:cNvPr id="30" name="Group 29"/>
          <p:cNvGrpSpPr/>
          <p:nvPr/>
        </p:nvGrpSpPr>
        <p:grpSpPr>
          <a:xfrm>
            <a:off x="1072750" y="7385636"/>
            <a:ext cx="2655099" cy="2572287"/>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2"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5871074" y="4113338"/>
              <a:ext cx="1974010" cy="2315555"/>
            </a:xfrm>
            <a:prstGeom prst="rect">
              <a:avLst/>
            </a:prstGeom>
          </p:spPr>
        </p:pic>
      </p:grpSp>
      <p:grpSp>
        <p:nvGrpSpPr>
          <p:cNvPr id="34" name="Group 33"/>
          <p:cNvGrpSpPr/>
          <p:nvPr/>
        </p:nvGrpSpPr>
        <p:grpSpPr>
          <a:xfrm>
            <a:off x="14523633" y="7385636"/>
            <a:ext cx="2631455" cy="2572287"/>
            <a:chOff x="14043699" y="3663315"/>
            <a:chExt cx="3215601" cy="3215601"/>
          </a:xfrm>
        </p:grpSpPr>
        <p:grpSp>
          <p:nvGrpSpPr>
            <p:cNvPr id="35" name="Group 10"/>
            <p:cNvGrpSpPr/>
            <p:nvPr/>
          </p:nvGrpSpPr>
          <p:grpSpPr>
            <a:xfrm>
              <a:off x="14043699" y="3663315"/>
              <a:ext cx="3215601" cy="3215601"/>
              <a:chOff x="0" y="0"/>
              <a:chExt cx="6350000" cy="6350000"/>
            </a:xfrm>
          </p:grpSpPr>
          <p:sp>
            <p:nvSpPr>
              <p:cNvPr id="3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5084178" y="4054340"/>
              <a:ext cx="1134643" cy="2433550"/>
            </a:xfrm>
            <a:prstGeom prst="rect">
              <a:avLst/>
            </a:prstGeom>
          </p:spPr>
        </p:pic>
      </p:grpSp>
      <p:sp>
        <p:nvSpPr>
          <p:cNvPr id="42" name="Rectangle 41"/>
          <p:cNvSpPr/>
          <p:nvPr/>
        </p:nvSpPr>
        <p:spPr>
          <a:xfrm>
            <a:off x="5715000" y="4533900"/>
            <a:ext cx="7010400" cy="1306255"/>
          </a:xfrm>
          <a:prstGeom prst="rect">
            <a:avLst/>
          </a:prstGeom>
        </p:spPr>
        <p:txBody>
          <a:bodyPr wrap="square">
            <a:spAutoFit/>
          </a:bodyPr>
          <a:lstStyle/>
          <a:p>
            <a:pPr algn="ctr">
              <a:lnSpc>
                <a:spcPct val="150000"/>
              </a:lnSpc>
              <a:tabLst>
                <a:tab pos="360045" algn="l"/>
                <a:tab pos="720090" algn="l"/>
              </a:tabLst>
            </a:pPr>
            <a:r>
              <a:rPr lang="en-US" sz="6000" b="1" smtClean="0">
                <a:solidFill>
                  <a:prstClr val="black"/>
                </a:solidFill>
                <a:latin typeface="Arial" panose="020B0604020202020204" pitchFamily="34" charset="0"/>
                <a:ea typeface="Calibri" panose="020F0502020204030204" pitchFamily="34" charset="0"/>
                <a:cs typeface="Arial" panose="020B0604020202020204" pitchFamily="34" charset="0"/>
              </a:rPr>
              <a:t>LUYỆN TẬP</a:t>
            </a:r>
            <a:endParaRPr lang="vi-VN" sz="6000"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8243110"/>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0" y="419100"/>
            <a:ext cx="18288000" cy="1437304"/>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pic>
        <p:nvPicPr>
          <p:cNvPr id="12" name="Picture 12"/>
          <p:cNvPicPr>
            <a:picLocks noChangeAspect="1"/>
          </p:cNvPicPr>
          <p:nvPr/>
        </p:nvPicPr>
        <p:blipFill>
          <a:blip r:embed="rId2">
            <a:alphaModFix amt="1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4071"/>
          <a:stretch>
            <a:fillRect/>
          </a:stretch>
        </p:blipFill>
        <p:spPr>
          <a:xfrm>
            <a:off x="744113" y="9271911"/>
            <a:ext cx="18288000" cy="5474940"/>
          </a:xfrm>
          <a:prstGeom prst="rect">
            <a:avLst/>
          </a:prstGeom>
        </p:spPr>
      </p:pic>
      <p:grpSp>
        <p:nvGrpSpPr>
          <p:cNvPr id="23" name="Group 22"/>
          <p:cNvGrpSpPr/>
          <p:nvPr/>
        </p:nvGrpSpPr>
        <p:grpSpPr>
          <a:xfrm>
            <a:off x="576472" y="419100"/>
            <a:ext cx="1480928" cy="1437299"/>
            <a:chOff x="1028700" y="3663315"/>
            <a:chExt cx="3215601" cy="3215601"/>
          </a:xfrm>
        </p:grpSpPr>
        <p:grpSp>
          <p:nvGrpSpPr>
            <p:cNvPr id="4" name="Group 4"/>
            <p:cNvGrpSpPr/>
            <p:nvPr/>
          </p:nvGrpSpPr>
          <p:grpSpPr>
            <a:xfrm>
              <a:off x="1028700" y="3663315"/>
              <a:ext cx="3215601" cy="3215601"/>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03810" y="4412692"/>
              <a:ext cx="2065380" cy="1716847"/>
            </a:xfrm>
            <a:prstGeom prst="rect">
              <a:avLst/>
            </a:prstGeom>
          </p:spPr>
        </p:pic>
      </p:grpSp>
      <p:grpSp>
        <p:nvGrpSpPr>
          <p:cNvPr id="26" name="Group 25"/>
          <p:cNvGrpSpPr/>
          <p:nvPr/>
        </p:nvGrpSpPr>
        <p:grpSpPr>
          <a:xfrm>
            <a:off x="15685504" y="495300"/>
            <a:ext cx="1688096" cy="1323824"/>
            <a:chOff x="14043699" y="3663315"/>
            <a:chExt cx="3215601" cy="3215601"/>
          </a:xfrm>
        </p:grpSpPr>
        <p:grpSp>
          <p:nvGrpSpPr>
            <p:cNvPr id="10" name="Group 10"/>
            <p:cNvGrpSpPr/>
            <p:nvPr/>
          </p:nvGrpSpPr>
          <p:grpSpPr>
            <a:xfrm>
              <a:off x="14043699" y="3663315"/>
              <a:ext cx="3215601" cy="3215601"/>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084178" y="4054340"/>
              <a:ext cx="1134643" cy="2433550"/>
            </a:xfrm>
            <a:prstGeom prst="rect">
              <a:avLst/>
            </a:prstGeom>
          </p:spPr>
        </p:pic>
      </p:grpSp>
      <p:sp>
        <p:nvSpPr>
          <p:cNvPr id="22" name="Google Shape;7771;p33"/>
          <p:cNvSpPr txBox="1">
            <a:spLocks/>
          </p:cNvSpPr>
          <p:nvPr/>
        </p:nvSpPr>
        <p:spPr>
          <a:xfrm>
            <a:off x="3733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6000" b="1" kern="0" dirty="0" smtClean="0">
                <a:solidFill>
                  <a:srgbClr val="04596F"/>
                </a:solidFill>
                <a:latin typeface="Arial" panose="020B0604020202020204" pitchFamily="34" charset="0"/>
              </a:rPr>
              <a:t>KHỞI ĐỘNG</a:t>
            </a:r>
            <a:endParaRPr lang="vi-VN" sz="6000" b="1" kern="0" dirty="0">
              <a:solidFill>
                <a:srgbClr val="04596F"/>
              </a:solidFill>
              <a:latin typeface="Arial" panose="020B0604020202020204" pitchFamily="34" charset="0"/>
            </a:endParaRPr>
          </a:p>
        </p:txBody>
      </p:sp>
      <p:sp>
        <p:nvSpPr>
          <p:cNvPr id="7" name="Rectangle 6"/>
          <p:cNvSpPr/>
          <p:nvPr/>
        </p:nvSpPr>
        <p:spPr>
          <a:xfrm>
            <a:off x="152400" y="2444399"/>
            <a:ext cx="10914487" cy="6555641"/>
          </a:xfrm>
          <a:prstGeom prst="rect">
            <a:avLst/>
          </a:prstGeom>
        </p:spPr>
        <p:txBody>
          <a:bodyPr wrap="square">
            <a:spAutoFit/>
          </a:bodyPr>
          <a:lstStyle/>
          <a:p>
            <a:pPr marL="571500" lvl="0" indent="-571500" algn="just">
              <a:lnSpc>
                <a:spcPct val="150000"/>
              </a:lnSpc>
              <a:spcBef>
                <a:spcPts val="600"/>
              </a:spcBef>
              <a:spcAft>
                <a:spcPts val="800"/>
              </a:spcAft>
              <a:buFont typeface="Arial" panose="020B0604020202020204" pitchFamily="34" charset="0"/>
              <a:buChar char="•"/>
            </a:pPr>
            <a:r>
              <a:rPr lang="vi-VN" sz="4000" dirty="0">
                <a:solidFill>
                  <a:prstClr val="white"/>
                </a:solidFill>
                <a:ea typeface="Calibri" panose="020F0502020204030204" pitchFamily="34" charset="0"/>
                <a:cs typeface="Arial" panose="020B0604020202020204" pitchFamily="34" charset="0"/>
              </a:rPr>
              <a:t>Một trạm biến áp và một khu dân cư ở hai bên bờ sông (H.9.14). Trên bờ sông phía khu dân cư, hãy tìm một địa điểm C để dựng một cột điện kéo điện từ cột điện A của trạm biến áp đến cột điện B của khu dân cư sao cho tổng độ dài dây dẫn điện cần sử dụng là ngắn nhất.</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pic>
        <p:nvPicPr>
          <p:cNvPr id="20" name="Picture 24"/>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flipH="1">
            <a:off x="14005800" y="8243478"/>
            <a:ext cx="1683470" cy="2081622"/>
          </a:xfrm>
          <a:prstGeom prst="rect">
            <a:avLst/>
          </a:prstGeom>
        </p:spPr>
      </p:pic>
      <p:pic>
        <p:nvPicPr>
          <p:cNvPr id="15" name="Picture 14"/>
          <p:cNvPicPr>
            <a:picLocks noChangeAspect="1"/>
          </p:cNvPicPr>
          <p:nvPr/>
        </p:nvPicPr>
        <p:blipFill>
          <a:blip r:embed="rId44">
            <a:extLst>
              <a:ext uri="{BEBA8EAE-BF5A-486C-A8C5-ECC9F3942E4B}">
                <a14:imgProps xmlns:a14="http://schemas.microsoft.com/office/drawing/2010/main">
                  <a14:imgLayer r:embed="rId45">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1353800" y="2853013"/>
            <a:ext cx="6629400" cy="46526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500320" y="1044119"/>
            <a:ext cx="15205261" cy="4708981"/>
          </a:xfrm>
          <a:prstGeom prst="rect">
            <a:avLst/>
          </a:prstGeom>
        </p:spPr>
        <p:txBody>
          <a:bodyPr wrap="square">
            <a:spAutoFit/>
          </a:bodyPr>
          <a:lstStyle/>
          <a:p>
            <a:pPr>
              <a:lnSpc>
                <a:spcPct val="150000"/>
              </a:lnSpc>
            </a:pPr>
            <a:r>
              <a:rPr lang="vi-VN" sz="4000" dirty="0">
                <a:solidFill>
                  <a:srgbClr val="000000"/>
                </a:solidFill>
                <a:cs typeface="Arial" panose="020B0604020202020204" pitchFamily="34" charset="0"/>
              </a:rPr>
              <a:t>Cho các bộ ba đoạn thẳng có độ dài như sau:</a:t>
            </a:r>
          </a:p>
          <a:p>
            <a:pPr>
              <a:lnSpc>
                <a:spcPct val="150000"/>
              </a:lnSpc>
            </a:pPr>
            <a:r>
              <a:rPr lang="vi-VN" sz="4000" dirty="0">
                <a:solidFill>
                  <a:srgbClr val="000000"/>
                </a:solidFill>
                <a:cs typeface="Arial" panose="020B0604020202020204" pitchFamily="34" charset="0"/>
              </a:rPr>
              <a:t>a) 2 cm, 3 cm, 5 </a:t>
            </a:r>
            <a:r>
              <a:rPr lang="vi-VN" sz="4000" dirty="0" smtClean="0">
                <a:solidFill>
                  <a:srgbClr val="000000"/>
                </a:solidFill>
                <a:cs typeface="Arial" panose="020B0604020202020204" pitchFamily="34" charset="0"/>
              </a:rPr>
              <a:t>cm;</a:t>
            </a:r>
            <a:r>
              <a:rPr lang="en-US" sz="4000" dirty="0" smtClean="0">
                <a:solidFill>
                  <a:srgbClr val="000000"/>
                </a:solidFill>
                <a:cs typeface="Arial" panose="020B0604020202020204" pitchFamily="34" charset="0"/>
              </a:rPr>
              <a:t>       </a:t>
            </a:r>
            <a:r>
              <a:rPr lang="vi-VN" sz="4000" dirty="0" smtClean="0">
                <a:solidFill>
                  <a:srgbClr val="000000"/>
                </a:solidFill>
                <a:cs typeface="Arial" panose="020B0604020202020204" pitchFamily="34" charset="0"/>
              </a:rPr>
              <a:t>b</a:t>
            </a:r>
            <a:r>
              <a:rPr lang="vi-VN" sz="4000" dirty="0">
                <a:solidFill>
                  <a:srgbClr val="000000"/>
                </a:solidFill>
                <a:cs typeface="Arial" panose="020B0604020202020204" pitchFamily="34" charset="0"/>
              </a:rPr>
              <a:t>) 3 cm, 4 cm, 6 </a:t>
            </a:r>
            <a:r>
              <a:rPr lang="vi-VN" sz="4000" dirty="0" smtClean="0">
                <a:solidFill>
                  <a:srgbClr val="000000"/>
                </a:solidFill>
                <a:cs typeface="Arial" panose="020B0604020202020204" pitchFamily="34" charset="0"/>
              </a:rPr>
              <a:t>cm;</a:t>
            </a:r>
            <a:r>
              <a:rPr lang="en-US" sz="4000" dirty="0" smtClean="0">
                <a:solidFill>
                  <a:srgbClr val="000000"/>
                </a:solidFill>
                <a:cs typeface="Arial" panose="020B0604020202020204" pitchFamily="34" charset="0"/>
              </a:rPr>
              <a:t>     </a:t>
            </a:r>
            <a:r>
              <a:rPr lang="vi-VN" sz="4000" dirty="0" smtClean="0">
                <a:solidFill>
                  <a:srgbClr val="000000"/>
                </a:solidFill>
                <a:cs typeface="Arial" panose="020B0604020202020204" pitchFamily="34" charset="0"/>
              </a:rPr>
              <a:t>c</a:t>
            </a:r>
            <a:r>
              <a:rPr lang="vi-VN" sz="4000" dirty="0">
                <a:solidFill>
                  <a:srgbClr val="000000"/>
                </a:solidFill>
                <a:cs typeface="Arial" panose="020B0604020202020204" pitchFamily="34" charset="0"/>
              </a:rPr>
              <a:t>) 2 cm,4 cm, 5 cm;</a:t>
            </a:r>
          </a:p>
          <a:p>
            <a:pPr algn="just">
              <a:lnSpc>
                <a:spcPct val="150000"/>
              </a:lnSpc>
            </a:pPr>
            <a:r>
              <a:rPr lang="vi-VN" sz="4000" dirty="0">
                <a:solidFill>
                  <a:srgbClr val="000000"/>
                </a:solidFill>
                <a:cs typeface="Arial" panose="020B0604020202020204" pitchFamily="34" charset="0"/>
              </a:rPr>
              <a:t>Hỏi bộ ba nào là không thể là độ dài ba cạnh của một tam giác? </a:t>
            </a:r>
            <a:r>
              <a:rPr lang="en-US" sz="4000" dirty="0" smtClean="0">
                <a:solidFill>
                  <a:srgbClr val="000000"/>
                </a:solidFill>
                <a:cs typeface="Arial" panose="020B0604020202020204" pitchFamily="34" charset="0"/>
              </a:rPr>
              <a:t>      </a:t>
            </a:r>
            <a:r>
              <a:rPr lang="vi-VN" sz="4000" dirty="0" smtClean="0">
                <a:solidFill>
                  <a:srgbClr val="000000"/>
                </a:solidFill>
                <a:cs typeface="Arial" panose="020B0604020202020204" pitchFamily="34" charset="0"/>
              </a:rPr>
              <a:t>Vì </a:t>
            </a:r>
            <a:r>
              <a:rPr lang="vi-VN" sz="4000" dirty="0">
                <a:solidFill>
                  <a:srgbClr val="000000"/>
                </a:solidFill>
                <a:cs typeface="Arial" panose="020B0604020202020204" pitchFamily="34" charset="0"/>
              </a:rPr>
              <a:t>sao ? Với mỗi bộ ba còn lại, hãy vẽ một tam giác có độ </a:t>
            </a:r>
            <a:r>
              <a:rPr lang="vi-VN" sz="4000" dirty="0" smtClean="0">
                <a:solidFill>
                  <a:srgbClr val="000000"/>
                </a:solidFill>
                <a:cs typeface="Arial" panose="020B0604020202020204" pitchFamily="34" charset="0"/>
              </a:rPr>
              <a:t>dài</a:t>
            </a:r>
            <a:r>
              <a:rPr lang="en-US" sz="4000" dirty="0" smtClean="0">
                <a:solidFill>
                  <a:srgbClr val="000000"/>
                </a:solidFill>
                <a:cs typeface="Arial" panose="020B0604020202020204" pitchFamily="34" charset="0"/>
              </a:rPr>
              <a:t>      </a:t>
            </a:r>
            <a:r>
              <a:rPr lang="vi-VN" sz="4000" dirty="0" smtClean="0">
                <a:solidFill>
                  <a:srgbClr val="000000"/>
                </a:solidFill>
                <a:cs typeface="Arial" panose="020B0604020202020204" pitchFamily="34" charset="0"/>
              </a:rPr>
              <a:t> </a:t>
            </a:r>
            <a:r>
              <a:rPr lang="vi-VN" sz="4000" dirty="0">
                <a:solidFill>
                  <a:srgbClr val="000000"/>
                </a:solidFill>
                <a:cs typeface="Arial" panose="020B0604020202020204" pitchFamily="34" charset="0"/>
              </a:rPr>
              <a:t>ba cạnh được cho trong bộ ba đó</a:t>
            </a:r>
          </a:p>
        </p:txBody>
      </p:sp>
      <p:sp>
        <p:nvSpPr>
          <p:cNvPr id="2" name="TextBox 1"/>
          <p:cNvSpPr txBox="1"/>
          <p:nvPr/>
        </p:nvSpPr>
        <p:spPr>
          <a:xfrm>
            <a:off x="6331618" y="266700"/>
            <a:ext cx="6241382" cy="784830"/>
          </a:xfrm>
          <a:prstGeom prst="rect">
            <a:avLst/>
          </a:prstGeom>
          <a:noFill/>
        </p:spPr>
        <p:txBody>
          <a:bodyPr wrap="square" rtlCol="0">
            <a:spAutoFit/>
          </a:bodyPr>
          <a:lstStyle/>
          <a:p>
            <a:r>
              <a:rPr lang="en-US" sz="4500" b="1" dirty="0" err="1" smtClean="0">
                <a:solidFill>
                  <a:prstClr val="black"/>
                </a:solidFill>
                <a:latin typeface="Arial" panose="020B0604020202020204" pitchFamily="34" charset="0"/>
                <a:cs typeface="Arial" panose="020B0604020202020204" pitchFamily="34" charset="0"/>
              </a:rPr>
              <a:t>Bài</a:t>
            </a:r>
            <a:r>
              <a:rPr lang="en-US" sz="4500" b="1" dirty="0" smtClean="0">
                <a:solidFill>
                  <a:prstClr val="black"/>
                </a:solidFill>
                <a:latin typeface="Arial" panose="020B0604020202020204" pitchFamily="34" charset="0"/>
                <a:cs typeface="Arial" panose="020B0604020202020204" pitchFamily="34" charset="0"/>
              </a:rPr>
              <a:t> 9.10: (SGK – tr.69)</a:t>
            </a:r>
            <a:endParaRPr lang="en-US" sz="4500" b="1" dirty="0">
              <a:solidFill>
                <a:prstClr val="black"/>
              </a:solidFill>
              <a:latin typeface="Arial" panose="020B0604020202020204" pitchFamily="34" charset="0"/>
              <a:cs typeface="Arial" panose="020B0604020202020204" pitchFamily="34" charset="0"/>
            </a:endParaRPr>
          </a:p>
        </p:txBody>
      </p:sp>
      <p:grpSp>
        <p:nvGrpSpPr>
          <p:cNvPr id="14" name="Group 13"/>
          <p:cNvGrpSpPr/>
          <p:nvPr/>
        </p:nvGrpSpPr>
        <p:grpSpPr>
          <a:xfrm>
            <a:off x="-1447800" y="10128404"/>
            <a:ext cx="20955000" cy="9934286"/>
            <a:chOff x="0" y="0"/>
            <a:chExt cx="5920967" cy="3624054"/>
          </a:xfrm>
        </p:grpSpPr>
        <p:sp>
          <p:nvSpPr>
            <p:cNvPr id="15" name="Freeform 14"/>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18" name="Group 17"/>
          <p:cNvGrpSpPr/>
          <p:nvPr/>
        </p:nvGrpSpPr>
        <p:grpSpPr>
          <a:xfrm>
            <a:off x="16680731" y="214568"/>
            <a:ext cx="1302469" cy="1164379"/>
            <a:chOff x="951895" y="3576837"/>
            <a:chExt cx="3369207" cy="3468421"/>
          </a:xfrm>
        </p:grpSpPr>
        <p:grpSp>
          <p:nvGrpSpPr>
            <p:cNvPr id="19" name="Group 4"/>
            <p:cNvGrpSpPr/>
            <p:nvPr/>
          </p:nvGrpSpPr>
          <p:grpSpPr>
            <a:xfrm>
              <a:off x="951895" y="3576837"/>
              <a:ext cx="3369207" cy="3468421"/>
              <a:chOff x="-151671" y="-170774"/>
              <a:chExt cx="6653334" cy="6849255"/>
            </a:xfrm>
          </p:grpSpPr>
          <p:sp>
            <p:nvSpPr>
              <p:cNvPr id="21"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0"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03810" y="4412692"/>
              <a:ext cx="2065380" cy="1716847"/>
            </a:xfrm>
            <a:prstGeom prst="rect">
              <a:avLst/>
            </a:prstGeom>
          </p:spPr>
        </p:pic>
      </p:grpSp>
      <p:grpSp>
        <p:nvGrpSpPr>
          <p:cNvPr id="22" name="Group 21"/>
          <p:cNvGrpSpPr/>
          <p:nvPr/>
        </p:nvGrpSpPr>
        <p:grpSpPr>
          <a:xfrm>
            <a:off x="184046" y="190500"/>
            <a:ext cx="1308307" cy="1160515"/>
            <a:chOff x="14043699" y="3663315"/>
            <a:chExt cx="3215601" cy="3215601"/>
          </a:xfrm>
        </p:grpSpPr>
        <p:grpSp>
          <p:nvGrpSpPr>
            <p:cNvPr id="23" name="Group 10"/>
            <p:cNvGrpSpPr/>
            <p:nvPr/>
          </p:nvGrpSpPr>
          <p:grpSpPr>
            <a:xfrm>
              <a:off x="14043699" y="3663315"/>
              <a:ext cx="3215601" cy="3215601"/>
              <a:chOff x="0" y="0"/>
              <a:chExt cx="6350000" cy="6350000"/>
            </a:xfrm>
          </p:grpSpPr>
          <p:sp>
            <p:nvSpPr>
              <p:cNvPr id="2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4"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084178" y="4054340"/>
              <a:ext cx="1134643" cy="2433550"/>
            </a:xfrm>
            <a:prstGeom prst="rect">
              <a:avLst/>
            </a:prstGeom>
          </p:spPr>
        </p:pic>
      </p:grpSp>
      <p:grpSp>
        <p:nvGrpSpPr>
          <p:cNvPr id="25" name="Group 24"/>
          <p:cNvGrpSpPr/>
          <p:nvPr/>
        </p:nvGrpSpPr>
        <p:grpSpPr>
          <a:xfrm>
            <a:off x="16674893" y="8856916"/>
            <a:ext cx="1308307" cy="1160515"/>
            <a:chOff x="14043699" y="3663315"/>
            <a:chExt cx="3215601" cy="3215601"/>
          </a:xfrm>
        </p:grpSpPr>
        <p:grpSp>
          <p:nvGrpSpPr>
            <p:cNvPr id="29" name="Group 10"/>
            <p:cNvGrpSpPr/>
            <p:nvPr/>
          </p:nvGrpSpPr>
          <p:grpSpPr>
            <a:xfrm>
              <a:off x="14043699" y="3663315"/>
              <a:ext cx="3215601" cy="3215601"/>
              <a:chOff x="0" y="0"/>
              <a:chExt cx="6350000" cy="6350000"/>
            </a:xfrm>
          </p:grpSpPr>
          <p:sp>
            <p:nvSpPr>
              <p:cNvPr id="3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30"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084178" y="4054340"/>
              <a:ext cx="1134643" cy="2433550"/>
            </a:xfrm>
            <a:prstGeom prst="rect">
              <a:avLst/>
            </a:prstGeom>
          </p:spPr>
        </p:pic>
      </p:grpSp>
      <p:sp>
        <p:nvSpPr>
          <p:cNvPr id="4" name="Rectangle 3"/>
          <p:cNvSpPr/>
          <p:nvPr/>
        </p:nvSpPr>
        <p:spPr>
          <a:xfrm>
            <a:off x="1500320" y="6972300"/>
            <a:ext cx="9144000" cy="1015663"/>
          </a:xfrm>
          <a:prstGeom prst="rect">
            <a:avLst/>
          </a:prstGeom>
        </p:spPr>
        <p:txBody>
          <a:bodyPr>
            <a:spAutoFit/>
          </a:bodyPr>
          <a:lstStyle/>
          <a:p>
            <a:pPr algn="just">
              <a:lnSpc>
                <a:spcPct val="150000"/>
              </a:lnSpc>
              <a:spcAft>
                <a:spcPts val="800"/>
              </a:spcAft>
            </a:pPr>
            <a:r>
              <a:rPr lang="fr-FR" sz="4000" dirty="0">
                <a:latin typeface="Arial" panose="020B0604020202020204" pitchFamily="34" charset="0"/>
                <a:ea typeface="Calibri" panose="020F0502020204030204" pitchFamily="34" charset="0"/>
                <a:cs typeface="Arial" panose="020B0604020202020204" pitchFamily="34" charset="0"/>
              </a:rPr>
              <a:t>a) </a:t>
            </a:r>
            <a:r>
              <a:rPr lang="fr-FR" sz="4000" dirty="0" err="1" smtClean="0">
                <a:effectLst/>
                <a:latin typeface="Arial" panose="020B0604020202020204" pitchFamily="34" charset="0"/>
                <a:ea typeface="Calibri" panose="020F0502020204030204" pitchFamily="34" charset="0"/>
                <a:cs typeface="Arial" panose="020B0604020202020204" pitchFamily="34" charset="0"/>
              </a:rPr>
              <a:t>Không</a:t>
            </a:r>
            <a:r>
              <a:rPr lang="fr-FR" sz="4000" dirty="0" smtClean="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thể</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vì</a:t>
            </a:r>
            <a:r>
              <a:rPr lang="fr-FR" sz="4000" dirty="0">
                <a:effectLst/>
                <a:latin typeface="Arial" panose="020B0604020202020204" pitchFamily="34" charset="0"/>
                <a:ea typeface="Calibri" panose="020F0502020204030204" pitchFamily="34" charset="0"/>
                <a:cs typeface="Arial" panose="020B0604020202020204" pitchFamily="34" charset="0"/>
              </a:rPr>
              <a:t> 5 = 2 + 3</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5" name="Oval Callout 34"/>
          <p:cNvSpPr/>
          <p:nvPr/>
        </p:nvSpPr>
        <p:spPr>
          <a:xfrm>
            <a:off x="8609604" y="58293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sp>
        <p:nvSpPr>
          <p:cNvPr id="7" name="Rectangle 6"/>
          <p:cNvSpPr/>
          <p:nvPr/>
        </p:nvSpPr>
        <p:spPr>
          <a:xfrm>
            <a:off x="1500320" y="7987963"/>
            <a:ext cx="9144000" cy="2041585"/>
          </a:xfrm>
          <a:prstGeom prst="rect">
            <a:avLst/>
          </a:prstGeom>
        </p:spPr>
        <p:txBody>
          <a:bodyPr>
            <a:spAutoFit/>
          </a:bodyPr>
          <a:lstStyle/>
          <a:p>
            <a:pPr algn="just">
              <a:lnSpc>
                <a:spcPct val="150000"/>
              </a:lnSpc>
              <a:spcAft>
                <a:spcPts val="800"/>
              </a:spcAft>
            </a:pPr>
            <a:r>
              <a:rPr lang="fr-FR" sz="4000" dirty="0">
                <a:latin typeface="Arial" panose="020B0604020202020204" pitchFamily="34" charset="0"/>
                <a:ea typeface="Calibri" panose="020F0502020204030204" pitchFamily="34" charset="0"/>
                <a:cs typeface="Arial" panose="020B0604020202020204" pitchFamily="34" charset="0"/>
              </a:rPr>
              <a:t>b) </a:t>
            </a:r>
            <a:r>
              <a:rPr lang="fr-FR" sz="4000" dirty="0" err="1" smtClean="0">
                <a:effectLst/>
                <a:latin typeface="Arial" panose="020B0604020202020204" pitchFamily="34" charset="0"/>
                <a:ea typeface="Calibri" panose="020F0502020204030204" pitchFamily="34" charset="0"/>
                <a:cs typeface="Arial" panose="020B0604020202020204" pitchFamily="34" charset="0"/>
              </a:rPr>
              <a:t>Có</a:t>
            </a:r>
            <a:r>
              <a:rPr lang="fr-FR" sz="4000" dirty="0" smtClean="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thể</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vì</a:t>
            </a:r>
            <a:r>
              <a:rPr lang="fr-FR" sz="4000" dirty="0">
                <a:effectLst/>
                <a:latin typeface="Arial" panose="020B0604020202020204" pitchFamily="34" charset="0"/>
                <a:ea typeface="Calibri" panose="020F0502020204030204" pitchFamily="34" charset="0"/>
                <a:cs typeface="Arial" panose="020B0604020202020204" pitchFamily="34" charset="0"/>
              </a:rPr>
              <a:t> 6 &lt; 3 +  4</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fr-FR" sz="4000" dirty="0">
                <a:effectLst/>
                <a:latin typeface="Arial" panose="020B0604020202020204" pitchFamily="34" charset="0"/>
                <a:ea typeface="Calibri" panose="020F0502020204030204" pitchFamily="34" charset="0"/>
                <a:cs typeface="Arial" panose="020B0604020202020204" pitchFamily="34" charset="0"/>
              </a:rPr>
              <a:t>c) </a:t>
            </a:r>
            <a:r>
              <a:rPr lang="fr-FR" sz="4000" dirty="0" err="1" smtClean="0">
                <a:effectLst/>
                <a:latin typeface="Arial" panose="020B0604020202020204" pitchFamily="34" charset="0"/>
                <a:ea typeface="Calibri" panose="020F0502020204030204" pitchFamily="34" charset="0"/>
                <a:cs typeface="Arial" panose="020B0604020202020204" pitchFamily="34" charset="0"/>
              </a:rPr>
              <a:t>Có</a:t>
            </a:r>
            <a:r>
              <a:rPr lang="fr-FR" sz="4000" dirty="0" smtClean="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thể</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vì</a:t>
            </a:r>
            <a:r>
              <a:rPr lang="fr-FR" sz="4000" dirty="0">
                <a:effectLst/>
                <a:latin typeface="Arial" panose="020B0604020202020204" pitchFamily="34" charset="0"/>
                <a:ea typeface="Calibri" panose="020F0502020204030204" pitchFamily="34" charset="0"/>
                <a:cs typeface="Arial" panose="020B0604020202020204" pitchFamily="34" charset="0"/>
              </a:rPr>
              <a:t> 5 &lt; 2 + 4.</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11" name="Group 10"/>
          <p:cNvGrpSpPr/>
          <p:nvPr/>
        </p:nvGrpSpPr>
        <p:grpSpPr>
          <a:xfrm>
            <a:off x="8938831" y="7001974"/>
            <a:ext cx="3674189" cy="2874335"/>
            <a:chOff x="8967422" y="7412665"/>
            <a:chExt cx="3674189" cy="2874335"/>
          </a:xfrm>
        </p:grpSpPr>
        <p:sp>
          <p:nvSpPr>
            <p:cNvPr id="8" name="Isosceles Triangle 7"/>
            <p:cNvSpPr/>
            <p:nvPr/>
          </p:nvSpPr>
          <p:spPr>
            <a:xfrm>
              <a:off x="8967422" y="7412665"/>
              <a:ext cx="3353796" cy="2286000"/>
            </a:xfrm>
            <a:prstGeom prst="triangle">
              <a:avLst>
                <a:gd name="adj" fmla="val 7899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3790496">
              <a:off x="12017589" y="8009696"/>
              <a:ext cx="540157" cy="707886"/>
            </a:xfrm>
            <a:prstGeom prst="rect">
              <a:avLst/>
            </a:prstGeom>
          </p:spPr>
          <p:txBody>
            <a:bodyPr wrap="square">
              <a:spAutoFit/>
            </a:bodyPr>
            <a:lstStyle/>
            <a:p>
              <a:r>
                <a:rPr lang="vi-VN" sz="4000" dirty="0">
                  <a:solidFill>
                    <a:srgbClr val="000000"/>
                  </a:solidFill>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36" name="Rectangle 35"/>
            <p:cNvSpPr/>
            <p:nvPr/>
          </p:nvSpPr>
          <p:spPr>
            <a:xfrm>
              <a:off x="10506394" y="9579114"/>
              <a:ext cx="648497" cy="707886"/>
            </a:xfrm>
            <a:prstGeom prst="rect">
              <a:avLst/>
            </a:prstGeom>
          </p:spPr>
          <p:txBody>
            <a:bodyPr wrap="square">
              <a:spAutoFit/>
            </a:bodyPr>
            <a:lstStyle/>
            <a:p>
              <a:r>
                <a:rPr lang="en-US" sz="4000" dirty="0" smtClean="0">
                  <a:solidFill>
                    <a:srgbClr val="000000"/>
                  </a:solidFill>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37" name="Rectangle 36"/>
            <p:cNvSpPr/>
            <p:nvPr/>
          </p:nvSpPr>
          <p:spPr>
            <a:xfrm rot="19473591">
              <a:off x="9501359" y="8133988"/>
              <a:ext cx="648497" cy="707886"/>
            </a:xfrm>
            <a:prstGeom prst="rect">
              <a:avLst/>
            </a:prstGeom>
          </p:spPr>
          <p:txBody>
            <a:bodyPr wrap="square">
              <a:spAutoFit/>
            </a:bodyPr>
            <a:lstStyle/>
            <a:p>
              <a:r>
                <a:rPr lang="en-US" sz="4000" dirty="0" smtClean="0">
                  <a:solidFill>
                    <a:srgbClr val="000000"/>
                  </a:solidFill>
                  <a:latin typeface="Arial" panose="020B0604020202020204" pitchFamily="34" charset="0"/>
                  <a:cs typeface="Arial" panose="020B0604020202020204" pitchFamily="34" charset="0"/>
                </a:rPr>
                <a:t>6</a:t>
              </a:r>
              <a:endParaRPr lang="en-US" dirty="0">
                <a:latin typeface="Arial" panose="020B0604020202020204" pitchFamily="34" charset="0"/>
                <a:cs typeface="Arial" panose="020B0604020202020204" pitchFamily="34" charset="0"/>
              </a:endParaRPr>
            </a:p>
          </p:txBody>
        </p:sp>
      </p:grpSp>
      <p:grpSp>
        <p:nvGrpSpPr>
          <p:cNvPr id="12" name="Group 11"/>
          <p:cNvGrpSpPr/>
          <p:nvPr/>
        </p:nvGrpSpPr>
        <p:grpSpPr>
          <a:xfrm>
            <a:off x="13604352" y="6647576"/>
            <a:ext cx="3639238" cy="2099410"/>
            <a:chOff x="13604352" y="6647576"/>
            <a:chExt cx="3639238" cy="2099410"/>
          </a:xfrm>
        </p:grpSpPr>
        <p:sp>
          <p:nvSpPr>
            <p:cNvPr id="38" name="Isosceles Triangle 37"/>
            <p:cNvSpPr/>
            <p:nvPr/>
          </p:nvSpPr>
          <p:spPr>
            <a:xfrm>
              <a:off x="13604352" y="6667500"/>
              <a:ext cx="3353796" cy="1404999"/>
            </a:xfrm>
            <a:prstGeom prst="triangle">
              <a:avLst>
                <a:gd name="adj" fmla="val 7423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rot="3790496">
              <a:off x="16619568" y="6822255"/>
              <a:ext cx="540157" cy="707886"/>
            </a:xfrm>
            <a:prstGeom prst="rect">
              <a:avLst/>
            </a:prstGeom>
          </p:spPr>
          <p:txBody>
            <a:bodyPr wrap="square">
              <a:spAutoFit/>
            </a:bodyPr>
            <a:lstStyle/>
            <a:p>
              <a:r>
                <a:rPr lang="en-US" sz="4000" dirty="0" smtClean="0">
                  <a:solidFill>
                    <a:srgbClr val="000000"/>
                  </a:solidFill>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sp>
          <p:nvSpPr>
            <p:cNvPr id="40" name="Rectangle 39"/>
            <p:cNvSpPr/>
            <p:nvPr/>
          </p:nvSpPr>
          <p:spPr>
            <a:xfrm rot="19473591">
              <a:off x="14282597" y="6647576"/>
              <a:ext cx="648497" cy="707886"/>
            </a:xfrm>
            <a:prstGeom prst="rect">
              <a:avLst/>
            </a:prstGeom>
          </p:spPr>
          <p:txBody>
            <a:bodyPr wrap="square">
              <a:spAutoFit/>
            </a:bodyPr>
            <a:lstStyle/>
            <a:p>
              <a:r>
                <a:rPr lang="en-US" sz="4000" dirty="0">
                  <a:solidFill>
                    <a:srgbClr val="000000"/>
                  </a:solidFill>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41" name="Rectangle 40"/>
            <p:cNvSpPr/>
            <p:nvPr/>
          </p:nvSpPr>
          <p:spPr>
            <a:xfrm>
              <a:off x="15252659" y="8039100"/>
              <a:ext cx="648497" cy="707886"/>
            </a:xfrm>
            <a:prstGeom prst="rect">
              <a:avLst/>
            </a:prstGeom>
          </p:spPr>
          <p:txBody>
            <a:bodyPr wrap="square">
              <a:spAutoFit/>
            </a:bodyPr>
            <a:lstStyle/>
            <a:p>
              <a:r>
                <a:rPr lang="en-US" sz="4000" dirty="0" smtClean="0">
                  <a:solidFill>
                    <a:srgbClr val="000000"/>
                  </a:solidFill>
                  <a:latin typeface="Arial" panose="020B0604020202020204" pitchFamily="34" charset="0"/>
                  <a:cs typeface="Arial" panose="020B0604020202020204" pitchFamily="34" charset="0"/>
                </a:rPr>
                <a:t>5</a:t>
              </a:r>
              <a:endParaRPr lang="en-US"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3851807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4" grpId="0"/>
      <p:bldP spid="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517358" y="571500"/>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sp>
      </p:grpSp>
      <p:grpSp>
        <p:nvGrpSpPr>
          <p:cNvPr id="25" name="Group 24"/>
          <p:cNvGrpSpPr/>
          <p:nvPr/>
        </p:nvGrpSpPr>
        <p:grpSpPr>
          <a:xfrm>
            <a:off x="0" y="8599711"/>
            <a:ext cx="1912606" cy="1811617"/>
            <a:chOff x="9639248" y="3663315"/>
            <a:chExt cx="3215601" cy="3215601"/>
          </a:xfrm>
        </p:grpSpPr>
        <p:grpSp>
          <p:nvGrpSpPr>
            <p:cNvPr id="28" name="Group 8"/>
            <p:cNvGrpSpPr/>
            <p:nvPr/>
          </p:nvGrpSpPr>
          <p:grpSpPr>
            <a:xfrm>
              <a:off x="9639248" y="3663315"/>
              <a:ext cx="3215601" cy="3215601"/>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9"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934132" y="4471877"/>
              <a:ext cx="2625831" cy="1598475"/>
            </a:xfrm>
            <a:prstGeom prst="rect">
              <a:avLst/>
            </a:prstGeom>
          </p:spPr>
        </p:pic>
      </p:grpSp>
      <p:grpSp>
        <p:nvGrpSpPr>
          <p:cNvPr id="31" name="Group 30"/>
          <p:cNvGrpSpPr/>
          <p:nvPr/>
        </p:nvGrpSpPr>
        <p:grpSpPr>
          <a:xfrm>
            <a:off x="16344366" y="8599711"/>
            <a:ext cx="1906696" cy="1811617"/>
            <a:chOff x="14043699" y="3663315"/>
            <a:chExt cx="3215601" cy="3215601"/>
          </a:xfrm>
        </p:grpSpPr>
        <p:grpSp>
          <p:nvGrpSpPr>
            <p:cNvPr id="32" name="Group 10"/>
            <p:cNvGrpSpPr/>
            <p:nvPr/>
          </p:nvGrpSpPr>
          <p:grpSpPr>
            <a:xfrm>
              <a:off x="14043699" y="3663315"/>
              <a:ext cx="3215601" cy="3215601"/>
              <a:chOff x="0" y="0"/>
              <a:chExt cx="6350000" cy="6350000"/>
            </a:xfrm>
          </p:grpSpPr>
          <p:sp>
            <p:nvSpPr>
              <p:cNvPr id="34"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3"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084178" y="4054340"/>
              <a:ext cx="1134643" cy="2433550"/>
            </a:xfrm>
            <a:prstGeom prst="rect">
              <a:avLst/>
            </a:prstGeom>
          </p:spPr>
        </p:pic>
      </p:grpSp>
      <p:sp>
        <p:nvSpPr>
          <p:cNvPr id="20" name="Oval Callout 19"/>
          <p:cNvSpPr/>
          <p:nvPr/>
        </p:nvSpPr>
        <p:spPr>
          <a:xfrm>
            <a:off x="8385516" y="52959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18" name="TextBox 17"/>
          <p:cNvSpPr txBox="1"/>
          <p:nvPr/>
        </p:nvSpPr>
        <p:spPr>
          <a:xfrm>
            <a:off x="6248400" y="624870"/>
            <a:ext cx="6241382" cy="784830"/>
          </a:xfrm>
          <a:prstGeom prst="rect">
            <a:avLst/>
          </a:prstGeom>
          <a:noFill/>
        </p:spPr>
        <p:txBody>
          <a:bodyPr wrap="square" rtlCol="0">
            <a:spAutoFit/>
          </a:bodyPr>
          <a:lstStyle/>
          <a:p>
            <a:r>
              <a:rPr lang="en-US" sz="4500" b="1" dirty="0" err="1" smtClean="0">
                <a:solidFill>
                  <a:prstClr val="black"/>
                </a:solidFill>
                <a:latin typeface="Arial" panose="020B0604020202020204" pitchFamily="34" charset="0"/>
                <a:cs typeface="Arial" panose="020B0604020202020204" pitchFamily="34" charset="0"/>
              </a:rPr>
              <a:t>Bài</a:t>
            </a:r>
            <a:r>
              <a:rPr lang="en-US" sz="4500" b="1" dirty="0" smtClean="0">
                <a:solidFill>
                  <a:prstClr val="black"/>
                </a:solidFill>
                <a:latin typeface="Arial" panose="020B0604020202020204" pitchFamily="34" charset="0"/>
                <a:cs typeface="Arial" panose="020B0604020202020204" pitchFamily="34" charset="0"/>
              </a:rPr>
              <a:t> 9.11: (SGK – tr.69)</a:t>
            </a:r>
            <a:endParaRPr lang="en-US" sz="4500" b="1" dirty="0">
              <a:solidFill>
                <a:prstClr val="black"/>
              </a:solidFill>
              <a:latin typeface="Arial" panose="020B0604020202020204" pitchFamily="34" charset="0"/>
              <a:cs typeface="Arial" panose="020B0604020202020204" pitchFamily="34" charset="0"/>
            </a:endParaRPr>
          </a:p>
        </p:txBody>
      </p:sp>
      <p:sp>
        <p:nvSpPr>
          <p:cNvPr id="4" name="Rectangle 3"/>
          <p:cNvSpPr/>
          <p:nvPr/>
        </p:nvSpPr>
        <p:spPr>
          <a:xfrm>
            <a:off x="1159042" y="1483856"/>
            <a:ext cx="16138358" cy="3888244"/>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a) Cho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AB= 1 cm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BC = 7 cm.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tìm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CA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nguyên</a:t>
            </a:r>
            <a:r>
              <a:rPr lang="en-US" sz="4000" dirty="0">
                <a:latin typeface="Arial" panose="020B0604020202020204" pitchFamily="34" charset="0"/>
                <a:ea typeface="Calibri" panose="020F0502020204030204" pitchFamily="34" charset="0"/>
                <a:cs typeface="Arial" panose="020B0604020202020204" pitchFamily="34" charset="0"/>
              </a:rPr>
              <a:t> (cm)</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latin typeface="Arial" panose="020B0604020202020204" pitchFamily="34" charset="0"/>
                <a:ea typeface="Times New Roman" panose="02020603050405020304" pitchFamily="18" charset="0"/>
                <a:cs typeface="Arial" panose="020B0604020202020204" pitchFamily="34" charset="0"/>
              </a:rPr>
              <a:t>b) Cho tam </a:t>
            </a:r>
            <a:r>
              <a:rPr lang="en-US" sz="4000" dirty="0" err="1">
                <a:latin typeface="Arial" panose="020B0604020202020204" pitchFamily="34" charset="0"/>
                <a:ea typeface="Times New Roman" panose="02020603050405020304" pitchFamily="18" charset="0"/>
                <a:cs typeface="Arial" panose="020B0604020202020204" pitchFamily="34" charset="0"/>
              </a:rPr>
              <a:t>giác</a:t>
            </a:r>
            <a:r>
              <a:rPr lang="en-US" sz="4000" dirty="0">
                <a:latin typeface="Arial" panose="020B0604020202020204" pitchFamily="34" charset="0"/>
                <a:ea typeface="Times New Roman" panose="02020603050405020304" pitchFamily="18" charset="0"/>
                <a:cs typeface="Arial" panose="020B0604020202020204" pitchFamily="34" charset="0"/>
              </a:rPr>
              <a:t> ABC </a:t>
            </a:r>
            <a:r>
              <a:rPr lang="en-US" sz="4000" dirty="0" err="1">
                <a:latin typeface="Arial" panose="020B0604020202020204" pitchFamily="34" charset="0"/>
                <a:ea typeface="Times New Roman" panose="02020603050405020304" pitchFamily="18" charset="0"/>
                <a:cs typeface="Arial" panose="020B0604020202020204" pitchFamily="34" charset="0"/>
              </a:rPr>
              <a:t>có</a:t>
            </a:r>
            <a:r>
              <a:rPr lang="en-US" sz="4000" dirty="0">
                <a:latin typeface="Arial" panose="020B0604020202020204" pitchFamily="34" charset="0"/>
                <a:ea typeface="Times New Roman" panose="02020603050405020304" pitchFamily="18" charset="0"/>
                <a:cs typeface="Arial" panose="020B0604020202020204" pitchFamily="34" charset="0"/>
              </a:rPr>
              <a:t> AB= 2 cm, BC = 6 cm </a:t>
            </a:r>
            <a:r>
              <a:rPr lang="en-US" sz="4000" dirty="0" err="1">
                <a:latin typeface="Arial" panose="020B0604020202020204" pitchFamily="34" charset="0"/>
                <a:ea typeface="Times New Roman" panose="02020603050405020304" pitchFamily="18" charset="0"/>
                <a:cs typeface="Arial" panose="020B0604020202020204" pitchFamily="34" charset="0"/>
              </a:rPr>
              <a:t>và</a:t>
            </a:r>
            <a:r>
              <a:rPr lang="en-US" sz="4000" dirty="0">
                <a:latin typeface="Arial" panose="020B0604020202020204" pitchFamily="34" charset="0"/>
                <a:ea typeface="Times New Roman" panose="02020603050405020304" pitchFamily="18" charset="0"/>
                <a:cs typeface="Arial" panose="020B0604020202020204" pitchFamily="34" charset="0"/>
              </a:rPr>
              <a:t> BC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cạnh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lớn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nhất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Hãy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tìm</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độ</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dài</a:t>
            </a:r>
            <a:r>
              <a:rPr lang="en-US" sz="4000" dirty="0">
                <a:latin typeface="Arial" panose="020B0604020202020204" pitchFamily="34" charset="0"/>
                <a:ea typeface="Times New Roman" panose="02020603050405020304" pitchFamily="18" charset="0"/>
                <a:cs typeface="Arial" panose="020B0604020202020204" pitchFamily="34" charset="0"/>
              </a:rPr>
              <a:t> CA, </a:t>
            </a:r>
            <a:r>
              <a:rPr lang="en-US" sz="4000" dirty="0" err="1">
                <a:latin typeface="Arial" panose="020B0604020202020204" pitchFamily="34" charset="0"/>
                <a:ea typeface="Times New Roman" panose="02020603050405020304" pitchFamily="18" charset="0"/>
                <a:cs typeface="Arial" panose="020B0604020202020204" pitchFamily="34" charset="0"/>
              </a:rPr>
              <a:t>biết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rằng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một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số</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nguyên</a:t>
            </a:r>
            <a:r>
              <a:rPr lang="en-US" sz="4000" dirty="0">
                <a:latin typeface="Arial" panose="020B0604020202020204" pitchFamily="34" charset="0"/>
                <a:ea typeface="Times New Roman" panose="02020603050405020304" pitchFamily="18" charset="0"/>
                <a:cs typeface="Arial" panose="020B0604020202020204" pitchFamily="34" charset="0"/>
              </a:rPr>
              <a:t> (cm)</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371600" y="6265042"/>
            <a:ext cx="17586158" cy="2862322"/>
          </a:xfrm>
          <a:prstGeom prst="rect">
            <a:avLst/>
          </a:prstGeom>
        </p:spPr>
        <p:txBody>
          <a:bodyPr wrap="square">
            <a:spAutoFit/>
          </a:bodyPr>
          <a:lstStyle/>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a) </a:t>
            </a:r>
            <a:r>
              <a:rPr lang="fr-FR" sz="4000" dirty="0" err="1">
                <a:latin typeface="Arial" panose="020B0604020202020204" pitchFamily="34" charset="0"/>
                <a:ea typeface="Calibri" panose="020F0502020204030204" pitchFamily="34" charset="0"/>
                <a:cs typeface="Arial" panose="020B0604020202020204" pitchFamily="34" charset="0"/>
              </a:rPr>
              <a:t>Cạnh</a:t>
            </a:r>
            <a:r>
              <a:rPr lang="fr-FR" sz="4000" dirty="0">
                <a:latin typeface="Arial" panose="020B0604020202020204" pitchFamily="34" charset="0"/>
                <a:ea typeface="Calibri" panose="020F0502020204030204" pitchFamily="34" charset="0"/>
                <a:cs typeface="Arial" panose="020B0604020202020204" pitchFamily="34" charset="0"/>
              </a:rPr>
              <a:t> bé </a:t>
            </a:r>
            <a:r>
              <a:rPr lang="fr-FR" sz="4000" dirty="0" err="1">
                <a:latin typeface="Arial" panose="020B0604020202020204" pitchFamily="34" charset="0"/>
                <a:ea typeface="Calibri" panose="020F0502020204030204" pitchFamily="34" charset="0"/>
                <a:cs typeface="Arial" panose="020B0604020202020204" pitchFamily="34" charset="0"/>
              </a:rPr>
              <a:t>nhất</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phải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có</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độ</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dài</a:t>
            </a:r>
            <a:r>
              <a:rPr lang="fr-FR" sz="4000" dirty="0">
                <a:latin typeface="Arial" panose="020B0604020202020204" pitchFamily="34" charset="0"/>
                <a:ea typeface="Calibri" panose="020F0502020204030204" pitchFamily="34" charset="0"/>
                <a:cs typeface="Arial" panose="020B0604020202020204" pitchFamily="34" charset="0"/>
              </a:rPr>
              <a:t> 1 (cm). </a:t>
            </a:r>
            <a:r>
              <a:rPr lang="fr-FR" sz="4000" dirty="0" err="1">
                <a:latin typeface="Arial" panose="020B0604020202020204" pitchFamily="34" charset="0"/>
                <a:ea typeface="Calibri" panose="020F0502020204030204" pitchFamily="34" charset="0"/>
                <a:cs typeface="Arial" panose="020B0604020202020204" pitchFamily="34" charset="0"/>
              </a:rPr>
              <a:t>Đặt</a:t>
            </a:r>
            <a:r>
              <a:rPr lang="fr-FR" sz="4000" dirty="0">
                <a:latin typeface="Arial" panose="020B0604020202020204" pitchFamily="34" charset="0"/>
                <a:ea typeface="Calibri" panose="020F0502020204030204" pitchFamily="34" charset="0"/>
                <a:cs typeface="Arial" panose="020B0604020202020204" pitchFamily="34" charset="0"/>
              </a:rPr>
              <a:t> CA = b (cm) </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4000" dirty="0" smtClean="0">
                <a:latin typeface="Arial" panose="020B0604020202020204" pitchFamily="34" charset="0"/>
                <a:ea typeface="Calibri" panose="020F0502020204030204" pitchFamily="34" charset="0"/>
                <a:cs typeface="Arial" panose="020B0604020202020204" pitchFamily="34" charset="0"/>
              </a:rPr>
              <a:t>    Theo </a:t>
            </a:r>
            <a:r>
              <a:rPr lang="fr-FR" sz="4000" dirty="0" err="1">
                <a:latin typeface="Arial" panose="020B0604020202020204" pitchFamily="34" charset="0"/>
                <a:ea typeface="Calibri" panose="020F0502020204030204" pitchFamily="34" charset="0"/>
                <a:cs typeface="Arial" panose="020B0604020202020204" pitchFamily="34" charset="0"/>
              </a:rPr>
              <a:t>tính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chất</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b là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nguyên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thỏa</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mãn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smtClean="0">
                <a:latin typeface="Arial" panose="020B0604020202020204" pitchFamily="34" charset="0"/>
                <a:ea typeface="Calibri" panose="020F0502020204030204" pitchFamily="34" charset="0"/>
                <a:cs typeface="Arial" panose="020B0604020202020204" pitchFamily="34" charset="0"/>
              </a:rPr>
              <a:t>7 – 1 &lt; b &lt; 7 + 1 </a:t>
            </a: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hay</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a:latin typeface="Arial" panose="020B0604020202020204" pitchFamily="34" charset="0"/>
                <a:ea typeface="Calibri" panose="020F0502020204030204" pitchFamily="34" charset="0"/>
                <a:cs typeface="Arial" panose="020B0604020202020204" pitchFamily="34" charset="0"/>
              </a:rPr>
              <a:t>6 &lt; b &lt; </a:t>
            </a:r>
            <a:r>
              <a:rPr lang="fr-FR" sz="4000" dirty="0" smtClean="0">
                <a:latin typeface="Arial" panose="020B0604020202020204" pitchFamily="34" charset="0"/>
                <a:ea typeface="Calibri" panose="020F0502020204030204" pitchFamily="34" charset="0"/>
                <a:cs typeface="Arial" panose="020B0604020202020204" pitchFamily="34" charset="0"/>
              </a:rPr>
              <a:t>8</a:t>
            </a:r>
            <a:endParaRPr lang="en-US" sz="4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5410200" y="8124472"/>
                <a:ext cx="3409908" cy="1015663"/>
              </a:xfrm>
              <a:prstGeom prst="rect">
                <a:avLst/>
              </a:prstGeom>
            </p:spPr>
            <p:txBody>
              <a:bodyPr wrap="none">
                <a:spAutoFit/>
              </a:bodyPr>
              <a:lstStyle/>
              <a:p>
                <a:pPr lvl="0" algn="just">
                  <a:lnSpc>
                    <a:spcPct val="150000"/>
                  </a:lnSpc>
                </a:pPr>
                <a14:m>
                  <m:oMath xmlns:m="http://schemas.openxmlformats.org/officeDocument/2006/math">
                    <m:r>
                      <a:rPr lang="fr-FR"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chỉ</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 </a:t>
                </a: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7</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410200" y="8124472"/>
                <a:ext cx="3409908" cy="1015663"/>
              </a:xfrm>
              <a:prstGeom prst="rect">
                <a:avLst/>
              </a:prstGeom>
              <a:blipFill>
                <a:blip r:embed="rId12"/>
                <a:stretch>
                  <a:fillRect r="-5188" b="-14458"/>
                </a:stretch>
              </a:blipFill>
            </p:spPr>
            <p:txBody>
              <a:bodyPr/>
              <a:lstStyle/>
              <a:p>
                <a:r>
                  <a:rPr lang="en-US">
                    <a:noFill/>
                  </a:rPr>
                  <a:t> </a:t>
                </a:r>
              </a:p>
            </p:txBody>
          </p:sp>
        </mc:Fallback>
      </mc:AlternateContent>
      <p:sp>
        <p:nvSpPr>
          <p:cNvPr id="12" name="Rectangle 11"/>
          <p:cNvSpPr/>
          <p:nvPr/>
        </p:nvSpPr>
        <p:spPr>
          <a:xfrm>
            <a:off x="6066480" y="9080837"/>
            <a:ext cx="3734292" cy="1015663"/>
          </a:xfrm>
          <a:prstGeom prst="rect">
            <a:avLst/>
          </a:prstGeom>
        </p:spPr>
        <p:txBody>
          <a:bodyPr wrap="none">
            <a:spAutoFit/>
          </a:bodyPr>
          <a:lstStyle/>
          <a:p>
            <a:pPr lvl="0" algn="just">
              <a:lnSpc>
                <a:spcPct val="150000"/>
              </a:lnSpc>
            </a:pPr>
            <a:r>
              <a:rPr lang="fr-FR"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CA = 7 cm.</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72871745"/>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fade">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fade">
                                      <p:cBhvr>
                                        <p:cTn id="32" dur="500"/>
                                        <p:tgtEl>
                                          <p:spTgt spid="1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p:bldP spid="4"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517358" y="571500"/>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sp>
      </p:grpSp>
      <p:grpSp>
        <p:nvGrpSpPr>
          <p:cNvPr id="25" name="Group 24"/>
          <p:cNvGrpSpPr/>
          <p:nvPr/>
        </p:nvGrpSpPr>
        <p:grpSpPr>
          <a:xfrm>
            <a:off x="0" y="8599711"/>
            <a:ext cx="1912606" cy="1811617"/>
            <a:chOff x="9639248" y="3663315"/>
            <a:chExt cx="3215601" cy="3215601"/>
          </a:xfrm>
        </p:grpSpPr>
        <p:grpSp>
          <p:nvGrpSpPr>
            <p:cNvPr id="28" name="Group 8"/>
            <p:cNvGrpSpPr/>
            <p:nvPr/>
          </p:nvGrpSpPr>
          <p:grpSpPr>
            <a:xfrm>
              <a:off x="9639248" y="3663315"/>
              <a:ext cx="3215601" cy="3215601"/>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9"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934132" y="4471877"/>
              <a:ext cx="2625831" cy="1598475"/>
            </a:xfrm>
            <a:prstGeom prst="rect">
              <a:avLst/>
            </a:prstGeom>
          </p:spPr>
        </p:pic>
      </p:grpSp>
      <p:grpSp>
        <p:nvGrpSpPr>
          <p:cNvPr id="31" name="Group 30"/>
          <p:cNvGrpSpPr/>
          <p:nvPr/>
        </p:nvGrpSpPr>
        <p:grpSpPr>
          <a:xfrm>
            <a:off x="16344366" y="8599711"/>
            <a:ext cx="1906696" cy="1811617"/>
            <a:chOff x="14043699" y="3663315"/>
            <a:chExt cx="3215601" cy="3215601"/>
          </a:xfrm>
        </p:grpSpPr>
        <p:grpSp>
          <p:nvGrpSpPr>
            <p:cNvPr id="32" name="Group 10"/>
            <p:cNvGrpSpPr/>
            <p:nvPr/>
          </p:nvGrpSpPr>
          <p:grpSpPr>
            <a:xfrm>
              <a:off x="14043699" y="3663315"/>
              <a:ext cx="3215601" cy="3215601"/>
              <a:chOff x="0" y="0"/>
              <a:chExt cx="6350000" cy="6350000"/>
            </a:xfrm>
          </p:grpSpPr>
          <p:sp>
            <p:nvSpPr>
              <p:cNvPr id="34"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3"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084178" y="4054340"/>
              <a:ext cx="1134643" cy="2433550"/>
            </a:xfrm>
            <a:prstGeom prst="rect">
              <a:avLst/>
            </a:prstGeom>
          </p:spPr>
        </p:pic>
      </p:grpSp>
      <p:sp>
        <p:nvSpPr>
          <p:cNvPr id="20" name="Oval Callout 19"/>
          <p:cNvSpPr/>
          <p:nvPr/>
        </p:nvSpPr>
        <p:spPr>
          <a:xfrm>
            <a:off x="8385516" y="53721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6248400" y="624870"/>
            <a:ext cx="6241382"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9.11: (SGK – tr.69)</a:t>
            </a:r>
            <a:endPar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1159042" y="1483856"/>
            <a:ext cx="16138358" cy="388824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Cho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 1 cm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BC = 7 cm.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tìm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độ</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dài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một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nguyên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 Cho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AB= 2 cm, BC = 6 cm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lớn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nhất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tìm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độ</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dài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CA,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một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nguyên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(cm)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908338" y="6433847"/>
            <a:ext cx="17586158" cy="2862322"/>
          </a:xfrm>
          <a:prstGeom prst="rect">
            <a:avLst/>
          </a:prstGeom>
        </p:spPr>
        <p:txBody>
          <a:bodyPr wrap="square">
            <a:spAutoFit/>
          </a:bodyPr>
          <a:lstStyle/>
          <a:p>
            <a:pPr lvl="0" algn="just">
              <a:lnSpc>
                <a:spcPct val="150000"/>
              </a:lnSpc>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b) </a:t>
            </a:r>
            <a:r>
              <a:rPr lang="fr-FR"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Đặt</a:t>
            </a: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CA </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là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nguyên</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 6 </a:t>
            </a:r>
          </a:p>
          <a:p>
            <a:pPr lvl="0" algn="just">
              <a:lnSpc>
                <a:spcPct val="150000"/>
              </a:lnSpc>
            </a:pP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Theo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Định</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lí</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thỏa</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mãn</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6 &lt; 2 + b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tức</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a:t>
            </a: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&gt; 4</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lvl="0" algn="just">
              <a:lnSpc>
                <a:spcPct val="150000"/>
              </a:lnSpc>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 </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b = 6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hoặc</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 5.</a:t>
            </a:r>
          </a:p>
        </p:txBody>
      </p:sp>
      <p:sp>
        <p:nvSpPr>
          <p:cNvPr id="19" name="Rectangle 18"/>
          <p:cNvSpPr/>
          <p:nvPr/>
        </p:nvSpPr>
        <p:spPr>
          <a:xfrm>
            <a:off x="3048000" y="9082881"/>
            <a:ext cx="7370479" cy="1015663"/>
          </a:xfrm>
          <a:prstGeom prst="rect">
            <a:avLst/>
          </a:prstGeom>
        </p:spPr>
        <p:txBody>
          <a:bodyPr wrap="none">
            <a:spAutoFit/>
          </a:bodyPr>
          <a:lstStyle/>
          <a:p>
            <a:pPr lvl="0" algn="just">
              <a:lnSpc>
                <a:spcPct val="150000"/>
              </a:lnSpc>
            </a:pPr>
            <a:r>
              <a:rPr lang="fr-FR"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CA = </a:t>
            </a: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6 cm </a:t>
            </a:r>
            <a:r>
              <a:rPr lang="fr-FR"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hoặc</a:t>
            </a: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CA = 5 cm</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74023497"/>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2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230600" cy="9934286"/>
            <a:chOff x="0" y="0"/>
            <a:chExt cx="5920967" cy="3624054"/>
          </a:xfrm>
        </p:grpSpPr>
        <p:sp>
          <p:nvSpPr>
            <p:cNvPr id="3"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28" name="Group 27"/>
          <p:cNvGrpSpPr/>
          <p:nvPr/>
        </p:nvGrpSpPr>
        <p:grpSpPr>
          <a:xfrm>
            <a:off x="66493" y="-247075"/>
            <a:ext cx="2667000" cy="2572287"/>
            <a:chOff x="1028700" y="3663315"/>
            <a:chExt cx="3215601" cy="3215601"/>
          </a:xfrm>
        </p:grpSpPr>
        <p:grpSp>
          <p:nvGrpSpPr>
            <p:cNvPr id="29" name="Group 4"/>
            <p:cNvGrpSpPr/>
            <p:nvPr/>
          </p:nvGrpSpPr>
          <p:grpSpPr>
            <a:xfrm>
              <a:off x="1028700" y="3663315"/>
              <a:ext cx="3215601" cy="3215601"/>
              <a:chOff x="0" y="0"/>
              <a:chExt cx="6350000" cy="6350000"/>
            </a:xfrm>
          </p:grpSpPr>
          <p:sp>
            <p:nvSpPr>
              <p:cNvPr id="3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0"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03810" y="4412692"/>
              <a:ext cx="2065380" cy="1716847"/>
            </a:xfrm>
            <a:prstGeom prst="rect">
              <a:avLst/>
            </a:prstGeom>
          </p:spPr>
        </p:pic>
      </p:grpSp>
      <p:grpSp>
        <p:nvGrpSpPr>
          <p:cNvPr id="32" name="Group 31"/>
          <p:cNvGrpSpPr/>
          <p:nvPr/>
        </p:nvGrpSpPr>
        <p:grpSpPr>
          <a:xfrm>
            <a:off x="15456657" y="-57131"/>
            <a:ext cx="2643250" cy="2572287"/>
            <a:chOff x="9639248" y="3663315"/>
            <a:chExt cx="3215601" cy="3215601"/>
          </a:xfrm>
        </p:grpSpPr>
        <p:grpSp>
          <p:nvGrpSpPr>
            <p:cNvPr id="33" name="Group 8"/>
            <p:cNvGrpSpPr/>
            <p:nvPr/>
          </p:nvGrpSpPr>
          <p:grpSpPr>
            <a:xfrm>
              <a:off x="9639248" y="3663315"/>
              <a:ext cx="3215601" cy="3215601"/>
              <a:chOff x="0" y="0"/>
              <a:chExt cx="6350000" cy="6350000"/>
            </a:xfrm>
          </p:grpSpPr>
          <p:sp>
            <p:nvSpPr>
              <p:cNvPr id="35"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934132" y="4471877"/>
              <a:ext cx="2625831" cy="1598475"/>
            </a:xfrm>
            <a:prstGeom prst="rect">
              <a:avLst/>
            </a:prstGeom>
          </p:spPr>
        </p:pic>
      </p:grpSp>
      <p:sp>
        <p:nvSpPr>
          <p:cNvPr id="6" name="Rectangle 5"/>
          <p:cNvSpPr/>
          <p:nvPr/>
        </p:nvSpPr>
        <p:spPr>
          <a:xfrm>
            <a:off x="1295400" y="2413107"/>
            <a:ext cx="15976040" cy="901593"/>
          </a:xfrm>
          <a:prstGeom prst="rect">
            <a:avLst/>
          </a:prstGeom>
        </p:spPr>
        <p:txBody>
          <a:bodyPr wrap="none">
            <a:spAutoFit/>
          </a:bodyPr>
          <a:lstStyle/>
          <a:p>
            <a:pPr algn="just">
              <a:lnSpc>
                <a:spcPct val="150000"/>
              </a:lnSpc>
              <a:spcAft>
                <a:spcPts val="800"/>
              </a:spcAft>
            </a:pP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Câu</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1. </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Cho ΔABC,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em</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hãy</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chọn</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đáp</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án</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sai</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đáp</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án</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sau</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6" name="TextBox 12"/>
          <p:cNvSpPr txBox="1"/>
          <p:nvPr/>
        </p:nvSpPr>
        <p:spPr>
          <a:xfrm>
            <a:off x="4572000" y="1362119"/>
            <a:ext cx="9179551" cy="809581"/>
          </a:xfrm>
          <a:prstGeom prst="rect">
            <a:avLst/>
          </a:prstGeom>
        </p:spPr>
        <p:txBody>
          <a:bodyPr wrap="square" lIns="0" tIns="0" rIns="0" bIns="0" rtlCol="0" anchor="t">
            <a:spAutoFit/>
          </a:bodyPr>
          <a:lstStyle/>
          <a:p>
            <a:pPr algn="ctr">
              <a:lnSpc>
                <a:spcPts val="6875"/>
              </a:lnSpc>
            </a:pPr>
            <a:r>
              <a:rPr lang="en-US" sz="5000" b="1" dirty="0" smtClean="0">
                <a:solidFill>
                  <a:srgbClr val="FFFF00"/>
                </a:solidFill>
                <a:latin typeface="Arial" panose="020B0604020202020204" pitchFamily="34" charset="0"/>
                <a:cs typeface="Arial" panose="020B0604020202020204" pitchFamily="34" charset="0"/>
              </a:rPr>
              <a:t>BÀI TẬP TRẮC NGHIỆM</a:t>
            </a:r>
            <a:endParaRPr lang="en-US" sz="5000" b="1" dirty="0">
              <a:solidFill>
                <a:srgbClr val="FFFF00"/>
              </a:solidFill>
              <a:latin typeface="Arial" panose="020B0604020202020204" pitchFamily="34" charset="0"/>
              <a:cs typeface="Arial" panose="020B0604020202020204" pitchFamily="34" charset="0"/>
            </a:endParaRPr>
          </a:p>
        </p:txBody>
      </p:sp>
      <p:pic>
        <p:nvPicPr>
          <p:cNvPr id="63"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8385131" y="8268583"/>
            <a:ext cx="1796578" cy="1864154"/>
          </a:xfrm>
          <a:prstGeom prst="rect">
            <a:avLst/>
          </a:prstGeom>
        </p:spPr>
      </p:pic>
      <p:sp>
        <p:nvSpPr>
          <p:cNvPr id="64" name="Đáp án đúng">
            <a:extLst>
              <a:ext uri="{FF2B5EF4-FFF2-40B4-BE49-F238E27FC236}">
                <a16:creationId xmlns:a16="http://schemas.microsoft.com/office/drawing/2014/main" xmlns="" id="{8B66CBE4-2DB9-BCF7-D1C4-281B894BFE17}"/>
              </a:ext>
            </a:extLst>
          </p:cNvPr>
          <p:cNvSpPr/>
          <p:nvPr/>
        </p:nvSpPr>
        <p:spPr>
          <a:xfrm>
            <a:off x="9651025" y="5824888"/>
            <a:ext cx="6952875"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ctr">
              <a:lnSpc>
                <a:spcPts val="1800"/>
              </a:lnSpc>
              <a:spcAft>
                <a:spcPts val="1200"/>
              </a:spcAft>
            </a:pPr>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65" name="Đáp án sai 1">
            <a:extLst>
              <a:ext uri="{FF2B5EF4-FFF2-40B4-BE49-F238E27FC236}">
                <a16:creationId xmlns:a16="http://schemas.microsoft.com/office/drawing/2014/main" xmlns="" id="{3FCD9830-5FD1-BD44-878B-228BD96CE996}"/>
              </a:ext>
            </a:extLst>
          </p:cNvPr>
          <p:cNvSpPr/>
          <p:nvPr/>
        </p:nvSpPr>
        <p:spPr>
          <a:xfrm>
            <a:off x="1768880" y="5824889"/>
            <a:ext cx="6985664"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algn="ctr">
              <a:lnSpc>
                <a:spcPts val="1800"/>
              </a:lnSpc>
              <a:spcAft>
                <a:spcPts val="1200"/>
              </a:spcAft>
            </a:pPr>
            <a:endParaRPr lang="en-US" sz="1800" dirty="0">
              <a:solidFill>
                <a:srgbClr val="000000"/>
              </a:solidFill>
              <a:latin typeface="Times New Roman" panose="02020603050405020304" pitchFamily="18" charset="0"/>
              <a:ea typeface="Times New Roman" panose="02020603050405020304" pitchFamily="18" charset="0"/>
            </a:endParaRPr>
          </a:p>
        </p:txBody>
      </p:sp>
      <p:sp>
        <p:nvSpPr>
          <p:cNvPr id="66" name="Đáp án sai 2">
            <a:extLst>
              <a:ext uri="{FF2B5EF4-FFF2-40B4-BE49-F238E27FC236}">
                <a16:creationId xmlns:a16="http://schemas.microsoft.com/office/drawing/2014/main" xmlns="" id="{6A919885-0285-0403-1E09-FA94D8BC080B}"/>
              </a:ext>
            </a:extLst>
          </p:cNvPr>
          <p:cNvSpPr/>
          <p:nvPr/>
        </p:nvSpPr>
        <p:spPr>
          <a:xfrm>
            <a:off x="9651025" y="3867747"/>
            <a:ext cx="6952875" cy="158063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7" name="Đáp án sai 3">
            <a:extLst>
              <a:ext uri="{FF2B5EF4-FFF2-40B4-BE49-F238E27FC236}">
                <a16:creationId xmlns:a16="http://schemas.microsoft.com/office/drawing/2014/main" xmlns="" id="{2E7D83A4-3758-8699-4DD0-010A80780539}"/>
              </a:ext>
            </a:extLst>
          </p:cNvPr>
          <p:cNvSpPr/>
          <p:nvPr/>
        </p:nvSpPr>
        <p:spPr>
          <a:xfrm>
            <a:off x="1752600" y="3868541"/>
            <a:ext cx="6985664" cy="15790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ctr">
              <a:lnSpc>
                <a:spcPts val="1800"/>
              </a:lnSpc>
              <a:spcAft>
                <a:spcPts val="1200"/>
              </a:spcAft>
            </a:pPr>
            <a:endParaRPr lang="en-US" sz="1800" dirty="0">
              <a:solidFill>
                <a:srgbClr val="000000"/>
              </a:solidFill>
              <a:effectLst/>
              <a:latin typeface="Times New Roman" panose="02020603050405020304" pitchFamily="18" charset="0"/>
              <a:ea typeface="Times New Roman" panose="02020603050405020304" pitchFamily="18" charset="0"/>
            </a:endParaRPr>
          </a:p>
        </p:txBody>
      </p:sp>
      <p:pic>
        <p:nvPicPr>
          <p:cNvPr id="68" name="Picture 5">
            <a:extLst>
              <a:ext uri="{FF2B5EF4-FFF2-40B4-BE49-F238E27FC236}">
                <a16:creationId xmlns:a16="http://schemas.microsoft.com/office/drawing/2014/main" xmlns="" id="{31EA41D2-9796-7E4F-2882-9DC49D5A8C0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196078" y="6067964"/>
            <a:ext cx="1303799" cy="1134831"/>
          </a:xfrm>
          <a:prstGeom prst="rect">
            <a:avLst/>
          </a:prstGeom>
        </p:spPr>
      </p:pic>
      <p:pic>
        <p:nvPicPr>
          <p:cNvPr id="69" name="Picture 68">
            <a:extLst>
              <a:ext uri="{FF2B5EF4-FFF2-40B4-BE49-F238E27FC236}">
                <a16:creationId xmlns:a16="http://schemas.microsoft.com/office/drawing/2014/main" xmlns="" id="{4B31FD67-694B-8D1E-89C7-5C3C61578F6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128593" y="4068002"/>
            <a:ext cx="1303454" cy="1161258"/>
          </a:xfrm>
          <a:prstGeom prst="rect">
            <a:avLst/>
          </a:prstGeom>
        </p:spPr>
      </p:pic>
      <p:pic>
        <p:nvPicPr>
          <p:cNvPr id="70"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395684" y="3991019"/>
            <a:ext cx="1342580" cy="1196116"/>
          </a:xfrm>
          <a:prstGeom prst="rect">
            <a:avLst/>
          </a:prstGeom>
        </p:spPr>
      </p:pic>
      <p:pic>
        <p:nvPicPr>
          <p:cNvPr id="71"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330108" y="5930794"/>
            <a:ext cx="1352839" cy="1205257"/>
          </a:xfrm>
          <a:prstGeom prst="rect">
            <a:avLst/>
          </a:prstGeom>
        </p:spPr>
      </p:pic>
      <p:sp>
        <p:nvSpPr>
          <p:cNvPr id="73" name="Rectangle 72"/>
          <p:cNvSpPr/>
          <p:nvPr/>
        </p:nvSpPr>
        <p:spPr>
          <a:xfrm>
            <a:off x="1981200" y="3402595"/>
            <a:ext cx="13944600" cy="3888244"/>
          </a:xfrm>
          <a:prstGeom prst="rect">
            <a:avLst/>
          </a:prstGeom>
        </p:spPr>
        <p:txBody>
          <a:bodyPr wrap="square">
            <a:spAutoFit/>
          </a:bodyPr>
          <a:lstStyle/>
          <a:p>
            <a:pPr algn="just">
              <a:lnSpc>
                <a:spcPct val="3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AB +  BC  &gt; </a:t>
            </a:r>
            <a:r>
              <a:rPr lang="en-US" sz="4000" dirty="0" smtClean="0">
                <a:latin typeface="Arial" panose="020B0604020202020204" pitchFamily="34" charset="0"/>
                <a:ea typeface="Calibri" panose="020F0502020204030204" pitchFamily="34" charset="0"/>
                <a:cs typeface="Arial" panose="020B0604020202020204" pitchFamily="34" charset="0"/>
              </a:rPr>
              <a:t>AC</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B</a:t>
            </a:r>
            <a:r>
              <a:rPr lang="en-US" sz="4000" dirty="0">
                <a:latin typeface="Arial" panose="020B0604020202020204" pitchFamily="34" charset="0"/>
                <a:ea typeface="Calibri" panose="020F0502020204030204" pitchFamily="34" charset="0"/>
                <a:cs typeface="Arial" panose="020B0604020202020204" pitchFamily="34" charset="0"/>
              </a:rPr>
              <a:t>. BC – AB &lt; AC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3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 BC  - AB &lt; AC &lt; BC + </a:t>
            </a:r>
            <a:r>
              <a:rPr lang="en-US" sz="4000" dirty="0" smtClean="0">
                <a:latin typeface="Arial" panose="020B0604020202020204" pitchFamily="34" charset="0"/>
                <a:ea typeface="Calibri" panose="020F0502020204030204" pitchFamily="34" charset="0"/>
                <a:cs typeface="Arial" panose="020B0604020202020204" pitchFamily="34" charset="0"/>
              </a:rPr>
              <a:t>AB</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D</a:t>
            </a:r>
            <a:r>
              <a:rPr lang="en-US" sz="4000" dirty="0">
                <a:latin typeface="Arial" panose="020B0604020202020204" pitchFamily="34" charset="0"/>
                <a:ea typeface="Calibri" panose="020F0502020204030204" pitchFamily="34" charset="0"/>
                <a:cs typeface="Arial" panose="020B0604020202020204" pitchFamily="34" charset="0"/>
              </a:rPr>
              <a:t>. AB  - AC &gt; 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014136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4"/>
                                        </p:tgtEl>
                                        <p:attrNameLst>
                                          <p:attrName>fillcolor</p:attrName>
                                        </p:attrNameLst>
                                      </p:cBhvr>
                                      <p:to>
                                        <a:srgbClr val="92D050"/>
                                      </p:to>
                                    </p:animClr>
                                    <p:set>
                                      <p:cBhvr>
                                        <p:cTn id="7" dur="500" fill="hold"/>
                                        <p:tgtEl>
                                          <p:spTgt spid="64"/>
                                        </p:tgtEl>
                                        <p:attrNameLst>
                                          <p:attrName>fill.type</p:attrName>
                                        </p:attrNameLst>
                                      </p:cBhvr>
                                      <p:to>
                                        <p:strVal val="solid"/>
                                      </p:to>
                                    </p:set>
                                    <p:set>
                                      <p:cBhvr>
                                        <p:cTn id="8" dur="500" fill="hold"/>
                                        <p:tgtEl>
                                          <p:spTgt spid="64"/>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68"/>
                                        </p:tgtEl>
                                        <p:attrNameLst>
                                          <p:attrName>style.visibility</p:attrName>
                                        </p:attrNameLst>
                                      </p:cBhvr>
                                      <p:to>
                                        <p:strVal val="visible"/>
                                      </p:to>
                                    </p:set>
                                  </p:childTnLst>
                                </p:cTn>
                              </p:par>
                              <p:par>
                                <p:cTn id="11" presetID="26" presetClass="emph" presetSubtype="0" repeatCount="4000" fill="hold" grpId="1" nodeType="withEffect">
                                  <p:stCondLst>
                                    <p:cond delay="0"/>
                                  </p:stCondLst>
                                  <p:childTnLst>
                                    <p:animEffect transition="out" filter="fade">
                                      <p:cBhvr>
                                        <p:cTn id="12" dur="500" tmFilter="0, 0; .2, .5; .8, .5; 1, 0"/>
                                        <p:tgtEl>
                                          <p:spTgt spid="64"/>
                                        </p:tgtEl>
                                      </p:cBhvr>
                                    </p:animEffect>
                                    <p:animScale>
                                      <p:cBhvr>
                                        <p:cTn id="13" dur="250" autoRev="1" fill="hold"/>
                                        <p:tgtEl>
                                          <p:spTgt spid="64"/>
                                        </p:tgtEl>
                                      </p:cBhvr>
                                      <p:by x="105000" y="105000"/>
                                    </p:animScale>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65"/>
                                        </p:tgtEl>
                                        <p:attrNameLst>
                                          <p:attrName>fillcolor</p:attrName>
                                        </p:attrNameLst>
                                      </p:cBhvr>
                                      <p:to>
                                        <a:srgbClr val="D99694"/>
                                      </p:to>
                                    </p:animClr>
                                    <p:set>
                                      <p:cBhvr>
                                        <p:cTn id="19" dur="500" fill="hold"/>
                                        <p:tgtEl>
                                          <p:spTgt spid="65"/>
                                        </p:tgtEl>
                                        <p:attrNameLst>
                                          <p:attrName>fill.type</p:attrName>
                                        </p:attrNameLst>
                                      </p:cBhvr>
                                      <p:to>
                                        <p:strVal val="solid"/>
                                      </p:to>
                                    </p:set>
                                    <p:set>
                                      <p:cBhvr>
                                        <p:cTn id="20" dur="500" fill="hold"/>
                                        <p:tgtEl>
                                          <p:spTgt spid="65"/>
                                        </p:tgtEl>
                                        <p:attrNameLst>
                                          <p:attrName>fill.on</p:attrName>
                                        </p:attrNameLst>
                                      </p:cBhvr>
                                      <p:to>
                                        <p:strVal val="tru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26" presetClass="emph" presetSubtype="0" repeatCount="4000" fill="hold" grpId="1"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childTnLst>
                          </p:cTn>
                        </p:par>
                      </p:childTnLst>
                    </p:cTn>
                  </p:par>
                </p:childTnLst>
              </p:cTn>
              <p:nextCondLst>
                <p:cond evt="onClick" delay="0">
                  <p:tgtEl>
                    <p:spTgt spid="65"/>
                  </p:tgtEl>
                </p:cond>
              </p:nextCondLst>
            </p:seq>
            <p:seq concurrent="1" nextAc="seek">
              <p:cTn id="26" restart="whenNotActive" fill="hold" evtFilter="cancelBubble" nodeType="interactiveSeq">
                <p:stCondLst>
                  <p:cond evt="onClick" delay="0">
                    <p:tgtEl>
                      <p:spTgt spid="6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6"/>
                                        </p:tgtEl>
                                        <p:attrNameLst>
                                          <p:attrName>fillcolor</p:attrName>
                                        </p:attrNameLst>
                                      </p:cBhvr>
                                      <p:to>
                                        <a:srgbClr val="D99694"/>
                                      </p:to>
                                    </p:animClr>
                                    <p:set>
                                      <p:cBhvr>
                                        <p:cTn id="31" dur="500" fill="hold"/>
                                        <p:tgtEl>
                                          <p:spTgt spid="66"/>
                                        </p:tgtEl>
                                        <p:attrNameLst>
                                          <p:attrName>fill.type</p:attrName>
                                        </p:attrNameLst>
                                      </p:cBhvr>
                                      <p:to>
                                        <p:strVal val="solid"/>
                                      </p:to>
                                    </p:set>
                                    <p:set>
                                      <p:cBhvr>
                                        <p:cTn id="32" dur="500" fill="hold"/>
                                        <p:tgtEl>
                                          <p:spTgt spid="66"/>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9"/>
                                          </p:stCondLst>
                                        </p:cTn>
                                        <p:tgtEl>
                                          <p:spTgt spid="6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66"/>
                                        </p:tgtEl>
                                      </p:cBhvr>
                                    </p:animEffect>
                                    <p:animScale>
                                      <p:cBhvr>
                                        <p:cTn id="37"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67"/>
                                        </p:tgtEl>
                                        <p:attrNameLst>
                                          <p:attrName>fillcolor</p:attrName>
                                        </p:attrNameLst>
                                      </p:cBhvr>
                                      <p:to>
                                        <a:srgbClr val="D99694"/>
                                      </p:to>
                                    </p:animClr>
                                    <p:set>
                                      <p:cBhvr>
                                        <p:cTn id="43" dur="500" fill="hold"/>
                                        <p:tgtEl>
                                          <p:spTgt spid="67"/>
                                        </p:tgtEl>
                                        <p:attrNameLst>
                                          <p:attrName>fill.type</p:attrName>
                                        </p:attrNameLst>
                                      </p:cBhvr>
                                      <p:to>
                                        <p:strVal val="solid"/>
                                      </p:to>
                                    </p:set>
                                    <p:set>
                                      <p:cBhvr>
                                        <p:cTn id="44" dur="500" fill="hold"/>
                                        <p:tgtEl>
                                          <p:spTgt spid="67"/>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9"/>
                                          </p:stCondLst>
                                        </p:cTn>
                                        <p:tgtEl>
                                          <p:spTgt spid="70"/>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67"/>
                                        </p:tgtEl>
                                      </p:cBhvr>
                                    </p:animEffect>
                                    <p:animScale>
                                      <p:cBhvr>
                                        <p:cTn id="49" dur="250" autoRev="1" fill="hold"/>
                                        <p:tgtEl>
                                          <p:spTgt spid="67"/>
                                        </p:tgtEl>
                                      </p:cBhvr>
                                      <p:by x="105000" y="105000"/>
                                    </p:animScale>
                                  </p:childTnLst>
                                </p:cTn>
                              </p:par>
                            </p:childTnLst>
                          </p:cTn>
                        </p:par>
                      </p:childTnLst>
                    </p:cTn>
                  </p:par>
                </p:childTnLst>
              </p:cTn>
              <p:nextCondLst>
                <p:cond evt="onClick" delay="0">
                  <p:tgtEl>
                    <p:spTgt spid="67"/>
                  </p:tgtEl>
                </p:cond>
              </p:nextCondLst>
            </p:seq>
          </p:childTnLst>
        </p:cTn>
      </p:par>
    </p:tnLst>
    <p:bldLst>
      <p:bldP spid="64" grpId="1" animBg="1"/>
      <p:bldP spid="65" grpId="1" animBg="1"/>
      <p:bldP spid="66" grpId="1" animBg="1"/>
      <p:bldP spid="6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230600" cy="9934286"/>
            <a:chOff x="0" y="0"/>
            <a:chExt cx="5920967" cy="3624054"/>
          </a:xfrm>
        </p:grpSpPr>
        <p:sp>
          <p:nvSpPr>
            <p:cNvPr id="3"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28" name="Group 27"/>
          <p:cNvGrpSpPr/>
          <p:nvPr/>
        </p:nvGrpSpPr>
        <p:grpSpPr>
          <a:xfrm>
            <a:off x="66493" y="-247075"/>
            <a:ext cx="2667000" cy="2572287"/>
            <a:chOff x="1028700" y="3663315"/>
            <a:chExt cx="3215601" cy="3215601"/>
          </a:xfrm>
        </p:grpSpPr>
        <p:grpSp>
          <p:nvGrpSpPr>
            <p:cNvPr id="29" name="Group 4"/>
            <p:cNvGrpSpPr/>
            <p:nvPr/>
          </p:nvGrpSpPr>
          <p:grpSpPr>
            <a:xfrm>
              <a:off x="1028700" y="3663315"/>
              <a:ext cx="3215601" cy="3215601"/>
              <a:chOff x="0" y="0"/>
              <a:chExt cx="6350000" cy="6350000"/>
            </a:xfrm>
          </p:grpSpPr>
          <p:sp>
            <p:nvSpPr>
              <p:cNvPr id="3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0"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03810" y="4412692"/>
              <a:ext cx="2065380" cy="1716847"/>
            </a:xfrm>
            <a:prstGeom prst="rect">
              <a:avLst/>
            </a:prstGeom>
          </p:spPr>
        </p:pic>
      </p:grpSp>
      <p:grpSp>
        <p:nvGrpSpPr>
          <p:cNvPr id="32" name="Group 31"/>
          <p:cNvGrpSpPr/>
          <p:nvPr/>
        </p:nvGrpSpPr>
        <p:grpSpPr>
          <a:xfrm>
            <a:off x="15456657" y="-57131"/>
            <a:ext cx="2643250" cy="2572287"/>
            <a:chOff x="9639248" y="3663315"/>
            <a:chExt cx="3215601" cy="3215601"/>
          </a:xfrm>
        </p:grpSpPr>
        <p:grpSp>
          <p:nvGrpSpPr>
            <p:cNvPr id="33" name="Group 8"/>
            <p:cNvGrpSpPr/>
            <p:nvPr/>
          </p:nvGrpSpPr>
          <p:grpSpPr>
            <a:xfrm>
              <a:off x="9639248" y="3663315"/>
              <a:ext cx="3215601" cy="3215601"/>
              <a:chOff x="0" y="0"/>
              <a:chExt cx="6350000" cy="6350000"/>
            </a:xfrm>
          </p:grpSpPr>
          <p:sp>
            <p:nvSpPr>
              <p:cNvPr id="35"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934132" y="4471877"/>
              <a:ext cx="2625831" cy="1598475"/>
            </a:xfrm>
            <a:prstGeom prst="rect">
              <a:avLst/>
            </a:prstGeom>
          </p:spPr>
        </p:pic>
      </p:grpSp>
      <p:sp>
        <p:nvSpPr>
          <p:cNvPr id="26" name="TextBox 12"/>
          <p:cNvSpPr txBox="1"/>
          <p:nvPr/>
        </p:nvSpPr>
        <p:spPr>
          <a:xfrm>
            <a:off x="4572000" y="1362119"/>
            <a:ext cx="9179551" cy="809581"/>
          </a:xfrm>
          <a:prstGeom prst="rect">
            <a:avLst/>
          </a:prstGeom>
        </p:spPr>
        <p:txBody>
          <a:bodyPr wrap="square" lIns="0" tIns="0" rIns="0" bIns="0" rtlCol="0" anchor="t">
            <a:spAutoFit/>
          </a:bodyPr>
          <a:lstStyle/>
          <a:p>
            <a:pPr marL="0" marR="0" lvl="0" indent="0" algn="ctr" defTabSz="914400" rtl="0" eaLnBrk="1" fontAlgn="auto" latinLnBrk="0" hangingPunct="1">
              <a:lnSpc>
                <a:spcPts val="6875"/>
              </a:lnSpc>
              <a:spcBef>
                <a:spcPts val="0"/>
              </a:spcBef>
              <a:spcAft>
                <a:spcPts val="0"/>
              </a:spcAft>
              <a:buClrTx/>
              <a:buSzTx/>
              <a:buFontTx/>
              <a:buNone/>
              <a:tabLst/>
              <a:defRPr/>
            </a:pPr>
            <a:r>
              <a:rPr kumimoji="0" lang="en-US" sz="50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BÀI TẬP TRẮC NGHIỆM</a:t>
            </a:r>
            <a:endParaRPr kumimoji="0" lang="en-US" sz="5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63"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8712792" y="8987378"/>
            <a:ext cx="1071493" cy="1111796"/>
          </a:xfrm>
          <a:prstGeom prst="rect">
            <a:avLst/>
          </a:prstGeom>
        </p:spPr>
      </p:pic>
      <p:sp>
        <p:nvSpPr>
          <p:cNvPr id="64" name="Đáp án đúng">
            <a:extLst>
              <a:ext uri="{FF2B5EF4-FFF2-40B4-BE49-F238E27FC236}">
                <a16:creationId xmlns:a16="http://schemas.microsoft.com/office/drawing/2014/main" xmlns="" id="{8B66CBE4-2DB9-BCF7-D1C4-281B894BFE17}"/>
              </a:ext>
            </a:extLst>
          </p:cNvPr>
          <p:cNvSpPr/>
          <p:nvPr/>
        </p:nvSpPr>
        <p:spPr>
          <a:xfrm>
            <a:off x="1810753" y="7549879"/>
            <a:ext cx="6952875"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5" name="Đáp án sai 1">
            <a:extLst>
              <a:ext uri="{FF2B5EF4-FFF2-40B4-BE49-F238E27FC236}">
                <a16:creationId xmlns:a16="http://schemas.microsoft.com/office/drawing/2014/main" xmlns="" id="{3FCD9830-5FD1-BD44-878B-228BD96CE996}"/>
              </a:ext>
            </a:extLst>
          </p:cNvPr>
          <p:cNvSpPr/>
          <p:nvPr/>
        </p:nvSpPr>
        <p:spPr>
          <a:xfrm>
            <a:off x="9651025" y="7549879"/>
            <a:ext cx="6985664"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6" name="Đáp án sai 2">
            <a:extLst>
              <a:ext uri="{FF2B5EF4-FFF2-40B4-BE49-F238E27FC236}">
                <a16:creationId xmlns:a16="http://schemas.microsoft.com/office/drawing/2014/main" xmlns="" id="{6A919885-0285-0403-1E09-FA94D8BC080B}"/>
              </a:ext>
            </a:extLst>
          </p:cNvPr>
          <p:cNvSpPr/>
          <p:nvPr/>
        </p:nvSpPr>
        <p:spPr>
          <a:xfrm>
            <a:off x="9651025" y="5592737"/>
            <a:ext cx="6952875" cy="158063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67" name="Đáp án sai 3">
            <a:extLst>
              <a:ext uri="{FF2B5EF4-FFF2-40B4-BE49-F238E27FC236}">
                <a16:creationId xmlns:a16="http://schemas.microsoft.com/office/drawing/2014/main" xmlns="" id="{2E7D83A4-3758-8699-4DD0-010A80780539}"/>
              </a:ext>
            </a:extLst>
          </p:cNvPr>
          <p:cNvSpPr/>
          <p:nvPr/>
        </p:nvSpPr>
        <p:spPr>
          <a:xfrm>
            <a:off x="1752600" y="5593531"/>
            <a:ext cx="6985664" cy="15790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68" name="Picture 5">
            <a:extLst>
              <a:ext uri="{FF2B5EF4-FFF2-40B4-BE49-F238E27FC236}">
                <a16:creationId xmlns:a16="http://schemas.microsoft.com/office/drawing/2014/main" xmlns="" id="{31EA41D2-9796-7E4F-2882-9DC49D5A8C0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355806" y="7849027"/>
            <a:ext cx="1303799" cy="1134831"/>
          </a:xfrm>
          <a:prstGeom prst="rect">
            <a:avLst/>
          </a:prstGeom>
        </p:spPr>
      </p:pic>
      <p:pic>
        <p:nvPicPr>
          <p:cNvPr id="69" name="Picture 68">
            <a:extLst>
              <a:ext uri="{FF2B5EF4-FFF2-40B4-BE49-F238E27FC236}">
                <a16:creationId xmlns:a16="http://schemas.microsoft.com/office/drawing/2014/main" xmlns="" id="{4B31FD67-694B-8D1E-89C7-5C3C61578F6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128593" y="5792992"/>
            <a:ext cx="1303454" cy="1161258"/>
          </a:xfrm>
          <a:prstGeom prst="rect">
            <a:avLst/>
          </a:prstGeom>
        </p:spPr>
      </p:pic>
      <p:pic>
        <p:nvPicPr>
          <p:cNvPr id="70"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395684" y="5716009"/>
            <a:ext cx="1342580" cy="1196116"/>
          </a:xfrm>
          <a:prstGeom prst="rect">
            <a:avLst/>
          </a:prstGeom>
        </p:spPr>
      </p:pic>
      <p:pic>
        <p:nvPicPr>
          <p:cNvPr id="71"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212253" y="7655784"/>
            <a:ext cx="1352839" cy="1205257"/>
          </a:xfrm>
          <a:prstGeom prst="rect">
            <a:avLst/>
          </a:prstGeom>
        </p:spPr>
      </p:pic>
      <p:sp>
        <p:nvSpPr>
          <p:cNvPr id="44" name="Rectangle 43"/>
          <p:cNvSpPr/>
          <p:nvPr/>
        </p:nvSpPr>
        <p:spPr>
          <a:xfrm>
            <a:off x="1417851" y="2476500"/>
            <a:ext cx="15367381" cy="2862322"/>
          </a:xfrm>
          <a:prstGeom prst="rect">
            <a:avLst/>
          </a:prstGeom>
        </p:spPr>
        <p:txBody>
          <a:bodyPr wrap="square">
            <a:spAutoFit/>
          </a:bodyPr>
          <a:lstStyle/>
          <a:p>
            <a:pPr lvl="0" algn="just">
              <a:lnSpc>
                <a:spcPct val="150000"/>
              </a:lnSpc>
              <a:spcAft>
                <a:spcPts val="800"/>
              </a:spcAft>
            </a:pP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Câu</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2.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Dựa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vào</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bất</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đẳng</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thứ</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tam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giác</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kiểm</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tra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xem</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bộ</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nào</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trong</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các</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bộ</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đoạn</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thẳng</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có</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độ</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dài</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cho</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sau</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đây</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không</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thể</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là</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cạnh</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của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một</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tam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giác</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014982" y="5143500"/>
            <a:ext cx="13072618" cy="3888244"/>
          </a:xfrm>
          <a:prstGeom prst="rect">
            <a:avLst/>
          </a:prstGeom>
        </p:spPr>
        <p:txBody>
          <a:bodyPr wrap="square">
            <a:spAutoFit/>
          </a:bodyPr>
          <a:lstStyle/>
          <a:p>
            <a:pPr algn="just">
              <a:lnSpc>
                <a:spcPct val="3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3 cm, 5 cm, 7 </a:t>
            </a:r>
            <a:r>
              <a:rPr lang="en-US" sz="4000" dirty="0" smtClean="0">
                <a:latin typeface="Arial" panose="020B0604020202020204" pitchFamily="34" charset="0"/>
                <a:ea typeface="Calibri" panose="020F0502020204030204" pitchFamily="34" charset="0"/>
                <a:cs typeface="Arial" panose="020B0604020202020204" pitchFamily="34" charset="0"/>
              </a:rPr>
              <a:t>cm			</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B</a:t>
            </a:r>
            <a:r>
              <a:rPr lang="en-US" sz="4000" dirty="0">
                <a:latin typeface="Arial" panose="020B0604020202020204" pitchFamily="34" charset="0"/>
                <a:ea typeface="Calibri" panose="020F0502020204030204" pitchFamily="34" charset="0"/>
                <a:cs typeface="Arial" panose="020B0604020202020204" pitchFamily="34" charset="0"/>
              </a:rPr>
              <a:t>. 4 cm, 5 cm, 6cm</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3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 2cm, 5 cm, 7 </a:t>
            </a:r>
            <a:r>
              <a:rPr lang="en-US" sz="4000" dirty="0" smtClean="0">
                <a:latin typeface="Arial" panose="020B0604020202020204" pitchFamily="34" charset="0"/>
                <a:ea typeface="Calibri" panose="020F0502020204030204" pitchFamily="34" charset="0"/>
                <a:cs typeface="Arial" panose="020B0604020202020204" pitchFamily="34" charset="0"/>
              </a:rPr>
              <a:t>cm</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D</a:t>
            </a:r>
            <a:r>
              <a:rPr lang="en-US" sz="4000" dirty="0">
                <a:latin typeface="Arial" panose="020B0604020202020204" pitchFamily="34" charset="0"/>
                <a:ea typeface="Calibri" panose="020F0502020204030204" pitchFamily="34" charset="0"/>
                <a:cs typeface="Arial" panose="020B0604020202020204" pitchFamily="34" charset="0"/>
              </a:rPr>
              <a:t>. 3 cm, 5 cm, 6 cm</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205300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4"/>
                                        </p:tgtEl>
                                        <p:attrNameLst>
                                          <p:attrName>fillcolor</p:attrName>
                                        </p:attrNameLst>
                                      </p:cBhvr>
                                      <p:to>
                                        <a:srgbClr val="92D050"/>
                                      </p:to>
                                    </p:animClr>
                                    <p:set>
                                      <p:cBhvr>
                                        <p:cTn id="7" dur="500" fill="hold"/>
                                        <p:tgtEl>
                                          <p:spTgt spid="64"/>
                                        </p:tgtEl>
                                        <p:attrNameLst>
                                          <p:attrName>fill.type</p:attrName>
                                        </p:attrNameLst>
                                      </p:cBhvr>
                                      <p:to>
                                        <p:strVal val="solid"/>
                                      </p:to>
                                    </p:set>
                                    <p:set>
                                      <p:cBhvr>
                                        <p:cTn id="8" dur="500" fill="hold"/>
                                        <p:tgtEl>
                                          <p:spTgt spid="64"/>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68"/>
                                        </p:tgtEl>
                                        <p:attrNameLst>
                                          <p:attrName>style.visibility</p:attrName>
                                        </p:attrNameLst>
                                      </p:cBhvr>
                                      <p:to>
                                        <p:strVal val="visible"/>
                                      </p:to>
                                    </p:set>
                                  </p:childTnLst>
                                </p:cTn>
                              </p:par>
                              <p:par>
                                <p:cTn id="11" presetID="26" presetClass="emph" presetSubtype="0" repeatCount="4000" fill="hold" grpId="1" nodeType="withEffect">
                                  <p:stCondLst>
                                    <p:cond delay="0"/>
                                  </p:stCondLst>
                                  <p:childTnLst>
                                    <p:animEffect transition="out" filter="fade">
                                      <p:cBhvr>
                                        <p:cTn id="12" dur="500" tmFilter="0, 0; .2, .5; .8, .5; 1, 0"/>
                                        <p:tgtEl>
                                          <p:spTgt spid="64"/>
                                        </p:tgtEl>
                                      </p:cBhvr>
                                    </p:animEffect>
                                    <p:animScale>
                                      <p:cBhvr>
                                        <p:cTn id="13" dur="250" autoRev="1" fill="hold"/>
                                        <p:tgtEl>
                                          <p:spTgt spid="64"/>
                                        </p:tgtEl>
                                      </p:cBhvr>
                                      <p:by x="105000" y="105000"/>
                                    </p:animScale>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65"/>
                                        </p:tgtEl>
                                        <p:attrNameLst>
                                          <p:attrName>fillcolor</p:attrName>
                                        </p:attrNameLst>
                                      </p:cBhvr>
                                      <p:to>
                                        <a:srgbClr val="D99694"/>
                                      </p:to>
                                    </p:animClr>
                                    <p:set>
                                      <p:cBhvr>
                                        <p:cTn id="19" dur="500" fill="hold"/>
                                        <p:tgtEl>
                                          <p:spTgt spid="65"/>
                                        </p:tgtEl>
                                        <p:attrNameLst>
                                          <p:attrName>fill.type</p:attrName>
                                        </p:attrNameLst>
                                      </p:cBhvr>
                                      <p:to>
                                        <p:strVal val="solid"/>
                                      </p:to>
                                    </p:set>
                                    <p:set>
                                      <p:cBhvr>
                                        <p:cTn id="20" dur="500" fill="hold"/>
                                        <p:tgtEl>
                                          <p:spTgt spid="65"/>
                                        </p:tgtEl>
                                        <p:attrNameLst>
                                          <p:attrName>fill.on</p:attrName>
                                        </p:attrNameLst>
                                      </p:cBhvr>
                                      <p:to>
                                        <p:strVal val="tru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26" presetClass="emph" presetSubtype="0" repeatCount="4000" fill="hold" grpId="1"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childTnLst>
                          </p:cTn>
                        </p:par>
                      </p:childTnLst>
                    </p:cTn>
                  </p:par>
                </p:childTnLst>
              </p:cTn>
              <p:nextCondLst>
                <p:cond evt="onClick" delay="0">
                  <p:tgtEl>
                    <p:spTgt spid="65"/>
                  </p:tgtEl>
                </p:cond>
              </p:nextCondLst>
            </p:seq>
            <p:seq concurrent="1" nextAc="seek">
              <p:cTn id="26" restart="whenNotActive" fill="hold" evtFilter="cancelBubble" nodeType="interactiveSeq">
                <p:stCondLst>
                  <p:cond evt="onClick" delay="0">
                    <p:tgtEl>
                      <p:spTgt spid="6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6"/>
                                        </p:tgtEl>
                                        <p:attrNameLst>
                                          <p:attrName>fillcolor</p:attrName>
                                        </p:attrNameLst>
                                      </p:cBhvr>
                                      <p:to>
                                        <a:srgbClr val="D99694"/>
                                      </p:to>
                                    </p:animClr>
                                    <p:set>
                                      <p:cBhvr>
                                        <p:cTn id="31" dur="500" fill="hold"/>
                                        <p:tgtEl>
                                          <p:spTgt spid="66"/>
                                        </p:tgtEl>
                                        <p:attrNameLst>
                                          <p:attrName>fill.type</p:attrName>
                                        </p:attrNameLst>
                                      </p:cBhvr>
                                      <p:to>
                                        <p:strVal val="solid"/>
                                      </p:to>
                                    </p:set>
                                    <p:set>
                                      <p:cBhvr>
                                        <p:cTn id="32" dur="500" fill="hold"/>
                                        <p:tgtEl>
                                          <p:spTgt spid="66"/>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9"/>
                                          </p:stCondLst>
                                        </p:cTn>
                                        <p:tgtEl>
                                          <p:spTgt spid="6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66"/>
                                        </p:tgtEl>
                                      </p:cBhvr>
                                    </p:animEffect>
                                    <p:animScale>
                                      <p:cBhvr>
                                        <p:cTn id="37"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67"/>
                                        </p:tgtEl>
                                        <p:attrNameLst>
                                          <p:attrName>fillcolor</p:attrName>
                                        </p:attrNameLst>
                                      </p:cBhvr>
                                      <p:to>
                                        <a:srgbClr val="D99694"/>
                                      </p:to>
                                    </p:animClr>
                                    <p:set>
                                      <p:cBhvr>
                                        <p:cTn id="43" dur="500" fill="hold"/>
                                        <p:tgtEl>
                                          <p:spTgt spid="67"/>
                                        </p:tgtEl>
                                        <p:attrNameLst>
                                          <p:attrName>fill.type</p:attrName>
                                        </p:attrNameLst>
                                      </p:cBhvr>
                                      <p:to>
                                        <p:strVal val="solid"/>
                                      </p:to>
                                    </p:set>
                                    <p:set>
                                      <p:cBhvr>
                                        <p:cTn id="44" dur="500" fill="hold"/>
                                        <p:tgtEl>
                                          <p:spTgt spid="67"/>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9"/>
                                          </p:stCondLst>
                                        </p:cTn>
                                        <p:tgtEl>
                                          <p:spTgt spid="70"/>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67"/>
                                        </p:tgtEl>
                                      </p:cBhvr>
                                    </p:animEffect>
                                    <p:animScale>
                                      <p:cBhvr>
                                        <p:cTn id="49" dur="250" autoRev="1" fill="hold"/>
                                        <p:tgtEl>
                                          <p:spTgt spid="67"/>
                                        </p:tgtEl>
                                      </p:cBhvr>
                                      <p:by x="105000" y="105000"/>
                                    </p:animScale>
                                  </p:childTnLst>
                                </p:cTn>
                              </p:par>
                            </p:childTnLst>
                          </p:cTn>
                        </p:par>
                      </p:childTnLst>
                    </p:cTn>
                  </p:par>
                </p:childTnLst>
              </p:cTn>
              <p:nextCondLst>
                <p:cond evt="onClick" delay="0">
                  <p:tgtEl>
                    <p:spTgt spid="67"/>
                  </p:tgtEl>
                </p:cond>
              </p:nextCondLst>
            </p:seq>
          </p:childTnLst>
        </p:cTn>
      </p:par>
    </p:tnLst>
    <p:bldLst>
      <p:bldP spid="64" grpId="1" animBg="1"/>
      <p:bldP spid="65" grpId="1" animBg="1"/>
      <p:bldP spid="66" grpId="1" animBg="1"/>
      <p:bldP spid="6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230600" cy="9934286"/>
            <a:chOff x="0" y="0"/>
            <a:chExt cx="5920967" cy="3624054"/>
          </a:xfrm>
        </p:grpSpPr>
        <p:sp>
          <p:nvSpPr>
            <p:cNvPr id="3"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28" name="Group 27"/>
          <p:cNvGrpSpPr/>
          <p:nvPr/>
        </p:nvGrpSpPr>
        <p:grpSpPr>
          <a:xfrm>
            <a:off x="66493" y="-247075"/>
            <a:ext cx="2667000" cy="2572287"/>
            <a:chOff x="1028700" y="3663315"/>
            <a:chExt cx="3215601" cy="3215601"/>
          </a:xfrm>
        </p:grpSpPr>
        <p:grpSp>
          <p:nvGrpSpPr>
            <p:cNvPr id="29" name="Group 4"/>
            <p:cNvGrpSpPr/>
            <p:nvPr/>
          </p:nvGrpSpPr>
          <p:grpSpPr>
            <a:xfrm>
              <a:off x="1028700" y="3663315"/>
              <a:ext cx="3215601" cy="3215601"/>
              <a:chOff x="0" y="0"/>
              <a:chExt cx="6350000" cy="6350000"/>
            </a:xfrm>
          </p:grpSpPr>
          <p:sp>
            <p:nvSpPr>
              <p:cNvPr id="3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0"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03810" y="4412692"/>
              <a:ext cx="2065380" cy="1716847"/>
            </a:xfrm>
            <a:prstGeom prst="rect">
              <a:avLst/>
            </a:prstGeom>
          </p:spPr>
        </p:pic>
      </p:grpSp>
      <p:grpSp>
        <p:nvGrpSpPr>
          <p:cNvPr id="32" name="Group 31"/>
          <p:cNvGrpSpPr/>
          <p:nvPr/>
        </p:nvGrpSpPr>
        <p:grpSpPr>
          <a:xfrm>
            <a:off x="15456657" y="-57131"/>
            <a:ext cx="2643250" cy="2572287"/>
            <a:chOff x="9639248" y="3663315"/>
            <a:chExt cx="3215601" cy="3215601"/>
          </a:xfrm>
        </p:grpSpPr>
        <p:grpSp>
          <p:nvGrpSpPr>
            <p:cNvPr id="33" name="Group 8"/>
            <p:cNvGrpSpPr/>
            <p:nvPr/>
          </p:nvGrpSpPr>
          <p:grpSpPr>
            <a:xfrm>
              <a:off x="9639248" y="3663315"/>
              <a:ext cx="3215601" cy="3215601"/>
              <a:chOff x="0" y="0"/>
              <a:chExt cx="6350000" cy="6350000"/>
            </a:xfrm>
          </p:grpSpPr>
          <p:sp>
            <p:nvSpPr>
              <p:cNvPr id="35"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934132" y="4471877"/>
              <a:ext cx="2625831" cy="1598475"/>
            </a:xfrm>
            <a:prstGeom prst="rect">
              <a:avLst/>
            </a:prstGeom>
          </p:spPr>
        </p:pic>
      </p:grpSp>
      <p:sp>
        <p:nvSpPr>
          <p:cNvPr id="26" name="TextBox 12"/>
          <p:cNvSpPr txBox="1"/>
          <p:nvPr/>
        </p:nvSpPr>
        <p:spPr>
          <a:xfrm>
            <a:off x="4572000" y="1362119"/>
            <a:ext cx="9179551" cy="809581"/>
          </a:xfrm>
          <a:prstGeom prst="rect">
            <a:avLst/>
          </a:prstGeom>
        </p:spPr>
        <p:txBody>
          <a:bodyPr wrap="square" lIns="0" tIns="0" rIns="0" bIns="0" rtlCol="0" anchor="t">
            <a:spAutoFit/>
          </a:bodyPr>
          <a:lstStyle/>
          <a:p>
            <a:pPr marL="0" marR="0" lvl="0" indent="0" algn="ctr" defTabSz="914400" rtl="0" eaLnBrk="1" fontAlgn="auto" latinLnBrk="0" hangingPunct="1">
              <a:lnSpc>
                <a:spcPts val="6875"/>
              </a:lnSpc>
              <a:spcBef>
                <a:spcPts val="0"/>
              </a:spcBef>
              <a:spcAft>
                <a:spcPts val="0"/>
              </a:spcAft>
              <a:buClrTx/>
              <a:buSzTx/>
              <a:buFontTx/>
              <a:buNone/>
              <a:tabLst/>
              <a:defRPr/>
            </a:pPr>
            <a:r>
              <a:rPr kumimoji="0" lang="en-US" sz="50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BÀI TẬP TRẮC NGHIỆM</a:t>
            </a:r>
            <a:endParaRPr kumimoji="0" lang="en-US" sz="5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63"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8610600" y="8749606"/>
            <a:ext cx="1345608" cy="1396222"/>
          </a:xfrm>
          <a:prstGeom prst="rect">
            <a:avLst/>
          </a:prstGeom>
        </p:spPr>
      </p:pic>
      <p:sp>
        <p:nvSpPr>
          <p:cNvPr id="64" name="Đáp án đúng">
            <a:extLst>
              <a:ext uri="{FF2B5EF4-FFF2-40B4-BE49-F238E27FC236}">
                <a16:creationId xmlns:a16="http://schemas.microsoft.com/office/drawing/2014/main" xmlns="" id="{8B66CBE4-2DB9-BCF7-D1C4-281B894BFE17}"/>
              </a:ext>
            </a:extLst>
          </p:cNvPr>
          <p:cNvSpPr/>
          <p:nvPr/>
        </p:nvSpPr>
        <p:spPr>
          <a:xfrm>
            <a:off x="9651025" y="7079004"/>
            <a:ext cx="6952875"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5" name="Đáp án sai 1">
            <a:extLst>
              <a:ext uri="{FF2B5EF4-FFF2-40B4-BE49-F238E27FC236}">
                <a16:creationId xmlns:a16="http://schemas.microsoft.com/office/drawing/2014/main" xmlns="" id="{3FCD9830-5FD1-BD44-878B-228BD96CE996}"/>
              </a:ext>
            </a:extLst>
          </p:cNvPr>
          <p:cNvSpPr/>
          <p:nvPr/>
        </p:nvSpPr>
        <p:spPr>
          <a:xfrm>
            <a:off x="1752600" y="7078212"/>
            <a:ext cx="6985664"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6" name="Đáp án sai 2">
            <a:extLst>
              <a:ext uri="{FF2B5EF4-FFF2-40B4-BE49-F238E27FC236}">
                <a16:creationId xmlns:a16="http://schemas.microsoft.com/office/drawing/2014/main" xmlns="" id="{6A919885-0285-0403-1E09-FA94D8BC080B}"/>
              </a:ext>
            </a:extLst>
          </p:cNvPr>
          <p:cNvSpPr/>
          <p:nvPr/>
        </p:nvSpPr>
        <p:spPr>
          <a:xfrm>
            <a:off x="9651025" y="5059337"/>
            <a:ext cx="6952875" cy="158063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67" name="Đáp án sai 3">
            <a:extLst>
              <a:ext uri="{FF2B5EF4-FFF2-40B4-BE49-F238E27FC236}">
                <a16:creationId xmlns:a16="http://schemas.microsoft.com/office/drawing/2014/main" xmlns="" id="{2E7D83A4-3758-8699-4DD0-010A80780539}"/>
              </a:ext>
            </a:extLst>
          </p:cNvPr>
          <p:cNvSpPr/>
          <p:nvPr/>
        </p:nvSpPr>
        <p:spPr>
          <a:xfrm>
            <a:off x="1752600" y="5060131"/>
            <a:ext cx="6985664" cy="15790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68" name="Picture 5">
            <a:extLst>
              <a:ext uri="{FF2B5EF4-FFF2-40B4-BE49-F238E27FC236}">
                <a16:creationId xmlns:a16="http://schemas.microsoft.com/office/drawing/2014/main" xmlns="" id="{31EA41D2-9796-7E4F-2882-9DC49D5A8C0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196078" y="7378152"/>
            <a:ext cx="1303799" cy="1134831"/>
          </a:xfrm>
          <a:prstGeom prst="rect">
            <a:avLst/>
          </a:prstGeom>
        </p:spPr>
      </p:pic>
      <p:pic>
        <p:nvPicPr>
          <p:cNvPr id="69" name="Picture 68">
            <a:extLst>
              <a:ext uri="{FF2B5EF4-FFF2-40B4-BE49-F238E27FC236}">
                <a16:creationId xmlns:a16="http://schemas.microsoft.com/office/drawing/2014/main" xmlns="" id="{4B31FD67-694B-8D1E-89C7-5C3C61578F6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128593" y="5259592"/>
            <a:ext cx="1303454" cy="1161258"/>
          </a:xfrm>
          <a:prstGeom prst="rect">
            <a:avLst/>
          </a:prstGeom>
        </p:spPr>
      </p:pic>
      <p:pic>
        <p:nvPicPr>
          <p:cNvPr id="70"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395684" y="5182609"/>
            <a:ext cx="1342580" cy="1196116"/>
          </a:xfrm>
          <a:prstGeom prst="rect">
            <a:avLst/>
          </a:prstGeom>
        </p:spPr>
      </p:pic>
      <p:pic>
        <p:nvPicPr>
          <p:cNvPr id="71"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313828" y="7184117"/>
            <a:ext cx="1352839" cy="1205257"/>
          </a:xfrm>
          <a:prstGeom prst="rect">
            <a:avLst/>
          </a:prstGeom>
        </p:spPr>
      </p:pic>
      <p:sp>
        <p:nvSpPr>
          <p:cNvPr id="44" name="Rectangle 43"/>
          <p:cNvSpPr/>
          <p:nvPr/>
        </p:nvSpPr>
        <p:spPr>
          <a:xfrm>
            <a:off x="1722651" y="2518708"/>
            <a:ext cx="14812749" cy="1938992"/>
          </a:xfrm>
          <a:prstGeom prst="rect">
            <a:avLst/>
          </a:prstGeom>
        </p:spPr>
        <p:txBody>
          <a:bodyPr wrap="square">
            <a:spAutoFit/>
          </a:bodyPr>
          <a:lstStyle/>
          <a:p>
            <a:pPr lvl="0" algn="just">
              <a:lnSpc>
                <a:spcPct val="150000"/>
              </a:lnSpc>
              <a:spcAft>
                <a:spcPts val="800"/>
              </a:spcAft>
            </a:pPr>
            <a:r>
              <a:rPr lang="vi-VN" sz="4000" b="1">
                <a:solidFill>
                  <a:prstClr val="white"/>
                </a:solidFill>
                <a:ea typeface="Times New Roman" panose="02020603050405020304" pitchFamily="18" charset="0"/>
                <a:cs typeface="Arial" panose="020B0604020202020204" pitchFamily="34" charset="0"/>
              </a:rPr>
              <a:t>Câu 3. Cho </a:t>
            </a:r>
            <a:r>
              <a:rPr lang="el-GR" sz="4000" b="1">
                <a:solidFill>
                  <a:prstClr val="white"/>
                </a:solidFill>
                <a:latin typeface="Arial" panose="020B0604020202020204" pitchFamily="34" charset="0"/>
                <a:ea typeface="Times New Roman" panose="02020603050405020304" pitchFamily="18" charset="0"/>
                <a:cs typeface="Arial" panose="020B0604020202020204" pitchFamily="34" charset="0"/>
              </a:rPr>
              <a:t>Δ</a:t>
            </a:r>
            <a:r>
              <a:rPr lang="vi-VN" sz="4000" b="1">
                <a:solidFill>
                  <a:prstClr val="white"/>
                </a:solidFill>
                <a:ea typeface="Times New Roman" panose="02020603050405020304" pitchFamily="18" charset="0"/>
                <a:cs typeface="Arial" panose="020B0604020202020204" pitchFamily="34" charset="0"/>
              </a:rPr>
              <a:t>ABC có cạnh AB = 10cm và cạnh BC = 7cm. Tính độ dài cạnh AC biết AC là một số nguyên tố lớn hơn 11</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810000" y="4648158"/>
            <a:ext cx="13072618" cy="3543342"/>
          </a:xfrm>
          <a:prstGeom prst="rect">
            <a:avLst/>
          </a:prstGeom>
        </p:spPr>
        <p:txBody>
          <a:bodyPr wrap="square">
            <a:spAutoFit/>
          </a:bodyPr>
          <a:lstStyle/>
          <a:p>
            <a:pPr lvl="0" algn="just">
              <a:lnSpc>
                <a:spcPct val="30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17 cm						     B</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15 cm</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30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C.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19 cm						     D</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13 cm</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187361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4"/>
                                        </p:tgtEl>
                                        <p:attrNameLst>
                                          <p:attrName>fillcolor</p:attrName>
                                        </p:attrNameLst>
                                      </p:cBhvr>
                                      <p:to>
                                        <a:srgbClr val="92D050"/>
                                      </p:to>
                                    </p:animClr>
                                    <p:set>
                                      <p:cBhvr>
                                        <p:cTn id="7" dur="500" fill="hold"/>
                                        <p:tgtEl>
                                          <p:spTgt spid="64"/>
                                        </p:tgtEl>
                                        <p:attrNameLst>
                                          <p:attrName>fill.type</p:attrName>
                                        </p:attrNameLst>
                                      </p:cBhvr>
                                      <p:to>
                                        <p:strVal val="solid"/>
                                      </p:to>
                                    </p:set>
                                    <p:set>
                                      <p:cBhvr>
                                        <p:cTn id="8" dur="500" fill="hold"/>
                                        <p:tgtEl>
                                          <p:spTgt spid="64"/>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68"/>
                                        </p:tgtEl>
                                        <p:attrNameLst>
                                          <p:attrName>style.visibility</p:attrName>
                                        </p:attrNameLst>
                                      </p:cBhvr>
                                      <p:to>
                                        <p:strVal val="visible"/>
                                      </p:to>
                                    </p:set>
                                  </p:childTnLst>
                                </p:cTn>
                              </p:par>
                              <p:par>
                                <p:cTn id="11" presetID="26" presetClass="emph" presetSubtype="0" repeatCount="4000" fill="hold" grpId="1" nodeType="withEffect">
                                  <p:stCondLst>
                                    <p:cond delay="0"/>
                                  </p:stCondLst>
                                  <p:childTnLst>
                                    <p:animEffect transition="out" filter="fade">
                                      <p:cBhvr>
                                        <p:cTn id="12" dur="500" tmFilter="0, 0; .2, .5; .8, .5; 1, 0"/>
                                        <p:tgtEl>
                                          <p:spTgt spid="64"/>
                                        </p:tgtEl>
                                      </p:cBhvr>
                                    </p:animEffect>
                                    <p:animScale>
                                      <p:cBhvr>
                                        <p:cTn id="13" dur="250" autoRev="1" fill="hold"/>
                                        <p:tgtEl>
                                          <p:spTgt spid="64"/>
                                        </p:tgtEl>
                                      </p:cBhvr>
                                      <p:by x="105000" y="105000"/>
                                    </p:animScale>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65"/>
                                        </p:tgtEl>
                                        <p:attrNameLst>
                                          <p:attrName>fillcolor</p:attrName>
                                        </p:attrNameLst>
                                      </p:cBhvr>
                                      <p:to>
                                        <a:srgbClr val="D99694"/>
                                      </p:to>
                                    </p:animClr>
                                    <p:set>
                                      <p:cBhvr>
                                        <p:cTn id="19" dur="500" fill="hold"/>
                                        <p:tgtEl>
                                          <p:spTgt spid="65"/>
                                        </p:tgtEl>
                                        <p:attrNameLst>
                                          <p:attrName>fill.type</p:attrName>
                                        </p:attrNameLst>
                                      </p:cBhvr>
                                      <p:to>
                                        <p:strVal val="solid"/>
                                      </p:to>
                                    </p:set>
                                    <p:set>
                                      <p:cBhvr>
                                        <p:cTn id="20" dur="500" fill="hold"/>
                                        <p:tgtEl>
                                          <p:spTgt spid="65"/>
                                        </p:tgtEl>
                                        <p:attrNameLst>
                                          <p:attrName>fill.on</p:attrName>
                                        </p:attrNameLst>
                                      </p:cBhvr>
                                      <p:to>
                                        <p:strVal val="tru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26" presetClass="emph" presetSubtype="0" repeatCount="4000" fill="hold" grpId="1"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childTnLst>
                          </p:cTn>
                        </p:par>
                      </p:childTnLst>
                    </p:cTn>
                  </p:par>
                </p:childTnLst>
              </p:cTn>
              <p:nextCondLst>
                <p:cond evt="onClick" delay="0">
                  <p:tgtEl>
                    <p:spTgt spid="65"/>
                  </p:tgtEl>
                </p:cond>
              </p:nextCondLst>
            </p:seq>
            <p:seq concurrent="1" nextAc="seek">
              <p:cTn id="26" restart="whenNotActive" fill="hold" evtFilter="cancelBubble" nodeType="interactiveSeq">
                <p:stCondLst>
                  <p:cond evt="onClick" delay="0">
                    <p:tgtEl>
                      <p:spTgt spid="6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6"/>
                                        </p:tgtEl>
                                        <p:attrNameLst>
                                          <p:attrName>fillcolor</p:attrName>
                                        </p:attrNameLst>
                                      </p:cBhvr>
                                      <p:to>
                                        <a:srgbClr val="D99694"/>
                                      </p:to>
                                    </p:animClr>
                                    <p:set>
                                      <p:cBhvr>
                                        <p:cTn id="31" dur="500" fill="hold"/>
                                        <p:tgtEl>
                                          <p:spTgt spid="66"/>
                                        </p:tgtEl>
                                        <p:attrNameLst>
                                          <p:attrName>fill.type</p:attrName>
                                        </p:attrNameLst>
                                      </p:cBhvr>
                                      <p:to>
                                        <p:strVal val="solid"/>
                                      </p:to>
                                    </p:set>
                                    <p:set>
                                      <p:cBhvr>
                                        <p:cTn id="32" dur="500" fill="hold"/>
                                        <p:tgtEl>
                                          <p:spTgt spid="66"/>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9"/>
                                          </p:stCondLst>
                                        </p:cTn>
                                        <p:tgtEl>
                                          <p:spTgt spid="6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66"/>
                                        </p:tgtEl>
                                      </p:cBhvr>
                                    </p:animEffect>
                                    <p:animScale>
                                      <p:cBhvr>
                                        <p:cTn id="37"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67"/>
                                        </p:tgtEl>
                                        <p:attrNameLst>
                                          <p:attrName>fillcolor</p:attrName>
                                        </p:attrNameLst>
                                      </p:cBhvr>
                                      <p:to>
                                        <a:srgbClr val="D99694"/>
                                      </p:to>
                                    </p:animClr>
                                    <p:set>
                                      <p:cBhvr>
                                        <p:cTn id="43" dur="500" fill="hold"/>
                                        <p:tgtEl>
                                          <p:spTgt spid="67"/>
                                        </p:tgtEl>
                                        <p:attrNameLst>
                                          <p:attrName>fill.type</p:attrName>
                                        </p:attrNameLst>
                                      </p:cBhvr>
                                      <p:to>
                                        <p:strVal val="solid"/>
                                      </p:to>
                                    </p:set>
                                    <p:set>
                                      <p:cBhvr>
                                        <p:cTn id="44" dur="500" fill="hold"/>
                                        <p:tgtEl>
                                          <p:spTgt spid="67"/>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9"/>
                                          </p:stCondLst>
                                        </p:cTn>
                                        <p:tgtEl>
                                          <p:spTgt spid="70"/>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67"/>
                                        </p:tgtEl>
                                      </p:cBhvr>
                                    </p:animEffect>
                                    <p:animScale>
                                      <p:cBhvr>
                                        <p:cTn id="49" dur="250" autoRev="1" fill="hold"/>
                                        <p:tgtEl>
                                          <p:spTgt spid="67"/>
                                        </p:tgtEl>
                                      </p:cBhvr>
                                      <p:by x="105000" y="105000"/>
                                    </p:animScale>
                                  </p:childTnLst>
                                </p:cTn>
                              </p:par>
                            </p:childTnLst>
                          </p:cTn>
                        </p:par>
                      </p:childTnLst>
                    </p:cTn>
                  </p:par>
                </p:childTnLst>
              </p:cTn>
              <p:nextCondLst>
                <p:cond evt="onClick" delay="0">
                  <p:tgtEl>
                    <p:spTgt spid="67"/>
                  </p:tgtEl>
                </p:cond>
              </p:nextCondLst>
            </p:seq>
          </p:childTnLst>
        </p:cTn>
      </p:par>
    </p:tnLst>
    <p:bldLst>
      <p:bldP spid="64" grpId="1" animBg="1"/>
      <p:bldP spid="65" grpId="1" animBg="1"/>
      <p:bldP spid="66" grpId="1" animBg="1"/>
      <p:bldP spid="6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230600" cy="9934286"/>
            <a:chOff x="0" y="0"/>
            <a:chExt cx="5920967" cy="3624054"/>
          </a:xfrm>
        </p:grpSpPr>
        <p:sp>
          <p:nvSpPr>
            <p:cNvPr id="3"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28" name="Group 27"/>
          <p:cNvGrpSpPr/>
          <p:nvPr/>
        </p:nvGrpSpPr>
        <p:grpSpPr>
          <a:xfrm>
            <a:off x="66493" y="-247075"/>
            <a:ext cx="2667000" cy="2572287"/>
            <a:chOff x="1028700" y="3663315"/>
            <a:chExt cx="3215601" cy="3215601"/>
          </a:xfrm>
        </p:grpSpPr>
        <p:grpSp>
          <p:nvGrpSpPr>
            <p:cNvPr id="29" name="Group 4"/>
            <p:cNvGrpSpPr/>
            <p:nvPr/>
          </p:nvGrpSpPr>
          <p:grpSpPr>
            <a:xfrm>
              <a:off x="1028700" y="3663315"/>
              <a:ext cx="3215601" cy="3215601"/>
              <a:chOff x="0" y="0"/>
              <a:chExt cx="6350000" cy="6350000"/>
            </a:xfrm>
          </p:grpSpPr>
          <p:sp>
            <p:nvSpPr>
              <p:cNvPr id="3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0"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03810" y="4412692"/>
              <a:ext cx="2065380" cy="1716847"/>
            </a:xfrm>
            <a:prstGeom prst="rect">
              <a:avLst/>
            </a:prstGeom>
          </p:spPr>
        </p:pic>
      </p:grpSp>
      <p:grpSp>
        <p:nvGrpSpPr>
          <p:cNvPr id="32" name="Group 31"/>
          <p:cNvGrpSpPr/>
          <p:nvPr/>
        </p:nvGrpSpPr>
        <p:grpSpPr>
          <a:xfrm>
            <a:off x="15456657" y="-57131"/>
            <a:ext cx="2643250" cy="2572287"/>
            <a:chOff x="9639248" y="3663315"/>
            <a:chExt cx="3215601" cy="3215601"/>
          </a:xfrm>
        </p:grpSpPr>
        <p:grpSp>
          <p:nvGrpSpPr>
            <p:cNvPr id="33" name="Group 8"/>
            <p:cNvGrpSpPr/>
            <p:nvPr/>
          </p:nvGrpSpPr>
          <p:grpSpPr>
            <a:xfrm>
              <a:off x="9639248" y="3663315"/>
              <a:ext cx="3215601" cy="3215601"/>
              <a:chOff x="0" y="0"/>
              <a:chExt cx="6350000" cy="6350000"/>
            </a:xfrm>
          </p:grpSpPr>
          <p:sp>
            <p:nvSpPr>
              <p:cNvPr id="35"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934132" y="4471877"/>
              <a:ext cx="2625831" cy="1598475"/>
            </a:xfrm>
            <a:prstGeom prst="rect">
              <a:avLst/>
            </a:prstGeom>
          </p:spPr>
        </p:pic>
      </p:grpSp>
      <p:sp>
        <p:nvSpPr>
          <p:cNvPr id="26" name="TextBox 12"/>
          <p:cNvSpPr txBox="1"/>
          <p:nvPr/>
        </p:nvSpPr>
        <p:spPr>
          <a:xfrm>
            <a:off x="4572000" y="1362119"/>
            <a:ext cx="9179551" cy="809581"/>
          </a:xfrm>
          <a:prstGeom prst="rect">
            <a:avLst/>
          </a:prstGeom>
        </p:spPr>
        <p:txBody>
          <a:bodyPr wrap="square" lIns="0" tIns="0" rIns="0" bIns="0" rtlCol="0" anchor="t">
            <a:spAutoFit/>
          </a:bodyPr>
          <a:lstStyle/>
          <a:p>
            <a:pPr marL="0" marR="0" lvl="0" indent="0" algn="ctr" defTabSz="914400" rtl="0" eaLnBrk="1" fontAlgn="auto" latinLnBrk="0" hangingPunct="1">
              <a:lnSpc>
                <a:spcPts val="6875"/>
              </a:lnSpc>
              <a:spcBef>
                <a:spcPts val="0"/>
              </a:spcBef>
              <a:spcAft>
                <a:spcPts val="0"/>
              </a:spcAft>
              <a:buClrTx/>
              <a:buSzTx/>
              <a:buFontTx/>
              <a:buNone/>
              <a:tabLst/>
              <a:defRPr/>
            </a:pPr>
            <a:r>
              <a:rPr kumimoji="0" lang="en-US" sz="50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BÀI TẬP TRẮC NGHIỆM</a:t>
            </a:r>
            <a:endParaRPr kumimoji="0" lang="en-US" sz="5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63"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8610600" y="8749606"/>
            <a:ext cx="1345608" cy="1396222"/>
          </a:xfrm>
          <a:prstGeom prst="rect">
            <a:avLst/>
          </a:prstGeom>
        </p:spPr>
      </p:pic>
      <p:sp>
        <p:nvSpPr>
          <p:cNvPr id="64" name="Đáp án đúng">
            <a:extLst>
              <a:ext uri="{FF2B5EF4-FFF2-40B4-BE49-F238E27FC236}">
                <a16:creationId xmlns:a16="http://schemas.microsoft.com/office/drawing/2014/main" xmlns="" id="{8B66CBE4-2DB9-BCF7-D1C4-281B894BFE17}"/>
              </a:ext>
            </a:extLst>
          </p:cNvPr>
          <p:cNvSpPr/>
          <p:nvPr/>
        </p:nvSpPr>
        <p:spPr>
          <a:xfrm>
            <a:off x="9651025" y="7079004"/>
            <a:ext cx="6952875"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5" name="Đáp án sai 1">
            <a:extLst>
              <a:ext uri="{FF2B5EF4-FFF2-40B4-BE49-F238E27FC236}">
                <a16:creationId xmlns:a16="http://schemas.microsoft.com/office/drawing/2014/main" xmlns="" id="{3FCD9830-5FD1-BD44-878B-228BD96CE996}"/>
              </a:ext>
            </a:extLst>
          </p:cNvPr>
          <p:cNvSpPr/>
          <p:nvPr/>
        </p:nvSpPr>
        <p:spPr>
          <a:xfrm>
            <a:off x="1752600" y="7078212"/>
            <a:ext cx="6985664"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6" name="Đáp án sai 2">
            <a:extLst>
              <a:ext uri="{FF2B5EF4-FFF2-40B4-BE49-F238E27FC236}">
                <a16:creationId xmlns:a16="http://schemas.microsoft.com/office/drawing/2014/main" xmlns="" id="{6A919885-0285-0403-1E09-FA94D8BC080B}"/>
              </a:ext>
            </a:extLst>
          </p:cNvPr>
          <p:cNvSpPr/>
          <p:nvPr/>
        </p:nvSpPr>
        <p:spPr>
          <a:xfrm>
            <a:off x="9651025" y="5059337"/>
            <a:ext cx="6952875" cy="158063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67" name="Đáp án sai 3">
            <a:extLst>
              <a:ext uri="{FF2B5EF4-FFF2-40B4-BE49-F238E27FC236}">
                <a16:creationId xmlns:a16="http://schemas.microsoft.com/office/drawing/2014/main" xmlns="" id="{2E7D83A4-3758-8699-4DD0-010A80780539}"/>
              </a:ext>
            </a:extLst>
          </p:cNvPr>
          <p:cNvSpPr/>
          <p:nvPr/>
        </p:nvSpPr>
        <p:spPr>
          <a:xfrm>
            <a:off x="1752600" y="5060131"/>
            <a:ext cx="6985664" cy="15790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68" name="Picture 5">
            <a:extLst>
              <a:ext uri="{FF2B5EF4-FFF2-40B4-BE49-F238E27FC236}">
                <a16:creationId xmlns:a16="http://schemas.microsoft.com/office/drawing/2014/main" xmlns="" id="{31EA41D2-9796-7E4F-2882-9DC49D5A8C0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196078" y="7378152"/>
            <a:ext cx="1303799" cy="1134831"/>
          </a:xfrm>
          <a:prstGeom prst="rect">
            <a:avLst/>
          </a:prstGeom>
        </p:spPr>
      </p:pic>
      <p:pic>
        <p:nvPicPr>
          <p:cNvPr id="69" name="Picture 68">
            <a:extLst>
              <a:ext uri="{FF2B5EF4-FFF2-40B4-BE49-F238E27FC236}">
                <a16:creationId xmlns:a16="http://schemas.microsoft.com/office/drawing/2014/main" xmlns="" id="{4B31FD67-694B-8D1E-89C7-5C3C61578F6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128593" y="5259592"/>
            <a:ext cx="1303454" cy="1161258"/>
          </a:xfrm>
          <a:prstGeom prst="rect">
            <a:avLst/>
          </a:prstGeom>
        </p:spPr>
      </p:pic>
      <p:pic>
        <p:nvPicPr>
          <p:cNvPr id="70"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395684" y="5182609"/>
            <a:ext cx="1342580" cy="1196116"/>
          </a:xfrm>
          <a:prstGeom prst="rect">
            <a:avLst/>
          </a:prstGeom>
        </p:spPr>
      </p:pic>
      <p:pic>
        <p:nvPicPr>
          <p:cNvPr id="71"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313828" y="7184117"/>
            <a:ext cx="1352839" cy="1205257"/>
          </a:xfrm>
          <a:prstGeom prst="rect">
            <a:avLst/>
          </a:prstGeom>
        </p:spPr>
      </p:pic>
      <p:sp>
        <p:nvSpPr>
          <p:cNvPr id="44" name="Rectangle 43"/>
          <p:cNvSpPr/>
          <p:nvPr/>
        </p:nvSpPr>
        <p:spPr>
          <a:xfrm>
            <a:off x="1371600" y="2518708"/>
            <a:ext cx="15574749" cy="1938992"/>
          </a:xfrm>
          <a:prstGeom prst="rect">
            <a:avLst/>
          </a:prstGeom>
        </p:spPr>
        <p:txBody>
          <a:bodyPr wrap="square">
            <a:spAutoFit/>
          </a:bodyPr>
          <a:lstStyle/>
          <a:p>
            <a:pPr lvl="0" algn="just">
              <a:lnSpc>
                <a:spcPct val="150000"/>
              </a:lnSpc>
              <a:spcAft>
                <a:spcPts val="800"/>
              </a:spcAft>
            </a:pPr>
            <a:r>
              <a:rPr lang="vi-VN" sz="4000" b="1" dirty="0">
                <a:solidFill>
                  <a:prstClr val="white"/>
                </a:solidFill>
                <a:ea typeface="Times New Roman" panose="02020603050405020304" pitchFamily="18" charset="0"/>
                <a:cs typeface="Arial" panose="020B0604020202020204" pitchFamily="34" charset="0"/>
              </a:rPr>
              <a:t>Câu 4. Cho tam giác ABC biết AB = 2cm; BC = 7cm và cạnh AC là một số tự nhiên lẻ. Chu vi ABC là</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843782" y="4610100"/>
            <a:ext cx="13072618" cy="3888244"/>
          </a:xfrm>
          <a:prstGeom prst="rect">
            <a:avLst/>
          </a:prstGeom>
        </p:spPr>
        <p:txBody>
          <a:bodyPr wrap="square">
            <a:spAutoFit/>
          </a:bodyPr>
          <a:lstStyle/>
          <a:p>
            <a:pPr marL="0" marR="0" lvl="0" indent="0" algn="just" defTabSz="914400" rtl="0" eaLnBrk="1" fontAlgn="auto" latinLnBrk="0" hangingPunct="1">
              <a:lnSpc>
                <a:spcPct val="300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17 cm						     B</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18</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300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19 cm						     D</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16</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7604183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4"/>
                                        </p:tgtEl>
                                        <p:attrNameLst>
                                          <p:attrName>fillcolor</p:attrName>
                                        </p:attrNameLst>
                                      </p:cBhvr>
                                      <p:to>
                                        <a:srgbClr val="92D050"/>
                                      </p:to>
                                    </p:animClr>
                                    <p:set>
                                      <p:cBhvr>
                                        <p:cTn id="7" dur="500" fill="hold"/>
                                        <p:tgtEl>
                                          <p:spTgt spid="64"/>
                                        </p:tgtEl>
                                        <p:attrNameLst>
                                          <p:attrName>fill.type</p:attrName>
                                        </p:attrNameLst>
                                      </p:cBhvr>
                                      <p:to>
                                        <p:strVal val="solid"/>
                                      </p:to>
                                    </p:set>
                                    <p:set>
                                      <p:cBhvr>
                                        <p:cTn id="8" dur="500" fill="hold"/>
                                        <p:tgtEl>
                                          <p:spTgt spid="64"/>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68"/>
                                        </p:tgtEl>
                                        <p:attrNameLst>
                                          <p:attrName>style.visibility</p:attrName>
                                        </p:attrNameLst>
                                      </p:cBhvr>
                                      <p:to>
                                        <p:strVal val="visible"/>
                                      </p:to>
                                    </p:set>
                                  </p:childTnLst>
                                </p:cTn>
                              </p:par>
                              <p:par>
                                <p:cTn id="11" presetID="26" presetClass="emph" presetSubtype="0" repeatCount="4000" fill="hold" grpId="1" nodeType="withEffect">
                                  <p:stCondLst>
                                    <p:cond delay="0"/>
                                  </p:stCondLst>
                                  <p:childTnLst>
                                    <p:animEffect transition="out" filter="fade">
                                      <p:cBhvr>
                                        <p:cTn id="12" dur="500" tmFilter="0, 0; .2, .5; .8, .5; 1, 0"/>
                                        <p:tgtEl>
                                          <p:spTgt spid="64"/>
                                        </p:tgtEl>
                                      </p:cBhvr>
                                    </p:animEffect>
                                    <p:animScale>
                                      <p:cBhvr>
                                        <p:cTn id="13" dur="250" autoRev="1" fill="hold"/>
                                        <p:tgtEl>
                                          <p:spTgt spid="64"/>
                                        </p:tgtEl>
                                      </p:cBhvr>
                                      <p:by x="105000" y="105000"/>
                                    </p:animScale>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65"/>
                                        </p:tgtEl>
                                        <p:attrNameLst>
                                          <p:attrName>fillcolor</p:attrName>
                                        </p:attrNameLst>
                                      </p:cBhvr>
                                      <p:to>
                                        <a:srgbClr val="D99694"/>
                                      </p:to>
                                    </p:animClr>
                                    <p:set>
                                      <p:cBhvr>
                                        <p:cTn id="19" dur="500" fill="hold"/>
                                        <p:tgtEl>
                                          <p:spTgt spid="65"/>
                                        </p:tgtEl>
                                        <p:attrNameLst>
                                          <p:attrName>fill.type</p:attrName>
                                        </p:attrNameLst>
                                      </p:cBhvr>
                                      <p:to>
                                        <p:strVal val="solid"/>
                                      </p:to>
                                    </p:set>
                                    <p:set>
                                      <p:cBhvr>
                                        <p:cTn id="20" dur="500" fill="hold"/>
                                        <p:tgtEl>
                                          <p:spTgt spid="65"/>
                                        </p:tgtEl>
                                        <p:attrNameLst>
                                          <p:attrName>fill.on</p:attrName>
                                        </p:attrNameLst>
                                      </p:cBhvr>
                                      <p:to>
                                        <p:strVal val="tru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26" presetClass="emph" presetSubtype="0" repeatCount="4000" fill="hold" grpId="1"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childTnLst>
                          </p:cTn>
                        </p:par>
                      </p:childTnLst>
                    </p:cTn>
                  </p:par>
                </p:childTnLst>
              </p:cTn>
              <p:nextCondLst>
                <p:cond evt="onClick" delay="0">
                  <p:tgtEl>
                    <p:spTgt spid="65"/>
                  </p:tgtEl>
                </p:cond>
              </p:nextCondLst>
            </p:seq>
            <p:seq concurrent="1" nextAc="seek">
              <p:cTn id="26" restart="whenNotActive" fill="hold" evtFilter="cancelBubble" nodeType="interactiveSeq">
                <p:stCondLst>
                  <p:cond evt="onClick" delay="0">
                    <p:tgtEl>
                      <p:spTgt spid="6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6"/>
                                        </p:tgtEl>
                                        <p:attrNameLst>
                                          <p:attrName>fillcolor</p:attrName>
                                        </p:attrNameLst>
                                      </p:cBhvr>
                                      <p:to>
                                        <a:srgbClr val="D99694"/>
                                      </p:to>
                                    </p:animClr>
                                    <p:set>
                                      <p:cBhvr>
                                        <p:cTn id="31" dur="500" fill="hold"/>
                                        <p:tgtEl>
                                          <p:spTgt spid="66"/>
                                        </p:tgtEl>
                                        <p:attrNameLst>
                                          <p:attrName>fill.type</p:attrName>
                                        </p:attrNameLst>
                                      </p:cBhvr>
                                      <p:to>
                                        <p:strVal val="solid"/>
                                      </p:to>
                                    </p:set>
                                    <p:set>
                                      <p:cBhvr>
                                        <p:cTn id="32" dur="500" fill="hold"/>
                                        <p:tgtEl>
                                          <p:spTgt spid="66"/>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9"/>
                                          </p:stCondLst>
                                        </p:cTn>
                                        <p:tgtEl>
                                          <p:spTgt spid="6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66"/>
                                        </p:tgtEl>
                                      </p:cBhvr>
                                    </p:animEffect>
                                    <p:animScale>
                                      <p:cBhvr>
                                        <p:cTn id="37"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67"/>
                                        </p:tgtEl>
                                        <p:attrNameLst>
                                          <p:attrName>fillcolor</p:attrName>
                                        </p:attrNameLst>
                                      </p:cBhvr>
                                      <p:to>
                                        <a:srgbClr val="D99694"/>
                                      </p:to>
                                    </p:animClr>
                                    <p:set>
                                      <p:cBhvr>
                                        <p:cTn id="43" dur="500" fill="hold"/>
                                        <p:tgtEl>
                                          <p:spTgt spid="67"/>
                                        </p:tgtEl>
                                        <p:attrNameLst>
                                          <p:attrName>fill.type</p:attrName>
                                        </p:attrNameLst>
                                      </p:cBhvr>
                                      <p:to>
                                        <p:strVal val="solid"/>
                                      </p:to>
                                    </p:set>
                                    <p:set>
                                      <p:cBhvr>
                                        <p:cTn id="44" dur="500" fill="hold"/>
                                        <p:tgtEl>
                                          <p:spTgt spid="67"/>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9"/>
                                          </p:stCondLst>
                                        </p:cTn>
                                        <p:tgtEl>
                                          <p:spTgt spid="70"/>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67"/>
                                        </p:tgtEl>
                                      </p:cBhvr>
                                    </p:animEffect>
                                    <p:animScale>
                                      <p:cBhvr>
                                        <p:cTn id="49" dur="250" autoRev="1" fill="hold"/>
                                        <p:tgtEl>
                                          <p:spTgt spid="67"/>
                                        </p:tgtEl>
                                      </p:cBhvr>
                                      <p:by x="105000" y="105000"/>
                                    </p:animScale>
                                  </p:childTnLst>
                                </p:cTn>
                              </p:par>
                            </p:childTnLst>
                          </p:cTn>
                        </p:par>
                      </p:childTnLst>
                    </p:cTn>
                  </p:par>
                </p:childTnLst>
              </p:cTn>
              <p:nextCondLst>
                <p:cond evt="onClick" delay="0">
                  <p:tgtEl>
                    <p:spTgt spid="67"/>
                  </p:tgtEl>
                </p:cond>
              </p:nextCondLst>
            </p:seq>
          </p:childTnLst>
        </p:cTn>
      </p:par>
    </p:tnLst>
    <p:bldLst>
      <p:bldP spid="64" grpId="1" animBg="1"/>
      <p:bldP spid="65" grpId="1" animBg="1"/>
      <p:bldP spid="66" grpId="1" animBg="1"/>
      <p:bldP spid="6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230600" cy="9934286"/>
            <a:chOff x="0" y="0"/>
            <a:chExt cx="5920967" cy="3624054"/>
          </a:xfrm>
        </p:grpSpPr>
        <p:sp>
          <p:nvSpPr>
            <p:cNvPr id="3"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28" name="Group 27"/>
          <p:cNvGrpSpPr/>
          <p:nvPr/>
        </p:nvGrpSpPr>
        <p:grpSpPr>
          <a:xfrm>
            <a:off x="66493" y="-247075"/>
            <a:ext cx="2667000" cy="2572287"/>
            <a:chOff x="1028700" y="3663315"/>
            <a:chExt cx="3215601" cy="3215601"/>
          </a:xfrm>
        </p:grpSpPr>
        <p:grpSp>
          <p:nvGrpSpPr>
            <p:cNvPr id="29" name="Group 4"/>
            <p:cNvGrpSpPr/>
            <p:nvPr/>
          </p:nvGrpSpPr>
          <p:grpSpPr>
            <a:xfrm>
              <a:off x="1028700" y="3663315"/>
              <a:ext cx="3215601" cy="3215601"/>
              <a:chOff x="0" y="0"/>
              <a:chExt cx="6350000" cy="6350000"/>
            </a:xfrm>
          </p:grpSpPr>
          <p:sp>
            <p:nvSpPr>
              <p:cNvPr id="3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0"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03810" y="4412692"/>
              <a:ext cx="2065380" cy="1716847"/>
            </a:xfrm>
            <a:prstGeom prst="rect">
              <a:avLst/>
            </a:prstGeom>
          </p:spPr>
        </p:pic>
      </p:grpSp>
      <p:grpSp>
        <p:nvGrpSpPr>
          <p:cNvPr id="32" name="Group 31"/>
          <p:cNvGrpSpPr/>
          <p:nvPr/>
        </p:nvGrpSpPr>
        <p:grpSpPr>
          <a:xfrm>
            <a:off x="15456657" y="-57131"/>
            <a:ext cx="2643250" cy="2572287"/>
            <a:chOff x="9639248" y="3663315"/>
            <a:chExt cx="3215601" cy="3215601"/>
          </a:xfrm>
        </p:grpSpPr>
        <p:grpSp>
          <p:nvGrpSpPr>
            <p:cNvPr id="33" name="Group 8"/>
            <p:cNvGrpSpPr/>
            <p:nvPr/>
          </p:nvGrpSpPr>
          <p:grpSpPr>
            <a:xfrm>
              <a:off x="9639248" y="3663315"/>
              <a:ext cx="3215601" cy="3215601"/>
              <a:chOff x="0" y="0"/>
              <a:chExt cx="6350000" cy="6350000"/>
            </a:xfrm>
          </p:grpSpPr>
          <p:sp>
            <p:nvSpPr>
              <p:cNvPr id="35"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934132" y="4471877"/>
              <a:ext cx="2625831" cy="1598475"/>
            </a:xfrm>
            <a:prstGeom prst="rect">
              <a:avLst/>
            </a:prstGeom>
          </p:spPr>
        </p:pic>
      </p:grpSp>
      <p:sp>
        <p:nvSpPr>
          <p:cNvPr id="26" name="TextBox 12"/>
          <p:cNvSpPr txBox="1"/>
          <p:nvPr/>
        </p:nvSpPr>
        <p:spPr>
          <a:xfrm>
            <a:off x="4572000" y="1362119"/>
            <a:ext cx="9179551" cy="809581"/>
          </a:xfrm>
          <a:prstGeom prst="rect">
            <a:avLst/>
          </a:prstGeom>
        </p:spPr>
        <p:txBody>
          <a:bodyPr wrap="square" lIns="0" tIns="0" rIns="0" bIns="0" rtlCol="0" anchor="t">
            <a:spAutoFit/>
          </a:bodyPr>
          <a:lstStyle/>
          <a:p>
            <a:pPr marL="0" marR="0" lvl="0" indent="0" algn="ctr" defTabSz="914400" rtl="0" eaLnBrk="1" fontAlgn="auto" latinLnBrk="0" hangingPunct="1">
              <a:lnSpc>
                <a:spcPts val="6875"/>
              </a:lnSpc>
              <a:spcBef>
                <a:spcPts val="0"/>
              </a:spcBef>
              <a:spcAft>
                <a:spcPts val="0"/>
              </a:spcAft>
              <a:buClrTx/>
              <a:buSzTx/>
              <a:buFontTx/>
              <a:buNone/>
              <a:tabLst/>
              <a:defRPr/>
            </a:pPr>
            <a:r>
              <a:rPr kumimoji="0" lang="en-US" sz="50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BÀI TẬP TRẮC NGHIỆM</a:t>
            </a:r>
            <a:endParaRPr kumimoji="0" lang="en-US" sz="5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63"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8712792" y="8538141"/>
            <a:ext cx="1071493" cy="1111796"/>
          </a:xfrm>
          <a:prstGeom prst="rect">
            <a:avLst/>
          </a:prstGeom>
        </p:spPr>
      </p:pic>
      <p:sp>
        <p:nvSpPr>
          <p:cNvPr id="64" name="Đáp án đúng">
            <a:extLst>
              <a:ext uri="{FF2B5EF4-FFF2-40B4-BE49-F238E27FC236}">
                <a16:creationId xmlns:a16="http://schemas.microsoft.com/office/drawing/2014/main" xmlns="" id="{8B66CBE4-2DB9-BCF7-D1C4-281B894BFE17}"/>
              </a:ext>
            </a:extLst>
          </p:cNvPr>
          <p:cNvSpPr/>
          <p:nvPr/>
        </p:nvSpPr>
        <p:spPr>
          <a:xfrm>
            <a:off x="1752600" y="7100642"/>
            <a:ext cx="6952875"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5" name="Đáp án sai 1">
            <a:extLst>
              <a:ext uri="{FF2B5EF4-FFF2-40B4-BE49-F238E27FC236}">
                <a16:creationId xmlns:a16="http://schemas.microsoft.com/office/drawing/2014/main" xmlns="" id="{3FCD9830-5FD1-BD44-878B-228BD96CE996}"/>
              </a:ext>
            </a:extLst>
          </p:cNvPr>
          <p:cNvSpPr/>
          <p:nvPr/>
        </p:nvSpPr>
        <p:spPr>
          <a:xfrm>
            <a:off x="9651025" y="7100642"/>
            <a:ext cx="6985664"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6" name="Đáp án sai 2">
            <a:extLst>
              <a:ext uri="{FF2B5EF4-FFF2-40B4-BE49-F238E27FC236}">
                <a16:creationId xmlns:a16="http://schemas.microsoft.com/office/drawing/2014/main" xmlns="" id="{6A919885-0285-0403-1E09-FA94D8BC080B}"/>
              </a:ext>
            </a:extLst>
          </p:cNvPr>
          <p:cNvSpPr/>
          <p:nvPr/>
        </p:nvSpPr>
        <p:spPr>
          <a:xfrm>
            <a:off x="9651025" y="5143500"/>
            <a:ext cx="6952875" cy="158063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67" name="Đáp án sai 3">
            <a:extLst>
              <a:ext uri="{FF2B5EF4-FFF2-40B4-BE49-F238E27FC236}">
                <a16:creationId xmlns:a16="http://schemas.microsoft.com/office/drawing/2014/main" xmlns="" id="{2E7D83A4-3758-8699-4DD0-010A80780539}"/>
              </a:ext>
            </a:extLst>
          </p:cNvPr>
          <p:cNvSpPr/>
          <p:nvPr/>
        </p:nvSpPr>
        <p:spPr>
          <a:xfrm>
            <a:off x="1752600" y="5144294"/>
            <a:ext cx="6985664" cy="15790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68" name="Picture 5">
            <a:extLst>
              <a:ext uri="{FF2B5EF4-FFF2-40B4-BE49-F238E27FC236}">
                <a16:creationId xmlns:a16="http://schemas.microsoft.com/office/drawing/2014/main" xmlns="" id="{31EA41D2-9796-7E4F-2882-9DC49D5A8C0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355806" y="7399790"/>
            <a:ext cx="1303799" cy="1134831"/>
          </a:xfrm>
          <a:prstGeom prst="rect">
            <a:avLst/>
          </a:prstGeom>
        </p:spPr>
      </p:pic>
      <p:pic>
        <p:nvPicPr>
          <p:cNvPr id="69" name="Picture 68">
            <a:extLst>
              <a:ext uri="{FF2B5EF4-FFF2-40B4-BE49-F238E27FC236}">
                <a16:creationId xmlns:a16="http://schemas.microsoft.com/office/drawing/2014/main" xmlns="" id="{4B31FD67-694B-8D1E-89C7-5C3C61578F6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128593" y="5343755"/>
            <a:ext cx="1303454" cy="1161258"/>
          </a:xfrm>
          <a:prstGeom prst="rect">
            <a:avLst/>
          </a:prstGeom>
        </p:spPr>
      </p:pic>
      <p:pic>
        <p:nvPicPr>
          <p:cNvPr id="70"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395684" y="5266772"/>
            <a:ext cx="1342580" cy="1196116"/>
          </a:xfrm>
          <a:prstGeom prst="rect">
            <a:avLst/>
          </a:prstGeom>
        </p:spPr>
      </p:pic>
      <p:pic>
        <p:nvPicPr>
          <p:cNvPr id="71"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212253" y="7206547"/>
            <a:ext cx="1352839" cy="1205257"/>
          </a:xfrm>
          <a:prstGeom prst="rect">
            <a:avLst/>
          </a:prstGeom>
        </p:spPr>
      </p:pic>
      <p:sp>
        <p:nvSpPr>
          <p:cNvPr id="44" name="Rectangle 43"/>
          <p:cNvSpPr/>
          <p:nvPr/>
        </p:nvSpPr>
        <p:spPr>
          <a:xfrm>
            <a:off x="1828800" y="2518708"/>
            <a:ext cx="14812749" cy="1938992"/>
          </a:xfrm>
          <a:prstGeom prst="rect">
            <a:avLst/>
          </a:prstGeom>
        </p:spPr>
        <p:txBody>
          <a:bodyPr wrap="square">
            <a:spAutoFit/>
          </a:bodyPr>
          <a:lstStyle/>
          <a:p>
            <a:pPr lvl="0" algn="just">
              <a:lnSpc>
                <a:spcPct val="150000"/>
              </a:lnSpc>
              <a:spcAft>
                <a:spcPts val="800"/>
              </a:spcAft>
            </a:pPr>
            <a:r>
              <a:rPr lang="vi-VN" sz="4000" b="1">
                <a:solidFill>
                  <a:prstClr val="white"/>
                </a:solidFill>
                <a:ea typeface="Times New Roman" panose="02020603050405020304" pitchFamily="18" charset="0"/>
                <a:cs typeface="Arial" panose="020B0604020202020204" pitchFamily="34" charset="0"/>
              </a:rPr>
              <a:t>Câu 5. Có bao nhiêu tam giác có độ dài hai cạnh là 9 cm và 3 cm còn độ dài cạnh thứ ba là một số nguyên (đơn vị cm)?</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4495800" y="4760456"/>
            <a:ext cx="11963400" cy="3888244"/>
          </a:xfrm>
          <a:prstGeom prst="rect">
            <a:avLst/>
          </a:prstGeom>
        </p:spPr>
        <p:txBody>
          <a:bodyPr wrap="square">
            <a:spAutoFit/>
          </a:bodyPr>
          <a:lstStyle/>
          <a:p>
            <a:pPr marL="0" marR="0" lvl="0" indent="0" algn="just" defTabSz="914400" rtl="0" eaLnBrk="1" fontAlgn="auto" latinLnBrk="0" hangingPunct="1">
              <a:lnSpc>
                <a:spcPct val="300000"/>
              </a:lnSpc>
              <a:spcBef>
                <a:spcPts val="0"/>
              </a:spcBef>
              <a:spcAft>
                <a:spcPts val="80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6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4 </a:t>
            </a:r>
            <a:endPar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300000"/>
              </a:lnSpc>
              <a:spcBef>
                <a:spcPts val="0"/>
              </a:spcBef>
              <a:spcAft>
                <a:spcPts val="80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 5</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 </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7</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774562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4"/>
                                        </p:tgtEl>
                                        <p:attrNameLst>
                                          <p:attrName>fillcolor</p:attrName>
                                        </p:attrNameLst>
                                      </p:cBhvr>
                                      <p:to>
                                        <a:srgbClr val="92D050"/>
                                      </p:to>
                                    </p:animClr>
                                    <p:set>
                                      <p:cBhvr>
                                        <p:cTn id="7" dur="500" fill="hold"/>
                                        <p:tgtEl>
                                          <p:spTgt spid="64"/>
                                        </p:tgtEl>
                                        <p:attrNameLst>
                                          <p:attrName>fill.type</p:attrName>
                                        </p:attrNameLst>
                                      </p:cBhvr>
                                      <p:to>
                                        <p:strVal val="solid"/>
                                      </p:to>
                                    </p:set>
                                    <p:set>
                                      <p:cBhvr>
                                        <p:cTn id="8" dur="500" fill="hold"/>
                                        <p:tgtEl>
                                          <p:spTgt spid="64"/>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68"/>
                                        </p:tgtEl>
                                        <p:attrNameLst>
                                          <p:attrName>style.visibility</p:attrName>
                                        </p:attrNameLst>
                                      </p:cBhvr>
                                      <p:to>
                                        <p:strVal val="visible"/>
                                      </p:to>
                                    </p:set>
                                  </p:childTnLst>
                                </p:cTn>
                              </p:par>
                              <p:par>
                                <p:cTn id="11" presetID="26" presetClass="emph" presetSubtype="0" repeatCount="4000" fill="hold" grpId="1" nodeType="withEffect">
                                  <p:stCondLst>
                                    <p:cond delay="0"/>
                                  </p:stCondLst>
                                  <p:childTnLst>
                                    <p:animEffect transition="out" filter="fade">
                                      <p:cBhvr>
                                        <p:cTn id="12" dur="500" tmFilter="0, 0; .2, .5; .8, .5; 1, 0"/>
                                        <p:tgtEl>
                                          <p:spTgt spid="64"/>
                                        </p:tgtEl>
                                      </p:cBhvr>
                                    </p:animEffect>
                                    <p:animScale>
                                      <p:cBhvr>
                                        <p:cTn id="13" dur="250" autoRev="1" fill="hold"/>
                                        <p:tgtEl>
                                          <p:spTgt spid="64"/>
                                        </p:tgtEl>
                                      </p:cBhvr>
                                      <p:by x="105000" y="105000"/>
                                    </p:animScale>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65"/>
                                        </p:tgtEl>
                                        <p:attrNameLst>
                                          <p:attrName>fillcolor</p:attrName>
                                        </p:attrNameLst>
                                      </p:cBhvr>
                                      <p:to>
                                        <a:srgbClr val="D99694"/>
                                      </p:to>
                                    </p:animClr>
                                    <p:set>
                                      <p:cBhvr>
                                        <p:cTn id="19" dur="500" fill="hold"/>
                                        <p:tgtEl>
                                          <p:spTgt spid="65"/>
                                        </p:tgtEl>
                                        <p:attrNameLst>
                                          <p:attrName>fill.type</p:attrName>
                                        </p:attrNameLst>
                                      </p:cBhvr>
                                      <p:to>
                                        <p:strVal val="solid"/>
                                      </p:to>
                                    </p:set>
                                    <p:set>
                                      <p:cBhvr>
                                        <p:cTn id="20" dur="500" fill="hold"/>
                                        <p:tgtEl>
                                          <p:spTgt spid="65"/>
                                        </p:tgtEl>
                                        <p:attrNameLst>
                                          <p:attrName>fill.on</p:attrName>
                                        </p:attrNameLst>
                                      </p:cBhvr>
                                      <p:to>
                                        <p:strVal val="tru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26" presetClass="emph" presetSubtype="0" repeatCount="4000" fill="hold" grpId="1"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childTnLst>
                          </p:cTn>
                        </p:par>
                      </p:childTnLst>
                    </p:cTn>
                  </p:par>
                </p:childTnLst>
              </p:cTn>
              <p:nextCondLst>
                <p:cond evt="onClick" delay="0">
                  <p:tgtEl>
                    <p:spTgt spid="65"/>
                  </p:tgtEl>
                </p:cond>
              </p:nextCondLst>
            </p:seq>
            <p:seq concurrent="1" nextAc="seek">
              <p:cTn id="26" restart="whenNotActive" fill="hold" evtFilter="cancelBubble" nodeType="interactiveSeq">
                <p:stCondLst>
                  <p:cond evt="onClick" delay="0">
                    <p:tgtEl>
                      <p:spTgt spid="6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6"/>
                                        </p:tgtEl>
                                        <p:attrNameLst>
                                          <p:attrName>fillcolor</p:attrName>
                                        </p:attrNameLst>
                                      </p:cBhvr>
                                      <p:to>
                                        <a:srgbClr val="D99694"/>
                                      </p:to>
                                    </p:animClr>
                                    <p:set>
                                      <p:cBhvr>
                                        <p:cTn id="31" dur="500" fill="hold"/>
                                        <p:tgtEl>
                                          <p:spTgt spid="66"/>
                                        </p:tgtEl>
                                        <p:attrNameLst>
                                          <p:attrName>fill.type</p:attrName>
                                        </p:attrNameLst>
                                      </p:cBhvr>
                                      <p:to>
                                        <p:strVal val="solid"/>
                                      </p:to>
                                    </p:set>
                                    <p:set>
                                      <p:cBhvr>
                                        <p:cTn id="32" dur="500" fill="hold"/>
                                        <p:tgtEl>
                                          <p:spTgt spid="66"/>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9"/>
                                          </p:stCondLst>
                                        </p:cTn>
                                        <p:tgtEl>
                                          <p:spTgt spid="6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66"/>
                                        </p:tgtEl>
                                      </p:cBhvr>
                                    </p:animEffect>
                                    <p:animScale>
                                      <p:cBhvr>
                                        <p:cTn id="37"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67"/>
                                        </p:tgtEl>
                                        <p:attrNameLst>
                                          <p:attrName>fillcolor</p:attrName>
                                        </p:attrNameLst>
                                      </p:cBhvr>
                                      <p:to>
                                        <a:srgbClr val="D99694"/>
                                      </p:to>
                                    </p:animClr>
                                    <p:set>
                                      <p:cBhvr>
                                        <p:cTn id="43" dur="500" fill="hold"/>
                                        <p:tgtEl>
                                          <p:spTgt spid="67"/>
                                        </p:tgtEl>
                                        <p:attrNameLst>
                                          <p:attrName>fill.type</p:attrName>
                                        </p:attrNameLst>
                                      </p:cBhvr>
                                      <p:to>
                                        <p:strVal val="solid"/>
                                      </p:to>
                                    </p:set>
                                    <p:set>
                                      <p:cBhvr>
                                        <p:cTn id="44" dur="500" fill="hold"/>
                                        <p:tgtEl>
                                          <p:spTgt spid="67"/>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9"/>
                                          </p:stCondLst>
                                        </p:cTn>
                                        <p:tgtEl>
                                          <p:spTgt spid="70"/>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67"/>
                                        </p:tgtEl>
                                      </p:cBhvr>
                                    </p:animEffect>
                                    <p:animScale>
                                      <p:cBhvr>
                                        <p:cTn id="49" dur="250" autoRev="1" fill="hold"/>
                                        <p:tgtEl>
                                          <p:spTgt spid="67"/>
                                        </p:tgtEl>
                                      </p:cBhvr>
                                      <p:by x="105000" y="105000"/>
                                    </p:animScale>
                                  </p:childTnLst>
                                </p:cTn>
                              </p:par>
                            </p:childTnLst>
                          </p:cTn>
                        </p:par>
                      </p:childTnLst>
                    </p:cTn>
                  </p:par>
                </p:childTnLst>
              </p:cTn>
              <p:nextCondLst>
                <p:cond evt="onClick" delay="0">
                  <p:tgtEl>
                    <p:spTgt spid="67"/>
                  </p:tgtEl>
                </p:cond>
              </p:nextCondLst>
            </p:seq>
          </p:childTnLst>
        </p:cTn>
      </p:par>
    </p:tnLst>
    <p:bldLst>
      <p:bldP spid="64" grpId="1" animBg="1"/>
      <p:bldP spid="65" grpId="1" animBg="1"/>
      <p:bldP spid="66" grpId="1" animBg="1"/>
      <p:bldP spid="6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40"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4"/>
              </a:ext>
            </a:extLst>
          </a:blip>
          <a:srcRect t="56419"/>
          <a:stretch>
            <a:fillRect/>
          </a:stretch>
        </p:blipFill>
        <p:spPr>
          <a:xfrm>
            <a:off x="2810158" y="4015823"/>
            <a:ext cx="12642895" cy="4527581"/>
          </a:xfrm>
          <a:prstGeom prst="rect">
            <a:avLst/>
          </a:prstGeom>
        </p:spPr>
      </p:pic>
      <p:pic>
        <p:nvPicPr>
          <p:cNvPr id="38"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4"/>
              </a:ext>
            </a:extLst>
          </a:blip>
          <a:srcRect t="56419"/>
          <a:stretch>
            <a:fillRect/>
          </a:stretch>
        </p:blipFill>
        <p:spPr>
          <a:xfrm>
            <a:off x="2825705" y="892972"/>
            <a:ext cx="12642895" cy="4527581"/>
          </a:xfrm>
          <a:prstGeom prst="rect">
            <a:avLst/>
          </a:prstGeom>
        </p:spPr>
      </p:pic>
      <p:grpSp>
        <p:nvGrpSpPr>
          <p:cNvPr id="2" name="Group 2"/>
          <p:cNvGrpSpPr/>
          <p:nvPr/>
        </p:nvGrpSpPr>
        <p:grpSpPr>
          <a:xfrm>
            <a:off x="-457200" y="879946"/>
            <a:ext cx="18897600" cy="2421117"/>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grpSp>
        <p:nvGrpSpPr>
          <p:cNvPr id="30" name="Group 29"/>
          <p:cNvGrpSpPr/>
          <p:nvPr/>
        </p:nvGrpSpPr>
        <p:grpSpPr>
          <a:xfrm>
            <a:off x="1072750" y="7385636"/>
            <a:ext cx="2655099" cy="2572287"/>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2"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5871074" y="4113338"/>
              <a:ext cx="1974010" cy="2315555"/>
            </a:xfrm>
            <a:prstGeom prst="rect">
              <a:avLst/>
            </a:prstGeom>
          </p:spPr>
        </p:pic>
      </p:grpSp>
      <p:grpSp>
        <p:nvGrpSpPr>
          <p:cNvPr id="34" name="Group 33"/>
          <p:cNvGrpSpPr/>
          <p:nvPr/>
        </p:nvGrpSpPr>
        <p:grpSpPr>
          <a:xfrm>
            <a:off x="14523633" y="7385636"/>
            <a:ext cx="2631455" cy="2572287"/>
            <a:chOff x="14043699" y="3663315"/>
            <a:chExt cx="3215601" cy="3215601"/>
          </a:xfrm>
        </p:grpSpPr>
        <p:grpSp>
          <p:nvGrpSpPr>
            <p:cNvPr id="35" name="Group 10"/>
            <p:cNvGrpSpPr/>
            <p:nvPr/>
          </p:nvGrpSpPr>
          <p:grpSpPr>
            <a:xfrm>
              <a:off x="14043699" y="3663315"/>
              <a:ext cx="3215601" cy="3215601"/>
              <a:chOff x="0" y="0"/>
              <a:chExt cx="6350000" cy="6350000"/>
            </a:xfrm>
          </p:grpSpPr>
          <p:sp>
            <p:nvSpPr>
              <p:cNvPr id="3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5084178" y="4054340"/>
              <a:ext cx="1134643" cy="2433550"/>
            </a:xfrm>
            <a:prstGeom prst="rect">
              <a:avLst/>
            </a:prstGeom>
          </p:spPr>
        </p:pic>
      </p:grpSp>
      <p:sp>
        <p:nvSpPr>
          <p:cNvPr id="42" name="Rectangle 41"/>
          <p:cNvSpPr/>
          <p:nvPr/>
        </p:nvSpPr>
        <p:spPr>
          <a:xfrm>
            <a:off x="4267200" y="1345013"/>
            <a:ext cx="9183961" cy="1477328"/>
          </a:xfrm>
          <a:prstGeom prst="rect">
            <a:avLst/>
          </a:prstGeom>
        </p:spPr>
        <p:txBody>
          <a:bodyPr wrap="square">
            <a:spAutoFit/>
          </a:bodyPr>
          <a:lstStyle/>
          <a:p>
            <a:pPr algn="ctr">
              <a:lnSpc>
                <a:spcPct val="150000"/>
              </a:lnSpc>
              <a:tabLst>
                <a:tab pos="360045" algn="l"/>
                <a:tab pos="720090" algn="l"/>
              </a:tabLst>
            </a:pPr>
            <a:r>
              <a:rPr lang="en-US" sz="6000" b="1" dirty="0" smtClean="0">
                <a:solidFill>
                  <a:prstClr val="black"/>
                </a:solidFill>
                <a:latin typeface="Arial" panose="020B0604020202020204" pitchFamily="34" charset="0"/>
                <a:ea typeface="Calibri" panose="020F0502020204030204" pitchFamily="34" charset="0"/>
                <a:cs typeface="Arial" panose="020B0604020202020204" pitchFamily="34" charset="0"/>
              </a:rPr>
              <a:t>VẬN DỤNG</a:t>
            </a:r>
            <a:endParaRPr lang="vi-VN" sz="6000" b="1" dirty="0">
              <a:solidFill>
                <a:prstClr val="black"/>
              </a:solidFill>
              <a:ea typeface="Calibri" panose="020F0502020204030204" pitchFamily="34" charset="0"/>
              <a:cs typeface="Arial" panose="020B0604020202020204" pitchFamily="34" charset="0"/>
            </a:endParaRPr>
          </a:p>
        </p:txBody>
      </p:sp>
      <p:pic>
        <p:nvPicPr>
          <p:cNvPr id="48" name="Picture 6"/>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280204" y="6466044"/>
            <a:ext cx="3691020" cy="3234256"/>
          </a:xfrm>
          <a:prstGeom prst="rect">
            <a:avLst/>
          </a:prstGeom>
        </p:spPr>
      </p:pic>
      <p:cxnSp>
        <p:nvCxnSpPr>
          <p:cNvPr id="8" name="Straight Connector 7"/>
          <p:cNvCxnSpPr/>
          <p:nvPr/>
        </p:nvCxnSpPr>
        <p:spPr>
          <a:xfrm>
            <a:off x="5867400" y="3301055"/>
            <a:ext cx="0" cy="1004245"/>
          </a:xfrm>
          <a:prstGeom prst="line">
            <a:avLst/>
          </a:prstGeom>
          <a:ln w="5715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32678" y="4305299"/>
            <a:ext cx="10768738" cy="1485571"/>
            <a:chOff x="3633062" y="4841384"/>
            <a:chExt cx="10768738" cy="1485571"/>
          </a:xfrm>
        </p:grpSpPr>
        <p:sp>
          <p:nvSpPr>
            <p:cNvPr id="50" name="Rounded Rectangular Callout 49"/>
            <p:cNvSpPr/>
            <p:nvPr/>
          </p:nvSpPr>
          <p:spPr>
            <a:xfrm>
              <a:off x="3633062" y="4841384"/>
              <a:ext cx="10744199" cy="1485571"/>
            </a:xfrm>
            <a:prstGeom prst="wedgeRoundRectCallou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3F3F3"/>
                </a:solidFill>
                <a:effectLst/>
                <a:uLnTx/>
                <a:uFillTx/>
                <a:latin typeface="Arial"/>
                <a:ea typeface="+mn-ea"/>
                <a:cs typeface="+mn-cs"/>
              </a:endParaRPr>
            </a:p>
          </p:txBody>
        </p:sp>
        <p:sp>
          <p:nvSpPr>
            <p:cNvPr id="51" name="TextBox 50"/>
            <p:cNvSpPr txBox="1"/>
            <p:nvPr/>
          </p:nvSpPr>
          <p:spPr>
            <a:xfrm>
              <a:off x="4108145" y="5196239"/>
              <a:ext cx="10293655"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smtClean="0">
                  <a:ln>
                    <a:noFill/>
                  </a:ln>
                  <a:solidFill>
                    <a:srgbClr val="434343"/>
                  </a:solidFill>
                  <a:effectLst/>
                  <a:uLnTx/>
                  <a:uFillTx/>
                  <a:latin typeface="Arial"/>
                </a:rPr>
                <a:t>Hoạt</a:t>
              </a:r>
              <a:r>
                <a:rPr kumimoji="0" lang="en-US" sz="4000" b="0" i="0" u="none" strike="noStrike" kern="0" cap="none" spc="0" normalizeH="0" baseline="0" noProof="0" dirty="0" smtClean="0">
                  <a:ln>
                    <a:noFill/>
                  </a:ln>
                  <a:solidFill>
                    <a:srgbClr val="434343"/>
                  </a:solidFill>
                  <a:effectLst/>
                  <a:uLnTx/>
                  <a:uFillTx/>
                  <a:latin typeface="Arial"/>
                </a:rPr>
                <a:t> </a:t>
              </a:r>
              <a:r>
                <a:rPr kumimoji="0" lang="en-US" sz="4000" b="0" i="0" u="none" strike="noStrike" kern="0" cap="none" spc="0" normalizeH="0" baseline="0" noProof="0" dirty="0" err="1" smtClean="0">
                  <a:ln>
                    <a:noFill/>
                  </a:ln>
                  <a:solidFill>
                    <a:srgbClr val="434343"/>
                  </a:solidFill>
                  <a:effectLst/>
                  <a:uLnTx/>
                  <a:uFillTx/>
                  <a:latin typeface="Arial"/>
                </a:rPr>
                <a:t>động</a:t>
              </a:r>
              <a:r>
                <a:rPr kumimoji="0" lang="en-US" sz="4000" b="0" i="0" u="none" strike="noStrike" kern="0" cap="none" spc="0" normalizeH="0" baseline="0" noProof="0" dirty="0" smtClean="0">
                  <a:ln>
                    <a:noFill/>
                  </a:ln>
                  <a:solidFill>
                    <a:srgbClr val="434343"/>
                  </a:solidFill>
                  <a:effectLst/>
                  <a:uLnTx/>
                  <a:uFillTx/>
                  <a:latin typeface="Arial"/>
                </a:rPr>
                <a:t> </a:t>
              </a:r>
              <a:r>
                <a:rPr kumimoji="0" lang="en-US" sz="4000" b="0" i="0" u="none" strike="noStrike" kern="0" cap="none" spc="0" normalizeH="0" baseline="0" noProof="0" dirty="0" err="1" smtClean="0">
                  <a:ln>
                    <a:noFill/>
                  </a:ln>
                  <a:solidFill>
                    <a:srgbClr val="434343"/>
                  </a:solidFill>
                  <a:effectLst/>
                  <a:uLnTx/>
                  <a:uFillTx/>
                  <a:latin typeface="Arial"/>
                </a:rPr>
                <a:t>nhóm</a:t>
              </a:r>
              <a:r>
                <a:rPr kumimoji="0" lang="en-US" sz="4000" b="0" i="0" u="none" strike="noStrike" kern="0" cap="none" spc="0" normalizeH="0" baseline="0" noProof="0" dirty="0" smtClean="0">
                  <a:ln>
                    <a:noFill/>
                  </a:ln>
                  <a:solidFill>
                    <a:srgbClr val="434343"/>
                  </a:solidFill>
                  <a:effectLst/>
                  <a:uLnTx/>
                  <a:uFillTx/>
                  <a:latin typeface="Arial"/>
                </a:rPr>
                <a:t> </a:t>
              </a:r>
              <a:r>
                <a:rPr kumimoji="0" lang="en-US" sz="4000" b="0" i="0" u="none" strike="noStrike" kern="0" cap="none" spc="0" normalizeH="0" baseline="0" noProof="0" dirty="0" err="1" smtClean="0">
                  <a:ln>
                    <a:noFill/>
                  </a:ln>
                  <a:solidFill>
                    <a:srgbClr val="434343"/>
                  </a:solidFill>
                  <a:effectLst/>
                  <a:uLnTx/>
                  <a:uFillTx/>
                  <a:latin typeface="Arial"/>
                </a:rPr>
                <a:t>đôi</a:t>
              </a:r>
              <a:r>
                <a:rPr kumimoji="0" lang="en-US" sz="4000" b="0" i="0" u="none" strike="noStrike" kern="0" cap="none" spc="0" normalizeH="0" baseline="0" noProof="0" dirty="0" smtClean="0">
                  <a:ln>
                    <a:noFill/>
                  </a:ln>
                  <a:solidFill>
                    <a:srgbClr val="434343"/>
                  </a:solidFill>
                  <a:effectLst/>
                  <a:uLnTx/>
                  <a:uFillTx/>
                  <a:latin typeface="Arial"/>
                </a:rPr>
                <a:t> </a:t>
              </a:r>
              <a:r>
                <a:rPr kumimoji="0" lang="en-US" sz="4000" b="0" i="0" u="none" strike="noStrike" kern="0" cap="none" spc="0" normalizeH="0" baseline="0" noProof="0" dirty="0" err="1" smtClean="0">
                  <a:ln>
                    <a:noFill/>
                  </a:ln>
                  <a:solidFill>
                    <a:srgbClr val="434343"/>
                  </a:solidFill>
                  <a:effectLst/>
                  <a:uLnTx/>
                  <a:uFillTx/>
                  <a:latin typeface="Arial"/>
                </a:rPr>
                <a:t>để</a:t>
              </a:r>
              <a:r>
                <a:rPr kumimoji="0" lang="en-US" sz="4000" b="0" i="0" u="none" strike="noStrike" kern="0" cap="none" spc="0" normalizeH="0" baseline="0" noProof="0" dirty="0" smtClean="0">
                  <a:ln>
                    <a:noFill/>
                  </a:ln>
                  <a:solidFill>
                    <a:srgbClr val="434343"/>
                  </a:solidFill>
                  <a:effectLst/>
                  <a:uLnTx/>
                  <a:uFillTx/>
                  <a:latin typeface="Arial"/>
                </a:rPr>
                <a:t> </a:t>
              </a:r>
              <a:r>
                <a:rPr kumimoji="0" lang="en-US" sz="4000" b="0" i="0" u="none" strike="noStrike" kern="0" cap="none" spc="0" normalizeH="0" baseline="0" noProof="0" dirty="0" err="1" smtClean="0">
                  <a:ln>
                    <a:noFill/>
                  </a:ln>
                  <a:solidFill>
                    <a:srgbClr val="434343"/>
                  </a:solidFill>
                  <a:effectLst/>
                  <a:uLnTx/>
                  <a:uFillTx/>
                  <a:latin typeface="Arial"/>
                </a:rPr>
                <a:t>hoàn</a:t>
              </a:r>
              <a:r>
                <a:rPr kumimoji="0" lang="en-US" sz="4000" b="0" i="0" u="none" strike="noStrike" kern="0" cap="none" spc="0" normalizeH="0" baseline="0" noProof="0" dirty="0" smtClean="0">
                  <a:ln>
                    <a:noFill/>
                  </a:ln>
                  <a:solidFill>
                    <a:srgbClr val="434343"/>
                  </a:solidFill>
                  <a:effectLst/>
                  <a:uLnTx/>
                  <a:uFillTx/>
                  <a:latin typeface="Arial"/>
                </a:rPr>
                <a:t> </a:t>
              </a:r>
              <a:r>
                <a:rPr kumimoji="0" lang="en-US" sz="4000" b="0" i="0" u="none" strike="noStrike" kern="0" cap="none" spc="0" normalizeH="0" baseline="0" noProof="0" dirty="0" err="1" smtClean="0">
                  <a:ln>
                    <a:noFill/>
                  </a:ln>
                  <a:solidFill>
                    <a:srgbClr val="434343"/>
                  </a:solidFill>
                  <a:effectLst/>
                  <a:uLnTx/>
                  <a:uFillTx/>
                  <a:latin typeface="Arial"/>
                </a:rPr>
                <a:t>thành</a:t>
              </a:r>
              <a:r>
                <a:rPr kumimoji="0" lang="en-US" sz="4000" b="0" i="0" u="none" strike="noStrike" kern="0" cap="none" spc="0" normalizeH="0" baseline="0" noProof="0" dirty="0" smtClean="0">
                  <a:ln>
                    <a:noFill/>
                  </a:ln>
                  <a:solidFill>
                    <a:srgbClr val="434343"/>
                  </a:solidFill>
                  <a:effectLst/>
                  <a:uLnTx/>
                  <a:uFillTx/>
                  <a:latin typeface="Arial"/>
                </a:rPr>
                <a:t> </a:t>
              </a:r>
              <a:r>
                <a:rPr kumimoji="0" lang="en-US" sz="4000" b="0" i="0" u="none" strike="noStrike" kern="0" cap="none" spc="0" normalizeH="0" baseline="0" noProof="0" dirty="0" err="1" smtClean="0">
                  <a:ln>
                    <a:noFill/>
                  </a:ln>
                  <a:solidFill>
                    <a:srgbClr val="434343"/>
                  </a:solidFill>
                  <a:effectLst/>
                  <a:uLnTx/>
                  <a:uFillTx/>
                  <a:latin typeface="Arial"/>
                </a:rPr>
                <a:t>bài</a:t>
              </a:r>
              <a:r>
                <a:rPr kumimoji="0" lang="en-US" sz="4000" b="0" i="0" u="none" strike="noStrike" kern="0" cap="none" spc="0" normalizeH="0" baseline="0" noProof="0" dirty="0" smtClean="0">
                  <a:ln>
                    <a:noFill/>
                  </a:ln>
                  <a:solidFill>
                    <a:srgbClr val="434343"/>
                  </a:solidFill>
                  <a:effectLst/>
                  <a:uLnTx/>
                  <a:uFillTx/>
                  <a:latin typeface="Arial"/>
                </a:rPr>
                <a:t> </a:t>
              </a:r>
              <a:r>
                <a:rPr kumimoji="0" lang="en-US" sz="4000" b="0" i="0" u="none" strike="noStrike" kern="0" cap="none" spc="0" normalizeH="0" baseline="0" noProof="0" dirty="0" err="1" smtClean="0">
                  <a:ln>
                    <a:noFill/>
                  </a:ln>
                  <a:solidFill>
                    <a:srgbClr val="434343"/>
                  </a:solidFill>
                  <a:effectLst/>
                  <a:uLnTx/>
                  <a:uFillTx/>
                  <a:latin typeface="Arial"/>
                </a:rPr>
                <a:t>tập</a:t>
              </a:r>
              <a:endParaRPr kumimoji="0" lang="en-US" sz="4000" b="0" i="0" u="none" strike="noStrike" kern="0" cap="none" spc="0" normalizeH="0" baseline="0" noProof="0" dirty="0" smtClean="0">
                <a:ln>
                  <a:noFill/>
                </a:ln>
                <a:solidFill>
                  <a:srgbClr val="434343"/>
                </a:solidFill>
                <a:effectLst/>
                <a:uLnTx/>
                <a:uFillTx/>
                <a:latin typeface="Arial"/>
              </a:endParaRPr>
            </a:p>
          </p:txBody>
        </p:sp>
      </p:grpSp>
      <p:cxnSp>
        <p:nvCxnSpPr>
          <p:cNvPr id="52" name="Straight Connector 51"/>
          <p:cNvCxnSpPr/>
          <p:nvPr/>
        </p:nvCxnSpPr>
        <p:spPr>
          <a:xfrm>
            <a:off x="11811000" y="3301054"/>
            <a:ext cx="0" cy="1004245"/>
          </a:xfrm>
          <a:prstGeom prst="line">
            <a:avLst/>
          </a:prstGeom>
          <a:ln w="571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4383148"/>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84851" y="10172700"/>
            <a:ext cx="20955000" cy="1371600"/>
            <a:chOff x="0" y="0"/>
            <a:chExt cx="5920967" cy="3624054"/>
          </a:xfrm>
        </p:grpSpPr>
        <p:sp>
          <p:nvSpPr>
            <p:cNvPr id="15" name="Freeform 14"/>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18" name="Group 17"/>
          <p:cNvGrpSpPr/>
          <p:nvPr/>
        </p:nvGrpSpPr>
        <p:grpSpPr>
          <a:xfrm>
            <a:off x="16926685" y="49231"/>
            <a:ext cx="1302469" cy="1164379"/>
            <a:chOff x="951895" y="3576837"/>
            <a:chExt cx="3369207" cy="3468421"/>
          </a:xfrm>
        </p:grpSpPr>
        <p:grpSp>
          <p:nvGrpSpPr>
            <p:cNvPr id="19" name="Group 4"/>
            <p:cNvGrpSpPr/>
            <p:nvPr/>
          </p:nvGrpSpPr>
          <p:grpSpPr>
            <a:xfrm>
              <a:off x="951895" y="3576837"/>
              <a:ext cx="3369207" cy="3468421"/>
              <a:chOff x="-151671" y="-170774"/>
              <a:chExt cx="6653334" cy="6849255"/>
            </a:xfrm>
          </p:grpSpPr>
          <p:sp>
            <p:nvSpPr>
              <p:cNvPr id="21"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0"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03810" y="4412692"/>
              <a:ext cx="2065380" cy="1716847"/>
            </a:xfrm>
            <a:prstGeom prst="rect">
              <a:avLst/>
            </a:prstGeom>
          </p:spPr>
        </p:pic>
      </p:grpSp>
      <p:grpSp>
        <p:nvGrpSpPr>
          <p:cNvPr id="22" name="Group 21"/>
          <p:cNvGrpSpPr/>
          <p:nvPr/>
        </p:nvGrpSpPr>
        <p:grpSpPr>
          <a:xfrm>
            <a:off x="50360" y="38904"/>
            <a:ext cx="1308307" cy="1160515"/>
            <a:chOff x="14043699" y="3663315"/>
            <a:chExt cx="3215601" cy="3215601"/>
          </a:xfrm>
        </p:grpSpPr>
        <p:grpSp>
          <p:nvGrpSpPr>
            <p:cNvPr id="23" name="Group 10"/>
            <p:cNvGrpSpPr/>
            <p:nvPr/>
          </p:nvGrpSpPr>
          <p:grpSpPr>
            <a:xfrm>
              <a:off x="14043699" y="3663315"/>
              <a:ext cx="3215601" cy="3215601"/>
              <a:chOff x="0" y="0"/>
              <a:chExt cx="6350000" cy="6350000"/>
            </a:xfrm>
          </p:grpSpPr>
          <p:sp>
            <p:nvSpPr>
              <p:cNvPr id="2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4"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084178" y="4054340"/>
              <a:ext cx="1134643" cy="2433550"/>
            </a:xfrm>
            <a:prstGeom prst="rect">
              <a:avLst/>
            </a:prstGeom>
          </p:spPr>
        </p:pic>
      </p:grpSp>
      <p:sp>
        <p:nvSpPr>
          <p:cNvPr id="28" name="Rectangle 27"/>
          <p:cNvSpPr/>
          <p:nvPr/>
        </p:nvSpPr>
        <p:spPr>
          <a:xfrm>
            <a:off x="1467766" y="1333500"/>
            <a:ext cx="15448634" cy="5016758"/>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M </a:t>
            </a:r>
            <a:r>
              <a:rPr lang="en-US" sz="4000" dirty="0" err="1">
                <a:latin typeface="Arial" panose="020B0604020202020204" pitchFamily="34" charset="0"/>
                <a:ea typeface="Calibri" panose="020F0502020204030204" pitchFamily="34" charset="0"/>
                <a:cs typeface="Arial" panose="020B0604020202020204" pitchFamily="34" charset="0"/>
              </a:rPr>
              <a:t>nằm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N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thẳng</a:t>
            </a:r>
            <a:r>
              <a:rPr lang="en-US" sz="4000" dirty="0">
                <a:latin typeface="Arial" panose="020B0604020202020204" pitchFamily="34" charset="0"/>
                <a:ea typeface="Calibri" panose="020F0502020204030204" pitchFamily="34" charset="0"/>
                <a:cs typeface="Arial" panose="020B0604020202020204" pitchFamily="34" charset="0"/>
              </a:rPr>
              <a:t> AM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BC (H.9.18).</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a) So </a:t>
            </a:r>
            <a:r>
              <a:rPr lang="en-US" sz="4000" dirty="0" err="1">
                <a:latin typeface="Arial" panose="020B0604020202020204" pitchFamily="34" charset="0"/>
                <a:ea typeface="Times New Roman" panose="02020603050405020304" pitchFamily="18" charset="0"/>
                <a:cs typeface="Arial" panose="020B0604020202020204" pitchFamily="34" charset="0"/>
              </a:rPr>
              <a:t>sánh</a:t>
            </a:r>
            <a:r>
              <a:rPr lang="en-US" sz="4000" dirty="0">
                <a:latin typeface="Arial" panose="020B0604020202020204" pitchFamily="34" charset="0"/>
                <a:ea typeface="Times New Roman" panose="02020603050405020304" pitchFamily="18" charset="0"/>
                <a:cs typeface="Arial" panose="020B0604020202020204" pitchFamily="34" charset="0"/>
              </a:rPr>
              <a:t> MB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MN + NB, </a:t>
            </a:r>
            <a:r>
              <a:rPr lang="en-US" sz="4000" dirty="0" err="1">
                <a:latin typeface="Arial" panose="020B0604020202020204" pitchFamily="34" charset="0"/>
                <a:ea typeface="Times New Roman" panose="02020603050405020304" pitchFamily="18" charset="0"/>
                <a:cs typeface="Arial" panose="020B0604020202020204" pitchFamily="34" charset="0"/>
              </a:rPr>
              <a:t>từ</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suy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ra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smtClean="0">
                <a:latin typeface="Arial" panose="020B0604020202020204" pitchFamily="34" charset="0"/>
                <a:ea typeface="Times New Roman" panose="02020603050405020304" pitchFamily="18" charset="0"/>
                <a:cs typeface="Arial" panose="020B0604020202020204" pitchFamily="34" charset="0"/>
              </a:rPr>
              <a:t>MA + MB </a:t>
            </a:r>
            <a:r>
              <a:rPr lang="en-US" sz="4000" dirty="0">
                <a:latin typeface="Arial" panose="020B0604020202020204" pitchFamily="34" charset="0"/>
                <a:ea typeface="Times New Roman" panose="02020603050405020304" pitchFamily="18" charset="0"/>
                <a:cs typeface="Arial" panose="020B0604020202020204" pitchFamily="34" charset="0"/>
              </a:rPr>
              <a:t>&lt; </a:t>
            </a:r>
            <a:r>
              <a:rPr lang="en-US" sz="4000" dirty="0" smtClean="0">
                <a:latin typeface="Arial" panose="020B0604020202020204" pitchFamily="34" charset="0"/>
                <a:ea typeface="Times New Roman" panose="02020603050405020304" pitchFamily="18" charset="0"/>
                <a:cs typeface="Arial" panose="020B0604020202020204" pitchFamily="34" charset="0"/>
              </a:rPr>
              <a:t>NA + NB</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b) So </a:t>
            </a:r>
            <a:r>
              <a:rPr lang="en-US" sz="4000" dirty="0" err="1">
                <a:latin typeface="Arial" panose="020B0604020202020204" pitchFamily="34" charset="0"/>
                <a:ea typeface="Times New Roman" panose="02020603050405020304" pitchFamily="18" charset="0"/>
                <a:cs typeface="Arial" panose="020B0604020202020204" pitchFamily="34" charset="0"/>
              </a:rPr>
              <a:t>sánh</a:t>
            </a:r>
            <a:r>
              <a:rPr lang="en-US" sz="4000" dirty="0">
                <a:latin typeface="Arial" panose="020B0604020202020204" pitchFamily="34" charset="0"/>
                <a:ea typeface="Times New Roman" panose="02020603050405020304" pitchFamily="18" charset="0"/>
                <a:cs typeface="Arial" panose="020B0604020202020204" pitchFamily="34" charset="0"/>
              </a:rPr>
              <a:t> NA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CA + CN, </a:t>
            </a:r>
            <a:r>
              <a:rPr lang="en-US" sz="4000" dirty="0" err="1">
                <a:latin typeface="Arial" panose="020B0604020202020204" pitchFamily="34" charset="0"/>
                <a:ea typeface="Times New Roman" panose="02020603050405020304" pitchFamily="18" charset="0"/>
                <a:cs typeface="Arial" panose="020B0604020202020204" pitchFamily="34" charset="0"/>
              </a:rPr>
              <a:t>từ</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suy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ra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smtClean="0">
                <a:latin typeface="Arial" panose="020B0604020202020204" pitchFamily="34" charset="0"/>
                <a:ea typeface="Times New Roman" panose="02020603050405020304" pitchFamily="18" charset="0"/>
                <a:cs typeface="Arial" panose="020B0604020202020204" pitchFamily="34" charset="0"/>
              </a:rPr>
              <a:t>NA + </a:t>
            </a:r>
            <a:r>
              <a:rPr lang="en-US" sz="4000" dirty="0">
                <a:latin typeface="Arial" panose="020B0604020202020204" pitchFamily="34" charset="0"/>
                <a:ea typeface="Times New Roman" panose="02020603050405020304" pitchFamily="18" charset="0"/>
                <a:cs typeface="Arial" panose="020B0604020202020204" pitchFamily="34" charset="0"/>
              </a:rPr>
              <a:t>NB &lt; </a:t>
            </a:r>
            <a:r>
              <a:rPr lang="en-US" sz="4000" dirty="0" smtClean="0">
                <a:latin typeface="Arial" panose="020B0604020202020204" pitchFamily="34" charset="0"/>
                <a:ea typeface="Times New Roman" panose="02020603050405020304" pitchFamily="18" charset="0"/>
                <a:cs typeface="Arial" panose="020B0604020202020204" pitchFamily="34" charset="0"/>
              </a:rPr>
              <a:t>CA + </a:t>
            </a:r>
            <a:r>
              <a:rPr lang="en-US" sz="4000" dirty="0">
                <a:latin typeface="Arial" panose="020B0604020202020204" pitchFamily="34" charset="0"/>
                <a:ea typeface="Times New Roman" panose="02020603050405020304" pitchFamily="18" charset="0"/>
                <a:cs typeface="Arial" panose="020B0604020202020204" pitchFamily="34" charset="0"/>
              </a:rPr>
              <a:t>CB</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c) </a:t>
            </a:r>
            <a:r>
              <a:rPr lang="en-US" sz="4000" dirty="0" err="1">
                <a:latin typeface="Arial" panose="020B0604020202020204" pitchFamily="34" charset="0"/>
                <a:ea typeface="Times New Roman" panose="02020603050405020304" pitchFamily="18" charset="0"/>
                <a:cs typeface="Arial" panose="020B0604020202020204" pitchFamily="34" charset="0"/>
              </a:rPr>
              <a:t>Chúng</a:t>
            </a:r>
            <a:r>
              <a:rPr lang="en-US" sz="4000" dirty="0">
                <a:latin typeface="Arial" panose="020B0604020202020204" pitchFamily="34" charset="0"/>
                <a:ea typeface="Times New Roman" panose="02020603050405020304" pitchFamily="18" charset="0"/>
                <a:cs typeface="Arial" panose="020B0604020202020204" pitchFamily="34" charset="0"/>
              </a:rPr>
              <a:t> minh MA + </a:t>
            </a:r>
            <a:r>
              <a:rPr lang="en-US" sz="4000" dirty="0" smtClean="0">
                <a:latin typeface="Arial" panose="020B0604020202020204" pitchFamily="34" charset="0"/>
                <a:ea typeface="Times New Roman" panose="02020603050405020304" pitchFamily="18" charset="0"/>
                <a:cs typeface="Arial" panose="020B0604020202020204" pitchFamily="34" charset="0"/>
              </a:rPr>
              <a:t>MB &lt; </a:t>
            </a:r>
            <a:r>
              <a:rPr lang="en-US" sz="4000" dirty="0">
                <a:latin typeface="Arial" panose="020B0604020202020204" pitchFamily="34" charset="0"/>
                <a:ea typeface="Times New Roman" panose="02020603050405020304" pitchFamily="18" charset="0"/>
                <a:cs typeface="Arial" panose="020B0604020202020204" pitchFamily="34" charset="0"/>
              </a:rPr>
              <a:t>CA + CB</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34" name="Group 33"/>
          <p:cNvGrpSpPr/>
          <p:nvPr/>
        </p:nvGrpSpPr>
        <p:grpSpPr>
          <a:xfrm>
            <a:off x="16926685" y="8853502"/>
            <a:ext cx="1261719" cy="1171229"/>
            <a:chOff x="9639248" y="3663315"/>
            <a:chExt cx="3215601" cy="3215601"/>
          </a:xfrm>
        </p:grpSpPr>
        <p:grpSp>
          <p:nvGrpSpPr>
            <p:cNvPr id="35" name="Group 8"/>
            <p:cNvGrpSpPr/>
            <p:nvPr/>
          </p:nvGrpSpPr>
          <p:grpSpPr>
            <a:xfrm>
              <a:off x="9639248" y="3663315"/>
              <a:ext cx="3215601" cy="3215601"/>
              <a:chOff x="0" y="0"/>
              <a:chExt cx="6350000" cy="6350000"/>
            </a:xfrm>
          </p:grpSpPr>
          <p:sp>
            <p:nvSpPr>
              <p:cNvPr id="37"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36"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9934132" y="4471877"/>
              <a:ext cx="2625831" cy="1598475"/>
            </a:xfrm>
            <a:prstGeom prst="rect">
              <a:avLst/>
            </a:prstGeom>
          </p:spPr>
        </p:pic>
      </p:grpSp>
      <p:grpSp>
        <p:nvGrpSpPr>
          <p:cNvPr id="38" name="Group 37"/>
          <p:cNvGrpSpPr/>
          <p:nvPr/>
        </p:nvGrpSpPr>
        <p:grpSpPr>
          <a:xfrm>
            <a:off x="228600" y="8877301"/>
            <a:ext cx="1267374" cy="1108734"/>
            <a:chOff x="5250279" y="3663315"/>
            <a:chExt cx="3215601" cy="3215601"/>
          </a:xfrm>
        </p:grpSpPr>
        <p:grpSp>
          <p:nvGrpSpPr>
            <p:cNvPr id="39" name="Group 6"/>
            <p:cNvGrpSpPr/>
            <p:nvPr/>
          </p:nvGrpSpPr>
          <p:grpSpPr>
            <a:xfrm>
              <a:off x="5250279" y="3663315"/>
              <a:ext cx="3215601" cy="3215601"/>
              <a:chOff x="0" y="0"/>
              <a:chExt cx="6350000" cy="6350000"/>
            </a:xfrm>
          </p:grpSpPr>
          <p:sp>
            <p:nvSpPr>
              <p:cNvPr id="41"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40" name="Picture 1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5871074" y="4113338"/>
              <a:ext cx="1974010" cy="2315555"/>
            </a:xfrm>
            <a:prstGeom prst="rect">
              <a:avLst/>
            </a:prstGeom>
          </p:spPr>
        </p:pic>
      </p:grpSp>
      <p:sp>
        <p:nvSpPr>
          <p:cNvPr id="25" name="TextBox 24"/>
          <p:cNvSpPr txBox="1"/>
          <p:nvPr/>
        </p:nvSpPr>
        <p:spPr>
          <a:xfrm>
            <a:off x="6324600" y="404382"/>
            <a:ext cx="6241382" cy="784830"/>
          </a:xfrm>
          <a:prstGeom prst="rect">
            <a:avLst/>
          </a:prstGeom>
          <a:noFill/>
        </p:spPr>
        <p:txBody>
          <a:bodyPr wrap="square" rtlCol="0">
            <a:spAutoFit/>
          </a:bodyPr>
          <a:lstStyle/>
          <a:p>
            <a:r>
              <a:rPr lang="en-US" sz="4500" b="1" dirty="0" err="1" smtClean="0">
                <a:solidFill>
                  <a:prstClr val="black"/>
                </a:solidFill>
                <a:latin typeface="Arial" panose="020B0604020202020204" pitchFamily="34" charset="0"/>
                <a:cs typeface="Arial" panose="020B0604020202020204" pitchFamily="34" charset="0"/>
              </a:rPr>
              <a:t>Bài</a:t>
            </a:r>
            <a:r>
              <a:rPr lang="en-US" sz="4500" b="1" dirty="0" smtClean="0">
                <a:solidFill>
                  <a:prstClr val="black"/>
                </a:solidFill>
                <a:latin typeface="Arial" panose="020B0604020202020204" pitchFamily="34" charset="0"/>
                <a:cs typeface="Arial" panose="020B0604020202020204" pitchFamily="34" charset="0"/>
              </a:rPr>
              <a:t> 9.12: (SGK – tr.69)</a:t>
            </a:r>
            <a:endParaRPr lang="en-US" sz="4500" b="1" dirty="0">
              <a:solidFill>
                <a:prstClr val="black"/>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700286" y="5676900"/>
            <a:ext cx="5359499" cy="4395238"/>
          </a:xfrm>
          <a:prstGeom prst="rect">
            <a:avLst/>
          </a:prstGeom>
        </p:spPr>
      </p:pic>
      <p:pic>
        <p:nvPicPr>
          <p:cNvPr id="29" name="Picture 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648200" y="7557157"/>
            <a:ext cx="2759910" cy="2418371"/>
          </a:xfrm>
          <a:prstGeom prst="rect">
            <a:avLst/>
          </a:prstGeom>
        </p:spPr>
      </p:pic>
    </p:spTree>
    <p:extLst>
      <p:ext uri="{BB962C8B-B14F-4D97-AF65-F5344CB8AC3E}">
        <p14:creationId xmlns:p14="http://schemas.microsoft.com/office/powerpoint/2010/main" val="2525007118"/>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14" name="Picture 5"/>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6419"/>
          <a:stretch>
            <a:fillRect/>
          </a:stretch>
        </p:blipFill>
        <p:spPr>
          <a:xfrm>
            <a:off x="0" y="5712417"/>
            <a:ext cx="8948623" cy="4574583"/>
          </a:xfrm>
          <a:prstGeom prst="rect">
            <a:avLst/>
          </a:prstGeom>
        </p:spPr>
      </p:pic>
      <p:grpSp>
        <p:nvGrpSpPr>
          <p:cNvPr id="4" name="Group 4"/>
          <p:cNvGrpSpPr/>
          <p:nvPr/>
        </p:nvGrpSpPr>
        <p:grpSpPr>
          <a:xfrm>
            <a:off x="5867400" y="-266700"/>
            <a:ext cx="11963400" cy="11353800"/>
            <a:chOff x="0" y="0"/>
            <a:chExt cx="1669403" cy="2066396"/>
          </a:xfrm>
        </p:grpSpPr>
        <p:sp>
          <p:nvSpPr>
            <p:cNvPr id="5"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pic>
        <p:nvPicPr>
          <p:cNvPr id="10"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81000" y="3620461"/>
            <a:ext cx="5283501" cy="7489499"/>
          </a:xfrm>
          <a:prstGeom prst="rect">
            <a:avLst/>
          </a:prstGeom>
        </p:spPr>
      </p:pic>
      <p:pic>
        <p:nvPicPr>
          <p:cNvPr id="15" name="Picture 2"/>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6419"/>
          <a:stretch>
            <a:fillRect/>
          </a:stretch>
        </p:blipFill>
        <p:spPr>
          <a:xfrm>
            <a:off x="6324600" y="5735277"/>
            <a:ext cx="11939087" cy="4574583"/>
          </a:xfrm>
          <a:prstGeom prst="rect">
            <a:avLst/>
          </a:prstGeom>
        </p:spPr>
      </p:pic>
      <p:sp>
        <p:nvSpPr>
          <p:cNvPr id="16" name="Rectangle 15"/>
          <p:cNvSpPr/>
          <p:nvPr/>
        </p:nvSpPr>
        <p:spPr>
          <a:xfrm>
            <a:off x="6096000" y="5082213"/>
            <a:ext cx="11455321" cy="2994409"/>
          </a:xfrm>
          <a:prstGeom prst="rect">
            <a:avLst/>
          </a:prstGeom>
        </p:spPr>
        <p:txBody>
          <a:bodyPr wrap="square">
            <a:spAutoFit/>
          </a:bodyPr>
          <a:lstStyle/>
          <a:p>
            <a:pPr lvl="0" algn="ctr">
              <a:lnSpc>
                <a:spcPct val="150000"/>
              </a:lnSpc>
              <a:defRPr/>
            </a:pPr>
            <a:r>
              <a:rPr lang="vi-VN" sz="6700" b="1" kern="0" dirty="0">
                <a:solidFill>
                  <a:srgbClr val="4A6EBE"/>
                </a:solidFill>
                <a:ea typeface="Calibri" panose="020F0502020204030204" pitchFamily="34" charset="0"/>
                <a:cs typeface="Arial" panose="020B0604020202020204" pitchFamily="34" charset="0"/>
              </a:rPr>
              <a:t>BÀI 33: QUAN HỆ GIỮA BA CẠNH CỦA MỘT TAM GIÁC</a:t>
            </a:r>
            <a:endParaRPr kumimoji="0" lang="en-US" sz="6700" b="1" i="0" u="none" strike="noStrike" kern="0" cap="none" spc="0" normalizeH="0" baseline="0" noProof="0" dirty="0" smtClean="0">
              <a:ln>
                <a:noFill/>
              </a:ln>
              <a:solidFill>
                <a:srgbClr val="4A6EBE"/>
              </a:solidFill>
              <a:effectLst/>
              <a:uLnTx/>
              <a:uFillTx/>
              <a:latin typeface="Arial" panose="020B0604020202020204" pitchFamily="34" charset="0"/>
              <a:cs typeface="Arial" panose="020B0604020202020204" pitchFamily="34" charset="0"/>
            </a:endParaRPr>
          </a:p>
        </p:txBody>
      </p:sp>
      <p:sp>
        <p:nvSpPr>
          <p:cNvPr id="9" name="Rectangle 8"/>
          <p:cNvSpPr/>
          <p:nvPr/>
        </p:nvSpPr>
        <p:spPr>
          <a:xfrm>
            <a:off x="6324600" y="190500"/>
            <a:ext cx="11070407" cy="4408194"/>
          </a:xfrm>
          <a:prstGeom prst="rect">
            <a:avLst/>
          </a:prstGeom>
        </p:spPr>
        <p:txBody>
          <a:bodyPr wrap="square">
            <a:spAutoFit/>
          </a:bodyPr>
          <a:lstStyle/>
          <a:p>
            <a:pPr lvl="0" algn="ctr">
              <a:lnSpc>
                <a:spcPct val="150000"/>
              </a:lnSpc>
              <a:defRPr/>
            </a:pPr>
            <a:r>
              <a:rPr lang="vi-VN" sz="6500" b="1" kern="0" dirty="0">
                <a:cs typeface="Arial" panose="020B0604020202020204" pitchFamily="34" charset="0"/>
              </a:rPr>
              <a:t>CHƯƠNG IX. QUAN HỆ GIỮA CÁC YẾU TỐ TRONG MỘT TAM GIÁC</a:t>
            </a:r>
            <a:endParaRPr lang="en-US" sz="65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6610719"/>
      </p:ext>
    </p:extLst>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71600" y="9753665"/>
            <a:ext cx="20955000" cy="1371600"/>
            <a:chOff x="0" y="0"/>
            <a:chExt cx="5920967" cy="3624054"/>
          </a:xfrm>
        </p:grpSpPr>
        <p:sp>
          <p:nvSpPr>
            <p:cNvPr id="15" name="Freeform 14"/>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22" name="Group 21"/>
          <p:cNvGrpSpPr/>
          <p:nvPr/>
        </p:nvGrpSpPr>
        <p:grpSpPr>
          <a:xfrm>
            <a:off x="139493" y="96785"/>
            <a:ext cx="1308307" cy="1160515"/>
            <a:chOff x="14043699" y="3663315"/>
            <a:chExt cx="3215601" cy="3215601"/>
          </a:xfrm>
        </p:grpSpPr>
        <p:grpSp>
          <p:nvGrpSpPr>
            <p:cNvPr id="23" name="Group 10"/>
            <p:cNvGrpSpPr/>
            <p:nvPr/>
          </p:nvGrpSpPr>
          <p:grpSpPr>
            <a:xfrm>
              <a:off x="14043699" y="3663315"/>
              <a:ext cx="3215601" cy="3215601"/>
              <a:chOff x="0" y="0"/>
              <a:chExt cx="6350000" cy="6350000"/>
            </a:xfrm>
          </p:grpSpPr>
          <p:sp>
            <p:nvSpPr>
              <p:cNvPr id="2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4" name="Picture 1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084178" y="4054340"/>
              <a:ext cx="1134643" cy="2433550"/>
            </a:xfrm>
            <a:prstGeom prst="rect">
              <a:avLst/>
            </a:prstGeom>
          </p:spPr>
        </p:pic>
      </p:grpSp>
      <p:sp>
        <p:nvSpPr>
          <p:cNvPr id="16" name="Oval Callout 15"/>
          <p:cNvSpPr/>
          <p:nvPr/>
        </p:nvSpPr>
        <p:spPr>
          <a:xfrm>
            <a:off x="8382000" y="37541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grpSp>
        <p:nvGrpSpPr>
          <p:cNvPr id="17" name="Group 16"/>
          <p:cNvGrpSpPr/>
          <p:nvPr/>
        </p:nvGrpSpPr>
        <p:grpSpPr>
          <a:xfrm>
            <a:off x="16708174" y="237906"/>
            <a:ext cx="1261719" cy="1171229"/>
            <a:chOff x="9639248" y="3663315"/>
            <a:chExt cx="3215601" cy="3215601"/>
          </a:xfrm>
        </p:grpSpPr>
        <p:grpSp>
          <p:nvGrpSpPr>
            <p:cNvPr id="25" name="Group 8"/>
            <p:cNvGrpSpPr/>
            <p:nvPr/>
          </p:nvGrpSpPr>
          <p:grpSpPr>
            <a:xfrm>
              <a:off x="9639248" y="3663315"/>
              <a:ext cx="3215601" cy="3215601"/>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9"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9934132" y="4471877"/>
              <a:ext cx="2625831" cy="1598475"/>
            </a:xfrm>
            <a:prstGeom prst="rect">
              <a:avLst/>
            </a:prstGeom>
          </p:spPr>
        </p:pic>
      </p:grpSp>
      <p:pic>
        <p:nvPicPr>
          <p:cNvPr id="26" name="Picture 2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50109" y="1943100"/>
            <a:ext cx="5359499" cy="439523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7010400" y="1591211"/>
                <a:ext cx="10767587" cy="3785652"/>
              </a:xfrm>
              <a:prstGeom prst="rect">
                <a:avLst/>
              </a:prstGeom>
            </p:spPr>
            <p:txBody>
              <a:bodyPr wrap="square">
                <a:spAutoFit/>
              </a:bodyPr>
              <a:lstStyle/>
              <a:p>
                <a:pPr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MNB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MB </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&lt; MN + NB (BĐT tam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smtClean="0">
                    <a:solidFill>
                      <a:srgbClr val="333333"/>
                    </a:solidFill>
                    <a:effectLst/>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MB + MA &lt; MN + NB + MA</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Hay </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MB + MA &lt; NB + NA (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thuộc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NA</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010400" y="1591211"/>
                <a:ext cx="10767587" cy="3785652"/>
              </a:xfrm>
              <a:prstGeom prst="rect">
                <a:avLst/>
              </a:prstGeom>
              <a:blipFill>
                <a:blip r:embed="rId17"/>
                <a:stretch>
                  <a:fillRect l="-1982" b="-30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106957" y="5691488"/>
                <a:ext cx="10216836" cy="3785652"/>
              </a:xfrm>
              <a:prstGeom prst="rect">
                <a:avLst/>
              </a:prstGeom>
            </p:spPr>
            <p:txBody>
              <a:bodyPr wrap="square">
                <a:spAutoFit/>
              </a:bodyPr>
              <a:lstStyle/>
              <a:p>
                <a:pPr lvl="0" algn="just">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NCA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NA </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&lt; CN + CA (BĐT tam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giác</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dirty="0" smtClean="0">
                    <a:solidFill>
                      <a:srgbClr val="333333"/>
                    </a:solidFill>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NA + NB &lt; CN + NB + CA</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Hay </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NA + NB &lt; CB + CA </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N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thuộc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CB)</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106957" y="5691488"/>
                <a:ext cx="10216836" cy="3785652"/>
              </a:xfrm>
              <a:prstGeom prst="rect">
                <a:avLst/>
              </a:prstGeom>
              <a:blipFill>
                <a:blip r:embed="rId18"/>
                <a:stretch>
                  <a:fillRect l="-2148" r="-418" b="-3060"/>
                </a:stretch>
              </a:blipFill>
            </p:spPr>
            <p:txBody>
              <a:bodyPr/>
              <a:lstStyle/>
              <a:p>
                <a:r>
                  <a:rPr lang="en-US">
                    <a:noFill/>
                  </a:rPr>
                  <a:t> </a:t>
                </a:r>
              </a:p>
            </p:txBody>
          </p:sp>
        </mc:Fallback>
      </mc:AlternateContent>
      <p:pic>
        <p:nvPicPr>
          <p:cNvPr id="28" name="Picture 17"/>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32"/>
              </a:ext>
            </a:extLst>
          </a:blip>
          <a:srcRect/>
          <a:stretch>
            <a:fillRect/>
          </a:stretch>
        </p:blipFill>
        <p:spPr>
          <a:xfrm>
            <a:off x="2438399" y="7558003"/>
            <a:ext cx="2182918" cy="2057400"/>
          </a:xfrm>
          <a:prstGeom prst="rect">
            <a:avLst/>
          </a:prstGeom>
        </p:spPr>
      </p:pic>
    </p:spTree>
    <p:extLst>
      <p:ext uri="{BB962C8B-B14F-4D97-AF65-F5344CB8AC3E}">
        <p14:creationId xmlns:p14="http://schemas.microsoft.com/office/powerpoint/2010/main" val="278337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0-#ppt_w/2"/>
                                          </p:val>
                                        </p:tav>
                                        <p:tav tm="100000">
                                          <p:val>
                                            <p:strVal val="#ppt_x"/>
                                          </p:val>
                                        </p:tav>
                                      </p:tavLst>
                                    </p:anim>
                                    <p:anim calcmode="lin" valueType="num">
                                      <p:cBhvr additive="base">
                                        <p:cTn id="13"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arn(inVertic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down)">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fade">
                                      <p:cBhvr>
                                        <p:cTn id="36" dur="500"/>
                                        <p:tgtEl>
                                          <p:spTgt spid="4">
                                            <p:txEl>
                                              <p:pRg st="0" end="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fade">
                                      <p:cBhvr>
                                        <p:cTn id="39" dur="500"/>
                                        <p:tgtEl>
                                          <p:spTgt spid="4">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4" dur="500"/>
                                        <p:tgtEl>
                                          <p:spTgt spid="4">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barn(inVertical)">
                                      <p:cBhvr>
                                        <p:cTn id="4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447800" y="9410700"/>
            <a:ext cx="20955000" cy="1371600"/>
            <a:chOff x="0" y="0"/>
            <a:chExt cx="5920967" cy="3624054"/>
          </a:xfrm>
        </p:grpSpPr>
        <p:sp>
          <p:nvSpPr>
            <p:cNvPr id="15" name="Freeform 14"/>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18" name="Group 17"/>
          <p:cNvGrpSpPr/>
          <p:nvPr/>
        </p:nvGrpSpPr>
        <p:grpSpPr>
          <a:xfrm>
            <a:off x="16710989" y="8789838"/>
            <a:ext cx="1454869" cy="1305550"/>
            <a:chOff x="951895" y="3576837"/>
            <a:chExt cx="3369207" cy="3468421"/>
          </a:xfrm>
        </p:grpSpPr>
        <p:grpSp>
          <p:nvGrpSpPr>
            <p:cNvPr id="19" name="Group 4"/>
            <p:cNvGrpSpPr/>
            <p:nvPr/>
          </p:nvGrpSpPr>
          <p:grpSpPr>
            <a:xfrm>
              <a:off x="951895" y="3576837"/>
              <a:ext cx="3369207" cy="3468421"/>
              <a:chOff x="-151671" y="-170774"/>
              <a:chExt cx="6653334" cy="6849255"/>
            </a:xfrm>
          </p:grpSpPr>
          <p:sp>
            <p:nvSpPr>
              <p:cNvPr id="21"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0"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03810" y="4412692"/>
              <a:ext cx="2065380" cy="1716847"/>
            </a:xfrm>
            <a:prstGeom prst="rect">
              <a:avLst/>
            </a:prstGeom>
          </p:spPr>
        </p:pic>
      </p:grpSp>
      <p:grpSp>
        <p:nvGrpSpPr>
          <p:cNvPr id="22" name="Group 21"/>
          <p:cNvGrpSpPr/>
          <p:nvPr/>
        </p:nvGrpSpPr>
        <p:grpSpPr>
          <a:xfrm>
            <a:off x="139493" y="96785"/>
            <a:ext cx="1308307" cy="1160515"/>
            <a:chOff x="14043699" y="3663315"/>
            <a:chExt cx="3215601" cy="3215601"/>
          </a:xfrm>
        </p:grpSpPr>
        <p:grpSp>
          <p:nvGrpSpPr>
            <p:cNvPr id="23" name="Group 10"/>
            <p:cNvGrpSpPr/>
            <p:nvPr/>
          </p:nvGrpSpPr>
          <p:grpSpPr>
            <a:xfrm>
              <a:off x="14043699" y="3663315"/>
              <a:ext cx="3215601" cy="3215601"/>
              <a:chOff x="0" y="0"/>
              <a:chExt cx="6350000" cy="6350000"/>
            </a:xfrm>
          </p:grpSpPr>
          <p:sp>
            <p:nvSpPr>
              <p:cNvPr id="2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4"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084178" y="4054340"/>
              <a:ext cx="1134643" cy="2433550"/>
            </a:xfrm>
            <a:prstGeom prst="rect">
              <a:avLst/>
            </a:prstGeom>
          </p:spPr>
        </p:pic>
      </p:grpSp>
      <p:sp>
        <p:nvSpPr>
          <p:cNvPr id="16" name="Oval Callout 15"/>
          <p:cNvSpPr/>
          <p:nvPr/>
        </p:nvSpPr>
        <p:spPr>
          <a:xfrm>
            <a:off x="8331175" y="727515"/>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16"/>
          <p:cNvGrpSpPr/>
          <p:nvPr/>
        </p:nvGrpSpPr>
        <p:grpSpPr>
          <a:xfrm>
            <a:off x="16708174" y="237906"/>
            <a:ext cx="1261719" cy="1171229"/>
            <a:chOff x="9639248" y="3663315"/>
            <a:chExt cx="3215601" cy="3215601"/>
          </a:xfrm>
        </p:grpSpPr>
        <p:grpSp>
          <p:nvGrpSpPr>
            <p:cNvPr id="25" name="Group 8"/>
            <p:cNvGrpSpPr/>
            <p:nvPr/>
          </p:nvGrpSpPr>
          <p:grpSpPr>
            <a:xfrm>
              <a:off x="9639248" y="3663315"/>
              <a:ext cx="3215601" cy="3215601"/>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9"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9934132" y="4471877"/>
              <a:ext cx="2625831" cy="1598475"/>
            </a:xfrm>
            <a:prstGeom prst="rect">
              <a:avLst/>
            </a:prstGeom>
          </p:spPr>
        </p:pic>
      </p:grpSp>
      <p:pic>
        <p:nvPicPr>
          <p:cNvPr id="26" name="Picture 2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31688" y="2196062"/>
            <a:ext cx="5359499" cy="439523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7368013" y="2371780"/>
                <a:ext cx="10767587" cy="378565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MB + MA &lt; NB +NA</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NA + NB &lt; CA + CB</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u="none" strike="noStrike" kern="1200" cap="none" spc="0" normalizeH="0" baseline="0" noProof="0" dirty="0" smtClean="0">
                    <a:ln>
                      <a:noFill/>
                    </a:ln>
                    <a:solidFill>
                      <a:srgbClr val="333333"/>
                    </a:solidFill>
                    <a:effectLst/>
                    <a:uLnTx/>
                    <a:uFillTx/>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 </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MB + MA &lt; NA + NB &lt; CA + CB</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u="none" strike="noStrike" kern="1200" cap="none" spc="0" normalizeH="0" baseline="0" noProof="0" dirty="0" smtClean="0">
                    <a:ln>
                      <a:noFill/>
                    </a:ln>
                    <a:solidFill>
                      <a:srgbClr val="333333"/>
                    </a:solidFill>
                    <a:effectLst/>
                    <a:uLnTx/>
                    <a:uFillTx/>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MB+ MA &lt; CA + CB</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368013" y="2371780"/>
                <a:ext cx="10767587" cy="3785652"/>
              </a:xfrm>
              <a:prstGeom prst="rect">
                <a:avLst/>
              </a:prstGeom>
              <a:blipFill>
                <a:blip r:embed="rId17"/>
                <a:stretch>
                  <a:fillRect l="-2039" b="-3060"/>
                </a:stretch>
              </a:blipFill>
            </p:spPr>
            <p:txBody>
              <a:bodyPr/>
              <a:lstStyle/>
              <a:p>
                <a:r>
                  <a:rPr lang="en-US">
                    <a:noFill/>
                  </a:rPr>
                  <a:t> </a:t>
                </a:r>
              </a:p>
            </p:txBody>
          </p:sp>
        </mc:Fallback>
      </mc:AlternateContent>
      <p:pic>
        <p:nvPicPr>
          <p:cNvPr id="28" name="Picture 17"/>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32"/>
              </a:ext>
            </a:extLst>
          </a:blip>
          <a:srcRect/>
          <a:stretch>
            <a:fillRect/>
          </a:stretch>
        </p:blipFill>
        <p:spPr>
          <a:xfrm>
            <a:off x="6490441" y="7277100"/>
            <a:ext cx="2182918" cy="2057400"/>
          </a:xfrm>
          <a:prstGeom prst="rect">
            <a:avLst/>
          </a:prstGeom>
        </p:spPr>
      </p:pic>
    </p:spTree>
    <p:extLst>
      <p:ext uri="{BB962C8B-B14F-4D97-AF65-F5344CB8AC3E}">
        <p14:creationId xmlns:p14="http://schemas.microsoft.com/office/powerpoint/2010/main" val="344287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457200" y="495300"/>
            <a:ext cx="17373600" cy="9829800"/>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grpSp>
        <p:nvGrpSpPr>
          <p:cNvPr id="30" name="Group 29"/>
          <p:cNvGrpSpPr/>
          <p:nvPr/>
        </p:nvGrpSpPr>
        <p:grpSpPr>
          <a:xfrm>
            <a:off x="16775371" y="191692"/>
            <a:ext cx="1302469" cy="1164379"/>
            <a:chOff x="951895" y="3576837"/>
            <a:chExt cx="3369207" cy="3468421"/>
          </a:xfrm>
        </p:grpSpPr>
        <p:grpSp>
          <p:nvGrpSpPr>
            <p:cNvPr id="31" name="Group 4"/>
            <p:cNvGrpSpPr/>
            <p:nvPr/>
          </p:nvGrpSpPr>
          <p:grpSpPr>
            <a:xfrm>
              <a:off x="951895" y="3576837"/>
              <a:ext cx="3369207" cy="3468421"/>
              <a:chOff x="-151671" y="-170774"/>
              <a:chExt cx="6653334" cy="6849255"/>
            </a:xfrm>
          </p:grpSpPr>
          <p:sp>
            <p:nvSpPr>
              <p:cNvPr id="33"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32"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03810" y="4412692"/>
              <a:ext cx="2065380" cy="1716847"/>
            </a:xfrm>
            <a:prstGeom prst="rect">
              <a:avLst/>
            </a:prstGeom>
          </p:spPr>
        </p:pic>
      </p:grpSp>
      <p:grpSp>
        <p:nvGrpSpPr>
          <p:cNvPr id="34" name="Group 33"/>
          <p:cNvGrpSpPr/>
          <p:nvPr/>
        </p:nvGrpSpPr>
        <p:grpSpPr>
          <a:xfrm>
            <a:off x="207340" y="242880"/>
            <a:ext cx="1261719" cy="1171229"/>
            <a:chOff x="9639248" y="3663315"/>
            <a:chExt cx="3215601" cy="3215601"/>
          </a:xfrm>
        </p:grpSpPr>
        <p:grpSp>
          <p:nvGrpSpPr>
            <p:cNvPr id="35" name="Group 8"/>
            <p:cNvGrpSpPr/>
            <p:nvPr/>
          </p:nvGrpSpPr>
          <p:grpSpPr>
            <a:xfrm>
              <a:off x="9639248" y="3663315"/>
              <a:ext cx="3215601" cy="3215601"/>
              <a:chOff x="0" y="0"/>
              <a:chExt cx="6350000" cy="6350000"/>
            </a:xfrm>
          </p:grpSpPr>
          <p:sp>
            <p:nvSpPr>
              <p:cNvPr id="37"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36"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934132" y="4471877"/>
              <a:ext cx="2625831" cy="1598475"/>
            </a:xfrm>
            <a:prstGeom prst="rect">
              <a:avLst/>
            </a:prstGeom>
          </p:spPr>
        </p:pic>
      </p:grpSp>
      <p:sp>
        <p:nvSpPr>
          <p:cNvPr id="19" name="TextBox 18"/>
          <p:cNvSpPr txBox="1"/>
          <p:nvPr/>
        </p:nvSpPr>
        <p:spPr>
          <a:xfrm>
            <a:off x="6324600" y="701070"/>
            <a:ext cx="6241382" cy="784830"/>
          </a:xfrm>
          <a:prstGeom prst="rect">
            <a:avLst/>
          </a:prstGeom>
          <a:noFill/>
        </p:spPr>
        <p:txBody>
          <a:bodyPr wrap="square" rtlCol="0">
            <a:spAutoFit/>
          </a:bodyPr>
          <a:lstStyle/>
          <a:p>
            <a:r>
              <a:rPr lang="en-US" sz="4500" b="1" dirty="0" err="1" smtClean="0">
                <a:solidFill>
                  <a:prstClr val="black"/>
                </a:solidFill>
                <a:latin typeface="Arial" panose="020B0604020202020204" pitchFamily="34" charset="0"/>
                <a:cs typeface="Arial" panose="020B0604020202020204" pitchFamily="34" charset="0"/>
              </a:rPr>
              <a:t>Bài</a:t>
            </a:r>
            <a:r>
              <a:rPr lang="en-US" sz="4500" b="1" dirty="0" smtClean="0">
                <a:solidFill>
                  <a:prstClr val="black"/>
                </a:solidFill>
                <a:latin typeface="Arial" panose="020B0604020202020204" pitchFamily="34" charset="0"/>
                <a:cs typeface="Arial" panose="020B0604020202020204" pitchFamily="34" charset="0"/>
              </a:rPr>
              <a:t> 9.13: (SGK – tr.69)</a:t>
            </a:r>
            <a:endParaRPr lang="en-US" sz="4500" b="1" dirty="0">
              <a:solidFill>
                <a:prstClr val="black"/>
              </a:solidFill>
              <a:latin typeface="Arial" panose="020B0604020202020204" pitchFamily="34" charset="0"/>
              <a:cs typeface="Arial" panose="020B0604020202020204" pitchFamily="34" charset="0"/>
            </a:endParaRPr>
          </a:p>
        </p:txBody>
      </p:sp>
      <p:sp>
        <p:nvSpPr>
          <p:cNvPr id="4" name="Rectangle 3"/>
          <p:cNvSpPr/>
          <p:nvPr/>
        </p:nvSpPr>
        <p:spPr>
          <a:xfrm>
            <a:off x="1123864" y="1638300"/>
            <a:ext cx="15792536" cy="1938992"/>
          </a:xfrm>
          <a:prstGeom prst="rect">
            <a:avLst/>
          </a:prstGeom>
        </p:spPr>
        <p:txBody>
          <a:bodyPr wrap="square">
            <a:spAutoFit/>
          </a:bodyPr>
          <a:lstStyle/>
          <a:p>
            <a:pPr algn="just">
              <a:lnSpc>
                <a:spcPct val="150000"/>
              </a:lnSpc>
              <a:spcAft>
                <a:spcPts val="800"/>
              </a:spcAft>
            </a:pP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Cho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điểm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D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nằm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giữa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B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C. </a:t>
            </a:r>
            <a:r>
              <a:rPr lang="en-US" sz="4000" dirty="0" err="1" smtClean="0">
                <a:solidFill>
                  <a:srgbClr val="333333"/>
                </a:solidFill>
                <a:latin typeface="Arial" panose="020B0604020202020204" pitchFamily="34" charset="0"/>
                <a:ea typeface="Calibri" panose="020F0502020204030204" pitchFamily="34" charset="0"/>
                <a:cs typeface="Arial" panose="020B0604020202020204" pitchFamily="34" charset="0"/>
              </a:rPr>
              <a:t>Chứng</a:t>
            </a:r>
            <a:r>
              <a:rPr lang="en-US" sz="4000" dirty="0" smtClean="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minh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rằng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AD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nhỏ</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hơn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chu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vi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1" name="Oval Callout 20"/>
          <p:cNvSpPr/>
          <p:nvPr/>
        </p:nvSpPr>
        <p:spPr>
          <a:xfrm>
            <a:off x="8301292" y="3622445"/>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12550" y="4991100"/>
            <a:ext cx="4877793" cy="2961892"/>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7074721" y="4860072"/>
                <a:ext cx="11060879" cy="4093428"/>
              </a:xfrm>
              <a:prstGeom prst="rect">
                <a:avLst/>
              </a:prstGeom>
            </p:spPr>
            <p:txBody>
              <a:bodyPr wrap="square">
                <a:spAutoFit/>
              </a:bodyPr>
              <a:lstStyle/>
              <a:p>
                <a:pPr algn="just">
                  <a:lnSpc>
                    <a:spcPct val="150000"/>
                  </a:lnSpc>
                  <a:spcAft>
                    <a:spcPts val="800"/>
                  </a:spcAft>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ABD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800"/>
                  </a:spcAft>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AD &lt; AB + BD (BĐT tam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(1)</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ACD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800"/>
                  </a:spcAft>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AD &lt; AC + CD (BĐT tam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(2</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074721" y="4860072"/>
                <a:ext cx="11060879" cy="4093428"/>
              </a:xfrm>
              <a:prstGeom prst="rect">
                <a:avLst/>
              </a:prstGeom>
              <a:blipFill>
                <a:blip r:embed="rId15"/>
                <a:stretch>
                  <a:fillRect l="-1985" b="-2679"/>
                </a:stretch>
              </a:blipFill>
            </p:spPr>
            <p:txBody>
              <a:bodyPr/>
              <a:lstStyle/>
              <a:p>
                <a:r>
                  <a:rPr lang="en-US">
                    <a:noFill/>
                  </a:rPr>
                  <a:t> </a:t>
                </a:r>
              </a:p>
            </p:txBody>
          </p:sp>
        </mc:Fallback>
      </mc:AlternateContent>
    </p:spTree>
    <p:extLst>
      <p:ext uri="{BB962C8B-B14F-4D97-AF65-F5344CB8AC3E}">
        <p14:creationId xmlns:p14="http://schemas.microsoft.com/office/powerpoint/2010/main" val="31302871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37" dur="500"/>
                                        <p:tgtEl>
                                          <p:spTgt spid="7">
                                            <p:txEl>
                                              <p:pRg st="2" end="2"/>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randombar(horizontal)">
                                      <p:cBhvr>
                                        <p:cTn id="4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457200" y="495300"/>
            <a:ext cx="17373600" cy="9829800"/>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grpSp>
        <p:nvGrpSpPr>
          <p:cNvPr id="30" name="Group 29"/>
          <p:cNvGrpSpPr/>
          <p:nvPr/>
        </p:nvGrpSpPr>
        <p:grpSpPr>
          <a:xfrm>
            <a:off x="16775371" y="191692"/>
            <a:ext cx="1302469" cy="1164379"/>
            <a:chOff x="951895" y="3576837"/>
            <a:chExt cx="3369207" cy="3468421"/>
          </a:xfrm>
        </p:grpSpPr>
        <p:grpSp>
          <p:nvGrpSpPr>
            <p:cNvPr id="31" name="Group 4"/>
            <p:cNvGrpSpPr/>
            <p:nvPr/>
          </p:nvGrpSpPr>
          <p:grpSpPr>
            <a:xfrm>
              <a:off x="951895" y="3576837"/>
              <a:ext cx="3369207" cy="3468421"/>
              <a:chOff x="-151671" y="-170774"/>
              <a:chExt cx="6653334" cy="6849255"/>
            </a:xfrm>
          </p:grpSpPr>
          <p:sp>
            <p:nvSpPr>
              <p:cNvPr id="33"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32"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03810" y="4412692"/>
              <a:ext cx="2065380" cy="1716847"/>
            </a:xfrm>
            <a:prstGeom prst="rect">
              <a:avLst/>
            </a:prstGeom>
          </p:spPr>
        </p:pic>
      </p:grpSp>
      <p:grpSp>
        <p:nvGrpSpPr>
          <p:cNvPr id="34" name="Group 33"/>
          <p:cNvGrpSpPr/>
          <p:nvPr/>
        </p:nvGrpSpPr>
        <p:grpSpPr>
          <a:xfrm>
            <a:off x="207340" y="242880"/>
            <a:ext cx="1261719" cy="1171229"/>
            <a:chOff x="9639248" y="3663315"/>
            <a:chExt cx="3215601" cy="3215601"/>
          </a:xfrm>
        </p:grpSpPr>
        <p:grpSp>
          <p:nvGrpSpPr>
            <p:cNvPr id="35" name="Group 8"/>
            <p:cNvGrpSpPr/>
            <p:nvPr/>
          </p:nvGrpSpPr>
          <p:grpSpPr>
            <a:xfrm>
              <a:off x="9639248" y="3663315"/>
              <a:ext cx="3215601" cy="3215601"/>
              <a:chOff x="0" y="0"/>
              <a:chExt cx="6350000" cy="6350000"/>
            </a:xfrm>
          </p:grpSpPr>
          <p:sp>
            <p:nvSpPr>
              <p:cNvPr id="37"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36"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934132" y="4471877"/>
              <a:ext cx="2625831" cy="1598475"/>
            </a:xfrm>
            <a:prstGeom prst="rect">
              <a:avLst/>
            </a:prstGeom>
          </p:spPr>
        </p:pic>
      </p:grpSp>
      <p:sp>
        <p:nvSpPr>
          <p:cNvPr id="19" name="TextBox 18"/>
          <p:cNvSpPr txBox="1"/>
          <p:nvPr/>
        </p:nvSpPr>
        <p:spPr>
          <a:xfrm>
            <a:off x="6324600" y="701070"/>
            <a:ext cx="6241382"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9.13: (SGK – tr.69)</a:t>
            </a:r>
            <a:endPar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1123864" y="1638300"/>
            <a:ext cx="15792536" cy="193899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Cho tam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ABC,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điểm</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nằm</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giữa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B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C. </a:t>
            </a:r>
            <a:r>
              <a:rPr kumimoji="0" lang="en-US" sz="4000" b="0" i="0" u="none" strike="noStrike" kern="1200" cap="none" spc="0" normalizeH="0" baseline="0" noProof="0" dirty="0" err="1" smtClean="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Chứng</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minh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rằng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nhỏ</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hơn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nủa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chu</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vi tam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21" name="Oval Callout 20"/>
          <p:cNvSpPr/>
          <p:nvPr/>
        </p:nvSpPr>
        <p:spPr>
          <a:xfrm>
            <a:off x="8301292" y="3622445"/>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7" name="Rectangle 6"/>
          <p:cNvSpPr/>
          <p:nvPr/>
        </p:nvSpPr>
        <p:spPr>
          <a:xfrm>
            <a:off x="1123864" y="4767759"/>
            <a:ext cx="16097336" cy="204158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err="1"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Cộng</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2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vế</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(1)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(2)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2 AD &lt; AB + AC + BD + CD =  AB + AC + BC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Vì</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nằm</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giữa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B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C</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5791200" y="6972300"/>
                <a:ext cx="6177525"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𝐴𝐷</m:t>
                      </m:r>
                      <m:r>
                        <m:rPr>
                          <m:nor/>
                        </m:rPr>
                        <a:rPr lang="en-US" sz="4000" i="1">
                          <a:latin typeface="Cambria Math" panose="02040503050406030204" pitchFamily="18" charset="0"/>
                        </a:rPr>
                        <m:t> </m:t>
                      </m:r>
                      <m:r>
                        <a:rPr lang="en-US" sz="4000" i="0">
                          <a:latin typeface="Cambria Math" panose="02040503050406030204" pitchFamily="18" charset="0"/>
                        </a:rPr>
                        <m:t>&lt;</m:t>
                      </m:r>
                      <m:f>
                        <m:fPr>
                          <m:ctrlPr>
                            <a:rPr lang="en-US" sz="4000" i="1">
                              <a:latin typeface="Cambria Math"/>
                            </a:rPr>
                          </m:ctrlPr>
                        </m:fPr>
                        <m:num>
                          <m:r>
                            <a:rPr lang="en-US" sz="4000" i="1">
                              <a:latin typeface="Cambria Math" panose="02040503050406030204" pitchFamily="18" charset="0"/>
                            </a:rPr>
                            <m:t>𝐴𝐵</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𝐴𝐶</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𝐵𝐶</m:t>
                          </m:r>
                        </m:num>
                        <m:den>
                          <m:r>
                            <a:rPr lang="en-US" sz="4000" i="0">
                              <a:latin typeface="Cambria Math" panose="02040503050406030204" pitchFamily="18" charset="0"/>
                            </a:rPr>
                            <m:t>2</m:t>
                          </m:r>
                        </m:den>
                      </m:f>
                      <m:r>
                        <m:rPr>
                          <m:nor/>
                        </m:rPr>
                        <a:rPr lang="en-US" sz="4000" i="1">
                          <a:latin typeface="Cambria Math" panose="02040503050406030204" pitchFamily="18" charset="0"/>
                        </a:rPr>
                        <m:t> </m:t>
                      </m:r>
                    </m:oMath>
                  </m:oMathPara>
                </a14:m>
                <a:endParaRPr lang="en-US" sz="4000" dirty="0"/>
              </a:p>
            </p:txBody>
          </p:sp>
        </mc:Choice>
        <mc:Fallback xmlns="">
          <p:sp>
            <p:nvSpPr>
              <p:cNvPr id="5" name="Rectangle 4"/>
              <p:cNvSpPr>
                <a:spLocks noRot="1" noChangeAspect="1" noMove="1" noResize="1" noEditPoints="1" noAdjustHandles="1" noChangeArrowheads="1" noChangeShapeType="1" noTextEdit="1"/>
              </p:cNvSpPr>
              <p:nvPr/>
            </p:nvSpPr>
            <p:spPr>
              <a:xfrm>
                <a:off x="5791200" y="6972300"/>
                <a:ext cx="6177525" cy="1244828"/>
              </a:xfrm>
              <a:prstGeom prst="rect">
                <a:avLst/>
              </a:prstGeom>
              <a:blipFill>
                <a:blip r:embed="rId14"/>
                <a:stretch>
                  <a:fillRect/>
                </a:stretch>
              </a:blipFill>
            </p:spPr>
            <p:txBody>
              <a:bodyPr/>
              <a:lstStyle/>
              <a:p>
                <a:r>
                  <a:rPr lang="en-US">
                    <a:noFill/>
                  </a:rPr>
                  <a:t> </a:t>
                </a:r>
              </a:p>
            </p:txBody>
          </p:sp>
        </mc:Fallback>
      </mc:AlternateContent>
      <p:sp>
        <p:nvSpPr>
          <p:cNvPr id="8" name="Rectangle 7"/>
          <p:cNvSpPr/>
          <p:nvPr/>
        </p:nvSpPr>
        <p:spPr>
          <a:xfrm>
            <a:off x="1123864" y="8191500"/>
            <a:ext cx="11049000" cy="1015663"/>
          </a:xfrm>
          <a:prstGeom prst="rect">
            <a:avLst/>
          </a:prstGeom>
        </p:spPr>
        <p:txBody>
          <a:bodyPr wrap="square">
            <a:spAutoFit/>
          </a:bodyPr>
          <a:lstStyle/>
          <a:p>
            <a:pPr lvl="0" algn="just">
              <a:lnSpc>
                <a:spcPct val="150000"/>
              </a:lnSpc>
              <a:spcAft>
                <a:spcPts val="800"/>
              </a:spcAft>
              <a:defRPr/>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AD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nhỏ</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hơn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nửa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vi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ABC</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20"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4173200" y="7353300"/>
            <a:ext cx="1967627" cy="2486732"/>
          </a:xfrm>
          <a:prstGeom prst="rect">
            <a:avLst/>
          </a:prstGeom>
        </p:spPr>
      </p:pic>
    </p:spTree>
    <p:extLst>
      <p:ext uri="{BB962C8B-B14F-4D97-AF65-F5344CB8AC3E}">
        <p14:creationId xmlns:p14="http://schemas.microsoft.com/office/powerpoint/2010/main" val="91437153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0" y="1333500"/>
            <a:ext cx="18288000" cy="1588168"/>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sp>
        <p:nvSpPr>
          <p:cNvPr id="38" name="Google Shape;7771;p33"/>
          <p:cNvSpPr txBox="1">
            <a:spLocks/>
          </p:cNvSpPr>
          <p:nvPr/>
        </p:nvSpPr>
        <p:spPr>
          <a:xfrm>
            <a:off x="4007997" y="1745781"/>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6000" b="1" kern="0" smtClean="0">
                <a:solidFill>
                  <a:srgbClr val="04596F"/>
                </a:solidFill>
                <a:latin typeface="Arial" panose="020B0604020202020204" pitchFamily="34" charset="0"/>
              </a:rPr>
              <a:t>HƯỚNG DẪN VỀ NHÀ</a:t>
            </a:r>
            <a:endParaRPr lang="vi-VN" sz="6000" b="1" kern="0">
              <a:solidFill>
                <a:srgbClr val="04596F"/>
              </a:solidFill>
              <a:latin typeface="Arial" panose="020B0604020202020204" pitchFamily="34" charset="0"/>
            </a:endParaRPr>
          </a:p>
        </p:txBody>
      </p:sp>
      <p:pic>
        <p:nvPicPr>
          <p:cNvPr id="39" name="Picture 2"/>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6419"/>
          <a:stretch>
            <a:fillRect/>
          </a:stretch>
        </p:blipFill>
        <p:spPr>
          <a:xfrm>
            <a:off x="9443395" y="5696374"/>
            <a:ext cx="9987606" cy="4574583"/>
          </a:xfrm>
          <a:prstGeom prst="rect">
            <a:avLst/>
          </a:prstGeom>
        </p:spPr>
      </p:pic>
      <p:pic>
        <p:nvPicPr>
          <p:cNvPr id="40" name="Picture 5"/>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6419"/>
          <a:stretch>
            <a:fillRect/>
          </a:stretch>
        </p:blipFill>
        <p:spPr>
          <a:xfrm>
            <a:off x="-914399" y="5680332"/>
            <a:ext cx="10357794" cy="4574583"/>
          </a:xfrm>
          <a:prstGeom prst="rect">
            <a:avLst/>
          </a:prstGeom>
        </p:spPr>
      </p:pic>
      <p:grpSp>
        <p:nvGrpSpPr>
          <p:cNvPr id="52" name="Group 51"/>
          <p:cNvGrpSpPr/>
          <p:nvPr/>
        </p:nvGrpSpPr>
        <p:grpSpPr>
          <a:xfrm>
            <a:off x="228600" y="4838700"/>
            <a:ext cx="5562600" cy="3657600"/>
            <a:chOff x="609600" y="3867574"/>
            <a:chExt cx="5562600" cy="3657600"/>
          </a:xfrm>
        </p:grpSpPr>
        <p:grpSp>
          <p:nvGrpSpPr>
            <p:cNvPr id="41" name="Group 4"/>
            <p:cNvGrpSpPr/>
            <p:nvPr/>
          </p:nvGrpSpPr>
          <p:grpSpPr>
            <a:xfrm>
              <a:off x="609600" y="3867574"/>
              <a:ext cx="5562600" cy="3657600"/>
              <a:chOff x="0" y="0"/>
              <a:chExt cx="1669403" cy="2066396"/>
            </a:xfrm>
          </p:grpSpPr>
          <p:sp>
            <p:nvSpPr>
              <p:cNvPr id="42"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43" name="Rectangle 42"/>
            <p:cNvSpPr/>
            <p:nvPr/>
          </p:nvSpPr>
          <p:spPr>
            <a:xfrm>
              <a:off x="785317" y="4649932"/>
              <a:ext cx="5200127" cy="1824923"/>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 Ghi </a:t>
              </a:r>
              <a:r>
                <a:rPr lang="pt-BR" sz="4000" kern="0">
                  <a:latin typeface="Arial"/>
                  <a:ea typeface="Calibri" panose="020F0502020204030204" pitchFamily="34" charset="0"/>
                  <a:cs typeface="Times New Roman" panose="02020603050405020304" pitchFamily="18" charset="0"/>
                  <a:sym typeface="Arial"/>
                </a:rPr>
                <a:t>nhớ </a:t>
              </a:r>
              <a:endParaRPr lang="pt-BR" sz="4000"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bài. </a:t>
              </a:r>
            </a:p>
          </p:txBody>
        </p:sp>
      </p:grpSp>
      <p:grpSp>
        <p:nvGrpSpPr>
          <p:cNvPr id="51" name="Group 50"/>
          <p:cNvGrpSpPr/>
          <p:nvPr/>
        </p:nvGrpSpPr>
        <p:grpSpPr>
          <a:xfrm>
            <a:off x="6172200" y="4816279"/>
            <a:ext cx="5562600" cy="3657600"/>
            <a:chOff x="6699571" y="3867574"/>
            <a:chExt cx="5562600" cy="3657600"/>
          </a:xfrm>
        </p:grpSpPr>
        <p:grpSp>
          <p:nvGrpSpPr>
            <p:cNvPr id="44" name="Group 4"/>
            <p:cNvGrpSpPr/>
            <p:nvPr/>
          </p:nvGrpSpPr>
          <p:grpSpPr>
            <a:xfrm>
              <a:off x="6699571" y="3867574"/>
              <a:ext cx="5562600" cy="3657600"/>
              <a:chOff x="0" y="0"/>
              <a:chExt cx="1669403" cy="2066396"/>
            </a:xfrm>
          </p:grpSpPr>
          <p:sp>
            <p:nvSpPr>
              <p:cNvPr id="45"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48" name="Rectangle 47"/>
            <p:cNvSpPr/>
            <p:nvPr/>
          </p:nvSpPr>
          <p:spPr>
            <a:xfrm>
              <a:off x="7079701" y="4649933"/>
              <a:ext cx="4727388"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50" name="Group 49"/>
          <p:cNvGrpSpPr/>
          <p:nvPr/>
        </p:nvGrpSpPr>
        <p:grpSpPr>
          <a:xfrm>
            <a:off x="12109841" y="4838700"/>
            <a:ext cx="5949561" cy="3657600"/>
            <a:chOff x="12451103" y="3527258"/>
            <a:chExt cx="5949561" cy="3657600"/>
          </a:xfrm>
        </p:grpSpPr>
        <p:grpSp>
          <p:nvGrpSpPr>
            <p:cNvPr id="46" name="Group 4"/>
            <p:cNvGrpSpPr/>
            <p:nvPr/>
          </p:nvGrpSpPr>
          <p:grpSpPr>
            <a:xfrm>
              <a:off x="12451103" y="3527258"/>
              <a:ext cx="5949561" cy="3657600"/>
              <a:chOff x="768" y="0"/>
              <a:chExt cx="1700843" cy="2066396"/>
            </a:xfrm>
          </p:grpSpPr>
          <p:sp>
            <p:nvSpPr>
              <p:cNvPr id="47" name="Freeform 5"/>
              <p:cNvSpPr/>
              <p:nvPr/>
            </p:nvSpPr>
            <p:spPr>
              <a:xfrm>
                <a:off x="768" y="0"/>
                <a:ext cx="170084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49" name="Rectangle 48"/>
            <p:cNvSpPr/>
            <p:nvPr/>
          </p:nvSpPr>
          <p:spPr>
            <a:xfrm>
              <a:off x="12487001" y="3673750"/>
              <a:ext cx="5837461" cy="3170099"/>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 </a:t>
              </a:r>
              <a:r>
                <a:rPr lang="vi-VN" sz="4000" kern="0" smtClean="0">
                  <a:latin typeface="Arial"/>
                  <a:ea typeface="Calibri" panose="020F0502020204030204" pitchFamily="34" charset="0"/>
                  <a:cs typeface="Times New Roman" panose="02020603050405020304" pitchFamily="18" charset="0"/>
                  <a:sym typeface="Arial"/>
                </a:rPr>
                <a:t>Chuẩn </a:t>
              </a:r>
              <a:r>
                <a:rPr lang="vi-VN" sz="4000" kern="0">
                  <a:latin typeface="Arial"/>
                  <a:ea typeface="Calibri" panose="020F0502020204030204" pitchFamily="34" charset="0"/>
                  <a:cs typeface="Times New Roman" panose="02020603050405020304" pitchFamily="18" charset="0"/>
                  <a:sym typeface="Arial"/>
                </a:rPr>
                <a:t>bị trước </a:t>
              </a:r>
              <a:endParaRPr lang="en-US" sz="4000" kern="0" smtClean="0">
                <a:latin typeface="Arial"/>
                <a:ea typeface="Calibri" panose="020F0502020204030204" pitchFamily="34" charset="0"/>
                <a:cs typeface="Times New Roman" panose="02020603050405020304" pitchFamily="18" charset="0"/>
                <a:sym typeface="Arial"/>
              </a:endParaRPr>
            </a:p>
            <a:p>
              <a:pPr algn="ctr">
                <a:lnSpc>
                  <a:spcPct val="150000"/>
                </a:lnSpc>
                <a:spcBef>
                  <a:spcPts val="600"/>
                </a:spcBef>
                <a:spcAft>
                  <a:spcPts val="600"/>
                </a:spcAft>
                <a:buClr>
                  <a:srgbClr val="000000"/>
                </a:buClr>
                <a:buFont typeface="Arial"/>
                <a:buNone/>
              </a:pPr>
              <a:r>
                <a:rPr lang="vi-VN" sz="4000" b="1" kern="0" smtClean="0">
                  <a:latin typeface="Arial"/>
                  <a:ea typeface="Calibri" panose="020F0502020204030204" pitchFamily="34" charset="0"/>
                  <a:cs typeface="Times New Roman" panose="02020603050405020304" pitchFamily="18" charset="0"/>
                  <a:sym typeface="Arial"/>
                </a:rPr>
                <a:t>Bài </a:t>
              </a:r>
              <a:r>
                <a:rPr lang="vi-VN" sz="4000" b="1" kern="0">
                  <a:latin typeface="Arial"/>
                  <a:ea typeface="Calibri" panose="020F0502020204030204" pitchFamily="34" charset="0"/>
                  <a:cs typeface="Times New Roman" panose="02020603050405020304" pitchFamily="18" charset="0"/>
                  <a:sym typeface="Arial"/>
                </a:rPr>
                <a:t>4 </a:t>
              </a:r>
              <a:r>
                <a:rPr lang="vi-VN" sz="4000" b="1" kern="0" smtClean="0">
                  <a:latin typeface="Arial"/>
                  <a:ea typeface="Calibri" panose="020F0502020204030204" pitchFamily="34" charset="0"/>
                  <a:cs typeface="Times New Roman" panose="02020603050405020304" pitchFamily="18" charset="0"/>
                  <a:sym typeface="Arial"/>
                </a:rPr>
                <a:t>– </a:t>
              </a:r>
              <a:r>
                <a:rPr lang="en-US" sz="4000" b="1" kern="0" smtClean="0">
                  <a:latin typeface="Arial"/>
                  <a:ea typeface="Calibri" panose="020F0502020204030204" pitchFamily="34" charset="0"/>
                  <a:cs typeface="Times New Roman" panose="02020603050405020304" pitchFamily="18" charset="0"/>
                  <a:sym typeface="Arial"/>
                </a:rPr>
                <a:t>Định lí và </a:t>
              </a:r>
            </a:p>
            <a:p>
              <a:pPr algn="ctr">
                <a:lnSpc>
                  <a:spcPct val="150000"/>
                </a:lnSpc>
                <a:spcBef>
                  <a:spcPts val="600"/>
                </a:spcBef>
                <a:spcAft>
                  <a:spcPts val="600"/>
                </a:spcAft>
                <a:buClr>
                  <a:srgbClr val="000000"/>
                </a:buClr>
                <a:buFont typeface="Arial"/>
                <a:buNone/>
              </a:pPr>
              <a:r>
                <a:rPr lang="en-US" sz="4000" b="1" kern="0" smtClean="0">
                  <a:latin typeface="Arial"/>
                  <a:ea typeface="Calibri" panose="020F0502020204030204" pitchFamily="34" charset="0"/>
                  <a:cs typeface="Times New Roman" panose="02020603050405020304" pitchFamily="18" charset="0"/>
                  <a:sym typeface="Arial"/>
                </a:rPr>
                <a:t>chứng minh một định lí</a:t>
              </a:r>
              <a:endParaRPr lang="pt-BR" sz="4000" b="1" kern="0">
                <a:latin typeface="Arial"/>
                <a:ea typeface="Calibri" panose="020F0502020204030204" pitchFamily="34" charset="0"/>
                <a:cs typeface="Times New Roman" panose="02020603050405020304" pitchFamily="18" charset="0"/>
                <a:sym typeface="Arial"/>
              </a:endParaRPr>
            </a:p>
          </p:txBody>
        </p:sp>
      </p:grpSp>
      <p:pic>
        <p:nvPicPr>
          <p:cNvPr id="53"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021" y="-54941"/>
            <a:ext cx="1905000" cy="1966451"/>
          </a:xfrm>
          <a:prstGeom prst="rect">
            <a:avLst/>
          </a:prstGeom>
        </p:spPr>
      </p:pic>
      <p:pic>
        <p:nvPicPr>
          <p:cNvPr id="54"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097693" y="7957597"/>
            <a:ext cx="2183606" cy="2254045"/>
          </a:xfrm>
          <a:prstGeom prst="rect">
            <a:avLst/>
          </a:prstGeom>
        </p:spPr>
      </p:pic>
    </p:spTree>
    <p:extLst>
      <p:ext uri="{BB962C8B-B14F-4D97-AF65-F5344CB8AC3E}">
        <p14:creationId xmlns:p14="http://schemas.microsoft.com/office/powerpoint/2010/main" val="3860946794"/>
      </p:ext>
    </p:extLst>
  </p:cSld>
  <p:clrMapOvr>
    <a:masterClrMapping/>
  </p:clrMapOvr>
  <mc:AlternateContent xmlns:mc="http://schemas.openxmlformats.org/markup-compatibility/2006" xmlns:p14="http://schemas.microsoft.com/office/powerpoint/2010/main">
    <mc:Choice Requires="p14">
      <p:transition spd="med" p14:dur="700">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up)">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randombar(horizontal)">
                                      <p:cBhvr>
                                        <p:cTn id="20" dur="500"/>
                                        <p:tgtEl>
                                          <p:spTgt spid="5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9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86975"/>
          <a:stretch>
            <a:fillRect/>
          </a:stretch>
        </p:blipFill>
        <p:spPr>
          <a:xfrm>
            <a:off x="0" y="7881750"/>
            <a:ext cx="18288000" cy="2381848"/>
          </a:xfrm>
          <a:prstGeom prst="rect">
            <a:avLst/>
          </a:prstGeom>
        </p:spPr>
      </p:pic>
      <p:pic>
        <p:nvPicPr>
          <p:cNvPr id="3" name="Picture 3"/>
          <p:cNvPicPr>
            <a:picLocks noChangeAspect="1"/>
          </p:cNvPicPr>
          <p:nvPr/>
        </p:nvPicPr>
        <p:blipFill>
          <a:blip r:embed="rId2">
            <a:alphaModFix amt="29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86975"/>
          <a:stretch>
            <a:fillRect/>
          </a:stretch>
        </p:blipFill>
        <p:spPr>
          <a:xfrm>
            <a:off x="0" y="0"/>
            <a:ext cx="18288000" cy="238184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47700" y="1706462"/>
            <a:ext cx="12001500" cy="687407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b="33004"/>
          <a:stretch>
            <a:fillRect/>
          </a:stretch>
        </p:blipFill>
        <p:spPr>
          <a:xfrm flipH="1">
            <a:off x="11803153" y="4363454"/>
            <a:ext cx="6408647" cy="5925552"/>
          </a:xfrm>
          <a:prstGeom prst="rect">
            <a:avLst/>
          </a:prstGeom>
        </p:spPr>
      </p:pic>
      <p:sp>
        <p:nvSpPr>
          <p:cNvPr id="10" name="Google Shape;7484;p29"/>
          <p:cNvSpPr txBox="1">
            <a:spLocks/>
          </p:cNvSpPr>
          <p:nvPr/>
        </p:nvSpPr>
        <p:spPr>
          <a:xfrm>
            <a:off x="1143000" y="3235078"/>
            <a:ext cx="10972800"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CẢM</a:t>
            </a:r>
            <a:r>
              <a:rPr kumimoji="0" lang="en-US" sz="7000" b="1" i="0" u="none" strike="noStrike" kern="0" cap="none" spc="0" normalizeH="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ƠN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lang="en-US" sz="7000" b="1" kern="0" noProof="0" smtClea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CHÚ Ý LẮNG NGHE</a:t>
            </a:r>
            <a:r>
              <a:rPr kumimoji="0" lang="vi-VN"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40"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4"/>
              </a:ext>
            </a:extLst>
          </a:blip>
          <a:srcRect t="56419"/>
          <a:stretch>
            <a:fillRect/>
          </a:stretch>
        </p:blipFill>
        <p:spPr>
          <a:xfrm>
            <a:off x="2895600" y="4044919"/>
            <a:ext cx="12642895" cy="4527581"/>
          </a:xfrm>
          <a:prstGeom prst="rect">
            <a:avLst/>
          </a:prstGeom>
        </p:spPr>
      </p:pic>
      <p:pic>
        <p:nvPicPr>
          <p:cNvPr id="38"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4"/>
              </a:ext>
            </a:extLst>
          </a:blip>
          <a:srcRect t="56419"/>
          <a:stretch>
            <a:fillRect/>
          </a:stretch>
        </p:blipFill>
        <p:spPr>
          <a:xfrm>
            <a:off x="3139747" y="888356"/>
            <a:ext cx="12642895" cy="4527581"/>
          </a:xfrm>
          <a:prstGeom prst="rect">
            <a:avLst/>
          </a:prstGeom>
        </p:spPr>
      </p:pic>
      <p:grpSp>
        <p:nvGrpSpPr>
          <p:cNvPr id="2" name="Group 2"/>
          <p:cNvGrpSpPr/>
          <p:nvPr/>
        </p:nvGrpSpPr>
        <p:grpSpPr>
          <a:xfrm>
            <a:off x="-304800" y="3390900"/>
            <a:ext cx="18897600" cy="3735955"/>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sp>
        <p:nvSpPr>
          <p:cNvPr id="42" name="Rectangle 41"/>
          <p:cNvSpPr/>
          <p:nvPr/>
        </p:nvSpPr>
        <p:spPr>
          <a:xfrm>
            <a:off x="4922669" y="3872320"/>
            <a:ext cx="8564731" cy="2631490"/>
          </a:xfrm>
          <a:prstGeom prst="rect">
            <a:avLst/>
          </a:prstGeom>
        </p:spPr>
        <p:txBody>
          <a:bodyPr wrap="square">
            <a:spAutoFit/>
          </a:bodyPr>
          <a:lstStyle/>
          <a:p>
            <a:pPr algn="ctr">
              <a:lnSpc>
                <a:spcPct val="150000"/>
              </a:lnSpc>
              <a:tabLst>
                <a:tab pos="360045" algn="l"/>
                <a:tab pos="720090" algn="l"/>
              </a:tabLst>
            </a:pPr>
            <a:r>
              <a:rPr lang="vi-VN" sz="5500" b="1" dirty="0">
                <a:ea typeface="Calibri" panose="020F0502020204030204" pitchFamily="34" charset="0"/>
                <a:cs typeface="Arial" panose="020B0604020202020204" pitchFamily="34" charset="0"/>
              </a:rPr>
              <a:t>Quan hệ giữa ba cạnh của một tam giác</a:t>
            </a:r>
          </a:p>
        </p:txBody>
      </p:sp>
      <p:grpSp>
        <p:nvGrpSpPr>
          <p:cNvPr id="7" name="Group 6"/>
          <p:cNvGrpSpPr/>
          <p:nvPr/>
        </p:nvGrpSpPr>
        <p:grpSpPr>
          <a:xfrm>
            <a:off x="1447800" y="495300"/>
            <a:ext cx="2667000" cy="2572287"/>
            <a:chOff x="1066800" y="495300"/>
            <a:chExt cx="2667000" cy="2572287"/>
          </a:xfrm>
        </p:grpSpPr>
        <p:grpSp>
          <p:nvGrpSpPr>
            <p:cNvPr id="23" name="Group 4"/>
            <p:cNvGrpSpPr/>
            <p:nvPr/>
          </p:nvGrpSpPr>
          <p:grpSpPr>
            <a:xfrm>
              <a:off x="1066800" y="495300"/>
              <a:ext cx="2667000" cy="2572287"/>
              <a:chOff x="0" y="0"/>
              <a:chExt cx="6350000" cy="6350000"/>
            </a:xfrm>
          </p:grpSpPr>
          <p:sp>
            <p:nvSpPr>
              <p:cNvPr id="2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sp>
          <p:nvSpPr>
            <p:cNvPr id="4" name="Isosceles Triangle 3"/>
            <p:cNvSpPr/>
            <p:nvPr/>
          </p:nvSpPr>
          <p:spPr>
            <a:xfrm>
              <a:off x="1596222" y="1011643"/>
              <a:ext cx="1554411" cy="1278684"/>
            </a:xfrm>
            <a:prstGeom prst="triangle">
              <a:avLst>
                <a:gd name="adj" fmla="val 201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14273150" y="495299"/>
            <a:ext cx="2643250" cy="2572287"/>
            <a:chOff x="14532976" y="495299"/>
            <a:chExt cx="2643250" cy="2572287"/>
          </a:xfrm>
        </p:grpSpPr>
        <p:grpSp>
          <p:nvGrpSpPr>
            <p:cNvPr id="27" name="Group 8"/>
            <p:cNvGrpSpPr/>
            <p:nvPr/>
          </p:nvGrpSpPr>
          <p:grpSpPr>
            <a:xfrm>
              <a:off x="14532976" y="495299"/>
              <a:ext cx="2643250" cy="2572287"/>
              <a:chOff x="0" y="0"/>
              <a:chExt cx="6350000" cy="6350000"/>
            </a:xfrm>
          </p:grpSpPr>
          <p:sp>
            <p:nvSpPr>
              <p:cNvPr id="2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sp>
          <p:nvSpPr>
            <p:cNvPr id="41" name="Isosceles Triangle 40"/>
            <p:cNvSpPr/>
            <p:nvPr/>
          </p:nvSpPr>
          <p:spPr>
            <a:xfrm>
              <a:off x="15062154" y="1055329"/>
              <a:ext cx="1554411" cy="1278684"/>
            </a:xfrm>
            <a:prstGeom prst="triangle">
              <a:avLst>
                <a:gd name="adj" fmla="val 836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307301" y="7385636"/>
            <a:ext cx="2655099" cy="2572287"/>
            <a:chOff x="1072750" y="7385636"/>
            <a:chExt cx="2655099" cy="2572287"/>
          </a:xfrm>
        </p:grpSpPr>
        <p:grpSp>
          <p:nvGrpSpPr>
            <p:cNvPr id="31" name="Group 6"/>
            <p:cNvGrpSpPr/>
            <p:nvPr/>
          </p:nvGrpSpPr>
          <p:grpSpPr>
            <a:xfrm>
              <a:off x="1072750" y="7385636"/>
              <a:ext cx="2655099" cy="2572287"/>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sp>
          <p:nvSpPr>
            <p:cNvPr id="43" name="Isosceles Triangle 42"/>
            <p:cNvSpPr/>
            <p:nvPr/>
          </p:nvSpPr>
          <p:spPr>
            <a:xfrm>
              <a:off x="1623093" y="7986527"/>
              <a:ext cx="1554411" cy="1278684"/>
            </a:xfrm>
            <a:prstGeom prst="triangle">
              <a:avLst>
                <a:gd name="adj" fmla="val 481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14249400" y="7385636"/>
            <a:ext cx="2725021" cy="2572287"/>
            <a:chOff x="14630399" y="7385636"/>
            <a:chExt cx="2725021" cy="2572287"/>
          </a:xfrm>
        </p:grpSpPr>
        <p:grpSp>
          <p:nvGrpSpPr>
            <p:cNvPr id="35" name="Group 10"/>
            <p:cNvGrpSpPr/>
            <p:nvPr/>
          </p:nvGrpSpPr>
          <p:grpSpPr>
            <a:xfrm>
              <a:off x="14630399" y="7385636"/>
              <a:ext cx="2725021" cy="2572287"/>
              <a:chOff x="0" y="0"/>
              <a:chExt cx="6350000" cy="6350000"/>
            </a:xfrm>
          </p:grpSpPr>
          <p:sp>
            <p:nvSpPr>
              <p:cNvPr id="3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sp>
          <p:nvSpPr>
            <p:cNvPr id="44" name="Isosceles Triangle 43"/>
            <p:cNvSpPr/>
            <p:nvPr/>
          </p:nvSpPr>
          <p:spPr>
            <a:xfrm>
              <a:off x="15133389" y="7918481"/>
              <a:ext cx="1554411" cy="1278684"/>
            </a:xfrm>
            <a:prstGeom prst="triangle">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7989991"/>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7735" y="8885090"/>
            <a:ext cx="1328221" cy="1371067"/>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7">
            <a:alphaModFix amt="40000"/>
            <a:duotone>
              <a:prstClr val="black"/>
              <a:srgbClr val="D9C3A5">
                <a:tint val="50000"/>
                <a:satMod val="180000"/>
              </a:srgbClr>
            </a:duotone>
            <a:extLst>
              <a:ext uri="{BEBA8EAE-BF5A-486C-A8C5-ECC9F3942E4B}">
                <a14:imgProps xmlns:a14="http://schemas.microsoft.com/office/drawing/2010/main">
                  <a14:imgLayer r:embed="rId8">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9"/>
              </a:ext>
            </a:extLst>
          </a:blip>
          <a:srcRect t="56419"/>
          <a:stretch>
            <a:fillRect/>
          </a:stretch>
        </p:blipFill>
        <p:spPr>
          <a:xfrm rot="11204328">
            <a:off x="10240921" y="-1493946"/>
            <a:ext cx="10473715" cy="3750770"/>
          </a:xfrm>
          <a:prstGeom prst="rect">
            <a:avLst/>
          </a:prstGeom>
        </p:spPr>
      </p:pic>
      <p:sp>
        <p:nvSpPr>
          <p:cNvPr id="2" name="Rectangle 1"/>
          <p:cNvSpPr/>
          <p:nvPr/>
        </p:nvSpPr>
        <p:spPr>
          <a:xfrm>
            <a:off x="546376" y="342900"/>
            <a:ext cx="7451079" cy="1131079"/>
          </a:xfrm>
          <a:prstGeom prst="rect">
            <a:avLst/>
          </a:prstGeom>
        </p:spPr>
        <p:txBody>
          <a:bodyPr wrap="none">
            <a:spAutoFit/>
          </a:bodyPr>
          <a:lstStyle/>
          <a:p>
            <a:pPr marL="685800" indent="-685800" algn="just">
              <a:lnSpc>
                <a:spcPct val="150000"/>
              </a:lnSpc>
              <a:spcAft>
                <a:spcPts val="600"/>
              </a:spcAft>
              <a:buFont typeface="Arial" panose="020B0604020202020204" pitchFamily="34" charset="0"/>
              <a:buChar char="•"/>
            </a:pPr>
            <a:r>
              <a:rPr lang="en-US" sz="4500" b="1" dirty="0" err="1" smtClean="0">
                <a:solidFill>
                  <a:srgbClr val="FFFF00"/>
                </a:solidFill>
                <a:latin typeface="Arial" panose="020B0604020202020204" pitchFamily="34" charset="0"/>
                <a:ea typeface="Times New Roman" panose="02020603050405020304" pitchFamily="18" charset="0"/>
                <a:cs typeface="Arial" panose="020B0604020202020204" pitchFamily="34" charset="0"/>
              </a:rPr>
              <a:t>Bất</a:t>
            </a:r>
            <a:r>
              <a:rPr lang="en-US" sz="4500" b="1" dirty="0" smtClean="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đẳng</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thức</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 tam </a:t>
            </a: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giác</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a:t>
            </a:r>
            <a:endParaRPr lang="en-US" sz="45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p:cNvSpPr txBox="1"/>
          <p:nvPr/>
        </p:nvSpPr>
        <p:spPr>
          <a:xfrm>
            <a:off x="4245429" y="1687589"/>
            <a:ext cx="10796479" cy="4708981"/>
          </a:xfrm>
          <a:prstGeom prst="rect">
            <a:avLst/>
          </a:prstGeom>
          <a:noFill/>
        </p:spPr>
        <p:txBody>
          <a:bodyPr wrap="square" rtlCol="0">
            <a:spAutoFit/>
          </a:bodyPr>
          <a:lstStyle/>
          <a:p>
            <a:pPr algn="just">
              <a:lnSpc>
                <a:spcPct val="150000"/>
              </a:lnSpc>
            </a:pPr>
            <a:r>
              <a:rPr lang="vi-VN" sz="4000" dirty="0" smtClean="0">
                <a:solidFill>
                  <a:schemeClr val="bg1"/>
                </a:solidFill>
                <a:cs typeface="Arial" panose="020B0604020202020204" pitchFamily="34" charset="0"/>
              </a:rPr>
              <a:t>Cho </a:t>
            </a:r>
            <a:r>
              <a:rPr lang="vi-VN" sz="4000" dirty="0">
                <a:solidFill>
                  <a:schemeClr val="bg1"/>
                </a:solidFill>
                <a:cs typeface="Arial" panose="020B0604020202020204" pitchFamily="34" charset="0"/>
              </a:rPr>
              <a:t>hai bộ ba thanh tre nhỏ có độ dài như sau</a:t>
            </a:r>
          </a:p>
          <a:p>
            <a:pPr algn="just">
              <a:lnSpc>
                <a:spcPct val="150000"/>
              </a:lnSpc>
            </a:pPr>
            <a:r>
              <a:rPr lang="vi-VN" sz="4000" dirty="0">
                <a:solidFill>
                  <a:schemeClr val="bg1"/>
                </a:solidFill>
                <a:cs typeface="Arial" panose="020B0604020202020204" pitchFamily="34" charset="0"/>
              </a:rPr>
              <a:t>Bộ thứ nhất: 10 cm, 20cm, 25cm</a:t>
            </a:r>
          </a:p>
          <a:p>
            <a:pPr algn="just">
              <a:lnSpc>
                <a:spcPct val="150000"/>
              </a:lnSpc>
            </a:pPr>
            <a:r>
              <a:rPr lang="vi-VN" sz="4000" dirty="0">
                <a:solidFill>
                  <a:schemeClr val="bg1"/>
                </a:solidFill>
                <a:cs typeface="Arial" panose="020B0604020202020204" pitchFamily="34" charset="0"/>
              </a:rPr>
              <a:t>Bộ thứ hai: 5cm, 15cm, 25cm</a:t>
            </a:r>
          </a:p>
          <a:p>
            <a:pPr algn="just">
              <a:lnSpc>
                <a:spcPct val="150000"/>
              </a:lnSpc>
            </a:pPr>
            <a:r>
              <a:rPr lang="vi-VN" sz="4000" dirty="0">
                <a:solidFill>
                  <a:schemeClr val="bg1"/>
                </a:solidFill>
                <a:cs typeface="Arial" panose="020B0604020202020204" pitchFamily="34" charset="0"/>
              </a:rPr>
              <a:t>Em hãy ghép và cho biết bộ nào ghép được thành một tam giác</a:t>
            </a:r>
          </a:p>
        </p:txBody>
      </p:sp>
      <p:pic>
        <p:nvPicPr>
          <p:cNvPr id="16" name="Picture 15"/>
          <p:cNvPicPr>
            <a:picLocks noChangeAspect="1"/>
          </p:cNvPicPr>
          <p:nvPr/>
        </p:nvPicPr>
        <p:blipFill>
          <a:blip r:embed="rId10" cstate="print">
            <a:biLevel thresh="75000"/>
            <a:extLst>
              <a:ext uri="{BEBA8EAE-BF5A-486C-A8C5-ECC9F3942E4B}">
                <a14:imgProps xmlns:a14="http://schemas.microsoft.com/office/drawing/2010/main">
                  <a14:imgLayer r:embed="rId11">
                    <a14:imgEffect>
                      <a14:artisticPaintBrush/>
                    </a14:imgEffect>
                    <a14:imgEffect>
                      <a14:sharpenSoften amount="25000"/>
                    </a14:imgEffect>
                    <a14:imgEffect>
                      <a14:colorTemperature colorTemp="7200"/>
                    </a14:imgEffect>
                    <a14:imgEffect>
                      <a14:saturation sat="191000"/>
                    </a14:imgEffect>
                    <a14:imgEffect>
                      <a14:brightnessContrast bright="100000" contrast="40000"/>
                    </a14:imgEffect>
                  </a14:imgLayer>
                </a14:imgProps>
              </a:ext>
              <a:ext uri="{28A0092B-C50C-407E-A947-70E740481C1C}">
                <a14:useLocalDpi xmlns:a14="http://schemas.microsoft.com/office/drawing/2010/main" val="0"/>
              </a:ext>
            </a:extLst>
          </a:blip>
          <a:stretch>
            <a:fillRect/>
          </a:stretch>
        </p:blipFill>
        <p:spPr>
          <a:xfrm>
            <a:off x="1366104" y="1638300"/>
            <a:ext cx="1066800" cy="995603"/>
          </a:xfrm>
          <a:prstGeom prst="rect">
            <a:avLst/>
          </a:prstGeom>
        </p:spPr>
      </p:pic>
      <p:sp>
        <p:nvSpPr>
          <p:cNvPr id="18" name="TextBox 17"/>
          <p:cNvSpPr txBox="1"/>
          <p:nvPr/>
        </p:nvSpPr>
        <p:spPr>
          <a:xfrm>
            <a:off x="2485572" y="1795330"/>
            <a:ext cx="1781628" cy="784830"/>
          </a:xfrm>
          <a:prstGeom prst="rect">
            <a:avLst/>
          </a:prstGeom>
          <a:noFill/>
        </p:spPr>
        <p:txBody>
          <a:bodyPr wrap="square" rtlCol="0">
            <a:spAutoFit/>
          </a:bodyPr>
          <a:lstStyle/>
          <a:p>
            <a:r>
              <a:rPr lang="nl-NL" sz="4500" b="1" dirty="0" smtClean="0">
                <a:solidFill>
                  <a:schemeClr val="bg1"/>
                </a:solidFill>
                <a:latin typeface="Arial" panose="020B0604020202020204" pitchFamily="34" charset="0"/>
                <a:cs typeface="Arial" panose="020B0604020202020204" pitchFamily="34" charset="0"/>
              </a:rPr>
              <a:t>HĐ </a:t>
            </a:r>
            <a:r>
              <a:rPr lang="nl-NL" sz="4500" b="1" dirty="0">
                <a:solidFill>
                  <a:schemeClr val="bg1"/>
                </a:solidFill>
                <a:latin typeface="Arial" panose="020B0604020202020204" pitchFamily="34" charset="0"/>
                <a:cs typeface="Arial" panose="020B0604020202020204" pitchFamily="34" charset="0"/>
              </a:rPr>
              <a:t>1</a:t>
            </a:r>
            <a:r>
              <a:rPr lang="nl-NL" sz="4500" b="1" dirty="0" smtClean="0">
                <a:solidFill>
                  <a:schemeClr val="bg1"/>
                </a:solidFill>
                <a:latin typeface="Arial" panose="020B0604020202020204" pitchFamily="34" charset="0"/>
                <a:cs typeface="Arial" panose="020B0604020202020204" pitchFamily="34" charset="0"/>
              </a:rPr>
              <a:t>:</a:t>
            </a:r>
            <a:endParaRPr lang="en-US" sz="4500"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2895600" y="7136268"/>
            <a:ext cx="10849445" cy="901593"/>
          </a:xfrm>
          <a:prstGeom prst="rect">
            <a:avLst/>
          </a:prstGeom>
        </p:spPr>
        <p:txBody>
          <a:bodyPr wrap="non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Bộ</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ghép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hình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08273" y="6426063"/>
            <a:ext cx="1050226" cy="1548405"/>
          </a:xfrm>
          <a:prstGeom prst="rect">
            <a:avLst/>
          </a:prstGeom>
        </p:spPr>
      </p:pic>
      <p:pic>
        <p:nvPicPr>
          <p:cNvPr id="21" name="Picture 2"/>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4325600" y="6819900"/>
            <a:ext cx="3445136" cy="3130767"/>
          </a:xfrm>
          <a:prstGeom prst="rect">
            <a:avLst/>
          </a:prstGeom>
        </p:spPr>
      </p:pic>
    </p:spTree>
    <p:extLst>
      <p:ext uri="{BB962C8B-B14F-4D97-AF65-F5344CB8AC3E}">
        <p14:creationId xmlns:p14="http://schemas.microsoft.com/office/powerpoint/2010/main" val="278432144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7735" y="8885090"/>
            <a:ext cx="1328221" cy="1371067"/>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7">
            <a:alphaModFix amt="40000"/>
            <a:duotone>
              <a:prstClr val="black"/>
              <a:srgbClr val="D9C3A5">
                <a:tint val="50000"/>
                <a:satMod val="180000"/>
              </a:srgbClr>
            </a:duotone>
            <a:extLst>
              <a:ext uri="{BEBA8EAE-BF5A-486C-A8C5-ECC9F3942E4B}">
                <a14:imgProps xmlns:a14="http://schemas.microsoft.com/office/drawing/2010/main">
                  <a14:imgLayer r:embed="rId8">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9"/>
              </a:ext>
            </a:extLst>
          </a:blip>
          <a:srcRect t="56419"/>
          <a:stretch>
            <a:fillRect/>
          </a:stretch>
        </p:blipFill>
        <p:spPr>
          <a:xfrm rot="11204328">
            <a:off x="10240921" y="-1493946"/>
            <a:ext cx="10473715" cy="3750770"/>
          </a:xfrm>
          <a:prstGeom prst="rect">
            <a:avLst/>
          </a:prstGeom>
        </p:spPr>
      </p:pic>
      <p:sp>
        <p:nvSpPr>
          <p:cNvPr id="2" name="Rectangle 1"/>
          <p:cNvSpPr/>
          <p:nvPr/>
        </p:nvSpPr>
        <p:spPr>
          <a:xfrm>
            <a:off x="546376" y="342900"/>
            <a:ext cx="7451079" cy="1131079"/>
          </a:xfrm>
          <a:prstGeom prst="rect">
            <a:avLst/>
          </a:prstGeom>
        </p:spPr>
        <p:txBody>
          <a:bodyPr wrap="none">
            <a:spAutoFit/>
          </a:bodyPr>
          <a:lstStyle/>
          <a:p>
            <a:pPr marL="685800" marR="0" lvl="0" indent="-685800" algn="just"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US" sz="4500" b="1" i="0" u="none" strike="noStrike" kern="1200" cap="none" spc="0" normalizeH="0" baseline="0" noProof="0" dirty="0" err="1" smtClean="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Bất</a:t>
            </a:r>
            <a:r>
              <a:rPr kumimoji="0" lang="en-US" sz="4500" b="1" i="0" u="none" strike="noStrike" kern="1200" cap="none" spc="0" normalizeH="0" baseline="0" noProof="0" dirty="0" smtClean="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5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đẳng</a:t>
            </a:r>
            <a:r>
              <a:rPr kumimoji="0" lang="en-US" sz="45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5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thức</a:t>
            </a:r>
            <a:r>
              <a:rPr kumimoji="0" lang="en-US" sz="45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tam </a:t>
            </a:r>
            <a:r>
              <a:rPr kumimoji="0" lang="en-US" sz="45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5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500" b="0"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p:cNvSpPr txBox="1"/>
          <p:nvPr/>
        </p:nvSpPr>
        <p:spPr>
          <a:xfrm>
            <a:off x="3704255" y="1684242"/>
            <a:ext cx="13525307" cy="2862322"/>
          </a:xfrm>
          <a:prstGeom prst="rect">
            <a:avLst/>
          </a:prstGeom>
          <a:noFill/>
        </p:spPr>
        <p:txBody>
          <a:bodyPr wrap="square" rtlCol="0">
            <a:spAutoFit/>
          </a:bodyPr>
          <a:lstStyle/>
          <a:p>
            <a:pPr lvl="0" algn="just">
              <a:lnSpc>
                <a:spcPct val="150000"/>
              </a:lnSpc>
            </a:pPr>
            <a:r>
              <a:rPr lang="vi-VN" sz="4000" dirty="0">
                <a:solidFill>
                  <a:prstClr val="white"/>
                </a:solidFill>
                <a:cs typeface="Arial" panose="020B0604020202020204" pitchFamily="34" charset="0"/>
              </a:rPr>
              <a:t>Với bộ ba thanh tre ghép lại được thành một tam giác trong HĐ1, em hãy so sánh độ dài cả thanh bất kỳ với tổng độ dài của hai thanh còn lại</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a:blip r:embed="rId10" cstate="print">
            <a:biLevel thresh="75000"/>
            <a:extLst>
              <a:ext uri="{BEBA8EAE-BF5A-486C-A8C5-ECC9F3942E4B}">
                <a14:imgProps xmlns:a14="http://schemas.microsoft.com/office/drawing/2010/main">
                  <a14:imgLayer r:embed="rId11">
                    <a14:imgEffect>
                      <a14:artisticPaintBrush/>
                    </a14:imgEffect>
                    <a14:imgEffect>
                      <a14:sharpenSoften amount="25000"/>
                    </a14:imgEffect>
                    <a14:imgEffect>
                      <a14:colorTemperature colorTemp="7200"/>
                    </a14:imgEffect>
                    <a14:imgEffect>
                      <a14:saturation sat="191000"/>
                    </a14:imgEffect>
                    <a14:imgEffect>
                      <a14:brightnessContrast bright="100000" contrast="40000"/>
                    </a14:imgEffect>
                  </a14:imgLayer>
                </a14:imgProps>
              </a:ext>
              <a:ext uri="{28A0092B-C50C-407E-A947-70E740481C1C}">
                <a14:useLocalDpi xmlns:a14="http://schemas.microsoft.com/office/drawing/2010/main" val="0"/>
              </a:ext>
            </a:extLst>
          </a:blip>
          <a:stretch>
            <a:fillRect/>
          </a:stretch>
        </p:blipFill>
        <p:spPr>
          <a:xfrm>
            <a:off x="824930" y="1634953"/>
            <a:ext cx="1066800" cy="995603"/>
          </a:xfrm>
          <a:prstGeom prst="rect">
            <a:avLst/>
          </a:prstGeom>
        </p:spPr>
      </p:pic>
      <p:sp>
        <p:nvSpPr>
          <p:cNvPr id="18" name="TextBox 17"/>
          <p:cNvSpPr txBox="1"/>
          <p:nvPr/>
        </p:nvSpPr>
        <p:spPr>
          <a:xfrm>
            <a:off x="1944398" y="1791983"/>
            <a:ext cx="1781628"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5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HĐ 2:</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1" name="Picture 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325600" y="6819900"/>
            <a:ext cx="3445136" cy="3130767"/>
          </a:xfrm>
          <a:prstGeom prst="rect">
            <a:avLst/>
          </a:prstGeom>
        </p:spPr>
      </p:pic>
      <p:sp>
        <p:nvSpPr>
          <p:cNvPr id="3" name="Rectangle 2"/>
          <p:cNvSpPr/>
          <p:nvPr/>
        </p:nvSpPr>
        <p:spPr>
          <a:xfrm>
            <a:off x="3886200" y="6472274"/>
            <a:ext cx="5715000" cy="3067506"/>
          </a:xfrm>
          <a:prstGeom prst="rect">
            <a:avLst/>
          </a:prstGeom>
        </p:spPr>
        <p:txBody>
          <a:bodyPr wrap="squar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20 + 25 = </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45 </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&gt; 10</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10 </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+ 20 = 30 &gt; 25</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10 + </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25 = 35 &gt; </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20</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p:txBody>
      </p:sp>
      <p:sp>
        <p:nvSpPr>
          <p:cNvPr id="13" name="Oval Callout 12"/>
          <p:cNvSpPr/>
          <p:nvPr/>
        </p:nvSpPr>
        <p:spPr>
          <a:xfrm>
            <a:off x="2883321" y="5166125"/>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Tree>
    <p:extLst>
      <p:ext uri="{BB962C8B-B14F-4D97-AF65-F5344CB8AC3E}">
        <p14:creationId xmlns:p14="http://schemas.microsoft.com/office/powerpoint/2010/main" val="77470338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barn(inVertical)">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down)">
                                      <p:cBhvr>
                                        <p:cTn id="3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785689" y="8712359"/>
            <a:ext cx="1328221" cy="1371067"/>
          </a:xfrm>
          <a:prstGeom prst="rect">
            <a:avLst/>
          </a:prstGeom>
        </p:spPr>
      </p:pic>
      <p:pic>
        <p:nvPicPr>
          <p:cNvPr id="29" name="Picture 2"/>
          <p:cNvPicPr>
            <a:picLocks noChangeAspect="1"/>
          </p:cNvPicPr>
          <p:nvPr/>
        </p:nvPicPr>
        <p:blipFill>
          <a:blip r:embed="rId6">
            <a:alphaModFix amt="40000"/>
            <a:duotone>
              <a:prstClr val="black"/>
              <a:srgbClr val="D9C3A5">
                <a:tint val="50000"/>
                <a:satMod val="180000"/>
              </a:srgbClr>
            </a:duotone>
            <a:extLst>
              <a:ext uri="{BEBA8EAE-BF5A-486C-A8C5-ECC9F3942E4B}">
                <a14:imgProps xmlns:a14="http://schemas.microsoft.com/office/drawing/2010/main">
                  <a14:imgLayer r:embed="rId7">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3"/>
              </a:ext>
            </a:extLst>
          </a:blip>
          <a:srcRect t="56419"/>
          <a:stretch>
            <a:fillRect/>
          </a:stretch>
        </p:blipFill>
        <p:spPr>
          <a:xfrm rot="11204328">
            <a:off x="9708884" y="-1265346"/>
            <a:ext cx="10473715" cy="3750770"/>
          </a:xfrm>
          <a:prstGeom prst="rect">
            <a:avLst/>
          </a:prstGeom>
        </p:spPr>
      </p:pic>
      <p:grpSp>
        <p:nvGrpSpPr>
          <p:cNvPr id="3" name="Group 2"/>
          <p:cNvGrpSpPr/>
          <p:nvPr/>
        </p:nvGrpSpPr>
        <p:grpSpPr>
          <a:xfrm>
            <a:off x="1279531" y="745017"/>
            <a:ext cx="8315925" cy="3560283"/>
            <a:chOff x="3124200" y="5753100"/>
            <a:chExt cx="8315925" cy="3560283"/>
          </a:xfrm>
        </p:grpSpPr>
        <p:grpSp>
          <p:nvGrpSpPr>
            <p:cNvPr id="21" name="Group 20"/>
            <p:cNvGrpSpPr/>
            <p:nvPr/>
          </p:nvGrpSpPr>
          <p:grpSpPr>
            <a:xfrm>
              <a:off x="3124200" y="5753100"/>
              <a:ext cx="6292339" cy="3560283"/>
              <a:chOff x="9974811" y="4525303"/>
              <a:chExt cx="6292339" cy="3560283"/>
            </a:xfrm>
          </p:grpSpPr>
          <p:sp>
            <p:nvSpPr>
              <p:cNvPr id="26" name="Cloud Callout 25"/>
              <p:cNvSpPr/>
              <p:nvPr/>
            </p:nvSpPr>
            <p:spPr>
              <a:xfrm>
                <a:off x="9974811" y="4525303"/>
                <a:ext cx="6292339" cy="3560283"/>
              </a:xfrm>
              <a:prstGeom prst="cloudCallout">
                <a:avLst>
                  <a:gd name="adj1" fmla="val 66007"/>
                  <a:gd name="adj2" fmla="val 28080"/>
                </a:avLst>
              </a:prstGeom>
              <a:ln/>
            </p:spPr>
            <p:style>
              <a:lnRef idx="1">
                <a:schemeClr val="accent3"/>
              </a:lnRef>
              <a:fillRef idx="2">
                <a:schemeClr val="accent3"/>
              </a:fillRef>
              <a:effectRef idx="1">
                <a:schemeClr val="accent3"/>
              </a:effectRef>
              <a:fontRef idx="minor">
                <a:schemeClr val="dk1"/>
              </a:fontRef>
            </p:style>
            <p:txBody>
              <a:bodyPr rtlCol="0" anchor="ctr"/>
              <a:lstStyle/>
              <a:p>
                <a:pPr>
                  <a:lnSpc>
                    <a:spcPct val="150000"/>
                  </a:lnSpc>
                </a:pPr>
                <a:endParaRPr lang="en-US">
                  <a:solidFill>
                    <a:prstClr val="black"/>
                  </a:solidFill>
                </a:endParaRPr>
              </a:p>
            </p:txBody>
          </p:sp>
          <p:sp>
            <p:nvSpPr>
              <p:cNvPr id="27" name="Rectangle 26"/>
              <p:cNvSpPr/>
              <p:nvPr/>
            </p:nvSpPr>
            <p:spPr>
              <a:xfrm>
                <a:off x="10508211" y="5363503"/>
                <a:ext cx="5149339" cy="1938992"/>
              </a:xfrm>
              <a:prstGeom prst="rect">
                <a:avLst/>
              </a:prstGeom>
            </p:spPr>
            <p:txBody>
              <a:bodyPr wrap="square">
                <a:spAutoFit/>
              </a:bodyPr>
              <a:lstStyle/>
              <a:p>
                <a:pPr algn="ctr">
                  <a:lnSpc>
                    <a:spcPct val="150000"/>
                  </a:lnSpc>
                  <a:spcBef>
                    <a:spcPts val="600"/>
                  </a:spcBef>
                  <a:spcAft>
                    <a:spcPts val="600"/>
                  </a:spcAft>
                </a:pPr>
                <a:r>
                  <a:rPr lang="vi-VN" sz="4000" dirty="0" smtClean="0">
                    <a:solidFill>
                      <a:prstClr val="black"/>
                    </a:solidFill>
                    <a:ea typeface="Times New Roman" panose="02020603050405020304" pitchFamily="18" charset="0"/>
                    <a:cs typeface="Arial" panose="020B0604020202020204" pitchFamily="34" charset="0"/>
                  </a:rPr>
                  <a:t>Em </a:t>
                </a:r>
                <a:r>
                  <a:rPr lang="vi-VN" sz="4000" dirty="0">
                    <a:solidFill>
                      <a:prstClr val="black"/>
                    </a:solidFill>
                    <a:ea typeface="Times New Roman" panose="02020603050405020304" pitchFamily="18" charset="0"/>
                    <a:cs typeface="Arial" panose="020B0604020202020204" pitchFamily="34" charset="0"/>
                  </a:rPr>
                  <a:t>hiểu thế nào là bất đẳng thức</a:t>
                </a:r>
                <a:r>
                  <a:rPr lang="vi-VN" sz="4000" dirty="0" smtClean="0">
                    <a:solidFill>
                      <a:prstClr val="black"/>
                    </a:solidFill>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233603">
              <a:off x="9977568" y="7503160"/>
              <a:ext cx="1462557" cy="1462557"/>
            </a:xfrm>
            <a:prstGeom prst="rect">
              <a:avLst/>
            </a:prstGeom>
          </p:spPr>
        </p:pic>
      </p:grpSp>
      <mc:AlternateContent xmlns:mc="http://schemas.openxmlformats.org/markup-compatibility/2006" xmlns:a14="http://schemas.microsoft.com/office/drawing/2010/main">
        <mc:Choice Requires="a14">
          <p:sp>
            <p:nvSpPr>
              <p:cNvPr id="4" name="Rectangle 3"/>
              <p:cNvSpPr/>
              <p:nvPr/>
            </p:nvSpPr>
            <p:spPr>
              <a:xfrm>
                <a:off x="4038600" y="4931539"/>
                <a:ext cx="13042711" cy="2862322"/>
              </a:xfrm>
              <a:prstGeom prst="rect">
                <a:avLst/>
              </a:prstGeom>
            </p:spPr>
            <p:txBody>
              <a:bodyPr wrap="square">
                <a:spAutoFit/>
              </a:bodyPr>
              <a:lstStyle/>
              <a:p>
                <a:pPr algn="just">
                  <a:lnSpc>
                    <a:spcPct val="150000"/>
                  </a:lnSpc>
                  <a:spcAft>
                    <a:spcPts val="800"/>
                  </a:spcAft>
                </a:pPr>
                <a14:m>
                  <m:oMath xmlns:m="http://schemas.openxmlformats.org/officeDocument/2006/math">
                    <m:r>
                      <a:rPr lang="nl-NL" sz="4000"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oMath>
                </a14:m>
                <a:r>
                  <a:rPr lang="nl-NL" sz="40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nl-NL"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Khi số a bé hơn số b, người ta viết a &lt; b và gọi đó là một bất đẳng </a:t>
                </a:r>
                <a:r>
                  <a:rPr lang="nl-NL"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thức</a:t>
                </a:r>
              </a:p>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K</a:t>
                </a:r>
                <a:r>
                  <a:rPr lang="nl-NL"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hi </a:t>
                </a:r>
                <a:r>
                  <a:rPr lang="nl-NL"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đó ta cũng có thể viết b &gt; a và nói b lớn hơn a.</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038600" y="4931539"/>
                <a:ext cx="13042711" cy="2862322"/>
              </a:xfrm>
              <a:prstGeom prst="rect">
                <a:avLst/>
              </a:prstGeom>
              <a:blipFill>
                <a:blip r:embed="rId9"/>
                <a:stretch>
                  <a:fillRect l="-1683" r="-1636" b="-7660"/>
                </a:stretch>
              </a:blipFill>
            </p:spPr>
            <p:txBody>
              <a:bodyPr/>
              <a:lstStyle/>
              <a:p>
                <a:r>
                  <a:rPr lang="en-US">
                    <a:noFill/>
                  </a:rPr>
                  <a:t> </a:t>
                </a:r>
              </a:p>
            </p:txBody>
          </p:sp>
        </mc:Fallback>
      </mc:AlternateContent>
      <p:pic>
        <p:nvPicPr>
          <p:cNvPr id="17" name="Picture 8"/>
          <p:cNvPicPr>
            <a:picLocks noChangeAspect="1"/>
          </p:cNvPicPr>
          <p:nvPr/>
        </p:nvPicPr>
        <p:blipFill>
          <a:blip r:embed="rId10"/>
          <a:srcRect/>
          <a:stretch>
            <a:fillRect/>
          </a:stretch>
        </p:blipFill>
        <p:spPr>
          <a:xfrm flipH="1">
            <a:off x="1066800" y="6362700"/>
            <a:ext cx="2393164" cy="3283650"/>
          </a:xfrm>
          <a:prstGeom prst="rect">
            <a:avLst/>
          </a:prstGeom>
        </p:spPr>
      </p:pic>
      <p:pic>
        <p:nvPicPr>
          <p:cNvPr id="18" name="Picture 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6912055" y="180003"/>
            <a:ext cx="1075487" cy="1090094"/>
          </a:xfrm>
          <a:prstGeom prst="rect">
            <a:avLst/>
          </a:prstGeom>
        </p:spPr>
      </p:pic>
    </p:spTree>
    <p:extLst>
      <p:ext uri="{BB962C8B-B14F-4D97-AF65-F5344CB8AC3E}">
        <p14:creationId xmlns:p14="http://schemas.microsoft.com/office/powerpoint/2010/main" val="150090832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5" name="Rectangular Callout 4"/>
          <p:cNvSpPr/>
          <p:nvPr/>
        </p:nvSpPr>
        <p:spPr>
          <a:xfrm>
            <a:off x="762000" y="1943100"/>
            <a:ext cx="13411200" cy="3200400"/>
          </a:xfrm>
          <a:prstGeom prst="wedgeRectCallout">
            <a:avLst/>
          </a:prstGeom>
          <a:solidFill>
            <a:schemeClr val="accent6"/>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 name="TextBox 12"/>
          <p:cNvSpPr txBox="1"/>
          <p:nvPr/>
        </p:nvSpPr>
        <p:spPr>
          <a:xfrm>
            <a:off x="7391400" y="723900"/>
            <a:ext cx="4038600" cy="861774"/>
          </a:xfrm>
          <a:prstGeom prst="rect">
            <a:avLst/>
          </a:prstGeom>
          <a:noFill/>
        </p:spPr>
        <p:txBody>
          <a:bodyPr wrap="square" rtlCol="0">
            <a:spAutoFit/>
          </a:bodyPr>
          <a:lstStyle/>
          <a:p>
            <a:r>
              <a:rPr lang="en-US" sz="5000" b="1" dirty="0" smtClean="0">
                <a:solidFill>
                  <a:prstClr val="white"/>
                </a:solidFill>
                <a:latin typeface="Arial" panose="020B0604020202020204" pitchFamily="34" charset="0"/>
                <a:cs typeface="Arial" panose="020B0604020202020204" pitchFamily="34" charset="0"/>
              </a:rPr>
              <a:t>KẾT LUẬN</a:t>
            </a:r>
            <a:endParaRPr lang="en-US" sz="5000" b="1" dirty="0">
              <a:solidFill>
                <a:prstClr val="white"/>
              </a:solidFill>
              <a:latin typeface="Arial" panose="020B0604020202020204" pitchFamily="34" charset="0"/>
              <a:cs typeface="Arial" panose="020B0604020202020204" pitchFamily="34" charset="0"/>
            </a:endParaRPr>
          </a:p>
        </p:txBody>
      </p:sp>
      <p:pic>
        <p:nvPicPr>
          <p:cNvPr id="23"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flipH="1">
            <a:off x="17449800" y="-194100"/>
            <a:ext cx="1075487" cy="1090094"/>
          </a:xfrm>
          <a:prstGeom prst="rect">
            <a:avLst/>
          </a:prstGeom>
        </p:spPr>
      </p:pic>
      <p:pic>
        <p:nvPicPr>
          <p:cNvPr id="24" name="Picture 2"/>
          <p:cNvPicPr>
            <a:picLocks noChangeAspect="1"/>
          </p:cNvPicPr>
          <p:nvPr/>
        </p:nvPicPr>
        <p:blipFill>
          <a:blip r:embed="rId13">
            <a:alphaModFix amt="40000"/>
            <a:duotone>
              <a:prstClr val="black"/>
              <a:srgbClr val="D9C3A5">
                <a:tint val="50000"/>
                <a:satMod val="180000"/>
              </a:srgbClr>
            </a:duotone>
            <a:extLst>
              <a:ext uri="{BEBA8EAE-BF5A-486C-A8C5-ECC9F3942E4B}">
                <a14:imgProps xmlns:a14="http://schemas.microsoft.com/office/drawing/2010/main">
                  <a14:imgLayer r:embed="rId14">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5"/>
              </a:ext>
            </a:extLst>
          </a:blip>
          <a:srcRect t="56419"/>
          <a:stretch>
            <a:fillRect/>
          </a:stretch>
        </p:blipFill>
        <p:spPr>
          <a:xfrm rot="11204328">
            <a:off x="11967663" y="-1278200"/>
            <a:ext cx="8923179" cy="3195503"/>
          </a:xfrm>
          <a:prstGeom prst="rect">
            <a:avLst/>
          </a:prstGeom>
        </p:spPr>
      </p:pic>
      <p:pic>
        <p:nvPicPr>
          <p:cNvPr id="25" name="Picture 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6785689" y="8712359"/>
            <a:ext cx="1328221" cy="1371067"/>
          </a:xfrm>
          <a:prstGeom prst="rect">
            <a:avLst/>
          </a:prstGeom>
        </p:spPr>
      </p:pic>
      <p:grpSp>
        <p:nvGrpSpPr>
          <p:cNvPr id="26" name="Group 25"/>
          <p:cNvGrpSpPr/>
          <p:nvPr/>
        </p:nvGrpSpPr>
        <p:grpSpPr>
          <a:xfrm>
            <a:off x="304800" y="301189"/>
            <a:ext cx="1371600" cy="1189610"/>
            <a:chOff x="1028700" y="3663315"/>
            <a:chExt cx="3215601" cy="3215601"/>
          </a:xfrm>
        </p:grpSpPr>
        <p:grpSp>
          <p:nvGrpSpPr>
            <p:cNvPr id="27" name="Group 4"/>
            <p:cNvGrpSpPr/>
            <p:nvPr/>
          </p:nvGrpSpPr>
          <p:grpSpPr>
            <a:xfrm>
              <a:off x="1028700" y="3663315"/>
              <a:ext cx="3215601" cy="3215601"/>
              <a:chOff x="0" y="0"/>
              <a:chExt cx="6350000" cy="6350000"/>
            </a:xfrm>
          </p:grpSpPr>
          <p:sp>
            <p:nvSpPr>
              <p:cNvPr id="29"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8" name="Picture 13"/>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603810" y="4412692"/>
              <a:ext cx="2065380" cy="1716847"/>
            </a:xfrm>
            <a:prstGeom prst="rect">
              <a:avLst/>
            </a:prstGeom>
          </p:spPr>
        </p:pic>
      </p:grpSp>
      <p:pic>
        <p:nvPicPr>
          <p:cNvPr id="31" name="Picture 2"/>
          <p:cNvPicPr>
            <a:picLocks noChangeAspect="1"/>
          </p:cNvPicPr>
          <p:nvPr/>
        </p:nvPicPr>
        <p:blipFill>
          <a:blip r:embed="rId13">
            <a:alphaModFix amt="40000"/>
            <a:duotone>
              <a:prstClr val="black"/>
              <a:srgbClr val="D9C3A5">
                <a:tint val="50000"/>
                <a:satMod val="180000"/>
              </a:srgbClr>
            </a:duotone>
            <a:extLst>
              <a:ext uri="{BEBA8EAE-BF5A-486C-A8C5-ECC9F3942E4B}">
                <a14:imgProps xmlns:a14="http://schemas.microsoft.com/office/drawing/2010/main">
                  <a14:imgLayer r:embed="rId14">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4"/>
              </a:ext>
            </a:extLst>
          </a:blip>
          <a:srcRect t="56419"/>
          <a:stretch>
            <a:fillRect/>
          </a:stretch>
        </p:blipFill>
        <p:spPr>
          <a:xfrm flipH="1">
            <a:off x="9410700" y="8191500"/>
            <a:ext cx="11133525" cy="4527581"/>
          </a:xfrm>
          <a:prstGeom prst="rect">
            <a:avLst/>
          </a:prstGeom>
        </p:spPr>
      </p:pic>
      <p:sp>
        <p:nvSpPr>
          <p:cNvPr id="33" name="Rectangle 32"/>
          <p:cNvSpPr/>
          <p:nvPr/>
        </p:nvSpPr>
        <p:spPr>
          <a:xfrm>
            <a:off x="990600" y="2006950"/>
            <a:ext cx="12801600" cy="3067506"/>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vi-VN" sz="4000" b="1" dirty="0">
                <a:solidFill>
                  <a:schemeClr val="bg1"/>
                </a:solidFill>
                <a:ea typeface="Calibri" panose="020F0502020204030204" pitchFamily="34" charset="0"/>
                <a:cs typeface="Arial" panose="020B0604020202020204" pitchFamily="34" charset="0"/>
              </a:rPr>
              <a:t>Định lí:</a:t>
            </a:r>
          </a:p>
          <a:p>
            <a:pPr algn="just">
              <a:lnSpc>
                <a:spcPct val="150000"/>
              </a:lnSpc>
              <a:spcAft>
                <a:spcPts val="800"/>
              </a:spcAft>
            </a:pPr>
            <a:r>
              <a:rPr lang="en-US" sz="4000" b="1" dirty="0" smtClean="0">
                <a:solidFill>
                  <a:schemeClr val="bg1"/>
                </a:solidFill>
                <a:ea typeface="Calibri" panose="020F0502020204030204" pitchFamily="34" charset="0"/>
                <a:cs typeface="Arial" panose="020B0604020202020204" pitchFamily="34" charset="0"/>
              </a:rPr>
              <a:t>          </a:t>
            </a:r>
            <a:r>
              <a:rPr lang="vi-VN" sz="4000" b="1" dirty="0" smtClean="0">
                <a:solidFill>
                  <a:schemeClr val="bg1"/>
                </a:solidFill>
                <a:ea typeface="Calibri" panose="020F0502020204030204" pitchFamily="34" charset="0"/>
                <a:cs typeface="Arial" panose="020B0604020202020204" pitchFamily="34" charset="0"/>
              </a:rPr>
              <a:t>Trong </a:t>
            </a:r>
            <a:r>
              <a:rPr lang="vi-VN" sz="4000" b="1" dirty="0">
                <a:solidFill>
                  <a:schemeClr val="bg1"/>
                </a:solidFill>
                <a:ea typeface="Calibri" panose="020F0502020204030204" pitchFamily="34" charset="0"/>
                <a:cs typeface="Arial" panose="020B0604020202020204" pitchFamily="34" charset="0"/>
              </a:rPr>
              <a:t>một tam giác, độ dài của một cạnh bất kì </a:t>
            </a:r>
            <a:endParaRPr lang="en-US" sz="4000" b="1" dirty="0" smtClean="0">
              <a:solidFill>
                <a:schemeClr val="bg1"/>
              </a:solidFill>
              <a:ea typeface="Calibri" panose="020F0502020204030204" pitchFamily="34" charset="0"/>
              <a:cs typeface="Arial" panose="020B0604020202020204" pitchFamily="34" charset="0"/>
            </a:endParaRPr>
          </a:p>
          <a:p>
            <a:pPr algn="just">
              <a:lnSpc>
                <a:spcPct val="150000"/>
              </a:lnSpc>
              <a:spcAft>
                <a:spcPts val="800"/>
              </a:spcAft>
            </a:pPr>
            <a:r>
              <a:rPr lang="en-US" sz="4000" b="1" dirty="0">
                <a:solidFill>
                  <a:schemeClr val="bg1"/>
                </a:solidFill>
                <a:ea typeface="Calibri" panose="020F0502020204030204" pitchFamily="34" charset="0"/>
                <a:cs typeface="Arial" panose="020B0604020202020204" pitchFamily="34" charset="0"/>
              </a:rPr>
              <a:t> </a:t>
            </a:r>
            <a:r>
              <a:rPr lang="en-US" sz="4000" b="1" dirty="0" smtClean="0">
                <a:solidFill>
                  <a:schemeClr val="bg1"/>
                </a:solidFill>
                <a:ea typeface="Calibri" panose="020F0502020204030204" pitchFamily="34" charset="0"/>
                <a:cs typeface="Arial" panose="020B0604020202020204" pitchFamily="34" charset="0"/>
              </a:rPr>
              <a:t>          </a:t>
            </a:r>
            <a:r>
              <a:rPr lang="vi-VN" sz="4000" b="1" dirty="0" smtClean="0">
                <a:solidFill>
                  <a:schemeClr val="bg1"/>
                </a:solidFill>
                <a:ea typeface="Calibri" panose="020F0502020204030204" pitchFamily="34" charset="0"/>
                <a:cs typeface="Arial" panose="020B0604020202020204" pitchFamily="34" charset="0"/>
              </a:rPr>
              <a:t>luôn nhỏ </a:t>
            </a:r>
            <a:r>
              <a:rPr lang="vi-VN" sz="4000" b="1" dirty="0">
                <a:solidFill>
                  <a:schemeClr val="bg1"/>
                </a:solidFill>
                <a:ea typeface="Calibri" panose="020F0502020204030204" pitchFamily="34" charset="0"/>
                <a:cs typeface="Arial" panose="020B0604020202020204" pitchFamily="34" charset="0"/>
              </a:rPr>
              <a:t>hơn tổng độ dài hai cạnh còn lại</a:t>
            </a:r>
          </a:p>
        </p:txBody>
      </p:sp>
      <p:pic>
        <p:nvPicPr>
          <p:cNvPr id="34" name="Picture 3"/>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flipH="1">
            <a:off x="13644143" y="4624999"/>
            <a:ext cx="4343400" cy="5662001"/>
          </a:xfrm>
          <a:prstGeom prst="rect">
            <a:avLst/>
          </a:prstGeom>
        </p:spPr>
      </p:pic>
      <p:pic>
        <p:nvPicPr>
          <p:cNvPr id="6" name="Picture 5"/>
          <p:cNvPicPr>
            <a:picLocks noChangeAspect="1"/>
          </p:cNvPicPr>
          <p:nvPr/>
        </p:nvPicPr>
        <p:blipFill>
          <a:blip r:embed="rId29">
            <a:biLevel thresh="25000"/>
            <a:extLst>
              <a:ext uri="{BEBA8EAE-BF5A-486C-A8C5-ECC9F3942E4B}">
                <a14:imgProps xmlns:a14="http://schemas.microsoft.com/office/drawing/2010/main">
                  <a14:imgLayer r:embed="rId3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93969" y="5762032"/>
            <a:ext cx="6011631" cy="3496268"/>
          </a:xfrm>
          <a:prstGeom prst="rect">
            <a:avLst/>
          </a:prstGeom>
        </p:spPr>
      </p:pic>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1899404641"/>
                  </p:ext>
                </p:extLst>
              </p:nvPr>
            </p:nvGraphicFramePr>
            <p:xfrm>
              <a:off x="7115442" y="5996304"/>
              <a:ext cx="6252743" cy="3840480"/>
            </p:xfrm>
            <a:graphic>
              <a:graphicData uri="http://schemas.openxmlformats.org/drawingml/2006/table">
                <a:tbl>
                  <a:tblPr firstRow="1" bandRow="1"/>
                  <a:tblGrid>
                    <a:gridCol w="2371730">
                      <a:extLst>
                        <a:ext uri="{9D8B030D-6E8A-4147-A177-3AD203B41FA5}">
                          <a16:colId xmlns:a16="http://schemas.microsoft.com/office/drawing/2014/main" xmlns="" val="4262731914"/>
                        </a:ext>
                      </a:extLst>
                    </a:gridCol>
                    <a:gridCol w="3881013">
                      <a:extLst>
                        <a:ext uri="{9D8B030D-6E8A-4147-A177-3AD203B41FA5}">
                          <a16:colId xmlns:a16="http://schemas.microsoft.com/office/drawing/2014/main" xmlns="" val="953292188"/>
                        </a:ext>
                      </a:extLst>
                    </a:gridCol>
                  </a:tblGrid>
                  <a:tr h="4597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l-GR" sz="4000" i="1" kern="1200" smtClean="0">
                                    <a:solidFill>
                                      <a:schemeClr val="bg1"/>
                                    </a:solidFill>
                                    <a:effectLst/>
                                    <a:latin typeface="Cambria Math" panose="02040503050406030204" pitchFamily="18" charset="0"/>
                                    <a:ea typeface="Cambria Math" panose="02040503050406030204" pitchFamily="18" charset="0"/>
                                    <a:cs typeface="Arial" panose="020B0604020202020204" pitchFamily="34" charset="0"/>
                                  </a:rPr>
                                  <m:t>𝛥</m:t>
                                </m:r>
                                <m:r>
                                  <a:rPr lang="en-US" sz="4000" i="1" kern="1200">
                                    <a:solidFill>
                                      <a:schemeClr val="bg1"/>
                                    </a:solidFill>
                                    <a:effectLst/>
                                    <a:latin typeface="Cambria Math" panose="02040503050406030204" pitchFamily="18" charset="0"/>
                                    <a:ea typeface="Cambria Math" panose="02040503050406030204" pitchFamily="18" charset="0"/>
                                    <a:cs typeface="Arial" panose="020B0604020202020204" pitchFamily="34" charset="0"/>
                                  </a:rPr>
                                  <m:t>𝐴𝐵𝐶</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367571009"/>
                      </a:ext>
                    </a:extLst>
                  </a:tr>
                  <a:tr h="4597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KL</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AB &lt; AC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 &lt; AB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BC &lt; AB + AC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xmlns="" val="3670056152"/>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1899404641"/>
                  </p:ext>
                </p:extLst>
              </p:nvPr>
            </p:nvGraphicFramePr>
            <p:xfrm>
              <a:off x="7115442" y="5996304"/>
              <a:ext cx="6252743" cy="3840480"/>
            </p:xfrm>
            <a:graphic>
              <a:graphicData uri="http://schemas.openxmlformats.org/drawingml/2006/table">
                <a:tbl>
                  <a:tblPr firstRow="1" bandRow="1"/>
                  <a:tblGrid>
                    <a:gridCol w="2371730">
                      <a:extLst>
                        <a:ext uri="{9D8B030D-6E8A-4147-A177-3AD203B41FA5}">
                          <a16:colId xmlns:a16="http://schemas.microsoft.com/office/drawing/2014/main" val="4262731914"/>
                        </a:ext>
                      </a:extLst>
                    </a:gridCol>
                    <a:gridCol w="3881013">
                      <a:extLst>
                        <a:ext uri="{9D8B030D-6E8A-4147-A177-3AD203B41FA5}">
                          <a16:colId xmlns:a16="http://schemas.microsoft.com/office/drawing/2014/main" val="953292188"/>
                        </a:ext>
                      </a:extLst>
                    </a:gridCol>
                  </a:tblGrid>
                  <a:tr h="10058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blipFill>
                          <a:blip r:embed="rId31"/>
                          <a:stretch>
                            <a:fillRect l="-61068" r="-157" b="-297576"/>
                          </a:stretch>
                        </a:blipFill>
                      </a:tcPr>
                    </a:tc>
                    <a:extLst>
                      <a:ext uri="{0D108BD9-81ED-4DB2-BD59-A6C34878D82A}">
                        <a16:rowId xmlns:a16="http://schemas.microsoft.com/office/drawing/2014/main" val="1367571009"/>
                      </a:ext>
                    </a:extLst>
                  </a:tr>
                  <a:tr h="28346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KL</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AB &lt; AC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 &lt; AB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BC &lt; AB + AC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val="3670056152"/>
                      </a:ext>
                    </a:extLst>
                  </a:tr>
                </a:tbl>
              </a:graphicData>
            </a:graphic>
          </p:graphicFrame>
        </mc:Fallback>
      </mc:AlternateContent>
    </p:spTree>
    <p:extLst>
      <p:ext uri="{BB962C8B-B14F-4D97-AF65-F5344CB8AC3E}">
        <p14:creationId xmlns:p14="http://schemas.microsoft.com/office/powerpoint/2010/main" val="281521971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randombar(horizontal)">
                                      <p:cBhvr>
                                        <p:cTn id="15" dur="500"/>
                                        <p:tgtEl>
                                          <p:spTgt spid="33"/>
                                        </p:tgtEl>
                                      </p:cBhvr>
                                    </p:animEffect>
                                  </p:childTnLst>
                                </p:cTn>
                              </p:par>
                              <p:par>
                                <p:cTn id="16" presetID="10" presetClass="entr" presetSubtype="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13" name="TextBox 12"/>
          <p:cNvSpPr txBox="1"/>
          <p:nvPr/>
        </p:nvSpPr>
        <p:spPr>
          <a:xfrm>
            <a:off x="7475749" y="1001405"/>
            <a:ext cx="2971800" cy="124649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lnSpc>
                <a:spcPct val="150000"/>
              </a:lnSpc>
            </a:pPr>
            <a:r>
              <a:rPr lang="en-US" sz="5000" b="1" smtClean="0">
                <a:solidFill>
                  <a:prstClr val="white"/>
                </a:solidFill>
                <a:latin typeface="Arial" panose="020B0604020202020204" pitchFamily="34" charset="0"/>
                <a:cs typeface="Arial" panose="020B0604020202020204" pitchFamily="34" charset="0"/>
              </a:rPr>
              <a:t>CHÚ Ý</a:t>
            </a:r>
            <a:endParaRPr lang="en-US" sz="5000" b="1">
              <a:solidFill>
                <a:prstClr val="white"/>
              </a:solidFill>
              <a:latin typeface="Arial" panose="020B0604020202020204" pitchFamily="34" charset="0"/>
              <a:cs typeface="Arial" panose="020B0604020202020204" pitchFamily="34" charset="0"/>
            </a:endParaRPr>
          </a:p>
        </p:txBody>
      </p:sp>
      <p:grpSp>
        <p:nvGrpSpPr>
          <p:cNvPr id="11" name="Group 10"/>
          <p:cNvGrpSpPr/>
          <p:nvPr/>
        </p:nvGrpSpPr>
        <p:grpSpPr>
          <a:xfrm>
            <a:off x="6096000" y="2090635"/>
            <a:ext cx="10668000" cy="5944872"/>
            <a:chOff x="5599155" y="1290980"/>
            <a:chExt cx="11658600" cy="5268315"/>
          </a:xfrm>
        </p:grpSpPr>
        <p:grpSp>
          <p:nvGrpSpPr>
            <p:cNvPr id="5" name="Group 4"/>
            <p:cNvGrpSpPr/>
            <p:nvPr/>
          </p:nvGrpSpPr>
          <p:grpSpPr>
            <a:xfrm>
              <a:off x="5599155" y="2247897"/>
              <a:ext cx="11658600" cy="4311398"/>
              <a:chOff x="8458200" y="1405641"/>
              <a:chExt cx="7086600" cy="5306091"/>
            </a:xfrm>
          </p:grpSpPr>
          <p:pic>
            <p:nvPicPr>
              <p:cNvPr id="23"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458200" y="1405641"/>
                <a:ext cx="7086600" cy="5306091"/>
              </a:xfrm>
              <a:prstGeom prst="rect">
                <a:avLst/>
              </a:prstGeom>
            </p:spPr>
          </p:pic>
          <p:sp>
            <p:nvSpPr>
              <p:cNvPr id="4" name="Rectangle 3"/>
              <p:cNvSpPr/>
              <p:nvPr/>
            </p:nvSpPr>
            <p:spPr>
              <a:xfrm>
                <a:off x="8709498" y="1657556"/>
                <a:ext cx="6599973" cy="4802259"/>
              </a:xfrm>
              <a:prstGeom prst="rect">
                <a:avLst/>
              </a:prstGeom>
              <a:solidFill>
                <a:srgbClr val="FFE89F"/>
              </a:solidFill>
              <a:ln>
                <a:solidFill>
                  <a:srgbClr val="FFE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6430860" y="2785138"/>
              <a:ext cx="10077414" cy="3354826"/>
            </a:xfrm>
            <a:prstGeom prst="rect">
              <a:avLst/>
            </a:prstGeom>
          </p:spPr>
          <p:txBody>
            <a:bodyPr wrap="square">
              <a:spAutoFit/>
            </a:bodyPr>
            <a:lstStyle/>
            <a:p>
              <a:pPr algn="just">
                <a:lnSpc>
                  <a:spcPct val="150000"/>
                </a:lnSpc>
                <a:spcAft>
                  <a:spcPts val="800"/>
                </a:spcAft>
              </a:pPr>
              <a:r>
                <a:rPr lang="vi-VN" sz="4000" b="1" dirty="0">
                  <a:ea typeface="Times New Roman" panose="02020603050405020304" pitchFamily="18" charset="0"/>
                  <a:cs typeface="Arial" panose="020B0604020202020204" pitchFamily="34" charset="0"/>
                </a:rPr>
                <a:t>Nếu ba độ dài a, b, c không thỏa mãn một bất đẳng thức tam giác thì chúng không phải là độ dài ba cạnh của một tam giác.</a:t>
              </a:r>
              <a:endParaRPr lang="en-US" sz="40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2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21367064">
              <a:off x="15936560" y="1290980"/>
              <a:ext cx="883624" cy="1630850"/>
            </a:xfrm>
            <a:prstGeom prst="rect">
              <a:avLst/>
            </a:prstGeom>
          </p:spPr>
        </p:pic>
      </p:grpSp>
      <p:pic>
        <p:nvPicPr>
          <p:cNvPr id="26" name="Picture 3"/>
          <p:cNvPicPr>
            <a:picLocks noChangeAspect="1"/>
          </p:cNvPicPr>
          <p:nvPr/>
        </p:nvPicPr>
        <p:blipFill>
          <a:blip r:embed="rId27">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a:off x="947698" y="4076700"/>
            <a:ext cx="4600699" cy="5890601"/>
          </a:xfrm>
          <a:prstGeom prst="rect">
            <a:avLst/>
          </a:prstGeom>
        </p:spPr>
      </p:pic>
      <p:pic>
        <p:nvPicPr>
          <p:cNvPr id="14" name="Picture 2"/>
          <p:cNvPicPr>
            <a:picLocks noChangeAspect="1"/>
          </p:cNvPicPr>
          <p:nvPr/>
        </p:nvPicPr>
        <p:blipFill>
          <a:blip r:embed="rId29">
            <a:alphaModFix amt="40000"/>
            <a:duotone>
              <a:prstClr val="black"/>
              <a:srgbClr val="D9C3A5">
                <a:tint val="50000"/>
                <a:satMod val="180000"/>
              </a:srgbClr>
            </a:duotone>
            <a:extLst>
              <a:ext uri="{BEBA8EAE-BF5A-486C-A8C5-ECC9F3942E4B}">
                <a14:imgProps xmlns:a14="http://schemas.microsoft.com/office/drawing/2010/main">
                  <a14:imgLayer r:embed="rId30">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9"/>
              </a:ext>
            </a:extLst>
          </a:blip>
          <a:srcRect t="56419"/>
          <a:stretch>
            <a:fillRect/>
          </a:stretch>
        </p:blipFill>
        <p:spPr>
          <a:xfrm rot="11204328">
            <a:off x="10540404" y="-1341546"/>
            <a:ext cx="10473715" cy="3750770"/>
          </a:xfrm>
          <a:prstGeom prst="rect">
            <a:avLst/>
          </a:prstGeom>
        </p:spPr>
      </p:pic>
      <p:grpSp>
        <p:nvGrpSpPr>
          <p:cNvPr id="17" name="Group 2"/>
          <p:cNvGrpSpPr/>
          <p:nvPr/>
        </p:nvGrpSpPr>
        <p:grpSpPr>
          <a:xfrm>
            <a:off x="-1219200" y="9463195"/>
            <a:ext cx="20361704" cy="2514600"/>
            <a:chOff x="0" y="0"/>
            <a:chExt cx="3673593" cy="319023"/>
          </a:xfrm>
        </p:grpSpPr>
        <p:sp>
          <p:nvSpPr>
            <p:cNvPr id="18"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p:spPr>
          <p:style>
            <a:lnRef idx="3">
              <a:schemeClr val="lt1"/>
            </a:lnRef>
            <a:fillRef idx="1">
              <a:schemeClr val="accent1"/>
            </a:fillRef>
            <a:effectRef idx="1">
              <a:schemeClr val="accent1"/>
            </a:effectRef>
            <a:fontRef idx="minor">
              <a:schemeClr val="lt1"/>
            </a:fontRef>
          </p:style>
        </p:sp>
      </p:grpSp>
      <p:pic>
        <p:nvPicPr>
          <p:cNvPr id="19" name="Picture 5"/>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 xmlns:asvg="http://schemas.microsoft.com/office/drawing/2016/SVG/main" r:embed="rId35"/>
              </a:ext>
            </a:extLst>
          </a:blip>
          <a:srcRect/>
          <a:stretch>
            <a:fillRect/>
          </a:stretch>
        </p:blipFill>
        <p:spPr>
          <a:xfrm>
            <a:off x="17160441" y="8946012"/>
            <a:ext cx="1328221" cy="1371067"/>
          </a:xfrm>
          <a:prstGeom prst="rect">
            <a:avLst/>
          </a:prstGeom>
        </p:spPr>
      </p:pic>
      <p:pic>
        <p:nvPicPr>
          <p:cNvPr id="20" name="Picture 5"/>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 xmlns:asvg="http://schemas.microsoft.com/office/drawing/2016/SVG/main" r:embed="rId35"/>
              </a:ext>
            </a:extLst>
          </a:blip>
          <a:srcRect/>
          <a:stretch>
            <a:fillRect/>
          </a:stretch>
        </p:blipFill>
        <p:spPr>
          <a:xfrm>
            <a:off x="0" y="9229823"/>
            <a:ext cx="1143932" cy="1180833"/>
          </a:xfrm>
          <a:prstGeom prst="rect">
            <a:avLst/>
          </a:prstGeom>
        </p:spPr>
      </p:pic>
      <p:grpSp>
        <p:nvGrpSpPr>
          <p:cNvPr id="21" name="Group 20"/>
          <p:cNvGrpSpPr/>
          <p:nvPr/>
        </p:nvGrpSpPr>
        <p:grpSpPr>
          <a:xfrm>
            <a:off x="228600" y="308143"/>
            <a:ext cx="1371600" cy="1189610"/>
            <a:chOff x="1028700" y="3663315"/>
            <a:chExt cx="3215601" cy="3215601"/>
          </a:xfrm>
        </p:grpSpPr>
        <p:grpSp>
          <p:nvGrpSpPr>
            <p:cNvPr id="22" name="Group 4"/>
            <p:cNvGrpSpPr/>
            <p:nvPr/>
          </p:nvGrpSpPr>
          <p:grpSpPr>
            <a:xfrm>
              <a:off x="1028700" y="3663315"/>
              <a:ext cx="3215601" cy="3215601"/>
              <a:chOff x="0" y="0"/>
              <a:chExt cx="6350000" cy="6350000"/>
            </a:xfrm>
          </p:grpSpPr>
          <p:sp>
            <p:nvSpPr>
              <p:cNvPr id="27"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4" name="Picture 13"/>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03810" y="4412692"/>
              <a:ext cx="2065380" cy="1716847"/>
            </a:xfrm>
            <a:prstGeom prst="rect">
              <a:avLst/>
            </a:prstGeom>
          </p:spPr>
        </p:pic>
      </p:grpSp>
      <p:pic>
        <p:nvPicPr>
          <p:cNvPr id="28" name="Picture 5"/>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 xmlns:asvg="http://schemas.microsoft.com/office/drawing/2016/SVG/main" r:embed="rId38"/>
              </a:ext>
            </a:extLst>
          </a:blip>
          <a:srcRect/>
          <a:stretch>
            <a:fillRect/>
          </a:stretch>
        </p:blipFill>
        <p:spPr>
          <a:xfrm>
            <a:off x="16979471" y="-193563"/>
            <a:ext cx="1509191" cy="1557875"/>
          </a:xfrm>
          <a:prstGeom prst="rect">
            <a:avLst/>
          </a:prstGeom>
        </p:spPr>
      </p:pic>
    </p:spTree>
    <p:extLst>
      <p:ext uri="{BB962C8B-B14F-4D97-AF65-F5344CB8AC3E}">
        <p14:creationId xmlns:p14="http://schemas.microsoft.com/office/powerpoint/2010/main" val="316635344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1178</TotalTime>
  <Words>2009</Words>
  <PresentationFormat>Custom</PresentationFormat>
  <Paragraphs>185</Paragraphs>
  <Slides>35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Times New Roman</vt:lpstr>
      <vt:lpstr>Cambria Math</vt:lpstr>
      <vt:lpstr>Kavoon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2023-02-04T01:36:08Z</dcterms:modified>
  <dc:identifier>DAFNsfnz78Y</dc:identifier>
</cp:coreProperties>
</file>