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0" r:id="rId2"/>
    <p:sldId id="372" r:id="rId3"/>
    <p:sldId id="302" r:id="rId4"/>
    <p:sldId id="292" r:id="rId5"/>
    <p:sldId id="360" r:id="rId6"/>
    <p:sldId id="334" r:id="rId7"/>
    <p:sldId id="346" r:id="rId8"/>
    <p:sldId id="363" r:id="rId9"/>
    <p:sldId id="387" r:id="rId10"/>
    <p:sldId id="390" r:id="rId11"/>
    <p:sldId id="391" r:id="rId12"/>
    <p:sldId id="381" r:id="rId13"/>
    <p:sldId id="385" r:id="rId14"/>
    <p:sldId id="386" r:id="rId15"/>
    <p:sldId id="389" r:id="rId16"/>
    <p:sldId id="315" r:id="rId17"/>
    <p:sldId id="380" r:id="rId18"/>
    <p:sldId id="331" r:id="rId19"/>
    <p:sldId id="295" r:id="rId20"/>
    <p:sldId id="329" r:id="rId21"/>
    <p:sldId id="330" r:id="rId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00"/>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112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91D62A9-29ED-4922-8180-67F14F8166EB}" type="datetimeFigureOut">
              <a:rPr lang="en-US"/>
              <a:pPr>
                <a:defRPr/>
              </a:pPr>
              <a:t>12/18/2022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4663D15-A480-42CA-8605-822C28E0746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2" name="TextBox 11">
            <a:extLst>
              <a:ext uri="{FF2B5EF4-FFF2-40B4-BE49-F238E27FC236}">
                <a16:creationId xmlns:a16="http://schemas.microsoft.com/office/drawing/2014/main" id="{F7DEE745-B98A-AC8F-0851-2C7E80E58D4B}"/>
              </a:ext>
            </a:extLst>
          </p:cNvPr>
          <p:cNvSpPr txBox="1"/>
          <p:nvPr userDrawn="1"/>
        </p:nvSpPr>
        <p:spPr>
          <a:xfrm>
            <a:off x="96703" y="39786"/>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2 </a:t>
            </a:r>
            <a:r>
              <a:rPr lang="en-US" sz="1400" dirty="0">
                <a:solidFill>
                  <a:schemeClr val="bg1"/>
                </a:solidFill>
                <a:latin typeface="Calibri" pitchFamily="34" charset="0"/>
              </a:rPr>
              <a:t> </a:t>
            </a:r>
          </a:p>
        </p:txBody>
      </p:sp>
      <p:sp>
        <p:nvSpPr>
          <p:cNvPr id="13" name="TextBox 12">
            <a:extLst>
              <a:ext uri="{FF2B5EF4-FFF2-40B4-BE49-F238E27FC236}">
                <a16:creationId xmlns:a16="http://schemas.microsoft.com/office/drawing/2014/main" id="{D2004D6B-EC74-A442-77BB-19D55508FE47}"/>
              </a:ext>
            </a:extLst>
          </p:cNvPr>
          <p:cNvSpPr txBox="1"/>
          <p:nvPr userDrawn="1"/>
        </p:nvSpPr>
        <p:spPr>
          <a:xfrm>
            <a:off x="11085513" y="12005"/>
            <a:ext cx="1189749"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CLIL </a:t>
            </a:r>
            <a:r>
              <a:rPr lang="en-US" sz="1400" dirty="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7"/>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8"/>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9"/>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10"/>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1"/>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96703" y="39786"/>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2 </a:t>
            </a:r>
            <a:r>
              <a:rPr lang="en-US" sz="1400" dirty="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1085513" y="12005"/>
            <a:ext cx="1189749"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CLIL </a:t>
            </a:r>
            <a:r>
              <a:rPr lang="en-US" sz="1400" dirty="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 id="2147483654"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5.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5.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3.xml"/><Relationship Id="rId7" Type="http://schemas.openxmlformats.org/officeDocument/2006/relationships/image" Target="../media/image14.emf"/><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emf"/></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6" Type="http://schemas.openxmlformats.org/officeDocument/2006/relationships/image" Target="../media/image11.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5.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172075" y="2092325"/>
            <a:ext cx="6343650" cy="2585323"/>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2: Fit for life</a:t>
            </a:r>
          </a:p>
          <a:p>
            <a:pPr algn="ctr"/>
            <a:r>
              <a:rPr lang="en-US" sz="5400" b="1" dirty="0">
                <a:solidFill>
                  <a:srgbClr val="00B050"/>
                </a:solidFill>
                <a:latin typeface="Calibri" pitchFamily="34" charset="0"/>
              </a:rPr>
              <a:t>Lesson: CLIL</a:t>
            </a:r>
          </a:p>
          <a:p>
            <a:pPr algn="ctr"/>
            <a:r>
              <a:rPr lang="en-US" sz="5400" b="1" dirty="0">
                <a:solidFill>
                  <a:srgbClr val="0070C0"/>
                </a:solidFill>
                <a:latin typeface="Calibri" pitchFamily="34" charset="0"/>
              </a:rPr>
              <a:t>Page 40</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2" name="Rectangle 1"/>
          <p:cNvSpPr/>
          <p:nvPr/>
        </p:nvSpPr>
        <p:spPr>
          <a:xfrm>
            <a:off x="3146425" y="492125"/>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dirty="0">
                <a:solidFill>
                  <a:srgbClr val="0070C0"/>
                </a:solidFill>
                <a:latin typeface="Calibri" pitchFamily="34" charset="0"/>
              </a:rPr>
              <a:t>Listen and repeat. </a:t>
            </a:r>
          </a:p>
        </p:txBody>
      </p:sp>
      <p:sp>
        <p:nvSpPr>
          <p:cNvPr id="14" name="TextBox 13"/>
          <p:cNvSpPr txBox="1"/>
          <p:nvPr/>
        </p:nvSpPr>
        <p:spPr>
          <a:xfrm>
            <a:off x="699442" y="4165011"/>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cough</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kɒf</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ho</a:t>
            </a:r>
          </a:p>
        </p:txBody>
      </p:sp>
      <p:sp>
        <p:nvSpPr>
          <p:cNvPr id="3" name="TextBox 13"/>
          <p:cNvSpPr txBox="1"/>
          <p:nvPr/>
        </p:nvSpPr>
        <p:spPr>
          <a:xfrm>
            <a:off x="701030" y="1555608"/>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headache </a:t>
            </a:r>
            <a:r>
              <a:rPr lang="en-US" sz="3200" dirty="0">
                <a:solidFill>
                  <a:srgbClr val="FF0000"/>
                </a:solidFill>
                <a:latin typeface="+mn-lt"/>
              </a:rPr>
              <a:t>/ˈ</a:t>
            </a:r>
            <a:r>
              <a:rPr lang="en-US" sz="3200" dirty="0" err="1">
                <a:solidFill>
                  <a:srgbClr val="FF0000"/>
                </a:solidFill>
                <a:latin typeface="+mn-lt"/>
              </a:rPr>
              <a:t>hedeɪk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chứng</a:t>
            </a:r>
            <a:r>
              <a:rPr lang="en-US" sz="3200" dirty="0">
                <a:latin typeface="+mn-lt"/>
              </a:rPr>
              <a:t> </a:t>
            </a:r>
            <a:r>
              <a:rPr lang="en-US" sz="3200" dirty="0" err="1">
                <a:latin typeface="+mn-lt"/>
              </a:rPr>
              <a:t>nhức</a:t>
            </a:r>
            <a:r>
              <a:rPr lang="en-US" sz="3200" dirty="0">
                <a:latin typeface="+mn-lt"/>
              </a:rPr>
              <a:t> </a:t>
            </a:r>
            <a:r>
              <a:rPr lang="en-US" sz="3200" dirty="0" err="1">
                <a:latin typeface="+mn-lt"/>
              </a:rPr>
              <a:t>đầu</a:t>
            </a:r>
            <a:r>
              <a:rPr lang="en-US" sz="3200" dirty="0">
                <a:latin typeface="+mn-lt"/>
              </a:rPr>
              <a:t>, </a:t>
            </a:r>
            <a:r>
              <a:rPr lang="en-US" sz="3200" dirty="0" err="1">
                <a:latin typeface="+mn-lt"/>
              </a:rPr>
              <a:t>đau</a:t>
            </a:r>
            <a:r>
              <a:rPr lang="en-US" sz="3200" dirty="0">
                <a:latin typeface="+mn-lt"/>
              </a:rPr>
              <a:t> </a:t>
            </a:r>
            <a:r>
              <a:rPr lang="en-US" sz="3200" dirty="0" err="1">
                <a:latin typeface="+mn-lt"/>
              </a:rPr>
              <a:t>đầu</a:t>
            </a:r>
            <a:endParaRPr lang="en-US" sz="3200" dirty="0">
              <a:latin typeface="+mn-lt"/>
            </a:endParaRPr>
          </a:p>
        </p:txBody>
      </p:sp>
      <p:sp>
        <p:nvSpPr>
          <p:cNvPr id="4" name="TextBox 13"/>
          <p:cNvSpPr txBox="1"/>
          <p:nvPr/>
        </p:nvSpPr>
        <p:spPr>
          <a:xfrm>
            <a:off x="685154" y="2262190"/>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sore throat</a:t>
            </a:r>
            <a:r>
              <a:rPr lang="en-US" sz="3200" b="1" dirty="0">
                <a:latin typeface="+mn-lt"/>
              </a:rPr>
              <a:t> </a:t>
            </a:r>
            <a:r>
              <a:rPr lang="en-US" sz="3200" dirty="0">
                <a:solidFill>
                  <a:srgbClr val="FF0000"/>
                </a:solidFill>
                <a:latin typeface="+mn-lt"/>
              </a:rPr>
              <a:t>/ˌ</a:t>
            </a:r>
            <a:r>
              <a:rPr lang="en-US" sz="3200" dirty="0" err="1">
                <a:solidFill>
                  <a:srgbClr val="FF0000"/>
                </a:solidFill>
                <a:latin typeface="+mn-lt"/>
              </a:rPr>
              <a:t>sɔ</a:t>
            </a:r>
            <a:r>
              <a:rPr lang="en-US" sz="3200" dirty="0">
                <a:solidFill>
                  <a:srgbClr val="FF0000"/>
                </a:solidFill>
                <a:latin typeface="+mn-lt"/>
              </a:rPr>
              <a:t>ː ˈ</a:t>
            </a:r>
            <a:r>
              <a:rPr lang="el-GR" sz="3200" dirty="0">
                <a:solidFill>
                  <a:srgbClr val="FF0000"/>
                </a:solidFill>
                <a:latin typeface="+mn-lt"/>
              </a:rPr>
              <a:t>θ</a:t>
            </a:r>
            <a:r>
              <a:rPr lang="en-US" sz="3200" dirty="0" err="1">
                <a:solidFill>
                  <a:srgbClr val="FF0000"/>
                </a:solidFill>
                <a:latin typeface="+mn-lt"/>
              </a:rPr>
              <a:t>rəʊt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họng</a:t>
            </a:r>
            <a:endParaRPr lang="en-US" sz="3200" dirty="0">
              <a:latin typeface="+mn-lt"/>
            </a:endParaRPr>
          </a:p>
        </p:txBody>
      </p:sp>
      <p:sp>
        <p:nvSpPr>
          <p:cNvPr id="5" name="TextBox 13"/>
          <p:cNvSpPr txBox="1"/>
          <p:nvPr/>
        </p:nvSpPr>
        <p:spPr>
          <a:xfrm>
            <a:off x="692082" y="352112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temperature </a:t>
            </a:r>
            <a:r>
              <a:rPr lang="en-US" sz="3200" dirty="0">
                <a:solidFill>
                  <a:srgbClr val="FF0000"/>
                </a:solidFill>
                <a:latin typeface="+mn-lt"/>
              </a:rPr>
              <a:t>/ˈ</a:t>
            </a:r>
            <a:r>
              <a:rPr lang="en-US" sz="3200" dirty="0" err="1">
                <a:solidFill>
                  <a:srgbClr val="FF0000"/>
                </a:solidFill>
                <a:latin typeface="+mn-lt"/>
              </a:rPr>
              <a:t>temprətʃər</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a:t>
            </a:r>
            <a:r>
              <a:rPr lang="en-US" sz="3200" dirty="0" err="1">
                <a:latin typeface="+mn-lt"/>
              </a:rPr>
              <a:t>sốt</a:t>
            </a:r>
            <a:endParaRPr lang="en-US" sz="3200" dirty="0">
              <a:latin typeface="+mn-lt"/>
            </a:endParaRPr>
          </a:p>
        </p:txBody>
      </p:sp>
      <p:sp>
        <p:nvSpPr>
          <p:cNvPr id="6" name="TextBox 13"/>
          <p:cNvSpPr txBox="1"/>
          <p:nvPr/>
        </p:nvSpPr>
        <p:spPr>
          <a:xfrm>
            <a:off x="699442" y="2906072"/>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stomach ache </a:t>
            </a:r>
            <a:r>
              <a:rPr lang="en-US" sz="3200" dirty="0">
                <a:solidFill>
                  <a:srgbClr val="FF0000"/>
                </a:solidFill>
                <a:latin typeface="+mn-lt"/>
              </a:rPr>
              <a:t>/ˈ</a:t>
            </a:r>
            <a:r>
              <a:rPr lang="en-US" sz="3200" dirty="0" err="1">
                <a:solidFill>
                  <a:srgbClr val="FF0000"/>
                </a:solidFill>
                <a:latin typeface="+mn-lt"/>
              </a:rPr>
              <a:t>stʌmək</a:t>
            </a:r>
            <a:r>
              <a:rPr lang="en-US" sz="3200" dirty="0">
                <a:solidFill>
                  <a:srgbClr val="FF0000"/>
                </a:solidFill>
                <a:latin typeface="+mn-lt"/>
              </a:rPr>
              <a:t> ˌ</a:t>
            </a:r>
            <a:r>
              <a:rPr lang="en-US" sz="3200" dirty="0" err="1">
                <a:solidFill>
                  <a:srgbClr val="FF0000"/>
                </a:solidFill>
                <a:latin typeface="+mn-lt"/>
              </a:rPr>
              <a:t>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bụng</a:t>
            </a:r>
            <a:r>
              <a:rPr lang="en-US" sz="3200" dirty="0">
                <a:latin typeface="+mn-lt"/>
              </a:rPr>
              <a:t>, </a:t>
            </a:r>
            <a:r>
              <a:rPr lang="en-US" sz="3200" dirty="0" err="1">
                <a:latin typeface="+mn-lt"/>
              </a:rPr>
              <a:t>đau</a:t>
            </a:r>
            <a:r>
              <a:rPr lang="en-US" sz="3200" dirty="0">
                <a:latin typeface="+mn-lt"/>
              </a:rPr>
              <a:t> </a:t>
            </a:r>
            <a:r>
              <a:rPr lang="en-US" sz="3200" dirty="0" err="1">
                <a:latin typeface="+mn-lt"/>
              </a:rPr>
              <a:t>dạ</a:t>
            </a:r>
            <a:r>
              <a:rPr lang="en-US" sz="3200" dirty="0">
                <a:latin typeface="+mn-lt"/>
              </a:rPr>
              <a:t> </a:t>
            </a:r>
            <a:r>
              <a:rPr lang="en-US" sz="3200" dirty="0" err="1">
                <a:latin typeface="+mn-lt"/>
              </a:rPr>
              <a:t>dày</a:t>
            </a:r>
            <a:endParaRPr lang="en-US" sz="3200" dirty="0">
              <a:latin typeface="+mn-lt"/>
            </a:endParaRPr>
          </a:p>
        </p:txBody>
      </p:sp>
      <p:pic>
        <p:nvPicPr>
          <p:cNvPr id="22" name="a tempera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078691" y="513406"/>
            <a:ext cx="609600" cy="609600"/>
          </a:xfrm>
          <a:prstGeom prst="rect">
            <a:avLst/>
          </a:prstGeom>
        </p:spPr>
      </p:pic>
      <p:pic>
        <p:nvPicPr>
          <p:cNvPr id="23" name="a coug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052714" y="491535"/>
            <a:ext cx="609600" cy="609600"/>
          </a:xfrm>
          <a:prstGeom prst="rect">
            <a:avLst/>
          </a:prstGeom>
        </p:spPr>
      </p:pic>
      <p:pic>
        <p:nvPicPr>
          <p:cNvPr id="24" name="a headach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3052714" y="491535"/>
            <a:ext cx="609600" cy="609600"/>
          </a:xfrm>
          <a:prstGeom prst="rect">
            <a:avLst/>
          </a:prstGeom>
        </p:spPr>
      </p:pic>
      <p:pic>
        <p:nvPicPr>
          <p:cNvPr id="25" name="a sore throa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3026736" y="513406"/>
            <a:ext cx="609600" cy="609600"/>
          </a:xfrm>
          <a:prstGeom prst="rect">
            <a:avLst/>
          </a:prstGeom>
        </p:spPr>
      </p:pic>
      <p:pic>
        <p:nvPicPr>
          <p:cNvPr id="26" name="a stomach ach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3078691" y="513406"/>
            <a:ext cx="609600" cy="609600"/>
          </a:xfrm>
          <a:prstGeom prst="rect">
            <a:avLst/>
          </a:prstGeom>
        </p:spPr>
      </p:pic>
      <p:sp>
        <p:nvSpPr>
          <p:cNvPr id="15" name="TextBox 14"/>
          <p:cNvSpPr txBox="1"/>
          <p:nvPr/>
        </p:nvSpPr>
        <p:spPr>
          <a:xfrm>
            <a:off x="685154" y="483917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ingredient</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ɪnˈɡriːdiənt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thành</a:t>
            </a:r>
            <a:r>
              <a:rPr lang="en-US" sz="3200" dirty="0">
                <a:latin typeface="+mn-lt"/>
              </a:rPr>
              <a:t> </a:t>
            </a:r>
            <a:r>
              <a:rPr lang="en-US" sz="3200" dirty="0" err="1">
                <a:latin typeface="+mn-lt"/>
              </a:rPr>
              <a:t>phần</a:t>
            </a:r>
            <a:endParaRPr lang="en-US" sz="3200" dirty="0">
              <a:latin typeface="+mn-lt"/>
            </a:endParaRPr>
          </a:p>
        </p:txBody>
      </p:sp>
      <p:sp>
        <p:nvSpPr>
          <p:cNvPr id="16" name="TextBox 15"/>
          <p:cNvSpPr txBox="1"/>
          <p:nvPr/>
        </p:nvSpPr>
        <p:spPr>
          <a:xfrm>
            <a:off x="685153" y="553770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cough</a:t>
            </a:r>
            <a:r>
              <a:rPr lang="en-US" sz="3200" dirty="0">
                <a:latin typeface="+mn-lt"/>
              </a:rPr>
              <a:t> </a:t>
            </a:r>
            <a:r>
              <a:rPr lang="en-US" sz="3200" i="1" dirty="0">
                <a:solidFill>
                  <a:srgbClr val="009900"/>
                </a:solidFill>
                <a:latin typeface="+mn-lt"/>
              </a:rPr>
              <a:t>syrup</a:t>
            </a:r>
            <a:r>
              <a:rPr lang="en-US" sz="3200" dirty="0">
                <a:latin typeface="+mn-lt"/>
              </a:rPr>
              <a:t> </a:t>
            </a:r>
            <a:r>
              <a:rPr lang="en-US" sz="3200" dirty="0">
                <a:solidFill>
                  <a:srgbClr val="FF0000"/>
                </a:solidFill>
                <a:latin typeface="+mn-lt"/>
              </a:rPr>
              <a:t>/ˈ</a:t>
            </a:r>
            <a:r>
              <a:rPr lang="en-US" sz="3200" dirty="0" err="1">
                <a:solidFill>
                  <a:srgbClr val="FF0000"/>
                </a:solidFill>
                <a:latin typeface="+mn-lt"/>
              </a:rPr>
              <a:t>kɒf</a:t>
            </a:r>
            <a:r>
              <a:rPr lang="en-US" sz="3200" dirty="0">
                <a:solidFill>
                  <a:srgbClr val="FF0000"/>
                </a:solidFill>
                <a:latin typeface="+mn-lt"/>
              </a:rPr>
              <a:t> ˌ</a:t>
            </a:r>
            <a:r>
              <a:rPr lang="en-US" sz="3200" dirty="0" err="1">
                <a:solidFill>
                  <a:srgbClr val="FF0000"/>
                </a:solidFill>
                <a:latin typeface="+mn-lt"/>
              </a:rPr>
              <a:t>sɪrəp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sirô</a:t>
            </a:r>
            <a:r>
              <a:rPr lang="en-US" sz="3200" dirty="0">
                <a:latin typeface="+mn-lt"/>
              </a:rPr>
              <a:t> </a:t>
            </a:r>
            <a:r>
              <a:rPr lang="en-US" sz="3200" dirty="0" err="1">
                <a:latin typeface="+mn-lt"/>
              </a:rPr>
              <a:t>chữa</a:t>
            </a:r>
            <a:r>
              <a:rPr lang="en-US" sz="3200" dirty="0">
                <a:latin typeface="+mn-lt"/>
              </a:rPr>
              <a:t> </a:t>
            </a:r>
            <a:r>
              <a:rPr lang="en-US" sz="3200" dirty="0" err="1">
                <a:latin typeface="+mn-lt"/>
              </a:rPr>
              <a:t>bệnh</a:t>
            </a:r>
            <a:r>
              <a:rPr lang="en-US" sz="3200" dirty="0">
                <a:latin typeface="+mn-lt"/>
              </a:rPr>
              <a:t> ho</a:t>
            </a:r>
          </a:p>
        </p:txBody>
      </p:sp>
      <p:pic>
        <p:nvPicPr>
          <p:cNvPr id="7" name="ingredient">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3078691" y="476490"/>
            <a:ext cx="609600" cy="609600"/>
          </a:xfrm>
          <a:prstGeom prst="rect">
            <a:avLst/>
          </a:prstGeom>
        </p:spPr>
      </p:pic>
      <p:pic>
        <p:nvPicPr>
          <p:cNvPr id="9" name="coughsyrup">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3078691" y="432428"/>
            <a:ext cx="609600" cy="609600"/>
          </a:xfrm>
          <a:prstGeom prst="rect">
            <a:avLst/>
          </a:prstGeom>
        </p:spPr>
      </p:pic>
      <p:sp>
        <p:nvSpPr>
          <p:cNvPr id="18" name="TextBox 17"/>
          <p:cNvSpPr txBox="1"/>
          <p:nvPr/>
        </p:nvSpPr>
        <p:spPr>
          <a:xfrm>
            <a:off x="1357746" y="1302619"/>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19" name="TextBox 18"/>
          <p:cNvSpPr txBox="1"/>
          <p:nvPr/>
        </p:nvSpPr>
        <p:spPr>
          <a:xfrm>
            <a:off x="2313706" y="2023162"/>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0" name="TextBox 19"/>
          <p:cNvSpPr txBox="1"/>
          <p:nvPr/>
        </p:nvSpPr>
        <p:spPr>
          <a:xfrm>
            <a:off x="1330036" y="2689260"/>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1" name="TextBox 20"/>
          <p:cNvSpPr txBox="1"/>
          <p:nvPr/>
        </p:nvSpPr>
        <p:spPr>
          <a:xfrm>
            <a:off x="1156494" y="3313262"/>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7" name="TextBox 26"/>
          <p:cNvSpPr txBox="1"/>
          <p:nvPr/>
        </p:nvSpPr>
        <p:spPr>
          <a:xfrm>
            <a:off x="1350459" y="4643310"/>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8" name="TextBox 27"/>
          <p:cNvSpPr txBox="1"/>
          <p:nvPr/>
        </p:nvSpPr>
        <p:spPr>
          <a:xfrm>
            <a:off x="920959" y="5336036"/>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Tree>
    <p:extLst>
      <p:ext uri="{BB962C8B-B14F-4D97-AF65-F5344CB8AC3E}">
        <p14:creationId xmlns:p14="http://schemas.microsoft.com/office/powerpoint/2010/main" val="9467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2"/>
                </p:tgtEl>
              </p:cMediaNode>
            </p:audio>
            <p:audio>
              <p:cMediaNode vol="80000" showWhenStopped="0">
                <p:cTn id="34" fill="hold" display="0">
                  <p:stCondLst>
                    <p:cond delay="indefinite"/>
                  </p:stCondLst>
                  <p:endCondLst>
                    <p:cond evt="onStopAudio" delay="0">
                      <p:tgtEl>
                        <p:sldTgt/>
                      </p:tgtEl>
                    </p:cond>
                  </p:endCondLst>
                </p:cTn>
                <p:tgtEl>
                  <p:spTgt spid="23"/>
                </p:tgtEl>
              </p:cMediaNode>
            </p:audio>
            <p:audio>
              <p:cMediaNode vol="80000" showWhenStopped="0">
                <p:cTn id="35" fill="hold" display="0">
                  <p:stCondLst>
                    <p:cond delay="indefinite"/>
                  </p:stCondLst>
                  <p:endCondLst>
                    <p:cond evt="onStopAudio" delay="0">
                      <p:tgtEl>
                        <p:sldTgt/>
                      </p:tgtEl>
                    </p:cond>
                  </p:endCondLst>
                </p:cTn>
                <p:tgtEl>
                  <p:spTgt spid="24"/>
                </p:tgtEl>
              </p:cMediaNode>
            </p:audio>
            <p:audio>
              <p:cMediaNode vol="80000" showWhenStopped="0">
                <p:cTn id="36" fill="hold" display="0">
                  <p:stCondLst>
                    <p:cond delay="indefinite"/>
                  </p:stCondLst>
                  <p:endCondLst>
                    <p:cond evt="onStopAudio" delay="0">
                      <p:tgtEl>
                        <p:sldTgt/>
                      </p:tgtEl>
                    </p:cond>
                  </p:endCondLst>
                </p:cTn>
                <p:tgtEl>
                  <p:spTgt spid="25"/>
                </p:tgtEl>
              </p:cMediaNode>
            </p:audio>
            <p:audio>
              <p:cMediaNode vol="80000" showWhenStopped="0">
                <p:cTn id="37" fill="hold" display="0">
                  <p:stCondLst>
                    <p:cond delay="indefinite"/>
                  </p:stCondLst>
                  <p:endCondLst>
                    <p:cond evt="onStopAudio" delay="0">
                      <p:tgtEl>
                        <p:sldTgt/>
                      </p:tgtEl>
                    </p:cond>
                  </p:endCondLst>
                </p:cTn>
                <p:tgtEl>
                  <p:spTgt spid="26"/>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51" fill="hold"/>
                                        <p:tgtEl>
                                          <p:spTgt spid="22"/>
                                        </p:tgtEl>
                                      </p:cBhvr>
                                    </p:cmd>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486" fill="hold"/>
                                        <p:tgtEl>
                                          <p:spTgt spid="23"/>
                                        </p:tgtEl>
                                      </p:cBhvr>
                                    </p:cmd>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434" fill="hold"/>
                                        <p:tgtEl>
                                          <p:spTgt spid="24"/>
                                        </p:tgtEl>
                                      </p:cBhvr>
                                    </p:cmd>
                                  </p:child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321" fill="hold"/>
                                        <p:tgtEl>
                                          <p:spTgt spid="25"/>
                                        </p:tgtEl>
                                      </p:cBhvr>
                                    </p:cmd>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008" fill="hold"/>
                                        <p:tgtEl>
                                          <p:spTgt spid="26"/>
                                        </p:tgtEl>
                                      </p:cBhvr>
                                    </p:cmd>
                                  </p:childTnLst>
                                </p:cTn>
                              </p:par>
                            </p:childTnLst>
                          </p:cTn>
                        </p:par>
                      </p:childTnLst>
                    </p:cTn>
                  </p:par>
                </p:childTnLst>
              </p:cTn>
              <p:nextCondLst>
                <p:cond evt="onClick" delay="0">
                  <p:tgtEl>
                    <p:spTgt spid="6"/>
                  </p:tgtEl>
                </p:cond>
              </p:nextCondLst>
            </p:seq>
            <p:audio>
              <p:cMediaNode vol="80000" showWhenStopped="0">
                <p:cTn id="63" fill="hold" display="0">
                  <p:stCondLst>
                    <p:cond delay="indefinite"/>
                  </p:stCondLst>
                  <p:endCondLst>
                    <p:cond evt="onStopAudio" delay="0">
                      <p:tgtEl>
                        <p:sldTgt/>
                      </p:tgtEl>
                    </p:cond>
                  </p:endCondLst>
                </p:cTn>
                <p:tgtEl>
                  <p:spTgt spid="7"/>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330" fill="hold"/>
                                        <p:tgtEl>
                                          <p:spTgt spid="7"/>
                                        </p:tgtEl>
                                      </p:cBhvr>
                                    </p:cmd>
                                  </p:childTnLst>
                                </p:cTn>
                              </p:par>
                            </p:childTnLst>
                          </p:cTn>
                        </p:par>
                      </p:childTnLst>
                    </p:cTn>
                  </p:par>
                </p:childTnLst>
              </p:cTn>
              <p:nextCondLst>
                <p:cond evt="onClick" delay="0">
                  <p:tgtEl>
                    <p:spTgt spid="15"/>
                  </p:tgtEl>
                </p:cond>
              </p:nextCondLst>
            </p:seq>
            <p:audio>
              <p:cMediaNode vol="80000" showWhenStopped="0">
                <p:cTn id="69" fill="hold" display="0">
                  <p:stCondLst>
                    <p:cond delay="indefinite"/>
                  </p:stCondLst>
                  <p:endCondLst>
                    <p:cond evt="onStopAudio" delay="0">
                      <p:tgtEl>
                        <p:sldTgt/>
                      </p:tgtEl>
                    </p:cond>
                  </p:endCondLst>
                </p:cTn>
                <p:tgtEl>
                  <p:spTgt spid="9"/>
                </p:tgtEl>
              </p:cMediaNode>
            </p:audio>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304" fill="hold"/>
                                        <p:tgtEl>
                                          <p:spTgt spid="9"/>
                                        </p:tgtEl>
                                      </p:cBhvr>
                                    </p:cmd>
                                  </p:childTnLst>
                                </p:cTn>
                              </p:par>
                            </p:childTnLst>
                          </p:cTn>
                        </p:par>
                      </p:childTnLst>
                    </p:cTn>
                  </p:par>
                </p:childTnLst>
              </p:cTn>
              <p:nextCondLst>
                <p:cond evt="onClick" delay="0">
                  <p:tgtEl>
                    <p:spTgt spid="16"/>
                  </p:tgtEl>
                </p:cond>
              </p:nextCondLst>
            </p:seq>
          </p:childTnLst>
        </p:cTn>
      </p:par>
    </p:tnLst>
    <p:bldLst>
      <p:bldP spid="18" grpId="0"/>
      <p:bldP spid="19" grpId="0"/>
      <p:bldP spid="20" grpId="0"/>
      <p:bldP spid="21"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4" name="TextBox 13"/>
          <p:cNvSpPr txBox="1"/>
          <p:nvPr/>
        </p:nvSpPr>
        <p:spPr>
          <a:xfrm>
            <a:off x="699442" y="4165011"/>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cough</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kɒf</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ho</a:t>
            </a:r>
          </a:p>
        </p:txBody>
      </p:sp>
      <p:sp>
        <p:nvSpPr>
          <p:cNvPr id="3" name="TextBox 13"/>
          <p:cNvSpPr txBox="1"/>
          <p:nvPr/>
        </p:nvSpPr>
        <p:spPr>
          <a:xfrm>
            <a:off x="701030" y="1555608"/>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headache </a:t>
            </a:r>
            <a:r>
              <a:rPr lang="en-US" sz="3200" dirty="0">
                <a:solidFill>
                  <a:srgbClr val="FF0000"/>
                </a:solidFill>
                <a:latin typeface="+mn-lt"/>
              </a:rPr>
              <a:t>/ˈ</a:t>
            </a:r>
            <a:r>
              <a:rPr lang="en-US" sz="3200" dirty="0" err="1">
                <a:solidFill>
                  <a:srgbClr val="FF0000"/>
                </a:solidFill>
                <a:latin typeface="+mn-lt"/>
              </a:rPr>
              <a:t>hedeɪk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chứng</a:t>
            </a:r>
            <a:r>
              <a:rPr lang="en-US" sz="3200" dirty="0">
                <a:latin typeface="+mn-lt"/>
              </a:rPr>
              <a:t> </a:t>
            </a:r>
            <a:r>
              <a:rPr lang="en-US" sz="3200" dirty="0" err="1">
                <a:latin typeface="+mn-lt"/>
              </a:rPr>
              <a:t>nhức</a:t>
            </a:r>
            <a:r>
              <a:rPr lang="en-US" sz="3200" dirty="0">
                <a:latin typeface="+mn-lt"/>
              </a:rPr>
              <a:t> </a:t>
            </a:r>
            <a:r>
              <a:rPr lang="en-US" sz="3200" dirty="0" err="1">
                <a:latin typeface="+mn-lt"/>
              </a:rPr>
              <a:t>đầu</a:t>
            </a:r>
            <a:r>
              <a:rPr lang="en-US" sz="3200" dirty="0">
                <a:latin typeface="+mn-lt"/>
              </a:rPr>
              <a:t>, </a:t>
            </a:r>
            <a:r>
              <a:rPr lang="en-US" sz="3200" dirty="0" err="1">
                <a:latin typeface="+mn-lt"/>
              </a:rPr>
              <a:t>đau</a:t>
            </a:r>
            <a:r>
              <a:rPr lang="en-US" sz="3200" dirty="0">
                <a:latin typeface="+mn-lt"/>
              </a:rPr>
              <a:t> </a:t>
            </a:r>
            <a:r>
              <a:rPr lang="en-US" sz="3200" dirty="0" err="1">
                <a:latin typeface="+mn-lt"/>
              </a:rPr>
              <a:t>đầu</a:t>
            </a:r>
            <a:endParaRPr lang="en-US" sz="3200" dirty="0">
              <a:latin typeface="+mn-lt"/>
            </a:endParaRPr>
          </a:p>
        </p:txBody>
      </p:sp>
      <p:sp>
        <p:nvSpPr>
          <p:cNvPr id="4" name="TextBox 13"/>
          <p:cNvSpPr txBox="1"/>
          <p:nvPr/>
        </p:nvSpPr>
        <p:spPr>
          <a:xfrm>
            <a:off x="685154" y="2262190"/>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sore throat</a:t>
            </a:r>
            <a:r>
              <a:rPr lang="en-US" sz="3200" b="1" dirty="0">
                <a:latin typeface="+mn-lt"/>
              </a:rPr>
              <a:t> </a:t>
            </a:r>
            <a:r>
              <a:rPr lang="en-US" sz="3200" dirty="0">
                <a:solidFill>
                  <a:srgbClr val="FF0000"/>
                </a:solidFill>
                <a:latin typeface="+mn-lt"/>
              </a:rPr>
              <a:t>/ˌ</a:t>
            </a:r>
            <a:r>
              <a:rPr lang="en-US" sz="3200" dirty="0" err="1">
                <a:solidFill>
                  <a:srgbClr val="FF0000"/>
                </a:solidFill>
                <a:latin typeface="+mn-lt"/>
              </a:rPr>
              <a:t>sɔ</a:t>
            </a:r>
            <a:r>
              <a:rPr lang="en-US" sz="3200" dirty="0">
                <a:solidFill>
                  <a:srgbClr val="FF0000"/>
                </a:solidFill>
                <a:latin typeface="+mn-lt"/>
              </a:rPr>
              <a:t>ː ˈ</a:t>
            </a:r>
            <a:r>
              <a:rPr lang="el-GR" sz="3200" dirty="0">
                <a:solidFill>
                  <a:srgbClr val="FF0000"/>
                </a:solidFill>
                <a:latin typeface="+mn-lt"/>
              </a:rPr>
              <a:t>θ</a:t>
            </a:r>
            <a:r>
              <a:rPr lang="en-US" sz="3200" dirty="0" err="1">
                <a:solidFill>
                  <a:srgbClr val="FF0000"/>
                </a:solidFill>
                <a:latin typeface="+mn-lt"/>
              </a:rPr>
              <a:t>rəʊt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họng</a:t>
            </a:r>
            <a:endParaRPr lang="en-US" sz="3200" dirty="0">
              <a:latin typeface="+mn-lt"/>
            </a:endParaRPr>
          </a:p>
        </p:txBody>
      </p:sp>
      <p:sp>
        <p:nvSpPr>
          <p:cNvPr id="5" name="TextBox 13"/>
          <p:cNvSpPr txBox="1"/>
          <p:nvPr/>
        </p:nvSpPr>
        <p:spPr>
          <a:xfrm>
            <a:off x="692082" y="352112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temperature </a:t>
            </a:r>
            <a:r>
              <a:rPr lang="en-US" sz="3200" dirty="0">
                <a:solidFill>
                  <a:srgbClr val="FF0000"/>
                </a:solidFill>
                <a:latin typeface="+mn-lt"/>
              </a:rPr>
              <a:t>/ˈ</a:t>
            </a:r>
            <a:r>
              <a:rPr lang="en-US" sz="3200" dirty="0" err="1">
                <a:solidFill>
                  <a:srgbClr val="FF0000"/>
                </a:solidFill>
                <a:latin typeface="+mn-lt"/>
              </a:rPr>
              <a:t>temprətʃər</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a:t>
            </a:r>
            <a:r>
              <a:rPr lang="en-US" sz="3200" dirty="0" err="1">
                <a:latin typeface="+mn-lt"/>
              </a:rPr>
              <a:t>sốt</a:t>
            </a:r>
            <a:endParaRPr lang="en-US" sz="3200" dirty="0">
              <a:latin typeface="+mn-lt"/>
            </a:endParaRPr>
          </a:p>
        </p:txBody>
      </p:sp>
      <p:sp>
        <p:nvSpPr>
          <p:cNvPr id="6" name="TextBox 13"/>
          <p:cNvSpPr txBox="1"/>
          <p:nvPr/>
        </p:nvSpPr>
        <p:spPr>
          <a:xfrm>
            <a:off x="699442" y="2906072"/>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stomach ache </a:t>
            </a:r>
            <a:r>
              <a:rPr lang="en-US" sz="3200" dirty="0">
                <a:solidFill>
                  <a:srgbClr val="FF0000"/>
                </a:solidFill>
                <a:latin typeface="+mn-lt"/>
              </a:rPr>
              <a:t>/ˈ</a:t>
            </a:r>
            <a:r>
              <a:rPr lang="en-US" sz="3200" dirty="0" err="1">
                <a:solidFill>
                  <a:srgbClr val="FF0000"/>
                </a:solidFill>
                <a:latin typeface="+mn-lt"/>
              </a:rPr>
              <a:t>stʌmək</a:t>
            </a:r>
            <a:r>
              <a:rPr lang="en-US" sz="3200" dirty="0">
                <a:solidFill>
                  <a:srgbClr val="FF0000"/>
                </a:solidFill>
                <a:latin typeface="+mn-lt"/>
              </a:rPr>
              <a:t> ˌ</a:t>
            </a:r>
            <a:r>
              <a:rPr lang="en-US" sz="3200" dirty="0" err="1">
                <a:solidFill>
                  <a:srgbClr val="FF0000"/>
                </a:solidFill>
                <a:latin typeface="+mn-lt"/>
              </a:rPr>
              <a:t>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bụng</a:t>
            </a:r>
            <a:r>
              <a:rPr lang="en-US" sz="3200" dirty="0">
                <a:latin typeface="+mn-lt"/>
              </a:rPr>
              <a:t>, </a:t>
            </a:r>
            <a:r>
              <a:rPr lang="en-US" sz="3200" dirty="0" err="1">
                <a:latin typeface="+mn-lt"/>
              </a:rPr>
              <a:t>đau</a:t>
            </a:r>
            <a:r>
              <a:rPr lang="en-US" sz="3200" dirty="0">
                <a:latin typeface="+mn-lt"/>
              </a:rPr>
              <a:t> </a:t>
            </a:r>
            <a:r>
              <a:rPr lang="en-US" sz="3200" dirty="0" err="1">
                <a:latin typeface="+mn-lt"/>
              </a:rPr>
              <a:t>dạ</a:t>
            </a:r>
            <a:r>
              <a:rPr lang="en-US" sz="3200" dirty="0">
                <a:latin typeface="+mn-lt"/>
              </a:rPr>
              <a:t> </a:t>
            </a:r>
            <a:r>
              <a:rPr lang="en-US" sz="3200" dirty="0" err="1">
                <a:latin typeface="+mn-lt"/>
              </a:rPr>
              <a:t>dày</a:t>
            </a:r>
            <a:endParaRPr lang="en-US" sz="3200" dirty="0">
              <a:latin typeface="+mn-lt"/>
            </a:endParaRPr>
          </a:p>
        </p:txBody>
      </p:sp>
      <p:pic>
        <p:nvPicPr>
          <p:cNvPr id="22" name="a tempera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21091" y="544014"/>
            <a:ext cx="609600" cy="609600"/>
          </a:xfrm>
          <a:prstGeom prst="rect">
            <a:avLst/>
          </a:prstGeom>
        </p:spPr>
      </p:pic>
      <p:pic>
        <p:nvPicPr>
          <p:cNvPr id="23" name="a coug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95114" y="522143"/>
            <a:ext cx="609600" cy="609600"/>
          </a:xfrm>
          <a:prstGeom prst="rect">
            <a:avLst/>
          </a:prstGeom>
        </p:spPr>
      </p:pic>
      <p:pic>
        <p:nvPicPr>
          <p:cNvPr id="24" name="a headach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95114" y="522143"/>
            <a:ext cx="609600" cy="609600"/>
          </a:xfrm>
          <a:prstGeom prst="rect">
            <a:avLst/>
          </a:prstGeom>
        </p:spPr>
      </p:pic>
      <p:pic>
        <p:nvPicPr>
          <p:cNvPr id="25" name="a sore throa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9136" y="544014"/>
            <a:ext cx="609600" cy="609600"/>
          </a:xfrm>
          <a:prstGeom prst="rect">
            <a:avLst/>
          </a:prstGeom>
        </p:spPr>
      </p:pic>
      <p:pic>
        <p:nvPicPr>
          <p:cNvPr id="26" name="a stomach ach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9421091" y="544014"/>
            <a:ext cx="609600" cy="609600"/>
          </a:xfrm>
          <a:prstGeom prst="rect">
            <a:avLst/>
          </a:prstGeom>
        </p:spPr>
      </p:pic>
      <p:sp>
        <p:nvSpPr>
          <p:cNvPr id="15" name="TextBox 14"/>
          <p:cNvSpPr txBox="1"/>
          <p:nvPr/>
        </p:nvSpPr>
        <p:spPr>
          <a:xfrm>
            <a:off x="685154" y="483917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ingredient</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ɪnˈɡriːdiənt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thành</a:t>
            </a:r>
            <a:r>
              <a:rPr lang="en-US" sz="3200" dirty="0">
                <a:latin typeface="+mn-lt"/>
              </a:rPr>
              <a:t> </a:t>
            </a:r>
            <a:r>
              <a:rPr lang="en-US" sz="3200" dirty="0" err="1">
                <a:latin typeface="+mn-lt"/>
              </a:rPr>
              <a:t>phần</a:t>
            </a:r>
            <a:endParaRPr lang="en-US" sz="3200" dirty="0">
              <a:latin typeface="+mn-lt"/>
            </a:endParaRPr>
          </a:p>
        </p:txBody>
      </p:sp>
      <p:sp>
        <p:nvSpPr>
          <p:cNvPr id="16" name="TextBox 15"/>
          <p:cNvSpPr txBox="1"/>
          <p:nvPr/>
        </p:nvSpPr>
        <p:spPr>
          <a:xfrm>
            <a:off x="685153" y="553770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cough</a:t>
            </a:r>
            <a:r>
              <a:rPr lang="en-US" sz="3200" dirty="0">
                <a:latin typeface="+mn-lt"/>
              </a:rPr>
              <a:t> </a:t>
            </a:r>
            <a:r>
              <a:rPr lang="en-US" sz="3200" i="1" dirty="0">
                <a:solidFill>
                  <a:srgbClr val="009900"/>
                </a:solidFill>
                <a:latin typeface="+mn-lt"/>
              </a:rPr>
              <a:t>syrup</a:t>
            </a:r>
            <a:r>
              <a:rPr lang="en-US" sz="3200" dirty="0">
                <a:latin typeface="+mn-lt"/>
              </a:rPr>
              <a:t> </a:t>
            </a:r>
            <a:r>
              <a:rPr lang="en-US" sz="3200" dirty="0">
                <a:solidFill>
                  <a:srgbClr val="FF0000"/>
                </a:solidFill>
                <a:latin typeface="+mn-lt"/>
              </a:rPr>
              <a:t>/ˈ</a:t>
            </a:r>
            <a:r>
              <a:rPr lang="en-US" sz="3200" dirty="0" err="1">
                <a:solidFill>
                  <a:srgbClr val="FF0000"/>
                </a:solidFill>
                <a:latin typeface="+mn-lt"/>
              </a:rPr>
              <a:t>kɒf</a:t>
            </a:r>
            <a:r>
              <a:rPr lang="en-US" sz="3200" dirty="0">
                <a:solidFill>
                  <a:srgbClr val="FF0000"/>
                </a:solidFill>
                <a:latin typeface="+mn-lt"/>
              </a:rPr>
              <a:t> ˌ</a:t>
            </a:r>
            <a:r>
              <a:rPr lang="en-US" sz="3200" dirty="0" err="1">
                <a:solidFill>
                  <a:srgbClr val="FF0000"/>
                </a:solidFill>
                <a:latin typeface="+mn-lt"/>
              </a:rPr>
              <a:t>sɪrəp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sirô</a:t>
            </a:r>
            <a:r>
              <a:rPr lang="en-US" sz="3200" dirty="0">
                <a:latin typeface="+mn-lt"/>
              </a:rPr>
              <a:t> </a:t>
            </a:r>
            <a:r>
              <a:rPr lang="en-US" sz="3200" dirty="0" err="1">
                <a:latin typeface="+mn-lt"/>
              </a:rPr>
              <a:t>chữa</a:t>
            </a:r>
            <a:r>
              <a:rPr lang="en-US" sz="3200" dirty="0">
                <a:latin typeface="+mn-lt"/>
              </a:rPr>
              <a:t> </a:t>
            </a:r>
            <a:r>
              <a:rPr lang="en-US" sz="3200" dirty="0" err="1">
                <a:latin typeface="+mn-lt"/>
              </a:rPr>
              <a:t>bệnh</a:t>
            </a:r>
            <a:r>
              <a:rPr lang="en-US" sz="3200" dirty="0">
                <a:latin typeface="+mn-lt"/>
              </a:rPr>
              <a:t> ho</a:t>
            </a:r>
          </a:p>
        </p:txBody>
      </p:sp>
      <p:pic>
        <p:nvPicPr>
          <p:cNvPr id="7" name="ingredient">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9421091" y="507098"/>
            <a:ext cx="609600" cy="609600"/>
          </a:xfrm>
          <a:prstGeom prst="rect">
            <a:avLst/>
          </a:prstGeom>
        </p:spPr>
      </p:pic>
      <p:pic>
        <p:nvPicPr>
          <p:cNvPr id="9" name="coughsyrup">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9421091" y="463036"/>
            <a:ext cx="609600" cy="609600"/>
          </a:xfrm>
          <a:prstGeom prst="rect">
            <a:avLst/>
          </a:prstGeom>
        </p:spPr>
      </p:pic>
      <p:sp>
        <p:nvSpPr>
          <p:cNvPr id="18" name="TextBox 17"/>
          <p:cNvSpPr txBox="1"/>
          <p:nvPr/>
        </p:nvSpPr>
        <p:spPr>
          <a:xfrm>
            <a:off x="1357746" y="1302619"/>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19" name="TextBox 18"/>
          <p:cNvSpPr txBox="1"/>
          <p:nvPr/>
        </p:nvSpPr>
        <p:spPr>
          <a:xfrm>
            <a:off x="2313706" y="2023162"/>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0" name="TextBox 19"/>
          <p:cNvSpPr txBox="1"/>
          <p:nvPr/>
        </p:nvSpPr>
        <p:spPr>
          <a:xfrm>
            <a:off x="1330036" y="2689260"/>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1" name="TextBox 20"/>
          <p:cNvSpPr txBox="1"/>
          <p:nvPr/>
        </p:nvSpPr>
        <p:spPr>
          <a:xfrm>
            <a:off x="1156494" y="3313262"/>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7" name="TextBox 26"/>
          <p:cNvSpPr txBox="1"/>
          <p:nvPr/>
        </p:nvSpPr>
        <p:spPr>
          <a:xfrm>
            <a:off x="1350459" y="4643310"/>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8" name="TextBox 27"/>
          <p:cNvSpPr txBox="1"/>
          <p:nvPr/>
        </p:nvSpPr>
        <p:spPr>
          <a:xfrm>
            <a:off x="920959" y="5336036"/>
            <a:ext cx="457200" cy="646331"/>
          </a:xfrm>
          <a:prstGeom prst="rect">
            <a:avLst/>
          </a:prstGeom>
          <a:noFill/>
        </p:spPr>
        <p:txBody>
          <a:bodyPr wrap="square" rtlCol="0">
            <a:spAutoFit/>
          </a:bodyPr>
          <a:lstStyle/>
          <a:p>
            <a:r>
              <a:rPr lang="en-US" sz="3600" dirty="0">
                <a:sym typeface="Wingdings" panose="05000000000000000000" pitchFamily="2" charset="2"/>
              </a:rPr>
              <a:t></a:t>
            </a:r>
            <a:endParaRPr lang="en-US" sz="3600" dirty="0"/>
          </a:p>
        </p:txBody>
      </p:sp>
      <p:sp>
        <p:nvSpPr>
          <p:cNvPr id="29" name="Rectangle 28"/>
          <p:cNvSpPr/>
          <p:nvPr/>
        </p:nvSpPr>
        <p:spPr>
          <a:xfrm>
            <a:off x="3146425" y="492125"/>
            <a:ext cx="765842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600" b="1" i="1" dirty="0">
                <a:solidFill>
                  <a:srgbClr val="0070C0"/>
                </a:solidFill>
                <a:latin typeface="Calibri" pitchFamily="34" charset="0"/>
              </a:rPr>
              <a:t>Make sentences using these words. </a:t>
            </a:r>
          </a:p>
        </p:txBody>
      </p:sp>
    </p:spTree>
    <p:extLst>
      <p:ext uri="{BB962C8B-B14F-4D97-AF65-F5344CB8AC3E}">
        <p14:creationId xmlns:p14="http://schemas.microsoft.com/office/powerpoint/2010/main" val="36262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2"/>
                </p:tgtEl>
              </p:cMediaNode>
            </p:audio>
            <p:audio>
              <p:cMediaNode vol="80000" showWhenStopped="0">
                <p:cTn id="34" fill="hold" display="0">
                  <p:stCondLst>
                    <p:cond delay="indefinite"/>
                  </p:stCondLst>
                  <p:endCondLst>
                    <p:cond evt="onStopAudio" delay="0">
                      <p:tgtEl>
                        <p:sldTgt/>
                      </p:tgtEl>
                    </p:cond>
                  </p:endCondLst>
                </p:cTn>
                <p:tgtEl>
                  <p:spTgt spid="23"/>
                </p:tgtEl>
              </p:cMediaNode>
            </p:audio>
            <p:audio>
              <p:cMediaNode vol="80000" showWhenStopped="0">
                <p:cTn id="35" fill="hold" display="0">
                  <p:stCondLst>
                    <p:cond delay="indefinite"/>
                  </p:stCondLst>
                  <p:endCondLst>
                    <p:cond evt="onStopAudio" delay="0">
                      <p:tgtEl>
                        <p:sldTgt/>
                      </p:tgtEl>
                    </p:cond>
                  </p:endCondLst>
                </p:cTn>
                <p:tgtEl>
                  <p:spTgt spid="24"/>
                </p:tgtEl>
              </p:cMediaNode>
            </p:audio>
            <p:audio>
              <p:cMediaNode vol="80000" showWhenStopped="0">
                <p:cTn id="36" fill="hold" display="0">
                  <p:stCondLst>
                    <p:cond delay="indefinite"/>
                  </p:stCondLst>
                  <p:endCondLst>
                    <p:cond evt="onStopAudio" delay="0">
                      <p:tgtEl>
                        <p:sldTgt/>
                      </p:tgtEl>
                    </p:cond>
                  </p:endCondLst>
                </p:cTn>
                <p:tgtEl>
                  <p:spTgt spid="25"/>
                </p:tgtEl>
              </p:cMediaNode>
            </p:audio>
            <p:audio>
              <p:cMediaNode vol="80000" showWhenStopped="0">
                <p:cTn id="37" fill="hold" display="0">
                  <p:stCondLst>
                    <p:cond delay="indefinite"/>
                  </p:stCondLst>
                  <p:endCondLst>
                    <p:cond evt="onStopAudio" delay="0">
                      <p:tgtEl>
                        <p:sldTgt/>
                      </p:tgtEl>
                    </p:cond>
                  </p:endCondLst>
                </p:cTn>
                <p:tgtEl>
                  <p:spTgt spid="26"/>
                </p:tgtEl>
              </p:cMediaNode>
            </p:audi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51" fill="hold"/>
                                        <p:tgtEl>
                                          <p:spTgt spid="22"/>
                                        </p:tgtEl>
                                      </p:cBhvr>
                                    </p:cmd>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486" fill="hold"/>
                                        <p:tgtEl>
                                          <p:spTgt spid="23"/>
                                        </p:tgtEl>
                                      </p:cBhvr>
                                    </p:cmd>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434" fill="hold"/>
                                        <p:tgtEl>
                                          <p:spTgt spid="24"/>
                                        </p:tgtEl>
                                      </p:cBhvr>
                                    </p:cmd>
                                  </p:child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321" fill="hold"/>
                                        <p:tgtEl>
                                          <p:spTgt spid="25"/>
                                        </p:tgtEl>
                                      </p:cBhvr>
                                    </p:cmd>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008" fill="hold"/>
                                        <p:tgtEl>
                                          <p:spTgt spid="26"/>
                                        </p:tgtEl>
                                      </p:cBhvr>
                                    </p:cmd>
                                  </p:childTnLst>
                                </p:cTn>
                              </p:par>
                            </p:childTnLst>
                          </p:cTn>
                        </p:par>
                      </p:childTnLst>
                    </p:cTn>
                  </p:par>
                </p:childTnLst>
              </p:cTn>
              <p:nextCondLst>
                <p:cond evt="onClick" delay="0">
                  <p:tgtEl>
                    <p:spTgt spid="6"/>
                  </p:tgtEl>
                </p:cond>
              </p:nextCondLst>
            </p:seq>
            <p:audio>
              <p:cMediaNode vol="80000" showWhenStopped="0">
                <p:cTn id="63" fill="hold" display="0">
                  <p:stCondLst>
                    <p:cond delay="indefinite"/>
                  </p:stCondLst>
                  <p:endCondLst>
                    <p:cond evt="onStopAudio" delay="0">
                      <p:tgtEl>
                        <p:sldTgt/>
                      </p:tgtEl>
                    </p:cond>
                  </p:endCondLst>
                </p:cTn>
                <p:tgtEl>
                  <p:spTgt spid="7"/>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330" fill="hold"/>
                                        <p:tgtEl>
                                          <p:spTgt spid="7"/>
                                        </p:tgtEl>
                                      </p:cBhvr>
                                    </p:cmd>
                                  </p:childTnLst>
                                </p:cTn>
                              </p:par>
                            </p:childTnLst>
                          </p:cTn>
                        </p:par>
                      </p:childTnLst>
                    </p:cTn>
                  </p:par>
                </p:childTnLst>
              </p:cTn>
              <p:nextCondLst>
                <p:cond evt="onClick" delay="0">
                  <p:tgtEl>
                    <p:spTgt spid="15"/>
                  </p:tgtEl>
                </p:cond>
              </p:nextCondLst>
            </p:seq>
            <p:audio>
              <p:cMediaNode vol="80000" showWhenStopped="0">
                <p:cTn id="69" fill="hold" display="0">
                  <p:stCondLst>
                    <p:cond delay="indefinite"/>
                  </p:stCondLst>
                  <p:endCondLst>
                    <p:cond evt="onStopAudio" delay="0">
                      <p:tgtEl>
                        <p:sldTgt/>
                      </p:tgtEl>
                    </p:cond>
                  </p:endCondLst>
                </p:cTn>
                <p:tgtEl>
                  <p:spTgt spid="9"/>
                </p:tgtEl>
              </p:cMediaNode>
            </p:audio>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304" fill="hold"/>
                                        <p:tgtEl>
                                          <p:spTgt spid="9"/>
                                        </p:tgtEl>
                                      </p:cBhvr>
                                    </p:cmd>
                                  </p:childTnLst>
                                </p:cTn>
                              </p:par>
                            </p:childTnLst>
                          </p:cTn>
                        </p:par>
                      </p:childTnLst>
                    </p:cTn>
                  </p:par>
                </p:childTnLst>
              </p:cTn>
              <p:nextCondLst>
                <p:cond evt="onClick" delay="0">
                  <p:tgtEl>
                    <p:spTgt spid="16"/>
                  </p:tgtEl>
                </p:cond>
              </p:nextCondLst>
            </p:seq>
          </p:childTnLst>
        </p:cTn>
      </p:par>
    </p:tnLst>
    <p:bldLst>
      <p:bldP spid="18" grpId="0"/>
      <p:bldP spid="19" grpId="0"/>
      <p:bldP spid="20" grpId="0"/>
      <p:bldP spid="21"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1" y="442913"/>
            <a:ext cx="2313134" cy="523220"/>
          </a:xfrm>
          <a:prstGeom prst="rect">
            <a:avLst/>
          </a:prstGeom>
          <a:solidFill>
            <a:srgbClr val="009900"/>
          </a:solidFill>
          <a:ln w="9525">
            <a:noFill/>
            <a:miter lim="800000"/>
            <a:headEnd/>
            <a:tailEnd/>
          </a:ln>
        </p:spPr>
        <p:txBody>
          <a:bodyPr wrap="square">
            <a:spAutoFit/>
          </a:bodyPr>
          <a:lstStyle/>
          <a:p>
            <a:pPr>
              <a:spcBef>
                <a:spcPct val="50000"/>
              </a:spcBef>
            </a:pPr>
            <a:r>
              <a:rPr lang="en-US" sz="2800" dirty="0">
                <a:solidFill>
                  <a:schemeClr val="bg1"/>
                </a:solidFill>
                <a:latin typeface="+mn-lt"/>
              </a:rPr>
              <a:t>While-reading</a:t>
            </a:r>
          </a:p>
        </p:txBody>
      </p:sp>
      <p:sp>
        <p:nvSpPr>
          <p:cNvPr id="15362" name="Rectangle 6"/>
          <p:cNvSpPr>
            <a:spLocks noChangeArrowheads="1"/>
          </p:cNvSpPr>
          <p:nvPr/>
        </p:nvSpPr>
        <p:spPr bwMode="auto">
          <a:xfrm>
            <a:off x="2313135" y="403985"/>
            <a:ext cx="9878865" cy="892552"/>
          </a:xfrm>
          <a:prstGeom prst="rect">
            <a:avLst/>
          </a:prstGeom>
          <a:noFill/>
          <a:ln w="9525">
            <a:noFill/>
            <a:miter lim="800000"/>
            <a:headEnd/>
            <a:tailEnd/>
          </a:ln>
        </p:spPr>
        <p:txBody>
          <a:bodyPr wrap="square" anchor="ctr">
            <a:spAutoFit/>
          </a:bodyPr>
          <a:lstStyle/>
          <a:p>
            <a:r>
              <a:rPr lang="en-US" sz="2600" b="1" dirty="0">
                <a:latin typeface="+mn-lt"/>
              </a:rPr>
              <a:t>2 Read the title of the article and look at the pictures. What medicine can someone find in the kitchen? </a:t>
            </a:r>
            <a:endParaRPr lang="en-US" sz="2600" dirty="0">
              <a:latin typeface="+mn-lt"/>
            </a:endParaRPr>
          </a:p>
        </p:txBody>
      </p:sp>
      <p:pic>
        <p:nvPicPr>
          <p:cNvPr id="2" name="Picture 1"/>
          <p:cNvPicPr>
            <a:picLocks noChangeAspect="1"/>
          </p:cNvPicPr>
          <p:nvPr/>
        </p:nvPicPr>
        <p:blipFill>
          <a:blip r:embed="rId2"/>
          <a:stretch>
            <a:fillRect/>
          </a:stretch>
        </p:blipFill>
        <p:spPr>
          <a:xfrm>
            <a:off x="259364" y="1333049"/>
            <a:ext cx="4578585" cy="892552"/>
          </a:xfrm>
          <a:prstGeom prst="rect">
            <a:avLst/>
          </a:prstGeom>
        </p:spPr>
      </p:pic>
      <p:sp>
        <p:nvSpPr>
          <p:cNvPr id="3" name="Rectangle 2"/>
          <p:cNvSpPr/>
          <p:nvPr/>
        </p:nvSpPr>
        <p:spPr>
          <a:xfrm>
            <a:off x="4835238" y="1333049"/>
            <a:ext cx="7148946" cy="892552"/>
          </a:xfrm>
          <a:prstGeom prst="rect">
            <a:avLst/>
          </a:prstGeom>
          <a:solidFill>
            <a:schemeClr val="accent5">
              <a:lumMod val="20000"/>
              <a:lumOff val="80000"/>
            </a:schemeClr>
          </a:solidFill>
          <a:ln>
            <a:solidFill>
              <a:schemeClr val="tx1"/>
            </a:solidFill>
          </a:ln>
        </p:spPr>
        <p:txBody>
          <a:bodyPr wrap="square">
            <a:spAutoFit/>
          </a:bodyPr>
          <a:lstStyle/>
          <a:p>
            <a:pPr algn="ctr"/>
            <a:r>
              <a:rPr lang="en-US" sz="2600" b="1" dirty="0">
                <a:latin typeface="+mn-lt"/>
              </a:rPr>
              <a:t>We all feel sick sometimes. Luckily, lots of things in your kitchen can make you feel better. </a:t>
            </a:r>
            <a:endParaRPr lang="en-US" sz="2600" dirty="0">
              <a:latin typeface="+mn-lt"/>
            </a:endParaRPr>
          </a:p>
        </p:txBody>
      </p:sp>
      <p:pic>
        <p:nvPicPr>
          <p:cNvPr id="5" name="Picture 4"/>
          <p:cNvPicPr>
            <a:picLocks noChangeAspect="1"/>
          </p:cNvPicPr>
          <p:nvPr/>
        </p:nvPicPr>
        <p:blipFill>
          <a:blip r:embed="rId3"/>
          <a:stretch>
            <a:fillRect/>
          </a:stretch>
        </p:blipFill>
        <p:spPr>
          <a:xfrm>
            <a:off x="259364" y="2197891"/>
            <a:ext cx="11545911" cy="4077269"/>
          </a:xfrm>
          <a:prstGeom prst="rect">
            <a:avLst/>
          </a:prstGeom>
        </p:spPr>
      </p:pic>
      <p:cxnSp>
        <p:nvCxnSpPr>
          <p:cNvPr id="7" name="Straight Connector 6"/>
          <p:cNvCxnSpPr/>
          <p:nvPr/>
        </p:nvCxnSpPr>
        <p:spPr>
          <a:xfrm>
            <a:off x="3449778" y="801906"/>
            <a:ext cx="28124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7985051" y="801906"/>
            <a:ext cx="16693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26434" y="801906"/>
            <a:ext cx="1288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90657" y="1189834"/>
            <a:ext cx="1911925" cy="1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43860" y="3380507"/>
            <a:ext cx="859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23824" y="4405743"/>
            <a:ext cx="859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6005" y="5430979"/>
            <a:ext cx="859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8835656" y="3380507"/>
            <a:ext cx="6643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10397" y="4396077"/>
            <a:ext cx="13438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85416" y="5574505"/>
            <a:ext cx="5209313" cy="892552"/>
          </a:xfrm>
          <a:prstGeom prst="rect">
            <a:avLst/>
          </a:prstGeom>
          <a:solidFill>
            <a:schemeClr val="accent3">
              <a:lumMod val="60000"/>
              <a:lumOff val="40000"/>
            </a:schemeClr>
          </a:solidFill>
        </p:spPr>
        <p:txBody>
          <a:bodyPr wrap="square">
            <a:spAutoFit/>
          </a:bodyPr>
          <a:lstStyle/>
          <a:p>
            <a:r>
              <a:rPr lang="en-US" sz="2600" b="1" i="1" dirty="0">
                <a:solidFill>
                  <a:srgbClr val="FF0000"/>
                </a:solidFill>
                <a:latin typeface="+mn-lt"/>
              </a:rPr>
              <a:t>Answer:</a:t>
            </a:r>
          </a:p>
          <a:p>
            <a:r>
              <a:rPr lang="en-US" sz="2600" i="1" dirty="0">
                <a:solidFill>
                  <a:srgbClr val="FF0000"/>
                </a:solidFill>
                <a:latin typeface="+mn-lt"/>
              </a:rPr>
              <a:t>lemon, ginger, honey, mint</a:t>
            </a:r>
            <a:r>
              <a:rPr lang="en-US" sz="2600" dirty="0">
                <a:solidFill>
                  <a:srgbClr val="FF0000"/>
                </a:solidFill>
                <a:latin typeface="+mn-lt"/>
              </a:rPr>
              <a:t>, </a:t>
            </a:r>
            <a:r>
              <a:rPr lang="en-US" sz="2600" i="1" dirty="0">
                <a:solidFill>
                  <a:srgbClr val="FF0000"/>
                </a:solidFill>
                <a:latin typeface="+mn-lt"/>
              </a:rPr>
              <a:t>chocolate </a:t>
            </a:r>
            <a:endParaRPr lang="en-US" sz="26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927" y="444275"/>
            <a:ext cx="11263745" cy="553998"/>
          </a:xfrm>
          <a:prstGeom prst="rect">
            <a:avLst/>
          </a:prstGeom>
        </p:spPr>
        <p:txBody>
          <a:bodyPr wrap="square">
            <a:spAutoFit/>
          </a:bodyPr>
          <a:lstStyle/>
          <a:p>
            <a:r>
              <a:rPr lang="en-US" sz="3000" b="1" dirty="0">
                <a:latin typeface="+mn-lt"/>
              </a:rPr>
              <a:t>3. Read the article again and complete it with the words in Exercise 1. </a:t>
            </a:r>
            <a:endParaRPr lang="en-US" sz="3000" dirty="0">
              <a:latin typeface="+mn-lt"/>
            </a:endParaRPr>
          </a:p>
        </p:txBody>
      </p:sp>
      <p:sp>
        <p:nvSpPr>
          <p:cNvPr id="3" name="Rectangle 2"/>
          <p:cNvSpPr/>
          <p:nvPr/>
        </p:nvSpPr>
        <p:spPr>
          <a:xfrm>
            <a:off x="790368" y="852962"/>
            <a:ext cx="3546764" cy="553998"/>
          </a:xfrm>
          <a:prstGeom prst="rect">
            <a:avLst/>
          </a:prstGeom>
        </p:spPr>
        <p:txBody>
          <a:bodyPr wrap="square">
            <a:spAutoFit/>
          </a:bodyPr>
          <a:lstStyle/>
          <a:p>
            <a:r>
              <a:rPr lang="en-US" sz="3000" b="1" dirty="0">
                <a:latin typeface="+mn-lt"/>
              </a:rPr>
              <a:t>Listen and check. </a:t>
            </a:r>
            <a:endParaRPr lang="en-US" sz="3000" dirty="0">
              <a:latin typeface="+mn-lt"/>
            </a:endParaRPr>
          </a:p>
        </p:txBody>
      </p:sp>
      <p:pic>
        <p:nvPicPr>
          <p:cNvPr id="4" name="TA7 RIGHT ON - CD1 - 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93637" y="957798"/>
            <a:ext cx="442694" cy="442694"/>
          </a:xfrm>
          <a:prstGeom prst="rect">
            <a:avLst/>
          </a:prstGeom>
        </p:spPr>
      </p:pic>
      <p:sp>
        <p:nvSpPr>
          <p:cNvPr id="8" name="Rectangle 7"/>
          <p:cNvSpPr/>
          <p:nvPr/>
        </p:nvSpPr>
        <p:spPr>
          <a:xfrm>
            <a:off x="157595" y="2414744"/>
            <a:ext cx="11876810" cy="4093428"/>
          </a:xfrm>
          <a:prstGeom prst="rect">
            <a:avLst/>
          </a:prstGeom>
        </p:spPr>
        <p:txBody>
          <a:bodyPr wrap="square">
            <a:spAutoFit/>
          </a:bodyPr>
          <a:lstStyle/>
          <a:p>
            <a:r>
              <a:rPr lang="en-US" sz="2600" dirty="0">
                <a:solidFill>
                  <a:srgbClr val="0033CC"/>
                </a:solidFill>
                <a:latin typeface="+mn-lt"/>
              </a:rPr>
              <a:t>Do you usually feel unpleasant in your head? Drink some lemon juice with warm water to stop your </a:t>
            </a:r>
            <a:r>
              <a:rPr lang="en-US" sz="2600" b="1" dirty="0">
                <a:solidFill>
                  <a:srgbClr val="0033CC"/>
                </a:solidFill>
                <a:latin typeface="+mn-lt"/>
              </a:rPr>
              <a:t>1) </a:t>
            </a:r>
            <a:r>
              <a:rPr lang="en-US" sz="2600" dirty="0">
                <a:solidFill>
                  <a:srgbClr val="0033CC"/>
                </a:solidFill>
                <a:latin typeface="+mn-lt"/>
              </a:rPr>
              <a:t>__________. </a:t>
            </a:r>
          </a:p>
          <a:p>
            <a:r>
              <a:rPr lang="en-US" sz="2600" dirty="0">
                <a:solidFill>
                  <a:srgbClr val="0033CC"/>
                </a:solidFill>
                <a:latin typeface="+mn-lt"/>
              </a:rPr>
              <a:t>For a </a:t>
            </a:r>
            <a:r>
              <a:rPr lang="en-US" sz="2600" b="1" dirty="0">
                <a:solidFill>
                  <a:srgbClr val="0033CC"/>
                </a:solidFill>
                <a:latin typeface="+mn-lt"/>
              </a:rPr>
              <a:t>2) </a:t>
            </a:r>
            <a:r>
              <a:rPr lang="en-US" sz="2600" dirty="0">
                <a:solidFill>
                  <a:srgbClr val="0033CC"/>
                </a:solidFill>
                <a:latin typeface="+mn-lt"/>
              </a:rPr>
              <a:t>_____________, drink some ginger tea. It’s healthy and good for your stomach. </a:t>
            </a:r>
          </a:p>
          <a:p>
            <a:r>
              <a:rPr lang="en-US" sz="2600" dirty="0">
                <a:solidFill>
                  <a:srgbClr val="0033CC"/>
                </a:solidFill>
                <a:latin typeface="+mn-lt"/>
              </a:rPr>
              <a:t>Honey can help a </a:t>
            </a:r>
            <a:r>
              <a:rPr lang="en-US" sz="2600" b="1" dirty="0">
                <a:solidFill>
                  <a:srgbClr val="0033CC"/>
                </a:solidFill>
                <a:latin typeface="+mn-lt"/>
              </a:rPr>
              <a:t>3) </a:t>
            </a:r>
            <a:r>
              <a:rPr lang="en-US" sz="2600" dirty="0">
                <a:solidFill>
                  <a:srgbClr val="0033CC"/>
                </a:solidFill>
                <a:latin typeface="+mn-lt"/>
              </a:rPr>
              <a:t>__________. Add a teaspoon of honey to hot water and drink. It’s good for your throat. </a:t>
            </a:r>
          </a:p>
          <a:p>
            <a:r>
              <a:rPr lang="en-US" sz="2600" dirty="0">
                <a:solidFill>
                  <a:srgbClr val="0033CC"/>
                </a:solidFill>
                <a:latin typeface="+mn-lt"/>
              </a:rPr>
              <a:t>When you’ve got a </a:t>
            </a:r>
            <a:r>
              <a:rPr lang="en-US" sz="2600" b="1" dirty="0">
                <a:solidFill>
                  <a:srgbClr val="0033CC"/>
                </a:solidFill>
                <a:latin typeface="+mn-lt"/>
              </a:rPr>
              <a:t>4) </a:t>
            </a:r>
            <a:r>
              <a:rPr lang="en-US" sz="2600" dirty="0">
                <a:solidFill>
                  <a:srgbClr val="0033CC"/>
                </a:solidFill>
                <a:latin typeface="+mn-lt"/>
              </a:rPr>
              <a:t>____________, drink a cup of mint tea to help reduce body temperature. </a:t>
            </a:r>
          </a:p>
          <a:p>
            <a:r>
              <a:rPr lang="en-US" sz="2600" dirty="0">
                <a:solidFill>
                  <a:srgbClr val="0033CC"/>
                </a:solidFill>
                <a:latin typeface="+mn-lt"/>
              </a:rPr>
              <a:t>Chocolate has the same ingredients in it as cough syrup, so it can stop a terrible </a:t>
            </a:r>
            <a:r>
              <a:rPr lang="en-US" sz="2600" b="1" dirty="0">
                <a:solidFill>
                  <a:srgbClr val="0033CC"/>
                </a:solidFill>
                <a:latin typeface="+mn-lt"/>
              </a:rPr>
              <a:t>5) </a:t>
            </a:r>
            <a:r>
              <a:rPr lang="en-US" sz="2600" dirty="0">
                <a:solidFill>
                  <a:srgbClr val="0033CC"/>
                </a:solidFill>
                <a:latin typeface="+mn-lt"/>
              </a:rPr>
              <a:t>__________. Sounds great, right? </a:t>
            </a:r>
          </a:p>
        </p:txBody>
      </p:sp>
      <p:pic>
        <p:nvPicPr>
          <p:cNvPr id="9" name="Picture 8"/>
          <p:cNvPicPr>
            <a:picLocks noChangeAspect="1"/>
          </p:cNvPicPr>
          <p:nvPr/>
        </p:nvPicPr>
        <p:blipFill>
          <a:blip r:embed="rId5"/>
          <a:stretch>
            <a:fillRect/>
          </a:stretch>
        </p:blipFill>
        <p:spPr>
          <a:xfrm>
            <a:off x="1090786" y="1360016"/>
            <a:ext cx="8226879" cy="1054728"/>
          </a:xfrm>
          <a:prstGeom prst="rect">
            <a:avLst/>
          </a:prstGeom>
        </p:spPr>
      </p:pic>
      <p:sp>
        <p:nvSpPr>
          <p:cNvPr id="10" name="Rectangle 9"/>
          <p:cNvSpPr/>
          <p:nvPr/>
        </p:nvSpPr>
        <p:spPr>
          <a:xfrm>
            <a:off x="633155" y="5973139"/>
            <a:ext cx="1440874" cy="492443"/>
          </a:xfrm>
          <a:prstGeom prst="rect">
            <a:avLst/>
          </a:prstGeom>
        </p:spPr>
        <p:txBody>
          <a:bodyPr wrap="square">
            <a:spAutoFit/>
          </a:bodyPr>
          <a:lstStyle/>
          <a:p>
            <a:r>
              <a:rPr lang="en-US" sz="2600" dirty="0">
                <a:solidFill>
                  <a:srgbClr val="FF0000"/>
                </a:solidFill>
                <a:latin typeface="+mn-lt"/>
              </a:rPr>
              <a:t>cough</a:t>
            </a:r>
          </a:p>
        </p:txBody>
      </p:sp>
      <p:sp>
        <p:nvSpPr>
          <p:cNvPr id="11" name="Rectangle 10"/>
          <p:cNvSpPr/>
          <p:nvPr/>
        </p:nvSpPr>
        <p:spPr>
          <a:xfrm>
            <a:off x="2327615" y="2818785"/>
            <a:ext cx="1500732" cy="492443"/>
          </a:xfrm>
          <a:prstGeom prst="rect">
            <a:avLst/>
          </a:prstGeom>
        </p:spPr>
        <p:txBody>
          <a:bodyPr wrap="none">
            <a:spAutoFit/>
          </a:bodyPr>
          <a:lstStyle/>
          <a:p>
            <a:pPr lvl="0"/>
            <a:r>
              <a:rPr lang="en-US" sz="2600" dirty="0">
                <a:solidFill>
                  <a:srgbClr val="FF0000"/>
                </a:solidFill>
                <a:latin typeface="Calibri"/>
              </a:rPr>
              <a:t>headache</a:t>
            </a:r>
          </a:p>
        </p:txBody>
      </p:sp>
      <p:sp>
        <p:nvSpPr>
          <p:cNvPr id="13" name="Rectangle 12"/>
          <p:cNvSpPr/>
          <p:nvPr/>
        </p:nvSpPr>
        <p:spPr>
          <a:xfrm>
            <a:off x="1438653" y="3223250"/>
            <a:ext cx="2054793" cy="492443"/>
          </a:xfrm>
          <a:prstGeom prst="rect">
            <a:avLst/>
          </a:prstGeom>
        </p:spPr>
        <p:txBody>
          <a:bodyPr wrap="none">
            <a:spAutoFit/>
          </a:bodyPr>
          <a:lstStyle/>
          <a:p>
            <a:pPr lvl="0"/>
            <a:r>
              <a:rPr lang="en-US" sz="2600" dirty="0">
                <a:solidFill>
                  <a:srgbClr val="FF0000"/>
                </a:solidFill>
                <a:latin typeface="Calibri"/>
              </a:rPr>
              <a:t>stomach ache</a:t>
            </a:r>
          </a:p>
        </p:txBody>
      </p:sp>
      <p:sp>
        <p:nvSpPr>
          <p:cNvPr id="14" name="Rectangle 13"/>
          <p:cNvSpPr/>
          <p:nvPr/>
        </p:nvSpPr>
        <p:spPr>
          <a:xfrm>
            <a:off x="2984237" y="4005240"/>
            <a:ext cx="1688219" cy="492443"/>
          </a:xfrm>
          <a:prstGeom prst="rect">
            <a:avLst/>
          </a:prstGeom>
        </p:spPr>
        <p:txBody>
          <a:bodyPr wrap="none">
            <a:spAutoFit/>
          </a:bodyPr>
          <a:lstStyle/>
          <a:p>
            <a:pPr lvl="0"/>
            <a:r>
              <a:rPr lang="en-US" sz="2600" dirty="0">
                <a:solidFill>
                  <a:srgbClr val="FF0000"/>
                </a:solidFill>
                <a:latin typeface="Calibri"/>
              </a:rPr>
              <a:t>sore throat</a:t>
            </a:r>
          </a:p>
        </p:txBody>
      </p:sp>
      <p:sp>
        <p:nvSpPr>
          <p:cNvPr id="15" name="Rectangle 14"/>
          <p:cNvSpPr/>
          <p:nvPr/>
        </p:nvSpPr>
        <p:spPr>
          <a:xfrm>
            <a:off x="3229467" y="4787210"/>
            <a:ext cx="1896353" cy="492443"/>
          </a:xfrm>
          <a:prstGeom prst="rect">
            <a:avLst/>
          </a:prstGeom>
        </p:spPr>
        <p:txBody>
          <a:bodyPr wrap="none">
            <a:spAutoFit/>
          </a:bodyPr>
          <a:lstStyle/>
          <a:p>
            <a:pPr lvl="0"/>
            <a:r>
              <a:rPr lang="en-US" sz="2600" dirty="0">
                <a:solidFill>
                  <a:srgbClr val="FF0000"/>
                </a:solidFill>
                <a:latin typeface="Calibri"/>
              </a:rPr>
              <a:t>temperature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7061"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0" grpId="0"/>
      <p:bldP spid="11"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2"/>
          <p:cNvSpPr txBox="1">
            <a:spLocks noChangeArrowheads="1"/>
          </p:cNvSpPr>
          <p:nvPr/>
        </p:nvSpPr>
        <p:spPr bwMode="auto">
          <a:xfrm>
            <a:off x="0" y="442913"/>
            <a:ext cx="2073349" cy="523220"/>
          </a:xfrm>
          <a:prstGeom prst="rect">
            <a:avLst/>
          </a:prstGeom>
          <a:solidFill>
            <a:srgbClr val="009900"/>
          </a:solidFill>
          <a:ln w="9525">
            <a:noFill/>
            <a:miter lim="800000"/>
            <a:headEnd/>
            <a:tailEnd/>
          </a:ln>
        </p:spPr>
        <p:txBody>
          <a:bodyPr wrap="square">
            <a:spAutoFit/>
          </a:bodyPr>
          <a:lstStyle/>
          <a:p>
            <a:pPr>
              <a:spcBef>
                <a:spcPct val="50000"/>
              </a:spcBef>
            </a:pPr>
            <a:r>
              <a:rPr lang="en-US" sz="2800">
                <a:solidFill>
                  <a:schemeClr val="bg1"/>
                </a:solidFill>
                <a:latin typeface="+mj-lt"/>
              </a:rPr>
              <a:t>Post-reading</a:t>
            </a:r>
          </a:p>
        </p:txBody>
      </p:sp>
      <p:pic>
        <p:nvPicPr>
          <p:cNvPr id="2" name="Picture 1"/>
          <p:cNvPicPr>
            <a:picLocks noChangeAspect="1"/>
          </p:cNvPicPr>
          <p:nvPr/>
        </p:nvPicPr>
        <p:blipFill>
          <a:blip r:embed="rId2"/>
          <a:stretch>
            <a:fillRect/>
          </a:stretch>
        </p:blipFill>
        <p:spPr>
          <a:xfrm>
            <a:off x="0" y="1022350"/>
            <a:ext cx="11784131" cy="1640828"/>
          </a:xfrm>
          <a:prstGeom prst="rect">
            <a:avLst/>
          </a:prstGeom>
        </p:spPr>
      </p:pic>
      <p:sp>
        <p:nvSpPr>
          <p:cNvPr id="3" name="Rectangle 2"/>
          <p:cNvSpPr/>
          <p:nvPr/>
        </p:nvSpPr>
        <p:spPr>
          <a:xfrm>
            <a:off x="603513" y="3854212"/>
            <a:ext cx="11180618" cy="2062103"/>
          </a:xfrm>
          <a:prstGeom prst="rect">
            <a:avLst/>
          </a:prstGeom>
        </p:spPr>
        <p:txBody>
          <a:bodyPr wrap="square">
            <a:spAutoFit/>
          </a:bodyPr>
          <a:lstStyle/>
          <a:p>
            <a:pPr algn="just"/>
            <a:r>
              <a:rPr lang="en-US" sz="3200" i="1" dirty="0">
                <a:solidFill>
                  <a:srgbClr val="FF0000"/>
                </a:solidFill>
                <a:latin typeface="+mn-lt"/>
              </a:rPr>
              <a:t>The purpose of the text is to inform. It tells people how to use some medicine in the kitchen for some common health problems. It is very useful to me because I know how to feel better if I have got these health problems.</a:t>
            </a:r>
            <a:endParaRPr lang="en-US" sz="3200" dirty="0">
              <a:solidFill>
                <a:srgbClr val="FF0000"/>
              </a:solidFill>
              <a:latin typeface="+mn-lt"/>
            </a:endParaRPr>
          </a:p>
        </p:txBody>
      </p:sp>
      <p:sp>
        <p:nvSpPr>
          <p:cNvPr id="4" name="Rectangle 3"/>
          <p:cNvSpPr/>
          <p:nvPr/>
        </p:nvSpPr>
        <p:spPr>
          <a:xfrm>
            <a:off x="603513" y="2845668"/>
            <a:ext cx="3310906" cy="584775"/>
          </a:xfrm>
          <a:prstGeom prst="rect">
            <a:avLst/>
          </a:prstGeom>
          <a:solidFill>
            <a:schemeClr val="accent6">
              <a:lumMod val="60000"/>
              <a:lumOff val="40000"/>
            </a:schemeClr>
          </a:solidFill>
        </p:spPr>
        <p:txBody>
          <a:bodyPr wrap="none">
            <a:spAutoFit/>
          </a:bodyPr>
          <a:lstStyle/>
          <a:p>
            <a:pPr lvl="0"/>
            <a:r>
              <a:rPr lang="en-US" sz="3200" b="1" i="1" dirty="0">
                <a:solidFill>
                  <a:srgbClr val="000000"/>
                </a:solidFill>
                <a:latin typeface="Calibri"/>
              </a:rPr>
              <a:t>Suggested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6474" y="2106865"/>
            <a:ext cx="11388436" cy="1200329"/>
          </a:xfrm>
          <a:prstGeom prst="rect">
            <a:avLst/>
          </a:prstGeom>
        </p:spPr>
        <p:txBody>
          <a:bodyPr wrap="square">
            <a:spAutoFit/>
          </a:bodyPr>
          <a:lstStyle/>
          <a:p>
            <a:r>
              <a:rPr lang="en-US" sz="3600" b="1" dirty="0">
                <a:latin typeface="+mn-lt"/>
              </a:rPr>
              <a:t>Which medicine in the article did you know about? Do you know any other medicine in the kitchen? Tell your partner. </a:t>
            </a:r>
            <a:endParaRPr lang="en-US" sz="3600" dirty="0">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1666"/>
            <a:ext cx="4337562" cy="769207"/>
          </a:xfrm>
          <a:prstGeom prst="rect">
            <a:avLst/>
          </a:prstGeom>
        </p:spPr>
      </p:pic>
    </p:spTree>
    <p:extLst>
      <p:ext uri="{BB962C8B-B14F-4D97-AF65-F5344CB8AC3E}">
        <p14:creationId xmlns:p14="http://schemas.microsoft.com/office/powerpoint/2010/main" val="195302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778984" y="1923385"/>
            <a:ext cx="11076320" cy="1138773"/>
          </a:xfrm>
          <a:prstGeom prst="rect">
            <a:avLst/>
          </a:prstGeom>
          <a:noFill/>
          <a:ln w="9525">
            <a:noFill/>
            <a:miter lim="800000"/>
            <a:headEnd/>
            <a:tailEnd/>
          </a:ln>
        </p:spPr>
        <p:txBody>
          <a:bodyPr wrap="square">
            <a:spAutoFit/>
          </a:bodyPr>
          <a:lstStyle/>
          <a:p>
            <a:r>
              <a:rPr lang="en-US" sz="3400" b="1" i="1" dirty="0">
                <a:solidFill>
                  <a:schemeClr val="hlink"/>
                </a:solidFill>
                <a:latin typeface="Calibri" pitchFamily="34" charset="0"/>
              </a:rPr>
              <a:t>Write a paragraph (60-80) about the medicine you can find in your kitchen.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a:blip r:embed="rId2"/>
          <a:srcRect/>
          <a:stretch>
            <a:fillRect/>
          </a:stretch>
        </p:blipFill>
        <p:spPr bwMode="auto">
          <a:xfrm>
            <a:off x="0" y="0"/>
            <a:ext cx="10058400" cy="6858000"/>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1754326"/>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Vocabularies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diseases</a:t>
            </a:r>
          </a:p>
        </p:txBody>
      </p:sp>
      <p:sp>
        <p:nvSpPr>
          <p:cNvPr id="6" name="Rectangle 5"/>
          <p:cNvSpPr/>
          <p:nvPr/>
        </p:nvSpPr>
        <p:spPr>
          <a:xfrm>
            <a:off x="5486400" y="1817688"/>
            <a:ext cx="6186488"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Calibri" pitchFamily="34" charset="0"/>
              </a:rPr>
              <a:t>Skills: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Reading: medicine in the kitchen</a:t>
            </a:r>
          </a:p>
        </p:txBody>
      </p:sp>
    </p:spTree>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7938" y="1614488"/>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1113" y="2979738"/>
            <a:ext cx="3255962" cy="66198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Reading </a:t>
            </a:r>
            <a:endParaRPr lang="en-US" b="1" dirty="0"/>
          </a:p>
        </p:txBody>
      </p:sp>
      <p:sp>
        <p:nvSpPr>
          <p:cNvPr id="9" name="Rounded Rectangle 8"/>
          <p:cNvSpPr/>
          <p:nvPr/>
        </p:nvSpPr>
        <p:spPr>
          <a:xfrm>
            <a:off x="1284288" y="4289425"/>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599113"/>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pic>
        <p:nvPicPr>
          <p:cNvPr id="4" name="Picture 3"/>
          <p:cNvPicPr>
            <a:picLocks noChangeAspect="1"/>
          </p:cNvPicPr>
          <p:nvPr/>
        </p:nvPicPr>
        <p:blipFill>
          <a:blip r:embed="rId2"/>
          <a:stretch>
            <a:fillRect/>
          </a:stretch>
        </p:blipFill>
        <p:spPr>
          <a:xfrm>
            <a:off x="6930587" y="512807"/>
            <a:ext cx="4227771" cy="58697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320675" y="1564121"/>
            <a:ext cx="11871325" cy="2616101"/>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spcBef>
                <a:spcPts val="600"/>
              </a:spcBef>
              <a:spcAft>
                <a:spcPts val="600"/>
              </a:spcAft>
              <a:buFontTx/>
              <a:buChar char="-"/>
            </a:pPr>
            <a:r>
              <a:rPr lang="en-US" sz="3600" i="1" dirty="0" err="1">
                <a:solidFill>
                  <a:srgbClr val="0033CC"/>
                </a:solidFill>
                <a:latin typeface="+mn-lt"/>
              </a:rPr>
              <a:t>Practise</a:t>
            </a:r>
            <a:r>
              <a:rPr lang="en-US" sz="3600" i="1" dirty="0">
                <a:solidFill>
                  <a:srgbClr val="0033CC"/>
                </a:solidFill>
                <a:latin typeface="+mn-lt"/>
              </a:rPr>
              <a:t> the vocabularies and structure and make sentences using them. </a:t>
            </a:r>
          </a:p>
          <a:p>
            <a:pPr marL="571500" indent="-571500">
              <a:spcBef>
                <a:spcPts val="600"/>
              </a:spcBef>
              <a:spcAft>
                <a:spcPts val="600"/>
              </a:spcAft>
              <a:buFontTx/>
              <a:buChar char="-"/>
            </a:pPr>
            <a:r>
              <a:rPr lang="en-US" sz="3600" i="1" dirty="0">
                <a:solidFill>
                  <a:srgbClr val="0033CC"/>
                </a:solidFill>
                <a:latin typeface="+mn-lt"/>
              </a:rPr>
              <a:t>Do exercises in workbook on pages 22 &amp; 23.</a:t>
            </a:r>
          </a:p>
          <a:p>
            <a:pPr marL="571500" indent="-571500">
              <a:spcBef>
                <a:spcPts val="600"/>
              </a:spcBef>
              <a:spcAft>
                <a:spcPts val="600"/>
              </a:spcAft>
              <a:buFontTx/>
              <a:buChar char="-"/>
            </a:pPr>
            <a:r>
              <a:rPr lang="en-US" sz="3600" i="1" dirty="0">
                <a:solidFill>
                  <a:srgbClr val="0033CC"/>
                </a:solidFill>
                <a:latin typeface="+mn-lt"/>
              </a:rPr>
              <a:t>Prepare the next lesson (page 41 SB).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88" y="-52388"/>
            <a:ext cx="996950" cy="368301"/>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b="1" dirty="0">
                <a:solidFill>
                  <a:schemeClr val="bg1"/>
                </a:solidFill>
              </a:rPr>
              <a:t>Lesson 3</a:t>
            </a:r>
          </a:p>
        </p:txBody>
      </p:sp>
      <p:pic>
        <p:nvPicPr>
          <p:cNvPr id="33794" name="Picture 1"/>
          <p:cNvPicPr>
            <a:picLocks noChangeAspect="1"/>
          </p:cNvPicPr>
          <p:nvPr/>
        </p:nvPicPr>
        <p:blipFill>
          <a:blip r:embed="rId2"/>
          <a:srcRect t="6805" b="7188"/>
          <a:stretch>
            <a:fillRect/>
          </a:stretch>
        </p:blipFill>
        <p:spPr bwMode="auto">
          <a:xfrm>
            <a:off x="0" y="-52388"/>
            <a:ext cx="12382500" cy="7099301"/>
          </a:xfrm>
          <a:prstGeom prst="rect">
            <a:avLst/>
          </a:prstGeom>
          <a:noFill/>
          <a:ln w="9525">
            <a:noFill/>
            <a:miter lim="800000"/>
            <a:headEnd/>
            <a:tailEnd/>
          </a:ln>
        </p:spPr>
      </p:pic>
      <p:sp>
        <p:nvSpPr>
          <p:cNvPr id="33795" name="TextBox 5"/>
          <p:cNvSpPr txBox="1">
            <a:spLocks noChangeArrowheads="1"/>
          </p:cNvSpPr>
          <p:nvPr/>
        </p:nvSpPr>
        <p:spPr bwMode="auto">
          <a:xfrm>
            <a:off x="3111500" y="5575300"/>
            <a:ext cx="6451600" cy="646113"/>
          </a:xfrm>
          <a:prstGeom prst="rect">
            <a:avLst/>
          </a:prstGeom>
          <a:noFill/>
          <a:ln w="9525">
            <a:noFill/>
            <a:miter lim="800000"/>
            <a:headEnd/>
            <a:tailEnd/>
          </a:ln>
        </p:spPr>
        <p:txBody>
          <a:bodyPr>
            <a:spAutoFit/>
          </a:bodyPr>
          <a:lstStyle/>
          <a:p>
            <a:r>
              <a:rPr lang="en-US" sz="3600">
                <a:solidFill>
                  <a:srgbClr val="0070C0"/>
                </a:solidFill>
                <a:latin typeface="Calibri" pitchFamily="34" charset="0"/>
              </a:rPr>
              <a:t>Stay positive and have a nice day!</a:t>
            </a:r>
            <a:endParaRPr lang="en-US">
              <a:solidFill>
                <a:srgbClr val="0070C0"/>
              </a:solidFill>
              <a:latin typeface="Calibri" pitchFamily="34" charset="0"/>
            </a:endParaRP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3077766"/>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endParaRPr lang="en-US" sz="3600" dirty="0">
              <a:solidFill>
                <a:srgbClr val="0070C0"/>
              </a:solidFill>
              <a:latin typeface="Calibri" pitchFamily="34" charset="0"/>
            </a:endParaRPr>
          </a:p>
          <a:p>
            <a:pPr marL="457200" indent="-457200">
              <a:spcBef>
                <a:spcPts val="1200"/>
              </a:spcBef>
              <a:buFont typeface="Calibri" panose="020F0502020204030204" pitchFamily="34" charset="0"/>
              <a:buChar char="₋"/>
            </a:pPr>
            <a:endParaRPr lang="en-US" sz="3200" dirty="0">
              <a:solidFill>
                <a:srgbClr val="0033CC"/>
              </a:solidFill>
              <a:latin typeface="+mn-lt"/>
              <a:cs typeface="Arial" panose="020B0604020202020204" pitchFamily="34" charset="0"/>
            </a:endParaRPr>
          </a:p>
          <a:p>
            <a:pPr marL="457200" indent="-457200">
              <a:spcBef>
                <a:spcPts val="1200"/>
              </a:spcBef>
              <a:buFont typeface="Calibri" panose="020F0502020204030204" pitchFamily="34" charset="0"/>
              <a:buChar char="₋"/>
            </a:pPr>
            <a:r>
              <a:rPr lang="en-US" sz="3200" i="1" dirty="0">
                <a:solidFill>
                  <a:srgbClr val="0033CC"/>
                </a:solidFill>
                <a:latin typeface="+mn-lt"/>
                <a:cs typeface="Arial" panose="020B0604020202020204" pitchFamily="34" charset="0"/>
              </a:rPr>
              <a:t>learn and use some vocabulary: </a:t>
            </a:r>
            <a:r>
              <a:rPr lang="en-US" sz="3200" b="1" i="1" dirty="0">
                <a:solidFill>
                  <a:srgbClr val="0033CC"/>
                </a:solidFill>
                <a:latin typeface="+mn-lt"/>
                <a:cs typeface="Arial" panose="020B0604020202020204" pitchFamily="34" charset="0"/>
              </a:rPr>
              <a:t>feel unpleasant, ginger tea, reduce, ingredient, cough syrup</a:t>
            </a:r>
            <a:r>
              <a:rPr lang="en-US" sz="3200" i="1" dirty="0">
                <a:solidFill>
                  <a:srgbClr val="0033CC"/>
                </a:solidFill>
                <a:latin typeface="+mn-lt"/>
                <a:cs typeface="Arial" panose="020B0604020202020204" pitchFamily="34" charset="0"/>
              </a:rPr>
              <a:t>.</a:t>
            </a:r>
          </a:p>
          <a:p>
            <a:pPr marL="457200" indent="-457200">
              <a:spcBef>
                <a:spcPts val="1200"/>
              </a:spcBef>
              <a:buFont typeface="Calibri" panose="020F0502020204030204" pitchFamily="34" charset="0"/>
              <a:buChar char="₋"/>
            </a:pPr>
            <a:r>
              <a:rPr lang="en-US" sz="3200" i="1" dirty="0">
                <a:solidFill>
                  <a:srgbClr val="0033CC"/>
                </a:solidFill>
                <a:latin typeface="+mn-lt"/>
                <a:cs typeface="Arial" panose="020B0604020202020204" pitchFamily="34" charset="0"/>
              </a:rPr>
              <a:t>talk about medicine in the kitchen.</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774824" y="413906"/>
            <a:ext cx="8740139" cy="5959186"/>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3"/>
          <p:cNvSpPr txBox="1">
            <a:spLocks noChangeArrowheads="1"/>
          </p:cNvSpPr>
          <p:nvPr/>
        </p:nvSpPr>
        <p:spPr bwMode="auto">
          <a:xfrm>
            <a:off x="527050" y="970540"/>
            <a:ext cx="10598150" cy="2308324"/>
          </a:xfrm>
          <a:prstGeom prst="rect">
            <a:avLst/>
          </a:prstGeom>
          <a:noFill/>
          <a:ln w="9525">
            <a:noFill/>
            <a:miter lim="800000"/>
            <a:headEnd/>
            <a:tailEnd/>
          </a:ln>
        </p:spPr>
        <p:txBody>
          <a:bodyPr>
            <a:spAutoFit/>
          </a:bodyPr>
          <a:lstStyle/>
          <a:p>
            <a:pPr algn="ctr">
              <a:spcBef>
                <a:spcPct val="50000"/>
              </a:spcBef>
            </a:pPr>
            <a:r>
              <a:rPr lang="en-US" sz="3600" b="1" dirty="0">
                <a:latin typeface="+mn-lt"/>
              </a:rPr>
              <a:t>Answer the questions</a:t>
            </a:r>
          </a:p>
          <a:p>
            <a:pPr>
              <a:spcBef>
                <a:spcPct val="50000"/>
              </a:spcBef>
              <a:buFontTx/>
              <a:buChar char="-"/>
            </a:pPr>
            <a:r>
              <a:rPr lang="en-US" sz="3600" dirty="0">
                <a:solidFill>
                  <a:schemeClr val="hlink"/>
                </a:solidFill>
                <a:latin typeface="+mn-lt"/>
              </a:rPr>
              <a:t> </a:t>
            </a:r>
            <a:r>
              <a:rPr lang="en-US" sz="3600" i="1" dirty="0">
                <a:solidFill>
                  <a:schemeClr val="hlink"/>
                </a:solidFill>
                <a:latin typeface="+mn-lt"/>
              </a:rPr>
              <a:t>What are some common diseases?</a:t>
            </a:r>
          </a:p>
          <a:p>
            <a:pPr>
              <a:spcBef>
                <a:spcPct val="50000"/>
              </a:spcBef>
              <a:buFontTx/>
              <a:buChar char="-"/>
            </a:pPr>
            <a:r>
              <a:rPr lang="en-US" sz="3600" i="1" dirty="0">
                <a:solidFill>
                  <a:schemeClr val="hlink"/>
                </a:solidFill>
                <a:latin typeface="+mn-lt"/>
              </a:rPr>
              <a:t> What do you often do when you have those diseases?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srcRect/>
          <a:stretch>
            <a:fillRect/>
          </a:stretch>
        </p:blipFill>
        <p:spPr bwMode="auto">
          <a:xfrm>
            <a:off x="1577088" y="471054"/>
            <a:ext cx="7644555" cy="5818909"/>
          </a:xfrm>
          <a:prstGeom prst="rect">
            <a:avLst/>
          </a:prstGeom>
          <a:noFill/>
          <a:ln w="9525">
            <a:noFill/>
            <a:miter lim="800000"/>
            <a:headEnd/>
            <a:tailEnd/>
          </a:ln>
        </p:spPr>
      </p:pic>
      <p:sp>
        <p:nvSpPr>
          <p:cNvPr id="13314" name="TextBox 2"/>
          <p:cNvSpPr txBox="1">
            <a:spLocks noChangeArrowheads="1"/>
          </p:cNvSpPr>
          <p:nvPr/>
        </p:nvSpPr>
        <p:spPr bwMode="auto">
          <a:xfrm>
            <a:off x="3912177" y="3724131"/>
            <a:ext cx="2686050" cy="922337"/>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Reading</a:t>
            </a:r>
            <a:endParaRPr lang="en-US" sz="2400" dirty="0">
              <a:solidFill>
                <a:schemeClr val="bg1"/>
              </a:solidFill>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13855" y="429058"/>
            <a:ext cx="1865169" cy="523220"/>
          </a:xfrm>
          <a:prstGeom prst="rect">
            <a:avLst/>
          </a:prstGeom>
          <a:solidFill>
            <a:srgbClr val="009900"/>
          </a:solidFill>
          <a:ln w="9525">
            <a:noFill/>
            <a:miter lim="800000"/>
            <a:headEnd/>
            <a:tailEnd/>
          </a:ln>
        </p:spPr>
        <p:txBody>
          <a:bodyPr wrap="square">
            <a:spAutoFit/>
          </a:bodyPr>
          <a:lstStyle/>
          <a:p>
            <a:pPr>
              <a:spcBef>
                <a:spcPct val="50000"/>
              </a:spcBef>
            </a:pPr>
            <a:r>
              <a:rPr lang="en-US" sz="2800">
                <a:solidFill>
                  <a:schemeClr val="bg1"/>
                </a:solidFill>
                <a:latin typeface="+mj-lt"/>
              </a:rPr>
              <a:t>Pre-reading</a:t>
            </a:r>
          </a:p>
        </p:txBody>
      </p:sp>
      <p:sp>
        <p:nvSpPr>
          <p:cNvPr id="2" name="Rectangle 1"/>
          <p:cNvSpPr/>
          <p:nvPr/>
        </p:nvSpPr>
        <p:spPr>
          <a:xfrm>
            <a:off x="2715491" y="429058"/>
            <a:ext cx="7938654" cy="584775"/>
          </a:xfrm>
          <a:prstGeom prst="rect">
            <a:avLst/>
          </a:prstGeom>
        </p:spPr>
        <p:txBody>
          <a:bodyPr wrap="square">
            <a:spAutoFit/>
          </a:bodyPr>
          <a:lstStyle/>
          <a:p>
            <a:r>
              <a:rPr lang="en-US" sz="3200" b="1" dirty="0">
                <a:latin typeface="+mn-lt"/>
              </a:rPr>
              <a:t>1. Look at the pictures. Listen and repeat. </a:t>
            </a:r>
            <a:endParaRPr lang="en-US" sz="3200" dirty="0">
              <a:latin typeface="+mn-lt"/>
            </a:endParaRPr>
          </a:p>
        </p:txBody>
      </p:sp>
      <p:pic>
        <p:nvPicPr>
          <p:cNvPr id="3" name="TA7 RIGHT ON - CD1 - TRACK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9345" y="429058"/>
            <a:ext cx="609600" cy="609600"/>
          </a:xfrm>
          <a:prstGeom prst="rect">
            <a:avLst/>
          </a:prstGeom>
        </p:spPr>
      </p:pic>
      <p:pic>
        <p:nvPicPr>
          <p:cNvPr id="4" name="Picture 3"/>
          <p:cNvPicPr>
            <a:picLocks noChangeAspect="1"/>
          </p:cNvPicPr>
          <p:nvPr/>
        </p:nvPicPr>
        <p:blipFill>
          <a:blip r:embed="rId5"/>
          <a:stretch>
            <a:fillRect/>
          </a:stretch>
        </p:blipFill>
        <p:spPr>
          <a:xfrm>
            <a:off x="312311" y="1542033"/>
            <a:ext cx="1510036" cy="2845975"/>
          </a:xfrm>
          <a:prstGeom prst="rect">
            <a:avLst/>
          </a:prstGeom>
        </p:spPr>
      </p:pic>
      <p:pic>
        <p:nvPicPr>
          <p:cNvPr id="5" name="Picture 4"/>
          <p:cNvPicPr>
            <a:picLocks noChangeAspect="1"/>
          </p:cNvPicPr>
          <p:nvPr/>
        </p:nvPicPr>
        <p:blipFill>
          <a:blip r:embed="rId6"/>
          <a:stretch>
            <a:fillRect/>
          </a:stretch>
        </p:blipFill>
        <p:spPr>
          <a:xfrm>
            <a:off x="2610364" y="1499528"/>
            <a:ext cx="1344128" cy="2870948"/>
          </a:xfrm>
          <a:prstGeom prst="rect">
            <a:avLst/>
          </a:prstGeom>
        </p:spPr>
      </p:pic>
      <p:pic>
        <p:nvPicPr>
          <p:cNvPr id="6" name="Picture 5"/>
          <p:cNvPicPr>
            <a:picLocks noChangeAspect="1"/>
          </p:cNvPicPr>
          <p:nvPr/>
        </p:nvPicPr>
        <p:blipFill>
          <a:blip r:embed="rId7"/>
          <a:stretch>
            <a:fillRect/>
          </a:stretch>
        </p:blipFill>
        <p:spPr>
          <a:xfrm>
            <a:off x="4828781" y="1351740"/>
            <a:ext cx="1516593" cy="3032592"/>
          </a:xfrm>
          <a:prstGeom prst="rect">
            <a:avLst/>
          </a:prstGeom>
        </p:spPr>
      </p:pic>
      <p:pic>
        <p:nvPicPr>
          <p:cNvPr id="7" name="Picture 6"/>
          <p:cNvPicPr>
            <a:picLocks noChangeAspect="1"/>
          </p:cNvPicPr>
          <p:nvPr/>
        </p:nvPicPr>
        <p:blipFill>
          <a:blip r:embed="rId8"/>
          <a:stretch>
            <a:fillRect/>
          </a:stretch>
        </p:blipFill>
        <p:spPr>
          <a:xfrm>
            <a:off x="7108825" y="1303646"/>
            <a:ext cx="1744224" cy="3136106"/>
          </a:xfrm>
          <a:prstGeom prst="rect">
            <a:avLst/>
          </a:prstGeom>
        </p:spPr>
      </p:pic>
      <p:pic>
        <p:nvPicPr>
          <p:cNvPr id="8" name="Picture 7"/>
          <p:cNvPicPr>
            <a:picLocks noChangeAspect="1"/>
          </p:cNvPicPr>
          <p:nvPr/>
        </p:nvPicPr>
        <p:blipFill>
          <a:blip r:embed="rId9"/>
          <a:stretch>
            <a:fillRect/>
          </a:stretch>
        </p:blipFill>
        <p:spPr>
          <a:xfrm>
            <a:off x="9531913" y="1268821"/>
            <a:ext cx="1634837" cy="3240206"/>
          </a:xfrm>
          <a:prstGeom prst="rect">
            <a:avLst/>
          </a:prstGeom>
        </p:spPr>
      </p:pic>
      <p:pic>
        <p:nvPicPr>
          <p:cNvPr id="9" name="Picture 8"/>
          <p:cNvPicPr>
            <a:picLocks noChangeAspect="1"/>
          </p:cNvPicPr>
          <p:nvPr/>
        </p:nvPicPr>
        <p:blipFill>
          <a:blip r:embed="rId10"/>
          <a:stretch>
            <a:fillRect/>
          </a:stretch>
        </p:blipFill>
        <p:spPr>
          <a:xfrm>
            <a:off x="171450" y="4460422"/>
            <a:ext cx="1865168" cy="366233"/>
          </a:xfrm>
          <a:prstGeom prst="rect">
            <a:avLst/>
          </a:prstGeom>
        </p:spPr>
      </p:pic>
      <p:pic>
        <p:nvPicPr>
          <p:cNvPr id="10" name="Picture 9"/>
          <p:cNvPicPr>
            <a:picLocks noChangeAspect="1"/>
          </p:cNvPicPr>
          <p:nvPr/>
        </p:nvPicPr>
        <p:blipFill>
          <a:blip r:embed="rId11"/>
          <a:stretch>
            <a:fillRect/>
          </a:stretch>
        </p:blipFill>
        <p:spPr>
          <a:xfrm>
            <a:off x="2395395" y="4453607"/>
            <a:ext cx="4342092" cy="392949"/>
          </a:xfrm>
          <a:prstGeom prst="rect">
            <a:avLst/>
          </a:prstGeom>
        </p:spPr>
      </p:pic>
      <p:pic>
        <p:nvPicPr>
          <p:cNvPr id="11" name="Picture 10"/>
          <p:cNvPicPr>
            <a:picLocks noChangeAspect="1"/>
          </p:cNvPicPr>
          <p:nvPr/>
        </p:nvPicPr>
        <p:blipFill>
          <a:blip r:embed="rId12"/>
          <a:stretch>
            <a:fillRect/>
          </a:stretch>
        </p:blipFill>
        <p:spPr>
          <a:xfrm>
            <a:off x="7237695" y="4498913"/>
            <a:ext cx="3904894" cy="3414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55588" y="53340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2" name="Rectangle 1"/>
          <p:cNvSpPr/>
          <p:nvPr/>
        </p:nvSpPr>
        <p:spPr>
          <a:xfrm>
            <a:off x="3146425" y="492125"/>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dirty="0">
                <a:solidFill>
                  <a:srgbClr val="0070C0"/>
                </a:solidFill>
                <a:latin typeface="Calibri" pitchFamily="34" charset="0"/>
              </a:rPr>
              <a:t>Listen and repeat. </a:t>
            </a:r>
          </a:p>
        </p:txBody>
      </p:sp>
      <p:sp>
        <p:nvSpPr>
          <p:cNvPr id="14" name="TextBox 13"/>
          <p:cNvSpPr txBox="1"/>
          <p:nvPr/>
        </p:nvSpPr>
        <p:spPr>
          <a:xfrm>
            <a:off x="699442" y="4165011"/>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cough</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kɒf</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ho</a:t>
            </a:r>
          </a:p>
        </p:txBody>
      </p:sp>
      <p:sp>
        <p:nvSpPr>
          <p:cNvPr id="3" name="TextBox 13"/>
          <p:cNvSpPr txBox="1"/>
          <p:nvPr/>
        </p:nvSpPr>
        <p:spPr>
          <a:xfrm>
            <a:off x="701030" y="1555608"/>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headache </a:t>
            </a:r>
            <a:r>
              <a:rPr lang="en-US" sz="3200" dirty="0">
                <a:solidFill>
                  <a:srgbClr val="FF0000"/>
                </a:solidFill>
                <a:latin typeface="+mn-lt"/>
              </a:rPr>
              <a:t>/ˈ</a:t>
            </a:r>
            <a:r>
              <a:rPr lang="en-US" sz="3200" dirty="0" err="1">
                <a:solidFill>
                  <a:srgbClr val="FF0000"/>
                </a:solidFill>
                <a:latin typeface="+mn-lt"/>
              </a:rPr>
              <a:t>hedeɪk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chứng</a:t>
            </a:r>
            <a:r>
              <a:rPr lang="en-US" sz="3200" dirty="0">
                <a:latin typeface="+mn-lt"/>
              </a:rPr>
              <a:t> </a:t>
            </a:r>
            <a:r>
              <a:rPr lang="en-US" sz="3200" dirty="0" err="1">
                <a:latin typeface="+mn-lt"/>
              </a:rPr>
              <a:t>nhức</a:t>
            </a:r>
            <a:r>
              <a:rPr lang="en-US" sz="3200" dirty="0">
                <a:latin typeface="+mn-lt"/>
              </a:rPr>
              <a:t> </a:t>
            </a:r>
            <a:r>
              <a:rPr lang="en-US" sz="3200" dirty="0" err="1">
                <a:latin typeface="+mn-lt"/>
              </a:rPr>
              <a:t>đầu</a:t>
            </a:r>
            <a:r>
              <a:rPr lang="en-US" sz="3200" dirty="0">
                <a:latin typeface="+mn-lt"/>
              </a:rPr>
              <a:t>, </a:t>
            </a:r>
            <a:r>
              <a:rPr lang="en-US" sz="3200" dirty="0" err="1">
                <a:latin typeface="+mn-lt"/>
              </a:rPr>
              <a:t>đau</a:t>
            </a:r>
            <a:r>
              <a:rPr lang="en-US" sz="3200" dirty="0">
                <a:latin typeface="+mn-lt"/>
              </a:rPr>
              <a:t> </a:t>
            </a:r>
            <a:r>
              <a:rPr lang="en-US" sz="3200" dirty="0" err="1">
                <a:latin typeface="+mn-lt"/>
              </a:rPr>
              <a:t>đầu</a:t>
            </a:r>
            <a:endParaRPr lang="en-US" sz="3200" dirty="0">
              <a:latin typeface="+mn-lt"/>
            </a:endParaRPr>
          </a:p>
        </p:txBody>
      </p:sp>
      <p:sp>
        <p:nvSpPr>
          <p:cNvPr id="4" name="TextBox 13"/>
          <p:cNvSpPr txBox="1"/>
          <p:nvPr/>
        </p:nvSpPr>
        <p:spPr>
          <a:xfrm>
            <a:off x="685154" y="2262190"/>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sore throat</a:t>
            </a:r>
            <a:r>
              <a:rPr lang="en-US" sz="3200" b="1" dirty="0">
                <a:latin typeface="+mn-lt"/>
              </a:rPr>
              <a:t> </a:t>
            </a:r>
            <a:r>
              <a:rPr lang="en-US" sz="3200" dirty="0">
                <a:solidFill>
                  <a:srgbClr val="FF0000"/>
                </a:solidFill>
                <a:latin typeface="+mn-lt"/>
              </a:rPr>
              <a:t>/ˌ</a:t>
            </a:r>
            <a:r>
              <a:rPr lang="en-US" sz="3200" dirty="0" err="1">
                <a:solidFill>
                  <a:srgbClr val="FF0000"/>
                </a:solidFill>
                <a:latin typeface="+mn-lt"/>
              </a:rPr>
              <a:t>sɔ</a:t>
            </a:r>
            <a:r>
              <a:rPr lang="en-US" sz="3200" dirty="0">
                <a:solidFill>
                  <a:srgbClr val="FF0000"/>
                </a:solidFill>
                <a:latin typeface="+mn-lt"/>
              </a:rPr>
              <a:t>ː ˈ</a:t>
            </a:r>
            <a:r>
              <a:rPr lang="el-GR" sz="3200" dirty="0">
                <a:solidFill>
                  <a:srgbClr val="FF0000"/>
                </a:solidFill>
                <a:latin typeface="+mn-lt"/>
              </a:rPr>
              <a:t>θ</a:t>
            </a:r>
            <a:r>
              <a:rPr lang="en-US" sz="3200" dirty="0" err="1">
                <a:solidFill>
                  <a:srgbClr val="FF0000"/>
                </a:solidFill>
                <a:latin typeface="+mn-lt"/>
              </a:rPr>
              <a:t>rəʊt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họng</a:t>
            </a:r>
            <a:endParaRPr lang="en-US" sz="3200" dirty="0">
              <a:latin typeface="+mn-lt"/>
            </a:endParaRPr>
          </a:p>
        </p:txBody>
      </p:sp>
      <p:sp>
        <p:nvSpPr>
          <p:cNvPr id="5" name="TextBox 13"/>
          <p:cNvSpPr txBox="1"/>
          <p:nvPr/>
        </p:nvSpPr>
        <p:spPr>
          <a:xfrm>
            <a:off x="692082" y="352112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temperature </a:t>
            </a:r>
            <a:r>
              <a:rPr lang="en-US" sz="3200" dirty="0">
                <a:solidFill>
                  <a:srgbClr val="FF0000"/>
                </a:solidFill>
                <a:latin typeface="+mn-lt"/>
              </a:rPr>
              <a:t>/ˈ</a:t>
            </a:r>
            <a:r>
              <a:rPr lang="en-US" sz="3200" dirty="0" err="1">
                <a:solidFill>
                  <a:srgbClr val="FF0000"/>
                </a:solidFill>
                <a:latin typeface="+mn-lt"/>
              </a:rPr>
              <a:t>temprətʃər</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cơn</a:t>
            </a:r>
            <a:r>
              <a:rPr lang="en-US" sz="3200" dirty="0">
                <a:latin typeface="+mn-lt"/>
              </a:rPr>
              <a:t> </a:t>
            </a:r>
            <a:r>
              <a:rPr lang="en-US" sz="3200" dirty="0" err="1">
                <a:latin typeface="+mn-lt"/>
              </a:rPr>
              <a:t>sốt</a:t>
            </a:r>
            <a:endParaRPr lang="en-US" sz="3200" dirty="0">
              <a:latin typeface="+mn-lt"/>
            </a:endParaRPr>
          </a:p>
        </p:txBody>
      </p:sp>
      <p:sp>
        <p:nvSpPr>
          <p:cNvPr id="6" name="TextBox 13"/>
          <p:cNvSpPr txBox="1"/>
          <p:nvPr/>
        </p:nvSpPr>
        <p:spPr>
          <a:xfrm>
            <a:off x="699442" y="2906072"/>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a stomach ache </a:t>
            </a:r>
            <a:r>
              <a:rPr lang="en-US" sz="3200" dirty="0">
                <a:solidFill>
                  <a:srgbClr val="FF0000"/>
                </a:solidFill>
                <a:latin typeface="+mn-lt"/>
              </a:rPr>
              <a:t>/ˈ</a:t>
            </a:r>
            <a:r>
              <a:rPr lang="en-US" sz="3200" dirty="0" err="1">
                <a:solidFill>
                  <a:srgbClr val="FF0000"/>
                </a:solidFill>
                <a:latin typeface="+mn-lt"/>
              </a:rPr>
              <a:t>stʌmək</a:t>
            </a:r>
            <a:r>
              <a:rPr lang="en-US" sz="3200" dirty="0">
                <a:solidFill>
                  <a:srgbClr val="FF0000"/>
                </a:solidFill>
                <a:latin typeface="+mn-lt"/>
              </a:rPr>
              <a:t> ˌ</a:t>
            </a:r>
            <a:r>
              <a:rPr lang="en-US" sz="3200" dirty="0" err="1">
                <a:solidFill>
                  <a:srgbClr val="FF0000"/>
                </a:solidFill>
                <a:latin typeface="+mn-lt"/>
              </a:rPr>
              <a:t>eɪk</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đau</a:t>
            </a:r>
            <a:r>
              <a:rPr lang="en-US" sz="3200" dirty="0">
                <a:latin typeface="+mn-lt"/>
              </a:rPr>
              <a:t> </a:t>
            </a:r>
            <a:r>
              <a:rPr lang="en-US" sz="3200" dirty="0" err="1">
                <a:latin typeface="+mn-lt"/>
              </a:rPr>
              <a:t>bụng</a:t>
            </a:r>
            <a:r>
              <a:rPr lang="en-US" sz="3200" dirty="0">
                <a:latin typeface="+mn-lt"/>
              </a:rPr>
              <a:t>, </a:t>
            </a:r>
            <a:r>
              <a:rPr lang="en-US" sz="3200" dirty="0" err="1">
                <a:latin typeface="+mn-lt"/>
              </a:rPr>
              <a:t>đau</a:t>
            </a:r>
            <a:r>
              <a:rPr lang="en-US" sz="3200" dirty="0">
                <a:latin typeface="+mn-lt"/>
              </a:rPr>
              <a:t> </a:t>
            </a:r>
            <a:r>
              <a:rPr lang="en-US" sz="3200" dirty="0" err="1">
                <a:latin typeface="+mn-lt"/>
              </a:rPr>
              <a:t>dạ</a:t>
            </a:r>
            <a:r>
              <a:rPr lang="en-US" sz="3200" dirty="0">
                <a:latin typeface="+mn-lt"/>
              </a:rPr>
              <a:t> </a:t>
            </a:r>
            <a:r>
              <a:rPr lang="en-US" sz="3200" dirty="0" err="1">
                <a:latin typeface="+mn-lt"/>
              </a:rPr>
              <a:t>dày</a:t>
            </a:r>
            <a:endParaRPr lang="en-US" sz="3200" dirty="0">
              <a:latin typeface="+mn-lt"/>
            </a:endParaRPr>
          </a:p>
        </p:txBody>
      </p:sp>
      <p:pic>
        <p:nvPicPr>
          <p:cNvPr id="22" name="a tempera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040591" y="309578"/>
            <a:ext cx="609600" cy="609600"/>
          </a:xfrm>
          <a:prstGeom prst="rect">
            <a:avLst/>
          </a:prstGeom>
        </p:spPr>
      </p:pic>
      <p:pic>
        <p:nvPicPr>
          <p:cNvPr id="23" name="a coug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014614" y="287707"/>
            <a:ext cx="609600" cy="609600"/>
          </a:xfrm>
          <a:prstGeom prst="rect">
            <a:avLst/>
          </a:prstGeom>
        </p:spPr>
      </p:pic>
      <p:pic>
        <p:nvPicPr>
          <p:cNvPr id="24" name="a headach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3014614" y="287707"/>
            <a:ext cx="609600" cy="609600"/>
          </a:xfrm>
          <a:prstGeom prst="rect">
            <a:avLst/>
          </a:prstGeom>
        </p:spPr>
      </p:pic>
      <p:pic>
        <p:nvPicPr>
          <p:cNvPr id="25" name="a sore throa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2988636" y="309578"/>
            <a:ext cx="609600" cy="609600"/>
          </a:xfrm>
          <a:prstGeom prst="rect">
            <a:avLst/>
          </a:prstGeom>
        </p:spPr>
      </p:pic>
      <p:pic>
        <p:nvPicPr>
          <p:cNvPr id="26" name="a stomach ach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3040591" y="309578"/>
            <a:ext cx="609600" cy="609600"/>
          </a:xfrm>
          <a:prstGeom prst="rect">
            <a:avLst/>
          </a:prstGeom>
        </p:spPr>
      </p:pic>
      <p:sp>
        <p:nvSpPr>
          <p:cNvPr id="15" name="TextBox 14"/>
          <p:cNvSpPr txBox="1"/>
          <p:nvPr/>
        </p:nvSpPr>
        <p:spPr>
          <a:xfrm>
            <a:off x="685154" y="483917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ingredient</a:t>
            </a:r>
            <a:r>
              <a:rPr lang="en-US" sz="3200" dirty="0">
                <a:latin typeface="+mn-lt"/>
              </a:rPr>
              <a:t> </a:t>
            </a:r>
            <a:r>
              <a:rPr lang="en-US" sz="3200" dirty="0">
                <a:solidFill>
                  <a:srgbClr val="FF0000"/>
                </a:solidFill>
                <a:latin typeface="+mn-lt"/>
              </a:rPr>
              <a:t>/</a:t>
            </a:r>
            <a:r>
              <a:rPr lang="en-US" sz="3200" dirty="0" err="1">
                <a:solidFill>
                  <a:srgbClr val="FF0000"/>
                </a:solidFill>
                <a:latin typeface="+mn-lt"/>
              </a:rPr>
              <a:t>ɪnˈɡriːdiənt</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thành</a:t>
            </a:r>
            <a:r>
              <a:rPr lang="en-US" sz="3200" dirty="0">
                <a:latin typeface="+mn-lt"/>
              </a:rPr>
              <a:t> </a:t>
            </a:r>
            <a:r>
              <a:rPr lang="en-US" sz="3200" dirty="0" err="1">
                <a:latin typeface="+mn-lt"/>
              </a:rPr>
              <a:t>phần</a:t>
            </a:r>
            <a:endParaRPr lang="en-US" sz="3200" dirty="0">
              <a:latin typeface="+mn-lt"/>
            </a:endParaRPr>
          </a:p>
        </p:txBody>
      </p:sp>
      <p:sp>
        <p:nvSpPr>
          <p:cNvPr id="16" name="TextBox 15"/>
          <p:cNvSpPr txBox="1"/>
          <p:nvPr/>
        </p:nvSpPr>
        <p:spPr>
          <a:xfrm>
            <a:off x="685153" y="553770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cough</a:t>
            </a:r>
            <a:r>
              <a:rPr lang="en-US" sz="3200" dirty="0">
                <a:latin typeface="+mn-lt"/>
              </a:rPr>
              <a:t> </a:t>
            </a:r>
            <a:r>
              <a:rPr lang="en-US" sz="3200" i="1" dirty="0">
                <a:solidFill>
                  <a:srgbClr val="009900"/>
                </a:solidFill>
                <a:latin typeface="+mn-lt"/>
              </a:rPr>
              <a:t>syrup</a:t>
            </a:r>
            <a:r>
              <a:rPr lang="en-US" sz="3200" dirty="0">
                <a:latin typeface="+mn-lt"/>
              </a:rPr>
              <a:t> </a:t>
            </a:r>
            <a:r>
              <a:rPr lang="en-US" sz="3200" dirty="0">
                <a:solidFill>
                  <a:srgbClr val="FF0000"/>
                </a:solidFill>
                <a:latin typeface="+mn-lt"/>
              </a:rPr>
              <a:t>/ˈ</a:t>
            </a:r>
            <a:r>
              <a:rPr lang="en-US" sz="3200" dirty="0" err="1">
                <a:solidFill>
                  <a:srgbClr val="FF0000"/>
                </a:solidFill>
                <a:latin typeface="+mn-lt"/>
              </a:rPr>
              <a:t>kɒf</a:t>
            </a:r>
            <a:r>
              <a:rPr lang="en-US" sz="3200" dirty="0">
                <a:solidFill>
                  <a:srgbClr val="FF0000"/>
                </a:solidFill>
                <a:latin typeface="+mn-lt"/>
              </a:rPr>
              <a:t> ˌ</a:t>
            </a:r>
            <a:r>
              <a:rPr lang="en-US" sz="3200" dirty="0" err="1">
                <a:solidFill>
                  <a:srgbClr val="FF0000"/>
                </a:solidFill>
                <a:latin typeface="+mn-lt"/>
              </a:rPr>
              <a:t>sɪrəp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sirô</a:t>
            </a:r>
            <a:r>
              <a:rPr lang="en-US" sz="3200" dirty="0">
                <a:latin typeface="+mn-lt"/>
              </a:rPr>
              <a:t> </a:t>
            </a:r>
            <a:r>
              <a:rPr lang="en-US" sz="3200" dirty="0" err="1">
                <a:latin typeface="+mn-lt"/>
              </a:rPr>
              <a:t>chữa</a:t>
            </a:r>
            <a:r>
              <a:rPr lang="en-US" sz="3200" dirty="0">
                <a:latin typeface="+mn-lt"/>
              </a:rPr>
              <a:t> </a:t>
            </a:r>
            <a:r>
              <a:rPr lang="en-US" sz="3200" dirty="0" err="1">
                <a:latin typeface="+mn-lt"/>
              </a:rPr>
              <a:t>bệnh</a:t>
            </a:r>
            <a:r>
              <a:rPr lang="en-US" sz="3200" dirty="0">
                <a:latin typeface="+mn-lt"/>
              </a:rPr>
              <a:t> ho</a:t>
            </a:r>
          </a:p>
        </p:txBody>
      </p:sp>
      <p:pic>
        <p:nvPicPr>
          <p:cNvPr id="7" name="ingredient">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3040591" y="272662"/>
            <a:ext cx="609600" cy="609600"/>
          </a:xfrm>
          <a:prstGeom prst="rect">
            <a:avLst/>
          </a:prstGeom>
        </p:spPr>
      </p:pic>
      <p:pic>
        <p:nvPicPr>
          <p:cNvPr id="9" name="coughsyrup">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3040591" y="228600"/>
            <a:ext cx="609600" cy="609600"/>
          </a:xfrm>
          <a:prstGeom prst="rect">
            <a:avLst/>
          </a:prstGeom>
        </p:spPr>
      </p:pic>
    </p:spTree>
    <p:extLst>
      <p:ext uri="{BB962C8B-B14F-4D97-AF65-F5344CB8AC3E}">
        <p14:creationId xmlns:p14="http://schemas.microsoft.com/office/powerpoint/2010/main" val="136335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22"/>
                </p:tgtEl>
              </p:cMediaNode>
            </p:audio>
            <p:audio>
              <p:cMediaNode vol="80000" showWhenStopped="0">
                <p:cTn id="39" fill="hold" display="0">
                  <p:stCondLst>
                    <p:cond delay="indefinite"/>
                  </p:stCondLst>
                  <p:endCondLst>
                    <p:cond evt="onStopAudio" delay="0">
                      <p:tgtEl>
                        <p:sldTgt/>
                      </p:tgtEl>
                    </p:cond>
                  </p:endCondLst>
                </p:cTn>
                <p:tgtEl>
                  <p:spTgt spid="23"/>
                </p:tgtEl>
              </p:cMediaNode>
            </p:audio>
            <p:audio>
              <p:cMediaNode vol="80000" showWhenStopped="0">
                <p:cTn id="40" fill="hold" display="0">
                  <p:stCondLst>
                    <p:cond delay="indefinite"/>
                  </p:stCondLst>
                  <p:endCondLst>
                    <p:cond evt="onStopAudio" delay="0">
                      <p:tgtEl>
                        <p:sldTgt/>
                      </p:tgtEl>
                    </p:cond>
                  </p:endCondLst>
                </p:cTn>
                <p:tgtEl>
                  <p:spTgt spid="24"/>
                </p:tgtEl>
              </p:cMediaNode>
            </p:audio>
            <p:audio>
              <p:cMediaNode vol="80000" showWhenStopped="0">
                <p:cTn id="41" fill="hold" display="0">
                  <p:stCondLst>
                    <p:cond delay="indefinite"/>
                  </p:stCondLst>
                  <p:endCondLst>
                    <p:cond evt="onStopAudio" delay="0">
                      <p:tgtEl>
                        <p:sldTgt/>
                      </p:tgtEl>
                    </p:cond>
                  </p:endCondLst>
                </p:cTn>
                <p:tgtEl>
                  <p:spTgt spid="25"/>
                </p:tgtEl>
              </p:cMediaNode>
            </p:audio>
            <p:audio>
              <p:cMediaNode vol="80000" showWhenStopped="0">
                <p:cTn id="42" fill="hold" display="0">
                  <p:stCondLst>
                    <p:cond delay="indefinite"/>
                  </p:stCondLst>
                  <p:endCondLst>
                    <p:cond evt="onStopAudio" delay="0">
                      <p:tgtEl>
                        <p:sldTgt/>
                      </p:tgtEl>
                    </p:cond>
                  </p:endCondLst>
                </p:cTn>
                <p:tgtEl>
                  <p:spTgt spid="26"/>
                </p:tgtEl>
              </p:cMediaNode>
            </p:audio>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51" fill="hold"/>
                                        <p:tgtEl>
                                          <p:spTgt spid="22"/>
                                        </p:tgtEl>
                                      </p:cBhvr>
                                    </p:cmd>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486" fill="hold"/>
                                        <p:tgtEl>
                                          <p:spTgt spid="23"/>
                                        </p:tgtEl>
                                      </p:cBhvr>
                                    </p:cmd>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434" fill="hold"/>
                                        <p:tgtEl>
                                          <p:spTgt spid="24"/>
                                        </p:tgtEl>
                                      </p:cBhvr>
                                    </p:cmd>
                                  </p:childTnLst>
                                </p:cTn>
                              </p:par>
                            </p:childTnLst>
                          </p:cTn>
                        </p:par>
                      </p:childTnLst>
                    </p:cTn>
                  </p:par>
                </p:childTnLst>
              </p:cTn>
              <p:nextCondLst>
                <p:cond evt="onClick" delay="0">
                  <p:tgtEl>
                    <p:spTgt spid="3"/>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321" fill="hold"/>
                                        <p:tgtEl>
                                          <p:spTgt spid="25"/>
                                        </p:tgtEl>
                                      </p:cBhvr>
                                    </p:cmd>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008" fill="hold"/>
                                        <p:tgtEl>
                                          <p:spTgt spid="26"/>
                                        </p:tgtEl>
                                      </p:cBhvr>
                                    </p:cmd>
                                  </p:childTnLst>
                                </p:cTn>
                              </p:par>
                            </p:childTnLst>
                          </p:cTn>
                        </p:par>
                      </p:childTnLst>
                    </p:cTn>
                  </p:par>
                </p:childTnLst>
              </p:cTn>
              <p:nextCondLst>
                <p:cond evt="onClick" delay="0">
                  <p:tgtEl>
                    <p:spTgt spid="6"/>
                  </p:tgtEl>
                </p:cond>
              </p:nextCondLst>
            </p:seq>
            <p:audio>
              <p:cMediaNode vol="80000" showWhenStopped="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330" fill="hold"/>
                                        <p:tgtEl>
                                          <p:spTgt spid="7"/>
                                        </p:tgtEl>
                                      </p:cBhvr>
                                    </p:cmd>
                                  </p:childTnLst>
                                </p:cTn>
                              </p:par>
                            </p:childTnLst>
                          </p:cTn>
                        </p:par>
                      </p:childTnLst>
                    </p:cTn>
                  </p:par>
                </p:childTnLst>
              </p:cTn>
              <p:nextCondLst>
                <p:cond evt="onClick" delay="0">
                  <p:tgtEl>
                    <p:spTgt spid="15"/>
                  </p:tgtEl>
                </p:cond>
              </p:nextCondLst>
            </p:seq>
            <p:audio>
              <p:cMediaNode vol="80000" showWhenStopped="0">
                <p:cTn id="74" fill="hold" display="0">
                  <p:stCondLst>
                    <p:cond delay="indefinite"/>
                  </p:stCondLst>
                  <p:endCondLst>
                    <p:cond evt="onStopAudio" delay="0">
                      <p:tgtEl>
                        <p:sldTgt/>
                      </p:tgtEl>
                    </p:cond>
                  </p:endCondLst>
                </p:cTn>
                <p:tgtEl>
                  <p:spTgt spid="9"/>
                </p:tgtEl>
              </p:cMediaNode>
            </p:audio>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304" fill="hold"/>
                                        <p:tgtEl>
                                          <p:spTgt spid="9"/>
                                        </p:tgtEl>
                                      </p:cBhvr>
                                    </p:cmd>
                                  </p:childTnLst>
                                </p:cTn>
                              </p:par>
                            </p:childTnLst>
                          </p:cTn>
                        </p:par>
                      </p:childTnLst>
                    </p:cTn>
                  </p:par>
                </p:childTnLst>
              </p:cTn>
              <p:nextCondLst>
                <p:cond evt="onClick" delay="0">
                  <p:tgtEl>
                    <p:spTgt spid="16"/>
                  </p:tgtEl>
                </p:cond>
              </p:nextCondLst>
            </p:seq>
          </p:childTnLst>
        </p:cTn>
      </p:par>
    </p:tnLst>
    <p:bldLst>
      <p:bldP spid="14" grpId="0" animBg="1"/>
      <p:bldP spid="3" grpId="0" animBg="1"/>
      <p:bldP spid="4" grpId="0" animBg="1"/>
      <p:bldP spid="5" grpId="0" animBg="1"/>
      <p:bldP spid="6"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9188</TotalTime>
  <Words>746</Words>
  <Application>Microsoft Office PowerPoint</Application>
  <PresentationFormat>Widescreen</PresentationFormat>
  <Paragraphs>97</Paragraphs>
  <Slides>21</Slides>
  <Notes>0</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181</cp:revision>
  <dcterms:created xsi:type="dcterms:W3CDTF">2020-12-08T03:17:05Z</dcterms:created>
  <dcterms:modified xsi:type="dcterms:W3CDTF">2022-12-18T15:19:47Z</dcterms:modified>
</cp:coreProperties>
</file>